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5" r:id="rId3"/>
    <p:sldId id="334" r:id="rId4"/>
    <p:sldId id="336" r:id="rId5"/>
    <p:sldId id="332" r:id="rId6"/>
    <p:sldId id="333" r:id="rId7"/>
    <p:sldId id="257" r:id="rId8"/>
    <p:sldId id="329" r:id="rId9"/>
    <p:sldId id="330" r:id="rId10"/>
    <p:sldId id="258" r:id="rId11"/>
    <p:sldId id="260" r:id="rId12"/>
    <p:sldId id="269" r:id="rId13"/>
    <p:sldId id="292" r:id="rId14"/>
    <p:sldId id="268" r:id="rId15"/>
    <p:sldId id="264" r:id="rId16"/>
    <p:sldId id="294" r:id="rId17"/>
    <p:sldId id="295" r:id="rId18"/>
    <p:sldId id="297" r:id="rId19"/>
    <p:sldId id="270" r:id="rId20"/>
    <p:sldId id="299" r:id="rId21"/>
    <p:sldId id="308" r:id="rId22"/>
    <p:sldId id="309" r:id="rId23"/>
    <p:sldId id="310" r:id="rId24"/>
    <p:sldId id="266" r:id="rId25"/>
    <p:sldId id="265" r:id="rId26"/>
    <p:sldId id="261" r:id="rId27"/>
    <p:sldId id="303" r:id="rId28"/>
    <p:sldId id="304" r:id="rId29"/>
    <p:sldId id="305" r:id="rId30"/>
    <p:sldId id="306" r:id="rId31"/>
    <p:sldId id="312" r:id="rId32"/>
    <p:sldId id="313" r:id="rId33"/>
    <p:sldId id="318" r:id="rId34"/>
    <p:sldId id="319" r:id="rId35"/>
    <p:sldId id="320" r:id="rId36"/>
    <p:sldId id="338" r:id="rId37"/>
    <p:sldId id="321" r:id="rId38"/>
    <p:sldId id="322" r:id="rId39"/>
    <p:sldId id="323" r:id="rId40"/>
    <p:sldId id="324" r:id="rId41"/>
    <p:sldId id="325" r:id="rId42"/>
    <p:sldId id="262" r:id="rId43"/>
    <p:sldId id="272" r:id="rId44"/>
    <p:sldId id="273" r:id="rId45"/>
    <p:sldId id="274" r:id="rId46"/>
    <p:sldId id="275" r:id="rId47"/>
    <p:sldId id="276" r:id="rId48"/>
    <p:sldId id="271" r:id="rId49"/>
    <p:sldId id="277" r:id="rId50"/>
    <p:sldId id="278" r:id="rId51"/>
    <p:sldId id="279" r:id="rId52"/>
    <p:sldId id="288" r:id="rId53"/>
    <p:sldId id="281" r:id="rId54"/>
    <p:sldId id="282" r:id="rId55"/>
    <p:sldId id="283" r:id="rId56"/>
    <p:sldId id="284" r:id="rId57"/>
    <p:sldId id="285" r:id="rId58"/>
    <p:sldId id="286" r:id="rId59"/>
    <p:sldId id="287" r:id="rId60"/>
    <p:sldId id="289" r:id="rId61"/>
    <p:sldId id="327" r:id="rId62"/>
    <p:sldId id="328" r:id="rId63"/>
    <p:sldId id="291" r:id="rId64"/>
    <p:sldId id="337" r:id="rId65"/>
    <p:sldId id="331"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2316CC7F-8C4E-4FEC-98D4-0614DB1FFDA6}">
          <p14:sldIdLst>
            <p14:sldId id="256"/>
            <p14:sldId id="334"/>
            <p14:sldId id="335"/>
            <p14:sldId id="336"/>
            <p14:sldId id="332"/>
            <p14:sldId id="333"/>
            <p14:sldId id="257"/>
            <p14:sldId id="329"/>
            <p14:sldId id="330"/>
            <p14:sldId id="258"/>
            <p14:sldId id="260"/>
            <p14:sldId id="269"/>
            <p14:sldId id="292"/>
            <p14:sldId id="268"/>
            <p14:sldId id="264"/>
            <p14:sldId id="294"/>
            <p14:sldId id="295"/>
            <p14:sldId id="297"/>
            <p14:sldId id="270"/>
            <p14:sldId id="299"/>
            <p14:sldId id="308"/>
            <p14:sldId id="309"/>
            <p14:sldId id="310"/>
            <p14:sldId id="266"/>
            <p14:sldId id="265"/>
            <p14:sldId id="261"/>
            <p14:sldId id="303"/>
            <p14:sldId id="304"/>
            <p14:sldId id="305"/>
            <p14:sldId id="306"/>
            <p14:sldId id="312"/>
            <p14:sldId id="313"/>
            <p14:sldId id="318"/>
            <p14:sldId id="319"/>
            <p14:sldId id="320"/>
            <p14:sldId id="321"/>
            <p14:sldId id="322"/>
            <p14:sldId id="323"/>
            <p14:sldId id="324"/>
            <p14:sldId id="325"/>
            <p14:sldId id="262"/>
            <p14:sldId id="272"/>
            <p14:sldId id="273"/>
            <p14:sldId id="274"/>
            <p14:sldId id="275"/>
            <p14:sldId id="276"/>
            <p14:sldId id="271"/>
            <p14:sldId id="277"/>
            <p14:sldId id="278"/>
            <p14:sldId id="279"/>
            <p14:sldId id="288"/>
            <p14:sldId id="281"/>
            <p14:sldId id="282"/>
            <p14:sldId id="283"/>
          </p14:sldIdLst>
        </p14:section>
        <p14:section name="Untitled Section" id="{8192D64E-C018-4A1A-9DFD-10F14AB47E3D}">
          <p14:sldIdLst>
            <p14:sldId id="284"/>
            <p14:sldId id="285"/>
            <p14:sldId id="286"/>
            <p14:sldId id="287"/>
            <p14:sldId id="289"/>
            <p14:sldId id="327"/>
            <p14:sldId id="328"/>
            <p14:sldId id="291"/>
            <p14:sldId id="331"/>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9781" autoAdjust="0"/>
    <p:restoredTop sz="94660"/>
  </p:normalViewPr>
  <p:slideViewPr>
    <p:cSldViewPr snapToGrid="0">
      <p:cViewPr>
        <p:scale>
          <a:sx n="60" d="100"/>
          <a:sy n="60" d="100"/>
        </p:scale>
        <p:origin x="-444" y="-522"/>
      </p:cViewPr>
      <p:guideLst>
        <p:guide orient="horz" pos="2160"/>
        <p:guide pos="3840"/>
      </p:guideLst>
    </p:cSldViewPr>
  </p:slideViewPr>
  <p:notesTextViewPr>
    <p:cViewPr>
      <p:scale>
        <a:sx n="1" d="1"/>
        <a:sy n="1" d="1"/>
      </p:scale>
      <p:origin x="0" y="0"/>
    </p:cViewPr>
  </p:notesTextViewPr>
  <p:sorterViewPr>
    <p:cViewPr>
      <p:scale>
        <a:sx n="66" d="100"/>
        <a:sy n="66" d="100"/>
      </p:scale>
      <p:origin x="0" y="456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CC3E4B-E18C-47D1-9C92-52C772C3EC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4AB50D8A-956F-45D3-B6D0-F0FBA3329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A5176D0E-C6BE-412D-8747-9D7F5642B4FF}"/>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DE1E10B9-DBC2-41F1-BC8F-C81712F0CE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7C45D01-C5A1-4FAD-8985-41B7EB5A7E6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54564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D74EC1-905C-4F4B-A2DF-94E3F92B8C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ADB4ED3-FFBA-49F4-AE15-67F730662E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7DF26C3-F24A-4CC6-BFFF-410458449A42}"/>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4563475F-FE60-4604-91CA-9C41B1D2F2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4D2DA82-03EC-41B9-B71E-680112DA5AED}"/>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025497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4CD99B-6F45-42B3-A549-A3CE7A866D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62783BD-C08B-41DE-ADA7-9A27D65E07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BC63DEE3-11BB-4A60-8615-0317E00156C4}"/>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9571A134-1E63-4CA2-8787-2903A3A62F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0D2AFEF-7860-4572-B765-DFFCE9F9B10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668974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5AA6C1-5DE1-4153-85E8-F124123FE0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1C444E9-E1BB-44CB-B009-F0AB723E575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7E7F178C-3283-426F-ADD9-E43EB15393D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BED0C8FA-ACAD-4545-9064-2EC775BB4A20}"/>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6" name="Footer Placeholder 5">
            <a:extLst>
              <a:ext uri="{FF2B5EF4-FFF2-40B4-BE49-F238E27FC236}">
                <a16:creationId xmlns:a16="http://schemas.microsoft.com/office/drawing/2014/main" xmlns="" id="{BEE629BD-993E-41F5-8372-2DFCB17417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D5D3329-66C2-439E-9807-74134CE073A7}"/>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734438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D1EB6A-A180-4CA5-9AB4-95C8E64748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382AC71-BF7C-4EF1-9C65-46499C1FD5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414456AE-BB5F-4769-957C-9761711299B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446A5EE2-613A-4581-AABD-2211921B95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8DE00C8-E7D0-447F-8042-1DF900CEFF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F49981A4-7B61-444B-8958-4FBF08806F54}"/>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8" name="Footer Placeholder 7">
            <a:extLst>
              <a:ext uri="{FF2B5EF4-FFF2-40B4-BE49-F238E27FC236}">
                <a16:creationId xmlns:a16="http://schemas.microsoft.com/office/drawing/2014/main" xmlns="" id="{DFA66E87-CB9F-440C-A645-A0CF9FC8D2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6BD4F336-4D1D-4AA6-BC0E-5F9C78698F22}"/>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03970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9AB3D8-B430-4186-BF34-FF16433602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213A3FF-F55E-4DF4-AA40-AC9778CA933D}"/>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4" name="Footer Placeholder 3">
            <a:extLst>
              <a:ext uri="{FF2B5EF4-FFF2-40B4-BE49-F238E27FC236}">
                <a16:creationId xmlns:a16="http://schemas.microsoft.com/office/drawing/2014/main" xmlns="" id="{F5988E33-44E7-435D-A4D2-E3EA40C04E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882127B5-2EC0-4425-AF63-D9A7D24B20A4}"/>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828229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C559EFE-A74B-449B-9B45-E23632D8B57D}"/>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3" name="Footer Placeholder 2">
            <a:extLst>
              <a:ext uri="{FF2B5EF4-FFF2-40B4-BE49-F238E27FC236}">
                <a16:creationId xmlns:a16="http://schemas.microsoft.com/office/drawing/2014/main" xmlns="" id="{BBD227C1-497A-428E-9949-581EB721C8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316B16B5-FCF0-4EE1-8EBA-1FAFD9700D81}"/>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876433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6E5FDE-33D6-49D5-A8D7-6258DA3FC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4AACE1D-08D3-4AE8-B717-2736F55F9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A462177-DA21-4C1A-9A7F-4B456647B9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C36D8570-C98C-4832-AB4E-2103B15167FB}"/>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6" name="Footer Placeholder 5">
            <a:extLst>
              <a:ext uri="{FF2B5EF4-FFF2-40B4-BE49-F238E27FC236}">
                <a16:creationId xmlns:a16="http://schemas.microsoft.com/office/drawing/2014/main" xmlns="" id="{AAA94B32-FBCC-483E-8703-67C32C608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AD7A363-F106-47DB-9709-B3F79DE9E6E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501868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54A10E-F608-45CC-B085-B565ABE98B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4A529FE-FD07-4EED-B2DB-016D6D7D6A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xmlns="" id="{AEE6734E-809D-41DE-8080-2B3A21572D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2DCFBF7-5AF4-4229-9A38-298BA44B13EB}"/>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6" name="Footer Placeholder 5">
            <a:extLst>
              <a:ext uri="{FF2B5EF4-FFF2-40B4-BE49-F238E27FC236}">
                <a16:creationId xmlns:a16="http://schemas.microsoft.com/office/drawing/2014/main" xmlns="" id="{93CD4039-89C2-44D5-9372-DE84B353C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79C4716-4206-4EE0-8311-1E1ABF42B428}"/>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943590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C57EB3-B60A-459C-B496-D541594B5A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789098D-7679-4C03-84A0-621159E15EC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B219D69-3E3F-45E9-B818-C5CFA6FDCD40}"/>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32320AF1-0A1C-440E-8108-35950FAEB2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A7C7626-4E7B-4A54-8F50-3E711AE570BB}"/>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08121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F43B7E0-D3E6-415D-B6A4-741425CA4D9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739EF58C-C4A1-416C-8939-1903EC484AB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7629569-1146-4A96-B43B-1F76694D9B4C}"/>
              </a:ext>
            </a:extLst>
          </p:cNvPr>
          <p:cNvSpPr>
            <a:spLocks noGrp="1"/>
          </p:cNvSpPr>
          <p:nvPr>
            <p:ph type="dt" sz="half" idx="10"/>
          </p:nvPr>
        </p:nvSpPr>
        <p:spPr/>
        <p:txBody>
          <a:body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9347ADB3-6B7A-44DF-8940-AD828FB26A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0ACFB31-5560-4B06-B201-6DA46659A6FE}"/>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514802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CFEF5D2-0AB0-4668-B46C-55854EBE98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88FA4DB-49EA-4F47-A128-E9BF43BF95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BF88B94-FC44-4ADB-B546-CAA1725D01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66655C-4BB9-4158-B01A-DB5838BCA6CC}" type="datetimeFigureOut">
              <a:rPr lang="en-GB" smtClean="0"/>
              <a:pPr/>
              <a:t>19/03/2020</a:t>
            </a:fld>
            <a:endParaRPr lang="en-GB"/>
          </a:p>
        </p:txBody>
      </p:sp>
      <p:sp>
        <p:nvSpPr>
          <p:cNvPr id="5" name="Footer Placeholder 4">
            <a:extLst>
              <a:ext uri="{FF2B5EF4-FFF2-40B4-BE49-F238E27FC236}">
                <a16:creationId xmlns:a16="http://schemas.microsoft.com/office/drawing/2014/main" xmlns="" id="{EB5EC08D-F363-4341-9665-EEAD2DFC25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C7F81372-0F2B-4F1B-9767-EA1DFC251D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376554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hyperlink" Target="http://cordis.europa.eu/eu-funding-guide/checklist02_en.html" TargetMode="External"/><Relationship Id="rId7" Type="http://schemas.openxmlformats.org/officeDocument/2006/relationships/hyperlink" Target="http://cordis.europa.eu/eu-funding-guide/checklist06_en.html" TargetMode="External"/><Relationship Id="rId2" Type="http://schemas.openxmlformats.org/officeDocument/2006/relationships/hyperlink" Target="http://cordis.europa.eu/eu-funding-guide/checklist01_en.html" TargetMode="External"/><Relationship Id="rId1" Type="http://schemas.openxmlformats.org/officeDocument/2006/relationships/slideLayout" Target="../slideLayouts/slideLayout2.xml"/><Relationship Id="rId6" Type="http://schemas.openxmlformats.org/officeDocument/2006/relationships/hyperlink" Target="http://cordis.europa.eu/eu-funding-guide/checklist05_en.html" TargetMode="External"/><Relationship Id="rId5" Type="http://schemas.openxmlformats.org/officeDocument/2006/relationships/hyperlink" Target="http://cordis.europa.eu/eu-funding-guide/checklist04_en.html" TargetMode="External"/><Relationship Id="rId4" Type="http://schemas.openxmlformats.org/officeDocument/2006/relationships/hyperlink" Target="http://cordis.europa.eu/eu-funding-guide/checklist03_en.html"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hyperlink" Target="https://youtu.be/mgooqyWMTxk" TargetMode="External"/><Relationship Id="rId3" Type="http://schemas.openxmlformats.org/officeDocument/2006/relationships/hyperlink" Target="https://youtu.be/Fkd9TWUtFm0" TargetMode="External"/><Relationship Id="rId7" Type="http://schemas.openxmlformats.org/officeDocument/2006/relationships/hyperlink" Target="https://youtu.be/m2Ux2PnJe6E" TargetMode="External"/><Relationship Id="rId2" Type="http://schemas.openxmlformats.org/officeDocument/2006/relationships/hyperlink" Target="https://youtu.be/nKIu9yen5nc" TargetMode="External"/><Relationship Id="rId1" Type="http://schemas.openxmlformats.org/officeDocument/2006/relationships/slideLayout" Target="../slideLayouts/slideLayout2.xml"/><Relationship Id="rId6" Type="http://schemas.openxmlformats.org/officeDocument/2006/relationships/hyperlink" Target="file:///D:\PC%20OFFICE%2027.03.2013\Disk%20D\Documentatii\FP%20Framework%20Programme\Proiecte\2018\Universitate\Cursuri\%20-%20Bill%20Gates%20explica%20necesitatea%20(1'%2046" TargetMode="External"/><Relationship Id="rId5" Type="http://schemas.openxmlformats.org/officeDocument/2006/relationships/hyperlink" Target="https://youtu.be/x97PbLLz_TQ" TargetMode="External"/><Relationship Id="rId4" Type="http://schemas.openxmlformats.org/officeDocument/2006/relationships/hyperlink" Target="https://youtu.be/gtjW6odrvz0" TargetMode="External"/></Relationships>
</file>

<file path=ppt/slides/_rels/slide65.xml.rels><?xml version="1.0" encoding="UTF-8" standalone="yes"?>
<Relationships xmlns="http://schemas.openxmlformats.org/package/2006/relationships"><Relationship Id="rId8" Type="http://schemas.openxmlformats.org/officeDocument/2006/relationships/hyperlink" Target="mailto:office@ipacv.ro" TargetMode="External"/><Relationship Id="rId3" Type="http://schemas.openxmlformats.org/officeDocument/2006/relationships/image" Target="../media/image3.jpeg"/><Relationship Id="rId7"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B8C56D5C-EC5A-49F2-B44D-234840A874DF}"/>
              </a:ext>
            </a:extLst>
          </p:cNvPr>
          <p:cNvSpPr>
            <a:spLocks noGrp="1"/>
          </p:cNvSpPr>
          <p:nvPr>
            <p:ph type="subTitle" idx="1"/>
          </p:nvPr>
        </p:nvSpPr>
        <p:spPr>
          <a:xfrm>
            <a:off x="1725448" y="3196514"/>
            <a:ext cx="9144000" cy="1008062"/>
          </a:xfrm>
        </p:spPr>
        <p:txBody>
          <a:bodyPr>
            <a:normAutofit/>
          </a:bodyPr>
          <a:lstStyle/>
          <a:p>
            <a:r>
              <a:rPr lang="it-IT" altLang="ro-RO" sz="4400" b="1" dirty="0" smtClean="0">
                <a:solidFill>
                  <a:srgbClr val="7030A0"/>
                </a:solidFill>
                <a:latin typeface="Arial" pitchFamily="34" charset="0"/>
                <a:cs typeface="Arial" pitchFamily="34" charset="0"/>
              </a:rPr>
              <a:t>Competente Antreprenoriale</a:t>
            </a:r>
            <a:endParaRPr lang="ro-RO" altLang="ro-RO" sz="4400" b="1" i="1" dirty="0">
              <a:solidFill>
                <a:srgbClr val="7030A0"/>
              </a:solidFill>
              <a:latin typeface="Arial" pitchFamily="34" charset="0"/>
              <a:cs typeface="Arial" pitchFamily="34" charset="0"/>
            </a:endParaRPr>
          </a:p>
          <a:p>
            <a:endParaRPr lang="en-GB" dirty="0"/>
          </a:p>
        </p:txBody>
      </p:sp>
      <p:sp>
        <p:nvSpPr>
          <p:cNvPr id="6" name="Subtitle 2">
            <a:extLst>
              <a:ext uri="{FF2B5EF4-FFF2-40B4-BE49-F238E27FC236}">
                <a16:creationId xmlns:a16="http://schemas.microsoft.com/office/drawing/2014/main" xmlns="" id="{CBA466C8-2121-44B0-9565-BE22CA08E4D6}"/>
              </a:ext>
            </a:extLst>
          </p:cNvPr>
          <p:cNvSpPr txBox="1">
            <a:spLocks/>
          </p:cNvSpPr>
          <p:nvPr/>
        </p:nvSpPr>
        <p:spPr>
          <a:xfrm>
            <a:off x="2276475" y="5749925"/>
            <a:ext cx="9144000" cy="10080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p>
        </p:txBody>
      </p:sp>
      <p:pic>
        <p:nvPicPr>
          <p:cNvPr id="8" name="Picture 7">
            <a:extLst>
              <a:ext uri="{FF2B5EF4-FFF2-40B4-BE49-F238E27FC236}">
                <a16:creationId xmlns:a16="http://schemas.microsoft.com/office/drawing/2014/main" xmlns="" id="{A372BED8-19AF-4C2E-B2CD-FDDC249959ED}"/>
              </a:ext>
            </a:extLst>
          </p:cNvPr>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475037" y="6117020"/>
            <a:ext cx="1081088" cy="454845"/>
          </a:xfrm>
          <a:prstGeom prst="rect">
            <a:avLst/>
          </a:prstGeom>
          <a:noFill/>
          <a:ln>
            <a:noFill/>
          </a:ln>
        </p:spPr>
      </p:pic>
      <p:sp>
        <p:nvSpPr>
          <p:cNvPr id="58369" name="Rectangle 1"/>
          <p:cNvSpPr>
            <a:spLocks noChangeArrowheads="1"/>
          </p:cNvSpPr>
          <p:nvPr/>
        </p:nvSpPr>
        <p:spPr bwMode="auto">
          <a:xfrm>
            <a:off x="536029" y="1497724"/>
            <a:ext cx="1018452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0"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8370" name="Group 22"/>
          <p:cNvGrpSpPr>
            <a:grpSpLocks/>
          </p:cNvGrpSpPr>
          <p:nvPr/>
        </p:nvGrpSpPr>
        <p:grpSpPr bwMode="auto">
          <a:xfrm>
            <a:off x="2579360" y="283779"/>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2" name="Picture 5"/>
              <p:cNvPicPr>
                <a:picLocks noChangeAspect="1" noChangeArrowheads="1"/>
              </p:cNvPicPr>
              <p:nvPr/>
            </p:nvPicPr>
            <p:blipFill>
              <a:blip r:embed="rId3"/>
              <a:srcRect/>
              <a:stretch>
                <a:fillRect/>
              </a:stretch>
            </p:blipFill>
            <p:spPr bwMode="auto">
              <a:xfrm>
                <a:off x="57730" y="272"/>
                <a:ext cx="12738" cy="11519"/>
              </a:xfrm>
              <a:prstGeom prst="rect">
                <a:avLst/>
              </a:prstGeom>
              <a:noFill/>
            </p:spPr>
          </p:pic>
          <p:pic>
            <p:nvPicPr>
              <p:cNvPr id="4" name="Picture 6"/>
              <p:cNvPicPr>
                <a:picLocks noChangeAspect="1" noChangeArrowheads="1"/>
              </p:cNvPicPr>
              <p:nvPr/>
            </p:nvPicPr>
            <p:blipFill>
              <a:blip r:embed="rId4"/>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5"/>
              <a:srcRect/>
              <a:stretch>
                <a:fillRect/>
              </a:stretch>
            </p:blipFill>
            <p:spPr bwMode="auto">
              <a:xfrm>
                <a:off x="0" y="0"/>
                <a:ext cx="13462" cy="10795"/>
              </a:xfrm>
              <a:prstGeom prst="rect">
                <a:avLst/>
              </a:prstGeom>
              <a:noFill/>
            </p:spPr>
          </p:pic>
        </p:grpSp>
        <p:pic>
          <p:nvPicPr>
            <p:cNvPr id="21" name="Picture 21"/>
            <p:cNvPicPr>
              <a:picLocks noChangeAspect="1"/>
            </p:cNvPicPr>
            <p:nvPr/>
          </p:nvPicPr>
          <p:blipFill>
            <a:blip r:embed="rId6" cstate="print"/>
            <a:srcRect/>
            <a:stretch>
              <a:fillRect/>
            </a:stretch>
          </p:blipFill>
          <p:spPr bwMode="auto">
            <a:xfrm>
              <a:off x="3138805" y="86995"/>
              <a:ext cx="767080" cy="756920"/>
            </a:xfrm>
            <a:prstGeom prst="rect">
              <a:avLst/>
            </a:prstGeom>
            <a:noFill/>
          </p:spPr>
        </p:pic>
      </p:grpSp>
      <p:sp>
        <p:nvSpPr>
          <p:cNvPr id="12" name="Rectangle 11"/>
          <p:cNvSpPr/>
          <p:nvPr/>
        </p:nvSpPr>
        <p:spPr>
          <a:xfrm>
            <a:off x="3758349" y="4364440"/>
            <a:ext cx="5499006" cy="523220"/>
          </a:xfrm>
          <a:prstGeom prst="rect">
            <a:avLst/>
          </a:prstGeom>
        </p:spPr>
        <p:txBody>
          <a:bodyPr wrap="none">
            <a:spAutoFit/>
          </a:bodyPr>
          <a:lstStyle/>
          <a:p>
            <a:pPr marL="182880" lvl="1"/>
            <a:r>
              <a:rPr lang="ro-RO" sz="2800" dirty="0" smtClean="0"/>
              <a:t>Modulul 1 - Înfiinţarea unei afaceri </a:t>
            </a:r>
            <a:endParaRPr lang="en-US" sz="2800" dirty="0" smtClean="0"/>
          </a:p>
        </p:txBody>
      </p:sp>
      <p:pic>
        <p:nvPicPr>
          <p:cNvPr id="13" name="Picture 12"/>
          <p:cNvPicPr/>
          <p:nvPr/>
        </p:nvPicPr>
        <p:blipFill>
          <a:blip r:embed="rId7">
            <a:extLst>
              <a:ext uri="{28A0092B-C50C-407E-A947-70E740481C1C}">
                <a14:useLocalDpi xmlns:a14="http://schemas.microsoft.com/office/drawing/2010/main" xmlns="" val="0"/>
              </a:ext>
            </a:extLst>
          </a:blip>
          <a:srcRect/>
          <a:stretch>
            <a:fillRect/>
          </a:stretch>
        </p:blipFill>
        <p:spPr bwMode="auto">
          <a:xfrm>
            <a:off x="985783" y="6000092"/>
            <a:ext cx="1549400" cy="533400"/>
          </a:xfrm>
          <a:prstGeom prst="rect">
            <a:avLst/>
          </a:prstGeom>
          <a:noFill/>
        </p:spPr>
      </p:pic>
    </p:spTree>
    <p:extLst>
      <p:ext uri="{BB962C8B-B14F-4D97-AF65-F5344CB8AC3E}">
        <p14:creationId xmlns:p14="http://schemas.microsoft.com/office/powerpoint/2010/main" xmlns="" val="3842051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381000" y="1428751"/>
            <a:ext cx="11525251" cy="4214813"/>
          </a:xfrm>
        </p:spPr>
        <p:txBody>
          <a:bodyPr/>
          <a:lstStyle/>
          <a:p>
            <a:pPr>
              <a:spcBef>
                <a:spcPct val="0"/>
              </a:spcBef>
              <a:buFontTx/>
              <a:buNone/>
            </a:pPr>
            <a:r>
              <a:rPr lang="en-GB" sz="2800" i="1" smtClean="0"/>
              <a:t>Nu este suficient sa</a:t>
            </a:r>
            <a:r>
              <a:rPr lang="en-GB" sz="2800" b="1" i="1" smtClean="0"/>
              <a:t> cunosti,</a:t>
            </a:r>
            <a:endParaRPr lang="en-US" sz="2800" smtClean="0"/>
          </a:p>
          <a:p>
            <a:pPr>
              <a:spcBef>
                <a:spcPct val="0"/>
              </a:spcBef>
              <a:buFontTx/>
              <a:buNone/>
            </a:pPr>
            <a:r>
              <a:rPr lang="en-GB" sz="2800" b="1" i="1" smtClean="0"/>
              <a:t>			</a:t>
            </a:r>
            <a:r>
              <a:rPr lang="en-GB" sz="2800" i="1" smtClean="0"/>
              <a:t>Trebuie sa si </a:t>
            </a:r>
            <a:r>
              <a:rPr lang="en-GB" sz="2800" b="1" i="1" smtClean="0"/>
              <a:t>aplici</a:t>
            </a:r>
            <a:endParaRPr lang="en-US" sz="2800" smtClean="0"/>
          </a:p>
          <a:p>
            <a:pPr>
              <a:spcBef>
                <a:spcPct val="0"/>
              </a:spcBef>
              <a:buFontTx/>
              <a:buNone/>
            </a:pPr>
            <a:r>
              <a:rPr lang="en-GB" sz="2800" i="1" smtClean="0"/>
              <a:t>Nu este sufficient sa </a:t>
            </a:r>
            <a:r>
              <a:rPr lang="en-GB" sz="2800" b="1" i="1" smtClean="0"/>
              <a:t>vrei,</a:t>
            </a:r>
            <a:endParaRPr lang="en-US" sz="2800" smtClean="0"/>
          </a:p>
          <a:p>
            <a:pPr>
              <a:spcBef>
                <a:spcPct val="0"/>
              </a:spcBef>
              <a:buFontTx/>
              <a:buNone/>
            </a:pPr>
            <a:r>
              <a:rPr lang="en-GB" sz="2800" b="1" i="1" smtClean="0"/>
              <a:t>			</a:t>
            </a:r>
            <a:r>
              <a:rPr lang="en-GB" sz="2800" i="1" smtClean="0"/>
              <a:t>Trebuie sa si</a:t>
            </a:r>
            <a:r>
              <a:rPr lang="en-GB" sz="2800" b="1" i="1" smtClean="0"/>
              <a:t> actionezi</a:t>
            </a:r>
            <a:endParaRPr lang="en-US" sz="2800" smtClean="0"/>
          </a:p>
          <a:p>
            <a:pPr>
              <a:spcBef>
                <a:spcPct val="0"/>
              </a:spcBef>
              <a:buFontTx/>
              <a:buNone/>
            </a:pPr>
            <a:r>
              <a:rPr lang="en-GB" sz="2800" i="1" smtClean="0"/>
              <a:t>J.W. Goethe</a:t>
            </a:r>
            <a:endParaRPr lang="en-US" sz="2800" smtClean="0"/>
          </a:p>
          <a:p>
            <a:pPr>
              <a:buFontTx/>
              <a:buNone/>
            </a:pPr>
            <a:endParaRPr lang="en-US" sz="2800" i="1" smtClean="0"/>
          </a:p>
          <a:p>
            <a:pPr algn="r">
              <a:buFontTx/>
              <a:buNone/>
            </a:pPr>
            <a:r>
              <a:rPr lang="en-US" sz="2800" b="1" i="1" smtClean="0">
                <a:solidFill>
                  <a:srgbClr val="7030A0"/>
                </a:solidFill>
              </a:rPr>
              <a:t>Cuno</a:t>
            </a:r>
            <a:r>
              <a:rPr lang="ro-RO" sz="2800" b="1" i="1" smtClean="0">
                <a:solidFill>
                  <a:srgbClr val="7030A0"/>
                </a:solidFill>
              </a:rPr>
              <a:t>ş</a:t>
            </a:r>
            <a:r>
              <a:rPr lang="en-US" sz="2800" b="1" i="1" smtClean="0">
                <a:solidFill>
                  <a:srgbClr val="7030A0"/>
                </a:solidFill>
              </a:rPr>
              <a:t>tin</a:t>
            </a:r>
            <a:r>
              <a:rPr lang="ro-RO" sz="2800" b="1" i="1" smtClean="0">
                <a:solidFill>
                  <a:srgbClr val="7030A0"/>
                </a:solidFill>
              </a:rPr>
              <a:t>ţ</a:t>
            </a:r>
            <a:r>
              <a:rPr lang="en-US" sz="2800" b="1" i="1" smtClean="0">
                <a:solidFill>
                  <a:srgbClr val="7030A0"/>
                </a:solidFill>
              </a:rPr>
              <a:t>ele </a:t>
            </a:r>
            <a:r>
              <a:rPr lang="en-US" sz="2800" i="1" smtClean="0">
                <a:solidFill>
                  <a:srgbClr val="7030A0"/>
                </a:solidFill>
              </a:rPr>
              <a:t>se dob</a:t>
            </a:r>
            <a:r>
              <a:rPr lang="ro-RO" sz="2800" i="1" smtClean="0">
                <a:solidFill>
                  <a:srgbClr val="7030A0"/>
                </a:solidFill>
              </a:rPr>
              <a:t>â</a:t>
            </a:r>
            <a:r>
              <a:rPr lang="en-US" sz="2800" i="1" smtClean="0">
                <a:solidFill>
                  <a:srgbClr val="7030A0"/>
                </a:solidFill>
              </a:rPr>
              <a:t>ndesc </a:t>
            </a:r>
            <a:r>
              <a:rPr lang="ro-RO" sz="2800" b="1" i="1" smtClean="0">
                <a:solidFill>
                  <a:srgbClr val="7030A0"/>
                </a:solidFill>
              </a:rPr>
              <a:t>î</a:t>
            </a:r>
            <a:r>
              <a:rPr lang="en-US" sz="2800" b="1" i="1" smtClean="0">
                <a:solidFill>
                  <a:srgbClr val="7030A0"/>
                </a:solidFill>
              </a:rPr>
              <a:t>nv</a:t>
            </a:r>
            <a:r>
              <a:rPr lang="ro-RO" sz="2800" b="1" i="1" smtClean="0">
                <a:solidFill>
                  <a:srgbClr val="7030A0"/>
                </a:solidFill>
              </a:rPr>
              <a:t>ăţâ</a:t>
            </a:r>
            <a:r>
              <a:rPr lang="en-US" sz="2800" b="1" i="1" smtClean="0">
                <a:solidFill>
                  <a:srgbClr val="7030A0"/>
                </a:solidFill>
              </a:rPr>
              <a:t>nd. Abilit</a:t>
            </a:r>
            <a:r>
              <a:rPr lang="ro-RO" sz="2800" b="1" i="1" smtClean="0">
                <a:solidFill>
                  <a:srgbClr val="7030A0"/>
                </a:solidFill>
              </a:rPr>
              <a:t>ăţ</a:t>
            </a:r>
            <a:r>
              <a:rPr lang="en-US" sz="2800" b="1" i="1" smtClean="0">
                <a:solidFill>
                  <a:srgbClr val="7030A0"/>
                </a:solidFill>
              </a:rPr>
              <a:t>ile </a:t>
            </a:r>
            <a:r>
              <a:rPr lang="en-US" sz="2800" i="1" smtClean="0">
                <a:solidFill>
                  <a:srgbClr val="7030A0"/>
                </a:solidFill>
              </a:rPr>
              <a:t>se dob</a:t>
            </a:r>
            <a:r>
              <a:rPr lang="ro-RO" sz="2800" i="1" smtClean="0">
                <a:solidFill>
                  <a:srgbClr val="7030A0"/>
                </a:solidFill>
              </a:rPr>
              <a:t>â</a:t>
            </a:r>
            <a:r>
              <a:rPr lang="en-US" sz="2800" i="1" smtClean="0">
                <a:solidFill>
                  <a:srgbClr val="7030A0"/>
                </a:solidFill>
              </a:rPr>
              <a:t>ndesc </a:t>
            </a:r>
            <a:r>
              <a:rPr lang="en-US" sz="2800" b="1" i="1" smtClean="0">
                <a:solidFill>
                  <a:srgbClr val="7030A0"/>
                </a:solidFill>
              </a:rPr>
              <a:t>lucr</a:t>
            </a:r>
            <a:r>
              <a:rPr lang="ro-RO" sz="2800" b="1" i="1" smtClean="0">
                <a:solidFill>
                  <a:srgbClr val="7030A0"/>
                </a:solidFill>
              </a:rPr>
              <a:t>â</a:t>
            </a:r>
            <a:r>
              <a:rPr lang="en-US" sz="2800" b="1" i="1" smtClean="0">
                <a:solidFill>
                  <a:srgbClr val="7030A0"/>
                </a:solidFill>
              </a:rPr>
              <a:t>nd.</a:t>
            </a:r>
          </a:p>
          <a:p>
            <a:endParaRPr lang="en-US" smtClean="0"/>
          </a:p>
        </p:txBody>
      </p:sp>
      <p:sp>
        <p:nvSpPr>
          <p:cNvPr id="4" name="Rectangle 3"/>
          <p:cNvSpPr/>
          <p:nvPr/>
        </p:nvSpPr>
        <p:spPr>
          <a:xfrm>
            <a:off x="5039784" y="333375"/>
            <a:ext cx="1376467" cy="584775"/>
          </a:xfrm>
          <a:prstGeom prst="rect">
            <a:avLst/>
          </a:prstGeom>
        </p:spPr>
        <p:txBody>
          <a:bodyPr wrap="none">
            <a:spAutoFit/>
          </a:bodyPr>
          <a:lstStyle/>
          <a:p>
            <a:pPr>
              <a:defRPr/>
            </a:pPr>
            <a:r>
              <a:rPr lang="ro-RO" sz="3200" b="1" dirty="0">
                <a:solidFill>
                  <a:srgbClr val="7030A0"/>
                </a:solidFill>
                <a:latin typeface="+mn-lt"/>
              </a:rPr>
              <a:t>Motto:</a:t>
            </a:r>
            <a:endParaRPr lang="en-US" sz="3200" b="1" dirty="0">
              <a:solidFill>
                <a:srgbClr val="7030A0"/>
              </a:solidFill>
              <a:latin typeface="+mn-lt"/>
            </a:endParaRPr>
          </a:p>
        </p:txBody>
      </p:sp>
      <p:pic>
        <p:nvPicPr>
          <p:cNvPr id="7172" name="Picture 4" descr="User Authorization"/>
          <p:cNvPicPr>
            <a:picLocks noChangeAspect="1" noChangeArrowheads="1"/>
          </p:cNvPicPr>
          <p:nvPr/>
        </p:nvPicPr>
        <p:blipFill>
          <a:blip r:embed="rId2"/>
          <a:srcRect/>
          <a:stretch>
            <a:fillRect/>
          </a:stretch>
        </p:blipFill>
        <p:spPr bwMode="auto">
          <a:xfrm>
            <a:off x="190501" y="5500688"/>
            <a:ext cx="3816351" cy="1357312"/>
          </a:xfrm>
          <a:prstGeom prst="rect">
            <a:avLst/>
          </a:prstGeom>
          <a:noFill/>
          <a:ln w="9525">
            <a:noFill/>
            <a:miter lim="800000"/>
            <a:headEnd/>
            <a:tailEnd/>
          </a:ln>
        </p:spPr>
      </p:pic>
      <p:pic>
        <p:nvPicPr>
          <p:cNvPr id="7173" name="Picture 7" descr="Register"/>
          <p:cNvPicPr>
            <a:picLocks noChangeAspect="1" noChangeArrowheads="1"/>
          </p:cNvPicPr>
          <p:nvPr/>
        </p:nvPicPr>
        <p:blipFill>
          <a:blip r:embed="rId3"/>
          <a:srcRect/>
          <a:stretch>
            <a:fillRect/>
          </a:stretch>
        </p:blipFill>
        <p:spPr bwMode="auto">
          <a:xfrm>
            <a:off x="4095751" y="5500688"/>
            <a:ext cx="3816349" cy="1357312"/>
          </a:xfrm>
          <a:prstGeom prst="rect">
            <a:avLst/>
          </a:prstGeom>
          <a:noFill/>
          <a:ln w="9525">
            <a:noFill/>
            <a:miter lim="800000"/>
            <a:headEnd/>
            <a:tailEnd/>
          </a:ln>
        </p:spPr>
      </p:pic>
      <p:pic>
        <p:nvPicPr>
          <p:cNvPr id="7174" name="Picture 6" descr="Terms and conditions"/>
          <p:cNvPicPr>
            <a:picLocks noChangeAspect="1" noChangeArrowheads="1"/>
          </p:cNvPicPr>
          <p:nvPr/>
        </p:nvPicPr>
        <p:blipFill>
          <a:blip r:embed="rId4"/>
          <a:srcRect/>
          <a:stretch>
            <a:fillRect/>
          </a:stretch>
        </p:blipFill>
        <p:spPr bwMode="auto">
          <a:xfrm>
            <a:off x="8191501" y="5537200"/>
            <a:ext cx="3714751" cy="13208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497" y="0"/>
            <a:ext cx="10865069" cy="1325563"/>
          </a:xfrm>
        </p:spPr>
        <p:txBody>
          <a:bodyPr>
            <a:normAutofit/>
          </a:bodyPr>
          <a:lstStyle/>
          <a:p>
            <a:pPr algn="ctr"/>
            <a:r>
              <a:rPr lang="en-US" sz="3200" b="1" dirty="0" err="1">
                <a:solidFill>
                  <a:srgbClr val="7030A0"/>
                </a:solidFill>
                <a:latin typeface="Arial" pitchFamily="34" charset="0"/>
                <a:cs typeface="Arial" pitchFamily="34" charset="0"/>
              </a:rPr>
              <a:t>Despre</a:t>
            </a:r>
            <a:r>
              <a:rPr lang="en-US" sz="3200" b="1" dirty="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lectori</a:t>
            </a:r>
            <a:r>
              <a:rPr lang="en-US" sz="3200" b="1" dirty="0" smtClean="0">
                <a:solidFill>
                  <a:srgbClr val="7030A0"/>
                </a:solidFill>
                <a:latin typeface="Arial" pitchFamily="34" charset="0"/>
                <a:cs typeface="Arial" pitchFamily="34" charset="0"/>
              </a:rPr>
              <a:t> </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expertiza</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si</a:t>
            </a:r>
            <a:r>
              <a:rPr lang="en-US" sz="3200" b="1" dirty="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experienta</a:t>
            </a:r>
            <a:r>
              <a:rPr lang="en-US" sz="3200" b="1" dirty="0" smtClean="0">
                <a:solidFill>
                  <a:srgbClr val="7030A0"/>
                </a:solidFill>
                <a:latin typeface="Arial" pitchFamily="34" charset="0"/>
                <a:cs typeface="Arial" pitchFamily="34" charset="0"/>
              </a:rPr>
              <a:t/>
            </a:r>
            <a:br>
              <a:rPr lang="en-US" sz="3200" b="1" dirty="0" smtClean="0">
                <a:solidFill>
                  <a:srgbClr val="7030A0"/>
                </a:solidFill>
                <a:latin typeface="Arial" pitchFamily="34" charset="0"/>
                <a:cs typeface="Arial" pitchFamily="34" charset="0"/>
              </a:rPr>
            </a:br>
            <a:r>
              <a:rPr lang="en-US" sz="3200" b="1" dirty="0" err="1" smtClean="0">
                <a:solidFill>
                  <a:srgbClr val="7030A0"/>
                </a:solidFill>
                <a:latin typeface="Arial" pitchFamily="34" charset="0"/>
                <a:cs typeface="Arial" pitchFamily="34" charset="0"/>
              </a:rPr>
              <a:t>Augustin</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Corneanu</a:t>
            </a:r>
            <a:endParaRPr lang="en-US" sz="3200" dirty="0"/>
          </a:p>
        </p:txBody>
      </p:sp>
      <p:sp>
        <p:nvSpPr>
          <p:cNvPr id="3" name="Content Placeholder 2"/>
          <p:cNvSpPr>
            <a:spLocks noGrp="1"/>
          </p:cNvSpPr>
          <p:nvPr>
            <p:ph idx="1"/>
          </p:nvPr>
        </p:nvSpPr>
        <p:spPr>
          <a:xfrm>
            <a:off x="630621" y="1513490"/>
            <a:ext cx="11035862" cy="5076496"/>
          </a:xfrm>
        </p:spPr>
        <p:txBody>
          <a:bodyPr>
            <a:normAutofit/>
          </a:bodyPr>
          <a:lstStyle/>
          <a:p>
            <a:r>
              <a:rPr lang="en-US" sz="2400" dirty="0" err="1" smtClean="0"/>
              <a:t>Consilier</a:t>
            </a:r>
            <a:r>
              <a:rPr lang="en-US" sz="2400" dirty="0" smtClean="0"/>
              <a:t> </a:t>
            </a:r>
            <a:r>
              <a:rPr lang="en-US" sz="2400" dirty="0" err="1" smtClean="0"/>
              <a:t>Ministerul</a:t>
            </a:r>
            <a:r>
              <a:rPr lang="en-US" sz="2400" dirty="0" smtClean="0"/>
              <a:t> </a:t>
            </a:r>
            <a:r>
              <a:rPr lang="en-US" sz="2400" dirty="0" err="1" smtClean="0"/>
              <a:t>Cercetarii</a:t>
            </a:r>
            <a:r>
              <a:rPr lang="en-US" sz="2400" dirty="0" smtClean="0"/>
              <a:t> </a:t>
            </a:r>
            <a:r>
              <a:rPr lang="en-US" sz="2400" dirty="0" err="1" smtClean="0"/>
              <a:t>si</a:t>
            </a:r>
            <a:r>
              <a:rPr lang="en-US" sz="2400" dirty="0" smtClean="0"/>
              <a:t> </a:t>
            </a:r>
            <a:r>
              <a:rPr lang="en-US" sz="2400" dirty="0" err="1" smtClean="0"/>
              <a:t>Inovarii</a:t>
            </a:r>
            <a:r>
              <a:rPr lang="en-US" sz="2400" dirty="0" smtClean="0"/>
              <a:t>, </a:t>
            </a:r>
            <a:r>
              <a:rPr lang="en-US" sz="2400" dirty="0" err="1" smtClean="0"/>
              <a:t>Directia</a:t>
            </a:r>
            <a:r>
              <a:rPr lang="en-US" sz="2400" dirty="0" smtClean="0"/>
              <a:t> </a:t>
            </a:r>
            <a:r>
              <a:rPr lang="en-US" sz="2400" dirty="0" err="1" smtClean="0"/>
              <a:t>Generala</a:t>
            </a:r>
            <a:r>
              <a:rPr lang="en-US" sz="2400" dirty="0" smtClean="0"/>
              <a:t> Organism </a:t>
            </a:r>
            <a:r>
              <a:rPr lang="en-US" sz="2400" dirty="0" err="1" smtClean="0"/>
              <a:t>Intermediar</a:t>
            </a:r>
            <a:r>
              <a:rPr lang="en-US" sz="2400" dirty="0" smtClean="0"/>
              <a:t> </a:t>
            </a:r>
            <a:r>
              <a:rPr lang="en-US" sz="2400" dirty="0" err="1" smtClean="0"/>
              <a:t>pentru</a:t>
            </a:r>
            <a:r>
              <a:rPr lang="en-US" sz="2400" dirty="0" smtClean="0"/>
              <a:t> </a:t>
            </a:r>
            <a:r>
              <a:rPr lang="en-US" sz="2400" dirty="0" err="1" smtClean="0"/>
              <a:t>Cercetare</a:t>
            </a:r>
            <a:r>
              <a:rPr lang="en-US" sz="2400" dirty="0" smtClean="0"/>
              <a:t>, </a:t>
            </a:r>
            <a:r>
              <a:rPr lang="en-US" sz="2400" dirty="0" err="1" smtClean="0"/>
              <a:t>organismul</a:t>
            </a:r>
            <a:r>
              <a:rPr lang="en-US" sz="2400" dirty="0" smtClean="0"/>
              <a:t> </a:t>
            </a:r>
            <a:r>
              <a:rPr lang="en-US" sz="2400" dirty="0" err="1" smtClean="0"/>
              <a:t>intermediar</a:t>
            </a:r>
            <a:r>
              <a:rPr lang="en-US" sz="2400" dirty="0" smtClean="0"/>
              <a:t> </a:t>
            </a:r>
            <a:r>
              <a:rPr lang="en-US" sz="2400" dirty="0" err="1" smtClean="0"/>
              <a:t>pentru</a:t>
            </a:r>
            <a:r>
              <a:rPr lang="en-US" sz="2400" dirty="0" smtClean="0"/>
              <a:t> </a:t>
            </a:r>
            <a:r>
              <a:rPr lang="en-US" sz="2400" dirty="0" err="1" smtClean="0"/>
              <a:t>Programul</a:t>
            </a:r>
            <a:r>
              <a:rPr lang="en-US" sz="2400" dirty="0" smtClean="0"/>
              <a:t> Operational </a:t>
            </a:r>
            <a:r>
              <a:rPr lang="en-US" sz="2400" dirty="0" err="1" smtClean="0"/>
              <a:t>Competitivitate</a:t>
            </a:r>
            <a:r>
              <a:rPr lang="en-US" sz="2400" dirty="0" smtClean="0"/>
              <a:t>, </a:t>
            </a:r>
            <a:r>
              <a:rPr lang="en-US" sz="2400" dirty="0" err="1" smtClean="0"/>
              <a:t>Axa</a:t>
            </a:r>
            <a:r>
              <a:rPr lang="en-US" sz="2400" dirty="0" smtClean="0"/>
              <a:t> </a:t>
            </a:r>
            <a:r>
              <a:rPr lang="en-US" sz="2400" dirty="0" err="1" smtClean="0"/>
              <a:t>prioritara</a:t>
            </a:r>
            <a:r>
              <a:rPr lang="en-US" sz="2400" dirty="0" smtClean="0"/>
              <a:t> 1.</a:t>
            </a:r>
          </a:p>
          <a:p>
            <a:r>
              <a:rPr lang="en-US" sz="2400" dirty="0" err="1" smtClean="0"/>
              <a:t>Punct</a:t>
            </a:r>
            <a:r>
              <a:rPr lang="en-US" sz="2400" dirty="0" smtClean="0"/>
              <a:t> de contact national </a:t>
            </a:r>
            <a:r>
              <a:rPr lang="en-US" sz="2400" dirty="0" err="1" smtClean="0"/>
              <a:t>Orizont</a:t>
            </a:r>
            <a:r>
              <a:rPr lang="en-US" sz="2400" dirty="0" smtClean="0"/>
              <a:t> 2020.</a:t>
            </a:r>
          </a:p>
          <a:p>
            <a:r>
              <a:rPr lang="en-US" sz="2400" dirty="0" smtClean="0"/>
              <a:t>Evaluator UNEVAR, </a:t>
            </a:r>
            <a:r>
              <a:rPr lang="en-US" sz="2400" dirty="0" err="1" smtClean="0"/>
              <a:t>evaluarea</a:t>
            </a:r>
            <a:r>
              <a:rPr lang="en-US" sz="2400" dirty="0" smtClean="0"/>
              <a:t> </a:t>
            </a:r>
            <a:r>
              <a:rPr lang="en-US" sz="2400" dirty="0" err="1" smtClean="0"/>
              <a:t>intreprinderilor</a:t>
            </a:r>
            <a:r>
              <a:rPr lang="en-US" sz="2400" dirty="0" smtClean="0"/>
              <a:t> </a:t>
            </a:r>
            <a:r>
              <a:rPr lang="en-US" sz="2400" dirty="0" err="1" smtClean="0"/>
              <a:t>si</a:t>
            </a:r>
            <a:r>
              <a:rPr lang="en-US" sz="2400" dirty="0" smtClean="0"/>
              <a:t> a </a:t>
            </a:r>
            <a:r>
              <a:rPr lang="en-US" sz="2400" dirty="0" err="1" smtClean="0"/>
              <a:t>proprietatilor</a:t>
            </a:r>
            <a:r>
              <a:rPr lang="en-US" sz="2400" dirty="0" smtClean="0"/>
              <a:t>.</a:t>
            </a:r>
          </a:p>
          <a:p>
            <a:r>
              <a:rPr lang="en-US" sz="2400" dirty="0" err="1" smtClean="0"/>
              <a:t>Experienta</a:t>
            </a:r>
            <a:r>
              <a:rPr lang="en-US" sz="2400" dirty="0" smtClean="0"/>
              <a:t> de 14 </a:t>
            </a:r>
            <a:r>
              <a:rPr lang="en-US" sz="2400" dirty="0" err="1" smtClean="0"/>
              <a:t>ani</a:t>
            </a:r>
            <a:r>
              <a:rPr lang="en-US" sz="2400" dirty="0" smtClean="0"/>
              <a:t> in </a:t>
            </a:r>
            <a:r>
              <a:rPr lang="en-US" sz="2400" dirty="0" err="1" smtClean="0"/>
              <a:t>implementarea</a:t>
            </a:r>
            <a:r>
              <a:rPr lang="en-US" sz="2400" dirty="0" smtClean="0"/>
              <a:t> </a:t>
            </a:r>
            <a:r>
              <a:rPr lang="en-US" sz="2400" dirty="0" err="1" smtClean="0"/>
              <a:t>proiectelor</a:t>
            </a:r>
            <a:r>
              <a:rPr lang="en-US" sz="2400" dirty="0" smtClean="0"/>
              <a:t> cu </a:t>
            </a:r>
            <a:r>
              <a:rPr lang="en-US" sz="2400" dirty="0" err="1" smtClean="0"/>
              <a:t>finantare</a:t>
            </a:r>
            <a:r>
              <a:rPr lang="en-US" sz="2400" dirty="0" smtClean="0"/>
              <a:t> </a:t>
            </a:r>
            <a:r>
              <a:rPr lang="en-US" sz="2400" dirty="0" err="1" smtClean="0"/>
              <a:t>nerambursabila</a:t>
            </a:r>
            <a:r>
              <a:rPr lang="en-US" sz="2400" dirty="0" smtClean="0"/>
              <a:t>.</a:t>
            </a:r>
          </a:p>
          <a:p>
            <a:r>
              <a:rPr lang="en-US" sz="2400" dirty="0" err="1" smtClean="0"/>
              <a:t>Peste</a:t>
            </a:r>
            <a:r>
              <a:rPr lang="en-US" sz="2400" dirty="0" smtClean="0"/>
              <a:t> 60 start-</a:t>
            </a:r>
            <a:r>
              <a:rPr lang="en-US" sz="2400" dirty="0" err="1" smtClean="0"/>
              <a:t>upuri</a:t>
            </a:r>
            <a:r>
              <a:rPr lang="en-US" sz="2400" dirty="0" smtClean="0"/>
              <a:t> </a:t>
            </a:r>
            <a:r>
              <a:rPr lang="en-US" sz="2400" dirty="0" err="1" smtClean="0"/>
              <a:t>asistate</a:t>
            </a:r>
            <a:r>
              <a:rPr lang="en-US" sz="2400" dirty="0" smtClean="0"/>
              <a:t> in </a:t>
            </a:r>
            <a:r>
              <a:rPr lang="en-US" sz="2400" dirty="0" err="1" smtClean="0"/>
              <a:t>obtinerea</a:t>
            </a:r>
            <a:r>
              <a:rPr lang="en-US" sz="2400" dirty="0" smtClean="0"/>
              <a:t> de </a:t>
            </a:r>
            <a:r>
              <a:rPr lang="en-US" sz="2400" dirty="0" err="1" smtClean="0"/>
              <a:t>finantari</a:t>
            </a:r>
            <a:r>
              <a:rPr lang="en-US" sz="2400" dirty="0" smtClean="0"/>
              <a:t> </a:t>
            </a:r>
            <a:r>
              <a:rPr lang="en-US" sz="2400" dirty="0" err="1" smtClean="0"/>
              <a:t>nerambursabile</a:t>
            </a:r>
            <a:r>
              <a:rPr lang="en-US" sz="2400" dirty="0" smtClean="0"/>
              <a:t>.</a:t>
            </a:r>
          </a:p>
          <a:p>
            <a:r>
              <a:rPr lang="en-US" sz="2400" dirty="0" smtClean="0"/>
              <a:t>Evaluator </a:t>
            </a:r>
            <a:r>
              <a:rPr lang="en-US" sz="2400" dirty="0" err="1" smtClean="0"/>
              <a:t>proiecte</a:t>
            </a:r>
            <a:r>
              <a:rPr lang="en-US" sz="2400" dirty="0" smtClean="0"/>
              <a:t> UE </a:t>
            </a:r>
            <a:r>
              <a:rPr lang="en-US" sz="2400" dirty="0" err="1" smtClean="0"/>
              <a:t>prin</a:t>
            </a:r>
            <a:r>
              <a:rPr lang="en-US" sz="2400" dirty="0" smtClean="0"/>
              <a:t> </a:t>
            </a:r>
            <a:r>
              <a:rPr lang="en-US" sz="2400" dirty="0" err="1" smtClean="0"/>
              <a:t>Zabala</a:t>
            </a:r>
            <a:r>
              <a:rPr lang="en-US" sz="2400" dirty="0" smtClean="0"/>
              <a:t> </a:t>
            </a:r>
            <a:r>
              <a:rPr lang="en-US" sz="2400" dirty="0" err="1" smtClean="0"/>
              <a:t>Spania</a:t>
            </a:r>
            <a:r>
              <a:rPr lang="en-US" sz="2400" dirty="0" smtClean="0"/>
              <a:t>.</a:t>
            </a:r>
          </a:p>
          <a:p>
            <a:r>
              <a:rPr lang="en-US" sz="2400" dirty="0" err="1" smtClean="0"/>
              <a:t>Acreditare</a:t>
            </a:r>
            <a:r>
              <a:rPr lang="en-US" sz="2400" dirty="0" smtClean="0"/>
              <a:t> mentor IMM Growth Academy </a:t>
            </a:r>
            <a:r>
              <a:rPr lang="en-US" sz="2400" dirty="0" err="1" smtClean="0"/>
              <a:t>Finlanda</a:t>
            </a:r>
            <a:r>
              <a:rPr lang="en-US" sz="2400" dirty="0" smtClean="0"/>
              <a:t>.</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239185" y="0"/>
            <a:ext cx="11713633" cy="1143000"/>
          </a:xfrm>
        </p:spPr>
        <p:txBody>
          <a:bodyPr/>
          <a:lstStyle/>
          <a:p>
            <a:pPr algn="ctr"/>
            <a:r>
              <a:rPr lang="en-US" sz="3200" b="1" dirty="0" err="1" smtClean="0">
                <a:solidFill>
                  <a:srgbClr val="7030A0"/>
                </a:solidFill>
                <a:latin typeface="Arial" pitchFamily="34" charset="0"/>
                <a:cs typeface="Arial" pitchFamily="34" charset="0"/>
              </a:rPr>
              <a:t>Despre</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lectori</a:t>
            </a:r>
            <a:r>
              <a:rPr lang="en-US" sz="3200" b="1" dirty="0" smtClean="0">
                <a:solidFill>
                  <a:srgbClr val="7030A0"/>
                </a:solidFill>
                <a:latin typeface="Arial" pitchFamily="34" charset="0"/>
                <a:cs typeface="Arial" pitchFamily="34" charset="0"/>
              </a:rPr>
              <a:t> – </a:t>
            </a:r>
            <a:r>
              <a:rPr lang="en-US" sz="3200" b="1" dirty="0" err="1" smtClean="0">
                <a:solidFill>
                  <a:srgbClr val="7030A0"/>
                </a:solidFill>
                <a:latin typeface="Arial" pitchFamily="34" charset="0"/>
                <a:cs typeface="Arial" pitchFamily="34" charset="0"/>
              </a:rPr>
              <a:t>expertiza</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si</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experienta</a:t>
            </a:r>
            <a:r>
              <a:rPr lang="en-US" sz="3200" b="1" dirty="0" smtClean="0">
                <a:solidFill>
                  <a:srgbClr val="7030A0"/>
                </a:solidFill>
                <a:latin typeface="Arial" pitchFamily="34" charset="0"/>
                <a:cs typeface="Arial" pitchFamily="34" charset="0"/>
              </a:rPr>
              <a:t/>
            </a:r>
            <a:br>
              <a:rPr lang="en-US" sz="3200" b="1" dirty="0" smtClean="0">
                <a:solidFill>
                  <a:srgbClr val="7030A0"/>
                </a:solidFill>
                <a:latin typeface="Arial" pitchFamily="34" charset="0"/>
                <a:cs typeface="Arial" pitchFamily="34" charset="0"/>
              </a:rPr>
            </a:br>
            <a:r>
              <a:rPr lang="en-US" sz="3200" b="1" dirty="0" smtClean="0">
                <a:solidFill>
                  <a:srgbClr val="7030A0"/>
                </a:solidFill>
                <a:latin typeface="Arial" pitchFamily="34" charset="0"/>
                <a:cs typeface="Arial" pitchFamily="34" charset="0"/>
              </a:rPr>
              <a:t>Gabriel Vladut</a:t>
            </a:r>
          </a:p>
        </p:txBody>
      </p:sp>
      <p:sp>
        <p:nvSpPr>
          <p:cNvPr id="8195" name="Content Placeholder 2"/>
          <p:cNvSpPr>
            <a:spLocks noGrp="1"/>
          </p:cNvSpPr>
          <p:nvPr>
            <p:ph idx="1"/>
          </p:nvPr>
        </p:nvSpPr>
        <p:spPr>
          <a:xfrm>
            <a:off x="143934" y="1150882"/>
            <a:ext cx="11808884" cy="5707117"/>
          </a:xfrm>
        </p:spPr>
        <p:txBody>
          <a:bodyPr>
            <a:normAutofit lnSpcReduction="10000"/>
          </a:bodyPr>
          <a:lstStyle/>
          <a:p>
            <a:pPr>
              <a:lnSpc>
                <a:spcPct val="100000"/>
              </a:lnSpc>
              <a:spcBef>
                <a:spcPts val="600"/>
              </a:spcBef>
              <a:spcAft>
                <a:spcPts val="600"/>
              </a:spcAft>
            </a:pPr>
            <a:r>
              <a:rPr lang="it-IT" sz="2400" dirty="0" smtClean="0"/>
              <a:t>Dr. Ing. Ordinul Meritul Cultural in grad de Cavaler, categoria H: Cercetare Stiintifica, acordat de Presedintele Romaniei in 2008</a:t>
            </a:r>
          </a:p>
          <a:p>
            <a:pPr>
              <a:lnSpc>
                <a:spcPct val="100000"/>
              </a:lnSpc>
              <a:spcBef>
                <a:spcPts val="600"/>
              </a:spcBef>
              <a:spcAft>
                <a:spcPts val="600"/>
              </a:spcAft>
            </a:pPr>
            <a:r>
              <a:rPr lang="it-IT" sz="2400" dirty="0" smtClean="0"/>
              <a:t>Membru al unor comisii Europene in domeniul inovarii - INNOVA - The Knowledge Intensive Services (KIS-IP), Expert Validation Platform (TAKE IT UP - EVP), Evaluator Eureka - Eurostars</a:t>
            </a:r>
          </a:p>
          <a:p>
            <a:pPr>
              <a:lnSpc>
                <a:spcPct val="100000"/>
              </a:lnSpc>
              <a:spcBef>
                <a:spcPts val="600"/>
              </a:spcBef>
              <a:spcAft>
                <a:spcPts val="600"/>
              </a:spcAft>
            </a:pPr>
            <a:r>
              <a:rPr lang="fi-FI" sz="2400" dirty="0" smtClean="0"/>
              <a:t>NCP, Comitet de Program FP7 / IMM-uri, Cercetarea in folosul IMM-urilor.</a:t>
            </a:r>
          </a:p>
          <a:p>
            <a:pPr>
              <a:lnSpc>
                <a:spcPct val="100000"/>
              </a:lnSpc>
              <a:spcBef>
                <a:spcPts val="600"/>
              </a:spcBef>
              <a:spcAft>
                <a:spcPts val="600"/>
              </a:spcAft>
            </a:pPr>
            <a:r>
              <a:rPr lang="en-GB" sz="2400" dirty="0" err="1" smtClean="0"/>
              <a:t>Membru</a:t>
            </a:r>
            <a:r>
              <a:rPr lang="en-GB" sz="2400" dirty="0" smtClean="0"/>
              <a:t> </a:t>
            </a:r>
            <a:r>
              <a:rPr lang="en-GB" sz="2400" dirty="0" err="1" smtClean="0"/>
              <a:t>Comitet</a:t>
            </a:r>
            <a:r>
              <a:rPr lang="en-GB" sz="2400" dirty="0" smtClean="0"/>
              <a:t> National </a:t>
            </a:r>
            <a:r>
              <a:rPr lang="en-GB" sz="2400" dirty="0" err="1" smtClean="0"/>
              <a:t>Inovare</a:t>
            </a:r>
            <a:r>
              <a:rPr lang="en-GB" sz="2400" dirty="0" smtClean="0"/>
              <a:t>.</a:t>
            </a:r>
          </a:p>
          <a:p>
            <a:pPr>
              <a:lnSpc>
                <a:spcPct val="100000"/>
              </a:lnSpc>
              <a:spcBef>
                <a:spcPts val="600"/>
              </a:spcBef>
              <a:spcAft>
                <a:spcPts val="600"/>
              </a:spcAft>
            </a:pPr>
            <a:r>
              <a:rPr lang="fr-FR" sz="2400" dirty="0" smtClean="0"/>
              <a:t>A </a:t>
            </a:r>
            <a:r>
              <a:rPr lang="fr-FR" sz="2400" dirty="0" err="1" smtClean="0"/>
              <a:t>initiat</a:t>
            </a:r>
            <a:r>
              <a:rPr lang="fr-FR" sz="2400" dirty="0" smtClean="0"/>
              <a:t> </a:t>
            </a:r>
            <a:r>
              <a:rPr lang="fr-FR" sz="2400" dirty="0" err="1" smtClean="0"/>
              <a:t>primul</a:t>
            </a:r>
            <a:r>
              <a:rPr lang="fr-FR" sz="2400" dirty="0" smtClean="0"/>
              <a:t> </a:t>
            </a:r>
            <a:r>
              <a:rPr lang="fr-FR" sz="2400" dirty="0" err="1" smtClean="0"/>
              <a:t>incubator</a:t>
            </a:r>
            <a:r>
              <a:rPr lang="fr-FR" sz="2400" dirty="0" smtClean="0"/>
              <a:t> </a:t>
            </a:r>
            <a:r>
              <a:rPr lang="fr-FR" sz="2400" dirty="0" err="1" smtClean="0"/>
              <a:t>tehnologic</a:t>
            </a:r>
            <a:r>
              <a:rPr lang="fr-FR" sz="2400" dirty="0" smtClean="0"/>
              <a:t> si de </a:t>
            </a:r>
            <a:r>
              <a:rPr lang="fr-FR" sz="2400" dirty="0" err="1" smtClean="0"/>
              <a:t>afaceri</a:t>
            </a:r>
            <a:r>
              <a:rPr lang="fr-FR" sz="2400" dirty="0" smtClean="0"/>
              <a:t> certificat ANCS.</a:t>
            </a:r>
          </a:p>
          <a:p>
            <a:pPr>
              <a:lnSpc>
                <a:spcPct val="100000"/>
              </a:lnSpc>
              <a:spcBef>
                <a:spcPts val="600"/>
              </a:spcBef>
              <a:spcAft>
                <a:spcPts val="600"/>
              </a:spcAft>
            </a:pPr>
            <a:r>
              <a:rPr lang="fr-FR" sz="2400" dirty="0" err="1" smtClean="0"/>
              <a:t>Director</a:t>
            </a:r>
            <a:r>
              <a:rPr lang="fr-FR" sz="2400" dirty="0" smtClean="0"/>
              <a:t> IPA </a:t>
            </a:r>
            <a:r>
              <a:rPr lang="fr-FR" sz="2400" dirty="0" err="1" smtClean="0"/>
              <a:t>Sucursala</a:t>
            </a:r>
            <a:r>
              <a:rPr lang="fr-FR" sz="2400" dirty="0" smtClean="0"/>
              <a:t> CIFATT Craiova</a:t>
            </a:r>
          </a:p>
          <a:p>
            <a:pPr>
              <a:lnSpc>
                <a:spcPct val="100000"/>
              </a:lnSpc>
              <a:spcBef>
                <a:spcPts val="600"/>
              </a:spcBef>
              <a:spcAft>
                <a:spcPts val="600"/>
              </a:spcAft>
            </a:pPr>
            <a:r>
              <a:rPr lang="fr-FR" sz="2400" dirty="0" err="1" smtClean="0"/>
              <a:t>Presedinte</a:t>
            </a:r>
            <a:r>
              <a:rPr lang="fr-FR" sz="2400" dirty="0" smtClean="0"/>
              <a:t> </a:t>
            </a:r>
            <a:r>
              <a:rPr lang="fr-FR" sz="2400" dirty="0" err="1" smtClean="0"/>
              <a:t>ARoTT</a:t>
            </a:r>
            <a:r>
              <a:rPr lang="fr-FR" sz="2400" dirty="0" smtClean="0"/>
              <a:t> – </a:t>
            </a:r>
            <a:r>
              <a:rPr lang="fr-FR" sz="2400" dirty="0" err="1" smtClean="0"/>
              <a:t>Asociatia</a:t>
            </a:r>
            <a:r>
              <a:rPr lang="fr-FR" sz="2400" dirty="0" smtClean="0"/>
              <a:t> </a:t>
            </a:r>
            <a:r>
              <a:rPr lang="fr-FR" sz="2400" dirty="0" err="1" smtClean="0"/>
              <a:t>Romana</a:t>
            </a:r>
            <a:r>
              <a:rPr lang="fr-FR" sz="2400" dirty="0" smtClean="0"/>
              <a:t> </a:t>
            </a:r>
            <a:r>
              <a:rPr lang="fr-FR" sz="2400" dirty="0" err="1" smtClean="0"/>
              <a:t>pentru</a:t>
            </a:r>
            <a:r>
              <a:rPr lang="fr-FR" sz="2400" dirty="0" smtClean="0"/>
              <a:t> </a:t>
            </a:r>
            <a:r>
              <a:rPr lang="fr-FR" sz="2400" dirty="0" err="1" smtClean="0"/>
              <a:t>transfer</a:t>
            </a:r>
            <a:r>
              <a:rPr lang="fr-FR" sz="2400" dirty="0" smtClean="0"/>
              <a:t> </a:t>
            </a:r>
            <a:r>
              <a:rPr lang="fr-FR" sz="2400" dirty="0" err="1" smtClean="0"/>
              <a:t>tehnologic</a:t>
            </a:r>
            <a:r>
              <a:rPr lang="fr-FR" sz="2400" dirty="0" smtClean="0"/>
              <a:t> si </a:t>
            </a:r>
            <a:r>
              <a:rPr lang="fr-FR" sz="2400" dirty="0" err="1" smtClean="0"/>
              <a:t>inovare</a:t>
            </a:r>
            <a:r>
              <a:rPr lang="fr-FR" sz="2400" dirty="0" smtClean="0"/>
              <a:t>.</a:t>
            </a:r>
          </a:p>
          <a:p>
            <a:pPr>
              <a:lnSpc>
                <a:spcPct val="100000"/>
              </a:lnSpc>
              <a:spcBef>
                <a:spcPts val="600"/>
              </a:spcBef>
              <a:spcAft>
                <a:spcPts val="600"/>
              </a:spcAft>
            </a:pPr>
            <a:r>
              <a:rPr lang="fr-FR" sz="2400" dirty="0" err="1" smtClean="0"/>
              <a:t>Presedinte</a:t>
            </a:r>
            <a:r>
              <a:rPr lang="fr-FR" sz="2400" dirty="0" smtClean="0"/>
              <a:t> Camera de </a:t>
            </a:r>
            <a:r>
              <a:rPr lang="fr-FR" sz="2400" dirty="0" err="1" smtClean="0"/>
              <a:t>Comert</a:t>
            </a:r>
            <a:r>
              <a:rPr lang="fr-FR" sz="2400" dirty="0" smtClean="0"/>
              <a:t> si Industrie Dolj</a:t>
            </a:r>
          </a:p>
          <a:p>
            <a:pPr>
              <a:lnSpc>
                <a:spcPct val="100000"/>
              </a:lnSpc>
              <a:spcBef>
                <a:spcPts val="600"/>
              </a:spcBef>
              <a:spcAft>
                <a:spcPts val="600"/>
              </a:spcAft>
            </a:pPr>
            <a:r>
              <a:rPr lang="fr-FR" sz="2400" dirty="0" smtClean="0"/>
              <a:t>A </a:t>
            </a:r>
            <a:r>
              <a:rPr lang="fr-FR" sz="2400" dirty="0" err="1" smtClean="0"/>
              <a:t>asistat</a:t>
            </a:r>
            <a:r>
              <a:rPr lang="fr-FR" sz="2400" smtClean="0"/>
              <a:t> peste </a:t>
            </a:r>
            <a:r>
              <a:rPr lang="fr-FR" sz="2400" dirty="0" smtClean="0"/>
              <a:t>80 </a:t>
            </a:r>
            <a:r>
              <a:rPr lang="fr-FR" sz="2400" dirty="0" err="1" smtClean="0"/>
              <a:t>start</a:t>
            </a:r>
            <a:r>
              <a:rPr lang="fr-FR" sz="2400" dirty="0" smtClean="0"/>
              <a:t>-</a:t>
            </a:r>
            <a:r>
              <a:rPr lang="fr-FR" sz="2400" dirty="0" err="1" smtClean="0"/>
              <a:t>upuri</a:t>
            </a:r>
            <a:r>
              <a:rPr lang="fr-FR" sz="2400" dirty="0" smtClean="0"/>
              <a:t>.</a:t>
            </a:r>
          </a:p>
          <a:p>
            <a:pPr>
              <a:lnSpc>
                <a:spcPct val="100000"/>
              </a:lnSpc>
              <a:spcBef>
                <a:spcPts val="600"/>
              </a:spcBef>
              <a:spcAft>
                <a:spcPts val="600"/>
              </a:spcAft>
            </a:pPr>
            <a:r>
              <a:rPr lang="en-US" sz="2400" dirty="0" err="1" smtClean="0"/>
              <a:t>Acreditare</a:t>
            </a:r>
            <a:r>
              <a:rPr lang="en-US" sz="2400" dirty="0" smtClean="0"/>
              <a:t> mentor IMM Growth Academy </a:t>
            </a:r>
            <a:r>
              <a:rPr lang="en-US" sz="2400" dirty="0" err="1" smtClean="0"/>
              <a:t>Finlanda</a:t>
            </a:r>
            <a:endParaRPr lang="en-US" sz="24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err="1" smtClean="0">
                <a:solidFill>
                  <a:srgbClr val="7030A0"/>
                </a:solidFill>
                <a:latin typeface="Arial" pitchFamily="34" charset="0"/>
                <a:cs typeface="Arial" pitchFamily="34" charset="0"/>
              </a:rPr>
              <a:t>Scopul</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cursului</a:t>
            </a:r>
            <a:endParaRPr lang="en-US" sz="3200" b="1" dirty="0">
              <a:solidFill>
                <a:srgbClr val="7030A0"/>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a:buNone/>
            </a:pPr>
            <a:r>
              <a:rPr lang="en-US" sz="2400" dirty="0" err="1" smtClean="0"/>
              <a:t>Scopul</a:t>
            </a:r>
            <a:r>
              <a:rPr lang="en-US" sz="2400" dirty="0" smtClean="0"/>
              <a:t> </a:t>
            </a:r>
            <a:r>
              <a:rPr lang="en-US" sz="2400" dirty="0" err="1" smtClean="0"/>
              <a:t>acestui</a:t>
            </a:r>
            <a:r>
              <a:rPr lang="en-US" sz="2400" dirty="0" smtClean="0"/>
              <a:t> curs de “</a:t>
            </a:r>
            <a:r>
              <a:rPr lang="en-US" sz="2400" dirty="0" err="1" smtClean="0"/>
              <a:t>Competente</a:t>
            </a:r>
            <a:r>
              <a:rPr lang="en-US" sz="2400" dirty="0" smtClean="0"/>
              <a:t> </a:t>
            </a:r>
            <a:r>
              <a:rPr lang="en-US" sz="2400" dirty="0" err="1" smtClean="0"/>
              <a:t>Antreprenoriale</a:t>
            </a:r>
            <a:r>
              <a:rPr lang="en-US" sz="2400" dirty="0" smtClean="0"/>
              <a:t>” </a:t>
            </a:r>
            <a:r>
              <a:rPr lang="en-US" sz="2400" dirty="0" err="1" smtClean="0"/>
              <a:t>este</a:t>
            </a:r>
            <a:r>
              <a:rPr lang="en-US" sz="2400" dirty="0" smtClean="0"/>
              <a:t> de: </a:t>
            </a:r>
          </a:p>
          <a:p>
            <a:r>
              <a:rPr lang="ro-RO" sz="2400" dirty="0" smtClean="0"/>
              <a:t>creștere </a:t>
            </a:r>
            <a:r>
              <a:rPr lang="en-US" sz="2400" dirty="0" smtClean="0"/>
              <a:t>a </a:t>
            </a:r>
            <a:r>
              <a:rPr lang="en-US" sz="2400" dirty="0" err="1" smtClean="0"/>
              <a:t>competentelor</a:t>
            </a:r>
            <a:r>
              <a:rPr lang="en-US" sz="2400" dirty="0" smtClean="0"/>
              <a:t> </a:t>
            </a:r>
            <a:r>
              <a:rPr lang="en-US" sz="2400" dirty="0" err="1" smtClean="0"/>
              <a:t>individuale</a:t>
            </a:r>
            <a:r>
              <a:rPr lang="en-US" sz="2400" dirty="0" smtClean="0"/>
              <a:t> in </a:t>
            </a:r>
            <a:r>
              <a:rPr lang="ro-RO" sz="2400" dirty="0" smtClean="0"/>
              <a:t>antreprenoriat și </a:t>
            </a:r>
            <a:r>
              <a:rPr lang="en-US" sz="2400" dirty="0" smtClean="0"/>
              <a:t>a</a:t>
            </a:r>
          </a:p>
          <a:p>
            <a:r>
              <a:rPr lang="en-US" sz="2400" dirty="0" err="1" smtClean="0"/>
              <a:t>dezvoltare</a:t>
            </a:r>
            <a:r>
              <a:rPr lang="en-US" sz="2400" dirty="0" smtClean="0"/>
              <a:t> a </a:t>
            </a:r>
            <a:r>
              <a:rPr lang="en-US" sz="2400" dirty="0" err="1" smtClean="0"/>
              <a:t>capacitatii</a:t>
            </a:r>
            <a:r>
              <a:rPr lang="en-US" sz="2400" dirty="0" smtClean="0"/>
              <a:t> de </a:t>
            </a:r>
            <a:r>
              <a:rPr lang="ro-RO" sz="2400" dirty="0" smtClean="0"/>
              <a:t>succes</a:t>
            </a:r>
            <a:r>
              <a:rPr lang="en-US" sz="2400" dirty="0" smtClean="0"/>
              <a:t> in </a:t>
            </a:r>
            <a:r>
              <a:rPr lang="ro-RO" sz="2400" dirty="0" smtClean="0"/>
              <a:t>pornire</a:t>
            </a:r>
            <a:r>
              <a:rPr lang="en-US" sz="2400" dirty="0" smtClean="0"/>
              <a:t>a </a:t>
            </a:r>
            <a:r>
              <a:rPr lang="en-US" sz="2400" dirty="0" err="1" smtClean="0"/>
              <a:t>afacerii</a:t>
            </a:r>
            <a:r>
              <a:rPr lang="en-US" sz="2400" dirty="0" smtClean="0"/>
              <a:t>, </a:t>
            </a:r>
          </a:p>
          <a:p>
            <a:r>
              <a:rPr lang="ro-RO" sz="2400" dirty="0" smtClean="0"/>
              <a:t>educare</a:t>
            </a:r>
            <a:r>
              <a:rPr lang="en-US" sz="2400" dirty="0" smtClean="0"/>
              <a:t> </a:t>
            </a:r>
            <a:r>
              <a:rPr lang="en-US" sz="2400" dirty="0" err="1" smtClean="0"/>
              <a:t>privind</a:t>
            </a:r>
            <a:r>
              <a:rPr lang="en-US" sz="2400" dirty="0" smtClean="0"/>
              <a:t> </a:t>
            </a:r>
            <a:r>
              <a:rPr lang="en-US" sz="2400" dirty="0" err="1" smtClean="0"/>
              <a:t>modelele</a:t>
            </a:r>
            <a:r>
              <a:rPr lang="en-US" sz="2400" dirty="0" smtClean="0"/>
              <a:t>, </a:t>
            </a:r>
            <a:r>
              <a:rPr lang="ro-RO" sz="2400" dirty="0" smtClean="0"/>
              <a:t>metode</a:t>
            </a:r>
            <a:r>
              <a:rPr lang="en-US" sz="2400" dirty="0" smtClean="0"/>
              <a:t>le</a:t>
            </a:r>
            <a:r>
              <a:rPr lang="ro-RO" sz="2400" dirty="0" smtClean="0"/>
              <a:t> și structuri</a:t>
            </a:r>
            <a:r>
              <a:rPr lang="en-US" sz="2400" dirty="0" smtClean="0"/>
              <a:t>le</a:t>
            </a:r>
            <a:r>
              <a:rPr lang="ro-RO" sz="2400" dirty="0" smtClean="0"/>
              <a:t> optime și</a:t>
            </a:r>
            <a:r>
              <a:rPr lang="en-US" sz="2400" dirty="0" smtClean="0"/>
              <a:t> </a:t>
            </a:r>
            <a:r>
              <a:rPr lang="ro-RO" sz="2400" dirty="0" smtClean="0"/>
              <a:t>flexibil</a:t>
            </a:r>
            <a:r>
              <a:rPr lang="en-US" sz="2400" dirty="0" smtClean="0"/>
              <a:t>e</a:t>
            </a:r>
            <a:r>
              <a:rPr lang="ro-RO" sz="2400" dirty="0" smtClean="0"/>
              <a:t> pentru a susține </a:t>
            </a:r>
            <a:r>
              <a:rPr lang="en-US" sz="2400" dirty="0" err="1" smtClean="0"/>
              <a:t>eliminarea</a:t>
            </a:r>
            <a:r>
              <a:rPr lang="en-US" sz="2400" dirty="0" smtClean="0"/>
              <a:t> </a:t>
            </a:r>
            <a:r>
              <a:rPr lang="en-US" sz="2400" dirty="0" err="1" smtClean="0"/>
              <a:t>sau</a:t>
            </a:r>
            <a:r>
              <a:rPr lang="en-US" sz="2400" dirty="0" smtClean="0"/>
              <a:t> </a:t>
            </a:r>
            <a:r>
              <a:rPr lang="en-US" sz="2400" dirty="0" err="1" smtClean="0"/>
              <a:t>reducerea</a:t>
            </a:r>
            <a:r>
              <a:rPr lang="en-US" sz="2400" dirty="0" smtClean="0"/>
              <a:t> </a:t>
            </a:r>
            <a:r>
              <a:rPr lang="ro-RO" sz="2400" dirty="0" smtClean="0"/>
              <a:t>eșecuril</a:t>
            </a:r>
            <a:r>
              <a:rPr lang="en-US" sz="2400" dirty="0" smtClean="0"/>
              <a:t>or in </a:t>
            </a:r>
            <a:r>
              <a:rPr lang="en-US" sz="2400" dirty="0" err="1" smtClean="0"/>
              <a:t>afaceri</a:t>
            </a:r>
            <a:r>
              <a:rPr lang="en-US" sz="2400" dirty="0" smtClean="0"/>
              <a:t>, </a:t>
            </a:r>
            <a:r>
              <a:rPr lang="ro-RO" sz="2400" dirty="0" smtClean="0"/>
              <a:t>la diferite niveluri. </a:t>
            </a:r>
            <a:endParaRPr lang="en-US" sz="2400" dirty="0" smtClean="0"/>
          </a:p>
          <a:p>
            <a:r>
              <a:rPr lang="en-US" sz="2400" dirty="0" err="1" smtClean="0"/>
              <a:t>Totodata</a:t>
            </a:r>
            <a:r>
              <a:rPr lang="en-US" sz="2400" dirty="0" smtClean="0"/>
              <a:t>, </a:t>
            </a:r>
            <a:r>
              <a:rPr lang="en-US" sz="2400" dirty="0" err="1" smtClean="0"/>
              <a:t>urmarim</a:t>
            </a:r>
            <a:r>
              <a:rPr lang="en-US" sz="2400" dirty="0" smtClean="0"/>
              <a:t> </a:t>
            </a:r>
            <a:r>
              <a:rPr lang="ro-RO" sz="2400" dirty="0" smtClean="0"/>
              <a:t>să furniz</a:t>
            </a:r>
            <a:r>
              <a:rPr lang="en-US" sz="2400" dirty="0" smtClean="0"/>
              <a:t>am </a:t>
            </a:r>
            <a:r>
              <a:rPr lang="ro-RO" sz="2400" dirty="0" smtClean="0"/>
              <a:t>raționament</a:t>
            </a:r>
            <a:r>
              <a:rPr lang="en-US" sz="2400" dirty="0" smtClean="0"/>
              <a:t>e </a:t>
            </a:r>
            <a:r>
              <a:rPr lang="en-US" sz="2400" dirty="0" err="1" smtClean="0"/>
              <a:t>pentru</a:t>
            </a:r>
            <a:r>
              <a:rPr lang="en-US" sz="2400" dirty="0" smtClean="0"/>
              <a:t> </a:t>
            </a:r>
            <a:r>
              <a:rPr lang="en-US" sz="2400" dirty="0" err="1" smtClean="0"/>
              <a:t>dezvoltarea</a:t>
            </a:r>
            <a:r>
              <a:rPr lang="en-US" sz="2400" dirty="0" smtClean="0"/>
              <a:t> </a:t>
            </a:r>
            <a:r>
              <a:rPr lang="en-US" sz="2400" dirty="0" err="1" smtClean="0"/>
              <a:t>afacerii</a:t>
            </a:r>
            <a:r>
              <a:rPr lang="en-US" sz="2400" dirty="0" smtClean="0"/>
              <a:t>, </a:t>
            </a:r>
            <a:r>
              <a:rPr lang="en-US" sz="2400" dirty="0" err="1" smtClean="0"/>
              <a:t>competitivitate</a:t>
            </a:r>
            <a:r>
              <a:rPr lang="ro-RO" sz="2400" dirty="0" smtClean="0"/>
              <a:t> și să conect</a:t>
            </a:r>
            <a:r>
              <a:rPr lang="en-US" sz="2400" dirty="0" smtClean="0"/>
              <a:t>am </a:t>
            </a:r>
            <a:r>
              <a:rPr lang="ro-RO" sz="2400" dirty="0" smtClean="0"/>
              <a:t>surse</a:t>
            </a:r>
            <a:r>
              <a:rPr lang="en-US" sz="2400" dirty="0" smtClean="0"/>
              <a:t>le de </a:t>
            </a:r>
            <a:r>
              <a:rPr lang="en-US" sz="2400" dirty="0" err="1" smtClean="0"/>
              <a:t>informare</a:t>
            </a:r>
            <a:r>
              <a:rPr lang="en-US" sz="2400" dirty="0" smtClean="0"/>
              <a:t> </a:t>
            </a:r>
            <a:r>
              <a:rPr lang="ro-RO" sz="2400" dirty="0" smtClean="0"/>
              <a:t>pentru  sprijini</a:t>
            </a:r>
            <a:r>
              <a:rPr lang="en-US" sz="2400" dirty="0" err="1" smtClean="0"/>
              <a:t>nul</a:t>
            </a:r>
            <a:r>
              <a:rPr lang="ro-RO" sz="2400" dirty="0" smtClean="0"/>
              <a:t> cunoștințel</a:t>
            </a:r>
            <a:r>
              <a:rPr lang="en-US" sz="2400" dirty="0" smtClean="0"/>
              <a:t>or</a:t>
            </a:r>
            <a:r>
              <a:rPr lang="ro-RO" sz="2400" dirty="0" smtClean="0"/>
              <a:t> și opiniil</a:t>
            </a:r>
            <a:r>
              <a:rPr lang="en-US" sz="2400" dirty="0" smtClean="0"/>
              <a:t>or</a:t>
            </a:r>
            <a:r>
              <a:rPr lang="ro-RO" sz="2400" dirty="0" smtClean="0"/>
              <a:t> oferite.</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err="1" smtClean="0">
                <a:solidFill>
                  <a:srgbClr val="7030A0"/>
                </a:solidFill>
                <a:latin typeface="Arial" pitchFamily="34" charset="0"/>
                <a:cs typeface="Arial" pitchFamily="34" charset="0"/>
              </a:rPr>
              <a:t>Competente</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antreprenoriale</a:t>
            </a:r>
            <a:r>
              <a:rPr lang="en-US" sz="3200" b="1" dirty="0" smtClean="0">
                <a:solidFill>
                  <a:srgbClr val="7030A0"/>
                </a:solidFill>
                <a:latin typeface="Arial" pitchFamily="34" charset="0"/>
                <a:cs typeface="Arial" pitchFamily="34" charset="0"/>
              </a:rPr>
              <a:t> </a:t>
            </a:r>
            <a:endParaRPr lang="en-US" sz="3200" b="1" dirty="0">
              <a:solidFill>
                <a:srgbClr val="7030A0"/>
              </a:solidFill>
              <a:latin typeface="Arial" pitchFamily="34" charset="0"/>
              <a:cs typeface="Arial" pitchFamily="34" charset="0"/>
            </a:endParaRPr>
          </a:p>
        </p:txBody>
      </p:sp>
      <p:sp>
        <p:nvSpPr>
          <p:cNvPr id="3" name="Content Placeholder 2"/>
          <p:cNvSpPr>
            <a:spLocks noGrp="1"/>
          </p:cNvSpPr>
          <p:nvPr>
            <p:ph idx="1"/>
          </p:nvPr>
        </p:nvSpPr>
        <p:spPr/>
        <p:txBody>
          <a:bodyPr/>
          <a:lstStyle/>
          <a:p>
            <a:pPr>
              <a:lnSpc>
                <a:spcPct val="100000"/>
              </a:lnSpc>
              <a:spcBef>
                <a:spcPts val="1200"/>
              </a:spcBef>
              <a:spcAft>
                <a:spcPts val="1200"/>
              </a:spcAft>
            </a:pPr>
            <a:r>
              <a:rPr lang="en-US" dirty="0" err="1" smtClean="0"/>
              <a:t>Managementul</a:t>
            </a:r>
            <a:r>
              <a:rPr lang="en-US" dirty="0" smtClean="0"/>
              <a:t>  </a:t>
            </a:r>
            <a:r>
              <a:rPr lang="en-US" dirty="0" err="1" smtClean="0"/>
              <a:t>antreprenoriatului</a:t>
            </a:r>
            <a:endParaRPr lang="en-US" dirty="0" smtClean="0"/>
          </a:p>
          <a:p>
            <a:pPr>
              <a:lnSpc>
                <a:spcPct val="100000"/>
              </a:lnSpc>
              <a:spcBef>
                <a:spcPts val="1200"/>
              </a:spcBef>
              <a:spcAft>
                <a:spcPts val="1200"/>
              </a:spcAft>
            </a:pPr>
            <a:r>
              <a:rPr lang="en-US" dirty="0" err="1" smtClean="0"/>
              <a:t>Managementul</a:t>
            </a:r>
            <a:r>
              <a:rPr lang="en-US" dirty="0" smtClean="0"/>
              <a:t> </a:t>
            </a:r>
            <a:r>
              <a:rPr lang="en-US" dirty="0" err="1" smtClean="0"/>
              <a:t>inovarii</a:t>
            </a:r>
            <a:endParaRPr lang="en-US" dirty="0" smtClean="0"/>
          </a:p>
          <a:p>
            <a:pPr>
              <a:lnSpc>
                <a:spcPct val="100000"/>
              </a:lnSpc>
              <a:spcBef>
                <a:spcPts val="1200"/>
              </a:spcBef>
              <a:spcAft>
                <a:spcPts val="1200"/>
              </a:spcAft>
            </a:pPr>
            <a:r>
              <a:rPr lang="en-US" dirty="0" err="1" smtClean="0"/>
              <a:t>Managementul</a:t>
            </a:r>
            <a:r>
              <a:rPr lang="en-US" dirty="0" smtClean="0"/>
              <a:t> </a:t>
            </a:r>
            <a:r>
              <a:rPr lang="en-US" dirty="0" err="1" smtClean="0"/>
              <a:t>Calitatii</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1061A14-B972-4CC5-B994-776542A4EA79}"/>
              </a:ext>
            </a:extLst>
          </p:cNvPr>
          <p:cNvSpPr>
            <a:spLocks noGrp="1"/>
          </p:cNvSpPr>
          <p:nvPr>
            <p:ph idx="1"/>
          </p:nvPr>
        </p:nvSpPr>
        <p:spPr>
          <a:xfrm>
            <a:off x="838200" y="961697"/>
            <a:ext cx="10515600" cy="5215266"/>
          </a:xfrm>
        </p:spPr>
        <p:txBody>
          <a:bodyPr/>
          <a:lstStyle/>
          <a:p>
            <a:pPr marL="0" indent="0" eaLnBrk="0" fontAlgn="base" hangingPunct="0">
              <a:spcBef>
                <a:spcPct val="0"/>
              </a:spcBef>
              <a:spcAft>
                <a:spcPct val="0"/>
              </a:spcAft>
              <a:buNone/>
              <a:defRPr/>
            </a:pPr>
            <a:r>
              <a:rPr lang="it-IT" altLang="ro-RO" b="1" dirty="0" smtClean="0">
                <a:solidFill>
                  <a:srgbClr val="7030A0"/>
                </a:solidFill>
                <a:latin typeface="Arial" charset="0"/>
                <a:cs typeface="Arial" charset="0"/>
              </a:rPr>
              <a:t>Competente Antreprenoriale</a:t>
            </a:r>
            <a:endParaRPr lang="it-IT" altLang="ro-RO" b="1" dirty="0">
              <a:solidFill>
                <a:srgbClr val="7030A0"/>
              </a:solidFill>
              <a:latin typeface="Arial" charset="0"/>
              <a:cs typeface="Arial" charset="0"/>
            </a:endParaRPr>
          </a:p>
          <a:p>
            <a:pPr>
              <a:defRPr/>
            </a:pPr>
            <a:r>
              <a:rPr lang="vi-VN" sz="2400" kern="0" dirty="0">
                <a:solidFill>
                  <a:srgbClr val="000000"/>
                </a:solidFill>
                <a:cs typeface="Arial" panose="020B0604020202020204" pitchFamily="34" charset="0"/>
              </a:rPr>
              <a:t>Durata: </a:t>
            </a:r>
            <a:r>
              <a:rPr lang="en-US" sz="2400" kern="0" dirty="0" smtClean="0">
                <a:solidFill>
                  <a:srgbClr val="000000"/>
                </a:solidFill>
                <a:cs typeface="Arial" panose="020B0604020202020204" pitchFamily="34" charset="0"/>
              </a:rPr>
              <a:t>12 Module x 2</a:t>
            </a:r>
            <a:r>
              <a:rPr lang="ro-RO" sz="2400" kern="0" dirty="0" smtClean="0">
                <a:solidFill>
                  <a:srgbClr val="000000"/>
                </a:solidFill>
                <a:cs typeface="Arial" panose="020B0604020202020204" pitchFamily="34" charset="0"/>
              </a:rPr>
              <a:t> zile</a:t>
            </a:r>
            <a:r>
              <a:rPr lang="en-US" sz="2400" kern="0" dirty="0" smtClean="0">
                <a:solidFill>
                  <a:srgbClr val="000000"/>
                </a:solidFill>
                <a:cs typeface="Arial" panose="020B0604020202020204" pitchFamily="34" charset="0"/>
              </a:rPr>
              <a:t> x 4 ore</a:t>
            </a:r>
            <a:endParaRPr lang="vi-VN" sz="2400" kern="0" dirty="0">
              <a:solidFill>
                <a:srgbClr val="000000"/>
              </a:solidFill>
              <a:cs typeface="Arial" panose="020B0604020202020204" pitchFamily="34" charset="0"/>
            </a:endParaRPr>
          </a:p>
          <a:p>
            <a:pPr>
              <a:defRPr/>
            </a:pPr>
            <a:r>
              <a:rPr lang="vi-VN" sz="2400" kern="0" dirty="0">
                <a:solidFill>
                  <a:srgbClr val="000000"/>
                </a:solidFill>
                <a:cs typeface="Arial" panose="020B0604020202020204" pitchFamily="34" charset="0"/>
              </a:rPr>
              <a:t>Mod de finalizare: examen scris şi probă practică</a:t>
            </a:r>
          </a:p>
          <a:p>
            <a:pPr>
              <a:defRPr/>
            </a:pPr>
            <a:r>
              <a:rPr lang="vi-VN" sz="2400" kern="0" dirty="0" smtClean="0">
                <a:solidFill>
                  <a:srgbClr val="000000"/>
                </a:solidFill>
                <a:cs typeface="Arial" panose="020B0604020202020204" pitchFamily="34" charset="0"/>
              </a:rPr>
              <a:t>Condiţii </a:t>
            </a:r>
            <a:r>
              <a:rPr lang="vi-VN" sz="2400" kern="0" dirty="0">
                <a:solidFill>
                  <a:srgbClr val="000000"/>
                </a:solidFill>
                <a:cs typeface="Arial" panose="020B0604020202020204" pitchFamily="34" charset="0"/>
              </a:rPr>
              <a:t>de acces: Absolvent</a:t>
            </a:r>
            <a:r>
              <a:rPr lang="en-US" sz="2400" kern="0" dirty="0" err="1">
                <a:solidFill>
                  <a:srgbClr val="000000"/>
                </a:solidFill>
                <a:cs typeface="Arial" panose="020B0604020202020204" pitchFamily="34" charset="0"/>
              </a:rPr>
              <a:t>i</a:t>
            </a:r>
            <a:r>
              <a:rPr lang="vi-VN" sz="2400" kern="0" dirty="0">
                <a:solidFill>
                  <a:srgbClr val="000000"/>
                </a:solidFill>
                <a:cs typeface="Arial" panose="020B0604020202020204" pitchFamily="34" charset="0"/>
              </a:rPr>
              <a:t> a</a:t>
            </a:r>
            <a:r>
              <a:rPr lang="en-US" sz="2400" kern="0" dirty="0" err="1">
                <a:solidFill>
                  <a:srgbClr val="000000"/>
                </a:solidFill>
                <a:cs typeface="Arial" panose="020B0604020202020204" pitchFamily="34" charset="0"/>
              </a:rPr>
              <a:t>i</a:t>
            </a:r>
            <a:r>
              <a:rPr lang="vi-VN" sz="2400" kern="0" dirty="0">
                <a:solidFill>
                  <a:srgbClr val="000000"/>
                </a:solidFill>
                <a:cs typeface="Arial" panose="020B0604020202020204" pitchFamily="34" charset="0"/>
              </a:rPr>
              <a:t> învăţământului </a:t>
            </a:r>
            <a:r>
              <a:rPr lang="en-US" sz="2400" kern="0" dirty="0" smtClean="0">
                <a:solidFill>
                  <a:srgbClr val="000000"/>
                </a:solidFill>
                <a:cs typeface="Arial" panose="020B0604020202020204" pitchFamily="34" charset="0"/>
              </a:rPr>
              <a:t>superior / </a:t>
            </a:r>
            <a:r>
              <a:rPr lang="ro-RO" sz="2400" dirty="0" smtClean="0"/>
              <a:t>doctoranzi</a:t>
            </a:r>
            <a:r>
              <a:rPr lang="en-US" sz="2400" dirty="0" smtClean="0"/>
              <a:t> </a:t>
            </a:r>
            <a:r>
              <a:rPr lang="ro-RO" sz="2400" dirty="0" smtClean="0"/>
              <a:t>/</a:t>
            </a:r>
            <a:r>
              <a:rPr lang="en-US" sz="2400" dirty="0" smtClean="0"/>
              <a:t> </a:t>
            </a:r>
            <a:r>
              <a:rPr lang="ro-RO" sz="2400" dirty="0" smtClean="0"/>
              <a:t>postdoctoranzi</a:t>
            </a:r>
            <a:r>
              <a:rPr lang="en-US" sz="2400" dirty="0" smtClean="0"/>
              <a:t>.</a:t>
            </a:r>
            <a:endParaRPr lang="vi-VN" sz="2400" kern="0" dirty="0">
              <a:solidFill>
                <a:srgbClr val="000000"/>
              </a:solidFill>
              <a:cs typeface="Arial" panose="020B0604020202020204" pitchFamily="34" charset="0"/>
            </a:endParaRPr>
          </a:p>
          <a:p>
            <a:pPr marL="0" indent="0" eaLnBrk="0" fontAlgn="base" hangingPunct="0">
              <a:spcBef>
                <a:spcPct val="0"/>
              </a:spcBef>
              <a:spcAft>
                <a:spcPct val="0"/>
              </a:spcAft>
              <a:buNone/>
              <a:defRPr/>
            </a:pPr>
            <a:endParaRPr lang="ro-RO" altLang="ro-RO" b="1" dirty="0">
              <a:solidFill>
                <a:srgbClr val="000000"/>
              </a:solidFill>
              <a:latin typeface="Arial" charset="0"/>
              <a:cs typeface="Arial" charset="0"/>
            </a:endParaRPr>
          </a:p>
          <a:p>
            <a:endParaRPr lang="en-GB" dirty="0"/>
          </a:p>
        </p:txBody>
      </p:sp>
    </p:spTree>
    <p:extLst>
      <p:ext uri="{BB962C8B-B14F-4D97-AF65-F5344CB8AC3E}">
        <p14:creationId xmlns:p14="http://schemas.microsoft.com/office/powerpoint/2010/main" xmlns="" val="4092370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Arial" pitchFamily="34" charset="0"/>
                <a:cs typeface="Arial" pitchFamily="34" charset="0"/>
              </a:rPr>
              <a:t>Module</a:t>
            </a:r>
            <a:endParaRPr lang="en-US" sz="3200" b="1" dirty="0">
              <a:latin typeface="Arial" pitchFamily="34" charset="0"/>
              <a:cs typeface="Arial" pitchFamily="34" charset="0"/>
            </a:endParaRPr>
          </a:p>
        </p:txBody>
      </p:sp>
      <p:sp>
        <p:nvSpPr>
          <p:cNvPr id="3" name="Content Placeholder 2"/>
          <p:cNvSpPr>
            <a:spLocks noGrp="1"/>
          </p:cNvSpPr>
          <p:nvPr>
            <p:ph idx="1"/>
          </p:nvPr>
        </p:nvSpPr>
        <p:spPr>
          <a:xfrm>
            <a:off x="838200" y="1403132"/>
            <a:ext cx="10515600" cy="5454868"/>
          </a:xfrm>
        </p:spPr>
        <p:txBody>
          <a:bodyPr>
            <a:normAutofit/>
          </a:bodyPr>
          <a:lstStyle/>
          <a:p>
            <a:pPr marL="182880" lvl="1">
              <a:buNone/>
            </a:pPr>
            <a:r>
              <a:rPr lang="vi-VN" sz="2000" kern="0" dirty="0" smtClean="0">
                <a:solidFill>
                  <a:srgbClr val="000000"/>
                </a:solidFill>
                <a:cs typeface="Arial" panose="020B0604020202020204" pitchFamily="34" charset="0"/>
              </a:rPr>
              <a:t>Programa cursului include următoarele module: </a:t>
            </a:r>
          </a:p>
          <a:p>
            <a:pPr marL="182880" lvl="1"/>
            <a:r>
              <a:rPr lang="ro-RO" sz="2200" dirty="0" smtClean="0"/>
              <a:t>Modulul 1 - Înfiinţarea unei afaceri </a:t>
            </a:r>
            <a:endParaRPr lang="en-US" sz="2200" dirty="0" smtClean="0"/>
          </a:p>
          <a:p>
            <a:pPr marL="182880" lvl="1"/>
            <a:r>
              <a:rPr lang="ro-RO" sz="2200" dirty="0" smtClean="0"/>
              <a:t>Modulul 2 si 3 - Planul de afaceri </a:t>
            </a:r>
            <a:endParaRPr lang="en-US" sz="2200" dirty="0" smtClean="0"/>
          </a:p>
          <a:p>
            <a:r>
              <a:rPr lang="ro-RO" sz="2200" dirty="0" smtClean="0"/>
              <a:t>Modulul 4 - Planul financiar	</a:t>
            </a:r>
            <a:endParaRPr lang="en-US" sz="2200" dirty="0" smtClean="0"/>
          </a:p>
          <a:p>
            <a:r>
              <a:rPr lang="ro-RO" sz="2200" dirty="0" smtClean="0"/>
              <a:t>Modulul 5 - Strategia si tehnici de marketing</a:t>
            </a:r>
            <a:endParaRPr lang="en-US" sz="2200" dirty="0" smtClean="0"/>
          </a:p>
          <a:p>
            <a:r>
              <a:rPr lang="ro-RO" sz="2200" dirty="0" smtClean="0"/>
              <a:t>Modulul 6 - Sistemul integrat de asigurare a calitatii</a:t>
            </a:r>
            <a:endParaRPr lang="en-US" sz="2200" dirty="0" smtClean="0"/>
          </a:p>
          <a:p>
            <a:r>
              <a:rPr lang="ro-RO" sz="2200" dirty="0" smtClean="0"/>
              <a:t>B. Managementul inovarii</a:t>
            </a:r>
            <a:endParaRPr lang="en-US" sz="2200" dirty="0" smtClean="0"/>
          </a:p>
          <a:p>
            <a:pPr lvl="0"/>
            <a:r>
              <a:rPr lang="ro-RO" sz="2200" dirty="0" smtClean="0"/>
              <a:t>Modulul 7 - Capitalul intelectual al întreprinderii. </a:t>
            </a:r>
            <a:endParaRPr lang="en-US" sz="2200" dirty="0" smtClean="0"/>
          </a:p>
          <a:p>
            <a:pPr lvl="0"/>
            <a:r>
              <a:rPr lang="ro-RO" sz="2200" dirty="0" smtClean="0"/>
              <a:t>Modulul 8 si 9 - Managementul inovării </a:t>
            </a:r>
            <a:endParaRPr lang="en-US" sz="2200" dirty="0" smtClean="0"/>
          </a:p>
          <a:p>
            <a:r>
              <a:rPr lang="ro-RO" sz="2200" dirty="0" smtClean="0"/>
              <a:t>Modulul 10 si 11 - Necesitatea si beneficiile transferului de tehnologii</a:t>
            </a:r>
            <a:endParaRPr lang="en-US" sz="2200" dirty="0" smtClean="0"/>
          </a:p>
          <a:p>
            <a:r>
              <a:rPr lang="ro-RO" sz="2200" dirty="0" smtClean="0"/>
              <a:t>Modulul 12 – Instrumente (tools-uri) pentru Inovare si transfer tehnologic </a:t>
            </a:r>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793" y="365125"/>
            <a:ext cx="11272345" cy="876821"/>
          </a:xfrm>
        </p:spPr>
        <p:txBody>
          <a:bodyPr>
            <a:normAutofit/>
          </a:bodyPr>
          <a:lstStyle/>
          <a:p>
            <a:r>
              <a:rPr lang="ro-RO" sz="3200" b="1" dirty="0" smtClean="0">
                <a:latin typeface="Arial" pitchFamily="34" charset="0"/>
                <a:cs typeface="Arial" pitchFamily="34" charset="0"/>
              </a:rPr>
              <a:t>Competente dezvoltate</a:t>
            </a:r>
            <a:endParaRPr lang="en-US" sz="3200" dirty="0">
              <a:latin typeface="Arial" pitchFamily="34" charset="0"/>
              <a:cs typeface="Arial" pitchFamily="34" charset="0"/>
            </a:endParaRPr>
          </a:p>
        </p:txBody>
      </p:sp>
      <p:graphicFrame>
        <p:nvGraphicFramePr>
          <p:cNvPr id="4" name="Table 3"/>
          <p:cNvGraphicFramePr>
            <a:graphicFrameLocks noGrp="1"/>
          </p:cNvGraphicFramePr>
          <p:nvPr/>
        </p:nvGraphicFramePr>
        <p:xfrm>
          <a:off x="346841" y="1040525"/>
          <a:ext cx="11461531" cy="5596759"/>
        </p:xfrm>
        <a:graphic>
          <a:graphicData uri="http://schemas.openxmlformats.org/drawingml/2006/table">
            <a:tbl>
              <a:tblPr firstRow="1" bandRow="1">
                <a:tableStyleId>{5C22544A-7EE6-4342-B048-85BDC9FD1C3A}</a:tableStyleId>
              </a:tblPr>
              <a:tblGrid>
                <a:gridCol w="5811629"/>
                <a:gridCol w="5649902"/>
              </a:tblGrid>
              <a:tr h="5596759">
                <a:tc>
                  <a:txBody>
                    <a:bodyPr/>
                    <a:lstStyle/>
                    <a:p>
                      <a:pPr lvl="0">
                        <a:lnSpc>
                          <a:spcPct val="100000"/>
                        </a:lnSpc>
                        <a:spcBef>
                          <a:spcPts val="600"/>
                        </a:spcBef>
                        <a:spcAft>
                          <a:spcPts val="0"/>
                        </a:spcAft>
                        <a:buFont typeface="Arial" pitchFamily="34" charset="0"/>
                        <a:buChar char="•"/>
                      </a:pPr>
                      <a:r>
                        <a:rPr lang="en-US" dirty="0" smtClean="0"/>
                        <a:t>C</a:t>
                      </a:r>
                      <a:r>
                        <a:rPr lang="ro-RO" dirty="0" smtClean="0"/>
                        <a:t>ompetente</a:t>
                      </a:r>
                      <a:r>
                        <a:rPr lang="en-US" dirty="0" err="1" smtClean="0"/>
                        <a:t>lor</a:t>
                      </a:r>
                      <a:r>
                        <a:rPr lang="ro-RO" dirty="0" smtClean="0"/>
                        <a:t> antreprenoriale</a:t>
                      </a:r>
                      <a:endParaRPr lang="en-US" dirty="0" smtClean="0"/>
                    </a:p>
                    <a:p>
                      <a:pPr lvl="0">
                        <a:lnSpc>
                          <a:spcPct val="100000"/>
                        </a:lnSpc>
                        <a:spcBef>
                          <a:spcPts val="600"/>
                        </a:spcBef>
                        <a:spcAft>
                          <a:spcPts val="0"/>
                        </a:spcAft>
                        <a:buFont typeface="Arial" pitchFamily="34" charset="0"/>
                        <a:buChar char="•"/>
                      </a:pPr>
                      <a:r>
                        <a:rPr lang="en-US" dirty="0" smtClean="0"/>
                        <a:t>De </a:t>
                      </a:r>
                      <a:r>
                        <a:rPr lang="ro-RO" dirty="0" smtClean="0"/>
                        <a:t>a r</a:t>
                      </a:r>
                      <a:r>
                        <a:rPr lang="en-US" dirty="0" smtClean="0"/>
                        <a:t>ea</a:t>
                      </a:r>
                      <a:r>
                        <a:rPr lang="ro-RO" dirty="0" smtClean="0"/>
                        <a:t>liza</a:t>
                      </a:r>
                      <a:r>
                        <a:rPr lang="en-US" dirty="0" smtClean="0"/>
                        <a:t>, </a:t>
                      </a:r>
                      <a:r>
                        <a:rPr lang="ro-RO" dirty="0" smtClean="0"/>
                        <a:t>interpreta</a:t>
                      </a:r>
                      <a:r>
                        <a:rPr lang="en-US" dirty="0" smtClean="0"/>
                        <a:t> </a:t>
                      </a:r>
                      <a:r>
                        <a:rPr lang="en-US" dirty="0" err="1" smtClean="0"/>
                        <a:t>si</a:t>
                      </a:r>
                      <a:r>
                        <a:rPr lang="en-US" dirty="0" smtClean="0"/>
                        <a:t> </a:t>
                      </a:r>
                      <a:r>
                        <a:rPr lang="en-US" dirty="0" err="1" smtClean="0"/>
                        <a:t>implementa</a:t>
                      </a:r>
                      <a:r>
                        <a:rPr lang="ro-RO" dirty="0" smtClean="0"/>
                        <a:t> un plan de afaceri</a:t>
                      </a:r>
                      <a:endParaRPr lang="en-US" dirty="0" smtClean="0"/>
                    </a:p>
                    <a:p>
                      <a:pPr lvl="0">
                        <a:lnSpc>
                          <a:spcPct val="100000"/>
                        </a:lnSpc>
                        <a:spcBef>
                          <a:spcPts val="600"/>
                        </a:spcBef>
                        <a:spcAft>
                          <a:spcPts val="0"/>
                        </a:spcAft>
                        <a:buFont typeface="Arial" pitchFamily="34" charset="0"/>
                        <a:buChar char="•"/>
                      </a:pPr>
                      <a:r>
                        <a:rPr lang="en-US" dirty="0" smtClean="0"/>
                        <a:t>De </a:t>
                      </a:r>
                      <a:r>
                        <a:rPr lang="ro-RO" dirty="0" smtClean="0"/>
                        <a:t>de a analiza planul financiar si previziunile financiare;</a:t>
                      </a:r>
                      <a:endParaRPr lang="en-US" dirty="0" smtClean="0"/>
                    </a:p>
                    <a:p>
                      <a:pPr lvl="0">
                        <a:lnSpc>
                          <a:spcPct val="100000"/>
                        </a:lnSpc>
                        <a:spcBef>
                          <a:spcPts val="600"/>
                        </a:spcBef>
                        <a:spcAft>
                          <a:spcPts val="0"/>
                        </a:spcAft>
                        <a:buFont typeface="Arial" pitchFamily="34" charset="0"/>
                        <a:buChar char="•"/>
                      </a:pPr>
                      <a:r>
                        <a:rPr lang="en-US" dirty="0" smtClean="0"/>
                        <a:t>P</a:t>
                      </a:r>
                      <a:r>
                        <a:rPr lang="ro-RO" dirty="0" smtClean="0"/>
                        <a:t>entru crearea si implementarea unei strategii de marketing</a:t>
                      </a:r>
                      <a:endParaRPr lang="en-US" dirty="0" smtClean="0"/>
                    </a:p>
                    <a:p>
                      <a:pPr lvl="0">
                        <a:lnSpc>
                          <a:spcPct val="100000"/>
                        </a:lnSpc>
                        <a:spcBef>
                          <a:spcPts val="600"/>
                        </a:spcBef>
                        <a:spcAft>
                          <a:spcPts val="0"/>
                        </a:spcAft>
                        <a:buFont typeface="Arial" pitchFamily="34" charset="0"/>
                        <a:buChar char="•"/>
                      </a:pPr>
                      <a:r>
                        <a:rPr lang="ro-RO" dirty="0" smtClean="0"/>
                        <a:t>Urmarirea unui sistem integrat de asigurare a calitatii intr-o firma</a:t>
                      </a:r>
                      <a:endParaRPr lang="en-US" dirty="0" smtClean="0"/>
                    </a:p>
                    <a:p>
                      <a:pPr lvl="0">
                        <a:lnSpc>
                          <a:spcPct val="100000"/>
                        </a:lnSpc>
                        <a:spcBef>
                          <a:spcPts val="600"/>
                        </a:spcBef>
                        <a:spcAft>
                          <a:spcPts val="0"/>
                        </a:spcAft>
                        <a:buFont typeface="Arial" pitchFamily="34" charset="0"/>
                        <a:buChar char="•"/>
                      </a:pPr>
                      <a:r>
                        <a:rPr lang="ro-RO" dirty="0" smtClean="0"/>
                        <a:t>Asigurarea metodologiei de valorificare a ideilor innovative</a:t>
                      </a:r>
                      <a:endParaRPr lang="en-US" dirty="0" smtClean="0"/>
                    </a:p>
                    <a:p>
                      <a:pPr lvl="0">
                        <a:lnSpc>
                          <a:spcPct val="100000"/>
                        </a:lnSpc>
                        <a:spcBef>
                          <a:spcPts val="600"/>
                        </a:spcBef>
                        <a:spcAft>
                          <a:spcPts val="0"/>
                        </a:spcAft>
                        <a:buFont typeface="Arial" pitchFamily="34" charset="0"/>
                        <a:buChar char="•"/>
                      </a:pPr>
                      <a:r>
                        <a:rPr lang="ro-RO" dirty="0" smtClean="0"/>
                        <a:t>Elaborarea strategiei de inovare a firmei </a:t>
                      </a:r>
                      <a:endParaRPr lang="en-US" dirty="0" smtClean="0"/>
                    </a:p>
                    <a:p>
                      <a:pPr lvl="0">
                        <a:lnSpc>
                          <a:spcPct val="100000"/>
                        </a:lnSpc>
                        <a:spcBef>
                          <a:spcPts val="600"/>
                        </a:spcBef>
                        <a:spcAft>
                          <a:spcPts val="0"/>
                        </a:spcAft>
                        <a:buFont typeface="Arial" pitchFamily="34" charset="0"/>
                        <a:buChar char="•"/>
                      </a:pPr>
                      <a:r>
                        <a:rPr lang="ro-RO" dirty="0" smtClean="0"/>
                        <a:t>Implementarea planului de realizare a strategiei de inovare al firmei </a:t>
                      </a:r>
                      <a:endParaRPr lang="en-US" dirty="0" smtClean="0"/>
                    </a:p>
                    <a:p>
                      <a:pPr lvl="0">
                        <a:lnSpc>
                          <a:spcPct val="100000"/>
                        </a:lnSpc>
                        <a:spcBef>
                          <a:spcPts val="600"/>
                        </a:spcBef>
                        <a:spcAft>
                          <a:spcPts val="0"/>
                        </a:spcAft>
                        <a:buFont typeface="Arial" pitchFamily="34" charset="0"/>
                        <a:buChar char="•"/>
                      </a:pPr>
                      <a:r>
                        <a:rPr lang="ro-RO" dirty="0" smtClean="0"/>
                        <a:t>Coordonarea dezvoltării profesionale a echipei </a:t>
                      </a:r>
                      <a:endParaRPr lang="en-US" dirty="0" smtClean="0"/>
                    </a:p>
                    <a:p>
                      <a:pPr lvl="0">
                        <a:lnSpc>
                          <a:spcPct val="100000"/>
                        </a:lnSpc>
                        <a:spcBef>
                          <a:spcPts val="600"/>
                        </a:spcBef>
                        <a:spcAft>
                          <a:spcPts val="0"/>
                        </a:spcAft>
                        <a:buFont typeface="Arial" pitchFamily="34" charset="0"/>
                        <a:buChar char="•"/>
                      </a:pPr>
                      <a:r>
                        <a:rPr lang="ro-RO" dirty="0" smtClean="0"/>
                        <a:t>Coordonarea culegerii de idei creative </a:t>
                      </a:r>
                      <a:endParaRPr lang="en-US" dirty="0" smtClean="0"/>
                    </a:p>
                    <a:p>
                      <a:pPr marL="0" marR="0" lvl="0" indent="0" algn="l" defTabSz="914400" rtl="0" eaLnBrk="1" fontAlgn="auto" latinLnBrk="0" hangingPunct="1">
                        <a:lnSpc>
                          <a:spcPct val="100000"/>
                        </a:lnSpc>
                        <a:spcBef>
                          <a:spcPts val="600"/>
                        </a:spcBef>
                        <a:spcAft>
                          <a:spcPts val="0"/>
                        </a:spcAft>
                        <a:buClrTx/>
                        <a:buSzTx/>
                        <a:buFont typeface="Arial" pitchFamily="34" charset="0"/>
                        <a:buChar char="•"/>
                        <a:tabLst/>
                        <a:defRPr/>
                      </a:pPr>
                      <a:r>
                        <a:rPr lang="ro-RO" dirty="0" smtClean="0"/>
                        <a:t>Crearea unui sistem de gestiune a datelor privind ideile de inovare </a:t>
                      </a:r>
                      <a:endParaRPr lang="en-US" dirty="0" smtClean="0"/>
                    </a:p>
                  </a:txBody>
                  <a:tcPr/>
                </a:tc>
                <a:tc>
                  <a:txBody>
                    <a:bodyPr/>
                    <a:lstStyle/>
                    <a:p>
                      <a:pPr lvl="0">
                        <a:lnSpc>
                          <a:spcPct val="100000"/>
                        </a:lnSpc>
                        <a:spcBef>
                          <a:spcPts val="600"/>
                        </a:spcBef>
                        <a:spcAft>
                          <a:spcPts val="0"/>
                        </a:spcAft>
                        <a:buFont typeface="Arial" pitchFamily="34" charset="0"/>
                        <a:buChar char="•"/>
                      </a:pPr>
                      <a:r>
                        <a:rPr lang="ro-RO" dirty="0" smtClean="0"/>
                        <a:t>Elaborarea metodelor de valorificare a capitalului intelectual al firmei </a:t>
                      </a:r>
                      <a:endParaRPr lang="en-US" dirty="0" smtClean="0"/>
                    </a:p>
                    <a:p>
                      <a:pPr lvl="0">
                        <a:lnSpc>
                          <a:spcPct val="100000"/>
                        </a:lnSpc>
                        <a:spcBef>
                          <a:spcPts val="600"/>
                        </a:spcBef>
                        <a:spcAft>
                          <a:spcPts val="0"/>
                        </a:spcAft>
                        <a:buFont typeface="Arial" pitchFamily="34" charset="0"/>
                        <a:buChar char="•"/>
                      </a:pPr>
                      <a:r>
                        <a:rPr lang="ro-RO" dirty="0" smtClean="0"/>
                        <a:t>Evaluarea procesului de inovare </a:t>
                      </a:r>
                      <a:endParaRPr lang="en-US" dirty="0" smtClean="0"/>
                    </a:p>
                    <a:p>
                      <a:pPr lvl="0">
                        <a:lnSpc>
                          <a:spcPct val="100000"/>
                        </a:lnSpc>
                        <a:spcBef>
                          <a:spcPts val="600"/>
                        </a:spcBef>
                        <a:spcAft>
                          <a:spcPts val="0"/>
                        </a:spcAft>
                        <a:buFont typeface="Arial" pitchFamily="34" charset="0"/>
                        <a:buChar char="•"/>
                      </a:pPr>
                      <a:r>
                        <a:rPr lang="ro-RO" dirty="0" smtClean="0"/>
                        <a:t>Asigurarea continuităţii procesului de inovare </a:t>
                      </a:r>
                      <a:endParaRPr lang="en-US" dirty="0" smtClean="0"/>
                    </a:p>
                    <a:p>
                      <a:pPr lvl="0">
                        <a:lnSpc>
                          <a:spcPct val="100000"/>
                        </a:lnSpc>
                        <a:spcBef>
                          <a:spcPts val="600"/>
                        </a:spcBef>
                        <a:spcAft>
                          <a:spcPts val="0"/>
                        </a:spcAft>
                        <a:buFont typeface="Arial" pitchFamily="34" charset="0"/>
                        <a:buChar char="•"/>
                      </a:pPr>
                      <a:r>
                        <a:rPr lang="ro-RO" dirty="0" smtClean="0"/>
                        <a:t>Dezvoltarea portofoliului de clienţi şi a reţelelor de colaborare </a:t>
                      </a:r>
                      <a:endParaRPr lang="en-US" dirty="0" smtClean="0"/>
                    </a:p>
                    <a:p>
                      <a:pPr lvl="0">
                        <a:lnSpc>
                          <a:spcPct val="100000"/>
                        </a:lnSpc>
                        <a:spcBef>
                          <a:spcPts val="600"/>
                        </a:spcBef>
                        <a:spcAft>
                          <a:spcPts val="0"/>
                        </a:spcAft>
                        <a:buFont typeface="Arial" pitchFamily="34" charset="0"/>
                        <a:buChar char="•"/>
                      </a:pPr>
                      <a:r>
                        <a:rPr lang="ro-RO" dirty="0" smtClean="0"/>
                        <a:t>Promovarea produselor, cunoştinţelor, tehnologiilor, serviciilor tehnologice </a:t>
                      </a:r>
                      <a:endParaRPr lang="en-US" dirty="0" smtClean="0"/>
                    </a:p>
                    <a:p>
                      <a:pPr lvl="0">
                        <a:lnSpc>
                          <a:spcPct val="100000"/>
                        </a:lnSpc>
                        <a:spcBef>
                          <a:spcPts val="600"/>
                        </a:spcBef>
                        <a:spcAft>
                          <a:spcPts val="0"/>
                        </a:spcAft>
                        <a:buFont typeface="Arial" pitchFamily="34" charset="0"/>
                        <a:buChar char="•"/>
                      </a:pPr>
                      <a:r>
                        <a:rPr lang="ro-RO" dirty="0" smtClean="0"/>
                        <a:t>Acordarea de asistenţă tehnică pentru alegerea ofertei sau cererii optime </a:t>
                      </a:r>
                      <a:endParaRPr lang="en-US" dirty="0" smtClean="0"/>
                    </a:p>
                    <a:p>
                      <a:pPr lvl="0">
                        <a:lnSpc>
                          <a:spcPct val="100000"/>
                        </a:lnSpc>
                        <a:spcBef>
                          <a:spcPts val="600"/>
                        </a:spcBef>
                        <a:spcAft>
                          <a:spcPts val="0"/>
                        </a:spcAft>
                        <a:buFont typeface="Arial" pitchFamily="34" charset="0"/>
                        <a:buChar char="•"/>
                      </a:pPr>
                      <a:r>
                        <a:rPr lang="ro-RO" dirty="0" smtClean="0"/>
                        <a:t>Realizarea unui Audit de Inovare pentru determinarea competentelor unui firme pentru a inova</a:t>
                      </a:r>
                      <a:endParaRPr lang="en-US" dirty="0" smtClean="0"/>
                    </a:p>
                    <a:p>
                      <a:pPr lvl="0">
                        <a:lnSpc>
                          <a:spcPct val="100000"/>
                        </a:lnSpc>
                        <a:spcBef>
                          <a:spcPts val="600"/>
                        </a:spcBef>
                        <a:spcAft>
                          <a:spcPts val="0"/>
                        </a:spcAft>
                        <a:buFont typeface="Arial" pitchFamily="34" charset="0"/>
                        <a:buChar char="•"/>
                      </a:pPr>
                      <a:r>
                        <a:rPr lang="ro-RO" dirty="0" smtClean="0"/>
                        <a:t>Acordarea consultanţei necesare realizării transferului tehnologic </a:t>
                      </a:r>
                      <a:endParaRPr lang="en-US" dirty="0" smtClean="0"/>
                    </a:p>
                    <a:p>
                      <a:pPr lvl="0">
                        <a:lnSpc>
                          <a:spcPct val="100000"/>
                        </a:lnSpc>
                        <a:spcBef>
                          <a:spcPts val="600"/>
                        </a:spcBef>
                        <a:spcAft>
                          <a:spcPts val="0"/>
                        </a:spcAft>
                        <a:buFont typeface="Arial" pitchFamily="34" charset="0"/>
                        <a:buChar char="•"/>
                      </a:pPr>
                      <a:r>
                        <a:rPr lang="ro-RO" dirty="0" smtClean="0"/>
                        <a:t>Cooperarea cu alte părţi implicate în transferul tehnologic </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4B4F08-712C-45A2-BC29-85B091509B2B}"/>
              </a:ext>
            </a:extLst>
          </p:cNvPr>
          <p:cNvSpPr>
            <a:spLocks noGrp="1"/>
          </p:cNvSpPr>
          <p:nvPr>
            <p:ph idx="1"/>
          </p:nvPr>
        </p:nvSpPr>
        <p:spPr>
          <a:xfrm>
            <a:off x="838200" y="1213945"/>
            <a:ext cx="10515600" cy="5376041"/>
          </a:xfrm>
        </p:spPr>
        <p:txBody>
          <a:bodyPr>
            <a:normAutofit/>
          </a:bodyPr>
          <a:lstStyle/>
          <a:p>
            <a:pPr algn="ctr" fontAlgn="base">
              <a:spcBef>
                <a:spcPct val="50000"/>
              </a:spcBef>
              <a:spcAft>
                <a:spcPct val="0"/>
              </a:spcAft>
              <a:buFontTx/>
              <a:buNone/>
            </a:pPr>
            <a:r>
              <a:rPr lang="ro-RO" altLang="en-US" sz="2400" b="1" dirty="0">
                <a:solidFill>
                  <a:schemeClr val="tx2"/>
                </a:solidFill>
                <a:latin typeface="Arial" pitchFamily="34" charset="0"/>
                <a:cs typeface="Arial" pitchFamily="34" charset="0"/>
              </a:rPr>
              <a:t>MODUL 1</a:t>
            </a:r>
          </a:p>
          <a:p>
            <a:pPr algn="ctr" fontAlgn="base">
              <a:spcBef>
                <a:spcPct val="50000"/>
              </a:spcBef>
              <a:spcAft>
                <a:spcPct val="0"/>
              </a:spcAft>
              <a:buFontTx/>
              <a:buNone/>
            </a:pPr>
            <a:r>
              <a:rPr lang="ro-RO" b="1" dirty="0" smtClean="0">
                <a:latin typeface="Arial" pitchFamily="34" charset="0"/>
                <a:cs typeface="Arial" pitchFamily="34" charset="0"/>
              </a:rPr>
              <a:t>Înfiinţarea unei afaceri</a:t>
            </a:r>
            <a:endParaRPr lang="en-US" b="1" dirty="0" smtClean="0">
              <a:latin typeface="Arial" pitchFamily="34" charset="0"/>
              <a:cs typeface="Arial" pitchFamily="34" charset="0"/>
            </a:endParaRPr>
          </a:p>
          <a:p>
            <a:pPr algn="ctr" fontAlgn="base">
              <a:spcBef>
                <a:spcPct val="50000"/>
              </a:spcBef>
              <a:spcAft>
                <a:spcPct val="0"/>
              </a:spcAft>
              <a:buFontTx/>
              <a:buNone/>
            </a:pPr>
            <a:endParaRPr lang="en-US" altLang="en-US" sz="2400" b="1" dirty="0" smtClean="0">
              <a:solidFill>
                <a:schemeClr val="tx2"/>
              </a:solidFill>
              <a:latin typeface="Arial" pitchFamily="34" charset="0"/>
              <a:cs typeface="Arial" pitchFamily="34" charset="0"/>
            </a:endParaRPr>
          </a:p>
          <a:p>
            <a:pPr lvl="1"/>
            <a:r>
              <a:rPr lang="ro-RO" dirty="0" smtClean="0">
                <a:latin typeface="Arial" pitchFamily="34" charset="0"/>
                <a:cs typeface="Arial" pitchFamily="34" charset="0"/>
              </a:rPr>
              <a:t>De ce aleg oamenii sa inceapa o afacere proprie?</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Ce este antreprenorul;  </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Cultura si Convingeri;</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Avantaje si dezavantaje pentru antreprenori; </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Problemele in antreprenoriat; </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Cum iti valorifici potentialul antreprenorial.</a:t>
            </a:r>
            <a:endParaRPr lang="en-US" dirty="0" smtClean="0">
              <a:latin typeface="Arial" pitchFamily="34" charset="0"/>
              <a:cs typeface="Arial" pitchFamily="34" charset="0"/>
            </a:endParaRPr>
          </a:p>
          <a:p>
            <a:pPr lvl="1"/>
            <a:r>
              <a:rPr lang="ro-RO" dirty="0" smtClean="0">
                <a:latin typeface="Arial" pitchFamily="34" charset="0"/>
                <a:cs typeface="Arial" pitchFamily="34" charset="0"/>
              </a:rPr>
              <a:t>Infiintarea unei firme, considerente, criterii de analiza</a:t>
            </a:r>
            <a:endParaRPr lang="en-US" dirty="0" smtClean="0">
              <a:latin typeface="Arial" pitchFamily="34" charset="0"/>
              <a:cs typeface="Arial" pitchFamily="34" charset="0"/>
            </a:endParaRPr>
          </a:p>
          <a:p>
            <a:pPr algn="ctr" fontAlgn="base">
              <a:spcBef>
                <a:spcPct val="50000"/>
              </a:spcBef>
              <a:spcAft>
                <a:spcPct val="0"/>
              </a:spcAft>
              <a:buFontTx/>
              <a:buNone/>
            </a:pPr>
            <a:endParaRPr lang="en-US" altLang="en-US" b="1" dirty="0" smtClean="0">
              <a:solidFill>
                <a:schemeClr val="tx2"/>
              </a:solidFill>
              <a:latin typeface="Calibri" panose="020F0502020204030204" pitchFamily="34" charset="0"/>
            </a:endParaRPr>
          </a:p>
        </p:txBody>
      </p:sp>
    </p:spTree>
    <p:extLst>
      <p:ext uri="{BB962C8B-B14F-4D97-AF65-F5344CB8AC3E}">
        <p14:creationId xmlns:p14="http://schemas.microsoft.com/office/powerpoint/2010/main" xmlns="" val="706571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fontScale="92500" lnSpcReduction="10000"/>
          </a:bodyPr>
          <a:lstStyle/>
          <a:p>
            <a:r>
              <a:rPr lang="ro-RO" b="1" dirty="0" smtClean="0">
                <a:latin typeface="Calibri" panose="020F0502020204030204" pitchFamily="34" charset="0"/>
              </a:rPr>
              <a:t>De </a:t>
            </a:r>
            <a:r>
              <a:rPr lang="ro-RO" b="1" dirty="0">
                <a:latin typeface="Calibri" panose="020F0502020204030204" pitchFamily="34" charset="0"/>
              </a:rPr>
              <a:t>ce aleg oamenii sa inceapa o afacere proprie?</a:t>
            </a:r>
          </a:p>
          <a:p>
            <a:pPr lvl="0" fontAlgn="base" hangingPunct="0"/>
            <a:r>
              <a:rPr lang="ro-RO" dirty="0"/>
              <a:t>Lipsa alternativelor (somaj, nevoia unui venit mai mare)</a:t>
            </a:r>
            <a:endParaRPr lang="en-GB" dirty="0"/>
          </a:p>
          <a:p>
            <a:pPr lvl="0" fontAlgn="base" hangingPunct="0"/>
            <a:r>
              <a:rPr lang="ro-RO" dirty="0"/>
              <a:t>Dorinta de a dobandi independenta din punct de vedere financiar si de a avea profit</a:t>
            </a:r>
            <a:endParaRPr lang="en-GB" dirty="0"/>
          </a:p>
          <a:p>
            <a:pPr lvl="0" fontAlgn="base" hangingPunct="0"/>
            <a:r>
              <a:rPr lang="ro-RO" dirty="0"/>
              <a:t>Dorinta de a deveni propriul sef</a:t>
            </a:r>
            <a:endParaRPr lang="en-GB" dirty="0"/>
          </a:p>
          <a:p>
            <a:pPr lvl="0" fontAlgn="base" hangingPunct="0"/>
            <a:r>
              <a:rPr lang="ro-RO" dirty="0"/>
              <a:t>Lipsa de satisfactie legata de locul de munca actual</a:t>
            </a:r>
            <a:endParaRPr lang="en-GB" dirty="0"/>
          </a:p>
          <a:p>
            <a:pPr lvl="0" fontAlgn="base" hangingPunct="0"/>
            <a:r>
              <a:rPr lang="ro-RO" dirty="0"/>
              <a:t>Dorinta de a profita de oportunitati pe care le ofera piata</a:t>
            </a:r>
            <a:endParaRPr lang="en-GB" dirty="0"/>
          </a:p>
          <a:p>
            <a:pPr lvl="0" fontAlgn="base" hangingPunct="0"/>
            <a:r>
              <a:rPr lang="ro-RO" dirty="0"/>
              <a:t>Exemplul succesului altor persoane</a:t>
            </a:r>
            <a:endParaRPr lang="en-GB" dirty="0"/>
          </a:p>
          <a:p>
            <a:pPr lvl="0" fontAlgn="base" hangingPunct="0"/>
            <a:r>
              <a:rPr lang="ro-RO" dirty="0"/>
              <a:t>Incercarea de a combate rutina, nevoia unei schimbari majore</a:t>
            </a:r>
            <a:endParaRPr lang="en-GB" dirty="0"/>
          </a:p>
          <a:p>
            <a:pPr lvl="0" fontAlgn="base" hangingPunct="0"/>
            <a:r>
              <a:rPr lang="ro-RO" dirty="0"/>
              <a:t>Dorinta de a face ideile proprii sa prinda viata.</a:t>
            </a:r>
            <a:endParaRPr lang="en-GB" dirty="0"/>
          </a:p>
          <a:p>
            <a:endParaRPr lang="en-GB" dirty="0"/>
          </a:p>
        </p:txBody>
      </p:sp>
    </p:spTree>
    <p:extLst>
      <p:ext uri="{BB962C8B-B14F-4D97-AF65-F5344CB8AC3E}">
        <p14:creationId xmlns:p14="http://schemas.microsoft.com/office/powerpoint/2010/main" xmlns="" val="1655590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C526549-2AE0-4D19-B237-7F53AA0298C4}"/>
              </a:ext>
            </a:extLst>
          </p:cNvPr>
          <p:cNvSpPr>
            <a:spLocks noGrp="1"/>
          </p:cNvSpPr>
          <p:nvPr>
            <p:ph idx="1"/>
          </p:nvPr>
        </p:nvSpPr>
        <p:spPr>
          <a:xfrm>
            <a:off x="838200" y="1261240"/>
            <a:ext cx="10515600" cy="5281449"/>
          </a:xfrm>
        </p:spPr>
        <p:txBody>
          <a:bodyPr>
            <a:normAutofit fontScale="85000" lnSpcReduction="10000"/>
          </a:bodyPr>
          <a:lstStyle/>
          <a:p>
            <a:pPr marL="457200" indent="-457200">
              <a:buFont typeface="Courier New" panose="02070309020205020404" pitchFamily="49" charset="0"/>
              <a:buChar char="o"/>
            </a:pPr>
            <a:r>
              <a:rPr lang="ro-RO" sz="3200" b="1" dirty="0" smtClean="0">
                <a:solidFill>
                  <a:prstClr val="black"/>
                </a:solidFill>
                <a:latin typeface="Calibri" panose="020F0502020204030204" pitchFamily="34" charset="0"/>
              </a:rPr>
              <a:t>Avantaje </a:t>
            </a:r>
            <a:r>
              <a:rPr lang="ro-RO" sz="3200" b="1" dirty="0">
                <a:solidFill>
                  <a:prstClr val="black"/>
                </a:solidFill>
                <a:latin typeface="Calibri" panose="020F0502020204030204" pitchFamily="34" charset="0"/>
              </a:rPr>
              <a:t>pentru antreprenori</a:t>
            </a:r>
            <a:r>
              <a:rPr lang="ro-RO" sz="3200" dirty="0">
                <a:latin typeface="Calibri" panose="020F0502020204030204" pitchFamily="34" charset="0"/>
              </a:rPr>
              <a:t> </a:t>
            </a:r>
            <a:endParaRPr lang="en-IE" sz="3200" dirty="0">
              <a:latin typeface="Calibri" panose="020F0502020204030204" pitchFamily="34" charset="0"/>
            </a:endParaRPr>
          </a:p>
          <a:p>
            <a:r>
              <a:rPr lang="ro-RO" b="1" dirty="0"/>
              <a:t>Nu ai limite in ceea ce priveste imbunatatirea pozitiei tale sociale si financiare</a:t>
            </a:r>
            <a:r>
              <a:rPr lang="ro-RO" dirty="0"/>
              <a:t>. </a:t>
            </a:r>
            <a:endParaRPr lang="en-GB" dirty="0"/>
          </a:p>
          <a:p>
            <a:r>
              <a:rPr lang="ro-RO" b="1" dirty="0"/>
              <a:t>Ai independenta in luarea deciziilor</a:t>
            </a:r>
            <a:r>
              <a:rPr lang="ro-RO" dirty="0"/>
              <a:t>. </a:t>
            </a:r>
            <a:endParaRPr lang="en-GB" dirty="0"/>
          </a:p>
          <a:p>
            <a:r>
              <a:rPr lang="ro-RO" b="1" dirty="0"/>
              <a:t>Poti sa iti alegi singur persoanele cu care doresti sa lucrezi</a:t>
            </a:r>
            <a:endParaRPr lang="en-GB" dirty="0"/>
          </a:p>
          <a:p>
            <a:r>
              <a:rPr lang="ro-RO" b="1" dirty="0"/>
              <a:t>Esti mai putin expus somajului</a:t>
            </a:r>
            <a:r>
              <a:rPr lang="ro-RO" dirty="0"/>
              <a:t>, </a:t>
            </a:r>
            <a:endParaRPr lang="en-GB" dirty="0"/>
          </a:p>
          <a:p>
            <a:r>
              <a:rPr lang="it-IT" b="1" dirty="0"/>
              <a:t>Este o rasplata mult mai evidenta daca afacerea decurge in mod corespunzator</a:t>
            </a:r>
            <a:r>
              <a:rPr lang="it-IT" dirty="0"/>
              <a:t>, </a:t>
            </a:r>
            <a:endParaRPr lang="en-GB" dirty="0"/>
          </a:p>
          <a:p>
            <a:r>
              <a:rPr lang="it-IT" b="1" dirty="0"/>
              <a:t>Poti avea un sentiment mai puternic de importanta a activitatii</a:t>
            </a:r>
            <a:endParaRPr lang="en-GB" dirty="0"/>
          </a:p>
          <a:p>
            <a:r>
              <a:rPr lang="ro-RO" b="1" dirty="0"/>
              <a:t>Ai posibilitatea de a profita de oportunitati</a:t>
            </a:r>
            <a:endParaRPr lang="en-GB" dirty="0"/>
          </a:p>
          <a:p>
            <a:r>
              <a:rPr lang="ro-RO" b="1" dirty="0"/>
              <a:t>Nu este loc de rutina zilnica</a:t>
            </a:r>
            <a:r>
              <a:rPr lang="ro-RO" dirty="0"/>
              <a:t>,</a:t>
            </a:r>
            <a:endParaRPr lang="en-GB" dirty="0"/>
          </a:p>
          <a:p>
            <a:r>
              <a:rPr lang="it-IT" b="1" dirty="0"/>
              <a:t>Ai sansa de a asigura viitorul tau si al familiei tale</a:t>
            </a:r>
            <a:endParaRPr lang="en-GB" dirty="0"/>
          </a:p>
          <a:p>
            <a:r>
              <a:rPr lang="en-GB" b="1" dirty="0" err="1"/>
              <a:t>Daca</a:t>
            </a:r>
            <a:r>
              <a:rPr lang="en-GB" b="1" dirty="0"/>
              <a:t> </a:t>
            </a:r>
            <a:r>
              <a:rPr lang="en-GB" b="1" dirty="0" err="1"/>
              <a:t>esti</a:t>
            </a:r>
            <a:r>
              <a:rPr lang="en-GB" b="1" dirty="0"/>
              <a:t> </a:t>
            </a:r>
            <a:r>
              <a:rPr lang="en-GB" b="1" dirty="0" err="1"/>
              <a:t>femeie</a:t>
            </a:r>
            <a:r>
              <a:rPr lang="en-GB" b="1" dirty="0"/>
              <a:t> a</a:t>
            </a:r>
            <a:r>
              <a:rPr lang="ro-RO" b="1" dirty="0"/>
              <a:t>i sansa de a demonstra ca nu exista restrictii legate de gen</a:t>
            </a:r>
            <a:endParaRPr lang="en-GB" dirty="0"/>
          </a:p>
        </p:txBody>
      </p:sp>
    </p:spTree>
    <p:extLst>
      <p:ext uri="{BB962C8B-B14F-4D97-AF65-F5344CB8AC3E}">
        <p14:creationId xmlns:p14="http://schemas.microsoft.com/office/powerpoint/2010/main" xmlns="" val="4232253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C526549-2AE0-4D19-B237-7F53AA0298C4}"/>
              </a:ext>
            </a:extLst>
          </p:cNvPr>
          <p:cNvSpPr>
            <a:spLocks noGrp="1"/>
          </p:cNvSpPr>
          <p:nvPr>
            <p:ph idx="1"/>
          </p:nvPr>
        </p:nvSpPr>
        <p:spPr/>
        <p:txBody>
          <a:bodyPr>
            <a:normAutofit/>
          </a:bodyPr>
          <a:lstStyle/>
          <a:p>
            <a:pPr marL="457200" indent="-457200">
              <a:buFont typeface="Courier New" panose="02070309020205020404" pitchFamily="49" charset="0"/>
              <a:buChar char="o"/>
            </a:pPr>
            <a:r>
              <a:rPr lang="en-IE" sz="3600" b="1" dirty="0" smtClean="0">
                <a:solidFill>
                  <a:prstClr val="black"/>
                </a:solidFill>
                <a:latin typeface="Calibri" panose="020F0502020204030204" pitchFamily="34" charset="0"/>
              </a:rPr>
              <a:t>D</a:t>
            </a:r>
            <a:r>
              <a:rPr lang="ro-RO" sz="3600" b="1" dirty="0">
                <a:solidFill>
                  <a:prstClr val="black"/>
                </a:solidFill>
                <a:latin typeface="Calibri" panose="020F0502020204030204" pitchFamily="34" charset="0"/>
              </a:rPr>
              <a:t>ezavantaje pentru antreprenori</a:t>
            </a:r>
            <a:endParaRPr lang="en-IE" sz="3600" dirty="0">
              <a:latin typeface="Calibri" panose="020F0502020204030204" pitchFamily="34" charset="0"/>
            </a:endParaRPr>
          </a:p>
          <a:p>
            <a:pPr marL="457200" indent="-457200">
              <a:buFontTx/>
              <a:buChar char="-"/>
            </a:pPr>
            <a:r>
              <a:rPr lang="it-IT" sz="3200" dirty="0">
                <a:solidFill>
                  <a:prstClr val="black"/>
                </a:solidFill>
                <a:latin typeface="Calibri" panose="020F0502020204030204" pitchFamily="34" charset="0"/>
              </a:rPr>
              <a:t>risc ridicat si multa responsabilitate</a:t>
            </a:r>
          </a:p>
          <a:p>
            <a:pPr marL="457200" indent="-457200">
              <a:buFontTx/>
              <a:buChar char="-"/>
            </a:pPr>
            <a:r>
              <a:rPr lang="it-IT" sz="3200" dirty="0">
                <a:solidFill>
                  <a:prstClr val="black"/>
                </a:solidFill>
                <a:latin typeface="Calibri" panose="020F0502020204030204" pitchFamily="34" charset="0"/>
              </a:rPr>
              <a:t>program de lucru prelungit deseori</a:t>
            </a:r>
          </a:p>
          <a:p>
            <a:pPr marL="457200" indent="-457200">
              <a:buFontTx/>
              <a:buChar char="-"/>
            </a:pPr>
            <a:r>
              <a:rPr lang="ro-RO" dirty="0"/>
              <a:t>presiune si stres</a:t>
            </a:r>
            <a:endParaRPr lang="en-GB" dirty="0"/>
          </a:p>
          <a:p>
            <a:pPr marL="457200" indent="-457200">
              <a:buFontTx/>
              <a:buChar char="-"/>
            </a:pPr>
            <a:r>
              <a:rPr lang="it-IT" dirty="0"/>
              <a:t>atentie in permanenta la schimbarile frecvente din mediul economic</a:t>
            </a:r>
          </a:p>
          <a:p>
            <a:pPr marL="457200" indent="-457200">
              <a:buFontTx/>
              <a:buChar char="-"/>
            </a:pPr>
            <a:r>
              <a:rPr lang="it-IT" dirty="0"/>
              <a:t>capacitatea redusa de a duce o viata sociala si, eventual, de familie normale</a:t>
            </a:r>
            <a:endParaRPr lang="en-GB" dirty="0"/>
          </a:p>
          <a:p>
            <a:pPr marL="457200" indent="-457200">
              <a:buFontTx/>
              <a:buChar char="-"/>
            </a:pPr>
            <a:endParaRPr lang="it-IT" sz="3200" dirty="0">
              <a:solidFill>
                <a:prstClr val="black"/>
              </a:solidFill>
              <a:latin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xmlns="" val="367566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a:bodyPr>
          <a:lstStyle/>
          <a:p>
            <a:pPr marL="457200" indent="-457200">
              <a:lnSpc>
                <a:spcPct val="150000"/>
              </a:lnSpc>
              <a:buFont typeface="Courier New" panose="02070309020205020404" pitchFamily="49" charset="0"/>
              <a:buChar char="o"/>
            </a:pPr>
            <a:r>
              <a:rPr lang="ro-RO" sz="3200" b="1" dirty="0" smtClean="0">
                <a:solidFill>
                  <a:prstClr val="black"/>
                </a:solidFill>
                <a:latin typeface="Calibri" panose="020F0502020204030204" pitchFamily="34" charset="0"/>
              </a:rPr>
              <a:t>Problemele </a:t>
            </a:r>
            <a:r>
              <a:rPr lang="ro-RO" sz="3200" b="1" dirty="0">
                <a:solidFill>
                  <a:prstClr val="black"/>
                </a:solidFill>
                <a:latin typeface="Calibri" panose="020F0502020204030204" pitchFamily="34" charset="0"/>
              </a:rPr>
              <a:t>in antreprenoriat</a:t>
            </a:r>
            <a:endParaRPr lang="en-IE" sz="3200" b="1" dirty="0">
              <a:solidFill>
                <a:prstClr val="black"/>
              </a:solidFill>
              <a:latin typeface="Calibri" panose="020F0502020204030204" pitchFamily="34" charset="0"/>
            </a:endParaRPr>
          </a:p>
          <a:p>
            <a:pPr marL="457200" indent="-457200">
              <a:lnSpc>
                <a:spcPct val="150000"/>
              </a:lnSpc>
              <a:buFontTx/>
              <a:buChar char="-"/>
            </a:pPr>
            <a:r>
              <a:rPr lang="en-IE" dirty="0" err="1">
                <a:solidFill>
                  <a:prstClr val="black"/>
                </a:solidFill>
                <a:latin typeface="Calibri" panose="020F0502020204030204" pitchFamily="34" charset="0"/>
              </a:rPr>
              <a:t>Esec</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sau</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succes</a:t>
            </a:r>
            <a:r>
              <a:rPr lang="en-IE" dirty="0">
                <a:solidFill>
                  <a:prstClr val="black"/>
                </a:solidFill>
                <a:latin typeface="Calibri" panose="020F0502020204030204" pitchFamily="34" charset="0"/>
              </a:rPr>
              <a:t>?</a:t>
            </a:r>
            <a:r>
              <a:rPr lang="ro-RO" dirty="0">
                <a:solidFill>
                  <a:prstClr val="black"/>
                </a:solidFill>
                <a:latin typeface="Calibri" panose="020F0502020204030204" pitchFamily="34" charset="0"/>
              </a:rPr>
              <a:t> </a:t>
            </a:r>
            <a:endParaRPr lang="en-IE" dirty="0">
              <a:solidFill>
                <a:prstClr val="black"/>
              </a:solidFill>
              <a:latin typeface="Calibri" panose="020F0502020204030204" pitchFamily="34" charset="0"/>
            </a:endParaRPr>
          </a:p>
          <a:p>
            <a:pPr marL="457200" indent="-457200">
              <a:lnSpc>
                <a:spcPct val="150000"/>
              </a:lnSpc>
              <a:buFontTx/>
              <a:buChar char="-"/>
            </a:pPr>
            <a:r>
              <a:rPr lang="en-IE" dirty="0" err="1">
                <a:solidFill>
                  <a:prstClr val="black"/>
                </a:solidFill>
                <a:latin typeface="Calibri" panose="020F0502020204030204" pitchFamily="34" charset="0"/>
              </a:rPr>
              <a:t>Nivelul</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responsabilitatii</a:t>
            </a:r>
            <a:endParaRPr lang="en-IE" dirty="0">
              <a:solidFill>
                <a:prstClr val="black"/>
              </a:solidFill>
              <a:latin typeface="Calibri" panose="020F0502020204030204" pitchFamily="34" charset="0"/>
            </a:endParaRPr>
          </a:p>
          <a:p>
            <a:pPr marL="457200" indent="-457200">
              <a:lnSpc>
                <a:spcPct val="150000"/>
              </a:lnSpc>
              <a:buFontTx/>
              <a:buChar char="-"/>
            </a:pPr>
            <a:r>
              <a:rPr lang="en-IE" dirty="0" err="1">
                <a:solidFill>
                  <a:prstClr val="black"/>
                </a:solidFill>
                <a:latin typeface="Calibri" panose="020F0502020204030204" pitchFamily="34" charset="0"/>
              </a:rPr>
              <a:t>Probleme</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endParaRPr lang="en-GB" dirty="0"/>
          </a:p>
        </p:txBody>
      </p:sp>
    </p:spTree>
    <p:extLst>
      <p:ext uri="{BB962C8B-B14F-4D97-AF65-F5344CB8AC3E}">
        <p14:creationId xmlns:p14="http://schemas.microsoft.com/office/powerpoint/2010/main" xmlns="" val="1085977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fontScale="85000" lnSpcReduction="10000"/>
          </a:bodyPr>
          <a:lstStyle/>
          <a:p>
            <a:pPr marL="457200" indent="-457200">
              <a:lnSpc>
                <a:spcPct val="150000"/>
              </a:lnSpc>
              <a:buFont typeface="Courier New" panose="02070309020205020404" pitchFamily="49" charset="0"/>
              <a:buChar char="o"/>
            </a:pPr>
            <a:r>
              <a:rPr lang="ro-RO" sz="3200" b="1" dirty="0" smtClean="0">
                <a:solidFill>
                  <a:prstClr val="black"/>
                </a:solidFill>
                <a:latin typeface="Calibri" panose="020F0502020204030204" pitchFamily="34" charset="0"/>
              </a:rPr>
              <a:t>Cum </a:t>
            </a:r>
            <a:r>
              <a:rPr lang="ro-RO" sz="3200" b="1" dirty="0">
                <a:solidFill>
                  <a:prstClr val="black"/>
                </a:solidFill>
                <a:latin typeface="Calibri" panose="020F0502020204030204" pitchFamily="34" charset="0"/>
              </a:rPr>
              <a:t>iti valorifici potentialul antreprenorial</a:t>
            </a:r>
            <a:endParaRPr lang="en-IE" sz="3200" b="1" dirty="0">
              <a:solidFill>
                <a:prstClr val="black"/>
              </a:solidFill>
              <a:latin typeface="Calibri" panose="020F0502020204030204" pitchFamily="34" charset="0"/>
            </a:endParaRPr>
          </a:p>
          <a:p>
            <a:pPr marL="457200" indent="-457200">
              <a:lnSpc>
                <a:spcPct val="150000"/>
              </a:lnSpc>
              <a:buFontTx/>
              <a:buChar char="-"/>
            </a:pPr>
            <a:r>
              <a:rPr lang="en-IE" dirty="0">
                <a:solidFill>
                  <a:prstClr val="black"/>
                </a:solidFill>
                <a:latin typeface="Calibri" panose="020F0502020204030204" pitchFamily="34" charset="0"/>
              </a:rPr>
              <a:t>Ce </a:t>
            </a:r>
            <a:r>
              <a:rPr lang="en-IE" dirty="0" err="1">
                <a:solidFill>
                  <a:prstClr val="black"/>
                </a:solidFill>
                <a:latin typeface="Calibri" panose="020F0502020204030204" pitchFamily="34" charset="0"/>
              </a:rPr>
              <a:t>este</a:t>
            </a:r>
            <a:r>
              <a:rPr lang="en-IE" dirty="0">
                <a:solidFill>
                  <a:prstClr val="black"/>
                </a:solidFill>
                <a:latin typeface="Calibri" panose="020F0502020204030204" pitchFamily="34" charset="0"/>
              </a:rPr>
              <a:t> un </a:t>
            </a:r>
            <a:r>
              <a:rPr lang="en-IE" dirty="0" err="1">
                <a:solidFill>
                  <a:prstClr val="black"/>
                </a:solidFill>
                <a:latin typeface="Calibri" panose="020F0502020204030204" pitchFamily="34" charset="0"/>
              </a:rPr>
              <a:t>antreprenor</a:t>
            </a:r>
            <a:r>
              <a:rPr lang="en-IE" dirty="0">
                <a:solidFill>
                  <a:prstClr val="black"/>
                </a:solidFill>
                <a:latin typeface="Calibri" panose="020F0502020204030204" pitchFamily="34" charset="0"/>
              </a:rPr>
              <a:t>?</a:t>
            </a:r>
          </a:p>
          <a:p>
            <a:pPr marL="0" indent="0">
              <a:lnSpc>
                <a:spcPct val="150000"/>
              </a:lnSpc>
              <a:buNone/>
            </a:pPr>
            <a:r>
              <a:rPr lang="ro-RO" dirty="0"/>
              <a:t>Conform dictionarului,</a:t>
            </a:r>
            <a:r>
              <a:rPr lang="ro-RO" b="1" dirty="0"/>
              <a:t> antreprenorii sunt oameni care au abilitatea sa sesizeze si sa evalueze oportunitati de afaceri, sa adune resursele necesare si sa profite de oportunitati, prin actiuni specifice ce conduc la obtinerea succesului.</a:t>
            </a:r>
            <a:endParaRPr lang="en-GB" dirty="0"/>
          </a:p>
          <a:p>
            <a:pPr marL="457200" indent="-457200">
              <a:lnSpc>
                <a:spcPct val="150000"/>
              </a:lnSpc>
              <a:buFontTx/>
              <a:buChar char="-"/>
            </a:pPr>
            <a:r>
              <a:rPr lang="ro-RO" dirty="0">
                <a:solidFill>
                  <a:prstClr val="black"/>
                </a:solidFill>
                <a:latin typeface="Calibri" panose="020F0502020204030204" pitchFamily="34" charset="0"/>
              </a:rPr>
              <a:t>Portretul ideal al antreprenorului</a:t>
            </a:r>
            <a:endParaRPr lang="en-IE" dirty="0">
              <a:solidFill>
                <a:prstClr val="black"/>
              </a:solidFill>
              <a:latin typeface="Calibri" panose="020F0502020204030204" pitchFamily="34" charset="0"/>
            </a:endParaRPr>
          </a:p>
          <a:p>
            <a:pPr marL="457200" indent="-457200">
              <a:lnSpc>
                <a:spcPct val="150000"/>
              </a:lnSpc>
              <a:buFontTx/>
              <a:buChar char="-"/>
            </a:pPr>
            <a:r>
              <a:rPr lang="ro-RO" dirty="0">
                <a:solidFill>
                  <a:prstClr val="black"/>
                </a:solidFill>
                <a:latin typeface="Calibri" panose="020F0502020204030204" pitchFamily="34" charset="0"/>
              </a:rPr>
              <a:t>Auto-evaluarea</a:t>
            </a:r>
            <a:r>
              <a:rPr lang="en-IE" dirty="0">
                <a:solidFill>
                  <a:prstClr val="black"/>
                </a:solidFill>
                <a:latin typeface="Calibri" panose="020F0502020204030204" pitchFamily="34" charset="0"/>
              </a:rPr>
              <a:t>: </a:t>
            </a:r>
            <a:r>
              <a:rPr lang="it-IT" dirty="0">
                <a:solidFill>
                  <a:prstClr val="black"/>
                </a:solidFill>
                <a:latin typeface="Calibri" panose="020F0502020204030204" pitchFamily="34" charset="0"/>
              </a:rPr>
              <a:t>pasi in procesul de auto-evaluare</a:t>
            </a:r>
            <a:endParaRPr lang="ro-RO"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1597576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93683" y="1773621"/>
            <a:ext cx="10363200" cy="685800"/>
          </a:xfrm>
        </p:spPr>
        <p:txBody>
          <a:bodyPr>
            <a:normAutofit/>
          </a:bodyPr>
          <a:lstStyle/>
          <a:p>
            <a:pPr algn="ctr"/>
            <a:r>
              <a:rPr lang="ro-RO" sz="2800" b="1" dirty="0" smtClean="0">
                <a:solidFill>
                  <a:srgbClr val="7030A0"/>
                </a:solidFill>
              </a:rPr>
              <a:t>Ce este antreprenor</a:t>
            </a:r>
            <a:r>
              <a:rPr lang="en-US" sz="2800" b="1" dirty="0" smtClean="0">
                <a:solidFill>
                  <a:srgbClr val="7030A0"/>
                </a:solidFill>
              </a:rPr>
              <a:t>u</a:t>
            </a:r>
            <a:r>
              <a:rPr lang="ro-RO" sz="2800" b="1" dirty="0" smtClean="0">
                <a:solidFill>
                  <a:srgbClr val="7030A0"/>
                </a:solidFill>
              </a:rPr>
              <a:t>l  </a:t>
            </a:r>
            <a:endParaRPr lang="en-US" sz="2800" b="1" dirty="0" smtClean="0">
              <a:solidFill>
                <a:srgbClr val="7030A0"/>
              </a:solidFill>
            </a:endParaRPr>
          </a:p>
        </p:txBody>
      </p:sp>
      <p:sp>
        <p:nvSpPr>
          <p:cNvPr id="7171" name="Content Placeholder 2"/>
          <p:cNvSpPr>
            <a:spLocks noGrp="1"/>
          </p:cNvSpPr>
          <p:nvPr>
            <p:ph idx="1"/>
          </p:nvPr>
        </p:nvSpPr>
        <p:spPr>
          <a:xfrm>
            <a:off x="343337" y="2443656"/>
            <a:ext cx="11379200" cy="4225158"/>
          </a:xfrm>
        </p:spPr>
        <p:txBody>
          <a:bodyPr>
            <a:normAutofit lnSpcReduction="10000"/>
          </a:bodyPr>
          <a:lstStyle/>
          <a:p>
            <a:pPr>
              <a:lnSpc>
                <a:spcPct val="110000"/>
              </a:lnSpc>
              <a:spcBef>
                <a:spcPts val="600"/>
              </a:spcBef>
              <a:spcAft>
                <a:spcPts val="600"/>
              </a:spcAft>
            </a:pPr>
            <a:r>
              <a:rPr lang="ro-RO" sz="2000" i="1" dirty="0" smtClean="0">
                <a:cs typeface="Arial" charset="0"/>
              </a:rPr>
              <a:t>Antreprenor este aceea  persoana care fura topul de hartie de acasa ca sa il aduca la munca.</a:t>
            </a:r>
            <a:endParaRPr lang="en-US" sz="2000" i="1" dirty="0" smtClean="0">
              <a:cs typeface="Arial" charset="0"/>
            </a:endParaRPr>
          </a:p>
          <a:p>
            <a:pPr>
              <a:lnSpc>
                <a:spcPct val="110000"/>
              </a:lnSpc>
              <a:spcBef>
                <a:spcPts val="600"/>
              </a:spcBef>
              <a:spcAft>
                <a:spcPts val="600"/>
              </a:spcAft>
            </a:pPr>
            <a:r>
              <a:rPr lang="ro-RO" sz="2000" i="1" dirty="0" smtClean="0">
                <a:cs typeface="Arial" charset="0"/>
              </a:rPr>
              <a:t>Antreprenor e persoana care munceste 80 de ore pe saptamana pentru el ca sa nu munceasca 40 de ore pentru altcineva, pe aceiasi bani.</a:t>
            </a:r>
            <a:endParaRPr lang="en-US" sz="2000" i="1" dirty="0" smtClean="0">
              <a:cs typeface="Arial" charset="0"/>
            </a:endParaRPr>
          </a:p>
          <a:p>
            <a:pPr>
              <a:lnSpc>
                <a:spcPct val="110000"/>
              </a:lnSpc>
              <a:spcBef>
                <a:spcPts val="600"/>
              </a:spcBef>
              <a:spcAft>
                <a:spcPts val="600"/>
              </a:spcAft>
              <a:buFontTx/>
              <a:buNone/>
            </a:pPr>
            <a:r>
              <a:rPr lang="ro-RO" sz="2000" dirty="0" smtClean="0">
                <a:cs typeface="Arial" charset="0"/>
              </a:rPr>
              <a:t>Termenul de antreprenor are doua sensuri in limba romana:</a:t>
            </a:r>
            <a:endParaRPr lang="en-US" sz="2000" dirty="0" smtClean="0">
              <a:cs typeface="Arial" charset="0"/>
            </a:endParaRPr>
          </a:p>
          <a:p>
            <a:pPr lvl="1">
              <a:lnSpc>
                <a:spcPct val="110000"/>
              </a:lnSpc>
              <a:spcBef>
                <a:spcPts val="600"/>
              </a:spcBef>
              <a:spcAft>
                <a:spcPts val="600"/>
              </a:spcAft>
            </a:pPr>
            <a:r>
              <a:rPr lang="ro-RO" sz="2000" dirty="0" smtClean="0">
                <a:cs typeface="Arial" charset="0"/>
              </a:rPr>
              <a:t>cel de persoana fizica sau juridica care se obliga, pe baza unor clauze si conditii contractuale, sa execute diferite lucrari (industriale, de constructii etc.) in beneficiul altei persoane sau organizatii, in schimbul unei sume de dinainte convenite. Pentru acest sens putem folosi si termenul de contractor.</a:t>
            </a:r>
            <a:endParaRPr lang="en-US" sz="2000" dirty="0" smtClean="0">
              <a:cs typeface="Arial" charset="0"/>
            </a:endParaRPr>
          </a:p>
          <a:p>
            <a:pPr lvl="1">
              <a:lnSpc>
                <a:spcPct val="110000"/>
              </a:lnSpc>
              <a:spcBef>
                <a:spcPts val="600"/>
              </a:spcBef>
              <a:spcAft>
                <a:spcPts val="600"/>
              </a:spcAft>
            </a:pPr>
            <a:r>
              <a:rPr lang="ro-RO" sz="2000" dirty="0" smtClean="0">
                <a:cs typeface="Arial" charset="0"/>
              </a:rPr>
              <a:t>cel de agent economic reprezentativ in economia de piata care adopta un comportament de esenta </a:t>
            </a:r>
            <a:r>
              <a:rPr lang="ro-RO" sz="2000" b="1" dirty="0" smtClean="0">
                <a:cs typeface="Arial" charset="0"/>
              </a:rPr>
              <a:t>activa si inovatoare</a:t>
            </a:r>
            <a:r>
              <a:rPr lang="ro-RO" sz="2000" dirty="0" smtClean="0">
                <a:cs typeface="Arial" charset="0"/>
              </a:rPr>
              <a:t>, specific sistemelor economice bazate pe concurenta, risc si initiativa privata. In aceasta acceptiune, antreprenorul este sinonim cu intreprinzatorul</a:t>
            </a:r>
            <a:r>
              <a:rPr lang="en-US" sz="2000" dirty="0" smtClean="0">
                <a:cs typeface="Arial" charset="0"/>
              </a:rPr>
              <a:t> </a:t>
            </a:r>
            <a:r>
              <a:rPr lang="en-US" sz="2000" dirty="0" err="1" smtClean="0">
                <a:cs typeface="Arial" charset="0"/>
              </a:rPr>
              <a:t>adica</a:t>
            </a:r>
            <a:r>
              <a:rPr lang="en-US" sz="2000" dirty="0" smtClean="0">
                <a:cs typeface="Arial" charset="0"/>
              </a:rPr>
              <a:t> </a:t>
            </a:r>
            <a:r>
              <a:rPr lang="ro-RO" sz="2000" b="1" dirty="0" smtClean="0">
                <a:cs typeface="Arial" charset="0"/>
              </a:rPr>
              <a:t>antreprenoriatul ca actiune inovatoare</a:t>
            </a:r>
            <a:r>
              <a:rPr lang="ro-RO" sz="2000" dirty="0" smtClean="0">
                <a:cs typeface="Arial" charset="0"/>
              </a:rPr>
              <a:t> ca motor al dezvoltarii economice solide.</a:t>
            </a:r>
            <a:endParaRPr lang="en-US"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72813" y="1626804"/>
            <a:ext cx="10363200" cy="571500"/>
          </a:xfrm>
        </p:spPr>
        <p:txBody>
          <a:bodyPr>
            <a:normAutofit/>
          </a:bodyPr>
          <a:lstStyle/>
          <a:p>
            <a:pPr algn="ctr"/>
            <a:r>
              <a:rPr lang="en-US" sz="2800" b="1" dirty="0" err="1" smtClean="0">
                <a:solidFill>
                  <a:srgbClr val="7030A0"/>
                </a:solidFill>
              </a:rPr>
              <a:t>Crezul</a:t>
            </a:r>
            <a:r>
              <a:rPr lang="en-US" sz="2800" b="1" dirty="0" smtClean="0">
                <a:solidFill>
                  <a:srgbClr val="7030A0"/>
                </a:solidFill>
              </a:rPr>
              <a:t> </a:t>
            </a:r>
            <a:r>
              <a:rPr lang="en-US" sz="2800" b="1" dirty="0" err="1" smtClean="0">
                <a:solidFill>
                  <a:srgbClr val="7030A0"/>
                </a:solidFill>
              </a:rPr>
              <a:t>intreprinzatorului</a:t>
            </a:r>
            <a:endParaRPr lang="en-US" sz="2800" b="1" dirty="0" smtClean="0">
              <a:solidFill>
                <a:srgbClr val="7030A0"/>
              </a:solidFill>
            </a:endParaRPr>
          </a:p>
        </p:txBody>
      </p:sp>
      <p:sp>
        <p:nvSpPr>
          <p:cNvPr id="8195" name="Content Placeholder 2"/>
          <p:cNvSpPr>
            <a:spLocks noGrp="1"/>
          </p:cNvSpPr>
          <p:nvPr>
            <p:ph idx="1"/>
          </p:nvPr>
        </p:nvSpPr>
        <p:spPr>
          <a:xfrm>
            <a:off x="365235" y="2271713"/>
            <a:ext cx="11525251" cy="4586287"/>
          </a:xfrm>
        </p:spPr>
        <p:txBody>
          <a:bodyPr>
            <a:normAutofit lnSpcReduction="10000"/>
          </a:bodyPr>
          <a:lstStyle/>
          <a:p>
            <a:pPr>
              <a:lnSpc>
                <a:spcPct val="110000"/>
              </a:lnSpc>
              <a:spcBef>
                <a:spcPts val="600"/>
              </a:spcBef>
            </a:pPr>
            <a:r>
              <a:rPr lang="en-US" sz="2000" b="1" dirty="0" smtClean="0"/>
              <a:t>Nu </a:t>
            </a:r>
            <a:r>
              <a:rPr lang="en-US" sz="2000" b="1" dirty="0" err="1" smtClean="0"/>
              <a:t>doresc</a:t>
            </a:r>
            <a:r>
              <a:rPr lang="en-US" sz="2000" b="1" dirty="0" smtClean="0"/>
              <a:t> </a:t>
            </a:r>
            <a:r>
              <a:rPr lang="en-US" sz="2000" b="1" dirty="0" err="1" smtClean="0"/>
              <a:t>sa</a:t>
            </a:r>
            <a:r>
              <a:rPr lang="en-US" sz="2000" b="1" dirty="0" smtClean="0"/>
              <a:t> </a:t>
            </a:r>
            <a:r>
              <a:rPr lang="en-US" sz="2000" b="1" dirty="0" err="1" smtClean="0"/>
              <a:t>fiu</a:t>
            </a:r>
            <a:r>
              <a:rPr lang="en-US" sz="2000" b="1" dirty="0" smtClean="0"/>
              <a:t> o </a:t>
            </a:r>
            <a:r>
              <a:rPr lang="en-US" sz="2000" b="1" dirty="0" err="1" smtClean="0"/>
              <a:t>persoana</a:t>
            </a:r>
            <a:r>
              <a:rPr lang="en-US" sz="2000" b="1" dirty="0" smtClean="0"/>
              <a:t> </a:t>
            </a:r>
            <a:r>
              <a:rPr lang="en-US" sz="2000" b="1" dirty="0" err="1" smtClean="0"/>
              <a:t>obisnuita</a:t>
            </a:r>
            <a:endParaRPr lang="en-US" sz="2000" b="1" dirty="0" smtClean="0"/>
          </a:p>
          <a:p>
            <a:pPr>
              <a:lnSpc>
                <a:spcPct val="110000"/>
              </a:lnSpc>
              <a:spcBef>
                <a:spcPts val="600"/>
              </a:spcBef>
            </a:pPr>
            <a:r>
              <a:rPr lang="en-US" sz="2000" dirty="0" smtClean="0"/>
              <a:t>Am </a:t>
            </a:r>
            <a:r>
              <a:rPr lang="en-US" sz="2000" dirty="0" err="1" smtClean="0"/>
              <a:t>dreptul</a:t>
            </a:r>
            <a:r>
              <a:rPr lang="en-US" sz="2000" dirty="0" smtClean="0"/>
              <a:t> </a:t>
            </a:r>
            <a:r>
              <a:rPr lang="en-US" sz="2000" dirty="0" err="1" smtClean="0"/>
              <a:t>sa</a:t>
            </a:r>
            <a:r>
              <a:rPr lang="en-US" sz="2000" dirty="0" smtClean="0"/>
              <a:t> </a:t>
            </a:r>
            <a:r>
              <a:rPr lang="en-US" sz="2000" dirty="0" err="1" smtClean="0"/>
              <a:t>fiu</a:t>
            </a:r>
            <a:r>
              <a:rPr lang="en-US" sz="2000" dirty="0" smtClean="0"/>
              <a:t> </a:t>
            </a:r>
            <a:r>
              <a:rPr lang="en-US" sz="2000" dirty="0" err="1" smtClean="0"/>
              <a:t>opersoana</a:t>
            </a:r>
            <a:r>
              <a:rPr lang="en-US" sz="2000" dirty="0" smtClean="0"/>
              <a:t> </a:t>
            </a:r>
            <a:r>
              <a:rPr lang="en-US" sz="2000" dirty="0" err="1" smtClean="0"/>
              <a:t>neobisnuita</a:t>
            </a:r>
            <a:endParaRPr lang="en-US" sz="2000" dirty="0" smtClean="0"/>
          </a:p>
          <a:p>
            <a:pPr>
              <a:lnSpc>
                <a:spcPct val="110000"/>
              </a:lnSpc>
              <a:spcBef>
                <a:spcPts val="600"/>
              </a:spcBef>
            </a:pPr>
            <a:r>
              <a:rPr lang="en-US" sz="2000" b="1" dirty="0" err="1" smtClean="0"/>
              <a:t>Eu</a:t>
            </a:r>
            <a:r>
              <a:rPr lang="en-US" sz="2000" b="1" dirty="0" smtClean="0"/>
              <a:t> </a:t>
            </a:r>
            <a:r>
              <a:rPr lang="en-US" sz="2000" b="1" dirty="0" err="1" smtClean="0"/>
              <a:t>caut</a:t>
            </a:r>
            <a:r>
              <a:rPr lang="en-US" sz="2000" b="1" dirty="0" smtClean="0"/>
              <a:t> </a:t>
            </a:r>
            <a:r>
              <a:rPr lang="en-US" sz="2000" b="1" dirty="0" err="1" smtClean="0"/>
              <a:t>oportunitati</a:t>
            </a:r>
            <a:r>
              <a:rPr lang="en-US" sz="2000" dirty="0" smtClean="0"/>
              <a:t>, nu </a:t>
            </a:r>
            <a:r>
              <a:rPr lang="en-US" sz="2000" dirty="0" err="1" smtClean="0"/>
              <a:t>conditii</a:t>
            </a:r>
            <a:r>
              <a:rPr lang="en-US" sz="2000" dirty="0" smtClean="0"/>
              <a:t> de </a:t>
            </a:r>
            <a:r>
              <a:rPr lang="en-US" sz="2000" dirty="0" err="1" smtClean="0"/>
              <a:t>securitate</a:t>
            </a:r>
            <a:endParaRPr lang="en-US" sz="2000" dirty="0" smtClean="0"/>
          </a:p>
          <a:p>
            <a:pPr>
              <a:lnSpc>
                <a:spcPct val="110000"/>
              </a:lnSpc>
              <a:spcBef>
                <a:spcPts val="600"/>
              </a:spcBef>
            </a:pPr>
            <a:r>
              <a:rPr lang="en-US" sz="2000" dirty="0" smtClean="0"/>
              <a:t>Nu </a:t>
            </a:r>
            <a:r>
              <a:rPr lang="en-US" sz="2000" dirty="0" err="1" smtClean="0"/>
              <a:t>doresc</a:t>
            </a:r>
            <a:r>
              <a:rPr lang="en-US" sz="2000" dirty="0" smtClean="0"/>
              <a:t> </a:t>
            </a:r>
            <a:r>
              <a:rPr lang="en-US" sz="2000" dirty="0" err="1" smtClean="0"/>
              <a:t>sa</a:t>
            </a:r>
            <a:r>
              <a:rPr lang="en-US" sz="2000" dirty="0" smtClean="0"/>
              <a:t> </a:t>
            </a:r>
            <a:r>
              <a:rPr lang="en-US" sz="2000" dirty="0" err="1" smtClean="0"/>
              <a:t>fiu</a:t>
            </a:r>
            <a:r>
              <a:rPr lang="en-US" sz="2000" dirty="0" smtClean="0"/>
              <a:t> un </a:t>
            </a:r>
            <a:r>
              <a:rPr lang="en-US" sz="2000" dirty="0" err="1" smtClean="0"/>
              <a:t>cetatean</a:t>
            </a:r>
            <a:r>
              <a:rPr lang="en-US" sz="2000" dirty="0" smtClean="0"/>
              <a:t> in </a:t>
            </a:r>
            <a:r>
              <a:rPr lang="en-US" sz="2000" dirty="0" err="1" smtClean="0"/>
              <a:t>grija</a:t>
            </a:r>
            <a:r>
              <a:rPr lang="en-US" sz="2000" dirty="0" smtClean="0"/>
              <a:t> </a:t>
            </a:r>
            <a:r>
              <a:rPr lang="en-US" sz="2000" dirty="0" err="1" smtClean="0"/>
              <a:t>guvernului</a:t>
            </a:r>
            <a:endParaRPr lang="en-US" sz="2000" dirty="0" smtClean="0"/>
          </a:p>
          <a:p>
            <a:pPr>
              <a:lnSpc>
                <a:spcPct val="110000"/>
              </a:lnSpc>
              <a:spcBef>
                <a:spcPts val="600"/>
              </a:spcBef>
            </a:pPr>
            <a:r>
              <a:rPr lang="en-US" sz="2000" b="1" dirty="0" err="1" smtClean="0"/>
              <a:t>Doresc</a:t>
            </a:r>
            <a:r>
              <a:rPr lang="en-US" sz="2000" b="1" dirty="0" smtClean="0"/>
              <a:t> </a:t>
            </a:r>
            <a:r>
              <a:rPr lang="en-US" sz="2000" b="1" dirty="0" err="1" smtClean="0"/>
              <a:t>sa</a:t>
            </a:r>
            <a:r>
              <a:rPr lang="en-US" sz="2000" b="1" dirty="0" smtClean="0"/>
              <a:t>-mi </a:t>
            </a:r>
            <a:r>
              <a:rPr lang="en-US" sz="2000" b="1" dirty="0" err="1" smtClean="0"/>
              <a:t>asum</a:t>
            </a:r>
            <a:r>
              <a:rPr lang="en-US" sz="2000" b="1" dirty="0" smtClean="0"/>
              <a:t> un </a:t>
            </a:r>
            <a:r>
              <a:rPr lang="en-US" sz="2000" b="1" dirty="0" err="1" smtClean="0"/>
              <a:t>risc</a:t>
            </a:r>
            <a:r>
              <a:rPr lang="en-US" sz="2000" b="1" dirty="0" smtClean="0"/>
              <a:t> </a:t>
            </a:r>
            <a:r>
              <a:rPr lang="en-US" sz="2000" b="1" dirty="0" err="1" smtClean="0"/>
              <a:t>calculat</a:t>
            </a:r>
            <a:endParaRPr lang="en-US" sz="2000" b="1" dirty="0" smtClean="0"/>
          </a:p>
          <a:p>
            <a:pPr>
              <a:lnSpc>
                <a:spcPct val="110000"/>
              </a:lnSpc>
              <a:spcBef>
                <a:spcPts val="600"/>
              </a:spcBef>
            </a:pPr>
            <a:r>
              <a:rPr lang="en-US" sz="2000" dirty="0" err="1" smtClean="0"/>
              <a:t>Doresc</a:t>
            </a:r>
            <a:r>
              <a:rPr lang="en-US" sz="2000" dirty="0" smtClean="0"/>
              <a:t> </a:t>
            </a:r>
            <a:r>
              <a:rPr lang="en-US" sz="2000" b="1" dirty="0" err="1" smtClean="0"/>
              <a:t>sa</a:t>
            </a:r>
            <a:r>
              <a:rPr lang="en-US" sz="2000" b="1" dirty="0" smtClean="0"/>
              <a:t> </a:t>
            </a:r>
            <a:r>
              <a:rPr lang="en-US" sz="2000" b="1" dirty="0" err="1" smtClean="0"/>
              <a:t>visez</a:t>
            </a:r>
            <a:r>
              <a:rPr lang="en-US" sz="2000" dirty="0" smtClean="0"/>
              <a:t>, </a:t>
            </a:r>
            <a:r>
              <a:rPr lang="en-US" sz="2000" dirty="0" err="1" smtClean="0"/>
              <a:t>sa</a:t>
            </a:r>
            <a:r>
              <a:rPr lang="en-US" sz="2000" dirty="0" smtClean="0"/>
              <a:t> </a:t>
            </a:r>
            <a:r>
              <a:rPr lang="en-US" sz="2000" dirty="0" err="1" smtClean="0"/>
              <a:t>construiesc</a:t>
            </a:r>
            <a:r>
              <a:rPr lang="en-US" sz="2000" dirty="0" smtClean="0"/>
              <a:t>, </a:t>
            </a:r>
            <a:r>
              <a:rPr lang="en-US" sz="2000" dirty="0" err="1" smtClean="0"/>
              <a:t>sa</a:t>
            </a:r>
            <a:r>
              <a:rPr lang="en-US" sz="2000" dirty="0" smtClean="0"/>
              <a:t> cad </a:t>
            </a:r>
            <a:r>
              <a:rPr lang="en-US" sz="2000" dirty="0" err="1" smtClean="0"/>
              <a:t>si</a:t>
            </a:r>
            <a:r>
              <a:rPr lang="en-US" sz="2000" dirty="0" smtClean="0"/>
              <a:t> </a:t>
            </a:r>
            <a:r>
              <a:rPr lang="en-US" sz="2000" dirty="0" err="1" smtClean="0"/>
              <a:t>sa</a:t>
            </a:r>
            <a:r>
              <a:rPr lang="en-US" sz="2000" dirty="0" smtClean="0"/>
              <a:t> ma </a:t>
            </a:r>
            <a:r>
              <a:rPr lang="en-US" sz="2000" dirty="0" err="1" smtClean="0"/>
              <a:t>ridic</a:t>
            </a:r>
            <a:r>
              <a:rPr lang="en-US" sz="2000" dirty="0" smtClean="0"/>
              <a:t> </a:t>
            </a:r>
            <a:r>
              <a:rPr lang="en-US" sz="2000" dirty="0" err="1" smtClean="0"/>
              <a:t>si</a:t>
            </a:r>
            <a:r>
              <a:rPr lang="en-US" sz="2000" dirty="0" smtClean="0"/>
              <a:t> </a:t>
            </a:r>
            <a:r>
              <a:rPr lang="en-US" sz="2000" dirty="0" err="1" smtClean="0"/>
              <a:t>sa</a:t>
            </a:r>
            <a:r>
              <a:rPr lang="en-US" sz="2000" dirty="0" smtClean="0"/>
              <a:t>-mi </a:t>
            </a:r>
            <a:r>
              <a:rPr lang="en-US" sz="2000" dirty="0" err="1" smtClean="0"/>
              <a:t>realizez</a:t>
            </a:r>
            <a:r>
              <a:rPr lang="en-US" sz="2000" dirty="0" smtClean="0"/>
              <a:t> </a:t>
            </a:r>
            <a:r>
              <a:rPr lang="en-US" sz="2000" dirty="0" err="1" smtClean="0"/>
              <a:t>succesul</a:t>
            </a:r>
            <a:endParaRPr lang="en-US" sz="2000" dirty="0" smtClean="0"/>
          </a:p>
          <a:p>
            <a:pPr>
              <a:lnSpc>
                <a:spcPct val="110000"/>
              </a:lnSpc>
              <a:spcBef>
                <a:spcPts val="600"/>
              </a:spcBef>
            </a:pPr>
            <a:r>
              <a:rPr lang="en-US" sz="2000" dirty="0" err="1" smtClean="0"/>
              <a:t>Refuz</a:t>
            </a:r>
            <a:r>
              <a:rPr lang="en-US" sz="2000" dirty="0" smtClean="0"/>
              <a:t> </a:t>
            </a:r>
            <a:r>
              <a:rPr lang="en-US" sz="2000" dirty="0" err="1" smtClean="0"/>
              <a:t>sa</a:t>
            </a:r>
            <a:r>
              <a:rPr lang="en-US" sz="2000" dirty="0" smtClean="0"/>
              <a:t>-mi </a:t>
            </a:r>
            <a:r>
              <a:rPr lang="en-US" sz="2000" dirty="0" err="1" smtClean="0"/>
              <a:t>substitui</a:t>
            </a:r>
            <a:r>
              <a:rPr lang="en-US" sz="2000" dirty="0" smtClean="0"/>
              <a:t> </a:t>
            </a:r>
            <a:r>
              <a:rPr lang="en-US" sz="2000" dirty="0" err="1" smtClean="0"/>
              <a:t>stimulul</a:t>
            </a:r>
            <a:r>
              <a:rPr lang="en-US" sz="2000" dirty="0" smtClean="0"/>
              <a:t> cu </a:t>
            </a:r>
            <a:r>
              <a:rPr lang="en-US" sz="2000" dirty="0" err="1" smtClean="0"/>
              <a:t>pomana</a:t>
            </a:r>
            <a:endParaRPr lang="en-US" sz="2000" dirty="0" smtClean="0"/>
          </a:p>
          <a:p>
            <a:pPr>
              <a:lnSpc>
                <a:spcPct val="110000"/>
              </a:lnSpc>
              <a:spcBef>
                <a:spcPts val="600"/>
              </a:spcBef>
            </a:pPr>
            <a:r>
              <a:rPr lang="en-US" sz="2000" dirty="0" smtClean="0"/>
              <a:t>Prefer </a:t>
            </a:r>
            <a:r>
              <a:rPr lang="en-US" sz="2000" dirty="0" err="1" smtClean="0"/>
              <a:t>incercarile</a:t>
            </a:r>
            <a:r>
              <a:rPr lang="en-US" sz="2000" dirty="0" smtClean="0"/>
              <a:t> </a:t>
            </a:r>
            <a:r>
              <a:rPr lang="en-US" sz="2000" dirty="0" err="1" smtClean="0"/>
              <a:t>vietii</a:t>
            </a:r>
            <a:r>
              <a:rPr lang="en-US" sz="2000" dirty="0" smtClean="0"/>
              <a:t> in </a:t>
            </a:r>
            <a:r>
              <a:rPr lang="en-US" sz="2000" dirty="0" err="1" smtClean="0"/>
              <a:t>locul</a:t>
            </a:r>
            <a:r>
              <a:rPr lang="en-US" sz="2000" dirty="0" smtClean="0"/>
              <a:t> </a:t>
            </a:r>
            <a:r>
              <a:rPr lang="en-US" sz="2000" dirty="0" err="1" smtClean="0"/>
              <a:t>unei</a:t>
            </a:r>
            <a:r>
              <a:rPr lang="en-US" sz="2000" dirty="0" smtClean="0"/>
              <a:t> </a:t>
            </a:r>
            <a:r>
              <a:rPr lang="en-US" sz="2000" dirty="0" err="1" smtClean="0"/>
              <a:t>existente</a:t>
            </a:r>
            <a:r>
              <a:rPr lang="en-US" sz="2000" dirty="0" smtClean="0"/>
              <a:t> </a:t>
            </a:r>
            <a:r>
              <a:rPr lang="en-US" sz="2000" dirty="0" err="1" smtClean="0"/>
              <a:t>garantate</a:t>
            </a:r>
            <a:r>
              <a:rPr lang="en-US" sz="2000" dirty="0" smtClean="0"/>
              <a:t> </a:t>
            </a:r>
            <a:r>
              <a:rPr lang="en-US" sz="2000" dirty="0" err="1" smtClean="0"/>
              <a:t>si</a:t>
            </a:r>
            <a:r>
              <a:rPr lang="en-US" sz="2000" dirty="0" smtClean="0"/>
              <a:t> </a:t>
            </a:r>
            <a:r>
              <a:rPr lang="en-US" sz="2000" dirty="0" err="1" smtClean="0"/>
              <a:t>mandria</a:t>
            </a:r>
            <a:r>
              <a:rPr lang="en-US" sz="2000" dirty="0" smtClean="0"/>
              <a:t> </a:t>
            </a:r>
            <a:r>
              <a:rPr lang="en-US" sz="2000" dirty="0" err="1" smtClean="0"/>
              <a:t>victoriei</a:t>
            </a:r>
            <a:r>
              <a:rPr lang="en-US" sz="2000" dirty="0" smtClean="0"/>
              <a:t> in </a:t>
            </a:r>
            <a:r>
              <a:rPr lang="en-US" sz="2000" dirty="0" err="1" smtClean="0"/>
              <a:t>locul</a:t>
            </a:r>
            <a:r>
              <a:rPr lang="en-US" sz="2000" dirty="0" smtClean="0"/>
              <a:t> </a:t>
            </a:r>
            <a:r>
              <a:rPr lang="en-US" sz="2000" dirty="0" err="1" smtClean="0"/>
              <a:t>linistii</a:t>
            </a:r>
            <a:r>
              <a:rPr lang="en-US" sz="2000" dirty="0" smtClean="0"/>
              <a:t> </a:t>
            </a:r>
            <a:r>
              <a:rPr lang="en-US" sz="2000" dirty="0" err="1" smtClean="0"/>
              <a:t>anoste</a:t>
            </a:r>
            <a:r>
              <a:rPr lang="en-US" sz="2000" dirty="0" smtClean="0"/>
              <a:t> a </a:t>
            </a:r>
            <a:r>
              <a:rPr lang="en-US" sz="2000" dirty="0" err="1" smtClean="0"/>
              <a:t>comoditatii</a:t>
            </a:r>
            <a:endParaRPr lang="en-US" sz="2000" dirty="0" smtClean="0"/>
          </a:p>
          <a:p>
            <a:pPr>
              <a:lnSpc>
                <a:spcPct val="110000"/>
              </a:lnSpc>
              <a:spcBef>
                <a:spcPts val="600"/>
              </a:spcBef>
            </a:pPr>
            <a:r>
              <a:rPr lang="en-US" sz="2000" dirty="0" err="1" smtClean="0"/>
              <a:t>Mostenirea</a:t>
            </a:r>
            <a:r>
              <a:rPr lang="en-US" sz="2000" dirty="0" smtClean="0"/>
              <a:t> mea </a:t>
            </a:r>
            <a:r>
              <a:rPr lang="en-US" sz="2000" dirty="0" err="1" smtClean="0"/>
              <a:t>este</a:t>
            </a:r>
            <a:r>
              <a:rPr lang="en-US" sz="2000" dirty="0" smtClean="0"/>
              <a:t> </a:t>
            </a:r>
            <a:r>
              <a:rPr lang="en-US" sz="2000" dirty="0" err="1" smtClean="0"/>
              <a:t>neinfrangerea</a:t>
            </a:r>
            <a:r>
              <a:rPr lang="en-US" sz="2000" dirty="0" smtClean="0"/>
              <a:t>, </a:t>
            </a:r>
            <a:r>
              <a:rPr lang="en-US" sz="2000" dirty="0" err="1" smtClean="0"/>
              <a:t>mandria</a:t>
            </a:r>
            <a:r>
              <a:rPr lang="en-US" sz="2000" dirty="0" smtClean="0"/>
              <a:t>, </a:t>
            </a:r>
            <a:r>
              <a:rPr lang="en-US" sz="2000" dirty="0" err="1" smtClean="0"/>
              <a:t>curajul</a:t>
            </a:r>
            <a:r>
              <a:rPr lang="en-US" sz="2000" dirty="0" smtClean="0"/>
              <a:t> in </a:t>
            </a:r>
            <a:r>
              <a:rPr lang="en-US" sz="2000" dirty="0" err="1" smtClean="0"/>
              <a:t>ganduri</a:t>
            </a:r>
            <a:r>
              <a:rPr lang="en-US" sz="2000" dirty="0" smtClean="0"/>
              <a:t>, </a:t>
            </a:r>
            <a:r>
              <a:rPr lang="en-US" sz="2000" dirty="0" err="1" smtClean="0"/>
              <a:t>satisfactia</a:t>
            </a:r>
            <a:r>
              <a:rPr lang="en-US" sz="2000" dirty="0" smtClean="0"/>
              <a:t> </a:t>
            </a:r>
            <a:r>
              <a:rPr lang="en-US" sz="2000" dirty="0" err="1" smtClean="0"/>
              <a:t>roadelor</a:t>
            </a:r>
            <a:r>
              <a:rPr lang="en-US" sz="2000" dirty="0" smtClean="0"/>
              <a:t> </a:t>
            </a:r>
            <a:r>
              <a:rPr lang="en-US" sz="2000" dirty="0" err="1" smtClean="0"/>
              <a:t>muncii</a:t>
            </a:r>
            <a:r>
              <a:rPr lang="en-US" sz="2000" dirty="0" smtClean="0"/>
              <a:t> </a:t>
            </a:r>
            <a:r>
              <a:rPr lang="en-US" sz="2000" dirty="0" err="1" smtClean="0"/>
              <a:t>mele</a:t>
            </a:r>
            <a:r>
              <a:rPr lang="en-US" sz="2000" dirty="0" smtClean="0"/>
              <a:t> </a:t>
            </a:r>
            <a:r>
              <a:rPr lang="en-US" sz="2000" dirty="0" err="1" smtClean="0"/>
              <a:t>si</a:t>
            </a:r>
            <a:r>
              <a:rPr lang="en-US" sz="2000" dirty="0" smtClean="0"/>
              <a:t> </a:t>
            </a:r>
            <a:r>
              <a:rPr lang="en-US" sz="2000" dirty="0" err="1" smtClean="0"/>
              <a:t>capacitatea</a:t>
            </a:r>
            <a:r>
              <a:rPr lang="en-US" sz="2000" dirty="0" smtClean="0"/>
              <a:t> </a:t>
            </a:r>
            <a:r>
              <a:rPr lang="en-US" sz="2000" dirty="0" err="1" smtClean="0"/>
              <a:t>sa</a:t>
            </a:r>
            <a:r>
              <a:rPr lang="en-US" sz="2000" dirty="0" smtClean="0"/>
              <a:t> </a:t>
            </a:r>
            <a:r>
              <a:rPr lang="en-US" sz="2000" dirty="0" err="1" smtClean="0"/>
              <a:t>privesc</a:t>
            </a:r>
            <a:r>
              <a:rPr lang="en-US" sz="2000" dirty="0" smtClean="0"/>
              <a:t> cu </a:t>
            </a:r>
            <a:r>
              <a:rPr lang="en-US" sz="2000" dirty="0" err="1" smtClean="0"/>
              <a:t>indrazneala</a:t>
            </a:r>
            <a:r>
              <a:rPr lang="en-US" sz="2000" dirty="0" smtClean="0"/>
              <a:t> </a:t>
            </a:r>
            <a:r>
              <a:rPr lang="en-US" sz="2000" dirty="0" err="1" smtClean="0"/>
              <a:t>lumea</a:t>
            </a:r>
            <a:r>
              <a:rPr lang="en-US" sz="2000" dirty="0" smtClean="0"/>
              <a:t> </a:t>
            </a:r>
            <a:r>
              <a:rPr lang="en-US" sz="2000" dirty="0" err="1" smtClean="0"/>
              <a:t>si</a:t>
            </a:r>
            <a:r>
              <a:rPr lang="en-US" sz="2000" dirty="0" smtClean="0"/>
              <a:t> </a:t>
            </a:r>
            <a:r>
              <a:rPr lang="en-US" sz="2000" dirty="0" err="1" smtClean="0"/>
              <a:t>sa</a:t>
            </a:r>
            <a:r>
              <a:rPr lang="en-US" sz="2000" dirty="0" smtClean="0"/>
              <a:t> spun :</a:t>
            </a:r>
          </a:p>
          <a:p>
            <a:r>
              <a:rPr lang="en-US" sz="2000" b="1" dirty="0" smtClean="0"/>
              <a:t>“ </a:t>
            </a:r>
            <a:r>
              <a:rPr lang="en-US" sz="2000" b="1" dirty="0" err="1" smtClean="0"/>
              <a:t>Aceasta</a:t>
            </a:r>
            <a:r>
              <a:rPr lang="en-US" sz="2000" b="1" dirty="0" smtClean="0"/>
              <a:t> </a:t>
            </a:r>
            <a:r>
              <a:rPr lang="en-US" sz="2000" b="1" dirty="0" err="1" smtClean="0"/>
              <a:t>este</a:t>
            </a:r>
            <a:r>
              <a:rPr lang="en-US" sz="2000" b="1" dirty="0" smtClean="0"/>
              <a:t> </a:t>
            </a:r>
            <a:r>
              <a:rPr lang="en-US" sz="2000" b="1" dirty="0" err="1" smtClean="0"/>
              <a:t>ceea</a:t>
            </a:r>
            <a:r>
              <a:rPr lang="en-US" sz="2000" b="1" dirty="0" smtClean="0"/>
              <a:t> </a:t>
            </a:r>
            <a:r>
              <a:rPr lang="en-US" sz="2000" b="1" dirty="0" err="1" smtClean="0"/>
              <a:t>ce</a:t>
            </a:r>
            <a:r>
              <a:rPr lang="en-US" sz="2000" b="1" dirty="0" smtClean="0"/>
              <a:t> am </a:t>
            </a:r>
            <a:r>
              <a:rPr lang="en-US" sz="2000" b="1" dirty="0" err="1" smtClean="0"/>
              <a:t>creat</a:t>
            </a:r>
            <a:r>
              <a:rPr lang="en-US" sz="2000" b="1" dirty="0" smtClean="0"/>
              <a:t> </a:t>
            </a:r>
            <a:r>
              <a:rPr lang="en-US" sz="2000" b="1" dirty="0" err="1" smtClean="0"/>
              <a:t>eu</a:t>
            </a:r>
            <a:r>
              <a:rPr lang="en-US" sz="2000" b="1" dirty="0" smtClean="0"/>
              <a:t> ! ”</a:t>
            </a:r>
            <a:endParaRPr lang="en-US" sz="2000" dirty="0" smtClean="0"/>
          </a:p>
          <a:p>
            <a:endParaRPr lang="en-US" sz="2000"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646385" y="1613338"/>
            <a:ext cx="10363200" cy="609600"/>
          </a:xfrm>
        </p:spPr>
        <p:txBody>
          <a:bodyPr>
            <a:normAutofit/>
          </a:bodyPr>
          <a:lstStyle/>
          <a:p>
            <a:pPr algn="ctr"/>
            <a:r>
              <a:rPr lang="pt-BR" sz="2800" b="1" dirty="0" smtClean="0">
                <a:solidFill>
                  <a:srgbClr val="7030A0"/>
                </a:solidFill>
                <a:cs typeface="Arial" charset="0"/>
              </a:rPr>
              <a:t>Ce inseamna a fi intreprinzator</a:t>
            </a:r>
            <a:endParaRPr lang="en-US" sz="2800" b="1" dirty="0" smtClean="0">
              <a:solidFill>
                <a:srgbClr val="7030A0"/>
              </a:solidFill>
              <a:cs typeface="Arial" charset="0"/>
            </a:endParaRPr>
          </a:p>
        </p:txBody>
      </p:sp>
      <p:sp>
        <p:nvSpPr>
          <p:cNvPr id="23555" name="Content Placeholder 2"/>
          <p:cNvSpPr>
            <a:spLocks noGrp="1"/>
          </p:cNvSpPr>
          <p:nvPr>
            <p:ph idx="1"/>
          </p:nvPr>
        </p:nvSpPr>
        <p:spPr>
          <a:xfrm>
            <a:off x="257503" y="2144110"/>
            <a:ext cx="11582400" cy="4445876"/>
          </a:xfrm>
        </p:spPr>
        <p:txBody>
          <a:bodyPr>
            <a:normAutofit lnSpcReduction="10000"/>
          </a:bodyPr>
          <a:lstStyle/>
          <a:p>
            <a:pPr>
              <a:lnSpc>
                <a:spcPct val="110000"/>
              </a:lnSpc>
              <a:spcBef>
                <a:spcPts val="600"/>
              </a:spcBef>
              <a:spcAft>
                <a:spcPts val="300"/>
              </a:spcAft>
            </a:pPr>
            <a:r>
              <a:rPr lang="en-GB" sz="2000" dirty="0" smtClean="0">
                <a:cs typeface="Arial" charset="0"/>
              </a:rPr>
              <a:t>a </a:t>
            </a:r>
            <a:r>
              <a:rPr lang="en-GB" sz="2000" dirty="0" err="1" smtClean="0">
                <a:cs typeface="Arial" charset="0"/>
              </a:rPr>
              <a:t>avea</a:t>
            </a:r>
            <a:r>
              <a:rPr lang="en-GB" sz="2000" dirty="0" smtClean="0">
                <a:cs typeface="Arial" charset="0"/>
              </a:rPr>
              <a:t> </a:t>
            </a:r>
            <a:r>
              <a:rPr lang="en-GB" sz="2000" dirty="0" err="1" smtClean="0">
                <a:cs typeface="Arial" charset="0"/>
              </a:rPr>
              <a:t>idei</a:t>
            </a:r>
            <a:r>
              <a:rPr lang="en-GB" sz="2000" dirty="0" smtClean="0">
                <a:cs typeface="Arial" charset="0"/>
              </a:rPr>
              <a:t> constructive; </a:t>
            </a:r>
            <a:endParaRPr lang="en-US" sz="2000" dirty="0" smtClean="0">
              <a:cs typeface="Arial" charset="0"/>
            </a:endParaRPr>
          </a:p>
          <a:p>
            <a:pPr>
              <a:lnSpc>
                <a:spcPct val="110000"/>
              </a:lnSpc>
              <a:spcBef>
                <a:spcPts val="600"/>
              </a:spcBef>
              <a:spcAft>
                <a:spcPts val="300"/>
              </a:spcAft>
            </a:pPr>
            <a:r>
              <a:rPr lang="en-GB" sz="2000" dirty="0" smtClean="0">
                <a:cs typeface="Arial" charset="0"/>
              </a:rPr>
              <a:t>a face </a:t>
            </a:r>
            <a:r>
              <a:rPr lang="en-GB" sz="2000" dirty="0" err="1" smtClean="0">
                <a:cs typeface="Arial" charset="0"/>
              </a:rPr>
              <a:t>lucrurile</a:t>
            </a:r>
            <a:r>
              <a:rPr lang="en-GB" sz="2000" dirty="0" smtClean="0">
                <a:cs typeface="Arial" charset="0"/>
              </a:rPr>
              <a:t> </a:t>
            </a:r>
            <a:r>
              <a:rPr lang="en-GB" sz="2000" dirty="0" err="1" smtClean="0">
                <a:cs typeface="Arial" charset="0"/>
              </a:rPr>
              <a:t>diferit</a:t>
            </a:r>
            <a:r>
              <a:rPr lang="en-GB" sz="2000" dirty="0" smtClean="0">
                <a:cs typeface="Arial" charset="0"/>
              </a:rPr>
              <a:t>; </a:t>
            </a:r>
            <a:endParaRPr lang="en-US" sz="2000" dirty="0" smtClean="0">
              <a:cs typeface="Arial" charset="0"/>
            </a:endParaRPr>
          </a:p>
          <a:p>
            <a:pPr>
              <a:lnSpc>
                <a:spcPct val="110000"/>
              </a:lnSpc>
              <a:spcBef>
                <a:spcPts val="600"/>
              </a:spcBef>
              <a:spcAft>
                <a:spcPts val="300"/>
              </a:spcAft>
            </a:pPr>
            <a:r>
              <a:rPr lang="en-GB" sz="2000" dirty="0" smtClean="0">
                <a:cs typeface="Arial" charset="0"/>
              </a:rPr>
              <a:t>a </a:t>
            </a:r>
            <a:r>
              <a:rPr lang="en-GB" sz="2000" dirty="0" err="1" smtClean="0">
                <a:cs typeface="Arial" charset="0"/>
              </a:rPr>
              <a:t>lua</a:t>
            </a:r>
            <a:r>
              <a:rPr lang="en-GB" sz="2000" dirty="0" smtClean="0">
                <a:cs typeface="Arial" charset="0"/>
              </a:rPr>
              <a:t> </a:t>
            </a:r>
            <a:r>
              <a:rPr lang="en-GB" sz="2000" dirty="0" err="1" smtClean="0">
                <a:cs typeface="Arial" charset="0"/>
              </a:rPr>
              <a:t>initiativa</a:t>
            </a:r>
            <a:r>
              <a:rPr lang="en-GB" sz="2000" dirty="0" smtClean="0">
                <a:cs typeface="Arial" charset="0"/>
              </a:rPr>
              <a:t>; </a:t>
            </a:r>
            <a:endParaRPr lang="en-US" sz="2000" dirty="0" smtClean="0">
              <a:cs typeface="Arial" charset="0"/>
            </a:endParaRPr>
          </a:p>
          <a:p>
            <a:pPr>
              <a:lnSpc>
                <a:spcPct val="110000"/>
              </a:lnSpc>
              <a:spcBef>
                <a:spcPts val="600"/>
              </a:spcBef>
              <a:spcAft>
                <a:spcPts val="300"/>
              </a:spcAft>
            </a:pPr>
            <a:r>
              <a:rPr lang="es-ES" sz="2000" dirty="0" smtClean="0">
                <a:cs typeface="Arial" charset="0"/>
              </a:rPr>
              <a:t>a fi un </a:t>
            </a:r>
            <a:r>
              <a:rPr lang="es-ES" sz="2000" dirty="0" err="1" smtClean="0">
                <a:cs typeface="Arial" charset="0"/>
              </a:rPr>
              <a:t>deschizator</a:t>
            </a:r>
            <a:r>
              <a:rPr lang="es-ES" sz="2000" dirty="0" smtClean="0">
                <a:cs typeface="Arial" charset="0"/>
              </a:rPr>
              <a:t> de </a:t>
            </a:r>
            <a:r>
              <a:rPr lang="es-ES" sz="2000" dirty="0" err="1" smtClean="0">
                <a:cs typeface="Arial" charset="0"/>
              </a:rPr>
              <a:t>drumuri</a:t>
            </a:r>
            <a:r>
              <a:rPr lang="es-ES" sz="2000" dirty="0" smtClean="0">
                <a:cs typeface="Arial" charset="0"/>
              </a:rPr>
              <a:t>; </a:t>
            </a:r>
            <a:endParaRPr lang="en-US" sz="2000" dirty="0" smtClean="0">
              <a:cs typeface="Arial" charset="0"/>
            </a:endParaRPr>
          </a:p>
          <a:p>
            <a:pPr>
              <a:lnSpc>
                <a:spcPct val="110000"/>
              </a:lnSpc>
              <a:spcBef>
                <a:spcPts val="600"/>
              </a:spcBef>
              <a:spcAft>
                <a:spcPts val="300"/>
              </a:spcAft>
            </a:pPr>
            <a:r>
              <a:rPr lang="it-IT" sz="2000" dirty="0" smtClean="0">
                <a:cs typeface="Arial" charset="0"/>
              </a:rPr>
              <a:t>a duce la bun sfarsit ceea ce si-a propus. </a:t>
            </a:r>
            <a:endParaRPr lang="en-US" sz="2000" dirty="0" smtClean="0">
              <a:cs typeface="Arial" charset="0"/>
            </a:endParaRPr>
          </a:p>
          <a:p>
            <a:pPr>
              <a:lnSpc>
                <a:spcPct val="110000"/>
              </a:lnSpc>
              <a:spcBef>
                <a:spcPts val="600"/>
              </a:spcBef>
              <a:spcAft>
                <a:spcPts val="300"/>
              </a:spcAft>
              <a:buFontTx/>
              <a:buNone/>
            </a:pPr>
            <a:r>
              <a:rPr lang="it-IT" sz="2000" dirty="0" smtClean="0">
                <a:cs typeface="Arial" charset="0"/>
              </a:rPr>
              <a:t>Spiritul intreprinzator se poate manifesta la initierea unei afaceri, in cadrul unei activitati curente sau in actiuni de voluntariat. </a:t>
            </a:r>
            <a:endParaRPr lang="en-US" sz="2000" dirty="0" smtClean="0">
              <a:cs typeface="Arial" charset="0"/>
            </a:endParaRPr>
          </a:p>
          <a:p>
            <a:pPr>
              <a:lnSpc>
                <a:spcPct val="110000"/>
              </a:lnSpc>
              <a:spcBef>
                <a:spcPts val="600"/>
              </a:spcBef>
              <a:spcAft>
                <a:spcPts val="300"/>
              </a:spcAft>
              <a:buFontTx/>
              <a:buNone/>
            </a:pPr>
            <a:r>
              <a:rPr lang="it-IT" sz="2000" dirty="0" smtClean="0">
                <a:cs typeface="Arial" charset="0"/>
              </a:rPr>
              <a:t>Afacerile vazute prin prisma antreprenoriatului pot influenta sistemul economic, politic si social, il pot imbunatati si completa, oferind o alternativa mult mai viabila deoarece incurajeaza inovarea, initiativa, creativitatea, independenta, dinamismul si diversitatea, asigurand dezvoltarea continuaa societatii. </a:t>
            </a:r>
          </a:p>
          <a:p>
            <a:pPr>
              <a:lnSpc>
                <a:spcPct val="110000"/>
              </a:lnSpc>
              <a:spcBef>
                <a:spcPts val="600"/>
              </a:spcBef>
              <a:spcAft>
                <a:spcPts val="300"/>
              </a:spcAft>
              <a:buFontTx/>
              <a:buNone/>
            </a:pPr>
            <a:r>
              <a:rPr lang="it-IT" sz="2000" dirty="0" smtClean="0">
                <a:cs typeface="Arial" charset="0"/>
              </a:rPr>
              <a:t>Absenta intreprinzatorilor va avea ca efect stagnarea societatii, in masura in care nu vor mai exista idei noi. </a:t>
            </a:r>
            <a:endParaRPr lang="en-US" sz="2000" dirty="0" smtClean="0">
              <a:cs typeface="Arial" charset="0"/>
            </a:endParaRPr>
          </a:p>
          <a:p>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0A424798-23E4-4E2F-921B-732498239DBF}"/>
              </a:ext>
            </a:extLst>
          </p:cNvPr>
          <p:cNvSpPr>
            <a:spLocks noGrp="1"/>
          </p:cNvSpPr>
          <p:nvPr>
            <p:ph sz="half" idx="2"/>
          </p:nvPr>
        </p:nvSpPr>
        <p:spPr>
          <a:xfrm>
            <a:off x="862014" y="2505075"/>
            <a:ext cx="5157787" cy="3684588"/>
          </a:xfrm>
        </p:spPr>
        <p:txBody>
          <a:bodyPr>
            <a:normAutofit fontScale="62500" lnSpcReduction="20000"/>
          </a:bodyPr>
          <a:lstStyle/>
          <a:p>
            <a:pPr marL="342900" lvl="0" indent="-342900" fontAlgn="base" hangingPunct="0">
              <a:lnSpc>
                <a:spcPct val="115000"/>
              </a:lnSpc>
              <a:spcAft>
                <a:spcPts val="0"/>
              </a:spcAft>
              <a:buFont typeface="Wingdings"/>
              <a:buChar char=""/>
            </a:pPr>
            <a:r>
              <a:rPr lang="ro-RO" dirty="0">
                <a:latin typeface="Calibri" panose="020F0502020204030204" pitchFamily="34" charset="0"/>
              </a:rPr>
              <a:t>atitudine pozitivă</a:t>
            </a:r>
          </a:p>
          <a:p>
            <a:pPr marL="342900" lvl="0" indent="-342900" fontAlgn="base" hangingPunct="0">
              <a:lnSpc>
                <a:spcPct val="115000"/>
              </a:lnSpc>
              <a:spcAft>
                <a:spcPts val="0"/>
              </a:spcAft>
              <a:buFont typeface="Wingdings"/>
              <a:buChar char=""/>
            </a:pPr>
            <a:r>
              <a:rPr lang="ro-RO" dirty="0">
                <a:latin typeface="Calibri" panose="020F0502020204030204" pitchFamily="34" charset="0"/>
              </a:rPr>
              <a:t>optimist, cu încredere în sine</a:t>
            </a:r>
          </a:p>
          <a:p>
            <a:pPr marL="342900" lvl="0" indent="-342900" fontAlgn="base" hangingPunct="0">
              <a:lnSpc>
                <a:spcPct val="115000"/>
              </a:lnSpc>
              <a:spcAft>
                <a:spcPts val="0"/>
              </a:spcAft>
              <a:buFont typeface="Wingdings"/>
              <a:buChar char=""/>
            </a:pPr>
            <a:r>
              <a:rPr lang="ro-RO" dirty="0">
                <a:latin typeface="Calibri" panose="020F0502020204030204" pitchFamily="34" charset="0"/>
              </a:rPr>
              <a:t>înţelepciune în afaceri</a:t>
            </a:r>
          </a:p>
          <a:p>
            <a:pPr marL="144000" lvl="0" indent="-342900" fontAlgn="base" hangingPunct="0">
              <a:lnSpc>
                <a:spcPct val="115000"/>
              </a:lnSpc>
              <a:spcAft>
                <a:spcPts val="0"/>
              </a:spcAft>
              <a:buFont typeface="Wingdings"/>
              <a:buChar char=""/>
            </a:pPr>
            <a:r>
              <a:rPr lang="ro-RO" dirty="0">
                <a:latin typeface="Calibri" panose="020F0502020204030204" pitchFamily="34" charset="0"/>
              </a:rPr>
              <a:t>dorinţa de a deveni independent</a:t>
            </a:r>
          </a:p>
          <a:p>
            <a:pPr marL="342900" lvl="0" indent="-342900" fontAlgn="base" hangingPunct="0">
              <a:lnSpc>
                <a:spcPct val="115000"/>
              </a:lnSpc>
              <a:spcAft>
                <a:spcPts val="0"/>
              </a:spcAft>
              <a:buFont typeface="Wingdings"/>
              <a:buChar char=""/>
            </a:pPr>
            <a:r>
              <a:rPr lang="ro-RO" dirty="0">
                <a:latin typeface="Calibri" panose="020F0502020204030204" pitchFamily="34" charset="0"/>
              </a:rPr>
              <a:t>dorinţa puternică de auto-depăşire</a:t>
            </a:r>
          </a:p>
          <a:p>
            <a:pPr marL="342900" lvl="0" indent="-342900" fontAlgn="base" hangingPunct="0">
              <a:lnSpc>
                <a:spcPct val="115000"/>
              </a:lnSpc>
              <a:spcAft>
                <a:spcPts val="0"/>
              </a:spcAft>
              <a:buFont typeface="Wingdings"/>
              <a:buChar char=""/>
            </a:pPr>
            <a:r>
              <a:rPr lang="fr-FR" dirty="0" err="1">
                <a:latin typeface="Calibri" panose="020F0502020204030204" pitchFamily="34" charset="0"/>
              </a:rPr>
              <a:t>capacitate</a:t>
            </a:r>
            <a:r>
              <a:rPr lang="fr-FR" dirty="0">
                <a:latin typeface="Calibri" panose="020F0502020204030204" pitchFamily="34" charset="0"/>
              </a:rPr>
              <a:t> de a-</a:t>
            </a:r>
            <a:r>
              <a:rPr lang="fr-FR" dirty="0" err="1">
                <a:latin typeface="Calibri" panose="020F0502020204030204" pitchFamily="34" charset="0"/>
              </a:rPr>
              <a:t>şi</a:t>
            </a:r>
            <a:r>
              <a:rPr lang="fr-FR" dirty="0">
                <a:latin typeface="Calibri" panose="020F0502020204030204" pitchFamily="34" charset="0"/>
              </a:rPr>
              <a:t> </a:t>
            </a:r>
            <a:r>
              <a:rPr lang="fr-FR" dirty="0" err="1">
                <a:latin typeface="Calibri" panose="020F0502020204030204" pitchFamily="34" charset="0"/>
              </a:rPr>
              <a:t>asuma</a:t>
            </a:r>
            <a:r>
              <a:rPr lang="fr-FR" dirty="0">
                <a:latin typeface="Calibri" panose="020F0502020204030204" pitchFamily="34" charset="0"/>
              </a:rPr>
              <a:t> </a:t>
            </a:r>
            <a:r>
              <a:rPr lang="fr-FR" dirty="0" err="1">
                <a:latin typeface="Calibri" panose="020F0502020204030204" pitchFamily="34" charset="0"/>
              </a:rPr>
              <a:t>riscuri</a:t>
            </a:r>
            <a:endParaRPr lang="ro-RO" dirty="0">
              <a:latin typeface="Calibri" panose="020F0502020204030204" pitchFamily="34" charset="0"/>
            </a:endParaRPr>
          </a:p>
          <a:p>
            <a:pPr marL="342900" lvl="0" indent="-342900" fontAlgn="base" hangingPunct="0">
              <a:lnSpc>
                <a:spcPct val="115000"/>
              </a:lnSpc>
              <a:spcAft>
                <a:spcPts val="0"/>
              </a:spcAft>
              <a:buFont typeface="Wingdings"/>
              <a:buChar char=""/>
            </a:pPr>
            <a:r>
              <a:rPr lang="ro-RO" dirty="0">
                <a:latin typeface="Calibri" panose="020F0502020204030204" pitchFamily="34" charset="0"/>
              </a:rPr>
              <a:t>sănătos şi plin de energie</a:t>
            </a:r>
          </a:p>
          <a:p>
            <a:pPr marL="342900" lvl="0" indent="-342900" fontAlgn="base" hangingPunct="0">
              <a:lnSpc>
                <a:spcPct val="115000"/>
              </a:lnSpc>
              <a:spcAft>
                <a:spcPts val="0"/>
              </a:spcAft>
              <a:buFont typeface="Wingdings"/>
              <a:buChar char=""/>
            </a:pPr>
            <a:r>
              <a:rPr lang="ro-RO" dirty="0">
                <a:latin typeface="Calibri" panose="020F0502020204030204" pitchFamily="34" charset="0"/>
              </a:rPr>
              <a:t>constant şi determinat</a:t>
            </a:r>
            <a:endParaRPr lang="en-IE" dirty="0">
              <a:latin typeface="Calibri" panose="020F0502020204030204" pitchFamily="34" charset="0"/>
            </a:endParaRPr>
          </a:p>
          <a:p>
            <a:pPr marL="342900" lvl="0" indent="-342900" algn="just" fontAlgn="base" hangingPunct="0">
              <a:lnSpc>
                <a:spcPct val="115000"/>
              </a:lnSpc>
              <a:spcBef>
                <a:spcPts val="0"/>
              </a:spcBef>
              <a:buFont typeface="Wingdings"/>
              <a:buChar char=""/>
              <a:defRPr/>
            </a:pPr>
            <a:r>
              <a:rPr lang="ro-RO" dirty="0">
                <a:latin typeface="Calibri" panose="020F0502020204030204" pitchFamily="34" charset="0"/>
              </a:rPr>
              <a:t>orientat spre performanţe</a:t>
            </a:r>
            <a:endParaRPr lang="en-IE" dirty="0">
              <a:latin typeface="Calibri" panose="020F0502020204030204" pitchFamily="34" charset="0"/>
            </a:endParaRPr>
          </a:p>
          <a:p>
            <a:pPr marL="342900" lvl="0" indent="-342900" algn="just" fontAlgn="base" hangingPunct="0">
              <a:lnSpc>
                <a:spcPct val="115000"/>
              </a:lnSpc>
              <a:spcBef>
                <a:spcPts val="0"/>
              </a:spcBef>
              <a:buFont typeface="Wingdings"/>
              <a:buChar char=""/>
              <a:defRPr/>
            </a:pPr>
            <a:r>
              <a:rPr lang="ro-RO" dirty="0">
                <a:latin typeface="Calibri" panose="020F0502020204030204" pitchFamily="34" charset="0"/>
              </a:rPr>
              <a:t>cu atitudine de leader</a:t>
            </a:r>
            <a:endParaRPr lang="en-IE" dirty="0">
              <a:latin typeface="Calibri" panose="020F0502020204030204" pitchFamily="34" charset="0"/>
            </a:endParaRPr>
          </a:p>
          <a:p>
            <a:endParaRPr lang="en-GB" dirty="0"/>
          </a:p>
        </p:txBody>
      </p:sp>
      <p:sp>
        <p:nvSpPr>
          <p:cNvPr id="6" name="Content Placeholder 5">
            <a:extLst>
              <a:ext uri="{FF2B5EF4-FFF2-40B4-BE49-F238E27FC236}">
                <a16:creationId xmlns:a16="http://schemas.microsoft.com/office/drawing/2014/main" xmlns="" id="{2773FDAF-5DD6-433E-8FC7-2155B2D20D69}"/>
              </a:ext>
            </a:extLst>
          </p:cNvPr>
          <p:cNvSpPr>
            <a:spLocks noGrp="1"/>
          </p:cNvSpPr>
          <p:nvPr>
            <p:ph sz="quarter" idx="4"/>
          </p:nvPr>
        </p:nvSpPr>
        <p:spPr/>
        <p:txBody>
          <a:bodyPr>
            <a:normAutofit fontScale="92500" lnSpcReduction="20000"/>
          </a:bodyPr>
          <a:lstStyle/>
          <a:p>
            <a:pPr marL="144000" lvl="0" indent="-342900" fontAlgn="base" hangingPunct="0">
              <a:lnSpc>
                <a:spcPct val="100000"/>
              </a:lnSpc>
              <a:spcBef>
                <a:spcPts val="0"/>
              </a:spcBef>
              <a:buFont typeface="Wingdings"/>
              <a:buChar char=""/>
            </a:pPr>
            <a:r>
              <a:rPr lang="ro-RO" dirty="0">
                <a:latin typeface="Calibri" panose="020F0502020204030204" pitchFamily="34" charset="0"/>
              </a:rPr>
              <a:t>se adaptează uşor</a:t>
            </a:r>
            <a:endParaRPr lang="en-IE" dirty="0">
              <a:latin typeface="Calibri" panose="020F0502020204030204" pitchFamily="34" charset="0"/>
            </a:endParaRPr>
          </a:p>
          <a:p>
            <a:pPr marL="144000" lvl="0" indent="-342900" fontAlgn="base" hangingPunct="0">
              <a:lnSpc>
                <a:spcPct val="100000"/>
              </a:lnSpc>
              <a:spcBef>
                <a:spcPts val="0"/>
              </a:spcBef>
              <a:buFont typeface="Wingdings"/>
              <a:buChar char=""/>
            </a:pPr>
            <a:r>
              <a:rPr lang="ro-RO" dirty="0">
                <a:latin typeface="Calibri" panose="020F0502020204030204" pitchFamily="34" charset="0"/>
              </a:rPr>
              <a:t>realist</a:t>
            </a:r>
          </a:p>
          <a:p>
            <a:pPr marL="144000" lvl="0" indent="-342900" fontAlgn="base" hangingPunct="0">
              <a:lnSpc>
                <a:spcPct val="100000"/>
              </a:lnSpc>
              <a:spcBef>
                <a:spcPts val="0"/>
              </a:spcBef>
              <a:buFont typeface="Wingdings"/>
              <a:buChar char=""/>
            </a:pPr>
            <a:r>
              <a:rPr lang="ro-RO" dirty="0">
                <a:latin typeface="Calibri" panose="020F0502020204030204" pitchFamily="34" charset="0"/>
              </a:rPr>
              <a:t>original şi creativ</a:t>
            </a:r>
          </a:p>
          <a:p>
            <a:pPr marL="144000" lvl="0" indent="-342900" fontAlgn="base" hangingPunct="0">
              <a:lnSpc>
                <a:spcPct val="100000"/>
              </a:lnSpc>
              <a:spcBef>
                <a:spcPts val="0"/>
              </a:spcBef>
              <a:buFont typeface="Wingdings"/>
              <a:buChar char=""/>
            </a:pPr>
            <a:r>
              <a:rPr lang="ro-RO" dirty="0">
                <a:latin typeface="Calibri" panose="020F0502020204030204" pitchFamily="34" charset="0"/>
              </a:rPr>
              <a:t>bun organizator</a:t>
            </a:r>
          </a:p>
          <a:p>
            <a:pPr marL="144000" lvl="0" indent="-342900" fontAlgn="base" hangingPunct="0">
              <a:lnSpc>
                <a:spcPct val="100000"/>
              </a:lnSpc>
              <a:spcBef>
                <a:spcPts val="0"/>
              </a:spcBef>
              <a:buFont typeface="Wingdings"/>
              <a:buChar char=""/>
            </a:pPr>
            <a:r>
              <a:rPr lang="ro-RO" dirty="0">
                <a:latin typeface="Calibri" panose="020F0502020204030204" pitchFamily="34" charset="0"/>
              </a:rPr>
              <a:t>selectiv</a:t>
            </a:r>
          </a:p>
          <a:p>
            <a:pPr marL="144000" lvl="0" indent="-342900" fontAlgn="base" hangingPunct="0">
              <a:lnSpc>
                <a:spcPct val="100000"/>
              </a:lnSpc>
              <a:spcBef>
                <a:spcPts val="0"/>
              </a:spcBef>
              <a:buFont typeface="Wingdings"/>
              <a:buChar char=""/>
            </a:pPr>
            <a:r>
              <a:rPr lang="ro-RO" dirty="0">
                <a:latin typeface="Calibri" panose="020F0502020204030204" pitchFamily="34" charset="0"/>
              </a:rPr>
              <a:t>ingenios</a:t>
            </a:r>
          </a:p>
          <a:p>
            <a:pPr marL="144000" lvl="0" indent="-342900" fontAlgn="base" hangingPunct="0">
              <a:lnSpc>
                <a:spcPct val="100000"/>
              </a:lnSpc>
              <a:spcBef>
                <a:spcPts val="0"/>
              </a:spcBef>
              <a:buFont typeface="Wingdings"/>
              <a:buChar char=""/>
            </a:pPr>
            <a:r>
              <a:rPr lang="ro-RO" dirty="0">
                <a:latin typeface="Calibri" panose="020F0502020204030204" pitchFamily="34" charset="0"/>
              </a:rPr>
              <a:t>orientat spre viitor</a:t>
            </a:r>
          </a:p>
          <a:p>
            <a:pPr marL="144000" lvl="0" indent="-342900">
              <a:lnSpc>
                <a:spcPct val="100000"/>
              </a:lnSpc>
              <a:spcBef>
                <a:spcPts val="0"/>
              </a:spcBef>
              <a:buFont typeface="Wingdings"/>
              <a:buChar char=""/>
            </a:pPr>
            <a:r>
              <a:rPr lang="ro-RO" dirty="0">
                <a:latin typeface="Calibri" panose="020F0502020204030204" pitchFamily="34" charset="0"/>
              </a:rPr>
              <a:t>sociabil</a:t>
            </a:r>
          </a:p>
          <a:p>
            <a:pPr marL="342900" lvl="0" indent="-342900" algn="just" fontAlgn="base" hangingPunct="0">
              <a:lnSpc>
                <a:spcPct val="115000"/>
              </a:lnSpc>
              <a:spcAft>
                <a:spcPts val="0"/>
              </a:spcAft>
              <a:buFont typeface="Wingdings"/>
              <a:buChar char=""/>
            </a:pPr>
            <a:r>
              <a:rPr lang="en-IE" dirty="0">
                <a:latin typeface="Calibri" panose="020F0502020204030204" pitchFamily="34" charset="0"/>
              </a:rPr>
              <a:t>m</a:t>
            </a:r>
            <a:r>
              <a:rPr lang="ro-RO" dirty="0">
                <a:latin typeface="Calibri" panose="020F0502020204030204" pitchFamily="34" charset="0"/>
              </a:rPr>
              <a:t>uncitor</a:t>
            </a:r>
            <a:endParaRPr lang="en-IE" dirty="0">
              <a:latin typeface="Calibri" panose="020F0502020204030204" pitchFamily="34" charset="0"/>
            </a:endParaRPr>
          </a:p>
          <a:p>
            <a:pPr marL="342900" lvl="0" indent="-342900" algn="just" fontAlgn="base" hangingPunct="0">
              <a:lnSpc>
                <a:spcPct val="115000"/>
              </a:lnSpc>
              <a:spcBef>
                <a:spcPts val="0"/>
              </a:spcBef>
              <a:buFont typeface="Wingdings"/>
              <a:buChar char=""/>
              <a:defRPr/>
            </a:pPr>
            <a:r>
              <a:rPr lang="ro-RO" dirty="0">
                <a:latin typeface="Calibri" panose="020F0502020204030204" pitchFamily="34" charset="0"/>
              </a:rPr>
              <a:t>auto-disciplinat</a:t>
            </a:r>
            <a:endParaRPr lang="en-IE" dirty="0">
              <a:latin typeface="Calibri" panose="020F0502020204030204" pitchFamily="34" charset="0"/>
            </a:endParaRPr>
          </a:p>
          <a:p>
            <a:endParaRPr lang="en-GB" dirty="0"/>
          </a:p>
        </p:txBody>
      </p:sp>
      <p:sp>
        <p:nvSpPr>
          <p:cNvPr id="10" name="Text Placeholder 9">
            <a:extLst>
              <a:ext uri="{FF2B5EF4-FFF2-40B4-BE49-F238E27FC236}">
                <a16:creationId xmlns:a16="http://schemas.microsoft.com/office/drawing/2014/main" xmlns="" id="{D208A676-9C87-40E3-8D29-03D550715348}"/>
              </a:ext>
            </a:extLst>
          </p:cNvPr>
          <p:cNvSpPr>
            <a:spLocks noGrp="1"/>
          </p:cNvSpPr>
          <p:nvPr>
            <p:ph type="body" idx="1"/>
          </p:nvPr>
        </p:nvSpPr>
        <p:spPr>
          <a:xfrm>
            <a:off x="250825" y="1880753"/>
            <a:ext cx="10533062" cy="424732"/>
          </a:xfrm>
          <a:prstGeom prst="rect">
            <a:avLst/>
          </a:prstGeom>
        </p:spPr>
        <p:txBody>
          <a:bodyPr wrap="square">
            <a:spAutoFit/>
          </a:bodyPr>
          <a:lstStyle/>
          <a:p>
            <a:pPr algn="ctr"/>
            <a:r>
              <a:rPr lang="ro-RO" sz="2400" b="1" i="1" dirty="0">
                <a:latin typeface="Calibri" panose="020F0502020204030204" pitchFamily="34" charset="0"/>
              </a:rPr>
              <a:t>CARACTERISTICILE ANTREPRENORULUI </a:t>
            </a:r>
          </a:p>
        </p:txBody>
      </p:sp>
    </p:spTree>
    <p:extLst>
      <p:ext uri="{BB962C8B-B14F-4D97-AF65-F5344CB8AC3E}">
        <p14:creationId xmlns:p14="http://schemas.microsoft.com/office/powerpoint/2010/main" xmlns="" val="2349967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143658" y="1119352"/>
            <a:ext cx="10363200" cy="622738"/>
          </a:xfrm>
        </p:spPr>
        <p:txBody>
          <a:bodyPr>
            <a:normAutofit fontScale="90000"/>
          </a:bodyPr>
          <a:lstStyle/>
          <a:p>
            <a:pPr algn="ctr"/>
            <a:r>
              <a:rPr lang="en-US" sz="2800" b="1" dirty="0" smtClean="0">
                <a:solidFill>
                  <a:srgbClr val="7030A0"/>
                </a:solidFill>
              </a:rPr>
              <a:t/>
            </a:r>
            <a:br>
              <a:rPr lang="en-US" sz="2800" b="1" dirty="0" smtClean="0">
                <a:solidFill>
                  <a:srgbClr val="7030A0"/>
                </a:solidFill>
              </a:rPr>
            </a:br>
            <a:r>
              <a:rPr lang="en-US" sz="2800" b="1" dirty="0" err="1" smtClean="0">
                <a:solidFill>
                  <a:srgbClr val="7030A0"/>
                </a:solidFill>
              </a:rPr>
              <a:t>Ce</a:t>
            </a:r>
            <a:r>
              <a:rPr lang="en-US" sz="2800" b="1" dirty="0" smtClean="0">
                <a:solidFill>
                  <a:srgbClr val="7030A0"/>
                </a:solidFill>
              </a:rPr>
              <a:t> </a:t>
            </a:r>
            <a:r>
              <a:rPr lang="en-US" sz="2800" b="1" dirty="0" err="1" smtClean="0">
                <a:solidFill>
                  <a:srgbClr val="7030A0"/>
                </a:solidFill>
              </a:rPr>
              <a:t>este</a:t>
            </a:r>
            <a:r>
              <a:rPr lang="en-US" sz="2800" b="1" dirty="0" smtClean="0">
                <a:solidFill>
                  <a:srgbClr val="7030A0"/>
                </a:solidFill>
              </a:rPr>
              <a:t> </a:t>
            </a:r>
            <a:r>
              <a:rPr lang="en-US" sz="2800" b="1" dirty="0" err="1" smtClean="0">
                <a:solidFill>
                  <a:srgbClr val="7030A0"/>
                </a:solidFill>
              </a:rPr>
              <a:t>inovarea</a:t>
            </a:r>
            <a:endParaRPr lang="en-US" sz="2800" b="1" dirty="0" smtClean="0">
              <a:solidFill>
                <a:srgbClr val="7030A0"/>
              </a:solidFill>
            </a:endParaRPr>
          </a:p>
        </p:txBody>
      </p:sp>
      <p:sp>
        <p:nvSpPr>
          <p:cNvPr id="9219" name="Content Placeholder 2"/>
          <p:cNvSpPr>
            <a:spLocks noGrp="1"/>
          </p:cNvSpPr>
          <p:nvPr>
            <p:ph idx="1"/>
          </p:nvPr>
        </p:nvSpPr>
        <p:spPr>
          <a:xfrm>
            <a:off x="285751" y="2017986"/>
            <a:ext cx="11620500" cy="4625703"/>
          </a:xfrm>
        </p:spPr>
        <p:txBody>
          <a:bodyPr>
            <a:normAutofit/>
          </a:bodyPr>
          <a:lstStyle/>
          <a:p>
            <a:pPr>
              <a:lnSpc>
                <a:spcPct val="100000"/>
              </a:lnSpc>
              <a:spcBef>
                <a:spcPts val="600"/>
              </a:spcBef>
              <a:spcAft>
                <a:spcPts val="600"/>
              </a:spcAft>
            </a:pPr>
            <a:r>
              <a:rPr lang="en-US" sz="2000" dirty="0" smtClean="0"/>
              <a:t>O </a:t>
            </a:r>
            <a:r>
              <a:rPr lang="en-US" sz="2000" dirty="0" err="1" smtClean="0"/>
              <a:t>noua</a:t>
            </a:r>
            <a:r>
              <a:rPr lang="en-US" sz="2000" dirty="0" smtClean="0"/>
              <a:t> </a:t>
            </a:r>
            <a:r>
              <a:rPr lang="en-US" sz="2000" dirty="0" err="1" smtClean="0"/>
              <a:t>Idee</a:t>
            </a:r>
            <a:r>
              <a:rPr lang="en-US" sz="2000" dirty="0" smtClean="0"/>
              <a:t>? Un </a:t>
            </a:r>
            <a:r>
              <a:rPr lang="en-US" sz="2000" dirty="0" err="1" smtClean="0"/>
              <a:t>nou</a:t>
            </a:r>
            <a:r>
              <a:rPr lang="en-US" sz="2000" dirty="0" smtClean="0"/>
              <a:t> Concept? </a:t>
            </a:r>
            <a:r>
              <a:rPr lang="en-US" sz="2000" dirty="0" err="1" smtClean="0"/>
              <a:t>este</a:t>
            </a:r>
            <a:r>
              <a:rPr lang="en-US" sz="2000" dirty="0" smtClean="0"/>
              <a:t> un brevet? </a:t>
            </a:r>
            <a:r>
              <a:rPr lang="en-US" sz="2000" dirty="0" err="1" smtClean="0"/>
              <a:t>este</a:t>
            </a:r>
            <a:r>
              <a:rPr lang="en-US" sz="2000" dirty="0" smtClean="0"/>
              <a:t> o </a:t>
            </a:r>
            <a:r>
              <a:rPr lang="en-US" sz="2000" dirty="0" err="1" smtClean="0"/>
              <a:t>solutie</a:t>
            </a:r>
            <a:r>
              <a:rPr lang="en-US" sz="2000" dirty="0" smtClean="0"/>
              <a:t> </a:t>
            </a:r>
            <a:r>
              <a:rPr lang="en-US" sz="2000" dirty="0" err="1" smtClean="0"/>
              <a:t>noua</a:t>
            </a:r>
            <a:r>
              <a:rPr lang="en-US" sz="2000" dirty="0" smtClean="0"/>
              <a:t>?</a:t>
            </a:r>
            <a:endParaRPr lang="en-US" sz="2000" b="1" dirty="0" smtClean="0"/>
          </a:p>
          <a:p>
            <a:pPr>
              <a:lnSpc>
                <a:spcPct val="100000"/>
              </a:lnSpc>
              <a:spcBef>
                <a:spcPts val="600"/>
              </a:spcBef>
              <a:spcAft>
                <a:spcPts val="600"/>
              </a:spcAft>
            </a:pPr>
            <a:r>
              <a:rPr lang="en-US" sz="2000" b="1" dirty="0" err="1" smtClean="0">
                <a:solidFill>
                  <a:srgbClr val="CC0000"/>
                </a:solidFill>
              </a:rPr>
              <a:t>Inovarea</a:t>
            </a:r>
            <a:r>
              <a:rPr lang="en-US" sz="2000" b="1" dirty="0" smtClean="0">
                <a:solidFill>
                  <a:srgbClr val="CC0000"/>
                </a:solidFill>
              </a:rPr>
              <a:t> = </a:t>
            </a:r>
            <a:r>
              <a:rPr lang="en-US" sz="2000" b="1" dirty="0" err="1" smtClean="0">
                <a:solidFill>
                  <a:srgbClr val="CC0000"/>
                </a:solidFill>
              </a:rPr>
              <a:t>Creativitate</a:t>
            </a:r>
            <a:r>
              <a:rPr lang="en-US" sz="2000" b="1" dirty="0" smtClean="0">
                <a:solidFill>
                  <a:srgbClr val="CC0000"/>
                </a:solidFill>
              </a:rPr>
              <a:t> + </a:t>
            </a:r>
            <a:r>
              <a:rPr lang="en-US" sz="2000" b="1" dirty="0" err="1" smtClean="0">
                <a:solidFill>
                  <a:srgbClr val="CC0000"/>
                </a:solidFill>
              </a:rPr>
              <a:t>Valoare</a:t>
            </a:r>
            <a:r>
              <a:rPr lang="en-US" sz="2000" b="1" dirty="0" smtClean="0">
                <a:solidFill>
                  <a:srgbClr val="CC0000"/>
                </a:solidFill>
              </a:rPr>
              <a:t> (</a:t>
            </a:r>
            <a:r>
              <a:rPr lang="en-US" sz="2000" b="1" dirty="0" err="1" smtClean="0">
                <a:solidFill>
                  <a:srgbClr val="CC0000"/>
                </a:solidFill>
              </a:rPr>
              <a:t>Recunoscuta</a:t>
            </a:r>
            <a:r>
              <a:rPr lang="en-US" sz="2000" b="1" dirty="0" smtClean="0">
                <a:solidFill>
                  <a:srgbClr val="CC0000"/>
                </a:solidFill>
              </a:rPr>
              <a:t> de </a:t>
            </a:r>
            <a:r>
              <a:rPr lang="en-US" sz="2000" b="1" dirty="0" err="1" smtClean="0">
                <a:solidFill>
                  <a:srgbClr val="CC0000"/>
                </a:solidFill>
              </a:rPr>
              <a:t>Piata</a:t>
            </a:r>
            <a:r>
              <a:rPr lang="en-US" sz="2000" b="1" dirty="0" smtClean="0">
                <a:solidFill>
                  <a:srgbClr val="CC0000"/>
                </a:solidFill>
              </a:rPr>
              <a:t>)</a:t>
            </a:r>
          </a:p>
          <a:p>
            <a:pPr>
              <a:lnSpc>
                <a:spcPct val="100000"/>
              </a:lnSpc>
              <a:spcBef>
                <a:spcPts val="600"/>
              </a:spcBef>
              <a:spcAft>
                <a:spcPts val="600"/>
              </a:spcAft>
            </a:pPr>
            <a:r>
              <a:rPr lang="en-US" sz="2000" b="1" dirty="0" smtClean="0">
                <a:solidFill>
                  <a:srgbClr val="CC0000"/>
                </a:solidFill>
              </a:rPr>
              <a:t>«</a:t>
            </a:r>
            <a:r>
              <a:rPr lang="en-US" sz="2000" b="1" dirty="0" err="1" smtClean="0">
                <a:solidFill>
                  <a:srgbClr val="CC0000"/>
                </a:solidFill>
              </a:rPr>
              <a:t>Exploarea</a:t>
            </a:r>
            <a:r>
              <a:rPr lang="en-US" sz="2000" b="1" dirty="0" smtClean="0">
                <a:solidFill>
                  <a:srgbClr val="CC0000"/>
                </a:solidFill>
              </a:rPr>
              <a:t> cu </a:t>
            </a:r>
            <a:r>
              <a:rPr lang="en-US" sz="2000" b="1" dirty="0" err="1" smtClean="0">
                <a:solidFill>
                  <a:srgbClr val="CC0000"/>
                </a:solidFill>
              </a:rPr>
              <a:t>succes</a:t>
            </a:r>
            <a:r>
              <a:rPr lang="en-US" sz="2000" b="1" dirty="0" smtClean="0">
                <a:solidFill>
                  <a:srgbClr val="CC0000"/>
                </a:solidFill>
              </a:rPr>
              <a:t> a </a:t>
            </a:r>
            <a:r>
              <a:rPr lang="en-US" sz="2000" b="1" dirty="0" err="1" smtClean="0">
                <a:solidFill>
                  <a:srgbClr val="CC0000"/>
                </a:solidFill>
              </a:rPr>
              <a:t>unei</a:t>
            </a:r>
            <a:r>
              <a:rPr lang="en-US" sz="2000" b="1" dirty="0" smtClean="0">
                <a:solidFill>
                  <a:srgbClr val="CC0000"/>
                </a:solidFill>
              </a:rPr>
              <a:t> NOI IDEI» </a:t>
            </a:r>
            <a:r>
              <a:rPr lang="en-US" sz="2000" dirty="0" smtClean="0">
                <a:solidFill>
                  <a:srgbClr val="CC0000"/>
                </a:solidFill>
              </a:rPr>
              <a:t>E. von </a:t>
            </a:r>
            <a:r>
              <a:rPr lang="en-US" sz="2000" dirty="0" err="1" smtClean="0">
                <a:solidFill>
                  <a:srgbClr val="CC0000"/>
                </a:solidFill>
              </a:rPr>
              <a:t>Hippel</a:t>
            </a:r>
            <a:r>
              <a:rPr lang="en-US" sz="2000" dirty="0" smtClean="0">
                <a:solidFill>
                  <a:srgbClr val="CC0000"/>
                </a:solidFill>
              </a:rPr>
              <a:t>, Harvard, MIT</a:t>
            </a:r>
          </a:p>
          <a:p>
            <a:pPr>
              <a:lnSpc>
                <a:spcPct val="100000"/>
              </a:lnSpc>
              <a:spcBef>
                <a:spcPts val="600"/>
              </a:spcBef>
              <a:spcAft>
                <a:spcPts val="600"/>
              </a:spcAft>
            </a:pPr>
            <a:r>
              <a:rPr lang="en-US" sz="2000" b="1" dirty="0" err="1" smtClean="0">
                <a:solidFill>
                  <a:srgbClr val="CC0000"/>
                </a:solidFill>
              </a:rPr>
              <a:t>Ce</a:t>
            </a:r>
            <a:r>
              <a:rPr lang="en-US" sz="2000" b="1" dirty="0" smtClean="0">
                <a:solidFill>
                  <a:srgbClr val="CC0000"/>
                </a:solidFill>
              </a:rPr>
              <a:t> </a:t>
            </a:r>
            <a:r>
              <a:rPr lang="en-US" sz="2000" b="1" dirty="0" err="1" smtClean="0">
                <a:solidFill>
                  <a:srgbClr val="CC0000"/>
                </a:solidFill>
              </a:rPr>
              <a:t>inseamna</a:t>
            </a:r>
            <a:r>
              <a:rPr lang="en-US" sz="2000" b="1" dirty="0" smtClean="0">
                <a:solidFill>
                  <a:srgbClr val="CC0000"/>
                </a:solidFill>
              </a:rPr>
              <a:t> </a:t>
            </a:r>
            <a:r>
              <a:rPr lang="en-US" sz="2000" b="1" dirty="0" err="1" smtClean="0">
                <a:solidFill>
                  <a:srgbClr val="CC0000"/>
                </a:solidFill>
              </a:rPr>
              <a:t>Inovare</a:t>
            </a:r>
            <a:r>
              <a:rPr lang="en-US" sz="2000" b="1" dirty="0" smtClean="0">
                <a:solidFill>
                  <a:srgbClr val="CC0000"/>
                </a:solidFill>
              </a:rPr>
              <a:t> </a:t>
            </a:r>
            <a:r>
              <a:rPr lang="en-US" sz="2000" b="1" dirty="0" err="1" smtClean="0">
                <a:solidFill>
                  <a:srgbClr val="CC0000"/>
                </a:solidFill>
              </a:rPr>
              <a:t>colaborativa</a:t>
            </a:r>
            <a:r>
              <a:rPr lang="en-US" sz="2000" b="1" dirty="0" smtClean="0">
                <a:solidFill>
                  <a:srgbClr val="CC0000"/>
                </a:solidFill>
              </a:rPr>
              <a:t>? – </a:t>
            </a:r>
            <a:r>
              <a:rPr lang="en-US" sz="2000" dirty="0" smtClean="0">
                <a:solidFill>
                  <a:srgbClr val="CC0000"/>
                </a:solidFill>
              </a:rPr>
              <a:t>(Ex; Cluster, </a:t>
            </a:r>
            <a:r>
              <a:rPr lang="en-US" sz="2000" dirty="0" err="1" smtClean="0">
                <a:solidFill>
                  <a:srgbClr val="CC0000"/>
                </a:solidFill>
              </a:rPr>
              <a:t>Pol</a:t>
            </a:r>
            <a:r>
              <a:rPr lang="en-US" sz="2000" dirty="0" smtClean="0">
                <a:solidFill>
                  <a:srgbClr val="CC0000"/>
                </a:solidFill>
              </a:rPr>
              <a:t> de </a:t>
            </a:r>
            <a:r>
              <a:rPr lang="en-US" sz="2000" dirty="0" err="1" smtClean="0">
                <a:solidFill>
                  <a:srgbClr val="CC0000"/>
                </a:solidFill>
              </a:rPr>
              <a:t>Competitivitate</a:t>
            </a:r>
            <a:r>
              <a:rPr lang="en-US" sz="2000" dirty="0" smtClean="0">
                <a:solidFill>
                  <a:srgbClr val="CC0000"/>
                </a:solidFill>
              </a:rPr>
              <a:t>)</a:t>
            </a:r>
          </a:p>
          <a:p>
            <a:pPr>
              <a:lnSpc>
                <a:spcPct val="100000"/>
              </a:lnSpc>
              <a:spcBef>
                <a:spcPts val="600"/>
              </a:spcBef>
              <a:spcAft>
                <a:spcPts val="600"/>
              </a:spcAft>
              <a:buFontTx/>
              <a:buNone/>
            </a:pPr>
            <a:r>
              <a:rPr lang="en-US" sz="2000" b="1" dirty="0" smtClean="0">
                <a:solidFill>
                  <a:srgbClr val="CC0000"/>
                </a:solidFill>
              </a:rPr>
              <a:t>        </a:t>
            </a:r>
            <a:r>
              <a:rPr lang="en-US" sz="2000" b="1" dirty="0" err="1" smtClean="0">
                <a:solidFill>
                  <a:srgbClr val="CC0000"/>
                </a:solidFill>
              </a:rPr>
              <a:t>Cateva</a:t>
            </a:r>
            <a:r>
              <a:rPr lang="en-US" sz="2000" b="1" dirty="0" smtClean="0">
                <a:solidFill>
                  <a:srgbClr val="CC0000"/>
                </a:solidFill>
              </a:rPr>
              <a:t> </a:t>
            </a:r>
            <a:r>
              <a:rPr lang="en-US" sz="2000" b="1" dirty="0" err="1" smtClean="0">
                <a:solidFill>
                  <a:srgbClr val="CC0000"/>
                </a:solidFill>
              </a:rPr>
              <a:t>procese</a:t>
            </a:r>
            <a:r>
              <a:rPr lang="en-US" sz="2000" b="1" dirty="0" smtClean="0">
                <a:solidFill>
                  <a:srgbClr val="CC0000"/>
                </a:solidFill>
              </a:rPr>
              <a:t> .. Dar nu </a:t>
            </a:r>
            <a:r>
              <a:rPr lang="en-US" sz="2000" b="1" dirty="0" err="1" smtClean="0">
                <a:solidFill>
                  <a:srgbClr val="CC0000"/>
                </a:solidFill>
              </a:rPr>
              <a:t>realizate</a:t>
            </a:r>
            <a:r>
              <a:rPr lang="en-US" sz="2000" b="1" dirty="0" smtClean="0">
                <a:solidFill>
                  <a:srgbClr val="CC0000"/>
                </a:solidFill>
              </a:rPr>
              <a:t> singular</a:t>
            </a:r>
          </a:p>
          <a:p>
            <a:pPr>
              <a:lnSpc>
                <a:spcPct val="100000"/>
              </a:lnSpc>
              <a:spcBef>
                <a:spcPts val="600"/>
              </a:spcBef>
              <a:spcAft>
                <a:spcPts val="600"/>
              </a:spcAft>
              <a:buFontTx/>
              <a:buNone/>
            </a:pPr>
            <a:r>
              <a:rPr lang="en-US" sz="2000" b="1" dirty="0" smtClean="0">
                <a:solidFill>
                  <a:srgbClr val="CC0000"/>
                </a:solidFill>
                <a:sym typeface="Wingdings" pitchFamily="2" charset="2"/>
              </a:rPr>
              <a:t>           </a:t>
            </a:r>
            <a:r>
              <a:rPr lang="en-US" sz="2000" b="1" dirty="0" err="1" smtClean="0">
                <a:solidFill>
                  <a:srgbClr val="CC0000"/>
                </a:solidFill>
                <a:sym typeface="Wingdings" pitchFamily="2" charset="2"/>
              </a:rPr>
              <a:t>Altcineva</a:t>
            </a:r>
            <a:r>
              <a:rPr lang="en-US" sz="2000" b="1" dirty="0" smtClean="0">
                <a:solidFill>
                  <a:srgbClr val="CC0000"/>
                </a:solidFill>
                <a:sym typeface="Wingdings" pitchFamily="2" charset="2"/>
              </a:rPr>
              <a:t> care </a:t>
            </a:r>
            <a:r>
              <a:rPr lang="en-US" sz="2000" b="1" dirty="0" err="1" smtClean="0">
                <a:solidFill>
                  <a:srgbClr val="CC0000"/>
                </a:solidFill>
                <a:sym typeface="Wingdings" pitchFamily="2" charset="2"/>
              </a:rPr>
              <a:t>sa</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vina</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alaturi</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pentru</a:t>
            </a:r>
            <a:r>
              <a:rPr lang="en-US" sz="2000" b="1" dirty="0" smtClean="0">
                <a:solidFill>
                  <a:srgbClr val="CC0000"/>
                </a:solidFill>
                <a:sym typeface="Wingdings" pitchFamily="2" charset="2"/>
              </a:rPr>
              <a:t> a </a:t>
            </a:r>
            <a:r>
              <a:rPr lang="en-US" sz="2000" b="1" dirty="0" err="1" smtClean="0">
                <a:solidFill>
                  <a:srgbClr val="CC0000"/>
                </a:solidFill>
                <a:sym typeface="Wingdings" pitchFamily="2" charset="2"/>
              </a:rPr>
              <a:t>crea</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valoare</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prin</a:t>
            </a:r>
            <a:r>
              <a:rPr lang="en-US" sz="2000" b="1" dirty="0" smtClean="0">
                <a:solidFill>
                  <a:srgbClr val="CC0000"/>
                </a:solidFill>
                <a:sym typeface="Wingdings" pitchFamily="2" charset="2"/>
              </a:rPr>
              <a:t>:</a:t>
            </a:r>
          </a:p>
          <a:p>
            <a:pPr>
              <a:lnSpc>
                <a:spcPct val="100000"/>
              </a:lnSpc>
              <a:spcBef>
                <a:spcPts val="600"/>
              </a:spcBef>
              <a:spcAft>
                <a:spcPts val="600"/>
              </a:spcAft>
              <a:buFontTx/>
              <a:buNone/>
            </a:pPr>
            <a:r>
              <a:rPr lang="en-US" sz="2000" b="1" dirty="0" smtClean="0">
                <a:solidFill>
                  <a:srgbClr val="CC0000"/>
                </a:solidFill>
                <a:sym typeface="Wingdings" pitchFamily="2" charset="2"/>
              </a:rPr>
              <a:t>		        </a:t>
            </a:r>
            <a:r>
              <a:rPr lang="en-US" sz="2000" b="1" dirty="0" err="1" smtClean="0">
                <a:solidFill>
                  <a:srgbClr val="CC0000"/>
                </a:solidFill>
                <a:sym typeface="Wingdings" pitchFamily="2" charset="2"/>
              </a:rPr>
              <a:t>producerea</a:t>
            </a:r>
            <a:r>
              <a:rPr lang="en-US" sz="2000" b="1" dirty="0" smtClean="0">
                <a:solidFill>
                  <a:srgbClr val="CC0000"/>
                </a:solidFill>
                <a:sym typeface="Wingdings" pitchFamily="2" charset="2"/>
              </a:rPr>
              <a:t> </a:t>
            </a:r>
            <a:r>
              <a:rPr lang="en-US" sz="2000" b="1" dirty="0" err="1" smtClean="0">
                <a:solidFill>
                  <a:srgbClr val="CC0000"/>
                </a:solidFill>
                <a:sym typeface="Wingdings" pitchFamily="2" charset="2"/>
              </a:rPr>
              <a:t>unor</a:t>
            </a:r>
            <a:r>
              <a:rPr lang="en-US" sz="2000" b="1" dirty="0" smtClean="0">
                <a:solidFill>
                  <a:srgbClr val="CC0000"/>
                </a:solidFill>
                <a:sym typeface="Wingdings" pitchFamily="2" charset="2"/>
              </a:rPr>
              <a:t> NOI IDEI</a:t>
            </a:r>
          </a:p>
          <a:p>
            <a:pPr>
              <a:lnSpc>
                <a:spcPct val="100000"/>
              </a:lnSpc>
              <a:spcBef>
                <a:spcPts val="600"/>
              </a:spcBef>
              <a:spcAft>
                <a:spcPts val="600"/>
              </a:spcAft>
              <a:buFontTx/>
              <a:buNone/>
            </a:pPr>
            <a:r>
              <a:rPr lang="en-US" sz="2000" b="1" dirty="0" smtClean="0">
                <a:solidFill>
                  <a:srgbClr val="CC0000"/>
                </a:solidFill>
                <a:sym typeface="Wingdings" pitchFamily="2" charset="2"/>
              </a:rPr>
              <a:t>                     </a:t>
            </a:r>
            <a:r>
              <a:rPr lang="en-US" sz="2000" b="1" dirty="0" err="1" smtClean="0">
                <a:solidFill>
                  <a:srgbClr val="CC0000"/>
                </a:solidFill>
                <a:sym typeface="Wingdings" pitchFamily="2" charset="2"/>
              </a:rPr>
              <a:t>Exploatarea</a:t>
            </a:r>
            <a:r>
              <a:rPr lang="en-US" sz="2000" b="1" dirty="0" smtClean="0">
                <a:solidFill>
                  <a:srgbClr val="CC0000"/>
                </a:solidFill>
                <a:sym typeface="Wingdings" pitchFamily="2" charset="2"/>
              </a:rPr>
              <a:t> cu </a:t>
            </a:r>
            <a:r>
              <a:rPr lang="en-US" sz="2000" b="1" dirty="0" err="1" smtClean="0">
                <a:solidFill>
                  <a:srgbClr val="CC0000"/>
                </a:solidFill>
                <a:sym typeface="Wingdings" pitchFamily="2" charset="2"/>
              </a:rPr>
              <a:t>succes</a:t>
            </a:r>
            <a:endParaRPr lang="en-US" sz="2000" b="1" dirty="0" smtClean="0">
              <a:solidFill>
                <a:srgbClr val="CC0000"/>
              </a:solidFill>
              <a:sym typeface="Wingdings" pitchFamily="2" charset="2"/>
            </a:endParaRPr>
          </a:p>
          <a:p>
            <a:pPr>
              <a:lnSpc>
                <a:spcPct val="100000"/>
              </a:lnSpc>
              <a:spcBef>
                <a:spcPts val="600"/>
              </a:spcBef>
              <a:spcAft>
                <a:spcPts val="600"/>
              </a:spcAft>
              <a:buFontTx/>
              <a:buNone/>
            </a:pPr>
            <a:r>
              <a:rPr lang="en-US" sz="2000" b="1" dirty="0" smtClean="0">
                <a:solidFill>
                  <a:srgbClr val="CC0000"/>
                </a:solidFill>
                <a:sym typeface="Wingdings" pitchFamily="2" charset="2"/>
              </a:rPr>
              <a:t>			 </a:t>
            </a:r>
            <a:r>
              <a:rPr lang="en-US" sz="2000" b="1" dirty="0" err="1" smtClean="0">
                <a:solidFill>
                  <a:srgbClr val="CC0000"/>
                </a:solidFill>
                <a:sym typeface="Wingdings" pitchFamily="2" charset="2"/>
              </a:rPr>
              <a:t>impartasind</a:t>
            </a:r>
            <a:r>
              <a:rPr lang="en-US" sz="2000" b="1" dirty="0" smtClean="0">
                <a:solidFill>
                  <a:srgbClr val="CC0000"/>
                </a:solidFill>
                <a:sym typeface="Wingdings" pitchFamily="2" charset="2"/>
              </a:rPr>
              <a:t> RISK-</a:t>
            </a:r>
            <a:r>
              <a:rPr lang="en-US" sz="2000" b="1" dirty="0" err="1" smtClean="0">
                <a:solidFill>
                  <a:srgbClr val="CC0000"/>
                </a:solidFill>
                <a:sym typeface="Wingdings" pitchFamily="2" charset="2"/>
              </a:rPr>
              <a:t>ul</a:t>
            </a:r>
            <a:endParaRPr lang="en-US" sz="2000" b="1" dirty="0" smtClean="0">
              <a:solidFill>
                <a:srgbClr val="CC0000"/>
              </a:solidFill>
              <a:sym typeface="Wingdings" pitchFamily="2" charset="2"/>
            </a:endParaRPr>
          </a:p>
          <a:p>
            <a:pPr>
              <a:lnSpc>
                <a:spcPct val="100000"/>
              </a:lnSpc>
              <a:spcBef>
                <a:spcPts val="600"/>
              </a:spcBef>
              <a:spcAft>
                <a:spcPts val="600"/>
              </a:spcAft>
              <a:buFontTx/>
              <a:buNone/>
            </a:pPr>
            <a:r>
              <a:rPr lang="en-US" sz="2000" b="1" dirty="0" smtClean="0">
                <a:solidFill>
                  <a:srgbClr val="CC0000"/>
                </a:solidFill>
                <a:sym typeface="Wingdings" pitchFamily="2" charset="2"/>
              </a:rPr>
              <a:t>			 </a:t>
            </a:r>
            <a:r>
              <a:rPr lang="en-US" sz="2000" b="1" dirty="0" err="1" smtClean="0">
                <a:solidFill>
                  <a:srgbClr val="CC0000"/>
                </a:solidFill>
                <a:sym typeface="Wingdings" pitchFamily="2" charset="2"/>
              </a:rPr>
              <a:t>impartasind</a:t>
            </a:r>
            <a:r>
              <a:rPr lang="en-US" sz="2000" b="1" dirty="0" smtClean="0">
                <a:solidFill>
                  <a:srgbClr val="CC0000"/>
                </a:solidFill>
                <a:sym typeface="Wingdings" pitchFamily="2" charset="2"/>
              </a:rPr>
              <a:t> BENEFICI-</a:t>
            </a:r>
            <a:r>
              <a:rPr lang="en-US" sz="2000" b="1" dirty="0" err="1" smtClean="0">
                <a:solidFill>
                  <a:srgbClr val="CC0000"/>
                </a:solidFill>
                <a:sym typeface="Wingdings" pitchFamily="2" charset="2"/>
              </a:rPr>
              <a:t>ul</a:t>
            </a:r>
            <a:endParaRPr lang="en-US" sz="20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73269" y="1269124"/>
            <a:ext cx="11480800" cy="685800"/>
          </a:xfrm>
        </p:spPr>
        <p:txBody>
          <a:bodyPr>
            <a:normAutofit/>
          </a:bodyPr>
          <a:lstStyle/>
          <a:p>
            <a:pPr algn="ctr"/>
            <a:r>
              <a:rPr lang="en-US" sz="2800" b="1" dirty="0" err="1" smtClean="0">
                <a:solidFill>
                  <a:srgbClr val="7030A0"/>
                </a:solidFill>
                <a:cs typeface="Arial" charset="0"/>
              </a:rPr>
              <a:t>Inovarea</a:t>
            </a:r>
            <a:r>
              <a:rPr lang="en-US" sz="2800" b="1" dirty="0" smtClean="0">
                <a:solidFill>
                  <a:srgbClr val="7030A0"/>
                </a:solidFill>
                <a:cs typeface="Arial" charset="0"/>
              </a:rPr>
              <a:t> ca factor de </a:t>
            </a:r>
            <a:r>
              <a:rPr lang="en-US" sz="2800" b="1" dirty="0" err="1" smtClean="0">
                <a:solidFill>
                  <a:srgbClr val="7030A0"/>
                </a:solidFill>
                <a:cs typeface="Arial" charset="0"/>
              </a:rPr>
              <a:t>crestere</a:t>
            </a:r>
            <a:r>
              <a:rPr lang="en-US" sz="2800" b="1" dirty="0" smtClean="0">
                <a:solidFill>
                  <a:srgbClr val="7030A0"/>
                </a:solidFill>
                <a:cs typeface="Arial" charset="0"/>
              </a:rPr>
              <a:t> a </a:t>
            </a:r>
            <a:r>
              <a:rPr lang="en-US" sz="2800" b="1" dirty="0" err="1" smtClean="0">
                <a:solidFill>
                  <a:srgbClr val="7030A0"/>
                </a:solidFill>
                <a:cs typeface="Arial" charset="0"/>
              </a:rPr>
              <a:t>competitivitatii</a:t>
            </a:r>
            <a:endParaRPr lang="en-US" sz="2800" b="1" dirty="0" smtClean="0">
              <a:solidFill>
                <a:srgbClr val="7030A0"/>
              </a:solidFill>
              <a:cs typeface="Arial" charset="0"/>
            </a:endParaRPr>
          </a:p>
        </p:txBody>
      </p:sp>
      <p:sp>
        <p:nvSpPr>
          <p:cNvPr id="10243" name="Content Placeholder 2"/>
          <p:cNvSpPr>
            <a:spLocks noGrp="1"/>
          </p:cNvSpPr>
          <p:nvPr>
            <p:ph idx="1"/>
          </p:nvPr>
        </p:nvSpPr>
        <p:spPr>
          <a:xfrm>
            <a:off x="304800" y="1844566"/>
            <a:ext cx="11480800" cy="4776951"/>
          </a:xfrm>
        </p:spPr>
        <p:txBody>
          <a:bodyPr>
            <a:normAutofit/>
          </a:bodyPr>
          <a:lstStyle/>
          <a:p>
            <a:pPr>
              <a:spcBef>
                <a:spcPts val="600"/>
              </a:spcBef>
              <a:spcAft>
                <a:spcPts val="300"/>
              </a:spcAft>
              <a:buFontTx/>
              <a:buNone/>
            </a:pPr>
            <a:r>
              <a:rPr lang="it-IT" sz="2000" dirty="0" smtClean="0">
                <a:cs typeface="Arial" charset="0"/>
              </a:rPr>
              <a:t>Inovarea</a:t>
            </a:r>
            <a:r>
              <a:rPr lang="it-IT" sz="2000" b="1" dirty="0" smtClean="0">
                <a:cs typeface="Arial" charset="0"/>
              </a:rPr>
              <a:t> </a:t>
            </a:r>
            <a:r>
              <a:rPr lang="it-IT" sz="2000" dirty="0" smtClean="0">
                <a:cs typeface="Arial" charset="0"/>
              </a:rPr>
              <a:t>reprezinta actiunea al carui rezultat este de a introduce o noutate pe piata, intr-un domeniu, </a:t>
            </a:r>
            <a:r>
              <a:rPr lang="en-US" sz="2000" dirty="0" smtClean="0"/>
              <a:t>o </a:t>
            </a:r>
            <a:r>
              <a:rPr lang="en-US" sz="2000" dirty="0" err="1" smtClean="0"/>
              <a:t>unitate</a:t>
            </a:r>
            <a:r>
              <a:rPr lang="en-US" sz="2000" dirty="0" smtClean="0"/>
              <a:t> </a:t>
            </a:r>
            <a:r>
              <a:rPr lang="en-US" sz="2000" dirty="0" err="1" smtClean="0"/>
              <a:t>economica</a:t>
            </a:r>
            <a:r>
              <a:rPr lang="en-US" sz="2000" dirty="0" smtClean="0"/>
              <a:t>, </a:t>
            </a:r>
            <a:r>
              <a:rPr lang="en-US" sz="2000" dirty="0" err="1" smtClean="0"/>
              <a:t>pentru</a:t>
            </a:r>
            <a:r>
              <a:rPr lang="en-US" sz="2000" dirty="0" smtClean="0"/>
              <a:t> a </a:t>
            </a:r>
            <a:r>
              <a:rPr lang="it-IT" sz="2000" dirty="0" smtClean="0">
                <a:cs typeface="Arial" charset="0"/>
              </a:rPr>
              <a:t>produce altceva sau de a produce altfel.</a:t>
            </a:r>
            <a:endParaRPr lang="en-US" sz="2000" dirty="0" smtClean="0">
              <a:cs typeface="Arial" charset="0"/>
            </a:endParaRPr>
          </a:p>
          <a:p>
            <a:pPr>
              <a:spcBef>
                <a:spcPts val="600"/>
              </a:spcBef>
              <a:spcAft>
                <a:spcPts val="300"/>
              </a:spcAft>
              <a:buFontTx/>
              <a:buNone/>
            </a:pPr>
            <a:r>
              <a:rPr lang="it-IT" sz="2000" dirty="0" smtClean="0">
                <a:cs typeface="Arial" charset="0"/>
              </a:rPr>
              <a:t>Conform Comunicarii Comisiei Europene COM 688/1995, “inovarea” consta in:</a:t>
            </a:r>
            <a:endParaRPr lang="en-US" sz="2000" dirty="0" smtClean="0">
              <a:cs typeface="Arial" charset="0"/>
            </a:endParaRPr>
          </a:p>
          <a:p>
            <a:pPr>
              <a:spcBef>
                <a:spcPts val="600"/>
              </a:spcBef>
              <a:spcAft>
                <a:spcPts val="300"/>
              </a:spcAft>
            </a:pPr>
            <a:r>
              <a:rPr lang="it-IT" sz="2000" dirty="0" smtClean="0">
                <a:cs typeface="Arial" charset="0"/>
              </a:rPr>
              <a:t>a) innoirea si largirea gamei de produse, servicii si piete asociate;</a:t>
            </a:r>
            <a:endParaRPr lang="en-US" sz="2000" dirty="0" smtClean="0">
              <a:cs typeface="Arial" charset="0"/>
            </a:endParaRPr>
          </a:p>
          <a:p>
            <a:pPr>
              <a:spcBef>
                <a:spcPts val="600"/>
              </a:spcBef>
              <a:spcAft>
                <a:spcPts val="300"/>
              </a:spcAft>
            </a:pPr>
            <a:r>
              <a:rPr lang="it-IT" sz="2000" dirty="0" smtClean="0">
                <a:cs typeface="Arial" charset="0"/>
              </a:rPr>
              <a:t>b) stabilirea de noi metode de productie, de aprovizionare si distributie;</a:t>
            </a:r>
            <a:endParaRPr lang="en-US" sz="2000" dirty="0" smtClean="0">
              <a:cs typeface="Arial" charset="0"/>
            </a:endParaRPr>
          </a:p>
          <a:p>
            <a:pPr>
              <a:spcBef>
                <a:spcPts val="600"/>
              </a:spcBef>
              <a:spcAft>
                <a:spcPts val="300"/>
              </a:spcAft>
            </a:pPr>
            <a:r>
              <a:rPr lang="it-IT" sz="2000" dirty="0" smtClean="0">
                <a:cs typeface="Arial" charset="0"/>
              </a:rPr>
              <a:t>c) introducerea de schimbari in management, organizarea muncii, conditiile de munca si instruirea personalului.</a:t>
            </a:r>
          </a:p>
          <a:p>
            <a:pPr>
              <a:spcBef>
                <a:spcPts val="600"/>
              </a:spcBef>
              <a:spcAft>
                <a:spcPts val="300"/>
              </a:spcAft>
            </a:pPr>
            <a:endParaRPr lang="it-IT" sz="2000" dirty="0" smtClean="0">
              <a:cs typeface="Arial" charset="0"/>
            </a:endParaRPr>
          </a:p>
          <a:p>
            <a:pPr>
              <a:spcBef>
                <a:spcPts val="600"/>
              </a:spcBef>
              <a:spcAft>
                <a:spcPts val="300"/>
              </a:spcAft>
              <a:buFontTx/>
              <a:buNone/>
            </a:pPr>
            <a:r>
              <a:rPr lang="ro-RO" sz="2000" dirty="0" smtClean="0">
                <a:cs typeface="Arial" charset="0"/>
              </a:rPr>
              <a:t>Dezvoltarea sectorului privat are la baza cel putin doua explicatii logice: </a:t>
            </a:r>
            <a:endParaRPr lang="en-US" sz="2000" dirty="0" smtClean="0">
              <a:cs typeface="Arial" charset="0"/>
            </a:endParaRPr>
          </a:p>
          <a:p>
            <a:pPr>
              <a:spcBef>
                <a:spcPts val="600"/>
              </a:spcBef>
              <a:spcAft>
                <a:spcPts val="300"/>
              </a:spcAft>
            </a:pPr>
            <a:r>
              <a:rPr lang="ro-RO" sz="2000" dirty="0" smtClean="0">
                <a:cs typeface="Arial" charset="0"/>
              </a:rPr>
              <a:t>modificarea structurala a afacerilor si tendinta de diminuare a marimii firmelor, oferind oportunitati pentru afacerile de mici dimensiuni de tip “nisa” care inglobeaza o parte semnificativa de inovare, noutate; </a:t>
            </a:r>
            <a:endParaRPr lang="en-US" sz="2000" dirty="0" smtClean="0">
              <a:cs typeface="Arial" charset="0"/>
            </a:endParaRPr>
          </a:p>
          <a:p>
            <a:pPr>
              <a:spcBef>
                <a:spcPts val="600"/>
              </a:spcBef>
              <a:spcAft>
                <a:spcPts val="300"/>
              </a:spcAft>
            </a:pPr>
            <a:r>
              <a:rPr lang="ro-RO" sz="2000" dirty="0" smtClean="0">
                <a:cs typeface="Arial" charset="0"/>
              </a:rPr>
              <a:t>dezvoltarea unui mediu economic care incurajeaza intreprinderile mici;</a:t>
            </a:r>
            <a:endParaRPr lang="en-US" sz="2000" dirty="0" smtClean="0">
              <a:cs typeface="Arial" charset="0"/>
            </a:endParaRPr>
          </a:p>
          <a:p>
            <a:endParaRPr 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0" y="1781504"/>
            <a:ext cx="11582400" cy="685800"/>
          </a:xfrm>
        </p:spPr>
        <p:txBody>
          <a:bodyPr/>
          <a:lstStyle/>
          <a:p>
            <a:pPr algn="ctr"/>
            <a:r>
              <a:rPr lang="en-US" sz="2800" b="1" dirty="0" err="1" smtClean="0">
                <a:solidFill>
                  <a:srgbClr val="7030A0"/>
                </a:solidFill>
                <a:cs typeface="Arial" charset="0"/>
              </a:rPr>
              <a:t>Inovarea</a:t>
            </a:r>
            <a:r>
              <a:rPr lang="en-US" sz="2800" b="1" dirty="0" smtClean="0">
                <a:solidFill>
                  <a:srgbClr val="7030A0"/>
                </a:solidFill>
                <a:cs typeface="Arial" charset="0"/>
              </a:rPr>
              <a:t> ca factor de </a:t>
            </a:r>
            <a:r>
              <a:rPr lang="en-US" sz="2800" b="1" dirty="0" err="1" smtClean="0">
                <a:solidFill>
                  <a:srgbClr val="7030A0"/>
                </a:solidFill>
                <a:cs typeface="Arial" charset="0"/>
              </a:rPr>
              <a:t>crestere</a:t>
            </a:r>
            <a:r>
              <a:rPr lang="en-US" sz="2800" b="1" dirty="0" smtClean="0">
                <a:solidFill>
                  <a:srgbClr val="7030A0"/>
                </a:solidFill>
                <a:cs typeface="Arial" charset="0"/>
              </a:rPr>
              <a:t> a </a:t>
            </a:r>
            <a:r>
              <a:rPr lang="en-US" sz="2800" b="1" dirty="0" err="1" smtClean="0">
                <a:solidFill>
                  <a:srgbClr val="7030A0"/>
                </a:solidFill>
                <a:cs typeface="Arial" charset="0"/>
              </a:rPr>
              <a:t>competitivitatii</a:t>
            </a:r>
            <a:endParaRPr lang="en-US" sz="2800" b="1" dirty="0" smtClean="0">
              <a:solidFill>
                <a:srgbClr val="7030A0"/>
              </a:solidFill>
            </a:endParaRPr>
          </a:p>
        </p:txBody>
      </p:sp>
      <p:sp>
        <p:nvSpPr>
          <p:cNvPr id="11267" name="Content Placeholder 2"/>
          <p:cNvSpPr>
            <a:spLocks noGrp="1"/>
          </p:cNvSpPr>
          <p:nvPr>
            <p:ph idx="1"/>
          </p:nvPr>
        </p:nvSpPr>
        <p:spPr>
          <a:xfrm>
            <a:off x="609600" y="2711668"/>
            <a:ext cx="11074400" cy="3917731"/>
          </a:xfrm>
        </p:spPr>
        <p:txBody>
          <a:bodyPr/>
          <a:lstStyle/>
          <a:p>
            <a:pPr>
              <a:buFontTx/>
              <a:buNone/>
            </a:pPr>
            <a:r>
              <a:rPr lang="en-US" sz="2000" dirty="0" err="1" smtClean="0">
                <a:cs typeface="Arial" charset="0"/>
              </a:rPr>
              <a:t>Inovarea</a:t>
            </a:r>
            <a:r>
              <a:rPr lang="en-US" sz="2000" dirty="0" smtClean="0">
                <a:cs typeface="Arial" charset="0"/>
              </a:rPr>
              <a:t> </a:t>
            </a:r>
            <a:r>
              <a:rPr lang="en-US" sz="2000" dirty="0" err="1" smtClean="0">
                <a:cs typeface="Arial" charset="0"/>
              </a:rPr>
              <a:t>este</a:t>
            </a:r>
            <a:r>
              <a:rPr lang="en-US" sz="2000" dirty="0" smtClean="0">
                <a:cs typeface="Arial" charset="0"/>
              </a:rPr>
              <a:t> </a:t>
            </a:r>
            <a:r>
              <a:rPr lang="en-US" sz="2000" dirty="0" err="1" smtClean="0">
                <a:cs typeface="Arial" charset="0"/>
              </a:rPr>
              <a:t>procesul</a:t>
            </a:r>
            <a:r>
              <a:rPr lang="en-US" sz="2000" dirty="0" smtClean="0">
                <a:cs typeface="Arial" charset="0"/>
              </a:rPr>
              <a:t> </a:t>
            </a:r>
            <a:r>
              <a:rPr lang="en-US" sz="2000" dirty="0" err="1" smtClean="0">
                <a:cs typeface="Arial" charset="0"/>
              </a:rPr>
              <a:t>creativ</a:t>
            </a:r>
            <a:r>
              <a:rPr lang="en-US" sz="2000" dirty="0" smtClean="0">
                <a:cs typeface="Arial" charset="0"/>
              </a:rPr>
              <a:t> </a:t>
            </a:r>
            <a:r>
              <a:rPr lang="en-US" sz="2000" dirty="0" err="1" smtClean="0">
                <a:cs typeface="Arial" charset="0"/>
              </a:rPr>
              <a:t>prin</a:t>
            </a:r>
            <a:r>
              <a:rPr lang="en-US" sz="2000" dirty="0" smtClean="0">
                <a:cs typeface="Arial" charset="0"/>
              </a:rPr>
              <a:t> care </a:t>
            </a:r>
            <a:r>
              <a:rPr lang="en-US" sz="2000" dirty="0" err="1" smtClean="0">
                <a:cs typeface="Arial" charset="0"/>
              </a:rPr>
              <a:t>introducem</a:t>
            </a:r>
            <a:r>
              <a:rPr lang="en-US" sz="2000" dirty="0" smtClean="0">
                <a:cs typeface="Arial" charset="0"/>
              </a:rPr>
              <a:t> (</a:t>
            </a:r>
            <a:r>
              <a:rPr lang="en-US" sz="2000" dirty="0" err="1" smtClean="0">
                <a:cs typeface="Arial" charset="0"/>
              </a:rPr>
              <a:t>aducem</a:t>
            </a:r>
            <a:r>
              <a:rPr lang="en-US" sz="2000" dirty="0" smtClean="0">
                <a:cs typeface="Arial" charset="0"/>
              </a:rPr>
              <a:t>) </a:t>
            </a:r>
            <a:r>
              <a:rPr lang="en-US" sz="2000" dirty="0" err="1" smtClean="0">
                <a:cs typeface="Arial" charset="0"/>
              </a:rPr>
              <a:t>ceva</a:t>
            </a:r>
            <a:r>
              <a:rPr lang="en-US" sz="2000" dirty="0" smtClean="0">
                <a:cs typeface="Arial" charset="0"/>
              </a:rPr>
              <a:t> </a:t>
            </a:r>
            <a:r>
              <a:rPr lang="en-US" sz="2000" dirty="0" err="1" smtClean="0">
                <a:cs typeface="Arial" charset="0"/>
              </a:rPr>
              <a:t>nou</a:t>
            </a:r>
            <a:r>
              <a:rPr lang="en-US" sz="2000" dirty="0" smtClean="0">
                <a:cs typeface="Arial" charset="0"/>
              </a:rPr>
              <a:t> </a:t>
            </a:r>
            <a:r>
              <a:rPr lang="en-US" sz="2000" dirty="0" err="1" smtClean="0">
                <a:cs typeface="Arial" charset="0"/>
              </a:rPr>
              <a:t>si</a:t>
            </a:r>
            <a:r>
              <a:rPr lang="en-US" sz="2000" dirty="0" smtClean="0">
                <a:cs typeface="Arial" charset="0"/>
              </a:rPr>
              <a:t> </a:t>
            </a:r>
            <a:r>
              <a:rPr lang="en-US" sz="2000" dirty="0" err="1" smtClean="0">
                <a:cs typeface="Arial" charset="0"/>
              </a:rPr>
              <a:t>asiguram</a:t>
            </a:r>
            <a:r>
              <a:rPr lang="en-US" sz="2000" dirty="0" smtClean="0">
                <a:cs typeface="Arial" charset="0"/>
              </a:rPr>
              <a:t> </a:t>
            </a:r>
            <a:r>
              <a:rPr lang="en-US" sz="2000" dirty="0" err="1" smtClean="0">
                <a:cs typeface="Arial" charset="0"/>
              </a:rPr>
              <a:t>cresterea</a:t>
            </a:r>
            <a:r>
              <a:rPr lang="en-US" sz="2000" dirty="0" smtClean="0">
                <a:cs typeface="Arial" charset="0"/>
              </a:rPr>
              <a:t> </a:t>
            </a:r>
            <a:r>
              <a:rPr lang="en-US" sz="2000" dirty="0" err="1" smtClean="0">
                <a:cs typeface="Arial" charset="0"/>
              </a:rPr>
              <a:t>competitivitatii</a:t>
            </a:r>
            <a:r>
              <a:rPr lang="en-US" sz="2000" dirty="0" smtClean="0">
                <a:cs typeface="Arial" charset="0"/>
              </a:rPr>
              <a:t> (la </a:t>
            </a:r>
            <a:r>
              <a:rPr lang="en-US" sz="2000" dirty="0" err="1" smtClean="0">
                <a:cs typeface="Arial" charset="0"/>
              </a:rPr>
              <a:t>nivel</a:t>
            </a:r>
            <a:r>
              <a:rPr lang="en-US" sz="2000" dirty="0" smtClean="0">
                <a:cs typeface="Arial" charset="0"/>
              </a:rPr>
              <a:t> de </a:t>
            </a:r>
            <a:r>
              <a:rPr lang="en-US" sz="2000" dirty="0" err="1" smtClean="0">
                <a:cs typeface="Arial" charset="0"/>
              </a:rPr>
              <a:t>produs</a:t>
            </a:r>
            <a:r>
              <a:rPr lang="en-US" sz="2000" dirty="0" smtClean="0">
                <a:cs typeface="Arial" charset="0"/>
              </a:rPr>
              <a:t>, </a:t>
            </a:r>
            <a:r>
              <a:rPr lang="en-US" sz="2000" dirty="0" err="1" smtClean="0">
                <a:cs typeface="Arial" charset="0"/>
              </a:rPr>
              <a:t>tehnologie</a:t>
            </a:r>
            <a:r>
              <a:rPr lang="en-US" sz="2000" dirty="0" smtClean="0">
                <a:cs typeface="Arial" charset="0"/>
              </a:rPr>
              <a:t>, </a:t>
            </a:r>
            <a:r>
              <a:rPr lang="en-US" sz="2000" dirty="0" err="1" smtClean="0">
                <a:cs typeface="Arial" charset="0"/>
              </a:rPr>
              <a:t>serviciu</a:t>
            </a:r>
            <a:r>
              <a:rPr lang="en-US" sz="2000" dirty="0" smtClean="0">
                <a:cs typeface="Arial" charset="0"/>
              </a:rPr>
              <a:t>, </a:t>
            </a:r>
            <a:r>
              <a:rPr lang="en-US" sz="2000" dirty="0" err="1" smtClean="0">
                <a:cs typeface="Arial" charset="0"/>
              </a:rPr>
              <a:t>localitate</a:t>
            </a:r>
            <a:r>
              <a:rPr lang="en-US" sz="2000" dirty="0" smtClean="0">
                <a:cs typeface="Arial" charset="0"/>
              </a:rPr>
              <a:t>, </a:t>
            </a:r>
            <a:r>
              <a:rPr lang="en-US" sz="2000" dirty="0" err="1" smtClean="0">
                <a:cs typeface="Arial" charset="0"/>
              </a:rPr>
              <a:t>regiune</a:t>
            </a:r>
            <a:r>
              <a:rPr lang="en-US" sz="2000" dirty="0" smtClean="0">
                <a:cs typeface="Arial" charset="0"/>
              </a:rPr>
              <a:t>). </a:t>
            </a:r>
          </a:p>
          <a:p>
            <a:pPr>
              <a:buFontTx/>
              <a:buNone/>
            </a:pPr>
            <a:endParaRPr lang="en-US" sz="2000" dirty="0" smtClean="0">
              <a:cs typeface="Arial" charset="0"/>
            </a:endParaRPr>
          </a:p>
          <a:p>
            <a:pPr>
              <a:buFontTx/>
              <a:buNone/>
            </a:pPr>
            <a:r>
              <a:rPr lang="en-US" sz="2000" dirty="0" smtClean="0">
                <a:cs typeface="Arial" charset="0"/>
              </a:rPr>
              <a:t>… </a:t>
            </a:r>
            <a:r>
              <a:rPr lang="en-US" sz="2000" dirty="0" err="1" smtClean="0">
                <a:cs typeface="Arial" charset="0"/>
              </a:rPr>
              <a:t>Inseamna</a:t>
            </a:r>
            <a:r>
              <a:rPr lang="en-US" sz="2000" dirty="0" smtClean="0">
                <a:cs typeface="Arial" charset="0"/>
              </a:rPr>
              <a:t> </a:t>
            </a:r>
            <a:r>
              <a:rPr lang="en-US" sz="2000" dirty="0" err="1" smtClean="0">
                <a:cs typeface="Arial" charset="0"/>
              </a:rPr>
              <a:t>noi</a:t>
            </a:r>
            <a:r>
              <a:rPr lang="en-US" sz="2000" dirty="0" smtClean="0">
                <a:cs typeface="Arial" charset="0"/>
              </a:rPr>
              <a:t> </a:t>
            </a:r>
            <a:r>
              <a:rPr lang="en-US" sz="2000" dirty="0" err="1" smtClean="0">
                <a:cs typeface="Arial" charset="0"/>
              </a:rPr>
              <a:t>tehnologii</a:t>
            </a:r>
            <a:r>
              <a:rPr lang="en-US" sz="2000" dirty="0" smtClean="0">
                <a:cs typeface="Arial" charset="0"/>
              </a:rPr>
              <a:t>, </a:t>
            </a:r>
            <a:r>
              <a:rPr lang="en-US" sz="2000" dirty="0" err="1" smtClean="0">
                <a:cs typeface="Arial" charset="0"/>
              </a:rPr>
              <a:t>produse</a:t>
            </a:r>
            <a:r>
              <a:rPr lang="en-US" sz="2000" dirty="0" smtClean="0">
                <a:cs typeface="Arial" charset="0"/>
              </a:rPr>
              <a:t>, </a:t>
            </a:r>
            <a:r>
              <a:rPr lang="en-US" sz="2000" dirty="0" err="1" smtClean="0">
                <a:cs typeface="Arial" charset="0"/>
              </a:rPr>
              <a:t>metode</a:t>
            </a:r>
            <a:r>
              <a:rPr lang="en-US" sz="2000" dirty="0" smtClean="0">
                <a:cs typeface="Arial" charset="0"/>
              </a:rPr>
              <a:t>, management, </a:t>
            </a:r>
            <a:r>
              <a:rPr lang="en-US" sz="2000" dirty="0" err="1" smtClean="0">
                <a:cs typeface="Arial" charset="0"/>
              </a:rPr>
              <a:t>conditii</a:t>
            </a:r>
            <a:r>
              <a:rPr lang="en-US" sz="2000" dirty="0" smtClean="0">
                <a:cs typeface="Arial" charset="0"/>
              </a:rPr>
              <a:t> de </a:t>
            </a:r>
            <a:r>
              <a:rPr lang="en-US" sz="2000" dirty="0" err="1" smtClean="0">
                <a:cs typeface="Arial" charset="0"/>
              </a:rPr>
              <a:t>lucru</a:t>
            </a:r>
            <a:r>
              <a:rPr lang="en-US" sz="2000" dirty="0" smtClean="0">
                <a:cs typeface="Arial" charset="0"/>
              </a:rPr>
              <a:t>, </a:t>
            </a:r>
            <a:r>
              <a:rPr lang="en-US" sz="2000" dirty="0" err="1" smtClean="0">
                <a:cs typeface="Arial" charset="0"/>
              </a:rPr>
              <a:t>abilitati</a:t>
            </a:r>
            <a:r>
              <a:rPr lang="en-US" sz="2000" dirty="0" smtClean="0">
                <a:cs typeface="Arial" charset="0"/>
              </a:rPr>
              <a:t>, </a:t>
            </a:r>
            <a:r>
              <a:rPr lang="en-US" sz="2000" dirty="0" err="1" smtClean="0">
                <a:cs typeface="Arial" charset="0"/>
              </a:rPr>
              <a:t>formare</a:t>
            </a:r>
            <a:r>
              <a:rPr lang="en-US" sz="2000" dirty="0" smtClean="0">
                <a:cs typeface="Arial" charset="0"/>
              </a:rPr>
              <a:t> de personal. </a:t>
            </a:r>
          </a:p>
          <a:p>
            <a:pPr>
              <a:buFontTx/>
              <a:buNone/>
            </a:pPr>
            <a:endParaRPr lang="en-US" sz="2000" dirty="0" smtClean="0">
              <a:cs typeface="Arial" charset="0"/>
            </a:endParaRPr>
          </a:p>
          <a:p>
            <a:pPr>
              <a:buFontTx/>
              <a:buNone/>
            </a:pPr>
            <a:r>
              <a:rPr lang="en-US" sz="2000" dirty="0" smtClean="0">
                <a:cs typeface="Arial" charset="0"/>
              </a:rPr>
              <a:t>… </a:t>
            </a:r>
            <a:r>
              <a:rPr lang="en-US" sz="2000" dirty="0" err="1" smtClean="0">
                <a:cs typeface="Arial" charset="0"/>
              </a:rPr>
              <a:t>Presupune</a:t>
            </a:r>
            <a:r>
              <a:rPr lang="en-US" sz="2000" dirty="0" smtClean="0">
                <a:cs typeface="Arial" charset="0"/>
              </a:rPr>
              <a:t> o </a:t>
            </a:r>
            <a:r>
              <a:rPr lang="en-US" sz="2000" dirty="0" err="1" smtClean="0">
                <a:cs typeface="Arial" charset="0"/>
              </a:rPr>
              <a:t>noua</a:t>
            </a:r>
            <a:r>
              <a:rPr lang="en-US" sz="2000" dirty="0" smtClean="0">
                <a:cs typeface="Arial" charset="0"/>
              </a:rPr>
              <a:t> </a:t>
            </a:r>
            <a:r>
              <a:rPr lang="en-US" sz="2000" dirty="0" err="1" smtClean="0">
                <a:cs typeface="Arial" charset="0"/>
              </a:rPr>
              <a:t>viziune</a:t>
            </a:r>
            <a:r>
              <a:rPr lang="en-US" sz="2000" dirty="0" smtClean="0">
                <a:cs typeface="Arial" charset="0"/>
              </a:rPr>
              <a:t> </a:t>
            </a:r>
            <a:r>
              <a:rPr lang="en-US" sz="2000" dirty="0" err="1" smtClean="0">
                <a:cs typeface="Arial" charset="0"/>
              </a:rPr>
              <a:t>si</a:t>
            </a:r>
            <a:r>
              <a:rPr lang="en-US" sz="2000" dirty="0" smtClean="0">
                <a:cs typeface="Arial" charset="0"/>
              </a:rPr>
              <a:t> </a:t>
            </a:r>
            <a:r>
              <a:rPr lang="en-US" sz="2000" dirty="0" err="1" smtClean="0">
                <a:cs typeface="Arial" charset="0"/>
              </a:rPr>
              <a:t>abordare</a:t>
            </a:r>
            <a:endParaRPr lang="en-US" sz="2000" dirty="0" smtClean="0">
              <a:cs typeface="Arial" charset="0"/>
            </a:endParaRPr>
          </a:p>
          <a:p>
            <a:pPr>
              <a:buFontTx/>
              <a:buNone/>
            </a:pPr>
            <a:endParaRPr lang="en-US" sz="2000" dirty="0" smtClean="0">
              <a:cs typeface="Arial" charset="0"/>
            </a:endParaRPr>
          </a:p>
          <a:p>
            <a:pPr>
              <a:buFontTx/>
              <a:buNone/>
            </a:pPr>
            <a:r>
              <a:rPr lang="it-IT" sz="2000" dirty="0" smtClean="0">
                <a:cs typeface="Arial" charset="0"/>
              </a:rPr>
              <a:t>Se poate vorbi despre inovare doar atunci când cunoştinţele sunt aplicate fie într-un nou produs, sistem, proces tehnologic, serviciu sau instrument de management.</a:t>
            </a:r>
            <a:endParaRPr lang="en-US" sz="2000" dirty="0" smtClean="0">
              <a:cs typeface="Arial" charset="0"/>
            </a:endParaRPr>
          </a:p>
          <a:p>
            <a:pPr>
              <a:buFontTx/>
              <a:buNone/>
            </a:pPr>
            <a:endParaRPr lang="en-US" sz="2000" dirty="0" smtClean="0">
              <a:cs typeface="Arial" charset="0"/>
            </a:endParaRPr>
          </a:p>
          <a:p>
            <a:endParaRPr lang="en-US"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725214" y="1358135"/>
            <a:ext cx="10363200" cy="574675"/>
          </a:xfrm>
        </p:spPr>
        <p:txBody>
          <a:bodyPr>
            <a:normAutofit/>
          </a:bodyPr>
          <a:lstStyle/>
          <a:p>
            <a:pPr algn="ctr"/>
            <a:r>
              <a:rPr lang="en-US" sz="2800" b="1" dirty="0" err="1" smtClean="0">
                <a:solidFill>
                  <a:srgbClr val="7030A0"/>
                </a:solidFill>
              </a:rPr>
              <a:t>Cresterea</a:t>
            </a:r>
            <a:r>
              <a:rPr lang="en-US" sz="2800" b="1" dirty="0" smtClean="0">
                <a:solidFill>
                  <a:srgbClr val="7030A0"/>
                </a:solidFill>
              </a:rPr>
              <a:t> </a:t>
            </a:r>
            <a:r>
              <a:rPr lang="en-US" sz="2800" b="1" dirty="0" err="1" smtClean="0">
                <a:solidFill>
                  <a:srgbClr val="7030A0"/>
                </a:solidFill>
              </a:rPr>
              <a:t>Competitivitatii</a:t>
            </a:r>
            <a:endParaRPr lang="en-US" sz="2800" b="1" dirty="0" smtClean="0">
              <a:solidFill>
                <a:srgbClr val="7030A0"/>
              </a:solidFill>
            </a:endParaRPr>
          </a:p>
        </p:txBody>
      </p:sp>
      <p:sp>
        <p:nvSpPr>
          <p:cNvPr id="12291" name="Rectangle 3"/>
          <p:cNvSpPr>
            <a:spLocks noGrp="1" noChangeArrowheads="1"/>
          </p:cNvSpPr>
          <p:nvPr>
            <p:ph type="body" idx="1"/>
          </p:nvPr>
        </p:nvSpPr>
        <p:spPr>
          <a:xfrm>
            <a:off x="914400" y="1954924"/>
            <a:ext cx="10363200" cy="4369676"/>
          </a:xfrm>
        </p:spPr>
        <p:txBody>
          <a:bodyPr/>
          <a:lstStyle/>
          <a:p>
            <a:pPr>
              <a:lnSpc>
                <a:spcPct val="115000"/>
              </a:lnSpc>
              <a:spcBef>
                <a:spcPct val="45000"/>
              </a:spcBef>
              <a:spcAft>
                <a:spcPct val="20000"/>
              </a:spcAft>
              <a:buFont typeface="Monotype Sorts" pitchFamily="2" charset="2"/>
              <a:buNone/>
            </a:pPr>
            <a:r>
              <a:rPr lang="en-US" sz="2000" dirty="0" err="1" smtClean="0">
                <a:cs typeface="Arial" charset="0"/>
              </a:rPr>
              <a:t>Prin</a:t>
            </a:r>
            <a:r>
              <a:rPr lang="en-US" sz="2000" dirty="0" smtClean="0">
                <a:cs typeface="Arial" charset="0"/>
              </a:rPr>
              <a:t>: </a:t>
            </a:r>
          </a:p>
          <a:p>
            <a:pPr>
              <a:lnSpc>
                <a:spcPct val="115000"/>
              </a:lnSpc>
              <a:spcBef>
                <a:spcPct val="45000"/>
              </a:spcBef>
              <a:spcAft>
                <a:spcPct val="20000"/>
              </a:spcAft>
            </a:pPr>
            <a:r>
              <a:rPr lang="en-US" sz="2000" dirty="0" smtClean="0">
                <a:cs typeface="Arial" charset="0"/>
              </a:rPr>
              <a:t>Generator de </a:t>
            </a:r>
            <a:r>
              <a:rPr lang="en-US" sz="2000" dirty="0" err="1" smtClean="0">
                <a:cs typeface="Arial" charset="0"/>
              </a:rPr>
              <a:t>Cunostere</a:t>
            </a:r>
            <a:r>
              <a:rPr lang="en-US" sz="2000" dirty="0" smtClean="0">
                <a:cs typeface="Arial" charset="0"/>
              </a:rPr>
              <a:t> care </a:t>
            </a:r>
            <a:r>
              <a:rPr lang="en-US" sz="2000" dirty="0" err="1" smtClean="0">
                <a:cs typeface="Arial" charset="0"/>
              </a:rPr>
              <a:t>sa</a:t>
            </a:r>
            <a:r>
              <a:rPr lang="en-US" sz="2000" dirty="0" smtClean="0">
                <a:cs typeface="Arial" charset="0"/>
              </a:rPr>
              <a:t> </a:t>
            </a:r>
            <a:r>
              <a:rPr lang="en-US" sz="2000" dirty="0" err="1" smtClean="0">
                <a:cs typeface="Arial" charset="0"/>
              </a:rPr>
              <a:t>creeze</a:t>
            </a:r>
            <a:r>
              <a:rPr lang="en-US" sz="2000" dirty="0" smtClean="0">
                <a:cs typeface="Arial" charset="0"/>
              </a:rPr>
              <a:t> </a:t>
            </a:r>
            <a:r>
              <a:rPr lang="en-US" sz="2000" dirty="0" err="1" smtClean="0">
                <a:cs typeface="Arial" charset="0"/>
              </a:rPr>
              <a:t>noi</a:t>
            </a:r>
            <a:r>
              <a:rPr lang="en-US" sz="2000" dirty="0" smtClean="0">
                <a:cs typeface="Arial" charset="0"/>
              </a:rPr>
              <a:t> </a:t>
            </a:r>
            <a:r>
              <a:rPr lang="en-US" sz="2000" dirty="0" err="1" smtClean="0">
                <a:cs typeface="Arial" charset="0"/>
              </a:rPr>
              <a:t>tehnologii</a:t>
            </a:r>
            <a:endParaRPr lang="en-US" sz="2000" dirty="0" smtClean="0">
              <a:cs typeface="Arial" charset="0"/>
            </a:endParaRPr>
          </a:p>
          <a:p>
            <a:pPr>
              <a:lnSpc>
                <a:spcPct val="115000"/>
              </a:lnSpc>
              <a:spcBef>
                <a:spcPct val="45000"/>
              </a:spcBef>
              <a:spcAft>
                <a:spcPct val="20000"/>
              </a:spcAft>
            </a:pPr>
            <a:r>
              <a:rPr lang="en-US" sz="2000" dirty="0" err="1" smtClean="0">
                <a:cs typeface="Arial" charset="0"/>
              </a:rPr>
              <a:t>Rezultate</a:t>
            </a:r>
            <a:r>
              <a:rPr lang="en-US" sz="2000" dirty="0" smtClean="0">
                <a:cs typeface="Arial" charset="0"/>
              </a:rPr>
              <a:t> ale </a:t>
            </a:r>
            <a:r>
              <a:rPr lang="en-US" sz="2000" dirty="0" err="1" smtClean="0">
                <a:cs typeface="Arial" charset="0"/>
              </a:rPr>
              <a:t>cercetarii</a:t>
            </a:r>
            <a:r>
              <a:rPr lang="en-US" sz="2000" dirty="0" smtClean="0">
                <a:cs typeface="Arial" charset="0"/>
              </a:rPr>
              <a:t> </a:t>
            </a:r>
            <a:r>
              <a:rPr lang="en-US" sz="2000" dirty="0" err="1" smtClean="0">
                <a:cs typeface="Arial" charset="0"/>
              </a:rPr>
              <a:t>transferate</a:t>
            </a:r>
            <a:r>
              <a:rPr lang="en-US" sz="2000" dirty="0" smtClean="0">
                <a:cs typeface="Arial" charset="0"/>
              </a:rPr>
              <a:t> </a:t>
            </a:r>
            <a:r>
              <a:rPr lang="en-US" sz="2000" dirty="0" err="1" smtClean="0">
                <a:cs typeface="Arial" charset="0"/>
              </a:rPr>
              <a:t>industriei</a:t>
            </a:r>
            <a:r>
              <a:rPr lang="en-US" sz="2000" dirty="0" smtClean="0">
                <a:cs typeface="Arial" charset="0"/>
              </a:rPr>
              <a:t>, </a:t>
            </a:r>
            <a:r>
              <a:rPr lang="en-US" sz="2000" dirty="0" err="1" smtClean="0">
                <a:cs typeface="Arial" charset="0"/>
              </a:rPr>
              <a:t>valorizate</a:t>
            </a:r>
            <a:r>
              <a:rPr lang="en-US" sz="2000" dirty="0" smtClean="0">
                <a:cs typeface="Arial" charset="0"/>
              </a:rPr>
              <a:t> </a:t>
            </a:r>
            <a:r>
              <a:rPr lang="en-US" sz="2000" dirty="0" err="1" smtClean="0">
                <a:cs typeface="Arial" charset="0"/>
              </a:rPr>
              <a:t>pe</a:t>
            </a:r>
            <a:r>
              <a:rPr lang="en-US" sz="2000" dirty="0" smtClean="0">
                <a:cs typeface="Arial" charset="0"/>
              </a:rPr>
              <a:t> </a:t>
            </a:r>
            <a:r>
              <a:rPr lang="en-US" sz="2000" dirty="0" err="1" smtClean="0">
                <a:cs typeface="Arial" charset="0"/>
              </a:rPr>
              <a:t>piata</a:t>
            </a:r>
            <a:endParaRPr lang="en-US" sz="2000" dirty="0" smtClean="0">
              <a:cs typeface="Arial" charset="0"/>
            </a:endParaRPr>
          </a:p>
          <a:p>
            <a:pPr>
              <a:lnSpc>
                <a:spcPct val="115000"/>
              </a:lnSpc>
              <a:spcBef>
                <a:spcPct val="45000"/>
              </a:spcBef>
              <a:spcAft>
                <a:spcPct val="20000"/>
              </a:spcAft>
            </a:pPr>
            <a:r>
              <a:rPr lang="en-US" sz="2000" dirty="0" err="1" smtClean="0">
                <a:cs typeface="Arial" charset="0"/>
              </a:rPr>
              <a:t>Tehnologii</a:t>
            </a:r>
            <a:r>
              <a:rPr lang="en-US" sz="2000" dirty="0" smtClean="0">
                <a:cs typeface="Arial" charset="0"/>
              </a:rPr>
              <a:t> </a:t>
            </a:r>
            <a:r>
              <a:rPr lang="en-US" sz="2000" dirty="0" err="1" smtClean="0">
                <a:cs typeface="Arial" charset="0"/>
              </a:rPr>
              <a:t>transferabile</a:t>
            </a:r>
            <a:r>
              <a:rPr lang="en-US" sz="2000" dirty="0" smtClean="0">
                <a:cs typeface="Arial" charset="0"/>
              </a:rPr>
              <a:t> </a:t>
            </a:r>
            <a:r>
              <a:rPr lang="en-US" sz="2000" dirty="0" err="1" smtClean="0">
                <a:cs typeface="Arial" charset="0"/>
              </a:rPr>
              <a:t>catre</a:t>
            </a:r>
            <a:r>
              <a:rPr lang="en-US" sz="2000" dirty="0" smtClean="0">
                <a:cs typeface="Arial" charset="0"/>
              </a:rPr>
              <a:t> </a:t>
            </a:r>
            <a:r>
              <a:rPr lang="en-US" sz="2000" dirty="0" err="1" smtClean="0">
                <a:cs typeface="Arial" charset="0"/>
              </a:rPr>
              <a:t>mediul</a:t>
            </a:r>
            <a:r>
              <a:rPr lang="en-US" sz="2000" dirty="0" smtClean="0">
                <a:cs typeface="Arial" charset="0"/>
              </a:rPr>
              <a:t> economic</a:t>
            </a:r>
          </a:p>
          <a:p>
            <a:pPr>
              <a:lnSpc>
                <a:spcPct val="115000"/>
              </a:lnSpc>
              <a:spcBef>
                <a:spcPct val="45000"/>
              </a:spcBef>
              <a:spcAft>
                <a:spcPct val="20000"/>
              </a:spcAft>
            </a:pPr>
            <a:r>
              <a:rPr lang="en-US" sz="2000" dirty="0" err="1" smtClean="0">
                <a:cs typeface="Arial" charset="0"/>
              </a:rPr>
              <a:t>Proprietate</a:t>
            </a:r>
            <a:r>
              <a:rPr lang="en-US" sz="2000" dirty="0" smtClean="0">
                <a:cs typeface="Arial" charset="0"/>
              </a:rPr>
              <a:t> </a:t>
            </a:r>
            <a:r>
              <a:rPr lang="en-US" sz="2000" dirty="0" err="1" smtClean="0">
                <a:cs typeface="Arial" charset="0"/>
              </a:rPr>
              <a:t>intelectuala</a:t>
            </a:r>
            <a:r>
              <a:rPr lang="en-US" sz="2000" dirty="0" smtClean="0">
                <a:cs typeface="Arial" charset="0"/>
              </a:rPr>
              <a:t>; </a:t>
            </a:r>
            <a:r>
              <a:rPr lang="en-US" sz="2000" dirty="0" err="1" smtClean="0">
                <a:cs typeface="Arial" charset="0"/>
              </a:rPr>
              <a:t>Brevete</a:t>
            </a:r>
            <a:endParaRPr lang="en-US" sz="2000" dirty="0" smtClean="0">
              <a:cs typeface="Arial" charset="0"/>
            </a:endParaRPr>
          </a:p>
          <a:p>
            <a:pPr>
              <a:lnSpc>
                <a:spcPct val="115000"/>
              </a:lnSpc>
              <a:spcBef>
                <a:spcPct val="45000"/>
              </a:spcBef>
              <a:spcAft>
                <a:spcPct val="20000"/>
              </a:spcAft>
            </a:pPr>
            <a:r>
              <a:rPr lang="en-US" sz="2000" dirty="0" smtClean="0">
                <a:cs typeface="Arial" charset="0"/>
              </a:rPr>
              <a:t>Personal format </a:t>
            </a:r>
            <a:r>
              <a:rPr lang="en-US" sz="2000" dirty="0" err="1" smtClean="0">
                <a:cs typeface="Arial" charset="0"/>
              </a:rPr>
              <a:t>si</a:t>
            </a:r>
            <a:r>
              <a:rPr lang="en-US" sz="2000" dirty="0" smtClean="0">
                <a:cs typeface="Arial" charset="0"/>
              </a:rPr>
              <a:t> </a:t>
            </a:r>
            <a:r>
              <a:rPr lang="en-US" sz="2000" dirty="0" err="1" smtClean="0">
                <a:cs typeface="Arial" charset="0"/>
              </a:rPr>
              <a:t>acreditat</a:t>
            </a:r>
            <a:r>
              <a:rPr lang="en-US" sz="2000" dirty="0" smtClean="0">
                <a:cs typeface="Arial" charset="0"/>
              </a:rPr>
              <a:t> (Transfer </a:t>
            </a:r>
            <a:r>
              <a:rPr lang="en-US" sz="2000" dirty="0" err="1" smtClean="0">
                <a:cs typeface="Arial" charset="0"/>
              </a:rPr>
              <a:t>Tehnologic</a:t>
            </a:r>
            <a:r>
              <a:rPr lang="en-US" sz="2000" dirty="0" smtClean="0">
                <a:cs typeface="Arial" charset="0"/>
              </a:rPr>
              <a:t> </a:t>
            </a:r>
            <a:r>
              <a:rPr lang="en-US" sz="2000" dirty="0" err="1" smtClean="0">
                <a:cs typeface="Arial" charset="0"/>
              </a:rPr>
              <a:t>si</a:t>
            </a:r>
            <a:r>
              <a:rPr lang="en-US" sz="2000" dirty="0" smtClean="0">
                <a:cs typeface="Arial" charset="0"/>
              </a:rPr>
              <a:t> </a:t>
            </a:r>
            <a:r>
              <a:rPr lang="en-US" sz="2000" dirty="0" err="1" smtClean="0">
                <a:cs typeface="Arial" charset="0"/>
              </a:rPr>
              <a:t>Inovare</a:t>
            </a:r>
            <a:r>
              <a:rPr lang="en-US" sz="2000" dirty="0" smtClean="0">
                <a:cs typeface="Arial" charset="0"/>
              </a:rPr>
              <a:t>, </a:t>
            </a:r>
            <a:r>
              <a:rPr lang="en-US" sz="2000" dirty="0" err="1" smtClean="0">
                <a:cs typeface="Arial" charset="0"/>
              </a:rPr>
              <a:t>brokeri</a:t>
            </a:r>
            <a:r>
              <a:rPr lang="en-US" sz="2000" dirty="0" smtClean="0">
                <a:cs typeface="Arial" charset="0"/>
              </a:rPr>
              <a:t> de </a:t>
            </a:r>
            <a:r>
              <a:rPr lang="en-US" sz="2000" dirty="0" err="1" smtClean="0">
                <a:cs typeface="Arial" charset="0"/>
              </a:rPr>
              <a:t>tehnologii</a:t>
            </a:r>
            <a:r>
              <a:rPr lang="en-US" sz="2000" dirty="0" smtClean="0">
                <a:cs typeface="Arial" charset="0"/>
              </a:rPr>
              <a:t>) </a:t>
            </a:r>
          </a:p>
          <a:p>
            <a:pPr>
              <a:lnSpc>
                <a:spcPct val="115000"/>
              </a:lnSpc>
              <a:spcBef>
                <a:spcPct val="45000"/>
              </a:spcBef>
              <a:spcAft>
                <a:spcPct val="20000"/>
              </a:spcAft>
            </a:pPr>
            <a:r>
              <a:rPr lang="en-US" sz="2000" dirty="0" smtClean="0">
                <a:cs typeface="Arial" charset="0"/>
              </a:rPr>
              <a:t>IMM-</a:t>
            </a:r>
            <a:r>
              <a:rPr lang="en-US" sz="2000" dirty="0" err="1" smtClean="0">
                <a:cs typeface="Arial" charset="0"/>
              </a:rPr>
              <a:t>uri</a:t>
            </a:r>
            <a:r>
              <a:rPr lang="en-US" sz="2000" dirty="0" smtClean="0">
                <a:cs typeface="Arial" charset="0"/>
              </a:rPr>
              <a:t> </a:t>
            </a:r>
            <a:r>
              <a:rPr lang="en-US" sz="2000" dirty="0" err="1" smtClean="0">
                <a:cs typeface="Arial" charset="0"/>
              </a:rPr>
              <a:t>inovative</a:t>
            </a:r>
            <a:r>
              <a:rPr lang="en-US" sz="2000" dirty="0" smtClean="0">
                <a:cs typeface="Arial" charset="0"/>
              </a:rPr>
              <a:t> cu </a:t>
            </a:r>
            <a:r>
              <a:rPr lang="en-US" sz="2000" dirty="0" err="1" smtClean="0">
                <a:cs typeface="Arial" charset="0"/>
              </a:rPr>
              <a:t>valoare</a:t>
            </a:r>
            <a:r>
              <a:rPr lang="en-US" sz="2000" dirty="0" smtClean="0">
                <a:cs typeface="Arial" charset="0"/>
              </a:rPr>
              <a:t> </a:t>
            </a:r>
            <a:r>
              <a:rPr lang="en-US" sz="2000" dirty="0" err="1" smtClean="0">
                <a:cs typeface="Arial" charset="0"/>
              </a:rPr>
              <a:t>adaugata</a:t>
            </a:r>
            <a:r>
              <a:rPr lang="en-US" sz="2000" dirty="0" smtClean="0">
                <a:cs typeface="Arial" charset="0"/>
              </a:rPr>
              <a:t> mare</a:t>
            </a:r>
          </a:p>
          <a:p>
            <a:pPr>
              <a:lnSpc>
                <a:spcPct val="115000"/>
              </a:lnSpc>
              <a:spcBef>
                <a:spcPct val="45000"/>
              </a:spcBef>
              <a:spcAft>
                <a:spcPct val="20000"/>
              </a:spcAft>
            </a:pPr>
            <a:r>
              <a:rPr lang="en-US" sz="2000" dirty="0" err="1" smtClean="0">
                <a:cs typeface="Arial" charset="0"/>
              </a:rPr>
              <a:t>Promovare</a:t>
            </a:r>
            <a:r>
              <a:rPr lang="en-US" sz="2000" dirty="0" smtClean="0">
                <a:cs typeface="Arial" charset="0"/>
              </a:rPr>
              <a:t>, </a:t>
            </a:r>
            <a:r>
              <a:rPr lang="en-US" sz="2000" dirty="0" err="1" smtClean="0">
                <a:cs typeface="Arial" charset="0"/>
              </a:rPr>
              <a:t>formarea</a:t>
            </a:r>
            <a:r>
              <a:rPr lang="en-US" sz="2000" dirty="0" smtClean="0">
                <a:cs typeface="Arial" charset="0"/>
              </a:rPr>
              <a:t> </a:t>
            </a:r>
            <a:r>
              <a:rPr lang="en-US" sz="2000" dirty="0" err="1" smtClean="0">
                <a:cs typeface="Arial" charset="0"/>
              </a:rPr>
              <a:t>unei</a:t>
            </a:r>
            <a:r>
              <a:rPr lang="en-US" sz="2000" dirty="0" smtClean="0">
                <a:cs typeface="Arial" charset="0"/>
              </a:rPr>
              <a:t> </a:t>
            </a:r>
            <a:r>
              <a:rPr lang="en-US" sz="2000" dirty="0" err="1" smtClean="0">
                <a:cs typeface="Arial" charset="0"/>
              </a:rPr>
              <a:t>culturi</a:t>
            </a:r>
            <a:r>
              <a:rPr lang="en-US" sz="2000" dirty="0" smtClean="0">
                <a:cs typeface="Arial" charset="0"/>
              </a:rPr>
              <a:t> a </a:t>
            </a:r>
            <a:r>
              <a:rPr lang="en-US" sz="2000" dirty="0" err="1" smtClean="0">
                <a:cs typeface="Arial" charset="0"/>
              </a:rPr>
              <a:t>inovatiei</a:t>
            </a:r>
            <a:r>
              <a:rPr lang="en-US" sz="2000" dirty="0" smtClean="0">
                <a:cs typeface="Arial" charset="0"/>
              </a:rPr>
              <a:t>, de </a:t>
            </a:r>
            <a:r>
              <a:rPr lang="en-US" sz="2000" dirty="0" err="1" smtClean="0">
                <a:cs typeface="Arial" charset="0"/>
              </a:rPr>
              <a:t>masa</a:t>
            </a:r>
            <a:endParaRPr lang="en-US" sz="2000" dirty="0" smtClean="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a:bodyPr>
          <a:lstStyle/>
          <a:p>
            <a:pPr marL="0" indent="0" algn="ctr">
              <a:buNone/>
            </a:pPr>
            <a:r>
              <a:rPr lang="it-IT" altLang="en-US" b="1" dirty="0">
                <a:solidFill>
                  <a:srgbClr val="1F497D"/>
                </a:solidFill>
                <a:latin typeface="Calibri" panose="020F0502020204030204" pitchFamily="34" charset="0"/>
              </a:rPr>
              <a:t>Pasi in procesul de auto-evaluare</a:t>
            </a:r>
            <a:endParaRPr lang="ro-RO" altLang="en-US" b="1" dirty="0">
              <a:solidFill>
                <a:srgbClr val="1F497D"/>
              </a:solidFill>
              <a:latin typeface="Calibri" panose="020F0502020204030204" pitchFamily="34" charset="0"/>
            </a:endParaRPr>
          </a:p>
          <a:p>
            <a:pPr marL="0" indent="0">
              <a:lnSpc>
                <a:spcPct val="100000"/>
              </a:lnSpc>
              <a:spcBef>
                <a:spcPts val="600"/>
              </a:spcBef>
              <a:spcAft>
                <a:spcPts val="600"/>
              </a:spcAft>
              <a:buNone/>
            </a:pPr>
            <a:r>
              <a:rPr lang="ro-RO" dirty="0">
                <a:solidFill>
                  <a:prstClr val="black"/>
                </a:solidFill>
                <a:latin typeface="Calibri" panose="020F0502020204030204" pitchFamily="34" charset="0"/>
              </a:rPr>
              <a:t>•</a:t>
            </a:r>
            <a:r>
              <a:rPr lang="en-IE" dirty="0">
                <a:solidFill>
                  <a:prstClr val="black"/>
                </a:solidFill>
                <a:latin typeface="Calibri" panose="020F0502020204030204" pitchFamily="34" charset="0"/>
              </a:rPr>
              <a:t> </a:t>
            </a:r>
            <a:r>
              <a:rPr lang="ro-RO" sz="2000" dirty="0">
                <a:solidFill>
                  <a:prstClr val="black"/>
                </a:solidFill>
                <a:latin typeface="Calibri" panose="020F0502020204030204" pitchFamily="34" charset="0"/>
              </a:rPr>
              <a:t>Evalueaza in mod realist propriile calitati si caracteristici si intocmeste o lista a acestora</a:t>
            </a:r>
          </a:p>
          <a:p>
            <a:pPr marL="0" indent="0">
              <a:lnSpc>
                <a:spcPct val="100000"/>
              </a:lnSpc>
              <a:spcBef>
                <a:spcPts val="600"/>
              </a:spcBef>
              <a:spcAft>
                <a:spcPts val="600"/>
              </a:spcAft>
              <a:buNone/>
            </a:pPr>
            <a:r>
              <a:rPr lang="ro-RO" sz="2000" dirty="0">
                <a:solidFill>
                  <a:prstClr val="black"/>
                </a:solidFill>
                <a:latin typeface="Calibri" panose="020F0502020204030204" pitchFamily="34" charset="0"/>
              </a:rPr>
              <a:t>•</a:t>
            </a:r>
            <a:r>
              <a:rPr lang="en-IE" sz="2000" dirty="0">
                <a:solidFill>
                  <a:prstClr val="black"/>
                </a:solidFill>
                <a:latin typeface="Calibri" panose="020F0502020204030204" pitchFamily="34" charset="0"/>
              </a:rPr>
              <a:t> </a:t>
            </a:r>
            <a:r>
              <a:rPr lang="ro-RO" sz="2000" dirty="0">
                <a:solidFill>
                  <a:prstClr val="black"/>
                </a:solidFill>
                <a:latin typeface="Calibri" panose="020F0502020204030204" pitchFamily="34" charset="0"/>
              </a:rPr>
              <a:t>Compara lista cu portretul ideal al antreprenorului</a:t>
            </a:r>
          </a:p>
          <a:p>
            <a:pPr marL="0" indent="0">
              <a:lnSpc>
                <a:spcPct val="100000"/>
              </a:lnSpc>
              <a:spcBef>
                <a:spcPts val="600"/>
              </a:spcBef>
              <a:spcAft>
                <a:spcPts val="600"/>
              </a:spcAft>
              <a:buNone/>
            </a:pPr>
            <a:r>
              <a:rPr lang="ro-RO" sz="2000" dirty="0">
                <a:solidFill>
                  <a:prstClr val="black"/>
                </a:solidFill>
                <a:latin typeface="Calibri" panose="020F0502020204030204" pitchFamily="34" charset="0"/>
              </a:rPr>
              <a:t>•</a:t>
            </a:r>
            <a:r>
              <a:rPr lang="en-IE" sz="2000" dirty="0">
                <a:solidFill>
                  <a:prstClr val="black"/>
                </a:solidFill>
                <a:latin typeface="Calibri" panose="020F0502020204030204" pitchFamily="34" charset="0"/>
              </a:rPr>
              <a:t> </a:t>
            </a:r>
            <a:r>
              <a:rPr lang="ro-RO" sz="2000" dirty="0">
                <a:solidFill>
                  <a:prstClr val="black"/>
                </a:solidFill>
                <a:latin typeface="Calibri" panose="020F0502020204030204" pitchFamily="34" charset="0"/>
              </a:rPr>
              <a:t>Gandeste-te la posibilitatile de a-ti imbunatati punctele slabe</a:t>
            </a:r>
          </a:p>
          <a:p>
            <a:pPr marL="0" indent="0">
              <a:lnSpc>
                <a:spcPct val="100000"/>
              </a:lnSpc>
              <a:spcBef>
                <a:spcPts val="600"/>
              </a:spcBef>
              <a:spcAft>
                <a:spcPts val="600"/>
              </a:spcAft>
              <a:buNone/>
            </a:pPr>
            <a:r>
              <a:rPr lang="ro-RO" sz="2000" dirty="0">
                <a:solidFill>
                  <a:prstClr val="black"/>
                </a:solidFill>
                <a:latin typeface="Calibri" panose="020F0502020204030204" pitchFamily="34" charset="0"/>
              </a:rPr>
              <a:t>•</a:t>
            </a:r>
            <a:r>
              <a:rPr lang="en-IE" sz="2000" dirty="0">
                <a:solidFill>
                  <a:prstClr val="black"/>
                </a:solidFill>
                <a:latin typeface="Calibri" panose="020F0502020204030204" pitchFamily="34" charset="0"/>
              </a:rPr>
              <a:t> </a:t>
            </a:r>
            <a:r>
              <a:rPr lang="ro-RO" sz="2000" dirty="0">
                <a:solidFill>
                  <a:prstClr val="black"/>
                </a:solidFill>
                <a:latin typeface="Calibri" panose="020F0502020204030204" pitchFamily="34" charset="0"/>
              </a:rPr>
              <a:t>Ia in considerare alte resurse pentru a-ti acoperi elementele lipsa (parteneri, angajati)</a:t>
            </a:r>
            <a:endParaRPr lang="en-IE" sz="2000" dirty="0">
              <a:solidFill>
                <a:prstClr val="black"/>
              </a:solidFill>
              <a:latin typeface="Calibri" panose="020F0502020204030204" pitchFamily="34" charset="0"/>
            </a:endParaRPr>
          </a:p>
          <a:p>
            <a:pPr marL="0" indent="0">
              <a:lnSpc>
                <a:spcPct val="100000"/>
              </a:lnSpc>
              <a:spcBef>
                <a:spcPts val="600"/>
              </a:spcBef>
              <a:spcAft>
                <a:spcPts val="600"/>
              </a:spcAft>
              <a:buNone/>
            </a:pPr>
            <a:r>
              <a:rPr lang="ro-RO" sz="2000" dirty="0">
                <a:solidFill>
                  <a:prstClr val="black"/>
                </a:solidFill>
                <a:latin typeface="Calibri" panose="020F0502020204030204" pitchFamily="34" charset="0"/>
              </a:rPr>
              <a:t>•</a:t>
            </a:r>
            <a:r>
              <a:rPr lang="en-IE" sz="2000" dirty="0">
                <a:solidFill>
                  <a:prstClr val="black"/>
                </a:solidFill>
                <a:latin typeface="Calibri" panose="020F0502020204030204" pitchFamily="34" charset="0"/>
              </a:rPr>
              <a:t> </a:t>
            </a:r>
            <a:r>
              <a:rPr lang="ro-RO" sz="2000" dirty="0">
                <a:solidFill>
                  <a:prstClr val="black"/>
                </a:solidFill>
                <a:latin typeface="Calibri" panose="020F0502020204030204" pitchFamily="34" charset="0"/>
              </a:rPr>
              <a:t>Creeaza doua liste cu partile pozitive si negative legate de potentialul tau de a deveni </a:t>
            </a:r>
            <a:r>
              <a:rPr lang="ro-RO" sz="2000" dirty="0" smtClean="0">
                <a:solidFill>
                  <a:prstClr val="black"/>
                </a:solidFill>
                <a:latin typeface="Calibri" panose="020F0502020204030204" pitchFamily="34" charset="0"/>
              </a:rPr>
              <a:t>antreprenor</a:t>
            </a:r>
            <a:r>
              <a:rPr lang="en-US" sz="2000" dirty="0" smtClean="0">
                <a:solidFill>
                  <a:prstClr val="black"/>
                </a:solidFill>
                <a:latin typeface="Calibri" panose="020F0502020204030204" pitchFamily="34" charset="0"/>
              </a:rPr>
              <a:t>.</a:t>
            </a:r>
            <a:endParaRPr lang="ro-RO" sz="2000" dirty="0">
              <a:solidFill>
                <a:prstClr val="black"/>
              </a:solidFill>
              <a:latin typeface="Calibri" panose="020F0502020204030204" pitchFamily="34" charset="0"/>
            </a:endParaRPr>
          </a:p>
          <a:p>
            <a:pPr>
              <a:buNone/>
            </a:pPr>
            <a:endParaRPr lang="en-GB" dirty="0"/>
          </a:p>
        </p:txBody>
      </p:sp>
    </p:spTree>
    <p:extLst>
      <p:ext uri="{BB962C8B-B14F-4D97-AF65-F5344CB8AC3E}">
        <p14:creationId xmlns:p14="http://schemas.microsoft.com/office/powerpoint/2010/main" xmlns="" val="1737187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ro-RO" b="1" dirty="0" smtClean="0">
                <a:solidFill>
                  <a:prstClr val="black"/>
                </a:solidFill>
                <a:latin typeface="Calibri" panose="020F0502020204030204" pitchFamily="34" charset="0"/>
              </a:rPr>
              <a:t>Cum </a:t>
            </a:r>
            <a:r>
              <a:rPr lang="ro-RO" b="1" dirty="0">
                <a:solidFill>
                  <a:prstClr val="black"/>
                </a:solidFill>
                <a:latin typeface="Calibri" panose="020F0502020204030204" pitchFamily="34" charset="0"/>
              </a:rPr>
              <a:t>incepem propria afacere? </a:t>
            </a:r>
            <a:endParaRPr lang="ro-RO" altLang="en-US" b="1" dirty="0">
              <a:solidFill>
                <a:srgbClr val="CC0000"/>
              </a:solidFill>
              <a:latin typeface="Calibri" panose="020F0502020204030204" pitchFamily="34" charset="0"/>
            </a:endParaRPr>
          </a:p>
          <a:p>
            <a:endParaRPr lang="en-GB" dirty="0"/>
          </a:p>
        </p:txBody>
      </p:sp>
      <p:pic>
        <p:nvPicPr>
          <p:cNvPr id="7" name="Picture 2">
            <a:extLst>
              <a:ext uri="{FF2B5EF4-FFF2-40B4-BE49-F238E27FC236}">
                <a16:creationId xmlns:a16="http://schemas.microsoft.com/office/drawing/2014/main" xmlns="" id="{3D94B57B-CCF2-4F5C-BFFF-327E2D7DCAE7}"/>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27583" y="2589161"/>
            <a:ext cx="3334513" cy="321610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a:extLst>
              <a:ext uri="{FF2B5EF4-FFF2-40B4-BE49-F238E27FC236}">
                <a16:creationId xmlns:a16="http://schemas.microsoft.com/office/drawing/2014/main" xmlns="" id="{CCCF44BC-1046-48C5-BD3C-1A30B1AFCF8D}"/>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712750" y="3042745"/>
            <a:ext cx="2874896" cy="19125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74598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a:xfrm>
            <a:off x="790903" y="1021584"/>
            <a:ext cx="10515600" cy="4351338"/>
          </a:xfrm>
        </p:spPr>
        <p:txBody>
          <a:bodyPr/>
          <a:lstStyle/>
          <a:p>
            <a:pPr algn="ctr" fontAlgn="base">
              <a:spcBef>
                <a:spcPct val="50000"/>
              </a:spcBef>
              <a:spcAft>
                <a:spcPct val="0"/>
              </a:spcAft>
              <a:buFontTx/>
              <a:buNone/>
            </a:pPr>
            <a:r>
              <a:rPr lang="ro-RO" b="1" dirty="0" smtClean="0">
                <a:solidFill>
                  <a:srgbClr val="7030A0"/>
                </a:solidFill>
                <a:latin typeface="Calibri" panose="020F0502020204030204" pitchFamily="34" charset="0"/>
              </a:rPr>
              <a:t>Cum </a:t>
            </a:r>
            <a:r>
              <a:rPr lang="ro-RO" b="1" dirty="0">
                <a:solidFill>
                  <a:srgbClr val="7030A0"/>
                </a:solidFill>
                <a:latin typeface="Calibri" panose="020F0502020204030204" pitchFamily="34" charset="0"/>
              </a:rPr>
              <a:t>incepem propria afacere</a:t>
            </a:r>
            <a:r>
              <a:rPr lang="ro-RO" b="1" dirty="0" smtClean="0">
                <a:solidFill>
                  <a:srgbClr val="7030A0"/>
                </a:solidFill>
                <a:latin typeface="Calibri" panose="020F0502020204030204" pitchFamily="34" charset="0"/>
              </a:rPr>
              <a:t>?</a:t>
            </a:r>
            <a:endParaRPr lang="en-US" b="1" dirty="0" smtClean="0">
              <a:solidFill>
                <a:srgbClr val="7030A0"/>
              </a:solidFill>
              <a:latin typeface="Calibri" panose="020F0502020204030204" pitchFamily="34" charset="0"/>
            </a:endParaRPr>
          </a:p>
          <a:p>
            <a:pPr algn="ctr" fontAlgn="base">
              <a:spcBef>
                <a:spcPct val="50000"/>
              </a:spcBef>
              <a:spcAft>
                <a:spcPct val="0"/>
              </a:spcAft>
              <a:buFontTx/>
              <a:buNone/>
            </a:pPr>
            <a:endParaRPr lang="en-IE" b="1" dirty="0">
              <a:solidFill>
                <a:srgbClr val="7030A0"/>
              </a:solidFill>
              <a:latin typeface="Calibri" panose="020F0502020204030204" pitchFamily="34" charset="0"/>
            </a:endParaRPr>
          </a:p>
          <a:p>
            <a:pPr marL="288000" indent="-457200" fontAlgn="base">
              <a:lnSpc>
                <a:spcPct val="150000"/>
              </a:lnSpc>
              <a:spcBef>
                <a:spcPts val="0"/>
              </a:spcBef>
              <a:spcAft>
                <a:spcPct val="0"/>
              </a:spcAft>
              <a:buFontTx/>
              <a:buChar char="-"/>
            </a:pPr>
            <a:r>
              <a:rPr lang="en-IE" dirty="0">
                <a:solidFill>
                  <a:prstClr val="black"/>
                </a:solidFill>
                <a:latin typeface="Calibri" panose="020F0502020204030204" pitchFamily="34" charset="0"/>
              </a:rPr>
              <a:t>Ce </a:t>
            </a:r>
            <a:r>
              <a:rPr lang="en-IE" dirty="0" err="1">
                <a:solidFill>
                  <a:prstClr val="black"/>
                </a:solidFill>
                <a:latin typeface="Calibri" panose="020F0502020204030204" pitchFamily="34" charset="0"/>
              </a:rPr>
              <a:t>afacere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incepi</a:t>
            </a:r>
            <a:r>
              <a:rPr lang="en-IE" dirty="0">
                <a:solidFill>
                  <a:prstClr val="black"/>
                </a:solidFill>
                <a:latin typeface="Calibri" panose="020F0502020204030204" pitchFamily="34" charset="0"/>
              </a:rPr>
              <a:t>?</a:t>
            </a:r>
          </a:p>
          <a:p>
            <a:pPr marL="288000" indent="-457200" fontAlgn="base">
              <a:lnSpc>
                <a:spcPct val="150000"/>
              </a:lnSpc>
              <a:spcBef>
                <a:spcPts val="0"/>
              </a:spcBef>
              <a:spcAft>
                <a:spcPct val="0"/>
              </a:spcAft>
              <a:buFontTx/>
              <a:buChar char="-"/>
            </a:pPr>
            <a:r>
              <a:rPr lang="en-IE" dirty="0" err="1">
                <a:solidFill>
                  <a:prstClr val="black"/>
                </a:solidFill>
                <a:latin typeface="Calibri" panose="020F0502020204030204" pitchFamily="34" charset="0"/>
              </a:rPr>
              <a:t>Forme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legale</a:t>
            </a:r>
            <a:r>
              <a:rPr lang="en-IE" dirty="0">
                <a:solidFill>
                  <a:prstClr val="black"/>
                </a:solidFill>
                <a:latin typeface="Calibri" panose="020F0502020204030204" pitchFamily="34" charset="0"/>
              </a:rPr>
              <a:t> ale </a:t>
            </a:r>
            <a:r>
              <a:rPr lang="en-IE" dirty="0" err="1">
                <a:solidFill>
                  <a:prstClr val="black"/>
                </a:solidFill>
                <a:latin typeface="Calibri" panose="020F0502020204030204" pitchFamily="34" charset="0"/>
              </a:rPr>
              <a:t>afacerii</a:t>
            </a:r>
            <a:endParaRPr lang="en-IE" dirty="0">
              <a:solidFill>
                <a:prstClr val="black"/>
              </a:solidFill>
              <a:latin typeface="Calibri" panose="020F0502020204030204" pitchFamily="34" charset="0"/>
            </a:endParaRPr>
          </a:p>
          <a:p>
            <a:pPr marL="288000" indent="-457200" fontAlgn="base">
              <a:lnSpc>
                <a:spcPct val="150000"/>
              </a:lnSpc>
              <a:spcBef>
                <a:spcPts val="0"/>
              </a:spcBef>
              <a:spcAft>
                <a:spcPct val="0"/>
              </a:spcAft>
              <a:buFontTx/>
              <a:buChar char="-"/>
            </a:pPr>
            <a:r>
              <a:rPr lang="en-IE" dirty="0" err="1">
                <a:solidFill>
                  <a:prstClr val="black"/>
                </a:solidFill>
                <a:latin typeface="Calibri" panose="020F0502020204030204" pitchFamily="34" charset="0"/>
              </a:rPr>
              <a:t>Poti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iti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conduci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afacerea</a:t>
            </a:r>
            <a:r>
              <a:rPr lang="en-IE" dirty="0">
                <a:solidFill>
                  <a:prstClr val="black"/>
                </a:solidFill>
                <a:latin typeface="Calibri" panose="020F0502020204030204" pitchFamily="34" charset="0"/>
              </a:rPr>
              <a:t>?</a:t>
            </a:r>
          </a:p>
          <a:p>
            <a:pPr marL="288000" indent="-457200" fontAlgn="base">
              <a:lnSpc>
                <a:spcPct val="150000"/>
              </a:lnSpc>
              <a:spcBef>
                <a:spcPts val="0"/>
              </a:spcBef>
              <a:spcAft>
                <a:spcPct val="0"/>
              </a:spcAft>
              <a:buFontTx/>
              <a:buChar char="-"/>
            </a:pPr>
            <a:r>
              <a:rPr lang="en-IE" dirty="0" err="1">
                <a:solidFill>
                  <a:prstClr val="black"/>
                </a:solidFill>
                <a:latin typeface="Calibri" panose="020F0502020204030204" pitchFamily="34" charset="0"/>
              </a:rPr>
              <a:t>Afaceri</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succes</a:t>
            </a:r>
            <a:endParaRPr lang="en-IE" dirty="0">
              <a:solidFill>
                <a:prstClr val="black"/>
              </a:solidFill>
              <a:latin typeface="Calibri" panose="020F0502020204030204" pitchFamily="34" charset="0"/>
            </a:endParaRPr>
          </a:p>
          <a:p>
            <a:pPr marL="288000" indent="-457200" fontAlgn="base">
              <a:lnSpc>
                <a:spcPct val="150000"/>
              </a:lnSpc>
              <a:spcBef>
                <a:spcPts val="0"/>
              </a:spcBef>
              <a:spcAft>
                <a:spcPct val="0"/>
              </a:spcAft>
              <a:buFontTx/>
              <a:buChar char="-"/>
            </a:pPr>
            <a:r>
              <a:rPr lang="en-IE" dirty="0">
                <a:solidFill>
                  <a:prstClr val="black"/>
                </a:solidFill>
                <a:latin typeface="Calibri" panose="020F0502020204030204" pitchFamily="34" charset="0"/>
              </a:rPr>
              <a:t>Cum ne </a:t>
            </a:r>
            <a:r>
              <a:rPr lang="en-IE" dirty="0" err="1">
                <a:solidFill>
                  <a:prstClr val="black"/>
                </a:solidFill>
                <a:latin typeface="Calibri" panose="020F0502020204030204" pitchFamily="34" charset="0"/>
              </a:rPr>
              <a:t>finantam</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afacerea</a:t>
            </a:r>
            <a:endParaRPr lang="en-GB" dirty="0"/>
          </a:p>
        </p:txBody>
      </p:sp>
    </p:spTree>
    <p:extLst>
      <p:ext uri="{BB962C8B-B14F-4D97-AF65-F5344CB8AC3E}">
        <p14:creationId xmlns:p14="http://schemas.microsoft.com/office/powerpoint/2010/main" xmlns="" val="3338118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61697" y="725214"/>
            <a:ext cx="10363200" cy="609600"/>
          </a:xfrm>
        </p:spPr>
        <p:txBody>
          <a:bodyPr>
            <a:normAutofit/>
          </a:bodyPr>
          <a:lstStyle/>
          <a:p>
            <a:pPr algn="ctr"/>
            <a:r>
              <a:rPr lang="it-IT" sz="2800" b="1" dirty="0" smtClean="0">
                <a:solidFill>
                  <a:srgbClr val="7030A0"/>
                </a:solidFill>
                <a:cs typeface="Arial" charset="0"/>
              </a:rPr>
              <a:t>Aptitudinile intreprinzatorului </a:t>
            </a:r>
            <a:endParaRPr lang="en-US" sz="2800" b="1" dirty="0" smtClean="0">
              <a:solidFill>
                <a:srgbClr val="7030A0"/>
              </a:solidFill>
              <a:cs typeface="Arial" charset="0"/>
            </a:endParaRPr>
          </a:p>
        </p:txBody>
      </p:sp>
      <p:sp>
        <p:nvSpPr>
          <p:cNvPr id="26627" name="Content Placeholder 2"/>
          <p:cNvSpPr>
            <a:spLocks noGrp="1"/>
          </p:cNvSpPr>
          <p:nvPr>
            <p:ph idx="1"/>
          </p:nvPr>
        </p:nvSpPr>
        <p:spPr>
          <a:xfrm>
            <a:off x="406400" y="1466194"/>
            <a:ext cx="11379200" cy="5163206"/>
          </a:xfrm>
        </p:spPr>
        <p:txBody>
          <a:bodyPr>
            <a:normAutofit/>
          </a:bodyPr>
          <a:lstStyle/>
          <a:p>
            <a:pPr>
              <a:spcBef>
                <a:spcPts val="600"/>
              </a:spcBef>
              <a:spcAft>
                <a:spcPts val="300"/>
              </a:spcAft>
            </a:pPr>
            <a:r>
              <a:rPr lang="pt-BR" sz="2400" dirty="0" smtClean="0">
                <a:cs typeface="Arial" charset="0"/>
              </a:rPr>
              <a:t>Abilitatea de a identifica, aplica si dezvolta idei de afaceri. </a:t>
            </a:r>
            <a:endParaRPr lang="en-US" sz="2400" dirty="0" smtClean="0">
              <a:cs typeface="Arial" charset="0"/>
            </a:endParaRPr>
          </a:p>
          <a:p>
            <a:pPr>
              <a:spcBef>
                <a:spcPts val="600"/>
              </a:spcBef>
              <a:spcAft>
                <a:spcPts val="300"/>
              </a:spcAft>
            </a:pPr>
            <a:r>
              <a:rPr lang="it-IT" sz="2400" dirty="0" smtClean="0">
                <a:cs typeface="Arial" charset="0"/>
              </a:rPr>
              <a:t>Capacitatea de a identifica punctele tari si punctele slabe ale contextului in care se va desfasura afacerea ( asociati, clienti, concurenta, mediul social economic) </a:t>
            </a:r>
            <a:endParaRPr lang="en-US" sz="2400" dirty="0" smtClean="0">
              <a:cs typeface="Arial" charset="0"/>
            </a:endParaRPr>
          </a:p>
          <a:p>
            <a:pPr>
              <a:spcBef>
                <a:spcPts val="600"/>
              </a:spcBef>
              <a:spcAft>
                <a:spcPts val="300"/>
              </a:spcAft>
            </a:pPr>
            <a:r>
              <a:rPr lang="it-IT" sz="2400" dirty="0" smtClean="0">
                <a:cs typeface="Arial" charset="0"/>
              </a:rPr>
              <a:t>Capacitatea de planificare si pregatire: determinarea, programarea si derularea afacerii. </a:t>
            </a:r>
            <a:endParaRPr lang="en-US" sz="2400" dirty="0" smtClean="0">
              <a:cs typeface="Arial" charset="0"/>
            </a:endParaRPr>
          </a:p>
          <a:p>
            <a:pPr>
              <a:spcBef>
                <a:spcPts val="600"/>
              </a:spcBef>
              <a:spcAft>
                <a:spcPts val="300"/>
              </a:spcAft>
            </a:pPr>
            <a:r>
              <a:rPr lang="it-IT" sz="2400" dirty="0" smtClean="0">
                <a:cs typeface="Arial" charset="0"/>
              </a:rPr>
              <a:t>Stiinta de a comunica si negocia cu tertii, de a-i influenta pentru a obtine resursele necesare, de a prezenta si vinde. </a:t>
            </a:r>
            <a:endParaRPr lang="en-US" sz="2400" dirty="0" smtClean="0">
              <a:cs typeface="Arial" charset="0"/>
            </a:endParaRPr>
          </a:p>
          <a:p>
            <a:pPr>
              <a:spcBef>
                <a:spcPts val="600"/>
              </a:spcBef>
              <a:spcAft>
                <a:spcPts val="300"/>
              </a:spcAft>
            </a:pPr>
            <a:r>
              <a:rPr lang="it-IT" sz="2400" dirty="0" smtClean="0">
                <a:cs typeface="Arial" charset="0"/>
              </a:rPr>
              <a:t>Capacitatea de a organiza, de a conduce si de a lua decizii: delegarea responsabilitatilor si acordul asupra acestora, supervizarea indeplinirii sarcinilor, managementul resurselor. </a:t>
            </a:r>
            <a:endParaRPr lang="en-US" sz="2400" dirty="0" smtClean="0">
              <a:cs typeface="Arial" charset="0"/>
            </a:endParaRPr>
          </a:p>
          <a:p>
            <a:pPr>
              <a:spcBef>
                <a:spcPts val="600"/>
              </a:spcBef>
              <a:spcAft>
                <a:spcPts val="300"/>
              </a:spcAft>
            </a:pPr>
            <a:r>
              <a:rPr lang="it-IT" sz="2400" dirty="0" smtClean="0">
                <a:cs typeface="Arial" charset="0"/>
              </a:rPr>
              <a:t>Abilitatea de a rezolva problemele, conflictele si tensiunile care se ivesc, chiar dacasunt previzibile sau apar pe neasteptate. </a:t>
            </a:r>
            <a:endParaRPr lang="en-US" sz="2400" dirty="0" smtClean="0">
              <a:cs typeface="Arial" charset="0"/>
            </a:endParaRPr>
          </a:p>
          <a:p>
            <a:pPr>
              <a:spcBef>
                <a:spcPts val="600"/>
              </a:spcBef>
              <a:spcAft>
                <a:spcPts val="300"/>
              </a:spcAft>
            </a:pPr>
            <a:r>
              <a:rPr lang="en-GB" sz="2400" dirty="0" err="1" smtClean="0">
                <a:cs typeface="Arial" charset="0"/>
              </a:rPr>
              <a:t>Abilitatea</a:t>
            </a:r>
            <a:r>
              <a:rPr lang="en-GB" sz="2400" dirty="0" smtClean="0">
                <a:cs typeface="Arial" charset="0"/>
              </a:rPr>
              <a:t> de a </a:t>
            </a:r>
            <a:r>
              <a:rPr lang="en-GB" sz="2400" dirty="0" err="1" smtClean="0">
                <a:cs typeface="Arial" charset="0"/>
              </a:rPr>
              <a:t>monitoriza</a:t>
            </a:r>
            <a:r>
              <a:rPr lang="en-GB" sz="2400" dirty="0" smtClean="0">
                <a:cs typeface="Arial" charset="0"/>
              </a:rPr>
              <a:t> </a:t>
            </a:r>
            <a:r>
              <a:rPr lang="en-GB" sz="2400" dirty="0" err="1" smtClean="0">
                <a:cs typeface="Arial" charset="0"/>
              </a:rPr>
              <a:t>si</a:t>
            </a:r>
            <a:r>
              <a:rPr lang="en-GB" sz="2400" dirty="0" smtClean="0">
                <a:cs typeface="Arial" charset="0"/>
              </a:rPr>
              <a:t> de a </a:t>
            </a:r>
            <a:r>
              <a:rPr lang="en-GB" sz="2400" dirty="0" err="1" smtClean="0">
                <a:cs typeface="Arial" charset="0"/>
              </a:rPr>
              <a:t>evalua</a:t>
            </a:r>
            <a:r>
              <a:rPr lang="en-GB" sz="2400" dirty="0" smtClean="0">
                <a:cs typeface="Arial" charset="0"/>
              </a:rPr>
              <a:t> </a:t>
            </a:r>
            <a:r>
              <a:rPr lang="en-GB" sz="2400" dirty="0" err="1" smtClean="0">
                <a:cs typeface="Arial" charset="0"/>
              </a:rPr>
              <a:t>desfasurarea</a:t>
            </a:r>
            <a:r>
              <a:rPr lang="en-GB" sz="2400" dirty="0" smtClean="0">
                <a:cs typeface="Arial" charset="0"/>
              </a:rPr>
              <a:t> </a:t>
            </a:r>
            <a:r>
              <a:rPr lang="en-GB" sz="2400" dirty="0" err="1" smtClean="0">
                <a:cs typeface="Arial" charset="0"/>
              </a:rPr>
              <a:t>activitatilor</a:t>
            </a:r>
            <a:r>
              <a:rPr lang="en-GB" sz="2400" dirty="0" smtClean="0">
                <a:cs typeface="Arial" charset="0"/>
              </a:rPr>
              <a:t> in </a:t>
            </a:r>
            <a:r>
              <a:rPr lang="en-GB" sz="2400" dirty="0" err="1" smtClean="0">
                <a:cs typeface="Arial" charset="0"/>
              </a:rPr>
              <a:t>conformitate</a:t>
            </a:r>
            <a:r>
              <a:rPr lang="en-GB" sz="2400" dirty="0" smtClean="0">
                <a:cs typeface="Arial" charset="0"/>
              </a:rPr>
              <a:t> cu </a:t>
            </a:r>
            <a:r>
              <a:rPr lang="en-GB" sz="2400" dirty="0" err="1" smtClean="0">
                <a:cs typeface="Arial" charset="0"/>
              </a:rPr>
              <a:t>obiectivele</a:t>
            </a:r>
            <a:r>
              <a:rPr lang="en-GB" sz="2400" dirty="0" smtClean="0">
                <a:cs typeface="Arial" charset="0"/>
              </a:rPr>
              <a:t> </a:t>
            </a:r>
            <a:r>
              <a:rPr lang="en-GB" sz="2400" dirty="0" err="1" smtClean="0">
                <a:cs typeface="Arial" charset="0"/>
              </a:rPr>
              <a:t>stabilite</a:t>
            </a:r>
            <a:r>
              <a:rPr lang="en-GB" sz="2400" dirty="0" smtClean="0">
                <a:cs typeface="Arial" charset="0"/>
              </a:rPr>
              <a:t>. </a:t>
            </a:r>
            <a:endParaRPr lang="en-US" sz="2400" dirty="0" smtClean="0">
              <a:cs typeface="Arial" charset="0"/>
            </a:endParaRPr>
          </a:p>
          <a:p>
            <a:pPr marL="914400" lvl="1" indent="-457200">
              <a:buFont typeface="Wingdings" pitchFamily="2" charset="2"/>
              <a:buNone/>
            </a:pPr>
            <a:endParaRPr lang="en-US"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772510" y="746234"/>
            <a:ext cx="10363200" cy="609600"/>
          </a:xfrm>
        </p:spPr>
        <p:txBody>
          <a:bodyPr>
            <a:normAutofit/>
          </a:bodyPr>
          <a:lstStyle/>
          <a:p>
            <a:pPr algn="ctr"/>
            <a:r>
              <a:rPr lang="en-US" sz="2800" b="1" dirty="0" err="1" smtClean="0">
                <a:solidFill>
                  <a:srgbClr val="7030A0"/>
                </a:solidFill>
                <a:cs typeface="Arial" charset="0"/>
              </a:rPr>
              <a:t>Initierea</a:t>
            </a:r>
            <a:r>
              <a:rPr lang="en-US" sz="2800" b="1" dirty="0" smtClean="0">
                <a:solidFill>
                  <a:srgbClr val="7030A0"/>
                </a:solidFill>
                <a:cs typeface="Arial" charset="0"/>
              </a:rPr>
              <a:t> </a:t>
            </a:r>
            <a:r>
              <a:rPr lang="en-US" sz="2800" b="1" dirty="0" err="1" smtClean="0">
                <a:solidFill>
                  <a:srgbClr val="7030A0"/>
                </a:solidFill>
                <a:cs typeface="Arial" charset="0"/>
              </a:rPr>
              <a:t>unei</a:t>
            </a:r>
            <a:r>
              <a:rPr lang="en-US" sz="2800" b="1" dirty="0" smtClean="0">
                <a:solidFill>
                  <a:srgbClr val="7030A0"/>
                </a:solidFill>
                <a:cs typeface="Arial" charset="0"/>
              </a:rPr>
              <a:t> </a:t>
            </a:r>
            <a:r>
              <a:rPr lang="en-US" sz="2800" b="1" dirty="0" err="1" smtClean="0">
                <a:solidFill>
                  <a:srgbClr val="7030A0"/>
                </a:solidFill>
                <a:cs typeface="Arial" charset="0"/>
              </a:rPr>
              <a:t>afaceri</a:t>
            </a:r>
            <a:endParaRPr lang="en-US" sz="2800" b="1" dirty="0" smtClean="0">
              <a:solidFill>
                <a:srgbClr val="7030A0"/>
              </a:solidFill>
              <a:cs typeface="Arial" charset="0"/>
            </a:endParaRPr>
          </a:p>
        </p:txBody>
      </p:sp>
      <p:sp>
        <p:nvSpPr>
          <p:cNvPr id="27651" name="Content Placeholder 2"/>
          <p:cNvSpPr>
            <a:spLocks noGrp="1"/>
          </p:cNvSpPr>
          <p:nvPr>
            <p:ph idx="1"/>
          </p:nvPr>
        </p:nvSpPr>
        <p:spPr>
          <a:xfrm>
            <a:off x="311807" y="1749971"/>
            <a:ext cx="11379200" cy="4225159"/>
          </a:xfrm>
        </p:spPr>
        <p:txBody>
          <a:bodyPr>
            <a:normAutofit/>
          </a:bodyPr>
          <a:lstStyle/>
          <a:p>
            <a:pPr>
              <a:spcBef>
                <a:spcPts val="600"/>
              </a:spcBef>
              <a:spcAft>
                <a:spcPts val="300"/>
              </a:spcAft>
            </a:pPr>
            <a:r>
              <a:rPr lang="ro-RO" sz="2400" dirty="0" smtClean="0">
                <a:cs typeface="Arial" charset="0"/>
              </a:rPr>
              <a:t>Pentru ca o afacere noua sa creasca, sa se fortifice are nevoie de 1% spirit inovativ si 99% abilitati in afaceri. </a:t>
            </a:r>
            <a:endParaRPr lang="en-US" sz="2400" dirty="0" smtClean="0">
              <a:cs typeface="Arial" charset="0"/>
            </a:endParaRPr>
          </a:p>
          <a:p>
            <a:pPr>
              <a:spcBef>
                <a:spcPts val="600"/>
              </a:spcBef>
              <a:spcAft>
                <a:spcPts val="300"/>
              </a:spcAft>
            </a:pPr>
            <a:r>
              <a:rPr lang="ro-RO" sz="2400" dirty="0" smtClean="0">
                <a:cs typeface="Arial" charset="0"/>
              </a:rPr>
              <a:t>O afacere noua va duce intr-o lume a competitiei in care aveti nevoie de cunostinte teoretice, resurse (umane, financiare si materiale) si abilitati de conducere a afacerii.  </a:t>
            </a:r>
            <a:endParaRPr lang="en-US" sz="2400" dirty="0" smtClean="0">
              <a:cs typeface="Arial" charset="0"/>
            </a:endParaRPr>
          </a:p>
          <a:p>
            <a:pPr>
              <a:spcBef>
                <a:spcPts val="600"/>
              </a:spcBef>
              <a:spcAft>
                <a:spcPts val="300"/>
              </a:spcAft>
            </a:pPr>
            <a:r>
              <a:rPr lang="ro-RO" sz="2400" dirty="0" smtClean="0">
                <a:cs typeface="Arial" charset="0"/>
              </a:rPr>
              <a:t>Primii pasi in initierea unei afaceri, pornind de la faptul ca exista ideea, ca stim in ce domeniu ne plasam afacerea, ca stim ce vrem sa facem, sunt:</a:t>
            </a:r>
            <a:endParaRPr lang="en-US" sz="2400" dirty="0" smtClean="0">
              <a:cs typeface="Arial" charset="0"/>
            </a:endParaRPr>
          </a:p>
          <a:p>
            <a:pPr lvl="1">
              <a:spcBef>
                <a:spcPts val="600"/>
              </a:spcBef>
              <a:spcAft>
                <a:spcPts val="300"/>
              </a:spcAft>
            </a:pPr>
            <a:r>
              <a:rPr lang="ro-RO" dirty="0" smtClean="0">
                <a:cs typeface="Arial" charset="0"/>
              </a:rPr>
              <a:t>identificarea formei juridice de organizare a afacerii pe care o initiem </a:t>
            </a:r>
            <a:endParaRPr lang="en-US" dirty="0" smtClean="0">
              <a:cs typeface="Arial" charset="0"/>
            </a:endParaRPr>
          </a:p>
          <a:p>
            <a:pPr lvl="1">
              <a:spcBef>
                <a:spcPts val="600"/>
              </a:spcBef>
              <a:spcAft>
                <a:spcPts val="300"/>
              </a:spcAft>
            </a:pPr>
            <a:r>
              <a:rPr lang="ro-RO" dirty="0" smtClean="0">
                <a:cs typeface="Arial" charset="0"/>
              </a:rPr>
              <a:t>alegerea tipului de proprietate (asociat unic, asociere, parteneriat, etc.)</a:t>
            </a:r>
            <a:endParaRPr lang="en-US" dirty="0" smtClean="0">
              <a:cs typeface="Arial" charset="0"/>
            </a:endParaRPr>
          </a:p>
          <a:p>
            <a:pPr lvl="1">
              <a:spcBef>
                <a:spcPts val="600"/>
              </a:spcBef>
              <a:spcAft>
                <a:spcPts val="300"/>
              </a:spcAft>
            </a:pPr>
            <a:r>
              <a:rPr lang="ro-RO" dirty="0" smtClean="0">
                <a:cs typeface="Arial" charset="0"/>
              </a:rPr>
              <a:t>protejarea ideilor inovative inainte de a le face cunoscute, in cazul in care afacerea pe care o incepeti are la baza idei noi care nu exista pe piata</a:t>
            </a:r>
            <a:endParaRPr lang="en-US" dirty="0" smtClean="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804042" y="662152"/>
            <a:ext cx="10363200" cy="762000"/>
          </a:xfrm>
        </p:spPr>
        <p:txBody>
          <a:bodyPr>
            <a:normAutofit/>
          </a:bodyPr>
          <a:lstStyle/>
          <a:p>
            <a:pPr algn="ctr"/>
            <a:r>
              <a:rPr lang="en-US" sz="2800" b="1" dirty="0" err="1" smtClean="0">
                <a:solidFill>
                  <a:srgbClr val="7030A0"/>
                </a:solidFill>
                <a:cs typeface="Arial" charset="0"/>
              </a:rPr>
              <a:t>Initierea</a:t>
            </a:r>
            <a:r>
              <a:rPr lang="en-US" sz="2800" b="1" dirty="0" smtClean="0">
                <a:solidFill>
                  <a:srgbClr val="7030A0"/>
                </a:solidFill>
                <a:cs typeface="Arial" charset="0"/>
              </a:rPr>
              <a:t> </a:t>
            </a:r>
            <a:r>
              <a:rPr lang="en-US" sz="2800" b="1" dirty="0" err="1" smtClean="0">
                <a:solidFill>
                  <a:srgbClr val="7030A0"/>
                </a:solidFill>
                <a:cs typeface="Arial" charset="0"/>
              </a:rPr>
              <a:t>unei</a:t>
            </a:r>
            <a:r>
              <a:rPr lang="en-US" sz="2800" b="1" dirty="0" smtClean="0">
                <a:solidFill>
                  <a:srgbClr val="7030A0"/>
                </a:solidFill>
                <a:cs typeface="Arial" charset="0"/>
              </a:rPr>
              <a:t> </a:t>
            </a:r>
            <a:r>
              <a:rPr lang="en-US" sz="2800" b="1" dirty="0" err="1" smtClean="0">
                <a:solidFill>
                  <a:srgbClr val="7030A0"/>
                </a:solidFill>
                <a:cs typeface="Arial" charset="0"/>
              </a:rPr>
              <a:t>afaceri</a:t>
            </a:r>
            <a:r>
              <a:rPr lang="en-US" sz="2800" b="1" dirty="0" smtClean="0">
                <a:solidFill>
                  <a:srgbClr val="7030A0"/>
                </a:solidFill>
                <a:cs typeface="Arial" charset="0"/>
              </a:rPr>
              <a:t> (2)</a:t>
            </a:r>
            <a:endParaRPr lang="en-US" sz="2800" b="1" dirty="0" smtClean="0">
              <a:solidFill>
                <a:srgbClr val="7030A0"/>
              </a:solidFill>
            </a:endParaRPr>
          </a:p>
        </p:txBody>
      </p:sp>
      <p:sp>
        <p:nvSpPr>
          <p:cNvPr id="28675" name="Content Placeholder 2"/>
          <p:cNvSpPr>
            <a:spLocks noGrp="1"/>
          </p:cNvSpPr>
          <p:nvPr>
            <p:ph idx="1"/>
          </p:nvPr>
        </p:nvSpPr>
        <p:spPr>
          <a:xfrm>
            <a:off x="914400" y="1828800"/>
            <a:ext cx="10363200" cy="4114800"/>
          </a:xfrm>
        </p:spPr>
        <p:txBody>
          <a:bodyPr>
            <a:normAutofit/>
          </a:bodyPr>
          <a:lstStyle/>
          <a:p>
            <a:pPr>
              <a:spcBef>
                <a:spcPts val="600"/>
              </a:spcBef>
              <a:spcAft>
                <a:spcPts val="300"/>
              </a:spcAft>
            </a:pPr>
            <a:r>
              <a:rPr lang="ro-RO" sz="2400" dirty="0" smtClean="0">
                <a:cs typeface="Arial" charset="0"/>
              </a:rPr>
              <a:t>dezvoltarea abilitatilor in domeniul afacerilor; asimilarea de cunostinte minime care sa va ajute sa intelegeti parghiile care actioneaza in domeniul afacerilor dar si in domeniul in care veti dezvolta afacerea</a:t>
            </a:r>
            <a:endParaRPr lang="en-US" sz="2400" dirty="0" smtClean="0">
              <a:cs typeface="Arial" charset="0"/>
            </a:endParaRPr>
          </a:p>
          <a:p>
            <a:pPr>
              <a:spcBef>
                <a:spcPts val="600"/>
              </a:spcBef>
              <a:spcAft>
                <a:spcPts val="300"/>
              </a:spcAft>
            </a:pPr>
            <a:r>
              <a:rPr lang="ro-RO" sz="2400" dirty="0" smtClean="0">
                <a:cs typeface="Arial" charset="0"/>
              </a:rPr>
              <a:t>intelegerea mecanismelor de piata si a starii pietei la un moment dat: necesitati (ce se cere pe piata), discontinuitati (cum fluctueaza piata si care sunt factorii care influenteaza aceste fluctuatii), oportunitati (ce ocazii favorabile ofera piata si abilitatea de a profita de ele pentru prosperitatea pietei – altfel spus a prinde valul si a fi pe varful lui.</a:t>
            </a:r>
            <a:endParaRPr lang="en-US" sz="2400" dirty="0" smtClean="0">
              <a:cs typeface="Arial" charset="0"/>
            </a:endParaRPr>
          </a:p>
          <a:p>
            <a:pPr>
              <a:spcBef>
                <a:spcPts val="600"/>
              </a:spcBef>
              <a:spcAft>
                <a:spcPts val="300"/>
              </a:spcAft>
            </a:pPr>
            <a:r>
              <a:rPr lang="ro-RO" sz="2400" dirty="0" smtClean="0">
                <a:cs typeface="Arial" charset="0"/>
              </a:rPr>
              <a:t>cunoasterea concurentei si a pozitiei pe care o aveti fata de concurenta</a:t>
            </a:r>
            <a:endParaRPr lang="en-US" sz="2400" dirty="0" smtClean="0">
              <a:cs typeface="Arial" charset="0"/>
            </a:endParaRPr>
          </a:p>
          <a:p>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772509" y="693682"/>
            <a:ext cx="10363200" cy="533400"/>
          </a:xfrm>
        </p:spPr>
        <p:txBody>
          <a:bodyPr>
            <a:normAutofit/>
          </a:bodyPr>
          <a:lstStyle/>
          <a:p>
            <a:pPr algn="ctr"/>
            <a:r>
              <a:rPr lang="en-US" sz="2800" b="1" dirty="0" smtClean="0">
                <a:solidFill>
                  <a:srgbClr val="7030A0"/>
                </a:solidFill>
                <a:cs typeface="Arial" charset="0"/>
              </a:rPr>
              <a:t>G</a:t>
            </a:r>
            <a:r>
              <a:rPr lang="ro-RO" sz="2800" b="1" dirty="0" smtClean="0">
                <a:solidFill>
                  <a:srgbClr val="7030A0"/>
                </a:solidFill>
                <a:cs typeface="Arial" charset="0"/>
              </a:rPr>
              <a:t>reselile pe care trebuie sa le evitati</a:t>
            </a:r>
            <a:endParaRPr lang="en-US" sz="2800" b="1" dirty="0" smtClean="0">
              <a:solidFill>
                <a:srgbClr val="7030A0"/>
              </a:solidFill>
              <a:cs typeface="Arial" charset="0"/>
            </a:endParaRPr>
          </a:p>
        </p:txBody>
      </p:sp>
      <p:sp>
        <p:nvSpPr>
          <p:cNvPr id="29699" name="Content Placeholder 2"/>
          <p:cNvSpPr>
            <a:spLocks noGrp="1"/>
          </p:cNvSpPr>
          <p:nvPr>
            <p:ph idx="1"/>
          </p:nvPr>
        </p:nvSpPr>
        <p:spPr>
          <a:xfrm>
            <a:off x="331076" y="1198179"/>
            <a:ext cx="11571890" cy="5659821"/>
          </a:xfrm>
        </p:spPr>
        <p:txBody>
          <a:bodyPr/>
          <a:lstStyle/>
          <a:p>
            <a:pPr>
              <a:spcBef>
                <a:spcPts val="600"/>
              </a:spcBef>
              <a:spcAft>
                <a:spcPts val="300"/>
              </a:spcAft>
            </a:pPr>
            <a:r>
              <a:rPr lang="ro-RO" sz="2400" dirty="0" smtClean="0">
                <a:cs typeface="Arial" charset="0"/>
              </a:rPr>
              <a:t>Ati stat prea mult pe ganduri pana la punerea in practica a unei idei. </a:t>
            </a:r>
            <a:endParaRPr lang="en-US" sz="2400" dirty="0" smtClean="0">
              <a:cs typeface="Arial" charset="0"/>
            </a:endParaRPr>
          </a:p>
          <a:p>
            <a:pPr>
              <a:spcBef>
                <a:spcPts val="600"/>
              </a:spcBef>
              <a:spcAft>
                <a:spcPts val="300"/>
              </a:spcAft>
            </a:pPr>
            <a:r>
              <a:rPr lang="ro-RO" sz="2400" dirty="0" smtClean="0">
                <a:cs typeface="Arial" charset="0"/>
              </a:rPr>
              <a:t>S-ar putea ca atunci cand intr-un final va decideti, ideea sa fie deja aplicata de altcineva si in aceasta situatie va luptati deja cu concurenta.</a:t>
            </a:r>
            <a:endParaRPr lang="en-US" sz="2400" dirty="0" smtClean="0">
              <a:cs typeface="Arial" charset="0"/>
            </a:endParaRPr>
          </a:p>
          <a:p>
            <a:pPr>
              <a:spcBef>
                <a:spcPts val="600"/>
              </a:spcBef>
              <a:spcAft>
                <a:spcPts val="300"/>
              </a:spcAft>
            </a:pPr>
            <a:r>
              <a:rPr lang="ro-RO" sz="2400" dirty="0" smtClean="0">
                <a:cs typeface="Arial" charset="0"/>
              </a:rPr>
              <a:t>Ati ignorat ideea de a face un plan de afaceri pentru ca vi s-a parut o formalitate, inca o hartie in plus. Ati facut niste calcule sumare cu gandul la profit fara a pune in balanta toate elementele care in mod normal se cer intr-un plan de afaceri. </a:t>
            </a:r>
            <a:endParaRPr lang="en-US" sz="2400" dirty="0" smtClean="0">
              <a:cs typeface="Arial" charset="0"/>
            </a:endParaRPr>
          </a:p>
          <a:p>
            <a:pPr>
              <a:spcBef>
                <a:spcPts val="600"/>
              </a:spcBef>
              <a:spcAft>
                <a:spcPts val="300"/>
              </a:spcAft>
            </a:pPr>
            <a:r>
              <a:rPr lang="ro-RO" sz="2400" dirty="0" smtClean="0">
                <a:cs typeface="Arial" charset="0"/>
              </a:rPr>
              <a:t>Nu va cunoasteti clientii, concurenta si nu ati evaluat realitatea; o afacere poate fi un vis dar trebuie sa-l ancorati in realitate</a:t>
            </a:r>
            <a:endParaRPr lang="en-US" sz="2400" dirty="0" smtClean="0">
              <a:cs typeface="Arial" charset="0"/>
            </a:endParaRPr>
          </a:p>
          <a:p>
            <a:pPr>
              <a:spcBef>
                <a:spcPts val="600"/>
              </a:spcBef>
              <a:spcAft>
                <a:spcPts val="300"/>
              </a:spcAft>
            </a:pPr>
            <a:r>
              <a:rPr lang="ro-RO" sz="2400" dirty="0" smtClean="0">
                <a:cs typeface="Arial" charset="0"/>
              </a:rPr>
              <a:t>Ati ignorat dimensiunea reala a resurselor pe care le aveti la dispozitie</a:t>
            </a:r>
            <a:endParaRPr lang="en-US" sz="2400" dirty="0" smtClean="0">
              <a:cs typeface="Arial" charset="0"/>
            </a:endParaRPr>
          </a:p>
          <a:p>
            <a:pPr>
              <a:spcBef>
                <a:spcPts val="600"/>
              </a:spcBef>
              <a:spcAft>
                <a:spcPts val="300"/>
              </a:spcAft>
            </a:pPr>
            <a:r>
              <a:rPr lang="ro-RO" sz="2400" dirty="0" smtClean="0">
                <a:cs typeface="Arial" charset="0"/>
              </a:rPr>
              <a:t>Renuntati foarte repede</a:t>
            </a:r>
            <a:endParaRPr lang="en-US" sz="2400" dirty="0" smtClean="0">
              <a:cs typeface="Arial" charset="0"/>
            </a:endParaRPr>
          </a:p>
          <a:p>
            <a:pPr>
              <a:spcBef>
                <a:spcPts val="600"/>
              </a:spcBef>
              <a:spcAft>
                <a:spcPts val="300"/>
              </a:spcAft>
            </a:pPr>
            <a:endParaRPr lang="en-US" sz="2400" dirty="0" smtClean="0">
              <a:cs typeface="Arial" charset="0"/>
            </a:endParaRPr>
          </a:p>
          <a:p>
            <a:pPr>
              <a:buFontTx/>
              <a:buNone/>
            </a:pPr>
            <a:r>
              <a:rPr lang="ro-RO" sz="2400" dirty="0" smtClean="0">
                <a:cs typeface="Arial" charset="0"/>
              </a:rPr>
              <a:t>Dintr-un bilant intre primii pasi si greselile frecvente rezulta un sfat:</a:t>
            </a:r>
            <a:endParaRPr lang="en-US" sz="2400" dirty="0" smtClean="0">
              <a:cs typeface="Arial" charset="0"/>
            </a:endParaRPr>
          </a:p>
          <a:p>
            <a:pPr>
              <a:buFontTx/>
              <a:buNone/>
            </a:pPr>
            <a:r>
              <a:rPr lang="ro-RO" sz="2400" dirty="0" smtClean="0">
                <a:cs typeface="Arial" charset="0"/>
              </a:rPr>
              <a:t>Actionati cu curaj, perseverenta si intelepciune!</a:t>
            </a:r>
            <a:endParaRPr lang="en-US" sz="2400" dirty="0" smtClean="0">
              <a:cs typeface="Arial" charset="0"/>
            </a:endParaRPr>
          </a:p>
          <a:p>
            <a:pPr>
              <a:spcBef>
                <a:spcPts val="600"/>
              </a:spcBef>
              <a:spcAft>
                <a:spcPts val="300"/>
              </a:spcAft>
            </a:pPr>
            <a:endParaRPr lang="en-US" sz="2000" dirty="0" smtClean="0">
              <a:cs typeface="Arial" charset="0"/>
            </a:endParaRPr>
          </a:p>
          <a:p>
            <a:endParaRPr lang="en-US" dirty="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51338" y="1266497"/>
            <a:ext cx="10363200" cy="990600"/>
          </a:xfrm>
        </p:spPr>
        <p:txBody>
          <a:bodyPr>
            <a:normAutofit/>
          </a:bodyPr>
          <a:lstStyle/>
          <a:p>
            <a:pPr algn="ctr"/>
            <a:r>
              <a:rPr lang="it-IT" sz="2800" b="1" dirty="0" smtClean="0">
                <a:solidFill>
                  <a:srgbClr val="7030A0"/>
                </a:solidFill>
                <a:cs typeface="Arial" charset="0"/>
              </a:rPr>
              <a:t>Elementele care conduc o afacere catre echilibru si maturitate</a:t>
            </a:r>
            <a:endParaRPr lang="en-US" sz="2800" b="1" dirty="0" smtClean="0">
              <a:solidFill>
                <a:srgbClr val="7030A0"/>
              </a:solidFill>
              <a:cs typeface="Arial" charset="0"/>
            </a:endParaRPr>
          </a:p>
        </p:txBody>
      </p:sp>
      <p:sp>
        <p:nvSpPr>
          <p:cNvPr id="24579" name="Content Placeholder 2"/>
          <p:cNvSpPr>
            <a:spLocks noGrp="1"/>
          </p:cNvSpPr>
          <p:nvPr>
            <p:ph idx="1"/>
          </p:nvPr>
        </p:nvSpPr>
        <p:spPr>
          <a:xfrm>
            <a:off x="304800" y="2301766"/>
            <a:ext cx="11582400" cy="4175234"/>
          </a:xfrm>
        </p:spPr>
        <p:txBody>
          <a:bodyPr>
            <a:normAutofit lnSpcReduction="10000"/>
          </a:bodyPr>
          <a:lstStyle/>
          <a:p>
            <a:pPr marL="342900" lvl="1" indent="-342900">
              <a:spcBef>
                <a:spcPts val="600"/>
              </a:spcBef>
              <a:spcAft>
                <a:spcPts val="300"/>
              </a:spcAft>
              <a:buFont typeface="Wingdings" pitchFamily="2" charset="2"/>
              <a:buNone/>
            </a:pPr>
            <a:r>
              <a:rPr lang="fr-FR" sz="2400" dirty="0" smtClean="0">
                <a:cs typeface="Arial" charset="0"/>
              </a:rPr>
              <a:t>1</a:t>
            </a:r>
            <a:r>
              <a:rPr lang="fr-FR" sz="2000" dirty="0" smtClean="0">
                <a:cs typeface="Arial" charset="0"/>
              </a:rPr>
              <a:t>. </a:t>
            </a:r>
            <a:r>
              <a:rPr lang="fr-FR" sz="2000" dirty="0" err="1" smtClean="0">
                <a:cs typeface="Arial" charset="0"/>
              </a:rPr>
              <a:t>Existenta</a:t>
            </a:r>
            <a:r>
              <a:rPr lang="fr-FR" sz="2000" dirty="0" smtClean="0">
                <a:cs typeface="Arial" charset="0"/>
              </a:rPr>
              <a:t> </a:t>
            </a:r>
            <a:r>
              <a:rPr lang="fr-FR" sz="2000" dirty="0" err="1" smtClean="0">
                <a:cs typeface="Arial" charset="0"/>
              </a:rPr>
              <a:t>unei</a:t>
            </a:r>
            <a:r>
              <a:rPr lang="fr-FR" sz="2000" dirty="0" smtClean="0">
                <a:cs typeface="Arial" charset="0"/>
              </a:rPr>
              <a:t> </a:t>
            </a:r>
            <a:r>
              <a:rPr lang="fr-FR" sz="2000" dirty="0" err="1" smtClean="0">
                <a:cs typeface="Arial" charset="0"/>
              </a:rPr>
              <a:t>idei</a:t>
            </a:r>
            <a:r>
              <a:rPr lang="fr-FR" sz="2000" dirty="0" smtClean="0">
                <a:cs typeface="Arial" charset="0"/>
              </a:rPr>
              <a:t> </a:t>
            </a:r>
            <a:endParaRPr lang="en-US" sz="2000" dirty="0" smtClean="0">
              <a:cs typeface="Arial" charset="0"/>
            </a:endParaRPr>
          </a:p>
          <a:p>
            <a:pPr>
              <a:spcBef>
                <a:spcPts val="600"/>
              </a:spcBef>
              <a:spcAft>
                <a:spcPts val="300"/>
              </a:spcAft>
              <a:buFontTx/>
              <a:buNone/>
            </a:pPr>
            <a:r>
              <a:rPr lang="en-GB" sz="2000" dirty="0" err="1" smtClean="0">
                <a:cs typeface="Arial" charset="0"/>
              </a:rPr>
              <a:t>Pentru</a:t>
            </a:r>
            <a:r>
              <a:rPr lang="en-GB" sz="2000" dirty="0" smtClean="0">
                <a:cs typeface="Arial" charset="0"/>
              </a:rPr>
              <a:t> a </a:t>
            </a:r>
            <a:r>
              <a:rPr lang="en-GB" sz="2000" dirty="0" err="1" smtClean="0">
                <a:cs typeface="Arial" charset="0"/>
              </a:rPr>
              <a:t>avea</a:t>
            </a:r>
            <a:r>
              <a:rPr lang="en-GB" sz="2000" dirty="0" smtClean="0">
                <a:cs typeface="Arial" charset="0"/>
              </a:rPr>
              <a:t> </a:t>
            </a:r>
            <a:r>
              <a:rPr lang="en-GB" sz="2000" dirty="0" err="1" smtClean="0">
                <a:cs typeface="Arial" charset="0"/>
              </a:rPr>
              <a:t>valoare</a:t>
            </a:r>
            <a:r>
              <a:rPr lang="en-GB" sz="2000" dirty="0" smtClean="0">
                <a:cs typeface="Arial" charset="0"/>
              </a:rPr>
              <a:t>, </a:t>
            </a:r>
            <a:r>
              <a:rPr lang="en-GB" sz="2000" dirty="0" err="1" smtClean="0">
                <a:cs typeface="Arial" charset="0"/>
              </a:rPr>
              <a:t>ideile</a:t>
            </a:r>
            <a:r>
              <a:rPr lang="en-GB" sz="2000" dirty="0" smtClean="0">
                <a:cs typeface="Arial" charset="0"/>
              </a:rPr>
              <a:t> tale de </a:t>
            </a:r>
            <a:r>
              <a:rPr lang="en-GB" sz="2000" dirty="0" err="1" smtClean="0">
                <a:cs typeface="Arial" charset="0"/>
              </a:rPr>
              <a:t>afaceri</a:t>
            </a:r>
            <a:r>
              <a:rPr lang="en-GB" sz="2000" dirty="0" smtClean="0">
                <a:cs typeface="Arial" charset="0"/>
              </a:rPr>
              <a:t> </a:t>
            </a:r>
            <a:r>
              <a:rPr lang="en-GB" sz="2000" dirty="0" err="1" smtClean="0">
                <a:cs typeface="Arial" charset="0"/>
              </a:rPr>
              <a:t>trebuie</a:t>
            </a:r>
            <a:r>
              <a:rPr lang="en-GB" sz="2000" dirty="0" smtClean="0">
                <a:cs typeface="Arial" charset="0"/>
              </a:rPr>
              <a:t> </a:t>
            </a:r>
            <a:r>
              <a:rPr lang="en-GB" sz="2000" dirty="0" err="1" smtClean="0">
                <a:cs typeface="Arial" charset="0"/>
              </a:rPr>
              <a:t>raspunda</a:t>
            </a:r>
            <a:r>
              <a:rPr lang="en-GB" sz="2000" dirty="0" smtClean="0">
                <a:cs typeface="Arial" charset="0"/>
              </a:rPr>
              <a:t> </a:t>
            </a:r>
            <a:r>
              <a:rPr lang="en-GB" sz="2000" dirty="0" err="1" smtClean="0">
                <a:cs typeface="Arial" charset="0"/>
              </a:rPr>
              <a:t>urmatoarelor</a:t>
            </a:r>
            <a:r>
              <a:rPr lang="en-GB" sz="2000" dirty="0" smtClean="0">
                <a:cs typeface="Arial" charset="0"/>
              </a:rPr>
              <a:t> </a:t>
            </a:r>
            <a:r>
              <a:rPr lang="en-GB" sz="2000" dirty="0" err="1" smtClean="0">
                <a:cs typeface="Arial" charset="0"/>
              </a:rPr>
              <a:t>cerinte</a:t>
            </a:r>
            <a:r>
              <a:rPr lang="en-GB" sz="2000" dirty="0" smtClean="0">
                <a:cs typeface="Arial" charset="0"/>
              </a:rPr>
              <a:t>:  </a:t>
            </a:r>
            <a:endParaRPr lang="en-US" sz="2000" dirty="0" smtClean="0">
              <a:cs typeface="Arial" charset="0"/>
            </a:endParaRPr>
          </a:p>
          <a:p>
            <a:pPr>
              <a:spcBef>
                <a:spcPts val="600"/>
              </a:spcBef>
              <a:spcAft>
                <a:spcPts val="300"/>
              </a:spcAft>
            </a:pPr>
            <a:r>
              <a:rPr lang="en-GB" sz="2000" dirty="0" err="1" smtClean="0">
                <a:cs typeface="Arial" charset="0"/>
              </a:rPr>
              <a:t>sa</a:t>
            </a:r>
            <a:r>
              <a:rPr lang="en-GB" sz="2000" dirty="0" smtClean="0">
                <a:cs typeface="Arial" charset="0"/>
              </a:rPr>
              <a:t> fie orientate </a:t>
            </a:r>
            <a:r>
              <a:rPr lang="en-GB" sz="2000" dirty="0" err="1" smtClean="0">
                <a:cs typeface="Arial" charset="0"/>
              </a:rPr>
              <a:t>pe</a:t>
            </a:r>
            <a:r>
              <a:rPr lang="en-GB" sz="2000" dirty="0" smtClean="0">
                <a:cs typeface="Arial" charset="0"/>
              </a:rPr>
              <a:t> </a:t>
            </a:r>
            <a:r>
              <a:rPr lang="en-GB" sz="2000" dirty="0" err="1" smtClean="0">
                <a:cs typeface="Arial" charset="0"/>
              </a:rPr>
              <a:t>principiile</a:t>
            </a:r>
            <a:r>
              <a:rPr lang="en-GB" sz="2000" dirty="0" smtClean="0">
                <a:cs typeface="Arial" charset="0"/>
              </a:rPr>
              <a:t> </a:t>
            </a:r>
            <a:r>
              <a:rPr lang="en-GB" sz="2000" dirty="0" err="1" smtClean="0">
                <a:cs typeface="Arial" charset="0"/>
              </a:rPr>
              <a:t>afacerilor</a:t>
            </a:r>
            <a:r>
              <a:rPr lang="en-GB" sz="2000" dirty="0" smtClean="0">
                <a:cs typeface="Arial" charset="0"/>
              </a:rPr>
              <a:t> – </a:t>
            </a:r>
            <a:r>
              <a:rPr lang="en-GB" sz="2000" dirty="0" err="1" smtClean="0">
                <a:cs typeface="Arial" charset="0"/>
              </a:rPr>
              <a:t>capabile</a:t>
            </a:r>
            <a:r>
              <a:rPr lang="en-GB" sz="2000" dirty="0" smtClean="0">
                <a:cs typeface="Arial" charset="0"/>
              </a:rPr>
              <a:t> </a:t>
            </a:r>
            <a:r>
              <a:rPr lang="en-GB" sz="2000" dirty="0" err="1" smtClean="0">
                <a:cs typeface="Arial" charset="0"/>
              </a:rPr>
              <a:t>sa</a:t>
            </a:r>
            <a:r>
              <a:rPr lang="en-GB" sz="2000" dirty="0" smtClean="0">
                <a:cs typeface="Arial" charset="0"/>
              </a:rPr>
              <a:t> </a:t>
            </a:r>
            <a:r>
              <a:rPr lang="en-GB" sz="2000" dirty="0" err="1" smtClean="0">
                <a:cs typeface="Arial" charset="0"/>
              </a:rPr>
              <a:t>genereze</a:t>
            </a:r>
            <a:r>
              <a:rPr lang="en-GB" sz="2000" dirty="0" smtClean="0">
                <a:cs typeface="Arial" charset="0"/>
              </a:rPr>
              <a:t> profit; </a:t>
            </a:r>
            <a:endParaRPr lang="en-US" sz="2000" dirty="0" smtClean="0">
              <a:cs typeface="Arial" charset="0"/>
            </a:endParaRPr>
          </a:p>
          <a:p>
            <a:pPr>
              <a:spcBef>
                <a:spcPts val="600"/>
              </a:spcBef>
              <a:spcAft>
                <a:spcPts val="300"/>
              </a:spcAft>
            </a:pPr>
            <a:r>
              <a:rPr lang="it-IT" sz="2000" dirty="0" smtClean="0">
                <a:cs typeface="Arial" charset="0"/>
              </a:rPr>
              <a:t>sa fie realiste – pentru a se integra in contextul economic; </a:t>
            </a:r>
            <a:endParaRPr lang="en-US" sz="2000" dirty="0" smtClean="0">
              <a:cs typeface="Arial" charset="0"/>
            </a:endParaRPr>
          </a:p>
          <a:p>
            <a:pPr>
              <a:spcBef>
                <a:spcPts val="600"/>
              </a:spcBef>
              <a:spcAft>
                <a:spcPts val="300"/>
              </a:spcAft>
            </a:pPr>
            <a:r>
              <a:rPr lang="it-IT" sz="2000" dirty="0" smtClean="0">
                <a:cs typeface="Arial" charset="0"/>
              </a:rPr>
              <a:t>sa fie inovatoare – saaducaceva nou; </a:t>
            </a:r>
            <a:endParaRPr lang="en-US" sz="2000" dirty="0" smtClean="0">
              <a:cs typeface="Arial" charset="0"/>
            </a:endParaRPr>
          </a:p>
          <a:p>
            <a:pPr>
              <a:spcBef>
                <a:spcPts val="600"/>
              </a:spcBef>
              <a:spcAft>
                <a:spcPts val="300"/>
              </a:spcAft>
            </a:pPr>
            <a:r>
              <a:rPr lang="it-IT" sz="2000" dirty="0" smtClean="0">
                <a:cs typeface="Arial" charset="0"/>
              </a:rPr>
              <a:t>sa raspunda unei cereri actuale si/sau potentiale – sa satisfaca o nevoie; </a:t>
            </a:r>
            <a:endParaRPr lang="en-US" sz="2000" dirty="0" smtClean="0">
              <a:cs typeface="Arial" charset="0"/>
            </a:endParaRPr>
          </a:p>
          <a:p>
            <a:pPr>
              <a:spcBef>
                <a:spcPts val="600"/>
              </a:spcBef>
              <a:spcAft>
                <a:spcPts val="300"/>
              </a:spcAft>
            </a:pPr>
            <a:r>
              <a:rPr lang="it-IT" sz="2000" dirty="0" smtClean="0">
                <a:cs typeface="Arial" charset="0"/>
              </a:rPr>
              <a:t>sa fie legale – se subintelege; </a:t>
            </a:r>
            <a:endParaRPr lang="en-US" sz="2000" dirty="0" smtClean="0">
              <a:cs typeface="Arial" charset="0"/>
            </a:endParaRPr>
          </a:p>
          <a:p>
            <a:pPr>
              <a:spcBef>
                <a:spcPts val="600"/>
              </a:spcBef>
              <a:spcAft>
                <a:spcPts val="300"/>
              </a:spcAft>
            </a:pPr>
            <a:r>
              <a:rPr lang="es-ES" sz="2000" dirty="0" err="1" smtClean="0">
                <a:cs typeface="Arial" charset="0"/>
              </a:rPr>
              <a:t>sa</a:t>
            </a:r>
            <a:r>
              <a:rPr lang="es-ES" sz="2000" dirty="0" smtClean="0">
                <a:cs typeface="Arial" charset="0"/>
              </a:rPr>
              <a:t> apara la </a:t>
            </a:r>
            <a:r>
              <a:rPr lang="es-ES" sz="2000" dirty="0" err="1" smtClean="0">
                <a:cs typeface="Arial" charset="0"/>
              </a:rPr>
              <a:t>momentul</a:t>
            </a:r>
            <a:r>
              <a:rPr lang="es-ES" sz="2000" dirty="0" smtClean="0">
                <a:cs typeface="Arial" charset="0"/>
              </a:rPr>
              <a:t> </a:t>
            </a:r>
            <a:r>
              <a:rPr lang="es-ES" sz="2000" dirty="0" err="1" smtClean="0">
                <a:cs typeface="Arial" charset="0"/>
              </a:rPr>
              <a:t>oportun</a:t>
            </a:r>
            <a:r>
              <a:rPr lang="es-ES" sz="2000" dirty="0" smtClean="0">
                <a:cs typeface="Arial" charset="0"/>
              </a:rPr>
              <a:t>   </a:t>
            </a:r>
            <a:endParaRPr lang="en-US" sz="2000" dirty="0" smtClean="0">
              <a:cs typeface="Arial" charset="0"/>
            </a:endParaRPr>
          </a:p>
          <a:p>
            <a:pPr>
              <a:buFontTx/>
              <a:buNone/>
            </a:pPr>
            <a:r>
              <a:rPr lang="it-IT" sz="2000" dirty="0" smtClean="0">
                <a:cs typeface="Arial" charset="0"/>
              </a:rPr>
              <a:t>2.Inovare, Strategie, cercetare si proiectare – se studiaza fezabilitatea unei idei de afacere si dezvoltarea acesteia intr-o intreprindere</a:t>
            </a:r>
          </a:p>
          <a:p>
            <a:pPr>
              <a:buFontTx/>
              <a:buNone/>
            </a:pPr>
            <a:r>
              <a:rPr lang="en-GB" sz="2000" dirty="0" smtClean="0">
                <a:cs typeface="Arial" charset="0"/>
              </a:rPr>
              <a:t>3. </a:t>
            </a:r>
            <a:r>
              <a:rPr lang="en-GB" sz="2000" dirty="0" err="1" smtClean="0">
                <a:cs typeface="Arial" charset="0"/>
              </a:rPr>
              <a:t>Existenta</a:t>
            </a:r>
            <a:r>
              <a:rPr lang="en-GB" sz="2000" dirty="0" smtClean="0">
                <a:cs typeface="Arial" charset="0"/>
              </a:rPr>
              <a:t> </a:t>
            </a:r>
            <a:r>
              <a:rPr lang="en-GB" sz="2000" dirty="0" err="1" smtClean="0">
                <a:cs typeface="Arial" charset="0"/>
              </a:rPr>
              <a:t>pietei</a:t>
            </a:r>
            <a:r>
              <a:rPr lang="en-GB" sz="2000" dirty="0" smtClean="0">
                <a:cs typeface="Arial" charset="0"/>
              </a:rPr>
              <a:t>, Marketing - </a:t>
            </a:r>
            <a:r>
              <a:rPr lang="en-GB" sz="2000" dirty="0" err="1" smtClean="0">
                <a:cs typeface="Arial" charset="0"/>
              </a:rPr>
              <a:t>promovarea</a:t>
            </a:r>
            <a:r>
              <a:rPr lang="en-GB" sz="2000" dirty="0" smtClean="0">
                <a:cs typeface="Arial" charset="0"/>
              </a:rPr>
              <a:t> </a:t>
            </a:r>
            <a:r>
              <a:rPr lang="en-GB" sz="2000" dirty="0" err="1" smtClean="0">
                <a:cs typeface="Arial" charset="0"/>
              </a:rPr>
              <a:t>si</a:t>
            </a:r>
            <a:r>
              <a:rPr lang="en-GB" sz="2000" dirty="0" smtClean="0">
                <a:cs typeface="Arial" charset="0"/>
              </a:rPr>
              <a:t> </a:t>
            </a:r>
            <a:r>
              <a:rPr lang="en-GB" sz="2000" dirty="0" err="1" smtClean="0">
                <a:cs typeface="Arial" charset="0"/>
              </a:rPr>
              <a:t>vanzarea</a:t>
            </a:r>
            <a:endParaRPr lang="en-US" sz="2000"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93227" y="1064173"/>
            <a:ext cx="10363200" cy="838200"/>
          </a:xfrm>
        </p:spPr>
        <p:txBody>
          <a:bodyPr>
            <a:normAutofit/>
          </a:bodyPr>
          <a:lstStyle/>
          <a:p>
            <a:pPr algn="ctr"/>
            <a:r>
              <a:rPr lang="it-IT" sz="2800" b="1" dirty="0" smtClean="0">
                <a:solidFill>
                  <a:srgbClr val="7030A0"/>
                </a:solidFill>
                <a:cs typeface="Arial" charset="0"/>
              </a:rPr>
              <a:t>Elementele care conduc o afacere catre echilibru si maturitate (2)</a:t>
            </a:r>
            <a:endParaRPr lang="en-US" sz="2800" b="1" dirty="0" smtClean="0">
              <a:solidFill>
                <a:srgbClr val="7030A0"/>
              </a:solidFill>
            </a:endParaRPr>
          </a:p>
        </p:txBody>
      </p:sp>
      <p:sp>
        <p:nvSpPr>
          <p:cNvPr id="25603" name="Content Placeholder 2"/>
          <p:cNvSpPr>
            <a:spLocks noGrp="1"/>
          </p:cNvSpPr>
          <p:nvPr>
            <p:ph idx="1"/>
          </p:nvPr>
        </p:nvSpPr>
        <p:spPr>
          <a:xfrm>
            <a:off x="203200" y="1907628"/>
            <a:ext cx="11684000" cy="4721772"/>
          </a:xfrm>
        </p:spPr>
        <p:txBody>
          <a:bodyPr/>
          <a:lstStyle/>
          <a:p>
            <a:pPr>
              <a:spcBef>
                <a:spcPts val="600"/>
              </a:spcBef>
              <a:buFontTx/>
              <a:buNone/>
            </a:pPr>
            <a:r>
              <a:rPr lang="it-IT" sz="2000" dirty="0" smtClean="0">
                <a:cs typeface="Arial" charset="0"/>
              </a:rPr>
              <a:t>4. Viziune, Resurse -  </a:t>
            </a:r>
            <a:r>
              <a:rPr lang="en-GB" sz="2000" dirty="0" err="1" smtClean="0">
                <a:cs typeface="Arial" charset="0"/>
              </a:rPr>
              <a:t>obtinerea</a:t>
            </a:r>
            <a:r>
              <a:rPr lang="en-GB" sz="2000" dirty="0" smtClean="0">
                <a:cs typeface="Arial" charset="0"/>
              </a:rPr>
              <a:t> de </a:t>
            </a:r>
            <a:r>
              <a:rPr lang="en-GB" sz="2000" dirty="0" err="1" smtClean="0">
                <a:cs typeface="Arial" charset="0"/>
              </a:rPr>
              <a:t>finantare</a:t>
            </a:r>
            <a:r>
              <a:rPr lang="en-GB" sz="2000" dirty="0" smtClean="0">
                <a:cs typeface="Arial" charset="0"/>
              </a:rPr>
              <a:t>, </a:t>
            </a:r>
            <a:r>
              <a:rPr lang="en-GB" sz="2000" dirty="0" err="1" smtClean="0">
                <a:cs typeface="Arial" charset="0"/>
              </a:rPr>
              <a:t>consultanta</a:t>
            </a:r>
            <a:r>
              <a:rPr lang="en-GB" sz="2000" dirty="0" smtClean="0">
                <a:cs typeface="Arial" charset="0"/>
              </a:rPr>
              <a:t> </a:t>
            </a:r>
            <a:r>
              <a:rPr lang="en-GB" sz="2000" dirty="0" err="1" smtClean="0">
                <a:cs typeface="Arial" charset="0"/>
              </a:rPr>
              <a:t>si</a:t>
            </a:r>
            <a:r>
              <a:rPr lang="en-GB" sz="2000" dirty="0" smtClean="0">
                <a:cs typeface="Arial" charset="0"/>
              </a:rPr>
              <a:t> </a:t>
            </a:r>
            <a:r>
              <a:rPr lang="en-GB" sz="2000" dirty="0" err="1" smtClean="0">
                <a:cs typeface="Arial" charset="0"/>
              </a:rPr>
              <a:t>expertiza</a:t>
            </a:r>
            <a:endParaRPr lang="en-US" sz="2000" dirty="0" smtClean="0">
              <a:cs typeface="Arial" charset="0"/>
            </a:endParaRPr>
          </a:p>
          <a:p>
            <a:pPr>
              <a:spcBef>
                <a:spcPts val="600"/>
              </a:spcBef>
            </a:pPr>
            <a:r>
              <a:rPr lang="en-GB" sz="2000" dirty="0" err="1" smtClean="0">
                <a:cs typeface="Arial" charset="0"/>
              </a:rPr>
              <a:t>expertiza</a:t>
            </a:r>
            <a:r>
              <a:rPr lang="en-GB" sz="2000" dirty="0" smtClean="0">
                <a:cs typeface="Arial" charset="0"/>
              </a:rPr>
              <a:t> in </a:t>
            </a:r>
            <a:r>
              <a:rPr lang="en-GB" sz="2000" dirty="0" err="1" smtClean="0">
                <a:cs typeface="Arial" charset="0"/>
              </a:rPr>
              <a:t>domeniul</a:t>
            </a:r>
            <a:r>
              <a:rPr lang="en-GB" sz="2000" dirty="0" smtClean="0">
                <a:cs typeface="Arial" charset="0"/>
              </a:rPr>
              <a:t> </a:t>
            </a:r>
            <a:r>
              <a:rPr lang="en-GB" sz="2000" dirty="0" err="1" smtClean="0">
                <a:cs typeface="Arial" charset="0"/>
              </a:rPr>
              <a:t>afacerilor</a:t>
            </a:r>
            <a:r>
              <a:rPr lang="en-GB" sz="2000" dirty="0" smtClean="0">
                <a:cs typeface="Arial" charset="0"/>
              </a:rPr>
              <a:t>, </a:t>
            </a:r>
            <a:r>
              <a:rPr lang="en-GB" sz="2000" dirty="0" err="1" smtClean="0">
                <a:cs typeface="Arial" charset="0"/>
              </a:rPr>
              <a:t>aptitudini</a:t>
            </a:r>
            <a:r>
              <a:rPr lang="en-GB" sz="2000" dirty="0" smtClean="0">
                <a:cs typeface="Arial" charset="0"/>
              </a:rPr>
              <a:t> </a:t>
            </a:r>
            <a:r>
              <a:rPr lang="en-GB" sz="2000" dirty="0" err="1" smtClean="0">
                <a:cs typeface="Arial" charset="0"/>
              </a:rPr>
              <a:t>tehnice</a:t>
            </a:r>
            <a:r>
              <a:rPr lang="en-GB" sz="2000" dirty="0" smtClean="0">
                <a:cs typeface="Arial" charset="0"/>
              </a:rPr>
              <a:t> – </a:t>
            </a:r>
            <a:r>
              <a:rPr lang="en-GB" sz="2000" dirty="0" err="1" smtClean="0">
                <a:cs typeface="Arial" charset="0"/>
              </a:rPr>
              <a:t>cursuri</a:t>
            </a:r>
            <a:r>
              <a:rPr lang="en-GB" sz="2000" dirty="0" smtClean="0">
                <a:cs typeface="Arial" charset="0"/>
              </a:rPr>
              <a:t> de </a:t>
            </a:r>
            <a:r>
              <a:rPr lang="en-GB" sz="2000" dirty="0" err="1" smtClean="0">
                <a:cs typeface="Arial" charset="0"/>
              </a:rPr>
              <a:t>instruire</a:t>
            </a:r>
            <a:r>
              <a:rPr lang="en-GB" sz="2000" dirty="0" smtClean="0">
                <a:cs typeface="Arial" charset="0"/>
              </a:rPr>
              <a:t>, </a:t>
            </a:r>
            <a:r>
              <a:rPr lang="en-GB" sz="2000" dirty="0" err="1" smtClean="0">
                <a:cs typeface="Arial" charset="0"/>
              </a:rPr>
              <a:t>cunostinte</a:t>
            </a:r>
            <a:r>
              <a:rPr lang="en-GB" sz="2000" dirty="0" smtClean="0">
                <a:cs typeface="Arial" charset="0"/>
              </a:rPr>
              <a:t> </a:t>
            </a:r>
            <a:r>
              <a:rPr lang="en-GB" sz="2000" dirty="0" err="1" smtClean="0">
                <a:cs typeface="Arial" charset="0"/>
              </a:rPr>
              <a:t>juridice</a:t>
            </a:r>
            <a:r>
              <a:rPr lang="en-GB" sz="2000" dirty="0" smtClean="0">
                <a:cs typeface="Arial" charset="0"/>
              </a:rPr>
              <a:t>, management </a:t>
            </a:r>
            <a:r>
              <a:rPr lang="en-GB" sz="2000" dirty="0" err="1" smtClean="0">
                <a:cs typeface="Arial" charset="0"/>
              </a:rPr>
              <a:t>financiar</a:t>
            </a:r>
            <a:r>
              <a:rPr lang="en-GB" sz="2000" dirty="0" smtClean="0">
                <a:cs typeface="Arial" charset="0"/>
              </a:rPr>
              <a:t> etc; </a:t>
            </a:r>
            <a:endParaRPr lang="en-US" sz="2000" dirty="0" smtClean="0">
              <a:cs typeface="Arial" charset="0"/>
            </a:endParaRPr>
          </a:p>
          <a:p>
            <a:pPr>
              <a:spcBef>
                <a:spcPts val="600"/>
              </a:spcBef>
            </a:pPr>
            <a:r>
              <a:rPr lang="en-GB" sz="2000" dirty="0" err="1" smtClean="0">
                <a:cs typeface="Arial" charset="0"/>
              </a:rPr>
              <a:t>sprijin</a:t>
            </a:r>
            <a:r>
              <a:rPr lang="en-GB" sz="2000" dirty="0" smtClean="0">
                <a:cs typeface="Arial" charset="0"/>
              </a:rPr>
              <a:t> personal – </a:t>
            </a:r>
            <a:r>
              <a:rPr lang="en-GB" sz="2000" dirty="0" err="1" smtClean="0">
                <a:cs typeface="Arial" charset="0"/>
              </a:rPr>
              <a:t>agentii</a:t>
            </a:r>
            <a:r>
              <a:rPr lang="en-GB" sz="2000" dirty="0" smtClean="0">
                <a:cs typeface="Arial" charset="0"/>
              </a:rPr>
              <a:t>, </a:t>
            </a:r>
            <a:r>
              <a:rPr lang="en-GB" sz="2000" dirty="0" err="1" smtClean="0">
                <a:cs typeface="Arial" charset="0"/>
              </a:rPr>
              <a:t>consilieri</a:t>
            </a:r>
            <a:r>
              <a:rPr lang="en-GB" sz="2000" dirty="0" smtClean="0">
                <a:cs typeface="Arial" charset="0"/>
              </a:rPr>
              <a:t>, </a:t>
            </a:r>
            <a:r>
              <a:rPr lang="en-GB" sz="2000" dirty="0" err="1" smtClean="0">
                <a:cs typeface="Arial" charset="0"/>
              </a:rPr>
              <a:t>contacte</a:t>
            </a:r>
            <a:r>
              <a:rPr lang="en-GB" sz="2000" dirty="0" smtClean="0">
                <a:cs typeface="Arial" charset="0"/>
              </a:rPr>
              <a:t>, etc; </a:t>
            </a:r>
            <a:endParaRPr lang="en-US" sz="2000" dirty="0" smtClean="0">
              <a:cs typeface="Arial" charset="0"/>
            </a:endParaRPr>
          </a:p>
          <a:p>
            <a:pPr>
              <a:spcBef>
                <a:spcPts val="600"/>
              </a:spcBef>
            </a:pPr>
            <a:r>
              <a:rPr lang="en-GB" sz="2000" dirty="0" smtClean="0">
                <a:cs typeface="Arial" charset="0"/>
              </a:rPr>
              <a:t></a:t>
            </a:r>
            <a:r>
              <a:rPr lang="en-GB" sz="2000" dirty="0" err="1" smtClean="0">
                <a:cs typeface="Arial" charset="0"/>
              </a:rPr>
              <a:t>resurse</a:t>
            </a:r>
            <a:r>
              <a:rPr lang="en-GB" sz="2000" dirty="0" smtClean="0">
                <a:cs typeface="Arial" charset="0"/>
              </a:rPr>
              <a:t> </a:t>
            </a:r>
            <a:r>
              <a:rPr lang="en-GB" sz="2000" dirty="0" err="1" smtClean="0">
                <a:cs typeface="Arial" charset="0"/>
              </a:rPr>
              <a:t>financiare</a:t>
            </a:r>
            <a:r>
              <a:rPr lang="en-GB" sz="2000" dirty="0" smtClean="0">
                <a:cs typeface="Arial" charset="0"/>
              </a:rPr>
              <a:t> – </a:t>
            </a:r>
            <a:r>
              <a:rPr lang="en-GB" sz="2000" dirty="0" err="1" smtClean="0">
                <a:cs typeface="Arial" charset="0"/>
              </a:rPr>
              <a:t>credite</a:t>
            </a:r>
            <a:r>
              <a:rPr lang="en-GB" sz="2000" dirty="0" smtClean="0">
                <a:cs typeface="Arial" charset="0"/>
              </a:rPr>
              <a:t>, </a:t>
            </a:r>
            <a:r>
              <a:rPr lang="en-GB" sz="2000" dirty="0" err="1" smtClean="0">
                <a:cs typeface="Arial" charset="0"/>
              </a:rPr>
              <a:t>granturi</a:t>
            </a:r>
            <a:r>
              <a:rPr lang="en-GB" sz="2000" dirty="0" smtClean="0">
                <a:cs typeface="Arial" charset="0"/>
              </a:rPr>
              <a:t>, </a:t>
            </a:r>
            <a:r>
              <a:rPr lang="en-GB" sz="2000" dirty="0" err="1" smtClean="0">
                <a:cs typeface="Arial" charset="0"/>
              </a:rPr>
              <a:t>donatii</a:t>
            </a:r>
            <a:r>
              <a:rPr lang="en-GB" sz="2000" dirty="0" smtClean="0">
                <a:cs typeface="Arial" charset="0"/>
              </a:rPr>
              <a:t> etc; </a:t>
            </a:r>
            <a:r>
              <a:rPr lang="en-GB" sz="2000" dirty="0" err="1" smtClean="0">
                <a:cs typeface="Arial" charset="0"/>
              </a:rPr>
              <a:t>Exista</a:t>
            </a:r>
            <a:r>
              <a:rPr lang="en-GB" sz="2000" dirty="0" smtClean="0">
                <a:cs typeface="Arial" charset="0"/>
              </a:rPr>
              <a:t> o </a:t>
            </a:r>
            <a:r>
              <a:rPr lang="en-GB" sz="2000" dirty="0" err="1" smtClean="0">
                <a:cs typeface="Arial" charset="0"/>
              </a:rPr>
              <a:t>serie</a:t>
            </a:r>
            <a:r>
              <a:rPr lang="en-GB" sz="2000" dirty="0" smtClean="0">
                <a:cs typeface="Arial" charset="0"/>
              </a:rPr>
              <a:t> de </a:t>
            </a:r>
            <a:r>
              <a:rPr lang="en-GB" sz="2000" dirty="0" err="1" smtClean="0">
                <a:cs typeface="Arial" charset="0"/>
              </a:rPr>
              <a:t>resurse</a:t>
            </a:r>
            <a:r>
              <a:rPr lang="en-GB" sz="2000" dirty="0" smtClean="0">
                <a:cs typeface="Arial" charset="0"/>
              </a:rPr>
              <a:t> </a:t>
            </a:r>
            <a:r>
              <a:rPr lang="en-GB" sz="2000" dirty="0" err="1" smtClean="0">
                <a:cs typeface="Arial" charset="0"/>
              </a:rPr>
              <a:t>financiare</a:t>
            </a:r>
            <a:r>
              <a:rPr lang="en-GB" sz="2000" dirty="0" smtClean="0">
                <a:cs typeface="Arial" charset="0"/>
              </a:rPr>
              <a:t> </a:t>
            </a:r>
            <a:r>
              <a:rPr lang="en-GB" sz="2000" dirty="0" err="1" smtClean="0">
                <a:cs typeface="Arial" charset="0"/>
              </a:rPr>
              <a:t>disponibile</a:t>
            </a:r>
            <a:r>
              <a:rPr lang="en-GB" sz="2000" dirty="0" smtClean="0">
                <a:cs typeface="Arial" charset="0"/>
              </a:rPr>
              <a:t> </a:t>
            </a:r>
            <a:r>
              <a:rPr lang="en-GB" sz="2000" dirty="0" err="1" smtClean="0">
                <a:cs typeface="Arial" charset="0"/>
              </a:rPr>
              <a:t>pentru</a:t>
            </a:r>
            <a:r>
              <a:rPr lang="en-GB" sz="2000" dirty="0" smtClean="0">
                <a:cs typeface="Arial" charset="0"/>
              </a:rPr>
              <a:t> </a:t>
            </a:r>
            <a:r>
              <a:rPr lang="en-GB" sz="2000" dirty="0" err="1" smtClean="0">
                <a:cs typeface="Arial" charset="0"/>
              </a:rPr>
              <a:t>inceperea</a:t>
            </a:r>
            <a:r>
              <a:rPr lang="en-GB" sz="2000" dirty="0" smtClean="0">
                <a:cs typeface="Arial" charset="0"/>
              </a:rPr>
              <a:t> </a:t>
            </a:r>
            <a:r>
              <a:rPr lang="en-GB" sz="2000" dirty="0" err="1" smtClean="0">
                <a:cs typeface="Arial" charset="0"/>
              </a:rPr>
              <a:t>unei</a:t>
            </a:r>
            <a:r>
              <a:rPr lang="en-GB" sz="2000" dirty="0" smtClean="0">
                <a:cs typeface="Arial" charset="0"/>
              </a:rPr>
              <a:t> </a:t>
            </a:r>
            <a:r>
              <a:rPr lang="en-GB" sz="2000" dirty="0" err="1" smtClean="0">
                <a:cs typeface="Arial" charset="0"/>
              </a:rPr>
              <a:t>afaceri</a:t>
            </a:r>
            <a:r>
              <a:rPr lang="en-GB" sz="2000" dirty="0" smtClean="0">
                <a:cs typeface="Arial" charset="0"/>
              </a:rPr>
              <a:t>, care </a:t>
            </a:r>
            <a:r>
              <a:rPr lang="en-GB" sz="2000" dirty="0" err="1" smtClean="0">
                <a:cs typeface="Arial" charset="0"/>
              </a:rPr>
              <a:t>sunt</a:t>
            </a:r>
            <a:r>
              <a:rPr lang="en-GB" sz="2000" dirty="0" smtClean="0">
                <a:cs typeface="Arial" charset="0"/>
              </a:rPr>
              <a:t> </a:t>
            </a:r>
            <a:r>
              <a:rPr lang="en-GB" sz="2000" dirty="0" err="1" smtClean="0">
                <a:cs typeface="Arial" charset="0"/>
              </a:rPr>
              <a:t>conditionate</a:t>
            </a:r>
            <a:r>
              <a:rPr lang="en-GB" sz="2000" dirty="0" smtClean="0">
                <a:cs typeface="Arial" charset="0"/>
              </a:rPr>
              <a:t> de </a:t>
            </a:r>
            <a:r>
              <a:rPr lang="en-GB" sz="2000" dirty="0" err="1" smtClean="0">
                <a:cs typeface="Arial" charset="0"/>
              </a:rPr>
              <a:t>prezentarea</a:t>
            </a:r>
            <a:r>
              <a:rPr lang="en-GB" sz="2000" dirty="0" smtClean="0">
                <a:cs typeface="Arial" charset="0"/>
              </a:rPr>
              <a:t> </a:t>
            </a:r>
            <a:r>
              <a:rPr lang="en-GB" sz="2000" dirty="0" err="1" smtClean="0">
                <a:cs typeface="Arial" charset="0"/>
              </a:rPr>
              <a:t>unui</a:t>
            </a:r>
            <a:r>
              <a:rPr lang="en-GB" sz="2000" dirty="0" smtClean="0">
                <a:cs typeface="Arial" charset="0"/>
              </a:rPr>
              <a:t> </a:t>
            </a:r>
            <a:r>
              <a:rPr lang="en-GB" sz="2000" b="1" dirty="0" smtClean="0">
                <a:cs typeface="Arial" charset="0"/>
              </a:rPr>
              <a:t>plan de </a:t>
            </a:r>
            <a:r>
              <a:rPr lang="en-GB" sz="2000" b="1" dirty="0" err="1" smtClean="0">
                <a:cs typeface="Arial" charset="0"/>
              </a:rPr>
              <a:t>afaceri</a:t>
            </a:r>
            <a:r>
              <a:rPr lang="en-GB" sz="2000" b="1" dirty="0" smtClean="0">
                <a:cs typeface="Arial" charset="0"/>
              </a:rPr>
              <a:t> </a:t>
            </a:r>
            <a:r>
              <a:rPr lang="en-GB" sz="2000" dirty="0" err="1" smtClean="0">
                <a:cs typeface="Arial" charset="0"/>
              </a:rPr>
              <a:t>viabil</a:t>
            </a:r>
            <a:r>
              <a:rPr lang="en-GB" sz="2000" dirty="0" smtClean="0">
                <a:cs typeface="Arial" charset="0"/>
              </a:rPr>
              <a:t>. </a:t>
            </a:r>
            <a:r>
              <a:rPr lang="en-GB" sz="2000" dirty="0" err="1" smtClean="0">
                <a:cs typeface="Arial" charset="0"/>
              </a:rPr>
              <a:t>Aceste</a:t>
            </a:r>
            <a:r>
              <a:rPr lang="en-GB" sz="2000" dirty="0" smtClean="0">
                <a:cs typeface="Arial" charset="0"/>
              </a:rPr>
              <a:t> </a:t>
            </a:r>
            <a:r>
              <a:rPr lang="en-GB" sz="2000" dirty="0" err="1" smtClean="0">
                <a:cs typeface="Arial" charset="0"/>
              </a:rPr>
              <a:t>resurse</a:t>
            </a:r>
            <a:r>
              <a:rPr lang="en-GB" sz="2000" dirty="0" smtClean="0">
                <a:cs typeface="Arial" charset="0"/>
              </a:rPr>
              <a:t> pot </a:t>
            </a:r>
            <a:r>
              <a:rPr lang="en-GB" sz="2000" dirty="0" err="1" smtClean="0">
                <a:cs typeface="Arial" charset="0"/>
              </a:rPr>
              <a:t>fi:programe</a:t>
            </a:r>
            <a:r>
              <a:rPr lang="en-GB" sz="2000" dirty="0" smtClean="0">
                <a:cs typeface="Arial" charset="0"/>
              </a:rPr>
              <a:t> de </a:t>
            </a:r>
            <a:r>
              <a:rPr lang="en-GB" sz="2000" dirty="0" err="1" smtClean="0">
                <a:cs typeface="Arial" charset="0"/>
              </a:rPr>
              <a:t>sustinere</a:t>
            </a:r>
            <a:r>
              <a:rPr lang="en-GB" sz="2000" dirty="0" smtClean="0">
                <a:cs typeface="Arial" charset="0"/>
              </a:rPr>
              <a:t> a start-</a:t>
            </a:r>
            <a:r>
              <a:rPr lang="en-GB" sz="2000" dirty="0" err="1" smtClean="0">
                <a:cs typeface="Arial" charset="0"/>
              </a:rPr>
              <a:t>upurilor</a:t>
            </a:r>
            <a:r>
              <a:rPr lang="en-GB" sz="2000" dirty="0" smtClean="0">
                <a:cs typeface="Arial" charset="0"/>
              </a:rPr>
              <a:t>,  </a:t>
            </a:r>
            <a:r>
              <a:rPr lang="en-GB" sz="2000" dirty="0" err="1" smtClean="0">
                <a:cs typeface="Arial" charset="0"/>
              </a:rPr>
              <a:t>credite</a:t>
            </a:r>
            <a:r>
              <a:rPr lang="en-GB" sz="2000" dirty="0" smtClean="0">
                <a:cs typeface="Arial" charset="0"/>
              </a:rPr>
              <a:t> </a:t>
            </a:r>
            <a:r>
              <a:rPr lang="en-GB" sz="2000" dirty="0" err="1" smtClean="0">
                <a:cs typeface="Arial" charset="0"/>
              </a:rPr>
              <a:t>bancare</a:t>
            </a:r>
            <a:r>
              <a:rPr lang="en-GB" sz="2000" dirty="0" smtClean="0">
                <a:cs typeface="Arial" charset="0"/>
              </a:rPr>
              <a:t>, </a:t>
            </a:r>
            <a:r>
              <a:rPr lang="en-GB" sz="2000" dirty="0" err="1" smtClean="0">
                <a:cs typeface="Arial" charset="0"/>
              </a:rPr>
              <a:t>credite</a:t>
            </a:r>
            <a:r>
              <a:rPr lang="en-GB" sz="2000" dirty="0" smtClean="0">
                <a:cs typeface="Arial" charset="0"/>
              </a:rPr>
              <a:t> </a:t>
            </a:r>
            <a:r>
              <a:rPr lang="en-GB" sz="2000" dirty="0" err="1" smtClean="0">
                <a:cs typeface="Arial" charset="0"/>
              </a:rPr>
              <a:t>subventionate</a:t>
            </a:r>
            <a:r>
              <a:rPr lang="en-GB" sz="2000" dirty="0" smtClean="0">
                <a:cs typeface="Arial" charset="0"/>
              </a:rPr>
              <a:t>, </a:t>
            </a:r>
            <a:r>
              <a:rPr lang="en-GB" sz="2000" dirty="0" err="1" smtClean="0">
                <a:cs typeface="Arial" charset="0"/>
              </a:rPr>
              <a:t>finantari</a:t>
            </a:r>
            <a:r>
              <a:rPr lang="en-GB" sz="2000" dirty="0" smtClean="0">
                <a:cs typeface="Arial" charset="0"/>
              </a:rPr>
              <a:t> </a:t>
            </a:r>
            <a:r>
              <a:rPr lang="en-GB" sz="2000" dirty="0" err="1" smtClean="0">
                <a:cs typeface="Arial" charset="0"/>
              </a:rPr>
              <a:t>nerambursabile</a:t>
            </a:r>
            <a:r>
              <a:rPr lang="en-GB" sz="2000" dirty="0" smtClean="0">
                <a:cs typeface="Arial" charset="0"/>
              </a:rPr>
              <a:t> </a:t>
            </a:r>
            <a:r>
              <a:rPr lang="en-GB" sz="2000" dirty="0" err="1" smtClean="0">
                <a:cs typeface="Arial" charset="0"/>
              </a:rPr>
              <a:t>acordate</a:t>
            </a:r>
            <a:r>
              <a:rPr lang="en-GB" sz="2000" dirty="0" smtClean="0">
                <a:cs typeface="Arial" charset="0"/>
              </a:rPr>
              <a:t> in </a:t>
            </a:r>
            <a:r>
              <a:rPr lang="en-GB" sz="2000" dirty="0" err="1" smtClean="0">
                <a:cs typeface="Arial" charset="0"/>
              </a:rPr>
              <a:t>cadrul</a:t>
            </a:r>
            <a:r>
              <a:rPr lang="en-GB" sz="2000" dirty="0" smtClean="0">
                <a:cs typeface="Arial" charset="0"/>
              </a:rPr>
              <a:t> </a:t>
            </a:r>
            <a:r>
              <a:rPr lang="en-GB" sz="2000" dirty="0" err="1" smtClean="0">
                <a:cs typeface="Arial" charset="0"/>
              </a:rPr>
              <a:t>programelor</a:t>
            </a:r>
            <a:r>
              <a:rPr lang="en-GB" sz="2000" dirty="0" smtClean="0">
                <a:cs typeface="Arial" charset="0"/>
              </a:rPr>
              <a:t> de </a:t>
            </a:r>
            <a:r>
              <a:rPr lang="en-GB" sz="2000" dirty="0" err="1" smtClean="0">
                <a:cs typeface="Arial" charset="0"/>
              </a:rPr>
              <a:t>sprijin</a:t>
            </a:r>
            <a:r>
              <a:rPr lang="en-GB" sz="2000" dirty="0" smtClean="0">
                <a:cs typeface="Arial" charset="0"/>
              </a:rPr>
              <a:t> al </a:t>
            </a:r>
            <a:r>
              <a:rPr lang="en-GB" sz="2000" dirty="0" err="1" smtClean="0">
                <a:cs typeface="Arial" charset="0"/>
              </a:rPr>
              <a:t>intreprinzatorilor</a:t>
            </a:r>
            <a:r>
              <a:rPr lang="en-GB" sz="2000" dirty="0" smtClean="0">
                <a:cs typeface="Arial" charset="0"/>
              </a:rPr>
              <a:t> </a:t>
            </a:r>
            <a:r>
              <a:rPr lang="en-GB" sz="2000" dirty="0" err="1" smtClean="0">
                <a:cs typeface="Arial" charset="0"/>
              </a:rPr>
              <a:t>mici</a:t>
            </a:r>
            <a:r>
              <a:rPr lang="en-GB" sz="2000" dirty="0" smtClean="0">
                <a:cs typeface="Arial" charset="0"/>
              </a:rPr>
              <a:t> </a:t>
            </a:r>
            <a:r>
              <a:rPr lang="en-GB" sz="2000" dirty="0" err="1" smtClean="0">
                <a:cs typeface="Arial" charset="0"/>
              </a:rPr>
              <a:t>si</a:t>
            </a:r>
            <a:r>
              <a:rPr lang="en-GB" sz="2000" dirty="0" smtClean="0">
                <a:cs typeface="Arial" charset="0"/>
              </a:rPr>
              <a:t> </a:t>
            </a:r>
            <a:r>
              <a:rPr lang="en-GB" sz="2000" dirty="0" err="1" smtClean="0">
                <a:cs typeface="Arial" charset="0"/>
              </a:rPr>
              <a:t>mijlocii</a:t>
            </a:r>
            <a:r>
              <a:rPr lang="en-GB" sz="2000" dirty="0" smtClean="0">
                <a:cs typeface="Arial" charset="0"/>
              </a:rPr>
              <a:t>, capital de </a:t>
            </a:r>
            <a:r>
              <a:rPr lang="en-GB" sz="2000" dirty="0" err="1" smtClean="0">
                <a:cs typeface="Arial" charset="0"/>
              </a:rPr>
              <a:t>risc</a:t>
            </a:r>
            <a:r>
              <a:rPr lang="en-GB" sz="2000" dirty="0" smtClean="0">
                <a:cs typeface="Arial" charset="0"/>
              </a:rPr>
              <a:t> </a:t>
            </a:r>
            <a:r>
              <a:rPr lang="en-GB" sz="2000" dirty="0" err="1" smtClean="0">
                <a:cs typeface="Arial" charset="0"/>
              </a:rPr>
              <a:t>si</a:t>
            </a:r>
            <a:r>
              <a:rPr lang="en-GB" sz="2000" dirty="0" smtClean="0">
                <a:cs typeface="Arial" charset="0"/>
              </a:rPr>
              <a:t>, nu </a:t>
            </a:r>
            <a:r>
              <a:rPr lang="en-GB" sz="2000" dirty="0" err="1" smtClean="0">
                <a:cs typeface="Arial" charset="0"/>
              </a:rPr>
              <a:t>pe</a:t>
            </a:r>
            <a:r>
              <a:rPr lang="en-GB" sz="2000" dirty="0" smtClean="0">
                <a:cs typeface="Arial" charset="0"/>
              </a:rPr>
              <a:t> </a:t>
            </a:r>
            <a:r>
              <a:rPr lang="en-GB" sz="2000" dirty="0" err="1" smtClean="0">
                <a:cs typeface="Arial" charset="0"/>
              </a:rPr>
              <a:t>ultimul</a:t>
            </a:r>
            <a:r>
              <a:rPr lang="en-GB" sz="2000" dirty="0" smtClean="0">
                <a:cs typeface="Arial" charset="0"/>
              </a:rPr>
              <a:t> loc, </a:t>
            </a:r>
            <a:r>
              <a:rPr lang="en-GB" sz="2000" dirty="0" err="1" smtClean="0">
                <a:cs typeface="Arial" charset="0"/>
              </a:rPr>
              <a:t>fonduri</a:t>
            </a:r>
            <a:r>
              <a:rPr lang="en-GB" sz="2000" dirty="0" smtClean="0">
                <a:cs typeface="Arial" charset="0"/>
              </a:rPr>
              <a:t> de </a:t>
            </a:r>
            <a:r>
              <a:rPr lang="en-GB" sz="2000" dirty="0" err="1" smtClean="0">
                <a:cs typeface="Arial" charset="0"/>
              </a:rPr>
              <a:t>garantare</a:t>
            </a:r>
            <a:r>
              <a:rPr lang="en-GB" sz="2000" dirty="0" smtClean="0">
                <a:cs typeface="Arial" charset="0"/>
              </a:rPr>
              <a:t> a </a:t>
            </a:r>
            <a:r>
              <a:rPr lang="en-GB" sz="2000" dirty="0" err="1" smtClean="0">
                <a:cs typeface="Arial" charset="0"/>
              </a:rPr>
              <a:t>creditelor</a:t>
            </a:r>
            <a:r>
              <a:rPr lang="en-GB" sz="2000" dirty="0" smtClean="0">
                <a:cs typeface="Arial" charset="0"/>
              </a:rPr>
              <a:t>, etc</a:t>
            </a:r>
            <a:endParaRPr lang="en-US" sz="2000" dirty="0" smtClean="0">
              <a:cs typeface="Arial" charset="0"/>
            </a:endParaRPr>
          </a:p>
          <a:p>
            <a:pPr>
              <a:spcBef>
                <a:spcPts val="600"/>
              </a:spcBef>
            </a:pPr>
            <a:r>
              <a:rPr lang="en-GB" sz="2000" dirty="0" err="1" smtClean="0">
                <a:cs typeface="Arial" charset="0"/>
              </a:rPr>
              <a:t>locatii</a:t>
            </a:r>
            <a:r>
              <a:rPr lang="en-GB" sz="2000" dirty="0" smtClean="0">
                <a:cs typeface="Arial" charset="0"/>
              </a:rPr>
              <a:t> – </a:t>
            </a:r>
            <a:r>
              <a:rPr lang="en-GB" sz="2000" dirty="0" err="1" smtClean="0">
                <a:cs typeface="Arial" charset="0"/>
              </a:rPr>
              <a:t>inchiriere</a:t>
            </a:r>
            <a:r>
              <a:rPr lang="en-GB" sz="2000" dirty="0" smtClean="0">
                <a:cs typeface="Arial" charset="0"/>
              </a:rPr>
              <a:t> </a:t>
            </a:r>
            <a:r>
              <a:rPr lang="en-GB" sz="2000" dirty="0" err="1" smtClean="0">
                <a:cs typeface="Arial" charset="0"/>
              </a:rPr>
              <a:t>si</a:t>
            </a:r>
            <a:r>
              <a:rPr lang="en-GB" sz="2000" dirty="0" smtClean="0">
                <a:cs typeface="Arial" charset="0"/>
              </a:rPr>
              <a:t> leasing etc;</a:t>
            </a:r>
            <a:endParaRPr lang="en-US" sz="2000" dirty="0" smtClean="0">
              <a:cs typeface="Arial" charset="0"/>
            </a:endParaRPr>
          </a:p>
          <a:p>
            <a:pPr>
              <a:spcBef>
                <a:spcPts val="600"/>
              </a:spcBef>
            </a:pPr>
            <a:r>
              <a:rPr lang="it-IT" sz="2000" dirty="0" smtClean="0">
                <a:cs typeface="Arial" charset="0"/>
              </a:rPr>
              <a:t>echipamente – inchiriere si leasing etc.</a:t>
            </a:r>
          </a:p>
          <a:p>
            <a:pPr>
              <a:spcBef>
                <a:spcPts val="600"/>
              </a:spcBef>
              <a:buFontTx/>
              <a:buNone/>
            </a:pPr>
            <a:r>
              <a:rPr lang="it-IT" sz="2000" dirty="0" smtClean="0">
                <a:cs typeface="Arial" charset="0"/>
              </a:rPr>
              <a:t>5. </a:t>
            </a:r>
            <a:r>
              <a:rPr lang="en-GB" sz="2000" dirty="0" err="1" smtClean="0">
                <a:cs typeface="Arial" charset="0"/>
              </a:rPr>
              <a:t>Implementare</a:t>
            </a:r>
            <a:r>
              <a:rPr lang="en-GB" sz="2000" dirty="0" smtClean="0">
                <a:cs typeface="Arial" charset="0"/>
              </a:rPr>
              <a:t> - </a:t>
            </a:r>
            <a:r>
              <a:rPr lang="en-GB" sz="2000" dirty="0" err="1" smtClean="0">
                <a:cs typeface="Arial" charset="0"/>
              </a:rPr>
              <a:t>administrarea</a:t>
            </a:r>
            <a:r>
              <a:rPr lang="en-GB" sz="2000" dirty="0" smtClean="0">
                <a:cs typeface="Arial" charset="0"/>
              </a:rPr>
              <a:t> </a:t>
            </a:r>
            <a:r>
              <a:rPr lang="en-GB" sz="2000" dirty="0" err="1" smtClean="0">
                <a:cs typeface="Arial" charset="0"/>
              </a:rPr>
              <a:t>si</a:t>
            </a:r>
            <a:r>
              <a:rPr lang="en-GB" sz="2000" dirty="0" smtClean="0">
                <a:cs typeface="Arial" charset="0"/>
              </a:rPr>
              <a:t> </a:t>
            </a:r>
            <a:r>
              <a:rPr lang="en-GB" sz="2000" dirty="0" err="1" smtClean="0">
                <a:cs typeface="Arial" charset="0"/>
              </a:rPr>
              <a:t>evaluarea</a:t>
            </a:r>
            <a:r>
              <a:rPr lang="en-GB" sz="2000" dirty="0" smtClean="0">
                <a:cs typeface="Arial" charset="0"/>
              </a:rPr>
              <a:t> </a:t>
            </a:r>
            <a:r>
              <a:rPr lang="en-GB" sz="2000" dirty="0" err="1" smtClean="0">
                <a:cs typeface="Arial" charset="0"/>
              </a:rPr>
              <a:t>afacerii</a:t>
            </a:r>
            <a:endParaRPr lang="en-GB" sz="2000" dirty="0" smtClean="0">
              <a:cs typeface="Arial" charset="0"/>
            </a:endParaRPr>
          </a:p>
          <a:p>
            <a:pPr>
              <a:spcBef>
                <a:spcPts val="600"/>
              </a:spcBef>
              <a:buFontTx/>
              <a:buNone/>
            </a:pPr>
            <a:r>
              <a:rPr lang="en-GB" sz="2000" dirty="0" smtClean="0">
                <a:cs typeface="Arial" charset="0"/>
              </a:rPr>
              <a:t>6. </a:t>
            </a:r>
            <a:r>
              <a:rPr lang="it-IT" sz="2000" dirty="0" smtClean="0">
                <a:cs typeface="Arial" charset="0"/>
              </a:rPr>
              <a:t>Control – monitorizeaza tot ce se intampla in cadrul afacerii si ia masuri adecvate pentru remedierea problemelor</a:t>
            </a:r>
            <a:endParaRPr lang="en-US" sz="2000" dirty="0" smtClean="0">
              <a:cs typeface="Arial" charset="0"/>
            </a:endParaRPr>
          </a:p>
          <a:p>
            <a:pPr>
              <a:spcBef>
                <a:spcPts val="600"/>
              </a:spcBef>
              <a:spcAft>
                <a:spcPts val="300"/>
              </a:spcAft>
            </a:pPr>
            <a:endParaRPr lang="en-US" sz="2000" dirty="0" smtClean="0">
              <a:cs typeface="Arial" charset="0"/>
            </a:endParaRPr>
          </a:p>
          <a:p>
            <a:endParaRPr lang="en-US"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772511" y="409903"/>
            <a:ext cx="10363200" cy="533400"/>
          </a:xfrm>
        </p:spPr>
        <p:txBody>
          <a:bodyPr>
            <a:normAutofit/>
          </a:bodyPr>
          <a:lstStyle/>
          <a:p>
            <a:pPr algn="ctr"/>
            <a:r>
              <a:rPr lang="ro-RO" sz="2800" b="1" dirty="0" smtClean="0">
                <a:solidFill>
                  <a:srgbClr val="7030A0"/>
                </a:solidFill>
                <a:cs typeface="Arial" charset="0"/>
              </a:rPr>
              <a:t>Etape in deschiderea unei firme </a:t>
            </a:r>
            <a:endParaRPr lang="en-US" sz="2800" b="1" dirty="0" smtClean="0">
              <a:solidFill>
                <a:srgbClr val="7030A0"/>
              </a:solidFill>
            </a:endParaRPr>
          </a:p>
        </p:txBody>
      </p:sp>
      <p:sp>
        <p:nvSpPr>
          <p:cNvPr id="30723" name="Content Placeholder 2"/>
          <p:cNvSpPr>
            <a:spLocks noGrp="1"/>
          </p:cNvSpPr>
          <p:nvPr>
            <p:ph idx="1"/>
          </p:nvPr>
        </p:nvSpPr>
        <p:spPr>
          <a:xfrm>
            <a:off x="508000" y="1198179"/>
            <a:ext cx="11277600" cy="4897821"/>
          </a:xfrm>
        </p:spPr>
        <p:txBody>
          <a:bodyPr/>
          <a:lstStyle/>
          <a:p>
            <a:pPr>
              <a:spcBef>
                <a:spcPts val="600"/>
              </a:spcBef>
              <a:spcAft>
                <a:spcPts val="300"/>
              </a:spcAft>
              <a:buFontTx/>
              <a:buNone/>
            </a:pPr>
            <a:r>
              <a:rPr lang="ro-RO" sz="2400" b="1" dirty="0" smtClean="0">
                <a:cs typeface="Arial" charset="0"/>
              </a:rPr>
              <a:t>1. Informare initiala </a:t>
            </a:r>
            <a:r>
              <a:rPr lang="ro-RO" sz="2400" dirty="0" smtClean="0">
                <a:cs typeface="Arial" charset="0"/>
              </a:rPr>
              <a:t>privind procedura si obligatiile intreprinzatorului</a:t>
            </a:r>
            <a:endParaRPr lang="en-US" sz="2400" dirty="0" smtClean="0">
              <a:cs typeface="Arial" charset="0"/>
            </a:endParaRPr>
          </a:p>
          <a:p>
            <a:pPr>
              <a:spcBef>
                <a:spcPts val="600"/>
              </a:spcBef>
              <a:spcAft>
                <a:spcPts val="300"/>
              </a:spcAft>
              <a:buFontTx/>
              <a:buNone/>
            </a:pPr>
            <a:r>
              <a:rPr lang="ro-RO" sz="2400" b="1" dirty="0" smtClean="0">
                <a:cs typeface="Arial" charset="0"/>
              </a:rPr>
              <a:t>2. Verificarea si rezervarea denumirii firmei / emblemei</a:t>
            </a:r>
            <a:endParaRPr lang="en-US" sz="2400" dirty="0" smtClean="0">
              <a:cs typeface="Arial" charset="0"/>
            </a:endParaRPr>
          </a:p>
          <a:p>
            <a:pPr>
              <a:spcBef>
                <a:spcPts val="600"/>
              </a:spcBef>
              <a:spcAft>
                <a:spcPts val="300"/>
              </a:spcAft>
              <a:buFontTx/>
              <a:buNone/>
            </a:pPr>
            <a:r>
              <a:rPr lang="ro-RO" sz="2400" b="1" dirty="0" smtClean="0">
                <a:cs typeface="Arial" charset="0"/>
              </a:rPr>
              <a:t>3. Cercetarea firmei/emblemei la OSIM pentru verificarea similitudinii cu marci inregistrate in registrul de marci (optional)</a:t>
            </a:r>
            <a:endParaRPr lang="en-US" sz="2400" dirty="0" smtClean="0">
              <a:cs typeface="Arial" charset="0"/>
            </a:endParaRPr>
          </a:p>
          <a:p>
            <a:pPr>
              <a:spcBef>
                <a:spcPts val="600"/>
              </a:spcBef>
              <a:spcAft>
                <a:spcPts val="300"/>
              </a:spcAft>
              <a:buFontTx/>
              <a:buNone/>
            </a:pPr>
            <a:r>
              <a:rPr lang="ro-RO" sz="2400" b="1" dirty="0" smtClean="0">
                <a:cs typeface="Arial" charset="0"/>
              </a:rPr>
              <a:t>4. Redactarea actului constitutiv (obligatoriu)</a:t>
            </a:r>
            <a:endParaRPr lang="en-US" sz="2400" dirty="0" smtClean="0">
              <a:cs typeface="Arial" charset="0"/>
            </a:endParaRPr>
          </a:p>
          <a:p>
            <a:pPr>
              <a:spcBef>
                <a:spcPts val="600"/>
              </a:spcBef>
              <a:spcAft>
                <a:spcPts val="300"/>
              </a:spcAft>
              <a:buFontTx/>
              <a:buNone/>
            </a:pPr>
            <a:r>
              <a:rPr lang="ro-RO" sz="2400" b="1" dirty="0" smtClean="0">
                <a:cs typeface="Arial" charset="0"/>
              </a:rPr>
              <a:t>5. Obiectul de activitate principal si obiectele de activitate secundare</a:t>
            </a:r>
            <a:endParaRPr lang="en-US" sz="2400" dirty="0" smtClean="0">
              <a:cs typeface="Arial" charset="0"/>
            </a:endParaRPr>
          </a:p>
          <a:p>
            <a:pPr>
              <a:spcBef>
                <a:spcPts val="600"/>
              </a:spcBef>
              <a:spcAft>
                <a:spcPts val="300"/>
              </a:spcAft>
              <a:buFontTx/>
              <a:buNone/>
            </a:pPr>
            <a:r>
              <a:rPr lang="ro-RO" sz="2400" b="1" dirty="0" smtClean="0">
                <a:cs typeface="Arial" charset="0"/>
              </a:rPr>
              <a:t>6. Capitalul social al societatii</a:t>
            </a:r>
            <a:endParaRPr lang="en-US" sz="2400" dirty="0" smtClean="0">
              <a:cs typeface="Arial" charset="0"/>
            </a:endParaRPr>
          </a:p>
          <a:p>
            <a:pPr>
              <a:spcBef>
                <a:spcPts val="600"/>
              </a:spcBef>
              <a:spcAft>
                <a:spcPts val="300"/>
              </a:spcAft>
              <a:buFontTx/>
              <a:buNone/>
            </a:pPr>
            <a:r>
              <a:rPr lang="ro-RO" sz="2400" b="1" dirty="0" smtClean="0">
                <a:cs typeface="Arial" charset="0"/>
              </a:rPr>
              <a:t>7. Obtinerea autentificarii pentru actul constitutiv (obligatoriu)</a:t>
            </a:r>
            <a:endParaRPr lang="en-US" sz="2400" dirty="0" smtClean="0">
              <a:cs typeface="Arial" charset="0"/>
            </a:endParaRPr>
          </a:p>
          <a:p>
            <a:endParaRPr lang="en-US"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67104" y="662152"/>
            <a:ext cx="10363200" cy="914400"/>
          </a:xfrm>
        </p:spPr>
        <p:txBody>
          <a:bodyPr>
            <a:normAutofit/>
          </a:bodyPr>
          <a:lstStyle/>
          <a:p>
            <a:pPr algn="ctr"/>
            <a:r>
              <a:rPr lang="ro-RO" sz="2800" b="1" dirty="0" smtClean="0">
                <a:solidFill>
                  <a:srgbClr val="7030A0"/>
                </a:solidFill>
                <a:cs typeface="Arial" charset="0"/>
              </a:rPr>
              <a:t>Etape in deschiderea unei firme</a:t>
            </a:r>
            <a:r>
              <a:rPr lang="en-US" sz="2800" b="1" dirty="0" smtClean="0">
                <a:solidFill>
                  <a:srgbClr val="7030A0"/>
                </a:solidFill>
                <a:cs typeface="Arial" charset="0"/>
              </a:rPr>
              <a:t> (2)</a:t>
            </a:r>
          </a:p>
        </p:txBody>
      </p:sp>
      <p:sp>
        <p:nvSpPr>
          <p:cNvPr id="31747" name="Content Placeholder 2"/>
          <p:cNvSpPr>
            <a:spLocks noGrp="1"/>
          </p:cNvSpPr>
          <p:nvPr>
            <p:ph idx="1"/>
          </p:nvPr>
        </p:nvSpPr>
        <p:spPr>
          <a:xfrm>
            <a:off x="914400" y="2506717"/>
            <a:ext cx="10363200" cy="3957145"/>
          </a:xfrm>
        </p:spPr>
        <p:txBody>
          <a:bodyPr>
            <a:normAutofit/>
          </a:bodyPr>
          <a:lstStyle/>
          <a:p>
            <a:pPr>
              <a:spcBef>
                <a:spcPts val="600"/>
              </a:spcBef>
              <a:spcAft>
                <a:spcPts val="300"/>
              </a:spcAft>
              <a:buFontTx/>
              <a:buNone/>
            </a:pPr>
            <a:r>
              <a:rPr lang="ro-RO" sz="2400" b="1" dirty="0" smtClean="0">
                <a:cs typeface="Arial" charset="0"/>
              </a:rPr>
              <a:t>8. Redactarea si obtinerea declaratiei pe proprie raspundere a fondatorilor, administratorilor si a cenzorilor</a:t>
            </a:r>
            <a:r>
              <a:rPr lang="ro-RO" sz="2400" dirty="0" smtClean="0">
                <a:cs typeface="Arial" charset="0"/>
              </a:rPr>
              <a:t> ca indeplinesc conditiile prevazute de lege (obligatoriu)</a:t>
            </a:r>
            <a:endParaRPr lang="en-US" sz="2400" dirty="0" smtClean="0">
              <a:cs typeface="Arial" charset="0"/>
            </a:endParaRPr>
          </a:p>
          <a:p>
            <a:pPr>
              <a:spcBef>
                <a:spcPts val="600"/>
              </a:spcBef>
              <a:spcAft>
                <a:spcPts val="300"/>
              </a:spcAft>
              <a:buFontTx/>
              <a:buNone/>
            </a:pPr>
            <a:r>
              <a:rPr lang="ro-RO" sz="2400" b="1" dirty="0" smtClean="0">
                <a:cs typeface="Arial" charset="0"/>
              </a:rPr>
              <a:t>9. Completarea cererii de inregistrare (obligatoriu)</a:t>
            </a:r>
            <a:endParaRPr lang="en-US" sz="2400" dirty="0" smtClean="0">
              <a:cs typeface="Arial" charset="0"/>
            </a:endParaRPr>
          </a:p>
          <a:p>
            <a:pPr>
              <a:spcBef>
                <a:spcPts val="600"/>
              </a:spcBef>
              <a:spcAft>
                <a:spcPts val="300"/>
              </a:spcAft>
              <a:buFontTx/>
              <a:buNone/>
            </a:pPr>
            <a:r>
              <a:rPr lang="ro-RO" sz="2400" b="1" dirty="0" smtClean="0">
                <a:cs typeface="Arial" charset="0"/>
              </a:rPr>
              <a:t>10. Obtinerea evaluarii prin expertiza, a bunului imobil subscris ca aport in natura</a:t>
            </a:r>
            <a:r>
              <a:rPr lang="ro-RO" sz="2400" dirty="0" smtClean="0">
                <a:cs typeface="Arial" charset="0"/>
              </a:rPr>
              <a:t> la capitalul social (dupa caz)</a:t>
            </a:r>
            <a:endParaRPr lang="en-US" sz="2400" dirty="0" smtClean="0">
              <a:cs typeface="Arial" charset="0"/>
            </a:endParaRPr>
          </a:p>
          <a:p>
            <a:pPr>
              <a:spcBef>
                <a:spcPts val="600"/>
              </a:spcBef>
              <a:spcAft>
                <a:spcPts val="300"/>
              </a:spcAft>
              <a:buFontTx/>
              <a:buNone/>
            </a:pPr>
            <a:r>
              <a:rPr lang="ro-RO" sz="2400" b="1" dirty="0" smtClean="0">
                <a:cs typeface="Arial" charset="0"/>
              </a:rPr>
              <a:t>11. Obtinerea certificatului constatator al sarcinilor cu care, eventual este grevat bunul imobil</a:t>
            </a:r>
            <a:r>
              <a:rPr lang="ro-RO" sz="2400" dirty="0" smtClean="0">
                <a:cs typeface="Arial" charset="0"/>
              </a:rPr>
              <a:t> subscris la capitalul social (dupa ca</a:t>
            </a:r>
            <a:r>
              <a:rPr lang="en-US" sz="2400" dirty="0" smtClean="0">
                <a:cs typeface="Arial" charset="0"/>
              </a:rPr>
              <a:t>z)</a:t>
            </a:r>
          </a:p>
          <a:p>
            <a:pPr>
              <a:spcBef>
                <a:spcPts val="600"/>
              </a:spcBef>
              <a:spcAft>
                <a:spcPts val="300"/>
              </a:spcAft>
              <a:buFontTx/>
              <a:buNone/>
            </a:pPr>
            <a:r>
              <a:rPr lang="ro-RO" sz="2400" b="1" dirty="0" smtClean="0">
                <a:cs typeface="Arial" charset="0"/>
              </a:rPr>
              <a:t>12. Varsamantul in numerar la capitalul social</a:t>
            </a:r>
            <a:r>
              <a:rPr lang="ro-RO" sz="2400" dirty="0" smtClean="0">
                <a:cs typeface="Arial" charset="0"/>
              </a:rPr>
              <a:t> (direct la banca dorita sau la unitatile CEC de la CCI) (obligatoriu)</a:t>
            </a:r>
            <a:endParaRPr lang="en-US" sz="2400" dirty="0" smtClean="0">
              <a:cs typeface="Arial" charset="0"/>
            </a:endParaRPr>
          </a:p>
          <a:p>
            <a:endParaRPr lang="en-US" dirty="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677918" y="666094"/>
            <a:ext cx="10363200" cy="500063"/>
          </a:xfrm>
        </p:spPr>
        <p:txBody>
          <a:bodyPr>
            <a:normAutofit/>
          </a:bodyPr>
          <a:lstStyle/>
          <a:p>
            <a:pPr algn="ctr"/>
            <a:r>
              <a:rPr lang="it-IT" sz="2800" b="1" dirty="0" smtClean="0">
                <a:solidFill>
                  <a:srgbClr val="7030A0"/>
                </a:solidFill>
              </a:rPr>
              <a:t>Politica de resurse umane</a:t>
            </a:r>
            <a:endParaRPr lang="en-US" sz="2800" b="1" dirty="0" smtClean="0">
              <a:solidFill>
                <a:srgbClr val="7030A0"/>
              </a:solidFill>
            </a:endParaRPr>
          </a:p>
        </p:txBody>
      </p:sp>
      <p:sp>
        <p:nvSpPr>
          <p:cNvPr id="32771" name="Content Placeholder 2"/>
          <p:cNvSpPr>
            <a:spLocks noGrp="1"/>
          </p:cNvSpPr>
          <p:nvPr>
            <p:ph idx="1"/>
          </p:nvPr>
        </p:nvSpPr>
        <p:spPr>
          <a:xfrm>
            <a:off x="409903" y="1371601"/>
            <a:ext cx="11401098" cy="5029200"/>
          </a:xfrm>
        </p:spPr>
        <p:txBody>
          <a:bodyPr>
            <a:normAutofit/>
          </a:bodyPr>
          <a:lstStyle/>
          <a:p>
            <a:pPr>
              <a:spcBef>
                <a:spcPts val="600"/>
              </a:spcBef>
              <a:spcAft>
                <a:spcPts val="200"/>
              </a:spcAft>
              <a:buFontTx/>
              <a:buNone/>
            </a:pPr>
            <a:r>
              <a:rPr lang="it-IT" sz="2400" dirty="0" smtClean="0"/>
              <a:t>Poate fi definita ca un ansamblu de reguli si atitudini care stau la baza adoptarii deciziilor privind resursele umane in cadrul unei firme.</a:t>
            </a:r>
            <a:endParaRPr lang="en-US" sz="2400" dirty="0" smtClean="0"/>
          </a:p>
          <a:p>
            <a:pPr>
              <a:spcBef>
                <a:spcPts val="600"/>
              </a:spcBef>
              <a:spcAft>
                <a:spcPts val="200"/>
              </a:spcAft>
              <a:buFontTx/>
              <a:buNone/>
            </a:pPr>
            <a:r>
              <a:rPr lang="it-IT" sz="2400" dirty="0" smtClean="0"/>
              <a:t>O politica eficienta in domeniul resurselor umane trebuie sa cuprinda : </a:t>
            </a:r>
            <a:endParaRPr lang="en-US" sz="2400" dirty="0" smtClean="0"/>
          </a:p>
          <a:p>
            <a:pPr>
              <a:spcBef>
                <a:spcPts val="600"/>
              </a:spcBef>
              <a:spcAft>
                <a:spcPts val="200"/>
              </a:spcAft>
            </a:pPr>
            <a:r>
              <a:rPr lang="it-IT" sz="2400" dirty="0" smtClean="0"/>
              <a:t>integrarea managementului resurselor umane in managementul general al organizatiei</a:t>
            </a:r>
            <a:endParaRPr lang="en-US" sz="2400" dirty="0" smtClean="0"/>
          </a:p>
          <a:p>
            <a:pPr>
              <a:spcBef>
                <a:spcPts val="600"/>
              </a:spcBef>
              <a:spcAft>
                <a:spcPts val="200"/>
              </a:spcAft>
            </a:pPr>
            <a:r>
              <a:rPr lang="it-IT" sz="2400" dirty="0" smtClean="0"/>
              <a:t>crearea unui climat de angajare si de valorificare a potentialului fiecarui angajat; recunoasterea si motivarea personalului care obtine rezultate performante</a:t>
            </a:r>
            <a:endParaRPr lang="en-US" sz="2400" dirty="0" smtClean="0"/>
          </a:p>
          <a:p>
            <a:pPr>
              <a:spcBef>
                <a:spcPts val="600"/>
              </a:spcBef>
              <a:spcAft>
                <a:spcPts val="200"/>
              </a:spcAft>
            </a:pPr>
            <a:r>
              <a:rPr lang="it-IT" sz="2400" dirty="0" smtClean="0"/>
              <a:t>stimularea dorintei fiecarui angajat de imbunatatire a performantei in activitatile pe care le desfasoara in firma, prin programe de pregatire continua</a:t>
            </a:r>
            <a:endParaRPr lang="en-US" sz="2400" dirty="0" smtClean="0"/>
          </a:p>
          <a:p>
            <a:pPr>
              <a:spcBef>
                <a:spcPts val="600"/>
              </a:spcBef>
              <a:spcAft>
                <a:spcPts val="200"/>
              </a:spcAft>
            </a:pPr>
            <a:r>
              <a:rPr lang="it-IT" sz="2400" dirty="0" smtClean="0"/>
              <a:t>antrenarea in procesul decizional a angajatilor care demonstreaza competenta profesionala</a:t>
            </a:r>
            <a:endParaRPr lang="en-US" sz="2400" dirty="0" smtClean="0"/>
          </a:p>
          <a:p>
            <a:pPr>
              <a:spcBef>
                <a:spcPts val="600"/>
              </a:spcBef>
              <a:spcAft>
                <a:spcPts val="200"/>
              </a:spcAft>
            </a:pPr>
            <a:r>
              <a:rPr lang="it-IT" sz="2400" dirty="0" smtClean="0"/>
              <a:t>dezvoltarea unei culturi organizationale bazata pe un puternic sistem de valori; promovarea principiilor privind etica profesionala. </a:t>
            </a:r>
            <a:endParaRPr lang="en-US" sz="2400" dirty="0" smtClean="0"/>
          </a:p>
          <a:p>
            <a:endParaRPr lang="en-US"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34661"/>
            <a:ext cx="10515600" cy="5202622"/>
          </a:xfrm>
        </p:spPr>
        <p:txBody>
          <a:bodyPr>
            <a:normAutofit/>
          </a:bodyPr>
          <a:lstStyle/>
          <a:p>
            <a:r>
              <a:rPr lang="vi-VN" sz="2400" dirty="0" smtClean="0">
                <a:latin typeface="Calibri" pitchFamily="34" charset="0"/>
              </a:rPr>
              <a:t>Este o opinie aproape unanim acceptată că resursa umană este cea mai importanta resursă într-o companie, iar nivelul de pregatire a personalului se concretizează în rezultatele muncii lor și, apoi, în profitul obținut de către companie. </a:t>
            </a:r>
            <a:endParaRPr lang="en-US" sz="2400" dirty="0" smtClean="0">
              <a:latin typeface="Calibri" pitchFamily="34" charset="0"/>
            </a:endParaRPr>
          </a:p>
          <a:p>
            <a:r>
              <a:rPr lang="vi-VN" sz="2400" dirty="0" smtClean="0">
                <a:latin typeface="Calibri" pitchFamily="34" charset="0"/>
              </a:rPr>
              <a:t>Un angajat bun poate deveni mai bun decât un angajat al concurenței, o persoană iși poate imbunătăți cunoștințele, să-și dezvolte aptitudinile prin cursuri de training și perfecționare în domeniul de activitate în care activează deja sau în alte domenii adiacente.</a:t>
            </a:r>
            <a:br>
              <a:rPr lang="vi-VN" sz="2400" dirty="0" smtClean="0">
                <a:latin typeface="Calibri" pitchFamily="34" charset="0"/>
              </a:rPr>
            </a:br>
            <a:r>
              <a:rPr lang="vi-VN" sz="2400" dirty="0" smtClean="0">
                <a:latin typeface="Calibri" pitchFamily="34" charset="0"/>
              </a:rPr>
              <a:t/>
            </a:r>
            <a:br>
              <a:rPr lang="vi-VN" sz="2400" dirty="0" smtClean="0">
                <a:latin typeface="Calibri" pitchFamily="34" charset="0"/>
              </a:rPr>
            </a:br>
            <a:r>
              <a:rPr lang="vi-VN" sz="2400" dirty="0" smtClean="0">
                <a:latin typeface="Calibri" pitchFamily="34" charset="0"/>
              </a:rPr>
              <a:t/>
            </a:r>
            <a:br>
              <a:rPr lang="vi-VN" sz="2400" dirty="0" smtClean="0">
                <a:latin typeface="Calibri" pitchFamily="34" charset="0"/>
              </a:rPr>
            </a:br>
            <a:r>
              <a:rPr lang="vi-VN" sz="2400" dirty="0" smtClean="0">
                <a:latin typeface="Calibri" pitchFamily="34" charset="0"/>
              </a:rPr>
              <a:t>  </a:t>
            </a:r>
          </a:p>
          <a:p>
            <a:pPr>
              <a:buNone/>
            </a:pPr>
            <a:r>
              <a:rPr lang="vi-VN" sz="2400" i="1" dirty="0" smtClean="0">
                <a:latin typeface="Calibri" pitchFamily="34" charset="0"/>
              </a:rPr>
              <a:t>„Oricine renunţă să înveţe este bătrân, chiar dacă are 20 sau 80 de ani. Cel mai important lucru în viaţă este să-ţi păstrezi propria minte tânără.”</a:t>
            </a:r>
            <a:r>
              <a:rPr lang="vi-VN" sz="2400" dirty="0" smtClean="0">
                <a:latin typeface="Calibri" pitchFamily="34" charset="0"/>
              </a:rPr>
              <a:t>, </a:t>
            </a:r>
            <a:endParaRPr lang="en-US" sz="2400" dirty="0" smtClean="0">
              <a:latin typeface="Calibri" pitchFamily="34" charset="0"/>
            </a:endParaRPr>
          </a:p>
          <a:p>
            <a:pPr>
              <a:buNone/>
            </a:pPr>
            <a:r>
              <a:rPr lang="vi-VN" sz="2400" dirty="0" smtClean="0">
                <a:latin typeface="Calibri" pitchFamily="34" charset="0"/>
              </a:rPr>
              <a:t>HENRY FORD </a:t>
            </a:r>
            <a:endParaRPr lang="en-US" sz="2400" dirty="0">
              <a:latin typeface="Calibri" pitchFamily="34" charset="0"/>
            </a:endParaRPr>
          </a:p>
        </p:txBody>
      </p:sp>
      <p:sp>
        <p:nvSpPr>
          <p:cNvPr id="4" name="Rectangle 3"/>
          <p:cNvSpPr/>
          <p:nvPr/>
        </p:nvSpPr>
        <p:spPr>
          <a:xfrm>
            <a:off x="4481767" y="248886"/>
            <a:ext cx="3350597" cy="584775"/>
          </a:xfrm>
          <a:prstGeom prst="rect">
            <a:avLst/>
          </a:prstGeom>
        </p:spPr>
        <p:txBody>
          <a:bodyPr wrap="none">
            <a:spAutoFit/>
          </a:bodyPr>
          <a:lstStyle/>
          <a:p>
            <a:r>
              <a:rPr lang="en-US" sz="3200" b="1" dirty="0" smtClean="0">
                <a:solidFill>
                  <a:srgbClr val="7030A0"/>
                </a:solidFill>
                <a:latin typeface="Arial" pitchFamily="34" charset="0"/>
                <a:cs typeface="Arial" pitchFamily="34" charset="0"/>
              </a:rPr>
              <a:t>R</a:t>
            </a:r>
            <a:r>
              <a:rPr lang="vi-VN" sz="3200" b="1" dirty="0" smtClean="0">
                <a:solidFill>
                  <a:srgbClr val="7030A0"/>
                </a:solidFill>
                <a:latin typeface="Arial" pitchFamily="34" charset="0"/>
                <a:cs typeface="Arial" pitchFamily="34" charset="0"/>
              </a:rPr>
              <a:t>esursa umană </a:t>
            </a:r>
            <a:endParaRPr lang="en-US" sz="3200" b="1" dirty="0">
              <a:solidFill>
                <a:srgbClr val="7030A0"/>
              </a:solidFill>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39969" y="1493290"/>
            <a:ext cx="11144251" cy="1143000"/>
          </a:xfrm>
        </p:spPr>
        <p:txBody>
          <a:bodyPr>
            <a:normAutofit/>
          </a:bodyPr>
          <a:lstStyle/>
          <a:p>
            <a:pPr algn="ctr"/>
            <a:r>
              <a:rPr lang="it-IT" sz="2800" b="1" dirty="0" smtClean="0">
                <a:solidFill>
                  <a:srgbClr val="7030A0"/>
                </a:solidFill>
              </a:rPr>
              <a:t>Functiile Managementului resurselor umane</a:t>
            </a:r>
            <a:endParaRPr lang="en-US" sz="2800" b="1" dirty="0" smtClean="0">
              <a:solidFill>
                <a:srgbClr val="7030A0"/>
              </a:solidFill>
            </a:endParaRPr>
          </a:p>
        </p:txBody>
      </p:sp>
      <p:sp>
        <p:nvSpPr>
          <p:cNvPr id="33795" name="Content Placeholder 2"/>
          <p:cNvSpPr>
            <a:spLocks noGrp="1"/>
          </p:cNvSpPr>
          <p:nvPr>
            <p:ph idx="1"/>
          </p:nvPr>
        </p:nvSpPr>
        <p:spPr>
          <a:xfrm>
            <a:off x="285751" y="2617076"/>
            <a:ext cx="11620500" cy="3326524"/>
          </a:xfrm>
        </p:spPr>
        <p:txBody>
          <a:bodyPr/>
          <a:lstStyle/>
          <a:p>
            <a:pPr>
              <a:spcBef>
                <a:spcPts val="600"/>
              </a:spcBef>
              <a:spcAft>
                <a:spcPts val="300"/>
              </a:spcAft>
            </a:pPr>
            <a:r>
              <a:rPr lang="en-US" sz="2000" dirty="0" err="1" smtClean="0"/>
              <a:t>Planificarea</a:t>
            </a:r>
            <a:r>
              <a:rPr lang="en-US" sz="2000" dirty="0" smtClean="0"/>
              <a:t> </a:t>
            </a:r>
            <a:r>
              <a:rPr lang="en-US" sz="2000" dirty="0" err="1" smtClean="0"/>
              <a:t>resurselor</a:t>
            </a:r>
            <a:r>
              <a:rPr lang="en-US" sz="2000" dirty="0" smtClean="0"/>
              <a:t> </a:t>
            </a:r>
            <a:r>
              <a:rPr lang="en-US" sz="2000" dirty="0" err="1" smtClean="0"/>
              <a:t>umane</a:t>
            </a:r>
            <a:r>
              <a:rPr lang="en-US" sz="2000" dirty="0" smtClean="0"/>
              <a:t> </a:t>
            </a:r>
          </a:p>
          <a:p>
            <a:pPr>
              <a:spcBef>
                <a:spcPts val="600"/>
              </a:spcBef>
              <a:spcAft>
                <a:spcPts val="300"/>
              </a:spcAft>
            </a:pPr>
            <a:r>
              <a:rPr lang="en-US" sz="2000" dirty="0" err="1" smtClean="0"/>
              <a:t>Atingerea</a:t>
            </a:r>
            <a:r>
              <a:rPr lang="en-US" sz="2000" dirty="0" smtClean="0"/>
              <a:t> </a:t>
            </a:r>
            <a:r>
              <a:rPr lang="en-US" sz="2000" dirty="0" err="1" smtClean="0"/>
              <a:t>abilitatilor</a:t>
            </a:r>
            <a:r>
              <a:rPr lang="en-US" sz="2000" dirty="0" smtClean="0"/>
              <a:t> </a:t>
            </a:r>
            <a:r>
              <a:rPr lang="en-US" sz="2000" dirty="0" err="1" smtClean="0"/>
              <a:t>necesare</a:t>
            </a:r>
            <a:r>
              <a:rPr lang="en-US" sz="2000" dirty="0" smtClean="0"/>
              <a:t> </a:t>
            </a:r>
            <a:r>
              <a:rPr lang="en-US" sz="2000" dirty="0" err="1" smtClean="0"/>
              <a:t>activitatilor</a:t>
            </a:r>
            <a:r>
              <a:rPr lang="en-US" sz="2000" dirty="0" smtClean="0"/>
              <a:t> </a:t>
            </a:r>
            <a:r>
              <a:rPr lang="en-US" sz="2000" dirty="0" err="1" smtClean="0"/>
              <a:t>firmei</a:t>
            </a:r>
            <a:r>
              <a:rPr lang="en-US" sz="2000" dirty="0" smtClean="0"/>
              <a:t>  </a:t>
            </a:r>
          </a:p>
          <a:p>
            <a:pPr>
              <a:spcBef>
                <a:spcPts val="600"/>
              </a:spcBef>
              <a:spcAft>
                <a:spcPts val="300"/>
              </a:spcAft>
            </a:pPr>
            <a:r>
              <a:rPr lang="en-US" sz="2000" dirty="0" err="1" smtClean="0"/>
              <a:t>Compensarea</a:t>
            </a:r>
            <a:r>
              <a:rPr lang="en-US" sz="2000" dirty="0" smtClean="0"/>
              <a:t> </a:t>
            </a:r>
            <a:r>
              <a:rPr lang="en-US" sz="2000" dirty="0" err="1" smtClean="0"/>
              <a:t>reurselor</a:t>
            </a:r>
            <a:r>
              <a:rPr lang="en-US" sz="2000" dirty="0" smtClean="0"/>
              <a:t> </a:t>
            </a:r>
            <a:r>
              <a:rPr lang="en-US" sz="2000" dirty="0" err="1" smtClean="0"/>
              <a:t>umane</a:t>
            </a:r>
            <a:r>
              <a:rPr lang="en-US" sz="2000" dirty="0" smtClean="0"/>
              <a:t> </a:t>
            </a:r>
          </a:p>
          <a:p>
            <a:pPr>
              <a:spcBef>
                <a:spcPts val="600"/>
              </a:spcBef>
              <a:spcAft>
                <a:spcPts val="300"/>
              </a:spcAft>
            </a:pPr>
            <a:r>
              <a:rPr lang="en-US" sz="2000" dirty="0" err="1" smtClean="0"/>
              <a:t>Instruirea</a:t>
            </a:r>
            <a:r>
              <a:rPr lang="en-US" sz="2000" dirty="0" smtClean="0"/>
              <a:t> </a:t>
            </a:r>
            <a:r>
              <a:rPr lang="en-US" sz="2000" dirty="0" err="1" smtClean="0"/>
              <a:t>si</a:t>
            </a:r>
            <a:r>
              <a:rPr lang="en-US" sz="2000" dirty="0" smtClean="0"/>
              <a:t> </a:t>
            </a:r>
            <a:r>
              <a:rPr lang="en-US" sz="2000" dirty="0" err="1" smtClean="0"/>
              <a:t>dezvoltarea</a:t>
            </a:r>
            <a:r>
              <a:rPr lang="en-US" sz="2000" dirty="0" smtClean="0"/>
              <a:t> </a:t>
            </a:r>
            <a:r>
              <a:rPr lang="en-US" sz="2000" dirty="0" err="1" smtClean="0"/>
              <a:t>resurselor</a:t>
            </a:r>
            <a:r>
              <a:rPr lang="en-US" sz="2000" dirty="0" smtClean="0"/>
              <a:t> </a:t>
            </a:r>
            <a:r>
              <a:rPr lang="en-US" sz="2000" dirty="0" err="1" smtClean="0"/>
              <a:t>umane</a:t>
            </a:r>
            <a:r>
              <a:rPr lang="en-US" sz="2000" dirty="0" smtClean="0"/>
              <a:t> </a:t>
            </a:r>
          </a:p>
          <a:p>
            <a:pPr>
              <a:spcBef>
                <a:spcPts val="600"/>
              </a:spcBef>
              <a:spcAft>
                <a:spcPts val="300"/>
              </a:spcAft>
            </a:pPr>
            <a:r>
              <a:rPr lang="en-US" sz="2000" dirty="0" err="1" smtClean="0"/>
              <a:t>Imbunatatirea</a:t>
            </a:r>
            <a:r>
              <a:rPr lang="en-US" sz="2000" dirty="0" smtClean="0"/>
              <a:t> </a:t>
            </a:r>
            <a:r>
              <a:rPr lang="en-US" sz="2000" dirty="0" err="1" smtClean="0"/>
              <a:t>abilitatailor</a:t>
            </a:r>
            <a:r>
              <a:rPr lang="en-US" sz="2000" dirty="0" smtClean="0"/>
              <a:t>  </a:t>
            </a:r>
            <a:r>
              <a:rPr lang="en-US" sz="2000" dirty="0" err="1" smtClean="0"/>
              <a:t>profesionale</a:t>
            </a:r>
            <a:r>
              <a:rPr lang="en-US" sz="2000" dirty="0" smtClean="0"/>
              <a:t> </a:t>
            </a:r>
          </a:p>
          <a:p>
            <a:pPr>
              <a:spcBef>
                <a:spcPts val="600"/>
              </a:spcBef>
              <a:spcAft>
                <a:spcPts val="300"/>
              </a:spcAft>
            </a:pPr>
            <a:r>
              <a:rPr lang="it-IT" sz="2000" dirty="0" smtClean="0"/>
              <a:t>Stabilitatea si mentinerea resurselor umane </a:t>
            </a:r>
            <a:endParaRPr lang="en-US" sz="2000" dirty="0" smtClean="0"/>
          </a:p>
          <a:p>
            <a:pPr>
              <a:spcBef>
                <a:spcPts val="600"/>
              </a:spcBef>
              <a:spcAft>
                <a:spcPts val="300"/>
              </a:spcAft>
            </a:pPr>
            <a:r>
              <a:rPr lang="en-US" sz="2000" dirty="0" err="1" smtClean="0"/>
              <a:t>Comunicarea</a:t>
            </a:r>
            <a:r>
              <a:rPr lang="en-US" sz="2000" dirty="0" smtClean="0"/>
              <a:t> </a:t>
            </a:r>
            <a:r>
              <a:rPr lang="en-US" sz="2000" dirty="0" err="1" smtClean="0"/>
              <a:t>si</a:t>
            </a:r>
            <a:r>
              <a:rPr lang="en-US" sz="2000" dirty="0" smtClean="0"/>
              <a:t> </a:t>
            </a:r>
            <a:r>
              <a:rPr lang="en-US" sz="2000" dirty="0" err="1" smtClean="0"/>
              <a:t>negocierea</a:t>
            </a:r>
            <a:r>
              <a:rPr lang="en-US" sz="2000" dirty="0" smtClean="0"/>
              <a:t> </a:t>
            </a:r>
          </a:p>
          <a:p>
            <a:endParaRPr lang="en-US"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683174" y="586281"/>
            <a:ext cx="10363200" cy="566738"/>
          </a:xfrm>
        </p:spPr>
        <p:txBody>
          <a:bodyPr>
            <a:normAutofit/>
          </a:bodyPr>
          <a:lstStyle/>
          <a:p>
            <a:pPr algn="ctr"/>
            <a:r>
              <a:rPr lang="ro-RO" sz="2800" b="1" dirty="0" smtClean="0">
                <a:solidFill>
                  <a:srgbClr val="7030A0"/>
                </a:solidFill>
              </a:rPr>
              <a:t>Cultura si Convingeri</a:t>
            </a:r>
            <a:endParaRPr lang="en-US" sz="2800" b="1" dirty="0" smtClean="0">
              <a:solidFill>
                <a:srgbClr val="7030A0"/>
              </a:solidFill>
            </a:endParaRPr>
          </a:p>
        </p:txBody>
      </p:sp>
      <p:sp>
        <p:nvSpPr>
          <p:cNvPr id="34819" name="Content Placeholder 2"/>
          <p:cNvSpPr>
            <a:spLocks noGrp="1"/>
          </p:cNvSpPr>
          <p:nvPr>
            <p:ph idx="1"/>
          </p:nvPr>
        </p:nvSpPr>
        <p:spPr>
          <a:xfrm>
            <a:off x="472966" y="1560786"/>
            <a:ext cx="11147533" cy="5044967"/>
          </a:xfrm>
        </p:spPr>
        <p:txBody>
          <a:bodyPr>
            <a:normAutofit/>
          </a:bodyPr>
          <a:lstStyle/>
          <a:p>
            <a:pPr>
              <a:spcBef>
                <a:spcPts val="600"/>
              </a:spcBef>
              <a:spcAft>
                <a:spcPts val="300"/>
              </a:spcAft>
              <a:buFontTx/>
              <a:buNone/>
            </a:pPr>
            <a:r>
              <a:rPr lang="ro-RO" sz="2400" b="1" dirty="0" smtClean="0"/>
              <a:t>Conceptele noastre</a:t>
            </a:r>
            <a:endParaRPr lang="en-US" sz="2400" dirty="0" smtClean="0"/>
          </a:p>
          <a:p>
            <a:pPr>
              <a:spcBef>
                <a:spcPts val="600"/>
              </a:spcBef>
              <a:spcAft>
                <a:spcPts val="300"/>
              </a:spcAft>
            </a:pPr>
            <a:r>
              <a:rPr lang="ro-RO" sz="2400" dirty="0" smtClean="0"/>
              <a:t>Vindem beneficii NU caracteristici!</a:t>
            </a:r>
            <a:endParaRPr lang="en-US" sz="2400" dirty="0" smtClean="0"/>
          </a:p>
          <a:p>
            <a:pPr>
              <a:spcBef>
                <a:spcPts val="600"/>
              </a:spcBef>
              <a:spcAft>
                <a:spcPts val="300"/>
              </a:spcAft>
            </a:pPr>
            <a:r>
              <a:rPr lang="ro-RO" sz="2400" dirty="0" smtClean="0"/>
              <a:t>Spunem ce facem si facem ce spunem </a:t>
            </a:r>
            <a:endParaRPr lang="en-US" sz="2400" dirty="0" smtClean="0"/>
          </a:p>
          <a:p>
            <a:pPr>
              <a:spcBef>
                <a:spcPts val="600"/>
              </a:spcBef>
              <a:spcAft>
                <a:spcPts val="300"/>
              </a:spcAft>
            </a:pPr>
            <a:r>
              <a:rPr lang="ro-RO" sz="2400" dirty="0" smtClean="0"/>
              <a:t>Viziunea / implementarea noastra este 1% inspiratie &amp; 99% transpiratie</a:t>
            </a:r>
            <a:endParaRPr lang="en-US" sz="2400" dirty="0" smtClean="0"/>
          </a:p>
          <a:p>
            <a:pPr>
              <a:spcBef>
                <a:spcPts val="600"/>
              </a:spcBef>
              <a:spcAft>
                <a:spcPts val="300"/>
              </a:spcAft>
            </a:pPr>
            <a:r>
              <a:rPr lang="ro-RO" sz="2400" dirty="0" smtClean="0"/>
              <a:t>Singura constanta in viitor este </a:t>
            </a:r>
            <a:r>
              <a:rPr lang="ro-RO" sz="2400" b="1" dirty="0" smtClean="0"/>
              <a:t>SCHIMBAREA</a:t>
            </a:r>
            <a:endParaRPr lang="en-US" sz="2400" dirty="0" smtClean="0"/>
          </a:p>
          <a:p>
            <a:pPr>
              <a:spcBef>
                <a:spcPts val="600"/>
              </a:spcBef>
              <a:spcAft>
                <a:spcPts val="300"/>
              </a:spcAft>
            </a:pPr>
            <a:r>
              <a:rPr lang="en-AU" sz="2400" dirty="0" err="1" smtClean="0">
                <a:cs typeface="Arial" charset="0"/>
              </a:rPr>
              <a:t>Incercam</a:t>
            </a:r>
            <a:r>
              <a:rPr lang="en-AU" sz="2400" dirty="0" smtClean="0">
                <a:cs typeface="Arial" charset="0"/>
              </a:rPr>
              <a:t> </a:t>
            </a:r>
            <a:r>
              <a:rPr lang="en-AU" sz="2400" dirty="0" err="1" smtClean="0">
                <a:cs typeface="Arial" charset="0"/>
              </a:rPr>
              <a:t>sa</a:t>
            </a:r>
            <a:r>
              <a:rPr lang="en-AU" sz="2400" dirty="0" smtClean="0">
                <a:cs typeface="Arial" charset="0"/>
              </a:rPr>
              <a:t> </a:t>
            </a:r>
            <a:r>
              <a:rPr lang="en-AU" sz="2400" dirty="0" err="1" smtClean="0">
                <a:cs typeface="Arial" charset="0"/>
              </a:rPr>
              <a:t>facem</a:t>
            </a:r>
            <a:r>
              <a:rPr lang="en-AU" sz="2400" dirty="0" smtClean="0">
                <a:cs typeface="Arial" charset="0"/>
              </a:rPr>
              <a:t> </a:t>
            </a:r>
            <a:r>
              <a:rPr lang="en-AU" sz="2400" dirty="0" err="1" smtClean="0">
                <a:cs typeface="Arial" charset="0"/>
              </a:rPr>
              <a:t>lucruri</a:t>
            </a:r>
            <a:r>
              <a:rPr lang="en-AU" sz="2400" dirty="0" smtClean="0">
                <a:cs typeface="Arial" charset="0"/>
              </a:rPr>
              <a:t> </a:t>
            </a:r>
            <a:r>
              <a:rPr lang="en-AU" sz="2400" dirty="0" err="1" smtClean="0">
                <a:cs typeface="Arial" charset="0"/>
              </a:rPr>
              <a:t>necesare</a:t>
            </a:r>
            <a:r>
              <a:rPr lang="en-AU" sz="2400" dirty="0" smtClean="0">
                <a:cs typeface="Arial" charset="0"/>
              </a:rPr>
              <a:t> (</a:t>
            </a:r>
            <a:r>
              <a:rPr lang="en-AU" sz="2400" dirty="0" err="1" smtClean="0">
                <a:cs typeface="Arial" charset="0"/>
              </a:rPr>
              <a:t>suntem</a:t>
            </a:r>
            <a:r>
              <a:rPr lang="en-AU" sz="2400" dirty="0" smtClean="0">
                <a:cs typeface="Arial" charset="0"/>
              </a:rPr>
              <a:t> </a:t>
            </a:r>
            <a:r>
              <a:rPr lang="en-AU" sz="2400" dirty="0" err="1" smtClean="0">
                <a:cs typeface="Arial" charset="0"/>
              </a:rPr>
              <a:t>eficace</a:t>
            </a:r>
            <a:r>
              <a:rPr lang="en-AU" sz="2400" dirty="0" smtClean="0">
                <a:cs typeface="Arial" charset="0"/>
              </a:rPr>
              <a:t>) </a:t>
            </a:r>
            <a:r>
              <a:rPr lang="en-AU" sz="2400" dirty="0" err="1" smtClean="0">
                <a:cs typeface="Arial" charset="0"/>
              </a:rPr>
              <a:t>si</a:t>
            </a:r>
            <a:r>
              <a:rPr lang="en-AU" sz="2400" dirty="0" smtClean="0">
                <a:cs typeface="Arial" charset="0"/>
              </a:rPr>
              <a:t> </a:t>
            </a:r>
            <a:r>
              <a:rPr lang="en-AU" sz="2400" dirty="0" err="1" smtClean="0">
                <a:cs typeface="Arial" charset="0"/>
              </a:rPr>
              <a:t>facem</a:t>
            </a:r>
            <a:r>
              <a:rPr lang="en-AU" sz="2400" dirty="0" smtClean="0">
                <a:cs typeface="Arial" charset="0"/>
              </a:rPr>
              <a:t> </a:t>
            </a:r>
            <a:r>
              <a:rPr lang="en-AU" sz="2400" dirty="0" err="1" smtClean="0">
                <a:cs typeface="Arial" charset="0"/>
              </a:rPr>
              <a:t>lucrurile</a:t>
            </a:r>
            <a:r>
              <a:rPr lang="en-AU" sz="2400" dirty="0" smtClean="0">
                <a:cs typeface="Arial" charset="0"/>
              </a:rPr>
              <a:t> la </a:t>
            </a:r>
            <a:r>
              <a:rPr lang="en-AU" sz="2400" dirty="0" err="1" smtClean="0">
                <a:cs typeface="Arial" charset="0"/>
              </a:rPr>
              <a:t>timp</a:t>
            </a:r>
            <a:r>
              <a:rPr lang="en-AU" sz="2400" dirty="0" smtClean="0">
                <a:cs typeface="Arial" charset="0"/>
              </a:rPr>
              <a:t> </a:t>
            </a:r>
            <a:r>
              <a:rPr lang="en-AU" sz="2400" dirty="0" err="1" smtClean="0">
                <a:cs typeface="Arial" charset="0"/>
              </a:rPr>
              <a:t>si</a:t>
            </a:r>
            <a:r>
              <a:rPr lang="en-AU" sz="2400" dirty="0" smtClean="0">
                <a:cs typeface="Arial" charset="0"/>
              </a:rPr>
              <a:t> </a:t>
            </a:r>
            <a:r>
              <a:rPr lang="en-AU" sz="2400" dirty="0" err="1" smtClean="0">
                <a:cs typeface="Arial" charset="0"/>
              </a:rPr>
              <a:t>bine</a:t>
            </a:r>
            <a:r>
              <a:rPr lang="en-AU" sz="2400" dirty="0" smtClean="0">
                <a:cs typeface="Arial" charset="0"/>
              </a:rPr>
              <a:t> (</a:t>
            </a:r>
            <a:r>
              <a:rPr lang="en-AU" sz="2400" dirty="0" err="1" smtClean="0">
                <a:cs typeface="Arial" charset="0"/>
              </a:rPr>
              <a:t>suntem</a:t>
            </a:r>
            <a:r>
              <a:rPr lang="en-AU" sz="2400" dirty="0" smtClean="0">
                <a:cs typeface="Arial" charset="0"/>
              </a:rPr>
              <a:t> </a:t>
            </a:r>
            <a:r>
              <a:rPr lang="en-AU" sz="2400" dirty="0" err="1" smtClean="0">
                <a:cs typeface="Arial" charset="0"/>
              </a:rPr>
              <a:t>eficienti</a:t>
            </a:r>
            <a:r>
              <a:rPr lang="en-AU" sz="2400" dirty="0" smtClean="0">
                <a:cs typeface="Arial" charset="0"/>
              </a:rPr>
              <a:t>)</a:t>
            </a:r>
            <a:endParaRPr lang="en-US" sz="2400" dirty="0" smtClean="0">
              <a:cs typeface="Arial" charset="0"/>
            </a:endParaRPr>
          </a:p>
          <a:p>
            <a:pPr>
              <a:spcBef>
                <a:spcPts val="600"/>
              </a:spcBef>
              <a:spcAft>
                <a:spcPts val="300"/>
              </a:spcAft>
            </a:pPr>
            <a:r>
              <a:rPr lang="ro-RO" sz="2400" dirty="0" smtClean="0"/>
              <a:t>Sa mentinem o legatura corecta intre cumparatori, actionari si angajati pentru </a:t>
            </a:r>
            <a:r>
              <a:rPr lang="en-US" sz="2400" dirty="0" err="1" smtClean="0"/>
              <a:t>compania</a:t>
            </a:r>
            <a:r>
              <a:rPr lang="en-US" sz="2400" dirty="0" smtClean="0"/>
              <a:t> </a:t>
            </a:r>
            <a:r>
              <a:rPr lang="en-US" sz="2400" dirty="0" err="1" smtClean="0"/>
              <a:t>noastra</a:t>
            </a:r>
            <a:endParaRPr lang="en-US" sz="2400" dirty="0" smtClean="0"/>
          </a:p>
          <a:p>
            <a:pPr>
              <a:spcBef>
                <a:spcPts val="600"/>
              </a:spcBef>
              <a:spcAft>
                <a:spcPts val="300"/>
              </a:spcAft>
            </a:pPr>
            <a:r>
              <a:rPr lang="ro-RO" sz="2400" dirty="0" smtClean="0"/>
              <a:t>Sa mentinem sistemele si serviciile Simple &amp; Usoare (K.I.S.S.)</a:t>
            </a:r>
            <a:endParaRPr lang="en-US" sz="24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89438" y="357189"/>
            <a:ext cx="10363200" cy="714375"/>
          </a:xfrm>
        </p:spPr>
        <p:txBody>
          <a:bodyPr>
            <a:normAutofit/>
          </a:bodyPr>
          <a:lstStyle/>
          <a:p>
            <a:pPr algn="ctr"/>
            <a:r>
              <a:rPr lang="ro-RO" sz="2800" b="1" dirty="0" smtClean="0">
                <a:solidFill>
                  <a:srgbClr val="7030A0"/>
                </a:solidFill>
              </a:rPr>
              <a:t>Cultura si Convingeri</a:t>
            </a:r>
            <a:endParaRPr lang="en-US" sz="2800" b="1" dirty="0" smtClean="0">
              <a:solidFill>
                <a:srgbClr val="7030A0"/>
              </a:solidFill>
            </a:endParaRPr>
          </a:p>
        </p:txBody>
      </p:sp>
      <p:sp>
        <p:nvSpPr>
          <p:cNvPr id="35843" name="Content Placeholder 2"/>
          <p:cNvSpPr>
            <a:spLocks noGrp="1"/>
          </p:cNvSpPr>
          <p:nvPr>
            <p:ph idx="1"/>
          </p:nvPr>
        </p:nvSpPr>
        <p:spPr>
          <a:xfrm>
            <a:off x="285751" y="961697"/>
            <a:ext cx="11430000" cy="5896303"/>
          </a:xfrm>
        </p:spPr>
        <p:txBody>
          <a:bodyPr>
            <a:normAutofit lnSpcReduction="10000"/>
          </a:bodyPr>
          <a:lstStyle/>
          <a:p>
            <a:pPr>
              <a:spcBef>
                <a:spcPts val="600"/>
              </a:spcBef>
              <a:buFontTx/>
              <a:buNone/>
            </a:pPr>
            <a:r>
              <a:rPr lang="ro-RO" sz="2400" b="1" dirty="0" smtClean="0"/>
              <a:t>Viziunea noastra este:</a:t>
            </a:r>
            <a:endParaRPr lang="en-US" sz="2400" dirty="0" smtClean="0"/>
          </a:p>
          <a:p>
            <a:pPr>
              <a:spcBef>
                <a:spcPts val="600"/>
              </a:spcBef>
            </a:pPr>
            <a:r>
              <a:rPr lang="ro-RO" sz="2400" dirty="0" smtClean="0"/>
              <a:t>Sa fim un standard de excelenta</a:t>
            </a:r>
            <a:endParaRPr lang="en-US" sz="2400" dirty="0" smtClean="0"/>
          </a:p>
          <a:p>
            <a:pPr>
              <a:spcBef>
                <a:spcPts val="600"/>
              </a:spcBef>
            </a:pPr>
            <a:r>
              <a:rPr lang="ro-RO" sz="2400" dirty="0" smtClean="0"/>
              <a:t>Realizata prin respectarea noastra de catre actionarii comunitatii </a:t>
            </a:r>
            <a:endParaRPr lang="en-US" sz="2400" dirty="0" smtClean="0"/>
          </a:p>
          <a:p>
            <a:pPr>
              <a:spcBef>
                <a:spcPts val="600"/>
              </a:spcBef>
            </a:pPr>
            <a:r>
              <a:rPr lang="ro-RO" sz="2400" dirty="0" smtClean="0"/>
              <a:t>Sa dam valoare masurabila clientilor nostri printr-o retea de profesionisti ce aduc expertiza de neegalat </a:t>
            </a:r>
            <a:endParaRPr lang="en-US" sz="2400" dirty="0" smtClean="0"/>
          </a:p>
          <a:p>
            <a:pPr>
              <a:spcBef>
                <a:spcPts val="600"/>
              </a:spcBef>
            </a:pPr>
            <a:r>
              <a:rPr lang="ro-RO" sz="2400" dirty="0" smtClean="0"/>
              <a:t>Sa fim recunoscuti pe piata pentru calitate in tot ceea ce facem:</a:t>
            </a:r>
            <a:endParaRPr lang="en-US" sz="2400" dirty="0" smtClean="0"/>
          </a:p>
          <a:p>
            <a:pPr>
              <a:spcBef>
                <a:spcPts val="600"/>
              </a:spcBef>
            </a:pPr>
            <a:r>
              <a:rPr lang="ro-RO" sz="2400" dirty="0" smtClean="0"/>
              <a:t>Calitate si eficienta in predare </a:t>
            </a:r>
            <a:endParaRPr lang="en-US" sz="2400" dirty="0" smtClean="0"/>
          </a:p>
          <a:p>
            <a:pPr>
              <a:spcBef>
                <a:spcPts val="600"/>
              </a:spcBef>
            </a:pPr>
            <a:r>
              <a:rPr lang="ro-RO" sz="2400" dirty="0" smtClean="0"/>
              <a:t>Integritate, si prin abordarea nostra impetuoasa si independenta </a:t>
            </a:r>
            <a:endParaRPr lang="en-US" sz="2400" dirty="0" smtClean="0"/>
          </a:p>
          <a:p>
            <a:pPr>
              <a:spcBef>
                <a:spcPts val="600"/>
              </a:spcBef>
            </a:pPr>
            <a:r>
              <a:rPr lang="ro-RO" sz="2400" dirty="0" smtClean="0"/>
              <a:t>Inovare combinata cu proprietate</a:t>
            </a:r>
            <a:r>
              <a:rPr lang="en-US" sz="2400" dirty="0" smtClean="0"/>
              <a:t> </a:t>
            </a:r>
            <a:r>
              <a:rPr lang="en-US" sz="2400" dirty="0" err="1" smtClean="0"/>
              <a:t>intelectuala</a:t>
            </a:r>
            <a:r>
              <a:rPr lang="ro-RO" sz="2400" dirty="0" smtClean="0"/>
              <a:t> </a:t>
            </a:r>
            <a:endParaRPr lang="en-US" sz="2400" dirty="0" smtClean="0"/>
          </a:p>
          <a:p>
            <a:pPr>
              <a:spcBef>
                <a:spcPts val="600"/>
              </a:spcBef>
              <a:buFontTx/>
              <a:buNone/>
            </a:pPr>
            <a:r>
              <a:rPr lang="ro-RO" sz="2400" b="1" dirty="0" smtClean="0"/>
              <a:t>Credem in:</a:t>
            </a:r>
            <a:endParaRPr lang="en-US" sz="2400" dirty="0" smtClean="0"/>
          </a:p>
          <a:p>
            <a:pPr>
              <a:spcBef>
                <a:spcPts val="600"/>
              </a:spcBef>
            </a:pPr>
            <a:r>
              <a:rPr lang="ro-RO" sz="2400" dirty="0" smtClean="0"/>
              <a:t>Marci puternice, ce pot genera un necesar de incredere si siguranta – o componenta  majora de decizie in procesul de creare</a:t>
            </a:r>
            <a:endParaRPr lang="en-US" sz="2400" dirty="0" smtClean="0"/>
          </a:p>
          <a:p>
            <a:pPr>
              <a:spcBef>
                <a:spcPts val="600"/>
              </a:spcBef>
            </a:pPr>
            <a:r>
              <a:rPr lang="en-US" sz="2400" dirty="0" smtClean="0"/>
              <a:t>I</a:t>
            </a:r>
            <a:r>
              <a:rPr lang="ro-RO" sz="2400" dirty="0" smtClean="0"/>
              <a:t>novare, </a:t>
            </a:r>
            <a:r>
              <a:rPr lang="en-US" sz="2400" dirty="0" err="1" smtClean="0"/>
              <a:t>viziune</a:t>
            </a:r>
            <a:r>
              <a:rPr lang="en-US" sz="2400" dirty="0" smtClean="0"/>
              <a:t>, </a:t>
            </a:r>
            <a:r>
              <a:rPr lang="ro-RO" sz="2400" dirty="0" smtClean="0"/>
              <a:t>strategii si rolul transferului tehnologic</a:t>
            </a:r>
            <a:endParaRPr lang="en-US" sz="2400" dirty="0" smtClean="0"/>
          </a:p>
          <a:p>
            <a:pPr>
              <a:spcBef>
                <a:spcPts val="600"/>
              </a:spcBef>
            </a:pPr>
            <a:r>
              <a:rPr lang="ro-RO" sz="2400" dirty="0" smtClean="0"/>
              <a:t>Oameni si parteneriate</a:t>
            </a:r>
            <a:endParaRPr lang="en-US" sz="2400" dirty="0" smtClean="0"/>
          </a:p>
          <a:p>
            <a:pPr>
              <a:spcBef>
                <a:spcPts val="600"/>
              </a:spcBef>
            </a:pPr>
            <a:r>
              <a:rPr lang="ro-RO" sz="2400" dirty="0" smtClean="0"/>
              <a:t>Puterea sentimentelor, intr-un mediu “rational“ de afaceri</a:t>
            </a:r>
            <a:endParaRPr lang="en-US" sz="2400" dirty="0" smtClean="0"/>
          </a:p>
          <a:p>
            <a:pPr>
              <a:spcBef>
                <a:spcPts val="600"/>
              </a:spcBef>
              <a:spcAft>
                <a:spcPts val="300"/>
              </a:spcAft>
            </a:pPr>
            <a:endParaRPr lang="en-US" sz="2000" dirty="0" smtClean="0"/>
          </a:p>
          <a:p>
            <a:pPr>
              <a:spcBef>
                <a:spcPts val="600"/>
              </a:spcBef>
              <a:spcAft>
                <a:spcPts val="300"/>
              </a:spcAft>
            </a:pPr>
            <a:endParaRPr lang="en-US" sz="2000" dirty="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031327" y="364577"/>
            <a:ext cx="10363200" cy="928688"/>
          </a:xfrm>
        </p:spPr>
        <p:txBody>
          <a:bodyPr>
            <a:normAutofit/>
          </a:bodyPr>
          <a:lstStyle/>
          <a:p>
            <a:pPr algn="ctr"/>
            <a:r>
              <a:rPr lang="ro-RO" sz="2800" b="1" dirty="0" smtClean="0">
                <a:solidFill>
                  <a:srgbClr val="7030A0"/>
                </a:solidFill>
              </a:rPr>
              <a:t>Cultura si Convingeri</a:t>
            </a:r>
            <a:endParaRPr lang="en-US" sz="2800" b="1" dirty="0" smtClean="0">
              <a:solidFill>
                <a:srgbClr val="7030A0"/>
              </a:solidFill>
            </a:endParaRPr>
          </a:p>
        </p:txBody>
      </p:sp>
      <p:sp>
        <p:nvSpPr>
          <p:cNvPr id="36867" name="Content Placeholder 2"/>
          <p:cNvSpPr>
            <a:spLocks noGrp="1"/>
          </p:cNvSpPr>
          <p:nvPr>
            <p:ph idx="1"/>
          </p:nvPr>
        </p:nvSpPr>
        <p:spPr>
          <a:xfrm>
            <a:off x="190500" y="1135118"/>
            <a:ext cx="12001500" cy="5312980"/>
          </a:xfrm>
        </p:spPr>
        <p:txBody>
          <a:bodyPr>
            <a:normAutofit lnSpcReduction="10000"/>
          </a:bodyPr>
          <a:lstStyle/>
          <a:p>
            <a:pPr>
              <a:spcBef>
                <a:spcPts val="300"/>
              </a:spcBef>
              <a:buFontTx/>
              <a:buNone/>
            </a:pPr>
            <a:r>
              <a:rPr lang="ro-RO" sz="2400" b="1" dirty="0" smtClean="0"/>
              <a:t>Despre Oameni</a:t>
            </a:r>
            <a:endParaRPr lang="en-US" sz="2400" b="1" dirty="0" smtClean="0"/>
          </a:p>
          <a:p>
            <a:pPr>
              <a:spcBef>
                <a:spcPts val="300"/>
              </a:spcBef>
            </a:pPr>
            <a:r>
              <a:rPr lang="ro-RO" sz="2400" dirty="0" smtClean="0"/>
              <a:t>Oferim tratament egal oamenilor independent de sex, rasa, sexualitate sau nationalitate</a:t>
            </a:r>
            <a:endParaRPr lang="en-US" sz="2400" dirty="0" smtClean="0"/>
          </a:p>
          <a:p>
            <a:pPr>
              <a:spcBef>
                <a:spcPts val="300"/>
              </a:spcBef>
            </a:pPr>
            <a:r>
              <a:rPr lang="ro-RO" sz="2400" dirty="0" smtClean="0"/>
              <a:t>Tratam oamenii asa cum am vrea sa fim tratati noi insin</a:t>
            </a:r>
            <a:r>
              <a:rPr lang="en-US" sz="2400" dirty="0" smtClean="0"/>
              <a:t>e</a:t>
            </a:r>
          </a:p>
          <a:p>
            <a:pPr>
              <a:spcBef>
                <a:spcPts val="300"/>
              </a:spcBef>
            </a:pPr>
            <a:r>
              <a:rPr lang="ro-RO" sz="2400" dirty="0" smtClean="0"/>
              <a:t>Dorim sa angajam cei mai buni oameni in domeniile respective</a:t>
            </a:r>
            <a:endParaRPr lang="en-US" sz="2400" dirty="0" smtClean="0"/>
          </a:p>
          <a:p>
            <a:pPr>
              <a:spcBef>
                <a:spcPts val="300"/>
              </a:spcBef>
            </a:pPr>
            <a:r>
              <a:rPr lang="ro-RO" sz="2400" dirty="0" smtClean="0"/>
              <a:t>Integritatea este baza judecatii noastre si relatia pe care o avem cu clientii si furnizorii </a:t>
            </a:r>
            <a:endParaRPr lang="en-US" sz="2400" dirty="0" smtClean="0"/>
          </a:p>
          <a:p>
            <a:pPr>
              <a:spcBef>
                <a:spcPts val="300"/>
              </a:spcBef>
            </a:pPr>
            <a:r>
              <a:rPr lang="ro-RO" sz="2400" dirty="0" smtClean="0"/>
              <a:t>Dorim o comunicare deschisa intre conducere si angaja</a:t>
            </a:r>
            <a:r>
              <a:rPr lang="en-US" sz="2400" dirty="0" err="1" smtClean="0"/>
              <a:t>ti</a:t>
            </a:r>
            <a:endParaRPr lang="en-US" sz="2400" dirty="0" smtClean="0"/>
          </a:p>
          <a:p>
            <a:pPr>
              <a:spcBef>
                <a:spcPts val="300"/>
              </a:spcBef>
            </a:pPr>
            <a:r>
              <a:rPr lang="ro-RO" sz="2400" dirty="0" smtClean="0"/>
              <a:t>Ne propunem afaceri provocatoare si ne masuram performanta in mod regulat (cel putin o data pe an) </a:t>
            </a:r>
            <a:endParaRPr lang="en-US" sz="2400" dirty="0" smtClean="0"/>
          </a:p>
          <a:p>
            <a:pPr>
              <a:spcBef>
                <a:spcPts val="300"/>
              </a:spcBef>
            </a:pPr>
            <a:r>
              <a:rPr lang="ro-RO" sz="2400" dirty="0" smtClean="0"/>
              <a:t>Incurajam oamenii sa se dezvolte in functie de obiectivele companiei</a:t>
            </a:r>
            <a:endParaRPr lang="en-US" sz="2400" dirty="0" smtClean="0"/>
          </a:p>
          <a:p>
            <a:pPr>
              <a:spcBef>
                <a:spcPts val="300"/>
              </a:spcBef>
            </a:pPr>
            <a:r>
              <a:rPr lang="ro-RO" sz="2400" dirty="0" smtClean="0"/>
              <a:t>Credem ca un serviciu exceptional catre client poate fi oferit doar de catre oameni exceptionali. </a:t>
            </a:r>
            <a:endParaRPr lang="en-US" sz="2400" dirty="0" smtClean="0"/>
          </a:p>
          <a:p>
            <a:pPr>
              <a:spcBef>
                <a:spcPts val="300"/>
              </a:spcBef>
            </a:pPr>
            <a:r>
              <a:rPr lang="ro-RO" sz="2400" dirty="0" smtClean="0"/>
              <a:t>Aducem impreuna oameni din diferite medii academice, de cariera si personal </a:t>
            </a:r>
            <a:endParaRPr lang="en-US" sz="2400" dirty="0" smtClean="0"/>
          </a:p>
          <a:p>
            <a:pPr>
              <a:spcBef>
                <a:spcPts val="300"/>
              </a:spcBef>
            </a:pPr>
            <a:r>
              <a:rPr lang="ro-RO" sz="2400" dirty="0" smtClean="0"/>
              <a:t>Cultura noastra de colaborare, oamenii axati pe cultura incurajeaza respectul reciproc, comunicarea deschisa si invatarea continua</a:t>
            </a:r>
            <a:endParaRPr lang="en-US" sz="2400" dirty="0" smtClean="0"/>
          </a:p>
          <a:p>
            <a:pPr>
              <a:spcBef>
                <a:spcPts val="300"/>
              </a:spcBef>
            </a:pPr>
            <a:r>
              <a:rPr lang="ro-RO" sz="2400" dirty="0" smtClean="0"/>
              <a:t>Alegem  ceea ce este mai bun, atragand si retinand cei mai buni oameni in profesia noastra.</a:t>
            </a:r>
            <a:endParaRPr lang="en-US" sz="2400" dirty="0" smtClean="0"/>
          </a:p>
          <a:p>
            <a:endParaRPr lang="en-US" dirty="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740979" y="409903"/>
            <a:ext cx="10363200" cy="762000"/>
          </a:xfrm>
        </p:spPr>
        <p:txBody>
          <a:bodyPr>
            <a:normAutofit/>
          </a:bodyPr>
          <a:lstStyle/>
          <a:p>
            <a:pPr algn="ctr"/>
            <a:r>
              <a:rPr lang="en-US" sz="2800" b="1" dirty="0" smtClean="0">
                <a:solidFill>
                  <a:srgbClr val="7030A0"/>
                </a:solidFill>
                <a:cs typeface="Arial" charset="0"/>
              </a:rPr>
              <a:t>R</a:t>
            </a:r>
            <a:r>
              <a:rPr lang="ro-RO" sz="2800" b="1" dirty="0" smtClean="0">
                <a:solidFill>
                  <a:srgbClr val="7030A0"/>
                </a:solidFill>
                <a:cs typeface="Arial" charset="0"/>
              </a:rPr>
              <a:t>ecomandari</a:t>
            </a:r>
            <a:endParaRPr lang="en-US" sz="2800" b="1" dirty="0" smtClean="0">
              <a:solidFill>
                <a:srgbClr val="7030A0"/>
              </a:solidFill>
            </a:endParaRPr>
          </a:p>
        </p:txBody>
      </p:sp>
      <p:sp>
        <p:nvSpPr>
          <p:cNvPr id="37891" name="Content Placeholder 2"/>
          <p:cNvSpPr>
            <a:spLocks noGrp="1"/>
          </p:cNvSpPr>
          <p:nvPr>
            <p:ph idx="1"/>
          </p:nvPr>
        </p:nvSpPr>
        <p:spPr>
          <a:xfrm>
            <a:off x="304800" y="1150883"/>
            <a:ext cx="11582400" cy="4945117"/>
          </a:xfrm>
        </p:spPr>
        <p:txBody>
          <a:bodyPr>
            <a:normAutofit/>
          </a:bodyPr>
          <a:lstStyle/>
          <a:p>
            <a:pPr>
              <a:spcBef>
                <a:spcPts val="600"/>
              </a:spcBef>
              <a:spcAft>
                <a:spcPts val="300"/>
              </a:spcAft>
            </a:pPr>
            <a:r>
              <a:rPr lang="ro-RO" sz="2400" dirty="0" smtClean="0">
                <a:cs typeface="Arial" charset="0"/>
              </a:rPr>
              <a:t>alegeti o activitate pe care o stapaniti din punct de vedere tehnic</a:t>
            </a:r>
            <a:endParaRPr lang="en-US" sz="2400" dirty="0" smtClean="0">
              <a:cs typeface="Arial" charset="0"/>
            </a:endParaRPr>
          </a:p>
          <a:p>
            <a:pPr>
              <a:spcBef>
                <a:spcPts val="600"/>
              </a:spcBef>
              <a:spcAft>
                <a:spcPts val="300"/>
              </a:spcAft>
            </a:pPr>
            <a:r>
              <a:rPr lang="ro-RO" sz="2400" dirty="0" smtClean="0">
                <a:cs typeface="Arial" charset="0"/>
              </a:rPr>
              <a:t>incepeti o activitate numai dupa ce aveti cativa clienti siguri pentru produsul / serviciul Dvs. Si anticipati ca mai exista si alti clienti potentiali</a:t>
            </a:r>
            <a:endParaRPr lang="en-US" sz="2400" dirty="0" smtClean="0">
              <a:cs typeface="Arial" charset="0"/>
            </a:endParaRPr>
          </a:p>
          <a:p>
            <a:pPr>
              <a:spcBef>
                <a:spcPts val="600"/>
              </a:spcBef>
              <a:spcAft>
                <a:spcPts val="300"/>
              </a:spcAft>
            </a:pPr>
            <a:r>
              <a:rPr lang="ro-RO" sz="2400" dirty="0" smtClean="0">
                <a:cs typeface="Arial" charset="0"/>
              </a:rPr>
              <a:t>concepeti produsele / serviciile dupa necesitatile anticipate ale clientului sau incercati sa identificati clienti pentru produsele / serviciile in care detineti avantaje competitive</a:t>
            </a:r>
            <a:endParaRPr lang="en-US" sz="2400" dirty="0" smtClean="0">
              <a:cs typeface="Arial" charset="0"/>
            </a:endParaRPr>
          </a:p>
          <a:p>
            <a:pPr>
              <a:spcBef>
                <a:spcPts val="600"/>
              </a:spcBef>
              <a:spcAft>
                <a:spcPts val="300"/>
              </a:spcAft>
            </a:pPr>
            <a:r>
              <a:rPr lang="ro-RO" sz="2400" dirty="0" smtClean="0">
                <a:cs typeface="Arial" charset="0"/>
              </a:rPr>
              <a:t>alegeti numele firmei cu atentie</a:t>
            </a:r>
            <a:endParaRPr lang="en-US" sz="2400" dirty="0" smtClean="0">
              <a:cs typeface="Arial" charset="0"/>
            </a:endParaRPr>
          </a:p>
          <a:p>
            <a:pPr>
              <a:spcBef>
                <a:spcPts val="600"/>
              </a:spcBef>
              <a:spcAft>
                <a:spcPts val="300"/>
              </a:spcAft>
            </a:pPr>
            <a:r>
              <a:rPr lang="en-US" sz="2400" dirty="0" err="1" smtClean="0">
                <a:cs typeface="Arial" charset="0"/>
              </a:rPr>
              <a:t>Asociati-va</a:t>
            </a:r>
            <a:r>
              <a:rPr lang="en-US" sz="2400" dirty="0" smtClean="0">
                <a:cs typeface="Arial" charset="0"/>
              </a:rPr>
              <a:t> conform </a:t>
            </a:r>
            <a:r>
              <a:rPr lang="en-US" sz="2400" dirty="0" err="1" smtClean="0">
                <a:cs typeface="Arial" charset="0"/>
              </a:rPr>
              <a:t>necesitatilor</a:t>
            </a:r>
            <a:r>
              <a:rPr lang="en-US" sz="2400" dirty="0" smtClean="0">
                <a:cs typeface="Arial" charset="0"/>
              </a:rPr>
              <a:t> de </a:t>
            </a:r>
            <a:r>
              <a:rPr lang="en-US" sz="2400" dirty="0" err="1" smtClean="0">
                <a:cs typeface="Arial" charset="0"/>
              </a:rPr>
              <a:t>piata</a:t>
            </a:r>
            <a:r>
              <a:rPr lang="en-US" sz="2400" dirty="0" smtClean="0">
                <a:cs typeface="Arial" charset="0"/>
              </a:rPr>
              <a:t> </a:t>
            </a:r>
            <a:r>
              <a:rPr lang="en-US" sz="2400" dirty="0" err="1" smtClean="0">
                <a:cs typeface="Arial" charset="0"/>
              </a:rPr>
              <a:t>si</a:t>
            </a:r>
            <a:r>
              <a:rPr lang="en-US" sz="2400" dirty="0" smtClean="0">
                <a:cs typeface="Arial" charset="0"/>
              </a:rPr>
              <a:t> </a:t>
            </a:r>
            <a:r>
              <a:rPr lang="en-US" sz="2400" dirty="0" err="1" smtClean="0">
                <a:cs typeface="Arial" charset="0"/>
              </a:rPr>
              <a:t>complementaritatii</a:t>
            </a:r>
            <a:r>
              <a:rPr lang="en-US" sz="2400" dirty="0" smtClean="0">
                <a:cs typeface="Arial" charset="0"/>
              </a:rPr>
              <a:t> </a:t>
            </a:r>
            <a:r>
              <a:rPr lang="en-US" sz="2400" dirty="0" err="1" smtClean="0">
                <a:cs typeface="Arial" charset="0"/>
              </a:rPr>
              <a:t>expertizei</a:t>
            </a:r>
            <a:r>
              <a:rPr lang="en-US" sz="2400" dirty="0" smtClean="0">
                <a:cs typeface="Arial" charset="0"/>
              </a:rPr>
              <a:t> nu </a:t>
            </a:r>
            <a:r>
              <a:rPr lang="en-US" sz="2400" dirty="0" err="1" smtClean="0">
                <a:cs typeface="Arial" charset="0"/>
              </a:rPr>
              <a:t>dupa</a:t>
            </a:r>
            <a:r>
              <a:rPr lang="en-US" sz="2400" dirty="0" smtClean="0">
                <a:cs typeface="Arial" charset="0"/>
              </a:rPr>
              <a:t> </a:t>
            </a:r>
            <a:r>
              <a:rPr lang="en-US" sz="2400" dirty="0" err="1" smtClean="0">
                <a:cs typeface="Arial" charset="0"/>
              </a:rPr>
              <a:t>afinitati</a:t>
            </a:r>
            <a:r>
              <a:rPr lang="en-US" sz="2400" dirty="0" smtClean="0">
                <a:cs typeface="Arial" charset="0"/>
              </a:rPr>
              <a:t> </a:t>
            </a:r>
          </a:p>
          <a:p>
            <a:pPr>
              <a:spcBef>
                <a:spcPts val="600"/>
              </a:spcBef>
              <a:spcAft>
                <a:spcPts val="300"/>
              </a:spcAft>
            </a:pPr>
            <a:r>
              <a:rPr lang="ro-RO" sz="2400" dirty="0" smtClean="0">
                <a:cs typeface="Arial" charset="0"/>
              </a:rPr>
              <a:t>investiti putin timp intr-o imagine grafica a firmei Dvs.</a:t>
            </a:r>
            <a:endParaRPr lang="en-US" sz="2400" dirty="0" smtClean="0">
              <a:cs typeface="Arial" charset="0"/>
            </a:endParaRPr>
          </a:p>
          <a:p>
            <a:pPr>
              <a:spcBef>
                <a:spcPts val="600"/>
              </a:spcBef>
              <a:spcAft>
                <a:spcPts val="300"/>
              </a:spcAft>
            </a:pPr>
            <a:r>
              <a:rPr lang="ro-RO" sz="2400" dirty="0" smtClean="0">
                <a:cs typeface="Arial" charset="0"/>
              </a:rPr>
              <a:t>alegeti mijloace de promovare specifice activitatii Dvs.</a:t>
            </a:r>
            <a:endParaRPr lang="en-US" sz="2400" dirty="0" smtClean="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a:xfrm>
            <a:off x="838200" y="504497"/>
            <a:ext cx="10515600" cy="5672466"/>
          </a:xfrm>
        </p:spPr>
        <p:txBody>
          <a:bodyPr/>
          <a:lstStyle/>
          <a:p>
            <a:pPr algn="ctr" fontAlgn="base">
              <a:spcBef>
                <a:spcPct val="50000"/>
              </a:spcBef>
              <a:spcAft>
                <a:spcPct val="0"/>
              </a:spcAft>
              <a:buFontTx/>
              <a:buNone/>
            </a:pPr>
            <a:r>
              <a:rPr lang="ro-RO" b="1" dirty="0">
                <a:solidFill>
                  <a:srgbClr val="7030A0"/>
                </a:solidFill>
                <a:latin typeface="Calibri" panose="020F0502020204030204" pitchFamily="34" charset="0"/>
              </a:rPr>
              <a:t>Cum incepem propria afacere?</a:t>
            </a:r>
            <a:endParaRPr lang="en-IE" b="1" dirty="0">
              <a:solidFill>
                <a:srgbClr val="7030A0"/>
              </a:solidFill>
              <a:latin typeface="Calibri" panose="020F0502020204030204" pitchFamily="34" charset="0"/>
            </a:endParaRPr>
          </a:p>
          <a:p>
            <a:pPr marL="457200" indent="-457200" fontAlgn="base">
              <a:lnSpc>
                <a:spcPct val="100000"/>
              </a:lnSpc>
              <a:spcBef>
                <a:spcPts val="600"/>
              </a:spcBef>
              <a:spcAft>
                <a:spcPts val="600"/>
              </a:spcAft>
              <a:buFont typeface="Courier New" panose="02070309020205020404" pitchFamily="49" charset="0"/>
              <a:buChar char="o"/>
            </a:pPr>
            <a:r>
              <a:rPr lang="en-IE" sz="2400" i="1" dirty="0">
                <a:solidFill>
                  <a:prstClr val="black"/>
                </a:solidFill>
                <a:latin typeface="Calibri" panose="020F0502020204030204" pitchFamily="34" charset="0"/>
              </a:rPr>
              <a:t>Ce </a:t>
            </a:r>
            <a:r>
              <a:rPr lang="en-IE" sz="2400" i="1" dirty="0" err="1">
                <a:solidFill>
                  <a:prstClr val="black"/>
                </a:solidFill>
                <a:latin typeface="Calibri" panose="020F0502020204030204" pitchFamily="34" charset="0"/>
              </a:rPr>
              <a:t>afacere</a:t>
            </a:r>
            <a:r>
              <a:rPr lang="en-IE" sz="2400" i="1" dirty="0">
                <a:solidFill>
                  <a:prstClr val="black"/>
                </a:solidFill>
                <a:latin typeface="Calibri" panose="020F0502020204030204" pitchFamily="34" charset="0"/>
              </a:rPr>
              <a:t> </a:t>
            </a:r>
            <a:r>
              <a:rPr lang="en-IE" sz="2400" i="1" dirty="0" err="1">
                <a:solidFill>
                  <a:prstClr val="black"/>
                </a:solidFill>
                <a:latin typeface="Calibri" panose="020F0502020204030204" pitchFamily="34" charset="0"/>
              </a:rPr>
              <a:t>sa</a:t>
            </a:r>
            <a:r>
              <a:rPr lang="en-IE" sz="2400" i="1" dirty="0">
                <a:solidFill>
                  <a:prstClr val="black"/>
                </a:solidFill>
                <a:latin typeface="Calibri" panose="020F0502020204030204" pitchFamily="34" charset="0"/>
              </a:rPr>
              <a:t> </a:t>
            </a:r>
            <a:r>
              <a:rPr lang="en-IE" sz="2400" i="1" dirty="0" err="1">
                <a:solidFill>
                  <a:prstClr val="black"/>
                </a:solidFill>
                <a:latin typeface="Calibri" panose="020F0502020204030204" pitchFamily="34" charset="0"/>
              </a:rPr>
              <a:t>incepi</a:t>
            </a:r>
            <a:r>
              <a:rPr lang="en-IE" sz="2400" i="1" dirty="0">
                <a:solidFill>
                  <a:prstClr val="black"/>
                </a:solidFill>
                <a:latin typeface="Calibri" panose="020F0502020204030204" pitchFamily="34" charset="0"/>
              </a:rPr>
              <a:t>?</a:t>
            </a:r>
          </a:p>
          <a:p>
            <a:pPr marL="457200" indent="-457200" fontAlgn="base">
              <a:lnSpc>
                <a:spcPct val="100000"/>
              </a:lnSpc>
              <a:spcBef>
                <a:spcPts val="600"/>
              </a:spcBef>
              <a:spcAft>
                <a:spcPts val="600"/>
              </a:spcAft>
              <a:buFontTx/>
              <a:buChar char="-"/>
            </a:pPr>
            <a:r>
              <a:rPr lang="en-IE" sz="2400" dirty="0">
                <a:solidFill>
                  <a:prstClr val="black"/>
                </a:solidFill>
                <a:latin typeface="Calibri" panose="020F0502020204030204" pitchFamily="34" charset="0"/>
              </a:rPr>
              <a:t>Cum </a:t>
            </a:r>
            <a:r>
              <a:rPr lang="en-IE" sz="2400" dirty="0" err="1">
                <a:solidFill>
                  <a:prstClr val="black"/>
                </a:solidFill>
                <a:latin typeface="Calibri" panose="020F0502020204030204" pitchFamily="34" charset="0"/>
              </a:rPr>
              <a:t>sa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generati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idei</a:t>
            </a:r>
            <a:r>
              <a:rPr lang="en-IE" sz="2400" dirty="0">
                <a:solidFill>
                  <a:prstClr val="black"/>
                </a:solidFill>
                <a:latin typeface="Calibri" panose="020F0502020204030204" pitchFamily="34" charset="0"/>
              </a:rPr>
              <a:t>?</a:t>
            </a:r>
          </a:p>
          <a:p>
            <a:pPr marL="457200" indent="-457200" fontAlgn="base">
              <a:lnSpc>
                <a:spcPct val="100000"/>
              </a:lnSpc>
              <a:spcBef>
                <a:spcPts val="600"/>
              </a:spcBef>
              <a:spcAft>
                <a:spcPts val="600"/>
              </a:spcAft>
              <a:buFontTx/>
              <a:buChar char="-"/>
            </a:pPr>
            <a:r>
              <a:rPr lang="en-IE" sz="2400" dirty="0" err="1">
                <a:solidFill>
                  <a:prstClr val="black"/>
                </a:solidFill>
                <a:latin typeface="Calibri" panose="020F0502020204030204" pitchFamily="34" charset="0"/>
              </a:rPr>
              <a:t>Evaluarea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unei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idei</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afaceri</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err="1">
                <a:solidFill>
                  <a:prstClr val="black"/>
                </a:solidFill>
                <a:latin typeface="Calibri" panose="020F0502020204030204" pitchFamily="34" charset="0"/>
              </a:rPr>
              <a:t>Idei</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afaceri</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err="1">
                <a:solidFill>
                  <a:prstClr val="black"/>
                </a:solidFill>
                <a:latin typeface="Calibri" panose="020F0502020204030204" pitchFamily="34" charset="0"/>
              </a:rPr>
              <a:t>Schitati</a:t>
            </a:r>
            <a:r>
              <a:rPr lang="en-IE" sz="2400" dirty="0">
                <a:solidFill>
                  <a:prstClr val="black"/>
                </a:solidFill>
                <a:latin typeface="Calibri" panose="020F0502020204030204" pitchFamily="34" charset="0"/>
              </a:rPr>
              <a:t> un plan: </a:t>
            </a:r>
            <a:r>
              <a:rPr lang="it-IT" sz="2400" dirty="0">
                <a:solidFill>
                  <a:prstClr val="black"/>
                </a:solidFill>
                <a:latin typeface="Calibri" panose="020F0502020204030204" pitchFamily="34" charset="0"/>
              </a:rPr>
              <a:t>descriere produs/serviciu, piata, cum il fac: organizare,cat ma costa, resurse necesare, locatie, cunostinte necesare (Know How), furnizori, canale de distributie, echipamente, personal</a:t>
            </a:r>
          </a:p>
          <a:p>
            <a:endParaRPr lang="en-GB" dirty="0"/>
          </a:p>
        </p:txBody>
      </p:sp>
    </p:spTree>
    <p:extLst>
      <p:ext uri="{BB962C8B-B14F-4D97-AF65-F5344CB8AC3E}">
        <p14:creationId xmlns:p14="http://schemas.microsoft.com/office/powerpoint/2010/main" xmlns="" val="1734400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ro-RO" b="1" dirty="0">
                <a:solidFill>
                  <a:srgbClr val="7030A0"/>
                </a:solidFill>
                <a:latin typeface="Calibri" panose="020F0502020204030204" pitchFamily="34" charset="0"/>
              </a:rPr>
              <a:t>Cum incepem propria afacere?</a:t>
            </a:r>
            <a:endParaRPr lang="en-IE" b="1" dirty="0">
              <a:solidFill>
                <a:srgbClr val="7030A0"/>
              </a:solidFill>
              <a:latin typeface="Calibri" panose="020F0502020204030204" pitchFamily="34" charset="0"/>
            </a:endParaRPr>
          </a:p>
          <a:p>
            <a:pPr marL="457200" indent="-457200" fontAlgn="base">
              <a:lnSpc>
                <a:spcPct val="150000"/>
              </a:lnSpc>
              <a:spcBef>
                <a:spcPts val="0"/>
              </a:spcBef>
              <a:spcAft>
                <a:spcPct val="0"/>
              </a:spcAft>
              <a:buFont typeface="Courier New" panose="02070309020205020404" pitchFamily="49" charset="0"/>
              <a:buChar char="o"/>
            </a:pPr>
            <a:r>
              <a:rPr lang="en-IE" sz="2400" i="1" dirty="0" err="1">
                <a:solidFill>
                  <a:prstClr val="black"/>
                </a:solidFill>
                <a:latin typeface="Calibri" panose="020F0502020204030204" pitchFamily="34" charset="0"/>
              </a:rPr>
              <a:t>Forme</a:t>
            </a:r>
            <a:r>
              <a:rPr lang="en-IE" sz="2400" i="1" dirty="0">
                <a:solidFill>
                  <a:prstClr val="black"/>
                </a:solidFill>
                <a:latin typeface="Calibri" panose="020F0502020204030204" pitchFamily="34" charset="0"/>
              </a:rPr>
              <a:t> </a:t>
            </a:r>
            <a:r>
              <a:rPr lang="en-IE" sz="2400" i="1" dirty="0" err="1">
                <a:solidFill>
                  <a:prstClr val="black"/>
                </a:solidFill>
                <a:latin typeface="Calibri" panose="020F0502020204030204" pitchFamily="34" charset="0"/>
              </a:rPr>
              <a:t>legale</a:t>
            </a:r>
            <a:r>
              <a:rPr lang="en-IE" sz="2400" i="1" dirty="0">
                <a:solidFill>
                  <a:prstClr val="black"/>
                </a:solidFill>
                <a:latin typeface="Calibri" panose="020F0502020204030204" pitchFamily="34" charset="0"/>
              </a:rPr>
              <a:t> ale </a:t>
            </a:r>
            <a:r>
              <a:rPr lang="en-IE" sz="2400" i="1" dirty="0" err="1">
                <a:solidFill>
                  <a:prstClr val="black"/>
                </a:solidFill>
                <a:latin typeface="Calibri" panose="020F0502020204030204" pitchFamily="34" charset="0"/>
              </a:rPr>
              <a:t>afacerii</a:t>
            </a:r>
            <a:endParaRPr lang="en-IE" sz="2400" i="1" dirty="0">
              <a:solidFill>
                <a:prstClr val="black"/>
              </a:solidFill>
              <a:latin typeface="Calibri" panose="020F0502020204030204" pitchFamily="34" charset="0"/>
            </a:endParaRPr>
          </a:p>
          <a:p>
            <a:pPr marL="457200" indent="-457200" fontAlgn="base">
              <a:lnSpc>
                <a:spcPct val="150000"/>
              </a:lnSpc>
              <a:spcBef>
                <a:spcPts val="0"/>
              </a:spcBef>
              <a:spcAft>
                <a:spcPct val="0"/>
              </a:spcAft>
              <a:buFont typeface="Wingdings" panose="05000000000000000000" pitchFamily="2" charset="2"/>
              <a:buChar char="§"/>
            </a:pPr>
            <a:r>
              <a:rPr lang="en-IE" sz="2400" dirty="0" err="1">
                <a:solidFill>
                  <a:prstClr val="black"/>
                </a:solidFill>
                <a:latin typeface="Calibri" panose="020F0502020204030204" pitchFamily="34" charset="0"/>
              </a:rPr>
              <a:t>Tipuri</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firme</a:t>
            </a:r>
            <a:r>
              <a:rPr lang="en-IE" sz="2400" dirty="0">
                <a:solidFill>
                  <a:prstClr val="black"/>
                </a:solidFill>
                <a:latin typeface="Calibri" panose="020F0502020204030204" pitchFamily="34" charset="0"/>
              </a:rPr>
              <a:t>:  II, SC </a:t>
            </a:r>
          </a:p>
          <a:p>
            <a:pPr marL="457200" indent="-457200" fontAlgn="base">
              <a:lnSpc>
                <a:spcPct val="150000"/>
              </a:lnSpc>
              <a:spcBef>
                <a:spcPts val="0"/>
              </a:spcBef>
              <a:spcAft>
                <a:spcPct val="0"/>
              </a:spcAft>
              <a:buFont typeface="Wingdings" panose="05000000000000000000" pitchFamily="2" charset="2"/>
              <a:buChar char="§"/>
            </a:pPr>
            <a:r>
              <a:rPr lang="en-IE" sz="2400" dirty="0">
                <a:solidFill>
                  <a:prstClr val="black"/>
                </a:solidFill>
                <a:latin typeface="Calibri" panose="020F0502020204030204" pitchFamily="34" charset="0"/>
              </a:rPr>
              <a:t>Cum </a:t>
            </a:r>
            <a:r>
              <a:rPr lang="en-IE" sz="2400" dirty="0" err="1">
                <a:solidFill>
                  <a:prstClr val="black"/>
                </a:solidFill>
                <a:latin typeface="Calibri" panose="020F0502020204030204" pitchFamily="34" charset="0"/>
              </a:rPr>
              <a:t>sa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alegem</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cea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mai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potrivita</a:t>
            </a:r>
            <a:r>
              <a:rPr lang="en-IE" sz="2400" dirty="0">
                <a:solidFill>
                  <a:prstClr val="black"/>
                </a:solidFill>
                <a:latin typeface="Calibri" panose="020F0502020204030204" pitchFamily="34" charset="0"/>
              </a:rPr>
              <a:t> forma </a:t>
            </a:r>
            <a:r>
              <a:rPr lang="en-IE" sz="2400" dirty="0" err="1">
                <a:solidFill>
                  <a:prstClr val="black"/>
                </a:solidFill>
                <a:latin typeface="Calibri" panose="020F0502020204030204" pitchFamily="34" charset="0"/>
              </a:rPr>
              <a:t>juridica</a:t>
            </a:r>
            <a:r>
              <a:rPr lang="en-IE" sz="2400" dirty="0">
                <a:solidFill>
                  <a:prstClr val="black"/>
                </a:solidFill>
                <a:latin typeface="Calibri" panose="020F0502020204030204" pitchFamily="34" charset="0"/>
              </a:rPr>
              <a:t>?</a:t>
            </a:r>
          </a:p>
          <a:p>
            <a:pPr marL="457200" indent="-457200" fontAlgn="base">
              <a:lnSpc>
                <a:spcPct val="150000"/>
              </a:lnSpc>
              <a:spcBef>
                <a:spcPts val="0"/>
              </a:spcBef>
              <a:spcAft>
                <a:spcPct val="0"/>
              </a:spcAft>
              <a:buFont typeface="Wingdings" panose="05000000000000000000" pitchFamily="2" charset="2"/>
              <a:buChar char="§"/>
            </a:pPr>
            <a:r>
              <a:rPr lang="en-IE" sz="2400" dirty="0" err="1">
                <a:solidFill>
                  <a:prstClr val="black"/>
                </a:solidFill>
                <a:latin typeface="Calibri" panose="020F0502020204030204" pitchFamily="34" charset="0"/>
              </a:rPr>
              <a:t>Alegerea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partenerilor</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afaceri</a:t>
            </a:r>
            <a:endParaRPr lang="en-IE" sz="2400"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4045405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en-IE" sz="3600" b="1" dirty="0">
                <a:solidFill>
                  <a:srgbClr val="1F497D"/>
                </a:solidFill>
                <a:latin typeface="Calibri" panose="020F0502020204030204" pitchFamily="34" charset="0"/>
              </a:rPr>
              <a:t> </a:t>
            </a:r>
            <a:r>
              <a:rPr lang="ro-RO" b="1" dirty="0">
                <a:solidFill>
                  <a:srgbClr val="7030A0"/>
                </a:solidFill>
                <a:latin typeface="Calibri" panose="020F0502020204030204" pitchFamily="34" charset="0"/>
              </a:rPr>
              <a:t>Cum incepem propria afacere?</a:t>
            </a:r>
            <a:endParaRPr lang="en-IE" b="1" dirty="0">
              <a:solidFill>
                <a:srgbClr val="7030A0"/>
              </a:solidFill>
              <a:latin typeface="Calibri" panose="020F0502020204030204" pitchFamily="34" charset="0"/>
            </a:endParaRPr>
          </a:p>
          <a:p>
            <a:pPr marL="457200" indent="-457200" fontAlgn="base">
              <a:lnSpc>
                <a:spcPct val="100000"/>
              </a:lnSpc>
              <a:spcBef>
                <a:spcPts val="600"/>
              </a:spcBef>
              <a:spcAft>
                <a:spcPts val="600"/>
              </a:spcAft>
              <a:buFont typeface="Courier New" panose="02070309020205020404" pitchFamily="49" charset="0"/>
              <a:buChar char="o"/>
            </a:pPr>
            <a:r>
              <a:rPr lang="en-IE" sz="2400" i="1" dirty="0" err="1">
                <a:solidFill>
                  <a:prstClr val="black"/>
                </a:solidFill>
                <a:latin typeface="Calibri" panose="020F0502020204030204" pitchFamily="34" charset="0"/>
              </a:rPr>
              <a:t>Forme</a:t>
            </a:r>
            <a:r>
              <a:rPr lang="en-IE" sz="2400" i="1" dirty="0">
                <a:solidFill>
                  <a:prstClr val="black"/>
                </a:solidFill>
                <a:latin typeface="Calibri" panose="020F0502020204030204" pitchFamily="34" charset="0"/>
              </a:rPr>
              <a:t> </a:t>
            </a:r>
            <a:r>
              <a:rPr lang="en-IE" sz="2400" i="1" dirty="0" err="1">
                <a:solidFill>
                  <a:prstClr val="black"/>
                </a:solidFill>
                <a:latin typeface="Calibri" panose="020F0502020204030204" pitchFamily="34" charset="0"/>
              </a:rPr>
              <a:t>legale</a:t>
            </a:r>
            <a:r>
              <a:rPr lang="en-IE" sz="2400" i="1" dirty="0">
                <a:solidFill>
                  <a:prstClr val="black"/>
                </a:solidFill>
                <a:latin typeface="Calibri" panose="020F0502020204030204" pitchFamily="34" charset="0"/>
              </a:rPr>
              <a:t> ale </a:t>
            </a:r>
            <a:r>
              <a:rPr lang="en-IE" sz="2400" i="1" dirty="0" err="1">
                <a:solidFill>
                  <a:prstClr val="black"/>
                </a:solidFill>
                <a:latin typeface="Calibri" panose="020F0502020204030204" pitchFamily="34" charset="0"/>
              </a:rPr>
              <a:t>afacerii</a:t>
            </a:r>
            <a:endParaRPr lang="en-IE" sz="2400" i="1"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 typeface="Wingdings" panose="05000000000000000000" pitchFamily="2" charset="2"/>
              <a:buChar char="§"/>
            </a:pPr>
            <a:r>
              <a:rPr lang="en-IE" sz="2400" dirty="0" err="1">
                <a:solidFill>
                  <a:prstClr val="black"/>
                </a:solidFill>
                <a:latin typeface="Calibri" panose="020F0502020204030204" pitchFamily="34" charset="0"/>
              </a:rPr>
              <a:t>Tipuri</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firme</a:t>
            </a:r>
            <a:r>
              <a:rPr lang="en-IE" sz="2400" dirty="0">
                <a:solidFill>
                  <a:prstClr val="black"/>
                </a:solidFill>
                <a:latin typeface="Calibri" panose="020F0502020204030204" pitchFamily="34" charset="0"/>
              </a:rPr>
              <a:t>:  </a:t>
            </a:r>
          </a:p>
          <a:p>
            <a:pPr lvl="1" indent="0" fontAlgn="base">
              <a:lnSpc>
                <a:spcPct val="100000"/>
              </a:lnSpc>
              <a:spcBef>
                <a:spcPts val="600"/>
              </a:spcBef>
              <a:spcAft>
                <a:spcPts val="600"/>
              </a:spcAft>
              <a:buNone/>
            </a:pP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Intreprinzatori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individuali</a:t>
            </a:r>
            <a:r>
              <a:rPr lang="en-IE" dirty="0">
                <a:solidFill>
                  <a:prstClr val="black"/>
                </a:solidFill>
                <a:latin typeface="Calibri" panose="020F0502020204030204" pitchFamily="34" charset="0"/>
              </a:rPr>
              <a:t>: PFA, II, IF (</a:t>
            </a:r>
            <a:r>
              <a:rPr lang="en-IE" dirty="0" err="1">
                <a:solidFill>
                  <a:prstClr val="black"/>
                </a:solidFill>
                <a:latin typeface="Calibri" panose="020F0502020204030204" pitchFamily="34" charset="0"/>
              </a:rPr>
              <a:t>Regl.prin</a:t>
            </a:r>
            <a:r>
              <a:rPr lang="en-IE" dirty="0">
                <a:solidFill>
                  <a:prstClr val="black"/>
                </a:solidFill>
                <a:latin typeface="Calibri" panose="020F0502020204030204" pitchFamily="34" charset="0"/>
              </a:rPr>
              <a:t> OUG 44/2008</a:t>
            </a:r>
          </a:p>
          <a:p>
            <a:pPr lvl="1" indent="0" fontAlgn="base">
              <a:lnSpc>
                <a:spcPct val="100000"/>
              </a:lnSpc>
              <a:spcBef>
                <a:spcPts val="600"/>
              </a:spcBef>
              <a:spcAft>
                <a:spcPts val="600"/>
              </a:spcAft>
              <a:buNone/>
            </a:pP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Profesii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liberale</a:t>
            </a:r>
            <a:endParaRPr lang="en-IE" dirty="0">
              <a:solidFill>
                <a:prstClr val="black"/>
              </a:solidFill>
              <a:latin typeface="Calibri" panose="020F0502020204030204" pitchFamily="34" charset="0"/>
            </a:endParaRPr>
          </a:p>
          <a:p>
            <a:pPr fontAlgn="base">
              <a:lnSpc>
                <a:spcPct val="100000"/>
              </a:lnSpc>
              <a:spcBef>
                <a:spcPts val="600"/>
              </a:spcBef>
              <a:spcAft>
                <a:spcPts val="600"/>
              </a:spcAft>
              <a:buNone/>
            </a:pPr>
            <a:r>
              <a:rPr lang="en-IE" sz="2400" dirty="0">
                <a:solidFill>
                  <a:prstClr val="black"/>
                </a:solidFill>
                <a:latin typeface="Calibri" panose="020F0502020204030204" pitchFamily="34" charset="0"/>
              </a:rPr>
              <a:t>         </a:t>
            </a:r>
            <a:r>
              <a:rPr lang="en-IE" sz="2400" dirty="0" smtClean="0">
                <a:solidFill>
                  <a:prstClr val="black"/>
                </a:solidFill>
                <a:latin typeface="Calibri" panose="020F0502020204030204" pitchFamily="34" charset="0"/>
              </a:rPr>
              <a:t>  -  </a:t>
            </a:r>
            <a:r>
              <a:rPr lang="en-IE" sz="2400" dirty="0" err="1">
                <a:solidFill>
                  <a:prstClr val="black"/>
                </a:solidFill>
                <a:latin typeface="Calibri" panose="020F0502020204030204" pitchFamily="34" charset="0"/>
              </a:rPr>
              <a:t>Societati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Comerciale</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regl.prin</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Legea</a:t>
            </a:r>
            <a:r>
              <a:rPr lang="en-IE" sz="2400" dirty="0">
                <a:solidFill>
                  <a:prstClr val="black"/>
                </a:solidFill>
                <a:latin typeface="Calibri" panose="020F0502020204030204" pitchFamily="34" charset="0"/>
              </a:rPr>
              <a:t> 31/1990: SNC, SCS, SCA, SA, SRL</a:t>
            </a:r>
            <a:endParaRPr lang="en-GB" sz="2400" dirty="0"/>
          </a:p>
        </p:txBody>
      </p:sp>
    </p:spTree>
    <p:extLst>
      <p:ext uri="{BB962C8B-B14F-4D97-AF65-F5344CB8AC3E}">
        <p14:creationId xmlns:p14="http://schemas.microsoft.com/office/powerpoint/2010/main" xmlns="" val="4842389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lnSpcReduction="10000"/>
          </a:bodyPr>
          <a:lstStyle/>
          <a:p>
            <a:pPr algn="ctr" fontAlgn="base">
              <a:spcBef>
                <a:spcPct val="50000"/>
              </a:spcBef>
              <a:spcAft>
                <a:spcPct val="0"/>
              </a:spcAft>
              <a:buFontTx/>
              <a:buNone/>
            </a:pPr>
            <a:r>
              <a:rPr lang="ro-RO" b="1" dirty="0">
                <a:solidFill>
                  <a:srgbClr val="7030A0"/>
                </a:solidFill>
                <a:latin typeface="Calibri" panose="020F0502020204030204" pitchFamily="34" charset="0"/>
              </a:rPr>
              <a:t>Cum incepem propria afacere?</a:t>
            </a:r>
            <a:endParaRPr lang="en-IE" b="1" dirty="0">
              <a:solidFill>
                <a:srgbClr val="7030A0"/>
              </a:solidFill>
              <a:latin typeface="Calibri" panose="020F0502020204030204" pitchFamily="34" charset="0"/>
            </a:endParaRPr>
          </a:p>
          <a:p>
            <a:pPr marL="457200" indent="-457200" fontAlgn="base">
              <a:lnSpc>
                <a:spcPct val="100000"/>
              </a:lnSpc>
              <a:spcBef>
                <a:spcPts val="600"/>
              </a:spcBef>
              <a:spcAft>
                <a:spcPts val="600"/>
              </a:spcAft>
              <a:buFont typeface="Courier New" panose="02070309020205020404" pitchFamily="49" charset="0"/>
              <a:buChar char="o"/>
            </a:pPr>
            <a:r>
              <a:rPr lang="en-IE" sz="2400" i="1" dirty="0" err="1">
                <a:solidFill>
                  <a:prstClr val="black"/>
                </a:solidFill>
                <a:latin typeface="Calibri" panose="020F0502020204030204" pitchFamily="34" charset="0"/>
              </a:rPr>
              <a:t>Forme</a:t>
            </a:r>
            <a:r>
              <a:rPr lang="en-IE" sz="2400" i="1" dirty="0">
                <a:solidFill>
                  <a:prstClr val="black"/>
                </a:solidFill>
                <a:latin typeface="Calibri" panose="020F0502020204030204" pitchFamily="34" charset="0"/>
              </a:rPr>
              <a:t> </a:t>
            </a:r>
            <a:r>
              <a:rPr lang="en-IE" sz="2400" i="1" dirty="0" err="1">
                <a:solidFill>
                  <a:prstClr val="black"/>
                </a:solidFill>
                <a:latin typeface="Calibri" panose="020F0502020204030204" pitchFamily="34" charset="0"/>
              </a:rPr>
              <a:t>legale</a:t>
            </a:r>
            <a:r>
              <a:rPr lang="en-IE" sz="2400" i="1" dirty="0">
                <a:solidFill>
                  <a:prstClr val="black"/>
                </a:solidFill>
                <a:latin typeface="Calibri" panose="020F0502020204030204" pitchFamily="34" charset="0"/>
              </a:rPr>
              <a:t> ale </a:t>
            </a:r>
            <a:r>
              <a:rPr lang="en-IE" sz="2400" i="1" dirty="0" err="1">
                <a:solidFill>
                  <a:prstClr val="black"/>
                </a:solidFill>
                <a:latin typeface="Calibri" panose="020F0502020204030204" pitchFamily="34" charset="0"/>
              </a:rPr>
              <a:t>afacerii</a:t>
            </a:r>
            <a:endParaRPr lang="en-IE" sz="2400" i="1"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 typeface="Wingdings" panose="05000000000000000000" pitchFamily="2" charset="2"/>
              <a:buChar char="§"/>
            </a:pPr>
            <a:r>
              <a:rPr lang="en-IE" sz="2400" dirty="0">
                <a:solidFill>
                  <a:prstClr val="black"/>
                </a:solidFill>
                <a:latin typeface="Calibri" panose="020F0502020204030204" pitchFamily="34" charset="0"/>
              </a:rPr>
              <a:t>Cum  </a:t>
            </a:r>
            <a:r>
              <a:rPr lang="en-IE" sz="2400" dirty="0" err="1">
                <a:solidFill>
                  <a:prstClr val="black"/>
                </a:solidFill>
                <a:latin typeface="Calibri" panose="020F0502020204030204" pitchFamily="34" charset="0"/>
              </a:rPr>
              <a:t>alegem</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cea</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mai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potrivita</a:t>
            </a:r>
            <a:r>
              <a:rPr lang="en-IE" sz="2400" dirty="0">
                <a:solidFill>
                  <a:prstClr val="black"/>
                </a:solidFill>
                <a:latin typeface="Calibri" panose="020F0502020204030204" pitchFamily="34" charset="0"/>
              </a:rPr>
              <a:t> forma </a:t>
            </a:r>
            <a:r>
              <a:rPr lang="en-IE" sz="2400" dirty="0" err="1" smtClean="0">
                <a:solidFill>
                  <a:prstClr val="black"/>
                </a:solidFill>
                <a:latin typeface="Calibri" panose="020F0502020204030204" pitchFamily="34" charset="0"/>
              </a:rPr>
              <a:t>juridi</a:t>
            </a:r>
            <a:r>
              <a:rPr lang="en-IE" sz="2400" smtClean="0">
                <a:solidFill>
                  <a:prstClr val="black"/>
                </a:solidFill>
                <a:latin typeface="Calibri" panose="020F0502020204030204" pitchFamily="34" charset="0"/>
              </a:rPr>
              <a:t> ca</a:t>
            </a:r>
            <a:r>
              <a:rPr lang="en-IE" sz="2400" dirty="0">
                <a:solidFill>
                  <a:prstClr val="black"/>
                </a:solidFill>
                <a:latin typeface="Calibri" panose="020F0502020204030204" pitchFamily="34" charset="0"/>
              </a:rPr>
              <a:t>?</a:t>
            </a:r>
          </a:p>
          <a:p>
            <a:pPr fontAlgn="base">
              <a:lnSpc>
                <a:spcPct val="100000"/>
              </a:lnSpc>
              <a:spcBef>
                <a:spcPts val="600"/>
              </a:spcBef>
              <a:spcAft>
                <a:spcPts val="600"/>
              </a:spcAft>
              <a:buNone/>
            </a:pPr>
            <a:r>
              <a:rPr lang="en-IE" sz="2400" b="1" dirty="0" err="1">
                <a:solidFill>
                  <a:prstClr val="black"/>
                </a:solidFill>
                <a:latin typeface="Calibri" panose="020F0502020204030204" pitchFamily="34" charset="0"/>
              </a:rPr>
              <a:t>Criterii</a:t>
            </a:r>
            <a:r>
              <a:rPr lang="en-IE" sz="2400" b="1" dirty="0">
                <a:solidFill>
                  <a:prstClr val="black"/>
                </a:solidFill>
                <a:latin typeface="Calibri" panose="020F0502020204030204" pitchFamily="34" charset="0"/>
              </a:rPr>
              <a:t>:</a:t>
            </a:r>
          </a:p>
          <a:p>
            <a:pPr marL="457200" indent="-457200" fontAlgn="base">
              <a:lnSpc>
                <a:spcPct val="100000"/>
              </a:lnSpc>
              <a:spcBef>
                <a:spcPts val="600"/>
              </a:spcBef>
              <a:spcAft>
                <a:spcPts val="600"/>
              </a:spcAft>
              <a:buFontTx/>
              <a:buChar char="-"/>
            </a:pPr>
            <a:r>
              <a:rPr lang="en-IE" sz="2400" dirty="0">
                <a:solidFill>
                  <a:prstClr val="black"/>
                </a:solidFill>
                <a:latin typeface="Calibri" panose="020F0502020204030204" pitchFamily="34" charset="0"/>
              </a:rPr>
              <a:t>Natura </a:t>
            </a:r>
            <a:r>
              <a:rPr lang="en-IE" sz="2400" dirty="0" err="1">
                <a:solidFill>
                  <a:prstClr val="black"/>
                </a:solidFill>
                <a:latin typeface="Calibri" panose="020F0502020204030204" pitchFamily="34" charset="0"/>
              </a:rPr>
              <a:t>activitatii</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err="1">
                <a:solidFill>
                  <a:prstClr val="black"/>
                </a:solidFill>
                <a:latin typeface="Calibri" panose="020F0502020204030204" pitchFamily="34" charset="0"/>
              </a:rPr>
              <a:t>Posibilitatile</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dezvoltare</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a:solidFill>
                  <a:prstClr val="black"/>
                </a:solidFill>
                <a:latin typeface="Calibri" panose="020F0502020204030204" pitchFamily="34" charset="0"/>
              </a:rPr>
              <a:t>Grad de </a:t>
            </a:r>
            <a:r>
              <a:rPr lang="en-IE" sz="2400" dirty="0" err="1">
                <a:solidFill>
                  <a:prstClr val="black"/>
                </a:solidFill>
                <a:latin typeface="Calibri" panose="020F0502020204030204" pitchFamily="34" charset="0"/>
              </a:rPr>
              <a:t>implicare</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a:solidFill>
                  <a:prstClr val="black"/>
                </a:solidFill>
                <a:latin typeface="Calibri" panose="020F0502020204030204" pitchFamily="34" charset="0"/>
              </a:rPr>
              <a:t>Capital social </a:t>
            </a:r>
            <a:r>
              <a:rPr lang="en-IE" sz="2400" dirty="0" err="1">
                <a:solidFill>
                  <a:prstClr val="black"/>
                </a:solidFill>
                <a:latin typeface="Calibri" panose="020F0502020204030204" pitchFamily="34" charset="0"/>
              </a:rPr>
              <a:t>disponibil</a:t>
            </a:r>
            <a:endParaRPr lang="en-IE" sz="2400" dirty="0">
              <a:solidFill>
                <a:prstClr val="black"/>
              </a:solidFill>
              <a:latin typeface="Calibri" panose="020F0502020204030204" pitchFamily="34" charset="0"/>
            </a:endParaRPr>
          </a:p>
          <a:p>
            <a:pPr marL="457200" indent="-457200" fontAlgn="base">
              <a:lnSpc>
                <a:spcPct val="100000"/>
              </a:lnSpc>
              <a:spcBef>
                <a:spcPts val="600"/>
              </a:spcBef>
              <a:spcAft>
                <a:spcPts val="600"/>
              </a:spcAft>
              <a:buFontTx/>
              <a:buChar char="-"/>
            </a:pPr>
            <a:r>
              <a:rPr lang="en-IE" sz="2400" dirty="0" err="1">
                <a:solidFill>
                  <a:prstClr val="black"/>
                </a:solidFill>
                <a:latin typeface="Calibri" panose="020F0502020204030204" pitchFamily="34" charset="0"/>
              </a:rPr>
              <a:t>Caracteristici</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specifice</a:t>
            </a:r>
            <a:r>
              <a:rPr lang="en-IE" sz="2400" dirty="0">
                <a:solidFill>
                  <a:prstClr val="black"/>
                </a:solidFill>
                <a:latin typeface="Calibri" panose="020F0502020204030204" pitchFamily="34" charset="0"/>
              </a:rPr>
              <a:t> </a:t>
            </a:r>
            <a:r>
              <a:rPr lang="en-IE" sz="2400" dirty="0" err="1">
                <a:solidFill>
                  <a:prstClr val="black"/>
                </a:solidFill>
                <a:latin typeface="Calibri" panose="020F0502020204030204" pitchFamily="34" charset="0"/>
              </a:rPr>
              <a:t>prevazute</a:t>
            </a:r>
            <a:r>
              <a:rPr lang="en-IE" sz="2400" dirty="0">
                <a:solidFill>
                  <a:prstClr val="black"/>
                </a:solidFill>
                <a:latin typeface="Calibri" panose="020F0502020204030204" pitchFamily="34" charset="0"/>
              </a:rPr>
              <a:t> de </a:t>
            </a:r>
            <a:r>
              <a:rPr lang="en-IE" sz="2400" dirty="0" err="1">
                <a:solidFill>
                  <a:prstClr val="black"/>
                </a:solidFill>
                <a:latin typeface="Calibri" panose="020F0502020204030204" pitchFamily="34" charset="0"/>
              </a:rPr>
              <a:t>legislatia</a:t>
            </a:r>
            <a:r>
              <a:rPr lang="en-IE" sz="2400" dirty="0">
                <a:solidFill>
                  <a:prstClr val="black"/>
                </a:solidFill>
                <a:latin typeface="Calibri" panose="020F0502020204030204" pitchFamily="34" charset="0"/>
              </a:rPr>
              <a:t> in </a:t>
            </a:r>
            <a:r>
              <a:rPr lang="en-IE" sz="2400" dirty="0" err="1">
                <a:solidFill>
                  <a:prstClr val="black"/>
                </a:solidFill>
                <a:latin typeface="Calibri" panose="020F0502020204030204" pitchFamily="34" charset="0"/>
              </a:rPr>
              <a:t>vigoare</a:t>
            </a:r>
            <a:endParaRPr lang="en-IE" sz="2400"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32490515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ts val="0"/>
              </a:spcBef>
              <a:spcAft>
                <a:spcPct val="0"/>
              </a:spcAft>
              <a:buNone/>
            </a:pPr>
            <a:r>
              <a:rPr lang="en-GB" altLang="en-US" dirty="0" err="1">
                <a:solidFill>
                  <a:srgbClr val="7030A0"/>
                </a:solidFill>
                <a:latin typeface="Calibri" panose="020F0502020204030204" pitchFamily="34" charset="0"/>
                <a:cs typeface="Times New Roman" pitchFamily="18" charset="0"/>
              </a:rPr>
              <a:t>Criteriile</a:t>
            </a:r>
            <a:r>
              <a:rPr lang="en-GB" altLang="en-US" dirty="0">
                <a:solidFill>
                  <a:srgbClr val="7030A0"/>
                </a:solidFill>
                <a:latin typeface="Calibri" panose="020F0502020204030204" pitchFamily="34" charset="0"/>
                <a:cs typeface="Times New Roman" pitchFamily="18" charset="0"/>
              </a:rPr>
              <a:t> de </a:t>
            </a:r>
            <a:r>
              <a:rPr lang="en-GB" altLang="en-US" b="1" dirty="0" err="1">
                <a:solidFill>
                  <a:srgbClr val="7030A0"/>
                </a:solidFill>
                <a:latin typeface="Calibri" panose="020F0502020204030204" pitchFamily="34" charset="0"/>
                <a:cs typeface="Times New Roman" pitchFamily="18" charset="0"/>
              </a:rPr>
              <a:t>alegere</a:t>
            </a:r>
            <a:r>
              <a:rPr lang="en-GB" altLang="en-US" b="1" dirty="0">
                <a:solidFill>
                  <a:srgbClr val="7030A0"/>
                </a:solidFill>
                <a:latin typeface="Calibri" panose="020F0502020204030204" pitchFamily="34" charset="0"/>
                <a:cs typeface="Times New Roman" pitchFamily="18" charset="0"/>
              </a:rPr>
              <a:t> a </a:t>
            </a:r>
            <a:r>
              <a:rPr lang="en-GB" altLang="en-US" b="1" dirty="0" err="1">
                <a:solidFill>
                  <a:srgbClr val="7030A0"/>
                </a:solidFill>
                <a:latin typeface="Calibri" panose="020F0502020204030204" pitchFamily="34" charset="0"/>
                <a:cs typeface="Times New Roman" pitchFamily="18" charset="0"/>
              </a:rPr>
              <a:t>formei</a:t>
            </a:r>
            <a:r>
              <a:rPr lang="en-GB" altLang="en-US" b="1" dirty="0">
                <a:solidFill>
                  <a:srgbClr val="7030A0"/>
                </a:solidFill>
                <a:latin typeface="Calibri" panose="020F0502020204030204" pitchFamily="34" charset="0"/>
                <a:cs typeface="Times New Roman" pitchFamily="18" charset="0"/>
              </a:rPr>
              <a:t> </a:t>
            </a:r>
            <a:r>
              <a:rPr lang="en-GB" altLang="en-US" b="1" dirty="0" err="1">
                <a:solidFill>
                  <a:srgbClr val="7030A0"/>
                </a:solidFill>
                <a:latin typeface="Calibri" panose="020F0502020204030204" pitchFamily="34" charset="0"/>
                <a:cs typeface="Times New Roman" pitchFamily="18" charset="0"/>
              </a:rPr>
              <a:t>juridice</a:t>
            </a:r>
            <a:r>
              <a:rPr lang="en-GB" altLang="en-US" dirty="0">
                <a:solidFill>
                  <a:srgbClr val="7030A0"/>
                </a:solidFill>
                <a:latin typeface="Calibri" panose="020F0502020204030204" pitchFamily="34" charset="0"/>
                <a:cs typeface="Times New Roman" pitchFamily="18" charset="0"/>
              </a:rPr>
              <a:t> </a:t>
            </a:r>
            <a:endParaRPr lang="en-US" altLang="en-US" b="1" dirty="0">
              <a:solidFill>
                <a:srgbClr val="7030A0"/>
              </a:solidFill>
              <a:latin typeface="Calibri" panose="020F0502020204030204" pitchFamily="34" charset="0"/>
            </a:endParaRPr>
          </a:p>
          <a:p>
            <a:pPr fontAlgn="base">
              <a:spcBef>
                <a:spcPts val="0"/>
              </a:spcBef>
              <a:spcAft>
                <a:spcPct val="0"/>
              </a:spcAft>
              <a:buFontTx/>
              <a:buNone/>
            </a:pPr>
            <a:endParaRPr lang="en-IE" altLang="en-US" dirty="0">
              <a:latin typeface="Calibri" panose="020F0502020204030204" pitchFamily="34" charset="0"/>
            </a:endParaRPr>
          </a:p>
          <a:p>
            <a:pPr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costurile necesare pentru înfiinţarea firmei, respectiv impozitele ce trebuie achitate autorităţilor; </a:t>
            </a:r>
          </a:p>
          <a:p>
            <a:pPr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responsabilitatea pe care şi-o asumă întreprinzătorul în caz de faliment; </a:t>
            </a:r>
          </a:p>
          <a:p>
            <a:pPr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intenţia de a fi în asociere cu alte persoane sau de a fi asociatul unic al firmei; </a:t>
            </a:r>
          </a:p>
          <a:p>
            <a:pPr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dorinţa de a beneficia de profituri fără a participa la luarea deciziilor; </a:t>
            </a:r>
          </a:p>
          <a:p>
            <a:pPr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elabora documentaţia necesară pentru constituirea şi administrarea afacerii. </a:t>
            </a:r>
          </a:p>
          <a:p>
            <a:endParaRPr lang="en-GB" dirty="0"/>
          </a:p>
        </p:txBody>
      </p:sp>
    </p:spTree>
    <p:extLst>
      <p:ext uri="{BB962C8B-B14F-4D97-AF65-F5344CB8AC3E}">
        <p14:creationId xmlns:p14="http://schemas.microsoft.com/office/powerpoint/2010/main" xmlns="" val="25820273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lnSpcReduction="10000"/>
          </a:bodyPr>
          <a:lstStyle/>
          <a:p>
            <a:pPr algn="ctr" fontAlgn="base">
              <a:lnSpc>
                <a:spcPct val="100000"/>
              </a:lnSpc>
              <a:spcBef>
                <a:spcPts val="600"/>
              </a:spcBef>
              <a:spcAft>
                <a:spcPts val="600"/>
              </a:spcAft>
              <a:buNone/>
            </a:pPr>
            <a:r>
              <a:rPr lang="en-GB" altLang="en-US" b="1" dirty="0" err="1">
                <a:solidFill>
                  <a:srgbClr val="7030A0"/>
                </a:solidFill>
                <a:latin typeface="Calibri" panose="020F0502020204030204" pitchFamily="34" charset="0"/>
                <a:cs typeface="Times New Roman" pitchFamily="18" charset="0"/>
              </a:rPr>
              <a:t>Criteriile</a:t>
            </a:r>
            <a:r>
              <a:rPr lang="en-GB" altLang="en-US" b="1" dirty="0">
                <a:solidFill>
                  <a:srgbClr val="7030A0"/>
                </a:solidFill>
                <a:latin typeface="Calibri" panose="020F0502020204030204" pitchFamily="34" charset="0"/>
                <a:cs typeface="Times New Roman" pitchFamily="18" charset="0"/>
              </a:rPr>
              <a:t> de </a:t>
            </a:r>
            <a:r>
              <a:rPr lang="en-GB" altLang="en-US" b="1" dirty="0" err="1">
                <a:solidFill>
                  <a:srgbClr val="7030A0"/>
                </a:solidFill>
                <a:latin typeface="Calibri" panose="020F0502020204030204" pitchFamily="34" charset="0"/>
                <a:cs typeface="Times New Roman" pitchFamily="18" charset="0"/>
              </a:rPr>
              <a:t>alegere</a:t>
            </a:r>
            <a:r>
              <a:rPr lang="en-GB" altLang="en-US" b="1" dirty="0">
                <a:solidFill>
                  <a:srgbClr val="7030A0"/>
                </a:solidFill>
                <a:latin typeface="Calibri" panose="020F0502020204030204" pitchFamily="34" charset="0"/>
                <a:cs typeface="Times New Roman" pitchFamily="18" charset="0"/>
              </a:rPr>
              <a:t> a </a:t>
            </a:r>
            <a:r>
              <a:rPr lang="en-GB" altLang="en-US" b="1" dirty="0" err="1">
                <a:solidFill>
                  <a:srgbClr val="7030A0"/>
                </a:solidFill>
                <a:latin typeface="Calibri" panose="020F0502020204030204" pitchFamily="34" charset="0"/>
                <a:cs typeface="Times New Roman" pitchFamily="18" charset="0"/>
              </a:rPr>
              <a:t>formei</a:t>
            </a:r>
            <a:r>
              <a:rPr lang="en-GB" altLang="en-US" b="1" dirty="0">
                <a:solidFill>
                  <a:srgbClr val="7030A0"/>
                </a:solidFill>
                <a:latin typeface="Calibri" panose="020F0502020204030204" pitchFamily="34" charset="0"/>
                <a:cs typeface="Times New Roman" pitchFamily="18" charset="0"/>
              </a:rPr>
              <a:t> </a:t>
            </a:r>
            <a:r>
              <a:rPr lang="en-GB" altLang="en-US" b="1" dirty="0" err="1">
                <a:solidFill>
                  <a:srgbClr val="7030A0"/>
                </a:solidFill>
                <a:latin typeface="Calibri" panose="020F0502020204030204" pitchFamily="34" charset="0"/>
                <a:cs typeface="Times New Roman" pitchFamily="18" charset="0"/>
              </a:rPr>
              <a:t>juridice</a:t>
            </a:r>
            <a:r>
              <a:rPr lang="en-GB" altLang="en-US" b="1" dirty="0">
                <a:solidFill>
                  <a:srgbClr val="7030A0"/>
                </a:solidFill>
                <a:latin typeface="Calibri" panose="020F0502020204030204" pitchFamily="34" charset="0"/>
                <a:cs typeface="Times New Roman" pitchFamily="18" charset="0"/>
              </a:rPr>
              <a:t> </a:t>
            </a:r>
            <a:endParaRPr lang="en-US" altLang="en-US" b="1" dirty="0">
              <a:solidFill>
                <a:srgbClr val="7030A0"/>
              </a:solidFill>
              <a:latin typeface="Calibri" panose="020F0502020204030204" pitchFamily="34" charset="0"/>
            </a:endParaRPr>
          </a:p>
          <a:p>
            <a:pPr fontAlgn="base">
              <a:lnSpc>
                <a:spcPct val="100000"/>
              </a:lnSpc>
              <a:spcBef>
                <a:spcPts val="600"/>
              </a:spcBef>
              <a:spcAft>
                <a:spcPts val="600"/>
              </a:spcAft>
              <a:buFontTx/>
              <a:buNone/>
            </a:pPr>
            <a:endParaRPr lang="en-GB" altLang="en-US" sz="2000" dirty="0">
              <a:latin typeface="Calibri" panose="020F0502020204030204" pitchFamily="34" charset="0"/>
            </a:endParaRPr>
          </a:p>
          <a:p>
            <a:pPr algn="just" fontAlgn="base">
              <a:lnSpc>
                <a:spcPct val="100000"/>
              </a:lnSpc>
              <a:spcBef>
                <a:spcPts val="600"/>
              </a:spcBef>
              <a:spcAft>
                <a:spcPts val="600"/>
              </a:spcAft>
              <a:buFontTx/>
              <a:buNone/>
            </a:pPr>
            <a:r>
              <a:rPr lang="en-GB" altLang="en-US" sz="2000" dirty="0">
                <a:latin typeface="Calibri" panose="020F0502020204030204" pitchFamily="34" charset="0"/>
              </a:rPr>
              <a:t>- </a:t>
            </a:r>
            <a:r>
              <a:rPr lang="vi-VN" altLang="en-US" sz="2000" dirty="0">
                <a:latin typeface="Calibri" panose="020F0502020204030204" pitchFamily="34" charset="0"/>
              </a:rPr>
              <a:t>competenţa şi calificarea asociaţilor sau a fondatorului societăţii pentru a putea asigura dezvoltarea afacerii; </a:t>
            </a:r>
          </a:p>
          <a:p>
            <a:pPr algn="just"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capitalul social depus pentru iniţierea afacerii; </a:t>
            </a:r>
          </a:p>
          <a:p>
            <a:pPr algn="just" fontAlgn="base">
              <a:lnSpc>
                <a:spcPct val="100000"/>
              </a:lnSpc>
              <a:spcBef>
                <a:spcPts val="600"/>
              </a:spcBef>
              <a:spcAft>
                <a:spcPts val="600"/>
              </a:spcAft>
              <a:buFontTx/>
              <a:buNone/>
            </a:pPr>
            <a:r>
              <a:rPr lang="en-GB" altLang="en-US" sz="2000" dirty="0">
                <a:latin typeface="Calibri" panose="020F0502020204030204" pitchFamily="34" charset="0"/>
              </a:rPr>
              <a:t>- </a:t>
            </a:r>
            <a:r>
              <a:rPr lang="vi-VN" altLang="en-US" sz="2000" dirty="0">
                <a:latin typeface="Calibri" panose="020F0502020204030204" pitchFamily="34" charset="0"/>
              </a:rPr>
              <a:t>talentul managerial al antreprenorului; </a:t>
            </a:r>
          </a:p>
          <a:p>
            <a:pPr algn="just"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experienţa întreprinzătorului în domeniul afacerilor; </a:t>
            </a:r>
          </a:p>
          <a:p>
            <a:pPr algn="just" fontAlgn="base">
              <a:lnSpc>
                <a:spcPct val="100000"/>
              </a:lnSpc>
              <a:spcBef>
                <a:spcPts val="600"/>
              </a:spcBef>
              <a:spcAft>
                <a:spcPts val="600"/>
              </a:spcAft>
              <a:buFontTx/>
              <a:buNone/>
            </a:pPr>
            <a:r>
              <a:rPr lang="en-IE" altLang="en-US" sz="2000" dirty="0">
                <a:latin typeface="Calibri" panose="020F0502020204030204" pitchFamily="34" charset="0"/>
              </a:rPr>
              <a:t>- </a:t>
            </a:r>
            <a:r>
              <a:rPr lang="vi-VN" altLang="en-US" sz="2000" dirty="0">
                <a:latin typeface="Calibri" panose="020F0502020204030204" pitchFamily="34" charset="0"/>
              </a:rPr>
              <a:t>participarea la luarea deciziilor respectiv modalităţile împărţirii profiturilor; </a:t>
            </a:r>
          </a:p>
          <a:p>
            <a:pPr algn="just" fontAlgn="base">
              <a:lnSpc>
                <a:spcPct val="100000"/>
              </a:lnSpc>
              <a:spcBef>
                <a:spcPts val="600"/>
              </a:spcBef>
              <a:spcAft>
                <a:spcPts val="600"/>
              </a:spcAft>
              <a:buFontTx/>
              <a:buNone/>
            </a:pPr>
            <a:r>
              <a:rPr lang="en-IE" altLang="en-US" sz="2000" dirty="0">
                <a:latin typeface="Calibri" panose="020F0502020204030204" pitchFamily="34" charset="0"/>
              </a:rPr>
              <a:t>-</a:t>
            </a:r>
            <a:r>
              <a:rPr lang="vi-VN" altLang="en-US" sz="2000" dirty="0">
                <a:latin typeface="Calibri" panose="020F0502020204030204" pitchFamily="34" charset="0"/>
              </a:rPr>
              <a:t>partea din capitalul social pe care doreşte să o deţină întreprinzătorul; </a:t>
            </a:r>
          </a:p>
          <a:p>
            <a:pPr algn="just" fontAlgn="base">
              <a:lnSpc>
                <a:spcPct val="100000"/>
              </a:lnSpc>
              <a:spcBef>
                <a:spcPts val="600"/>
              </a:spcBef>
              <a:spcAft>
                <a:spcPts val="600"/>
              </a:spcAft>
              <a:buFontTx/>
              <a:buNone/>
            </a:pPr>
            <a:r>
              <a:rPr lang="en-IE" altLang="en-US" sz="2000" dirty="0">
                <a:latin typeface="Calibri" panose="020F0502020204030204" pitchFamily="34" charset="0"/>
              </a:rPr>
              <a:t>-</a:t>
            </a:r>
            <a:r>
              <a:rPr lang="vi-VN" altLang="en-US" sz="2000" dirty="0">
                <a:latin typeface="Calibri" panose="020F0502020204030204" pitchFamily="34" charset="0"/>
              </a:rPr>
              <a:t>protejarea bunurilor personale de creditorii firmei; </a:t>
            </a:r>
          </a:p>
          <a:p>
            <a:endParaRPr lang="en-GB" dirty="0"/>
          </a:p>
        </p:txBody>
      </p:sp>
    </p:spTree>
    <p:extLst>
      <p:ext uri="{BB962C8B-B14F-4D97-AF65-F5344CB8AC3E}">
        <p14:creationId xmlns:p14="http://schemas.microsoft.com/office/powerpoint/2010/main" xmlns="" val="24199740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ro-RO" b="1" dirty="0" smtClean="0">
                <a:solidFill>
                  <a:prstClr val="black"/>
                </a:solidFill>
                <a:latin typeface="Calibri" panose="020F0502020204030204" pitchFamily="34" charset="0"/>
              </a:rPr>
              <a:t>Cum </a:t>
            </a:r>
            <a:r>
              <a:rPr lang="ro-RO" b="1" dirty="0">
                <a:solidFill>
                  <a:prstClr val="black"/>
                </a:solidFill>
                <a:latin typeface="Calibri" panose="020F0502020204030204" pitchFamily="34" charset="0"/>
              </a:rPr>
              <a:t>incepem propria afacere?</a:t>
            </a:r>
            <a:endParaRPr lang="en-IE" b="1" dirty="0">
              <a:solidFill>
                <a:prstClr val="black"/>
              </a:solidFill>
              <a:latin typeface="Calibri" panose="020F0502020204030204" pitchFamily="34" charset="0"/>
            </a:endParaRPr>
          </a:p>
          <a:p>
            <a:pPr fontAlgn="base">
              <a:lnSpc>
                <a:spcPct val="150000"/>
              </a:lnSpc>
              <a:spcBef>
                <a:spcPts val="0"/>
              </a:spcBef>
              <a:spcAft>
                <a:spcPct val="0"/>
              </a:spcAft>
              <a:buNone/>
            </a:pPr>
            <a:r>
              <a:rPr lang="en-IE" dirty="0" err="1">
                <a:solidFill>
                  <a:prstClr val="black"/>
                </a:solidFill>
                <a:latin typeface="Calibri" panose="020F0502020204030204" pitchFamily="34" charset="0"/>
              </a:rPr>
              <a:t>Poti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iti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conduci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afacerea</a:t>
            </a:r>
            <a:r>
              <a:rPr lang="en-IE" dirty="0">
                <a:solidFill>
                  <a:prstClr val="black"/>
                </a:solidFill>
                <a:latin typeface="Calibri" panose="020F0502020204030204" pitchFamily="34" charset="0"/>
              </a:rPr>
              <a:t>?</a:t>
            </a:r>
          </a:p>
          <a:p>
            <a:pPr fontAlgn="base">
              <a:lnSpc>
                <a:spcPct val="150000"/>
              </a:lnSpc>
              <a:spcBef>
                <a:spcPts val="0"/>
              </a:spcBef>
              <a:spcAft>
                <a:spcPct val="0"/>
              </a:spcAft>
              <a:buNone/>
            </a:pPr>
            <a:r>
              <a:rPr lang="en-IE" dirty="0">
                <a:solidFill>
                  <a:prstClr val="black"/>
                </a:solidFill>
                <a:latin typeface="Calibri" panose="020F0502020204030204" pitchFamily="34" charset="0"/>
              </a:rPr>
              <a:t>-</a:t>
            </a:r>
            <a:r>
              <a:rPr lang="it-IT" dirty="0">
                <a:solidFill>
                  <a:prstClr val="black"/>
                </a:solidFill>
                <a:latin typeface="Calibri" panose="020F0502020204030204" pitchFamily="34" charset="0"/>
              </a:rPr>
              <a:t>Ce sunteti capabila sa faceti?</a:t>
            </a:r>
          </a:p>
          <a:p>
            <a:pPr fontAlgn="base">
              <a:lnSpc>
                <a:spcPct val="150000"/>
              </a:lnSpc>
              <a:spcBef>
                <a:spcPts val="0"/>
              </a:spcBef>
              <a:spcAft>
                <a:spcPct val="0"/>
              </a:spcAft>
              <a:buNone/>
            </a:pPr>
            <a:r>
              <a:rPr lang="it-IT" dirty="0">
                <a:solidFill>
                  <a:prstClr val="black"/>
                </a:solidFill>
                <a:latin typeface="Calibri" panose="020F0502020204030204" pitchFamily="34" charset="0"/>
              </a:rPr>
              <a:t>- Obtinerea asistentei: avocati, reprezentantii bancii, contabilii si consultantii financiari, autoritatile locale, expertii profesionsti</a:t>
            </a:r>
            <a:endParaRPr lang="en-IE"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36837776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ro-RO" b="1" dirty="0" smtClean="0">
                <a:solidFill>
                  <a:prstClr val="black"/>
                </a:solidFill>
                <a:latin typeface="Calibri" panose="020F0502020204030204" pitchFamily="34" charset="0"/>
              </a:rPr>
              <a:t>Cum </a:t>
            </a:r>
            <a:r>
              <a:rPr lang="ro-RO" b="1" dirty="0">
                <a:solidFill>
                  <a:prstClr val="black"/>
                </a:solidFill>
                <a:latin typeface="Calibri" panose="020F0502020204030204" pitchFamily="34" charset="0"/>
              </a:rPr>
              <a:t>incepem propria afacere?</a:t>
            </a:r>
            <a:endParaRPr lang="en-IE" b="1" dirty="0">
              <a:solidFill>
                <a:prstClr val="black"/>
              </a:solidFill>
              <a:latin typeface="Calibri" panose="020F0502020204030204" pitchFamily="34" charset="0"/>
            </a:endParaRPr>
          </a:p>
          <a:p>
            <a:pPr marL="457200" indent="-457200" fontAlgn="base">
              <a:lnSpc>
                <a:spcPct val="150000"/>
              </a:lnSpc>
              <a:spcBef>
                <a:spcPts val="0"/>
              </a:spcBef>
              <a:spcAft>
                <a:spcPct val="0"/>
              </a:spcAft>
              <a:buFont typeface="Courier New" panose="02070309020205020404" pitchFamily="49" charset="0"/>
              <a:buChar char="o"/>
            </a:pPr>
            <a:r>
              <a:rPr lang="en-IE" dirty="0" err="1">
                <a:solidFill>
                  <a:prstClr val="black"/>
                </a:solidFill>
                <a:latin typeface="Calibri" panose="020F0502020204030204" pitchFamily="34" charset="0"/>
              </a:rPr>
              <a:t>Afaceri</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succes</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Riscuri</a:t>
            </a:r>
            <a:endParaRPr lang="en-IE" dirty="0">
              <a:solidFill>
                <a:prstClr val="black"/>
              </a:solidFill>
              <a:latin typeface="Calibri" panose="020F0502020204030204" pitchFamily="34" charset="0"/>
            </a:endParaRPr>
          </a:p>
          <a:p>
            <a:pPr fontAlgn="base">
              <a:spcBef>
                <a:spcPts val="0"/>
              </a:spcBef>
              <a:spcAft>
                <a:spcPct val="0"/>
              </a:spcAft>
              <a:buNone/>
            </a:pPr>
            <a:r>
              <a:rPr lang="en-IE" dirty="0">
                <a:solidFill>
                  <a:prstClr val="black"/>
                </a:solidFill>
                <a:latin typeface="Calibri" panose="020F0502020204030204" pitchFamily="34" charset="0"/>
              </a:rPr>
              <a:t>	- </a:t>
            </a:r>
            <a:r>
              <a:rPr lang="en-IE" dirty="0" err="1">
                <a:solidFill>
                  <a:prstClr val="black"/>
                </a:solidFill>
                <a:latin typeface="Calibri" panose="020F0502020204030204" pitchFamily="34" charset="0"/>
              </a:rPr>
              <a:t>afaceri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mici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avantaje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dezavantaje</a:t>
            </a:r>
            <a:endParaRPr lang="en-IE" dirty="0">
              <a:solidFill>
                <a:prstClr val="black"/>
              </a:solidFill>
              <a:latin typeface="Calibri" panose="020F0502020204030204" pitchFamily="34" charset="0"/>
            </a:endParaRPr>
          </a:p>
          <a:p>
            <a:pPr fontAlgn="base">
              <a:spcBef>
                <a:spcPts val="0"/>
              </a:spcBef>
              <a:spcAft>
                <a:spcPct val="0"/>
              </a:spcAft>
              <a:buNone/>
            </a:pPr>
            <a:r>
              <a:rPr lang="en-IE" dirty="0">
                <a:solidFill>
                  <a:prstClr val="black"/>
                </a:solidFill>
                <a:latin typeface="Calibri" panose="020F0502020204030204" pitchFamily="34" charset="0"/>
              </a:rPr>
              <a:t>	- </a:t>
            </a:r>
            <a:r>
              <a:rPr lang="en-IE" dirty="0" err="1">
                <a:solidFill>
                  <a:prstClr val="black"/>
                </a:solidFill>
                <a:latin typeface="Calibri" panose="020F0502020204030204" pitchFamily="34" charset="0"/>
              </a:rPr>
              <a:t>bariere</a:t>
            </a:r>
            <a:r>
              <a:rPr lang="en-IE" dirty="0">
                <a:solidFill>
                  <a:prstClr val="black"/>
                </a:solidFill>
                <a:latin typeface="Calibri" panose="020F0502020204030204" pitchFamily="34" charset="0"/>
              </a:rPr>
              <a:t> la </a:t>
            </a:r>
            <a:r>
              <a:rPr lang="en-IE" dirty="0" err="1">
                <a:solidFill>
                  <a:prstClr val="black"/>
                </a:solidFill>
                <a:latin typeface="Calibri" panose="020F0502020204030204" pitchFamily="34" charset="0"/>
              </a:rPr>
              <a:t>patrunderea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piata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cerinte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speciale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concurenta</a:t>
            </a:r>
            <a:r>
              <a:rPr lang="en-IE" dirty="0">
                <a:solidFill>
                  <a:prstClr val="black"/>
                </a:solidFill>
                <a:latin typeface="Calibri" panose="020F0502020204030204" pitchFamily="34" charset="0"/>
              </a:rPr>
              <a:t> cu brand-</a:t>
            </a:r>
            <a:r>
              <a:rPr lang="en-IE" dirty="0" err="1">
                <a:solidFill>
                  <a:prstClr val="black"/>
                </a:solidFill>
                <a:latin typeface="Calibri" panose="020F0502020204030204" pitchFamily="34" charset="0"/>
              </a:rPr>
              <a:t>uri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puternice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conditii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specifice</a:t>
            </a:r>
            <a:r>
              <a:rPr lang="en-IE" dirty="0">
                <a:solidFill>
                  <a:prstClr val="black"/>
                </a:solidFill>
                <a:latin typeface="Calibri" panose="020F0502020204030204" pitchFamily="34" charset="0"/>
              </a:rPr>
              <a:t> create de </a:t>
            </a:r>
            <a:r>
              <a:rPr lang="en-IE" dirty="0" err="1">
                <a:solidFill>
                  <a:prstClr val="black"/>
                </a:solidFill>
                <a:latin typeface="Calibri" panose="020F0502020204030204" pitchFamily="34" charset="0"/>
              </a:rPr>
              <a:t>concurenta</a:t>
            </a:r>
            <a:endParaRPr lang="en-IE" dirty="0">
              <a:solidFill>
                <a:prstClr val="black"/>
              </a:solidFill>
              <a:latin typeface="Calibri" panose="020F0502020204030204" pitchFamily="34" charset="0"/>
            </a:endParaRPr>
          </a:p>
          <a:p>
            <a:pPr fontAlgn="base">
              <a:spcBef>
                <a:spcPct val="50000"/>
              </a:spcBef>
              <a:spcAft>
                <a:spcPct val="0"/>
              </a:spcAft>
              <a:buNone/>
            </a:pPr>
            <a:r>
              <a:rPr lang="en-IE" dirty="0">
                <a:solidFill>
                  <a:prstClr val="black"/>
                </a:solidFill>
                <a:latin typeface="Calibri" panose="020F0502020204030204" pitchFamily="34" charset="0"/>
              </a:rPr>
              <a:t>*</a:t>
            </a:r>
            <a:r>
              <a:rPr lang="en-IE" sz="3200" b="1" dirty="0" err="1">
                <a:solidFill>
                  <a:prstClr val="black"/>
                </a:solidFill>
                <a:latin typeface="Calibri" panose="020F0502020204030204" pitchFamily="34" charset="0"/>
              </a:rPr>
              <a:t>Incadrarea</a:t>
            </a:r>
            <a:r>
              <a:rPr lang="en-IE" sz="3200" b="1" dirty="0">
                <a:solidFill>
                  <a:prstClr val="black"/>
                </a:solidFill>
                <a:latin typeface="Calibri" panose="020F0502020204030204" pitchFamily="34" charset="0"/>
              </a:rPr>
              <a:t> in </a:t>
            </a:r>
            <a:r>
              <a:rPr lang="en-IE" sz="3200" b="1" dirty="0" err="1">
                <a:solidFill>
                  <a:prstClr val="black"/>
                </a:solidFill>
                <a:latin typeface="Calibri" panose="020F0502020204030204" pitchFamily="34" charset="0"/>
              </a:rPr>
              <a:t>categoria</a:t>
            </a:r>
            <a:r>
              <a:rPr lang="en-IE" sz="3200" b="1" dirty="0">
                <a:solidFill>
                  <a:prstClr val="black"/>
                </a:solidFill>
                <a:latin typeface="Calibri" panose="020F0502020204030204" pitchFamily="34" charset="0"/>
              </a:rPr>
              <a:t> IMM-</a:t>
            </a:r>
            <a:r>
              <a:rPr lang="en-IE" sz="3200" b="1" dirty="0" err="1">
                <a:solidFill>
                  <a:prstClr val="black"/>
                </a:solidFill>
                <a:latin typeface="Calibri" panose="020F0502020204030204" pitchFamily="34" charset="0"/>
              </a:rPr>
              <a:t>uri</a:t>
            </a:r>
            <a:endParaRPr lang="en-IE" sz="3200" b="1" dirty="0">
              <a:solidFill>
                <a:prstClr val="black"/>
              </a:solidFill>
              <a:latin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xmlns="" val="36989548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a:extLst>
              <a:ext uri="{FF2B5EF4-FFF2-40B4-BE49-F238E27FC236}">
                <a16:creationId xmlns:a16="http://schemas.microsoft.com/office/drawing/2014/main" xmlns="" id="{20057912-6777-420D-AF69-42EF1872E8CB}"/>
              </a:ext>
            </a:extLst>
          </p:cNvPr>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647700" y="1972470"/>
            <a:ext cx="10706100" cy="44648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3474723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BBDA123B-E0CA-46BD-B790-11832E817216}"/>
              </a:ext>
            </a:extLst>
          </p:cNvPr>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838200" y="1825625"/>
            <a:ext cx="10734675" cy="4667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024426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E44A574-D744-4B1F-AE88-73FFAD79C191}"/>
              </a:ext>
            </a:extLst>
          </p:cNvPr>
          <p:cNvSpPr>
            <a:spLocks noGrp="1"/>
          </p:cNvSpPr>
          <p:nvPr>
            <p:ph sz="half" idx="1"/>
          </p:nvPr>
        </p:nvSpPr>
        <p:spPr>
          <a:xfrm>
            <a:off x="838200" y="2371725"/>
            <a:ext cx="5334000" cy="3805237"/>
          </a:xfrm>
        </p:spPr>
        <p:txBody>
          <a:bodyPr/>
          <a:lstStyle/>
          <a:p>
            <a:pPr fontAlgn="ctr"/>
            <a:r>
              <a:rPr lang="ro-RO" b="1" cap="all" dirty="0"/>
              <a:t>Riscuri ale afacerii</a:t>
            </a:r>
            <a:endParaRPr lang="en-GB" dirty="0"/>
          </a:p>
          <a:p>
            <a:pPr fontAlgn="ctr"/>
            <a:r>
              <a:rPr lang="ro-RO" i="1" dirty="0"/>
              <a:t>Schimbari in preferintele pietei</a:t>
            </a:r>
            <a:endParaRPr lang="en-GB" dirty="0"/>
          </a:p>
          <a:p>
            <a:pPr fontAlgn="ctr"/>
            <a:r>
              <a:rPr lang="ro-RO" i="1" dirty="0"/>
              <a:t>Uzarea tehnologiei</a:t>
            </a:r>
            <a:endParaRPr lang="en-GB" dirty="0"/>
          </a:p>
          <a:p>
            <a:pPr fontAlgn="ctr"/>
            <a:r>
              <a:rPr lang="ro-RO" i="1" dirty="0"/>
              <a:t>Accidente, incendii, furturi</a:t>
            </a:r>
            <a:endParaRPr lang="en-GB" dirty="0"/>
          </a:p>
          <a:p>
            <a:r>
              <a:rPr lang="ro-RO" i="1" dirty="0"/>
              <a:t>Certuri cu partenerii de afaceri</a:t>
            </a:r>
            <a:endParaRPr lang="en-GB" dirty="0"/>
          </a:p>
          <a:p>
            <a:r>
              <a:rPr lang="ro-RO" i="1" dirty="0"/>
              <a:t>Competitie neloiala</a:t>
            </a:r>
            <a:endParaRPr lang="en-GB" dirty="0"/>
          </a:p>
          <a:p>
            <a:endParaRPr lang="en-GB" dirty="0"/>
          </a:p>
        </p:txBody>
      </p:sp>
      <p:sp>
        <p:nvSpPr>
          <p:cNvPr id="4" name="Content Placeholder 3">
            <a:extLst>
              <a:ext uri="{FF2B5EF4-FFF2-40B4-BE49-F238E27FC236}">
                <a16:creationId xmlns:a16="http://schemas.microsoft.com/office/drawing/2014/main" xmlns="" id="{98100DC6-70B1-4AEE-9CFC-5B523CD6B079}"/>
              </a:ext>
            </a:extLst>
          </p:cNvPr>
          <p:cNvSpPr>
            <a:spLocks noGrp="1"/>
          </p:cNvSpPr>
          <p:nvPr>
            <p:ph sz="half" idx="2"/>
          </p:nvPr>
        </p:nvSpPr>
        <p:spPr>
          <a:xfrm>
            <a:off x="6172200" y="2371725"/>
            <a:ext cx="5181600" cy="3805238"/>
          </a:xfrm>
        </p:spPr>
        <p:txBody>
          <a:bodyPr/>
          <a:lstStyle/>
          <a:p>
            <a:pPr fontAlgn="ctr"/>
            <a:r>
              <a:rPr lang="ro-RO" b="1" cap="all" dirty="0"/>
              <a:t>Riscuri personale</a:t>
            </a:r>
            <a:endParaRPr lang="en-GB" dirty="0"/>
          </a:p>
          <a:p>
            <a:pPr fontAlgn="ctr"/>
            <a:r>
              <a:rPr lang="ro-RO" i="1" dirty="0"/>
              <a:t>Probleme de sanatate</a:t>
            </a:r>
            <a:endParaRPr lang="en-GB" dirty="0"/>
          </a:p>
          <a:p>
            <a:pPr fontAlgn="ctr"/>
            <a:r>
              <a:rPr lang="ro-RO" i="1" dirty="0"/>
              <a:t>Conflicte familiale</a:t>
            </a:r>
            <a:endParaRPr lang="en-GB" dirty="0"/>
          </a:p>
          <a:p>
            <a:pPr fontAlgn="ctr"/>
            <a:r>
              <a:rPr lang="ro-RO" i="1" dirty="0"/>
              <a:t>Procese legale</a:t>
            </a:r>
            <a:endParaRPr lang="en-GB" dirty="0"/>
          </a:p>
          <a:p>
            <a:endParaRPr lang="en-GB" dirty="0"/>
          </a:p>
        </p:txBody>
      </p:sp>
    </p:spTree>
    <p:extLst>
      <p:ext uri="{BB962C8B-B14F-4D97-AF65-F5344CB8AC3E}">
        <p14:creationId xmlns:p14="http://schemas.microsoft.com/office/powerpoint/2010/main" xmlns="" val="20418757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normAutofit/>
          </a:bodyPr>
          <a:lstStyle/>
          <a:p>
            <a:pPr algn="ctr" fontAlgn="base">
              <a:spcBef>
                <a:spcPts val="600"/>
              </a:spcBef>
              <a:spcAft>
                <a:spcPct val="0"/>
              </a:spcAft>
              <a:buFontTx/>
              <a:buNone/>
            </a:pPr>
            <a:r>
              <a:rPr lang="en-IE" b="1" dirty="0" smtClean="0">
                <a:solidFill>
                  <a:prstClr val="black"/>
                </a:solidFill>
                <a:latin typeface="Calibri" panose="020F0502020204030204" pitchFamily="34" charset="0"/>
              </a:rPr>
              <a:t>Cum </a:t>
            </a:r>
            <a:r>
              <a:rPr lang="en-IE" b="1" dirty="0">
                <a:solidFill>
                  <a:prstClr val="black"/>
                </a:solidFill>
                <a:latin typeface="Calibri" panose="020F0502020204030204" pitchFamily="34" charset="0"/>
              </a:rPr>
              <a:t>ne </a:t>
            </a:r>
            <a:r>
              <a:rPr lang="en-IE" b="1" dirty="0" err="1">
                <a:solidFill>
                  <a:prstClr val="black"/>
                </a:solidFill>
                <a:latin typeface="Calibri" panose="020F0502020204030204" pitchFamily="34" charset="0"/>
              </a:rPr>
              <a:t>finantam</a:t>
            </a:r>
            <a:r>
              <a:rPr lang="en-IE" b="1" dirty="0">
                <a:solidFill>
                  <a:prstClr val="black"/>
                </a:solidFill>
                <a:latin typeface="Calibri" panose="020F0502020204030204" pitchFamily="34" charset="0"/>
              </a:rPr>
              <a:t> </a:t>
            </a:r>
            <a:r>
              <a:rPr lang="en-IE" b="1" dirty="0" err="1">
                <a:solidFill>
                  <a:prstClr val="black"/>
                </a:solidFill>
                <a:latin typeface="Calibri" panose="020F0502020204030204" pitchFamily="34" charset="0"/>
              </a:rPr>
              <a:t>afacerea</a:t>
            </a:r>
            <a:r>
              <a:rPr lang="en-IE" b="1" dirty="0">
                <a:solidFill>
                  <a:prstClr val="black"/>
                </a:solidFill>
                <a:latin typeface="Calibri" panose="020F0502020204030204" pitchFamily="34" charset="0"/>
              </a:rPr>
              <a:t>?</a:t>
            </a:r>
          </a:p>
          <a:p>
            <a:pPr marL="0" indent="0" fontAlgn="base">
              <a:spcBef>
                <a:spcPts val="600"/>
              </a:spcBef>
              <a:spcAft>
                <a:spcPct val="0"/>
              </a:spcAft>
              <a:buNone/>
            </a:pP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Cand</a:t>
            </a:r>
            <a:r>
              <a:rPr lang="en-IE" sz="3000" dirty="0">
                <a:solidFill>
                  <a:prstClr val="black"/>
                </a:solidFill>
                <a:latin typeface="Calibri" panose="020F0502020204030204" pitchFamily="34" charset="0"/>
              </a:rPr>
              <a:t> are </a:t>
            </a:r>
            <a:r>
              <a:rPr lang="en-IE" sz="3000" dirty="0" err="1">
                <a:solidFill>
                  <a:prstClr val="black"/>
                </a:solidFill>
                <a:latin typeface="Calibri" panose="020F0502020204030204" pitchFamily="34" charset="0"/>
              </a:rPr>
              <a:t>afacerea</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nevoie</a:t>
            </a:r>
            <a:r>
              <a:rPr lang="en-IE" sz="3000" dirty="0">
                <a:solidFill>
                  <a:prstClr val="black"/>
                </a:solidFill>
                <a:latin typeface="Calibri" panose="020F0502020204030204" pitchFamily="34" charset="0"/>
              </a:rPr>
              <a:t> de </a:t>
            </a:r>
            <a:r>
              <a:rPr lang="en-IE" sz="3000" dirty="0" err="1">
                <a:solidFill>
                  <a:prstClr val="black"/>
                </a:solidFill>
                <a:latin typeface="Calibri" panose="020F0502020204030204" pitchFamily="34" charset="0"/>
              </a:rPr>
              <a:t>finantare</a:t>
            </a:r>
            <a:r>
              <a:rPr lang="en-IE" sz="3000" dirty="0">
                <a:solidFill>
                  <a:prstClr val="black"/>
                </a:solidFill>
                <a:latin typeface="Calibri" panose="020F0502020204030204" pitchFamily="34" charset="0"/>
              </a:rPr>
              <a:t>?</a:t>
            </a:r>
          </a:p>
          <a:p>
            <a:pPr fontAlgn="base">
              <a:spcBef>
                <a:spcPts val="0"/>
              </a:spcBef>
              <a:spcAft>
                <a:spcPct val="0"/>
              </a:spcAft>
              <a:buNone/>
            </a:pPr>
            <a:r>
              <a:rPr lang="en-IE" sz="3000" dirty="0">
                <a:solidFill>
                  <a:prstClr val="black"/>
                </a:solidFill>
                <a:latin typeface="Calibri" panose="020F0502020204030204" pitchFamily="34" charset="0"/>
              </a:rPr>
              <a:t>-    Start-up</a:t>
            </a: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Dezvoltare</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dupa</a:t>
            </a:r>
            <a:r>
              <a:rPr lang="en-IE" sz="3000" dirty="0">
                <a:solidFill>
                  <a:prstClr val="black"/>
                </a:solidFill>
                <a:latin typeface="Calibri" panose="020F0502020204030204" pitchFamily="34" charset="0"/>
              </a:rPr>
              <a:t> un plan</a:t>
            </a: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Oportunitati</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aparute</a:t>
            </a:r>
            <a:endParaRPr lang="en-IE" sz="3000" dirty="0">
              <a:solidFill>
                <a:prstClr val="black"/>
              </a:solidFill>
              <a:latin typeface="Calibri" panose="020F0502020204030204" pitchFamily="34" charset="0"/>
            </a:endParaRP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Nevoia</a:t>
            </a:r>
            <a:r>
              <a:rPr lang="en-IE" sz="3000" dirty="0">
                <a:solidFill>
                  <a:prstClr val="black"/>
                </a:solidFill>
                <a:latin typeface="Calibri" panose="020F0502020204030204" pitchFamily="34" charset="0"/>
              </a:rPr>
              <a:t> de </a:t>
            </a:r>
            <a:r>
              <a:rPr lang="en-IE" sz="3000" dirty="0" err="1">
                <a:solidFill>
                  <a:prstClr val="black"/>
                </a:solidFill>
                <a:latin typeface="Calibri" panose="020F0502020204030204" pitchFamily="34" charset="0"/>
              </a:rPr>
              <a:t>bani</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pentru</a:t>
            </a:r>
            <a:r>
              <a:rPr lang="en-IE" sz="3000" dirty="0">
                <a:solidFill>
                  <a:prstClr val="black"/>
                </a:solidFill>
                <a:latin typeface="Calibri" panose="020F0502020204030204" pitchFamily="34" charset="0"/>
              </a:rPr>
              <a:t> capital circulant</a:t>
            </a: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Lipsa</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temporara</a:t>
            </a:r>
            <a:r>
              <a:rPr lang="en-IE" sz="3000" dirty="0">
                <a:solidFill>
                  <a:prstClr val="black"/>
                </a:solidFill>
                <a:latin typeface="Calibri" panose="020F0502020204030204" pitchFamily="34" charset="0"/>
              </a:rPr>
              <a:t> de </a:t>
            </a:r>
            <a:r>
              <a:rPr lang="en-IE" sz="3000" dirty="0" err="1">
                <a:solidFill>
                  <a:prstClr val="black"/>
                </a:solidFill>
                <a:latin typeface="Calibri" panose="020F0502020204030204" pitchFamily="34" charset="0"/>
              </a:rPr>
              <a:t>lichiditati</a:t>
            </a:r>
            <a:endParaRPr lang="en-IE" sz="3000" dirty="0">
              <a:solidFill>
                <a:prstClr val="black"/>
              </a:solidFill>
              <a:latin typeface="Calibri" panose="020F0502020204030204" pitchFamily="34" charset="0"/>
            </a:endParaRP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Evenimente</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speciale</a:t>
            </a:r>
            <a:endParaRPr lang="en-IE" sz="3000" dirty="0">
              <a:solidFill>
                <a:prstClr val="black"/>
              </a:solidFill>
              <a:latin typeface="Calibri" panose="020F0502020204030204" pitchFamily="34" charset="0"/>
            </a:endParaRPr>
          </a:p>
          <a:p>
            <a:pPr marL="457200" indent="-457200" fontAlgn="base">
              <a:spcBef>
                <a:spcPts val="0"/>
              </a:spcBef>
              <a:spcAft>
                <a:spcPct val="0"/>
              </a:spcAft>
              <a:buFontTx/>
              <a:buChar char="-"/>
            </a:pPr>
            <a:r>
              <a:rPr lang="en-IE" sz="3000" dirty="0" err="1">
                <a:solidFill>
                  <a:prstClr val="black"/>
                </a:solidFill>
                <a:latin typeface="Calibri" panose="020F0502020204030204" pitchFamily="34" charset="0"/>
              </a:rPr>
              <a:t>Influente</a:t>
            </a:r>
            <a:r>
              <a:rPr lang="en-IE" sz="3000" dirty="0">
                <a:solidFill>
                  <a:prstClr val="black"/>
                </a:solidFill>
                <a:latin typeface="Calibri" panose="020F0502020204030204" pitchFamily="34" charset="0"/>
              </a:rPr>
              <a:t> </a:t>
            </a:r>
            <a:r>
              <a:rPr lang="en-IE" sz="3000" dirty="0" err="1">
                <a:solidFill>
                  <a:prstClr val="black"/>
                </a:solidFill>
                <a:latin typeface="Calibri" panose="020F0502020204030204" pitchFamily="34" charset="0"/>
              </a:rPr>
              <a:t>macroeconomice</a:t>
            </a:r>
            <a:endParaRPr lang="en-IE" sz="3000"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33432595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en-IE" b="1" dirty="0" smtClean="0">
                <a:solidFill>
                  <a:prstClr val="black"/>
                </a:solidFill>
                <a:latin typeface="Calibri" panose="020F0502020204030204" pitchFamily="34" charset="0"/>
              </a:rPr>
              <a:t>Cum </a:t>
            </a:r>
            <a:r>
              <a:rPr lang="en-IE" b="1" dirty="0">
                <a:solidFill>
                  <a:prstClr val="black"/>
                </a:solidFill>
                <a:latin typeface="Calibri" panose="020F0502020204030204" pitchFamily="34" charset="0"/>
              </a:rPr>
              <a:t>ne </a:t>
            </a:r>
            <a:r>
              <a:rPr lang="en-IE" b="1" dirty="0" err="1">
                <a:solidFill>
                  <a:prstClr val="black"/>
                </a:solidFill>
                <a:latin typeface="Calibri" panose="020F0502020204030204" pitchFamily="34" charset="0"/>
              </a:rPr>
              <a:t>finantam</a:t>
            </a:r>
            <a:r>
              <a:rPr lang="en-IE" b="1" dirty="0">
                <a:solidFill>
                  <a:prstClr val="black"/>
                </a:solidFill>
                <a:latin typeface="Calibri" panose="020F0502020204030204" pitchFamily="34" charset="0"/>
              </a:rPr>
              <a:t> </a:t>
            </a:r>
            <a:r>
              <a:rPr lang="en-IE" b="1" dirty="0" err="1">
                <a:solidFill>
                  <a:prstClr val="black"/>
                </a:solidFill>
                <a:latin typeface="Calibri" panose="020F0502020204030204" pitchFamily="34" charset="0"/>
              </a:rPr>
              <a:t>afacerea</a:t>
            </a:r>
            <a:r>
              <a:rPr lang="en-IE" b="1" dirty="0">
                <a:solidFill>
                  <a:prstClr val="black"/>
                </a:solidFill>
                <a:latin typeface="Calibri" panose="020F0502020204030204" pitchFamily="34" charset="0"/>
              </a:rPr>
              <a:t>?</a:t>
            </a:r>
          </a:p>
          <a:p>
            <a:pPr marL="457200" indent="-457200" fontAlgn="base">
              <a:spcBef>
                <a:spcPct val="50000"/>
              </a:spcBef>
              <a:spcAft>
                <a:spcPct val="0"/>
              </a:spcAft>
              <a:buFont typeface="Courier New" panose="02070309020205020404" pitchFamily="49" charset="0"/>
              <a:buChar char="o"/>
            </a:pPr>
            <a:r>
              <a:rPr lang="en-IE" dirty="0" err="1">
                <a:solidFill>
                  <a:prstClr val="black"/>
                </a:solidFill>
                <a:latin typeface="Calibri" panose="020F0502020204030204" pitchFamily="34" charset="0"/>
              </a:rPr>
              <a:t>Cand</a:t>
            </a:r>
            <a:r>
              <a:rPr lang="en-IE" dirty="0">
                <a:solidFill>
                  <a:prstClr val="black"/>
                </a:solidFill>
                <a:latin typeface="Calibri" panose="020F0502020204030204" pitchFamily="34" charset="0"/>
              </a:rPr>
              <a:t> are </a:t>
            </a:r>
            <a:r>
              <a:rPr lang="en-IE" dirty="0" err="1">
                <a:solidFill>
                  <a:prstClr val="black"/>
                </a:solidFill>
                <a:latin typeface="Calibri" panose="020F0502020204030204" pitchFamily="34" charset="0"/>
              </a:rPr>
              <a:t>afacerea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nevoie</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r>
              <a:rPr lang="en-IE" dirty="0">
                <a:solidFill>
                  <a:prstClr val="black"/>
                </a:solidFill>
                <a:latin typeface="Calibri" panose="020F0502020204030204" pitchFamily="34" charset="0"/>
              </a:rPr>
              <a:t>?</a:t>
            </a:r>
          </a:p>
          <a:p>
            <a:pPr marL="457200" indent="-457200" fontAlgn="base">
              <a:spcBef>
                <a:spcPct val="50000"/>
              </a:spcBef>
              <a:spcAft>
                <a:spcPct val="0"/>
              </a:spcAft>
              <a:buFont typeface="Courier New" panose="02070309020205020404" pitchFamily="49" charset="0"/>
              <a:buChar char="o"/>
            </a:pPr>
            <a:r>
              <a:rPr lang="en-IE" dirty="0" err="1">
                <a:solidFill>
                  <a:prstClr val="black"/>
                </a:solidFill>
                <a:latin typeface="Calibri" panose="020F0502020204030204" pitchFamily="34" charset="0"/>
              </a:rPr>
              <a:t>Surse</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endParaRPr lang="en-IE" dirty="0">
              <a:solidFill>
                <a:prstClr val="black"/>
              </a:solidFill>
              <a:latin typeface="Calibri" panose="020F0502020204030204" pitchFamily="34" charset="0"/>
            </a:endParaRPr>
          </a:p>
          <a:p>
            <a:pPr marL="457200" indent="-457200" fontAlgn="base">
              <a:spcBef>
                <a:spcPct val="50000"/>
              </a:spcBef>
              <a:spcAft>
                <a:spcPct val="0"/>
              </a:spcAft>
              <a:buFont typeface="Courier New" panose="02070309020205020404" pitchFamily="49" charset="0"/>
              <a:buChar char="o"/>
            </a:pPr>
            <a:r>
              <a:rPr lang="en-IE" dirty="0">
                <a:solidFill>
                  <a:prstClr val="black"/>
                </a:solidFill>
                <a:latin typeface="Calibri" panose="020F0502020204030204" pitchFamily="34" charset="0"/>
              </a:rPr>
              <a:t>De </a:t>
            </a:r>
            <a:r>
              <a:rPr lang="en-IE" dirty="0" err="1">
                <a:solidFill>
                  <a:prstClr val="black"/>
                </a:solidFill>
                <a:latin typeface="Calibri" panose="020F0502020204030204" pitchFamily="34" charset="0"/>
              </a:rPr>
              <a:t>ce</a:t>
            </a:r>
            <a:r>
              <a:rPr lang="en-IE" dirty="0">
                <a:solidFill>
                  <a:prstClr val="black"/>
                </a:solidFill>
                <a:latin typeface="Calibri" panose="020F0502020204030204" pitchFamily="34" charset="0"/>
              </a:rPr>
              <a:t> un credit </a:t>
            </a:r>
            <a:r>
              <a:rPr lang="en-IE" dirty="0" err="1">
                <a:solidFill>
                  <a:prstClr val="black"/>
                </a:solidFill>
                <a:latin typeface="Calibri" panose="020F0502020204030204" pitchFamily="34" charset="0"/>
              </a:rPr>
              <a:t>bancar</a:t>
            </a:r>
            <a:r>
              <a:rPr lang="en-IE" dirty="0">
                <a:solidFill>
                  <a:prstClr val="black"/>
                </a:solidFill>
                <a:latin typeface="Calibri" panose="020F0502020204030204" pitchFamily="34" charset="0"/>
              </a:rPr>
              <a:t>?</a:t>
            </a:r>
          </a:p>
          <a:p>
            <a:pPr marL="457200" indent="-457200" fontAlgn="base">
              <a:spcBef>
                <a:spcPct val="50000"/>
              </a:spcBef>
              <a:spcAft>
                <a:spcPct val="0"/>
              </a:spcAft>
              <a:buFont typeface="Courier New" panose="02070309020205020404" pitchFamily="49" charset="0"/>
              <a:buChar char="o"/>
            </a:pPr>
            <a:r>
              <a:rPr lang="en-IE" dirty="0" err="1">
                <a:solidFill>
                  <a:prstClr val="black"/>
                </a:solidFill>
                <a:latin typeface="Calibri" panose="020F0502020204030204" pitchFamily="34" charset="0"/>
              </a:rPr>
              <a:t>Decizii</a:t>
            </a:r>
            <a:r>
              <a:rPr lang="en-IE" dirty="0">
                <a:solidFill>
                  <a:prstClr val="black"/>
                </a:solidFill>
                <a:latin typeface="Calibri" panose="020F0502020204030204" pitchFamily="34" charset="0"/>
              </a:rPr>
              <a:t> legate de </a:t>
            </a:r>
            <a:r>
              <a:rPr lang="en-IE" dirty="0" err="1">
                <a:solidFill>
                  <a:prstClr val="black"/>
                </a:solidFill>
                <a:latin typeface="Calibri" panose="020F0502020204030204" pitchFamily="34" charset="0"/>
              </a:rPr>
              <a:t>finantare</a:t>
            </a:r>
            <a:endParaRPr lang="en-IE"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39740203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FontTx/>
              <a:buNone/>
            </a:pPr>
            <a:r>
              <a:rPr lang="en-IE" b="1" dirty="0" smtClean="0">
                <a:solidFill>
                  <a:prstClr val="black"/>
                </a:solidFill>
                <a:latin typeface="Calibri" panose="020F0502020204030204" pitchFamily="34" charset="0"/>
              </a:rPr>
              <a:t>Cum </a:t>
            </a:r>
            <a:r>
              <a:rPr lang="en-IE" b="1" dirty="0">
                <a:solidFill>
                  <a:prstClr val="black"/>
                </a:solidFill>
                <a:latin typeface="Calibri" panose="020F0502020204030204" pitchFamily="34" charset="0"/>
              </a:rPr>
              <a:t>ne </a:t>
            </a:r>
            <a:r>
              <a:rPr lang="en-IE" b="1" dirty="0" err="1">
                <a:solidFill>
                  <a:prstClr val="black"/>
                </a:solidFill>
                <a:latin typeface="Calibri" panose="020F0502020204030204" pitchFamily="34" charset="0"/>
              </a:rPr>
              <a:t>finantam</a:t>
            </a:r>
            <a:r>
              <a:rPr lang="en-IE" b="1" dirty="0">
                <a:solidFill>
                  <a:prstClr val="black"/>
                </a:solidFill>
                <a:latin typeface="Calibri" panose="020F0502020204030204" pitchFamily="34" charset="0"/>
              </a:rPr>
              <a:t> </a:t>
            </a:r>
            <a:r>
              <a:rPr lang="en-IE" b="1" dirty="0" err="1">
                <a:solidFill>
                  <a:prstClr val="black"/>
                </a:solidFill>
                <a:latin typeface="Calibri" panose="020F0502020204030204" pitchFamily="34" charset="0"/>
              </a:rPr>
              <a:t>afacerea</a:t>
            </a:r>
            <a:r>
              <a:rPr lang="en-IE" b="1" dirty="0">
                <a:solidFill>
                  <a:prstClr val="black"/>
                </a:solidFill>
                <a:latin typeface="Calibri" panose="020F0502020204030204" pitchFamily="34" charset="0"/>
              </a:rPr>
              <a:t>?</a:t>
            </a:r>
          </a:p>
          <a:p>
            <a:pPr marL="0" indent="0" fontAlgn="base">
              <a:spcBef>
                <a:spcPct val="50000"/>
              </a:spcBef>
              <a:spcAft>
                <a:spcPct val="0"/>
              </a:spcAft>
              <a:buNone/>
            </a:pP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Surse</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r>
              <a:rPr lang="en-IE" dirty="0">
                <a:solidFill>
                  <a:prstClr val="black"/>
                </a:solidFill>
                <a:latin typeface="Calibri" panose="020F0502020204030204" pitchFamily="34" charset="0"/>
              </a:rPr>
              <a:t>:</a:t>
            </a:r>
          </a:p>
          <a:p>
            <a:pPr marL="457200" indent="-457200" fontAlgn="base">
              <a:spcBef>
                <a:spcPct val="50000"/>
              </a:spcBef>
              <a:spcAft>
                <a:spcPct val="0"/>
              </a:spcAft>
              <a:buFontTx/>
              <a:buChar char="-"/>
            </a:pPr>
            <a:r>
              <a:rPr lang="en-IE" dirty="0">
                <a:solidFill>
                  <a:prstClr val="black"/>
                </a:solidFill>
                <a:latin typeface="Calibri" panose="020F0502020204030204" pitchFamily="34" charset="0"/>
              </a:rPr>
              <a:t>Capital social </a:t>
            </a:r>
            <a:r>
              <a:rPr lang="en-IE" dirty="0" err="1">
                <a:solidFill>
                  <a:prstClr val="black"/>
                </a:solidFill>
                <a:latin typeface="Calibri" panose="020F0502020204030204" pitchFamily="34" charset="0"/>
              </a:rPr>
              <a:t>provenind</a:t>
            </a:r>
            <a:r>
              <a:rPr lang="en-IE" dirty="0">
                <a:solidFill>
                  <a:prstClr val="black"/>
                </a:solidFill>
                <a:latin typeface="Calibri" panose="020F0502020204030204" pitchFamily="34" charset="0"/>
              </a:rPr>
              <a:t> de la: </a:t>
            </a:r>
            <a:r>
              <a:rPr lang="en-IE" dirty="0" err="1">
                <a:solidFill>
                  <a:prstClr val="black"/>
                </a:solidFill>
                <a:latin typeface="Calibri" panose="020F0502020204030204" pitchFamily="34" charset="0"/>
              </a:rPr>
              <a:t>investitori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privati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profesionisti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piete</a:t>
            </a:r>
            <a:r>
              <a:rPr lang="en-IE" dirty="0">
                <a:solidFill>
                  <a:prstClr val="black"/>
                </a:solidFill>
                <a:latin typeface="Calibri" panose="020F0502020204030204" pitchFamily="34" charset="0"/>
              </a:rPr>
              <a:t> de capital</a:t>
            </a:r>
          </a:p>
          <a:p>
            <a:pPr marL="457200" indent="-457200" fontAlgn="base">
              <a:spcBef>
                <a:spcPct val="50000"/>
              </a:spcBef>
              <a:spcAft>
                <a:spcPct val="0"/>
              </a:spcAft>
              <a:buFontTx/>
              <a:buChar char="-"/>
            </a:pPr>
            <a:r>
              <a:rPr lang="en-IE" dirty="0">
                <a:solidFill>
                  <a:prstClr val="black"/>
                </a:solidFill>
                <a:latin typeface="Calibri" panose="020F0502020204030204" pitchFamily="34" charset="0"/>
              </a:rPr>
              <a:t>Capital </a:t>
            </a:r>
            <a:r>
              <a:rPr lang="en-IE" dirty="0" err="1">
                <a:solidFill>
                  <a:prstClr val="black"/>
                </a:solidFill>
                <a:latin typeface="Calibri" panose="020F0502020204030204" pitchFamily="34" charset="0"/>
              </a:rPr>
              <a:t>obtinut</a:t>
            </a:r>
            <a:r>
              <a:rPr lang="en-IE" dirty="0">
                <a:solidFill>
                  <a:prstClr val="black"/>
                </a:solidFill>
                <a:latin typeface="Calibri" panose="020F0502020204030204" pitchFamily="34" charset="0"/>
              </a:rPr>
              <a:t> din </a:t>
            </a:r>
            <a:r>
              <a:rPr lang="en-IE" dirty="0" err="1">
                <a:solidFill>
                  <a:prstClr val="black"/>
                </a:solidFill>
                <a:latin typeface="Calibri" panose="020F0502020204030204" pitchFamily="34" charset="0"/>
              </a:rPr>
              <a:t>imprumuturi</a:t>
            </a:r>
            <a:endParaRPr lang="en-IE" dirty="0">
              <a:solidFill>
                <a:prstClr val="black"/>
              </a:solidFill>
              <a:latin typeface="Calibri" panose="020F0502020204030204" pitchFamily="34" charset="0"/>
            </a:endParaRP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Oportunitati</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r>
              <a:rPr lang="en-IE" dirty="0">
                <a:solidFill>
                  <a:prstClr val="black"/>
                </a:solidFill>
                <a:latin typeface="Calibri" panose="020F0502020204030204" pitchFamily="34" charset="0"/>
              </a:rPr>
              <a:t> interne</a:t>
            </a:r>
          </a:p>
          <a:p>
            <a:endParaRPr lang="en-GB" dirty="0"/>
          </a:p>
        </p:txBody>
      </p:sp>
    </p:spTree>
    <p:extLst>
      <p:ext uri="{BB962C8B-B14F-4D97-AF65-F5344CB8AC3E}">
        <p14:creationId xmlns:p14="http://schemas.microsoft.com/office/powerpoint/2010/main" xmlns="" val="22305487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xmlns="" id="{C7CEC8DF-C3D1-4021-A1F5-68C8A98AF8B4}"/>
              </a:ext>
            </a:extLst>
          </p:cNvPr>
          <p:cNvSpPr>
            <a:spLocks noGrp="1"/>
          </p:cNvSpPr>
          <p:nvPr>
            <p:ph type="body" idx="1"/>
          </p:nvPr>
        </p:nvSpPr>
        <p:spPr>
          <a:xfrm>
            <a:off x="711994" y="2687928"/>
            <a:ext cx="5157787" cy="1325563"/>
          </a:xfrm>
        </p:spPr>
        <p:txBody>
          <a:bodyPr>
            <a:normAutofit/>
          </a:bodyPr>
          <a:lstStyle/>
          <a:p>
            <a:pPr algn="ctr" fontAlgn="ctr"/>
            <a:r>
              <a:rPr lang="ro-RO" dirty="0"/>
              <a:t>Avantaje</a:t>
            </a:r>
            <a:endParaRPr lang="en-GB" b="0" dirty="0"/>
          </a:p>
          <a:p>
            <a:pPr fontAlgn="ctr"/>
            <a:r>
              <a:rPr lang="ro-RO" b="0" i="1" dirty="0"/>
              <a:t>Sa aveti un partener cu care </a:t>
            </a:r>
            <a:r>
              <a:rPr lang="en-IE" b="0" i="1" dirty="0"/>
              <a:t>      </a:t>
            </a:r>
            <a:r>
              <a:rPr lang="ro-RO" b="0" i="1" dirty="0"/>
              <a:t>sa impartiti riscurile afacerii</a:t>
            </a:r>
            <a:endParaRPr lang="en-GB" b="0" dirty="0"/>
          </a:p>
          <a:p>
            <a:endParaRPr lang="en-GB" dirty="0"/>
          </a:p>
        </p:txBody>
      </p:sp>
      <p:sp>
        <p:nvSpPr>
          <p:cNvPr id="17" name="Content Placeholder 16">
            <a:extLst>
              <a:ext uri="{FF2B5EF4-FFF2-40B4-BE49-F238E27FC236}">
                <a16:creationId xmlns:a16="http://schemas.microsoft.com/office/drawing/2014/main" xmlns="" id="{AF21750F-9259-4693-AE73-8F7F4EDA4B22}"/>
              </a:ext>
            </a:extLst>
          </p:cNvPr>
          <p:cNvSpPr>
            <a:spLocks noGrp="1"/>
          </p:cNvSpPr>
          <p:nvPr>
            <p:ph sz="half" idx="2"/>
          </p:nvPr>
        </p:nvSpPr>
        <p:spPr>
          <a:xfrm>
            <a:off x="839788" y="4494674"/>
            <a:ext cx="5157787" cy="1644443"/>
          </a:xfrm>
        </p:spPr>
        <p:txBody>
          <a:bodyPr>
            <a:normAutofit fontScale="92500" lnSpcReduction="10000"/>
          </a:bodyPr>
          <a:lstStyle/>
          <a:p>
            <a:pPr fontAlgn="ctr"/>
            <a:r>
              <a:rPr lang="ro-RO" b="1" dirty="0"/>
              <a:t>Avantaje</a:t>
            </a:r>
            <a:endParaRPr lang="en-GB" dirty="0"/>
          </a:p>
          <a:p>
            <a:pPr fontAlgn="ctr"/>
            <a:r>
              <a:rPr lang="ro-RO" i="1" dirty="0"/>
              <a:t>In general, </a:t>
            </a:r>
            <a:r>
              <a:rPr lang="ro-RO" b="1" i="1" dirty="0"/>
              <a:t>castigul</a:t>
            </a:r>
            <a:r>
              <a:rPr lang="ro-RO" i="1" dirty="0"/>
              <a:t> este mai mare decat in cazul altor tipuri de investitii (depozite)</a:t>
            </a:r>
            <a:endParaRPr lang="en-GB" dirty="0"/>
          </a:p>
          <a:p>
            <a:endParaRPr lang="en-GB" dirty="0"/>
          </a:p>
        </p:txBody>
      </p:sp>
      <p:sp>
        <p:nvSpPr>
          <p:cNvPr id="18" name="Text Placeholder 17">
            <a:extLst>
              <a:ext uri="{FF2B5EF4-FFF2-40B4-BE49-F238E27FC236}">
                <a16:creationId xmlns:a16="http://schemas.microsoft.com/office/drawing/2014/main" xmlns="" id="{CFA066D0-3596-4F17-B8DD-E3D83C37EDD7}"/>
              </a:ext>
            </a:extLst>
          </p:cNvPr>
          <p:cNvSpPr>
            <a:spLocks noGrp="1"/>
          </p:cNvSpPr>
          <p:nvPr>
            <p:ph type="body" sz="quarter" idx="3"/>
          </p:nvPr>
        </p:nvSpPr>
        <p:spPr>
          <a:xfrm>
            <a:off x="6194426" y="2971583"/>
            <a:ext cx="5183188" cy="1155574"/>
          </a:xfrm>
        </p:spPr>
        <p:txBody>
          <a:bodyPr>
            <a:normAutofit fontScale="92500"/>
          </a:bodyPr>
          <a:lstStyle/>
          <a:p>
            <a:pPr algn="ctr" fontAlgn="ctr"/>
            <a:r>
              <a:rPr lang="ro-RO" dirty="0"/>
              <a:t>Dezavantaje</a:t>
            </a:r>
            <a:endParaRPr lang="en-GB" b="0" dirty="0"/>
          </a:p>
          <a:p>
            <a:pPr fontAlgn="ctr"/>
            <a:r>
              <a:rPr lang="ro-RO" b="0" i="1" dirty="0"/>
              <a:t>Dreptul de proprietate asupra afacerii este divizat din cauza contributiei externe</a:t>
            </a:r>
            <a:endParaRPr lang="en-GB" b="0" dirty="0"/>
          </a:p>
          <a:p>
            <a:endParaRPr lang="en-GB" dirty="0"/>
          </a:p>
        </p:txBody>
      </p:sp>
      <p:sp>
        <p:nvSpPr>
          <p:cNvPr id="19" name="Content Placeholder 18">
            <a:extLst>
              <a:ext uri="{FF2B5EF4-FFF2-40B4-BE49-F238E27FC236}">
                <a16:creationId xmlns:a16="http://schemas.microsoft.com/office/drawing/2014/main" xmlns="" id="{794112B0-11A6-482A-A4D7-7EF306A87935}"/>
              </a:ext>
            </a:extLst>
          </p:cNvPr>
          <p:cNvSpPr>
            <a:spLocks noGrp="1"/>
          </p:cNvSpPr>
          <p:nvPr>
            <p:ph sz="quarter" idx="4"/>
          </p:nvPr>
        </p:nvSpPr>
        <p:spPr>
          <a:xfrm>
            <a:off x="6096000" y="4545218"/>
            <a:ext cx="5160961" cy="1644443"/>
          </a:xfrm>
        </p:spPr>
        <p:txBody>
          <a:bodyPr>
            <a:normAutofit fontScale="92500" lnSpcReduction="20000"/>
          </a:bodyPr>
          <a:lstStyle/>
          <a:p>
            <a:pPr fontAlgn="ctr"/>
            <a:r>
              <a:rPr lang="ro-RO" b="1" dirty="0"/>
              <a:t>Dezavantaje</a:t>
            </a:r>
            <a:endParaRPr lang="en-GB" dirty="0"/>
          </a:p>
          <a:p>
            <a:pPr fontAlgn="ctr"/>
            <a:r>
              <a:rPr lang="ro-RO" b="1" i="1" dirty="0"/>
              <a:t>Riscu</a:t>
            </a:r>
            <a:r>
              <a:rPr lang="ro-RO" i="1" dirty="0"/>
              <a:t>l este destul de mare fara existenta unei garantari a profitului, fiecare afacere fiind nesigura</a:t>
            </a:r>
            <a:endParaRPr lang="en-GB" dirty="0"/>
          </a:p>
          <a:p>
            <a:endParaRPr lang="en-GB" dirty="0"/>
          </a:p>
        </p:txBody>
      </p:sp>
      <p:sp>
        <p:nvSpPr>
          <p:cNvPr id="22" name="Rectangle 21">
            <a:extLst>
              <a:ext uri="{FF2B5EF4-FFF2-40B4-BE49-F238E27FC236}">
                <a16:creationId xmlns:a16="http://schemas.microsoft.com/office/drawing/2014/main" xmlns="" id="{4348F61F-B3BE-4525-BB10-ABA1B6C3F571}"/>
              </a:ext>
            </a:extLst>
          </p:cNvPr>
          <p:cNvSpPr/>
          <p:nvPr/>
        </p:nvSpPr>
        <p:spPr>
          <a:xfrm>
            <a:off x="4819005" y="524724"/>
            <a:ext cx="3852029" cy="461665"/>
          </a:xfrm>
          <a:prstGeom prst="rect">
            <a:avLst/>
          </a:prstGeom>
        </p:spPr>
        <p:txBody>
          <a:bodyPr wrap="square">
            <a:spAutoFit/>
          </a:bodyPr>
          <a:lstStyle/>
          <a:p>
            <a:pPr algn="ctr"/>
            <a:r>
              <a:rPr lang="en-IE" sz="2400" dirty="0">
                <a:solidFill>
                  <a:prstClr val="black"/>
                </a:solidFill>
                <a:latin typeface="Calibri" panose="020F0502020204030204" pitchFamily="34" charset="0"/>
              </a:rPr>
              <a:t>Capital social: </a:t>
            </a:r>
            <a:r>
              <a:rPr lang="en-IE" sz="2400" dirty="0" err="1">
                <a:solidFill>
                  <a:prstClr val="black"/>
                </a:solidFill>
                <a:latin typeface="Calibri" panose="020F0502020204030204" pitchFamily="34" charset="0"/>
              </a:rPr>
              <a:t>Antreprenor</a:t>
            </a:r>
            <a:endParaRPr lang="en-GB" sz="2400" dirty="0"/>
          </a:p>
        </p:txBody>
      </p:sp>
      <p:sp>
        <p:nvSpPr>
          <p:cNvPr id="23" name="Rectangle 22">
            <a:extLst>
              <a:ext uri="{FF2B5EF4-FFF2-40B4-BE49-F238E27FC236}">
                <a16:creationId xmlns:a16="http://schemas.microsoft.com/office/drawing/2014/main" xmlns="" id="{C80E2683-EEC0-486E-9D46-76CCAD8AF1CF}"/>
              </a:ext>
            </a:extLst>
          </p:cNvPr>
          <p:cNvSpPr/>
          <p:nvPr/>
        </p:nvSpPr>
        <p:spPr>
          <a:xfrm>
            <a:off x="4870891" y="4015596"/>
            <a:ext cx="1697965" cy="523220"/>
          </a:xfrm>
          <a:prstGeom prst="rect">
            <a:avLst/>
          </a:prstGeom>
        </p:spPr>
        <p:txBody>
          <a:bodyPr wrap="none">
            <a:spAutoFit/>
          </a:bodyPr>
          <a:lstStyle/>
          <a:p>
            <a:pPr algn="ctr" fontAlgn="base">
              <a:spcBef>
                <a:spcPct val="50000"/>
              </a:spcBef>
              <a:spcAft>
                <a:spcPct val="0"/>
              </a:spcAft>
              <a:buFontTx/>
              <a:buNone/>
            </a:pPr>
            <a:r>
              <a:rPr lang="en-US" altLang="en-US" sz="2800" b="1" dirty="0" err="1">
                <a:solidFill>
                  <a:srgbClr val="1F497D"/>
                </a:solidFill>
                <a:latin typeface="Calibri" panose="020F0502020204030204" pitchFamily="34" charset="0"/>
              </a:rPr>
              <a:t>Investitori</a:t>
            </a:r>
            <a:endParaRPr lang="en-US" altLang="en-US" sz="2800" b="1" dirty="0">
              <a:solidFill>
                <a:srgbClr val="1F497D"/>
              </a:solidFill>
              <a:latin typeface="Calibri" panose="020F0502020204030204" pitchFamily="34" charset="0"/>
            </a:endParaRPr>
          </a:p>
        </p:txBody>
      </p:sp>
    </p:spTree>
    <p:extLst>
      <p:ext uri="{BB962C8B-B14F-4D97-AF65-F5344CB8AC3E}">
        <p14:creationId xmlns:p14="http://schemas.microsoft.com/office/powerpoint/2010/main" xmlns="" val="1927313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algn="ctr" fontAlgn="base">
              <a:spcBef>
                <a:spcPct val="50000"/>
              </a:spcBef>
              <a:spcAft>
                <a:spcPct val="0"/>
              </a:spcAft>
              <a:buNone/>
            </a:pPr>
            <a:r>
              <a:rPr lang="en-IE" dirty="0">
                <a:solidFill>
                  <a:prstClr val="black"/>
                </a:solidFill>
                <a:latin typeface="Calibri" panose="020F0502020204030204" pitchFamily="34" charset="0"/>
              </a:rPr>
              <a:t>Capital </a:t>
            </a:r>
            <a:r>
              <a:rPr lang="en-IE" dirty="0" err="1">
                <a:solidFill>
                  <a:prstClr val="black"/>
                </a:solidFill>
                <a:latin typeface="Calibri" panose="020F0502020204030204" pitchFamily="34" charset="0"/>
              </a:rPr>
              <a:t>obtinut</a:t>
            </a:r>
            <a:r>
              <a:rPr lang="en-IE" dirty="0">
                <a:solidFill>
                  <a:prstClr val="black"/>
                </a:solidFill>
                <a:latin typeface="Calibri" panose="020F0502020204030204" pitchFamily="34" charset="0"/>
              </a:rPr>
              <a:t> din </a:t>
            </a:r>
            <a:r>
              <a:rPr lang="en-IE" dirty="0" err="1">
                <a:solidFill>
                  <a:prstClr val="black"/>
                </a:solidFill>
                <a:latin typeface="Calibri" panose="020F0502020204030204" pitchFamily="34" charset="0"/>
              </a:rPr>
              <a:t>imprumuturi</a:t>
            </a:r>
            <a:r>
              <a:rPr lang="en-IE" dirty="0">
                <a:solidFill>
                  <a:prstClr val="black"/>
                </a:solidFill>
                <a:latin typeface="Calibri" panose="020F0502020204030204" pitchFamily="34" charset="0"/>
              </a:rPr>
              <a:t>:</a:t>
            </a:r>
          </a:p>
          <a:p>
            <a:pPr marL="457200" indent="-457200" fontAlgn="base">
              <a:spcBef>
                <a:spcPct val="50000"/>
              </a:spcBef>
              <a:spcAft>
                <a:spcPct val="0"/>
              </a:spcAft>
              <a:buFontTx/>
              <a:buChar char="-"/>
            </a:pPr>
            <a:r>
              <a:rPr lang="it-IT" b="1" dirty="0">
                <a:solidFill>
                  <a:prstClr val="black"/>
                </a:solidFill>
                <a:latin typeface="Calibri" panose="020F0502020204030204" pitchFamily="34" charset="0"/>
              </a:rPr>
              <a:t>Finantare bazata pe active </a:t>
            </a:r>
            <a:r>
              <a:rPr lang="it-IT" dirty="0">
                <a:solidFill>
                  <a:prstClr val="black"/>
                </a:solidFill>
                <a:latin typeface="Calibri" panose="020F0502020204030204" pitchFamily="34" charset="0"/>
              </a:rPr>
              <a:t>pentru: proprietati imobiliare, echipamente, stocuri usor vandabile, creante, imprumuturi personale, acreditive, garantii bancare sau imprumuturi garantate de institutii guvernamentale</a:t>
            </a:r>
          </a:p>
          <a:p>
            <a:pPr marL="457200" indent="-457200" fontAlgn="base">
              <a:spcBef>
                <a:spcPct val="50000"/>
              </a:spcBef>
              <a:spcAft>
                <a:spcPct val="0"/>
              </a:spcAft>
              <a:buFontTx/>
              <a:buChar char="-"/>
            </a:pPr>
            <a:r>
              <a:rPr lang="it-IT" b="1" dirty="0">
                <a:solidFill>
                  <a:prstClr val="black"/>
                </a:solidFill>
                <a:latin typeface="Calibri" panose="020F0502020204030204" pitchFamily="34" charset="0"/>
              </a:rPr>
              <a:t>Finantarea pe baza disponibilitatilor in lichiditati</a:t>
            </a:r>
            <a:r>
              <a:rPr lang="it-IT" dirty="0">
                <a:solidFill>
                  <a:prstClr val="black"/>
                </a:solidFill>
                <a:latin typeface="Calibri" panose="020F0502020204030204" pitchFamily="34" charset="0"/>
              </a:rPr>
              <a:t>: descoperire de cont temporar, linie de credit, imprumut pe termen lung  </a:t>
            </a:r>
            <a:endParaRPr lang="en-IE" dirty="0">
              <a:solidFill>
                <a:prstClr val="black"/>
              </a:solidFill>
              <a:latin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xmlns="" val="13499204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fontAlgn="base">
              <a:spcBef>
                <a:spcPct val="50000"/>
              </a:spcBef>
              <a:spcAft>
                <a:spcPct val="0"/>
              </a:spcAft>
              <a:buNone/>
            </a:pPr>
            <a:r>
              <a:rPr lang="en-IE" dirty="0" err="1">
                <a:solidFill>
                  <a:prstClr val="black"/>
                </a:solidFill>
                <a:latin typeface="Calibri" panose="020F0502020204030204" pitchFamily="34" charset="0"/>
              </a:rPr>
              <a:t>Oportunitati</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finantare</a:t>
            </a:r>
            <a:r>
              <a:rPr lang="en-IE" dirty="0">
                <a:solidFill>
                  <a:prstClr val="black"/>
                </a:solidFill>
                <a:latin typeface="Calibri" panose="020F0502020204030204" pitchFamily="34" charset="0"/>
              </a:rPr>
              <a:t> interne:</a:t>
            </a: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Creditele</a:t>
            </a:r>
            <a:r>
              <a:rPr lang="en-IE" dirty="0">
                <a:solidFill>
                  <a:prstClr val="black"/>
                </a:solidFill>
                <a:latin typeface="Calibri" panose="020F0502020204030204" pitchFamily="34" charset="0"/>
              </a:rPr>
              <a:t> de la </a:t>
            </a:r>
            <a:r>
              <a:rPr lang="en-IE" dirty="0" err="1">
                <a:solidFill>
                  <a:prstClr val="black"/>
                </a:solidFill>
                <a:latin typeface="Calibri" panose="020F0502020204030204" pitchFamily="34" charset="0"/>
              </a:rPr>
              <a:t>furnizori</a:t>
            </a:r>
            <a:endParaRPr lang="en-IE" dirty="0">
              <a:solidFill>
                <a:prstClr val="black"/>
              </a:solidFill>
              <a:latin typeface="Calibri" panose="020F0502020204030204" pitchFamily="34" charset="0"/>
            </a:endParaRP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Creantele</a:t>
            </a:r>
            <a:endParaRPr lang="en-IE" dirty="0">
              <a:solidFill>
                <a:prstClr val="black"/>
              </a:solidFill>
              <a:latin typeface="Calibri" panose="020F0502020204030204" pitchFamily="34" charset="0"/>
            </a:endParaRP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Reducerea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perioadei</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blocare</a:t>
            </a:r>
            <a:r>
              <a:rPr lang="en-IE" dirty="0">
                <a:solidFill>
                  <a:prstClr val="black"/>
                </a:solidFill>
                <a:latin typeface="Calibri" panose="020F0502020204030204" pitchFamily="34" charset="0"/>
              </a:rPr>
              <a:t> a </a:t>
            </a:r>
            <a:r>
              <a:rPr lang="en-IE" dirty="0" err="1">
                <a:solidFill>
                  <a:prstClr val="black"/>
                </a:solidFill>
                <a:latin typeface="Calibri" panose="020F0502020204030204" pitchFamily="34" charset="0"/>
              </a:rPr>
              <a:t>capitalului</a:t>
            </a:r>
            <a:r>
              <a:rPr lang="en-IE" dirty="0">
                <a:solidFill>
                  <a:prstClr val="black"/>
                </a:solidFill>
                <a:latin typeface="Calibri" panose="020F0502020204030204" pitchFamily="34" charset="0"/>
              </a:rPr>
              <a:t> circulant – </a:t>
            </a: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Vanzarea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activelor</a:t>
            </a:r>
            <a:r>
              <a:rPr lang="en-IE" dirty="0">
                <a:solidFill>
                  <a:prstClr val="black"/>
                </a:solidFill>
                <a:latin typeface="Calibri" panose="020F0502020204030204" pitchFamily="34" charset="0"/>
              </a:rPr>
              <a:t> - nu </a:t>
            </a:r>
            <a:r>
              <a:rPr lang="en-IE" dirty="0" err="1">
                <a:solidFill>
                  <a:prstClr val="black"/>
                </a:solidFill>
                <a:latin typeface="Calibri" panose="020F0502020204030204" pitchFamily="34" charset="0"/>
              </a:rPr>
              <a:t>este</a:t>
            </a:r>
            <a:r>
              <a:rPr lang="en-IE" dirty="0">
                <a:solidFill>
                  <a:prstClr val="black"/>
                </a:solidFill>
                <a:latin typeface="Calibri" panose="020F0502020204030204" pitchFamily="34" charset="0"/>
              </a:rPr>
              <a:t> de </a:t>
            </a:r>
            <a:r>
              <a:rPr lang="en-IE" dirty="0" err="1">
                <a:solidFill>
                  <a:prstClr val="black"/>
                </a:solidFill>
                <a:latin typeface="Calibri" panose="020F0502020204030204" pitchFamily="34" charset="0"/>
              </a:rPr>
              <a:t>dorit</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decat</a:t>
            </a:r>
            <a:r>
              <a:rPr lang="en-IE" dirty="0">
                <a:solidFill>
                  <a:prstClr val="black"/>
                </a:solidFill>
                <a:latin typeface="Calibri" panose="020F0502020204030204" pitchFamily="34" charset="0"/>
              </a:rPr>
              <a:t> in </a:t>
            </a:r>
            <a:r>
              <a:rPr lang="en-IE" dirty="0" err="1">
                <a:solidFill>
                  <a:prstClr val="black"/>
                </a:solidFill>
                <a:latin typeface="Calibri" panose="020F0502020204030204" pitchFamily="34" charset="0"/>
              </a:rPr>
              <a:t>conditii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specifice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si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avantajoase</a:t>
            </a:r>
            <a:endParaRPr lang="en-IE"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31339918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p:txBody>
          <a:bodyPr/>
          <a:lstStyle/>
          <a:p>
            <a:pPr fontAlgn="base">
              <a:spcBef>
                <a:spcPct val="50000"/>
              </a:spcBef>
              <a:spcAft>
                <a:spcPct val="0"/>
              </a:spcAft>
              <a:buNone/>
            </a:pPr>
            <a:r>
              <a:rPr lang="en-IE" dirty="0" err="1">
                <a:solidFill>
                  <a:prstClr val="black"/>
                </a:solidFill>
                <a:latin typeface="Calibri" panose="020F0502020204030204" pitchFamily="34" charset="0"/>
              </a:rPr>
              <a:t>Decizii</a:t>
            </a:r>
            <a:r>
              <a:rPr lang="en-IE" dirty="0">
                <a:solidFill>
                  <a:prstClr val="black"/>
                </a:solidFill>
                <a:latin typeface="Calibri" panose="020F0502020204030204" pitchFamily="34" charset="0"/>
              </a:rPr>
              <a:t> legate de </a:t>
            </a:r>
            <a:r>
              <a:rPr lang="en-IE" dirty="0" err="1">
                <a:solidFill>
                  <a:prstClr val="black"/>
                </a:solidFill>
                <a:latin typeface="Calibri" panose="020F0502020204030204" pitchFamily="34" charset="0"/>
              </a:rPr>
              <a:t>finantare</a:t>
            </a:r>
            <a:endParaRPr lang="en-IE" dirty="0">
              <a:solidFill>
                <a:prstClr val="black"/>
              </a:solidFill>
              <a:latin typeface="Calibri" panose="020F0502020204030204" pitchFamily="34" charset="0"/>
            </a:endParaRPr>
          </a:p>
          <a:p>
            <a:pPr fontAlgn="base">
              <a:spcBef>
                <a:spcPct val="50000"/>
              </a:spcBef>
              <a:spcAft>
                <a:spcPct val="0"/>
              </a:spcAft>
              <a:buNone/>
            </a:pP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Obtinerea</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finantarii</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pregatire</a:t>
            </a:r>
            <a:r>
              <a:rPr lang="en-IE" dirty="0">
                <a:solidFill>
                  <a:prstClr val="black"/>
                </a:solidFill>
                <a:latin typeface="Calibri" panose="020F0502020204030204" pitchFamily="34" charset="0"/>
              </a:rPr>
              <a:t>, </a:t>
            </a:r>
            <a:r>
              <a:rPr lang="en-IE" dirty="0" err="1">
                <a:solidFill>
                  <a:prstClr val="black"/>
                </a:solidFill>
                <a:latin typeface="Calibri" panose="020F0502020204030204" pitchFamily="34" charset="0"/>
              </a:rPr>
              <a:t>negociere</a:t>
            </a:r>
            <a:r>
              <a:rPr lang="en-IE" dirty="0">
                <a:solidFill>
                  <a:prstClr val="black"/>
                </a:solidFill>
                <a:latin typeface="Calibri" panose="020F0502020204030204" pitchFamily="34" charset="0"/>
              </a:rPr>
              <a:t> </a:t>
            </a:r>
          </a:p>
          <a:p>
            <a:pPr marL="457200" indent="-457200" fontAlgn="base">
              <a:spcBef>
                <a:spcPct val="50000"/>
              </a:spcBef>
              <a:spcAft>
                <a:spcPct val="0"/>
              </a:spcAft>
              <a:buFontTx/>
              <a:buChar char="-"/>
            </a:pPr>
            <a:r>
              <a:rPr lang="en-IE" dirty="0" err="1">
                <a:solidFill>
                  <a:prstClr val="black"/>
                </a:solidFill>
                <a:latin typeface="Calibri" panose="020F0502020204030204" pitchFamily="34" charset="0"/>
              </a:rPr>
              <a:t>Etape</a:t>
            </a:r>
            <a:r>
              <a:rPr lang="en-IE" dirty="0">
                <a:solidFill>
                  <a:prstClr val="black"/>
                </a:solidFill>
                <a:latin typeface="Calibri" panose="020F0502020204030204" pitchFamily="34" charset="0"/>
              </a:rPr>
              <a:t> ale </a:t>
            </a:r>
            <a:r>
              <a:rPr lang="it-IT" dirty="0">
                <a:solidFill>
                  <a:prstClr val="black"/>
                </a:solidFill>
                <a:latin typeface="Calibri" panose="020F0502020204030204" pitchFamily="34" charset="0"/>
              </a:rPr>
              <a:t>afacerii ce urmeaza a fi finantata:</a:t>
            </a:r>
          </a:p>
          <a:p>
            <a:pPr fontAlgn="base">
              <a:spcBef>
                <a:spcPct val="50000"/>
              </a:spcBef>
              <a:spcAft>
                <a:spcPct val="0"/>
              </a:spcAft>
              <a:buNone/>
            </a:pPr>
            <a:r>
              <a:rPr lang="it-IT" dirty="0">
                <a:solidFill>
                  <a:prstClr val="black"/>
                </a:solidFill>
                <a:latin typeface="Calibri" panose="020F0502020204030204" pitchFamily="34" charset="0"/>
              </a:rPr>
              <a:t>	- finantarea in faza de initiere a unei afaceri</a:t>
            </a:r>
          </a:p>
          <a:p>
            <a:pPr fontAlgn="base">
              <a:spcBef>
                <a:spcPct val="50000"/>
              </a:spcBef>
              <a:spcAft>
                <a:spcPct val="0"/>
              </a:spcAft>
              <a:buNone/>
            </a:pPr>
            <a:r>
              <a:rPr lang="it-IT" dirty="0">
                <a:solidFill>
                  <a:prstClr val="black"/>
                </a:solidFill>
                <a:latin typeface="Calibri" panose="020F0502020204030204" pitchFamily="34" charset="0"/>
              </a:rPr>
              <a:t>	- finantarea unei afaceri deja existente </a:t>
            </a:r>
            <a:endParaRPr lang="en-IE" dirty="0">
              <a:solidFill>
                <a:prstClr val="black"/>
              </a:solidFill>
              <a:latin typeface="Calibri" panose="020F0502020204030204" pitchFamily="34" charset="0"/>
            </a:endParaRPr>
          </a:p>
          <a:p>
            <a:endParaRPr lang="en-GB" dirty="0"/>
          </a:p>
        </p:txBody>
      </p:sp>
    </p:spTree>
    <p:extLst>
      <p:ext uri="{BB962C8B-B14F-4D97-AF65-F5344CB8AC3E}">
        <p14:creationId xmlns:p14="http://schemas.microsoft.com/office/powerpoint/2010/main" xmlns="" val="6068301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C92A7EA-600D-46C2-9341-9B61319679A0}"/>
              </a:ext>
            </a:extLst>
          </p:cNvPr>
          <p:cNvSpPr>
            <a:spLocks noGrp="1"/>
          </p:cNvSpPr>
          <p:nvPr>
            <p:ph idx="1"/>
          </p:nvPr>
        </p:nvSpPr>
        <p:spPr>
          <a:xfrm>
            <a:off x="838200" y="2371726"/>
            <a:ext cx="5525530" cy="3271042"/>
          </a:xfrm>
        </p:spPr>
        <p:txBody>
          <a:bodyPr>
            <a:normAutofit fontScale="77500" lnSpcReduction="20000"/>
          </a:bodyPr>
          <a:lstStyle/>
          <a:p>
            <a:pPr fontAlgn="t"/>
            <a:r>
              <a:rPr lang="ro-RO" b="1" dirty="0"/>
              <a:t>Probleme pentru antreprenor</a:t>
            </a:r>
            <a:endParaRPr lang="en-GB" dirty="0"/>
          </a:p>
          <a:p>
            <a:pPr fontAlgn="base" hangingPunct="0"/>
            <a:r>
              <a:rPr lang="ro-RO" i="1" dirty="0"/>
              <a:t>Lipsa de experienta in negocierea cu finantatorul</a:t>
            </a:r>
            <a:endParaRPr lang="en-GB" dirty="0"/>
          </a:p>
          <a:p>
            <a:pPr fontAlgn="base" hangingPunct="0"/>
            <a:r>
              <a:rPr lang="ro-RO" i="1" dirty="0"/>
              <a:t>Mai putina experienta manageriala si in afaceri</a:t>
            </a:r>
            <a:endParaRPr lang="en-GB" dirty="0"/>
          </a:p>
          <a:p>
            <a:pPr fontAlgn="base" hangingPunct="0"/>
            <a:r>
              <a:rPr lang="ro-RO" i="1" dirty="0"/>
              <a:t>Fiind femeie, sunteti considerata fara autoritate si inteligenta in afaceri</a:t>
            </a:r>
            <a:endParaRPr lang="en-GB" dirty="0"/>
          </a:p>
          <a:p>
            <a:pPr fontAlgn="base" hangingPunct="0"/>
            <a:r>
              <a:rPr lang="ro-RO" i="1" dirty="0"/>
              <a:t>Abilitati reduse de planificare ale afacerilor</a:t>
            </a:r>
            <a:endParaRPr lang="en-GB" dirty="0"/>
          </a:p>
          <a:p>
            <a:pPr fontAlgn="base" hangingPunct="0"/>
            <a:r>
              <a:rPr lang="ro-RO" i="1" dirty="0"/>
              <a:t>Lipsa de informatii legate de industrie</a:t>
            </a:r>
            <a:endParaRPr lang="en-GB" dirty="0"/>
          </a:p>
          <a:p>
            <a:endParaRPr lang="en-GB" dirty="0"/>
          </a:p>
        </p:txBody>
      </p:sp>
      <p:graphicFrame>
        <p:nvGraphicFramePr>
          <p:cNvPr id="7" name="Table 6">
            <a:extLst>
              <a:ext uri="{FF2B5EF4-FFF2-40B4-BE49-F238E27FC236}">
                <a16:creationId xmlns:a16="http://schemas.microsoft.com/office/drawing/2014/main" xmlns="" id="{F8547B38-26DD-424D-8177-9C9E83E9672D}"/>
              </a:ext>
            </a:extLst>
          </p:cNvPr>
          <p:cNvGraphicFramePr>
            <a:graphicFrameLocks noGrp="1"/>
          </p:cNvGraphicFramePr>
          <p:nvPr>
            <p:extLst>
              <p:ext uri="{D42A27DB-BD31-4B8C-83A1-F6EECF244321}">
                <p14:modId xmlns:p14="http://schemas.microsoft.com/office/powerpoint/2010/main" xmlns="" val="2544555572"/>
              </p:ext>
            </p:extLst>
          </p:nvPr>
        </p:nvGraphicFramePr>
        <p:xfrm>
          <a:off x="6374027" y="2273643"/>
          <a:ext cx="5525529" cy="3271043"/>
        </p:xfrm>
        <a:graphic>
          <a:graphicData uri="http://schemas.openxmlformats.org/drawingml/2006/table">
            <a:tbl>
              <a:tblPr firstRow="1" firstCol="1" lastRow="1" lastCol="1" bandRow="1" bandCol="1"/>
              <a:tblGrid>
                <a:gridCol w="5525529">
                  <a:extLst>
                    <a:ext uri="{9D8B030D-6E8A-4147-A177-3AD203B41FA5}">
                      <a16:colId xmlns:a16="http://schemas.microsoft.com/office/drawing/2014/main" xmlns="" val="4034233653"/>
                    </a:ext>
                  </a:extLst>
                </a:gridCol>
              </a:tblGrid>
              <a:tr h="353023">
                <a:tc>
                  <a:txBody>
                    <a:bodyPr/>
                    <a:lstStyle/>
                    <a:p>
                      <a:pPr algn="ctr">
                        <a:lnSpc>
                          <a:spcPct val="115000"/>
                        </a:lnSpc>
                        <a:spcBef>
                          <a:spcPts val="300"/>
                        </a:spcBef>
                        <a:spcAft>
                          <a:spcPts val="300"/>
                        </a:spcAft>
                      </a:pPr>
                      <a:r>
                        <a:rPr lang="ro-RO" sz="2000" b="1" dirty="0">
                          <a:effectLst/>
                          <a:latin typeface="Calibri" panose="020F0502020204030204" pitchFamily="34" charset="0"/>
                          <a:ea typeface="Calibri"/>
                          <a:cs typeface="Times New Roman"/>
                        </a:rPr>
                        <a:t>Probleme pentru finantator</a:t>
                      </a:r>
                      <a:endParaRPr lang="ro-RO" sz="2000" dirty="0">
                        <a:effectLst/>
                        <a:latin typeface="Calibri" panose="020F0502020204030204" pitchFamily="34" charset="0"/>
                        <a:ea typeface="Calibri"/>
                        <a:cs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D9D9D9"/>
                    </a:solidFill>
                  </a:tcPr>
                </a:tc>
                <a:extLst>
                  <a:ext uri="{0D108BD9-81ED-4DB2-BD59-A6C34878D82A}">
                    <a16:rowId xmlns:a16="http://schemas.microsoft.com/office/drawing/2014/main" xmlns="" val="3955876364"/>
                  </a:ext>
                </a:extLst>
              </a:tr>
              <a:tr h="2918020">
                <a:tc>
                  <a:txBody>
                    <a:bodyPr/>
                    <a:lstStyle/>
                    <a:p>
                      <a:pPr marL="342900" lvl="0" indent="-342900" fontAlgn="base" hangingPunct="0">
                        <a:lnSpc>
                          <a:spcPct val="100000"/>
                        </a:lnSpc>
                        <a:spcBef>
                          <a:spcPts val="300"/>
                        </a:spcBef>
                        <a:spcAft>
                          <a:spcPts val="600"/>
                        </a:spcAft>
                        <a:buFont typeface="Wingdings"/>
                        <a:buChar char=""/>
                      </a:pPr>
                      <a:r>
                        <a:rPr lang="ro-RO" sz="2000" i="1" dirty="0">
                          <a:effectLst/>
                          <a:latin typeface="Calibri" panose="020F0502020204030204" pitchFamily="34" charset="0"/>
                          <a:ea typeface="Calibri"/>
                          <a:cs typeface="Times New Roman"/>
                        </a:rPr>
                        <a:t>Istorie fara succese ale afacerii</a:t>
                      </a:r>
                      <a:endParaRPr lang="ro-RO" sz="2000" dirty="0">
                        <a:effectLst/>
                        <a:latin typeface="Calibri" panose="020F0502020204030204" pitchFamily="34" charset="0"/>
                        <a:ea typeface="Calibri"/>
                        <a:cs typeface="Times New Roman"/>
                      </a:endParaRPr>
                    </a:p>
                    <a:p>
                      <a:pPr marL="342900" lvl="0" indent="-342900" fontAlgn="base" hangingPunct="0">
                        <a:lnSpc>
                          <a:spcPct val="100000"/>
                        </a:lnSpc>
                        <a:spcBef>
                          <a:spcPts val="300"/>
                        </a:spcBef>
                        <a:spcAft>
                          <a:spcPts val="600"/>
                        </a:spcAft>
                        <a:buFont typeface="Wingdings"/>
                        <a:buChar char=""/>
                      </a:pPr>
                      <a:r>
                        <a:rPr lang="ro-RO" sz="2000" i="1" dirty="0">
                          <a:effectLst/>
                          <a:latin typeface="Calibri" panose="020F0502020204030204" pitchFamily="34" charset="0"/>
                          <a:ea typeface="Calibri"/>
                          <a:cs typeface="Times New Roman"/>
                        </a:rPr>
                        <a:t>Riscuri mari pentru afacerile aflate in faza de inceput</a:t>
                      </a:r>
                      <a:endParaRPr lang="ro-RO" sz="2000" dirty="0">
                        <a:effectLst/>
                        <a:latin typeface="Calibri" panose="020F0502020204030204" pitchFamily="34" charset="0"/>
                        <a:ea typeface="Calibri"/>
                        <a:cs typeface="Times New Roman"/>
                      </a:endParaRPr>
                    </a:p>
                    <a:p>
                      <a:pPr marL="342900" lvl="0" indent="-342900" fontAlgn="base" hangingPunct="0">
                        <a:lnSpc>
                          <a:spcPct val="100000"/>
                        </a:lnSpc>
                        <a:spcBef>
                          <a:spcPts val="300"/>
                        </a:spcBef>
                        <a:spcAft>
                          <a:spcPts val="600"/>
                        </a:spcAft>
                        <a:buFont typeface="Wingdings"/>
                        <a:buChar char=""/>
                      </a:pPr>
                      <a:r>
                        <a:rPr lang="ro-RO" sz="2000" i="1" dirty="0">
                          <a:effectLst/>
                          <a:latin typeface="Calibri" panose="020F0502020204030204" pitchFamily="34" charset="0"/>
                          <a:ea typeface="Calibri"/>
                          <a:cs typeface="Times New Roman"/>
                        </a:rPr>
                        <a:t>Capital propriu scazut al proprietarului</a:t>
                      </a:r>
                      <a:endParaRPr lang="ro-RO" sz="2000" dirty="0">
                        <a:effectLst/>
                        <a:latin typeface="Calibri" panose="020F0502020204030204" pitchFamily="34" charset="0"/>
                        <a:ea typeface="Calibri"/>
                        <a:cs typeface="Times New Roman"/>
                      </a:endParaRPr>
                    </a:p>
                    <a:p>
                      <a:pPr marL="342900" lvl="0" indent="-342900" fontAlgn="base" hangingPunct="0">
                        <a:lnSpc>
                          <a:spcPct val="100000"/>
                        </a:lnSpc>
                        <a:spcBef>
                          <a:spcPts val="300"/>
                        </a:spcBef>
                        <a:spcAft>
                          <a:spcPts val="600"/>
                        </a:spcAft>
                        <a:buFont typeface="Wingdings"/>
                        <a:buChar char=""/>
                      </a:pPr>
                      <a:r>
                        <a:rPr lang="ro-RO" sz="2000" i="1" dirty="0">
                          <a:effectLst/>
                          <a:latin typeface="Calibri" panose="020F0502020204030204" pitchFamily="34" charset="0"/>
                          <a:ea typeface="Calibri"/>
                          <a:cs typeface="Times New Roman"/>
                        </a:rPr>
                        <a:t>Insuficient colateral pentru a garanta imprumutul</a:t>
                      </a:r>
                      <a:endParaRPr lang="ro-RO" sz="2000" dirty="0">
                        <a:effectLst/>
                        <a:latin typeface="Calibri" panose="020F0502020204030204" pitchFamily="34" charset="0"/>
                        <a:ea typeface="Calibri"/>
                        <a:cs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xmlns="" val="595502994"/>
                  </a:ext>
                </a:extLst>
              </a:tr>
            </a:tbl>
          </a:graphicData>
        </a:graphic>
      </p:graphicFrame>
      <p:sp>
        <p:nvSpPr>
          <p:cNvPr id="8" name="Rectangle 7">
            <a:extLst>
              <a:ext uri="{FF2B5EF4-FFF2-40B4-BE49-F238E27FC236}">
                <a16:creationId xmlns:a16="http://schemas.microsoft.com/office/drawing/2014/main" xmlns="" id="{861765AF-874D-4D51-8BD4-2504634244A3}"/>
              </a:ext>
            </a:extLst>
          </p:cNvPr>
          <p:cNvSpPr/>
          <p:nvPr/>
        </p:nvSpPr>
        <p:spPr>
          <a:xfrm>
            <a:off x="2749627" y="1735242"/>
            <a:ext cx="6600589" cy="523220"/>
          </a:xfrm>
          <a:prstGeom prst="rect">
            <a:avLst/>
          </a:prstGeom>
        </p:spPr>
        <p:txBody>
          <a:bodyPr wrap="none">
            <a:spAutoFit/>
          </a:bodyPr>
          <a:lstStyle/>
          <a:p>
            <a:pPr algn="ctr" fontAlgn="base">
              <a:spcBef>
                <a:spcPct val="50000"/>
              </a:spcBef>
              <a:spcAft>
                <a:spcPct val="0"/>
              </a:spcAft>
              <a:buNone/>
            </a:pPr>
            <a:r>
              <a:rPr lang="en-IE" sz="2800" b="1" dirty="0" err="1">
                <a:solidFill>
                  <a:srgbClr val="7030A0"/>
                </a:solidFill>
                <a:latin typeface="Calibri" panose="020F0502020204030204" pitchFamily="34" charset="0"/>
              </a:rPr>
              <a:t>Finantarea</a:t>
            </a:r>
            <a:r>
              <a:rPr lang="en-IE" sz="2800" b="1" dirty="0">
                <a:solidFill>
                  <a:srgbClr val="7030A0"/>
                </a:solidFill>
                <a:latin typeface="Calibri" panose="020F0502020204030204" pitchFamily="34" charset="0"/>
              </a:rPr>
              <a:t> in </a:t>
            </a:r>
            <a:r>
              <a:rPr lang="en-IE" sz="2800" b="1" dirty="0" err="1">
                <a:solidFill>
                  <a:srgbClr val="7030A0"/>
                </a:solidFill>
                <a:latin typeface="Calibri" panose="020F0502020204030204" pitchFamily="34" charset="0"/>
              </a:rPr>
              <a:t>faza</a:t>
            </a:r>
            <a:r>
              <a:rPr lang="en-IE" sz="2800" b="1" dirty="0">
                <a:solidFill>
                  <a:srgbClr val="7030A0"/>
                </a:solidFill>
                <a:latin typeface="Calibri" panose="020F0502020204030204" pitchFamily="34" charset="0"/>
              </a:rPr>
              <a:t> de </a:t>
            </a:r>
            <a:r>
              <a:rPr lang="en-IE" sz="2800" b="1" dirty="0" err="1">
                <a:solidFill>
                  <a:srgbClr val="7030A0"/>
                </a:solidFill>
                <a:latin typeface="Calibri" panose="020F0502020204030204" pitchFamily="34" charset="0"/>
              </a:rPr>
              <a:t>initiere</a:t>
            </a:r>
            <a:r>
              <a:rPr lang="en-IE" sz="2800" b="1" dirty="0">
                <a:solidFill>
                  <a:srgbClr val="7030A0"/>
                </a:solidFill>
                <a:latin typeface="Calibri" panose="020F0502020204030204" pitchFamily="34" charset="0"/>
              </a:rPr>
              <a:t> a </a:t>
            </a:r>
            <a:r>
              <a:rPr lang="en-IE" sz="2800" b="1" dirty="0" err="1">
                <a:solidFill>
                  <a:srgbClr val="7030A0"/>
                </a:solidFill>
                <a:latin typeface="Calibri" panose="020F0502020204030204" pitchFamily="34" charset="0"/>
              </a:rPr>
              <a:t>unei</a:t>
            </a:r>
            <a:r>
              <a:rPr lang="en-IE" sz="2800" b="1" dirty="0">
                <a:solidFill>
                  <a:srgbClr val="7030A0"/>
                </a:solidFill>
                <a:latin typeface="Calibri" panose="020F0502020204030204" pitchFamily="34" charset="0"/>
              </a:rPr>
              <a:t> </a:t>
            </a:r>
            <a:r>
              <a:rPr lang="en-IE" sz="2800" b="1" dirty="0" err="1">
                <a:solidFill>
                  <a:srgbClr val="7030A0"/>
                </a:solidFill>
                <a:latin typeface="Calibri" panose="020F0502020204030204" pitchFamily="34" charset="0"/>
              </a:rPr>
              <a:t>afaceri</a:t>
            </a:r>
            <a:r>
              <a:rPr lang="en-IE" sz="2800" b="1" dirty="0">
                <a:solidFill>
                  <a:srgbClr val="7030A0"/>
                </a:solidFill>
                <a:latin typeface="Calibri" panose="020F0502020204030204" pitchFamily="34" charset="0"/>
              </a:rPr>
              <a:t> </a:t>
            </a:r>
          </a:p>
        </p:txBody>
      </p:sp>
    </p:spTree>
    <p:extLst>
      <p:ext uri="{BB962C8B-B14F-4D97-AF65-F5344CB8AC3E}">
        <p14:creationId xmlns:p14="http://schemas.microsoft.com/office/powerpoint/2010/main" xmlns="" val="31052698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53813" y="1513490"/>
            <a:ext cx="10363200" cy="1143000"/>
          </a:xfrm>
        </p:spPr>
        <p:txBody>
          <a:bodyPr>
            <a:normAutofit/>
          </a:bodyPr>
          <a:lstStyle/>
          <a:p>
            <a:pPr algn="ctr"/>
            <a:r>
              <a:rPr lang="en-US" sz="2800" b="1" dirty="0" err="1" smtClean="0">
                <a:solidFill>
                  <a:srgbClr val="7030A0"/>
                </a:solidFill>
              </a:rPr>
              <a:t>Surse</a:t>
            </a:r>
            <a:r>
              <a:rPr lang="en-US" sz="2800" b="1" dirty="0" smtClean="0">
                <a:solidFill>
                  <a:srgbClr val="7030A0"/>
                </a:solidFill>
              </a:rPr>
              <a:t> de </a:t>
            </a:r>
            <a:r>
              <a:rPr lang="en-US" sz="2800" b="1" dirty="0" err="1" smtClean="0">
                <a:solidFill>
                  <a:srgbClr val="7030A0"/>
                </a:solidFill>
              </a:rPr>
              <a:t>finantare</a:t>
            </a:r>
            <a:endParaRPr lang="en-US" sz="2800" b="1" dirty="0" smtClean="0">
              <a:solidFill>
                <a:srgbClr val="7030A0"/>
              </a:solidFill>
            </a:endParaRPr>
          </a:p>
        </p:txBody>
      </p:sp>
      <p:sp>
        <p:nvSpPr>
          <p:cNvPr id="13315" name="Content Placeholder 2"/>
          <p:cNvSpPr>
            <a:spLocks noGrp="1"/>
          </p:cNvSpPr>
          <p:nvPr>
            <p:ph idx="1"/>
          </p:nvPr>
        </p:nvSpPr>
        <p:spPr>
          <a:xfrm>
            <a:off x="914400" y="2632841"/>
            <a:ext cx="10363200" cy="3988675"/>
          </a:xfrm>
        </p:spPr>
        <p:txBody>
          <a:bodyPr>
            <a:normAutofit lnSpcReduction="10000"/>
          </a:bodyPr>
          <a:lstStyle/>
          <a:p>
            <a:pPr>
              <a:spcBef>
                <a:spcPts val="600"/>
              </a:spcBef>
              <a:spcAft>
                <a:spcPts val="600"/>
              </a:spcAft>
            </a:pPr>
            <a:r>
              <a:rPr lang="en-US" sz="2400" dirty="0" err="1" smtClean="0"/>
              <a:t>Dezvoltare</a:t>
            </a:r>
            <a:r>
              <a:rPr lang="en-US" sz="2400" dirty="0" smtClean="0"/>
              <a:t> </a:t>
            </a:r>
            <a:r>
              <a:rPr lang="en-US" sz="2400" dirty="0" err="1" smtClean="0"/>
              <a:t>infrastructura</a:t>
            </a:r>
            <a:r>
              <a:rPr lang="en-US" sz="2400" dirty="0" smtClean="0"/>
              <a:t>, </a:t>
            </a:r>
            <a:r>
              <a:rPr lang="en-US" sz="2400" dirty="0" err="1" smtClean="0"/>
              <a:t>cladiri</a:t>
            </a:r>
            <a:r>
              <a:rPr lang="en-US" sz="2400" dirty="0" smtClean="0"/>
              <a:t> – POR</a:t>
            </a:r>
          </a:p>
          <a:p>
            <a:pPr>
              <a:spcBef>
                <a:spcPts val="600"/>
              </a:spcBef>
              <a:spcAft>
                <a:spcPts val="600"/>
              </a:spcAft>
            </a:pPr>
            <a:r>
              <a:rPr lang="en-US" sz="2400" dirty="0" err="1" smtClean="0"/>
              <a:t>Dezvoltarea</a:t>
            </a:r>
            <a:r>
              <a:rPr lang="en-US" sz="2400" dirty="0" smtClean="0"/>
              <a:t> IMM-</a:t>
            </a:r>
            <a:r>
              <a:rPr lang="en-US" sz="2400" dirty="0" err="1" smtClean="0"/>
              <a:t>urilor</a:t>
            </a:r>
            <a:r>
              <a:rPr lang="en-US" sz="2400" dirty="0" smtClean="0"/>
              <a:t> – </a:t>
            </a:r>
            <a:r>
              <a:rPr lang="en-US" sz="2400" dirty="0" err="1" smtClean="0"/>
              <a:t>Programe</a:t>
            </a:r>
            <a:r>
              <a:rPr lang="en-US" sz="2400" dirty="0" smtClean="0"/>
              <a:t> OTIMMC</a:t>
            </a:r>
          </a:p>
          <a:p>
            <a:pPr>
              <a:spcBef>
                <a:spcPts val="600"/>
              </a:spcBef>
              <a:spcAft>
                <a:spcPts val="600"/>
              </a:spcAft>
            </a:pPr>
            <a:r>
              <a:rPr lang="en-US" sz="2400" dirty="0" err="1" smtClean="0"/>
              <a:t>Infiintare</a:t>
            </a:r>
            <a:r>
              <a:rPr lang="en-US" sz="2400" dirty="0" smtClean="0"/>
              <a:t> start-</a:t>
            </a:r>
            <a:r>
              <a:rPr lang="en-US" sz="2400" dirty="0" err="1" smtClean="0"/>
              <a:t>upuri</a:t>
            </a:r>
            <a:r>
              <a:rPr lang="en-US" sz="2400" dirty="0" smtClean="0"/>
              <a:t> - </a:t>
            </a:r>
            <a:r>
              <a:rPr lang="en-US" sz="2400" dirty="0" err="1" smtClean="0"/>
              <a:t>Programe</a:t>
            </a:r>
            <a:r>
              <a:rPr lang="en-US" sz="2400" dirty="0" smtClean="0"/>
              <a:t> OTIMMC-Start-up Nation, POCU</a:t>
            </a:r>
          </a:p>
          <a:p>
            <a:pPr>
              <a:spcBef>
                <a:spcPts val="600"/>
              </a:spcBef>
              <a:spcAft>
                <a:spcPts val="600"/>
              </a:spcAft>
            </a:pPr>
            <a:r>
              <a:rPr lang="en-US" sz="2400" dirty="0" err="1" smtClean="0"/>
              <a:t>Dezvoltare</a:t>
            </a:r>
            <a:r>
              <a:rPr lang="en-US" sz="2400" dirty="0" smtClean="0"/>
              <a:t> </a:t>
            </a:r>
            <a:r>
              <a:rPr lang="en-US" sz="2400" dirty="0" err="1" smtClean="0"/>
              <a:t>produse</a:t>
            </a:r>
            <a:r>
              <a:rPr lang="en-US" sz="2400" dirty="0" smtClean="0"/>
              <a:t> </a:t>
            </a:r>
            <a:r>
              <a:rPr lang="en-US" sz="2400" dirty="0" err="1" smtClean="0"/>
              <a:t>noi</a:t>
            </a:r>
            <a:r>
              <a:rPr lang="en-US" sz="2400" dirty="0" smtClean="0"/>
              <a:t>, </a:t>
            </a:r>
            <a:r>
              <a:rPr lang="en-US" sz="2400" dirty="0" err="1" smtClean="0"/>
              <a:t>inovative</a:t>
            </a:r>
            <a:r>
              <a:rPr lang="en-US" sz="2400" dirty="0" smtClean="0"/>
              <a:t> </a:t>
            </a:r>
            <a:r>
              <a:rPr lang="en-US" sz="2400" dirty="0" err="1" smtClean="0"/>
              <a:t>pe</a:t>
            </a:r>
            <a:r>
              <a:rPr lang="en-US" sz="2400" dirty="0" smtClean="0"/>
              <a:t> </a:t>
            </a:r>
            <a:r>
              <a:rPr lang="en-US" sz="2400" dirty="0" err="1" smtClean="0"/>
              <a:t>piata</a:t>
            </a:r>
            <a:r>
              <a:rPr lang="en-US" sz="2400" dirty="0" smtClean="0"/>
              <a:t> – Program </a:t>
            </a:r>
            <a:r>
              <a:rPr lang="en-US" sz="2400" dirty="0" err="1" smtClean="0"/>
              <a:t>Competitivitate</a:t>
            </a:r>
            <a:r>
              <a:rPr lang="en-US" sz="2400" dirty="0" smtClean="0"/>
              <a:t> – CDI</a:t>
            </a:r>
          </a:p>
          <a:p>
            <a:pPr>
              <a:spcBef>
                <a:spcPts val="600"/>
              </a:spcBef>
              <a:spcAft>
                <a:spcPts val="600"/>
              </a:spcAft>
            </a:pPr>
            <a:r>
              <a:rPr lang="en-US" sz="2400" dirty="0" err="1" smtClean="0"/>
              <a:t>Dezvoltare</a:t>
            </a:r>
            <a:r>
              <a:rPr lang="en-US" sz="2400" dirty="0" smtClean="0"/>
              <a:t> </a:t>
            </a:r>
            <a:r>
              <a:rPr lang="en-US" sz="2400" dirty="0" err="1" smtClean="0"/>
              <a:t>programe</a:t>
            </a:r>
            <a:r>
              <a:rPr lang="en-US" sz="2400" dirty="0" smtClean="0"/>
              <a:t> software </a:t>
            </a:r>
            <a:r>
              <a:rPr lang="en-US" sz="2400" dirty="0" err="1" smtClean="0"/>
              <a:t>si</a:t>
            </a:r>
            <a:r>
              <a:rPr lang="en-US" sz="2400" dirty="0" smtClean="0"/>
              <a:t> </a:t>
            </a:r>
            <a:r>
              <a:rPr lang="en-US" sz="2400" dirty="0" err="1" smtClean="0"/>
              <a:t>infrastructura</a:t>
            </a:r>
            <a:r>
              <a:rPr lang="en-US" sz="2400" dirty="0" smtClean="0"/>
              <a:t> </a:t>
            </a:r>
            <a:r>
              <a:rPr lang="en-US" sz="2400" dirty="0" err="1" smtClean="0"/>
              <a:t>comunicatii</a:t>
            </a:r>
            <a:r>
              <a:rPr lang="en-US" sz="2400" dirty="0" smtClean="0"/>
              <a:t> - Program </a:t>
            </a:r>
            <a:r>
              <a:rPr lang="en-US" sz="2400" dirty="0" err="1" smtClean="0"/>
              <a:t>Competitivitate</a:t>
            </a:r>
            <a:r>
              <a:rPr lang="en-US" sz="2400" dirty="0" smtClean="0"/>
              <a:t> TIC </a:t>
            </a:r>
            <a:r>
              <a:rPr lang="en-US" sz="2400" dirty="0" err="1" smtClean="0"/>
              <a:t>pentru</a:t>
            </a:r>
            <a:r>
              <a:rPr lang="en-US" sz="2400" dirty="0" smtClean="0"/>
              <a:t> o </a:t>
            </a:r>
            <a:r>
              <a:rPr lang="en-US" sz="2400" dirty="0" err="1" smtClean="0"/>
              <a:t>economie</a:t>
            </a:r>
            <a:r>
              <a:rPr lang="en-US" sz="2400" dirty="0" smtClean="0"/>
              <a:t> </a:t>
            </a:r>
            <a:r>
              <a:rPr lang="en-US" sz="2400" dirty="0" err="1" smtClean="0"/>
              <a:t>digitală</a:t>
            </a:r>
            <a:r>
              <a:rPr lang="en-US" sz="2400" dirty="0" smtClean="0"/>
              <a:t> </a:t>
            </a:r>
            <a:r>
              <a:rPr lang="en-US" sz="2400" dirty="0" err="1" smtClean="0"/>
              <a:t>competitivă</a:t>
            </a:r>
            <a:r>
              <a:rPr lang="en-US" sz="2400" dirty="0" smtClean="0"/>
              <a:t>. </a:t>
            </a:r>
          </a:p>
          <a:p>
            <a:pPr>
              <a:spcBef>
                <a:spcPts val="600"/>
              </a:spcBef>
              <a:spcAft>
                <a:spcPts val="600"/>
              </a:spcAft>
            </a:pPr>
            <a:r>
              <a:rPr lang="en-US" sz="2400" dirty="0" err="1" smtClean="0"/>
              <a:t>Dezvoltare</a:t>
            </a:r>
            <a:r>
              <a:rPr lang="en-US" sz="2400" dirty="0" smtClean="0"/>
              <a:t> </a:t>
            </a:r>
            <a:r>
              <a:rPr lang="en-US" sz="2400" dirty="0" err="1" smtClean="0"/>
              <a:t>noi</a:t>
            </a:r>
            <a:r>
              <a:rPr lang="en-US" sz="2400" dirty="0" smtClean="0"/>
              <a:t> </a:t>
            </a:r>
            <a:r>
              <a:rPr lang="en-US" sz="2400" dirty="0" err="1" smtClean="0"/>
              <a:t>echipamente</a:t>
            </a:r>
            <a:r>
              <a:rPr lang="en-US" sz="2400" dirty="0" smtClean="0"/>
              <a:t>, </a:t>
            </a:r>
            <a:r>
              <a:rPr lang="en-US" sz="2400" dirty="0" err="1" smtClean="0"/>
              <a:t>sisteme</a:t>
            </a:r>
            <a:r>
              <a:rPr lang="en-US" sz="2400" dirty="0" smtClean="0"/>
              <a:t>, </a:t>
            </a:r>
            <a:r>
              <a:rPr lang="en-US" sz="2400" dirty="0" err="1" smtClean="0"/>
              <a:t>produse</a:t>
            </a:r>
            <a:r>
              <a:rPr lang="en-US" sz="2400" dirty="0" smtClean="0"/>
              <a:t> competitive international – Eureka / </a:t>
            </a:r>
            <a:r>
              <a:rPr lang="en-US" sz="2400" dirty="0" err="1" smtClean="0"/>
              <a:t>Eurostars</a:t>
            </a:r>
            <a:endParaRPr lang="en-US" sz="2400" dirty="0" smtClean="0"/>
          </a:p>
          <a:p>
            <a:pPr>
              <a:spcBef>
                <a:spcPts val="600"/>
              </a:spcBef>
              <a:spcAft>
                <a:spcPts val="600"/>
              </a:spcAft>
            </a:pPr>
            <a:r>
              <a:rPr lang="en-US" sz="2400" dirty="0" err="1" smtClean="0"/>
              <a:t>Dezvoltare</a:t>
            </a:r>
            <a:r>
              <a:rPr lang="en-US" sz="2400" dirty="0" smtClean="0"/>
              <a:t> </a:t>
            </a:r>
            <a:r>
              <a:rPr lang="en-US" sz="2400" dirty="0" err="1" smtClean="0"/>
              <a:t>resurse</a:t>
            </a:r>
            <a:r>
              <a:rPr lang="en-US" sz="2400" dirty="0" smtClean="0"/>
              <a:t> </a:t>
            </a:r>
            <a:r>
              <a:rPr lang="en-US" sz="2400" dirty="0" err="1" smtClean="0"/>
              <a:t>umane</a:t>
            </a:r>
            <a:r>
              <a:rPr lang="en-US" sz="2400" dirty="0" smtClean="0"/>
              <a:t> = POCU</a:t>
            </a:r>
          </a:p>
          <a:p>
            <a:pPr>
              <a:buFontTx/>
              <a:buNone/>
            </a:pPr>
            <a:endParaRPr lang="en-US" dirty="0" smtClean="0"/>
          </a:p>
          <a:p>
            <a:endParaRPr lang="en-US" dirty="0"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920969" y="1641586"/>
            <a:ext cx="10363200" cy="638175"/>
          </a:xfrm>
        </p:spPr>
        <p:txBody>
          <a:bodyPr>
            <a:normAutofit/>
          </a:bodyPr>
          <a:lstStyle/>
          <a:p>
            <a:pPr algn="ctr"/>
            <a:r>
              <a:rPr lang="en-US" sz="2800" b="1" dirty="0" err="1" smtClean="0">
                <a:solidFill>
                  <a:srgbClr val="7030A0"/>
                </a:solidFill>
              </a:rPr>
              <a:t>Pasi</a:t>
            </a:r>
            <a:r>
              <a:rPr lang="en-US" sz="2800" b="1" dirty="0" smtClean="0">
                <a:solidFill>
                  <a:srgbClr val="7030A0"/>
                </a:solidFill>
              </a:rPr>
              <a:t> </a:t>
            </a:r>
            <a:r>
              <a:rPr lang="en-US" sz="2800" b="1" dirty="0" err="1" smtClean="0">
                <a:solidFill>
                  <a:srgbClr val="7030A0"/>
                </a:solidFill>
              </a:rPr>
              <a:t>necesari</a:t>
            </a:r>
            <a:r>
              <a:rPr lang="en-US" sz="2800" b="1" dirty="0" smtClean="0">
                <a:solidFill>
                  <a:srgbClr val="7030A0"/>
                </a:solidFill>
              </a:rPr>
              <a:t> in </a:t>
            </a:r>
            <a:r>
              <a:rPr lang="en-US" sz="2800" b="1" dirty="0" err="1" smtClean="0">
                <a:solidFill>
                  <a:srgbClr val="7030A0"/>
                </a:solidFill>
              </a:rPr>
              <a:t>atragerea</a:t>
            </a:r>
            <a:r>
              <a:rPr lang="en-US" sz="2800" b="1" dirty="0" smtClean="0">
                <a:solidFill>
                  <a:srgbClr val="7030A0"/>
                </a:solidFill>
              </a:rPr>
              <a:t> de </a:t>
            </a:r>
            <a:r>
              <a:rPr lang="en-US" sz="2800" b="1" dirty="0" err="1" smtClean="0">
                <a:solidFill>
                  <a:srgbClr val="7030A0"/>
                </a:solidFill>
              </a:rPr>
              <a:t>finantari</a:t>
            </a:r>
            <a:endParaRPr lang="en-US" sz="2800" b="1" dirty="0" smtClean="0">
              <a:solidFill>
                <a:srgbClr val="7030A0"/>
              </a:solidFill>
            </a:endParaRPr>
          </a:p>
        </p:txBody>
      </p:sp>
      <p:sp>
        <p:nvSpPr>
          <p:cNvPr id="14339" name="Content Placeholder 2"/>
          <p:cNvSpPr>
            <a:spLocks noGrp="1"/>
          </p:cNvSpPr>
          <p:nvPr>
            <p:ph idx="1"/>
          </p:nvPr>
        </p:nvSpPr>
        <p:spPr>
          <a:xfrm>
            <a:off x="285751" y="2238703"/>
            <a:ext cx="11620500" cy="3904922"/>
          </a:xfrm>
        </p:spPr>
        <p:txBody>
          <a:bodyPr/>
          <a:lstStyle/>
          <a:p>
            <a:pPr>
              <a:spcBef>
                <a:spcPts val="600"/>
              </a:spcBef>
              <a:spcAft>
                <a:spcPts val="300"/>
              </a:spcAft>
              <a:buFontTx/>
              <a:buNone/>
            </a:pPr>
            <a:r>
              <a:rPr lang="en-US" sz="2000" dirty="0" err="1" smtClean="0"/>
              <a:t>Vad</a:t>
            </a:r>
            <a:r>
              <a:rPr lang="en-US" sz="2000" dirty="0" smtClean="0"/>
              <a:t> </a:t>
            </a:r>
            <a:r>
              <a:rPr lang="en-US" sz="2000" dirty="0" err="1" smtClean="0"/>
              <a:t>ce</a:t>
            </a:r>
            <a:r>
              <a:rPr lang="en-US" sz="2000" dirty="0" smtClean="0"/>
              <a:t> call a </a:t>
            </a:r>
            <a:r>
              <a:rPr lang="en-US" sz="2000" dirty="0" err="1" smtClean="0"/>
              <a:t>fost</a:t>
            </a:r>
            <a:r>
              <a:rPr lang="en-US" sz="2000" dirty="0" smtClean="0"/>
              <a:t> </a:t>
            </a:r>
            <a:r>
              <a:rPr lang="en-US" sz="2000" dirty="0" err="1" smtClean="0"/>
              <a:t>lansat</a:t>
            </a:r>
            <a:r>
              <a:rPr lang="en-US" sz="2000" dirty="0" smtClean="0"/>
              <a:t> </a:t>
            </a:r>
            <a:r>
              <a:rPr lang="en-US" sz="2000" dirty="0" err="1" smtClean="0"/>
              <a:t>si</a:t>
            </a:r>
            <a:r>
              <a:rPr lang="en-US" sz="2000" dirty="0" smtClean="0"/>
              <a:t> </a:t>
            </a:r>
            <a:r>
              <a:rPr lang="en-US" sz="2000" dirty="0" err="1" smtClean="0"/>
              <a:t>daca</a:t>
            </a:r>
            <a:r>
              <a:rPr lang="en-US" sz="2000" dirty="0" smtClean="0"/>
              <a:t> </a:t>
            </a:r>
            <a:r>
              <a:rPr lang="en-US" sz="2000" dirty="0" err="1" smtClean="0"/>
              <a:t>este</a:t>
            </a:r>
            <a:r>
              <a:rPr lang="en-US" sz="2000" dirty="0" smtClean="0"/>
              <a:t> </a:t>
            </a:r>
            <a:r>
              <a:rPr lang="en-US" sz="2000" dirty="0" err="1" smtClean="0"/>
              <a:t>adecvat</a:t>
            </a:r>
            <a:r>
              <a:rPr lang="en-US" sz="2000" dirty="0" smtClean="0"/>
              <a:t> </a:t>
            </a:r>
            <a:r>
              <a:rPr lang="en-US" sz="2000" dirty="0" err="1" smtClean="0"/>
              <a:t>ideilor</a:t>
            </a:r>
            <a:r>
              <a:rPr lang="en-US" sz="2000" dirty="0" smtClean="0"/>
              <a:t> </a:t>
            </a:r>
            <a:r>
              <a:rPr lang="en-US" sz="2000" dirty="0" err="1" smtClean="0"/>
              <a:t>si</a:t>
            </a:r>
            <a:r>
              <a:rPr lang="en-US" sz="2000" dirty="0" smtClean="0"/>
              <a:t> </a:t>
            </a:r>
            <a:r>
              <a:rPr lang="en-US" sz="2000" dirty="0" err="1" smtClean="0"/>
              <a:t>expertizei</a:t>
            </a:r>
            <a:r>
              <a:rPr lang="en-US" sz="2000" dirty="0" smtClean="0"/>
              <a:t> </a:t>
            </a:r>
            <a:r>
              <a:rPr lang="en-US" sz="2000" dirty="0" err="1" smtClean="0"/>
              <a:t>mele</a:t>
            </a:r>
            <a:endParaRPr lang="en-US" sz="2000" dirty="0" smtClean="0"/>
          </a:p>
          <a:p>
            <a:pPr>
              <a:spcBef>
                <a:spcPts val="600"/>
              </a:spcBef>
              <a:spcAft>
                <a:spcPts val="300"/>
              </a:spcAft>
              <a:buFontTx/>
              <a:buNone/>
            </a:pPr>
            <a:r>
              <a:rPr lang="en-US" sz="2000" dirty="0" smtClean="0"/>
              <a:t>Cu </a:t>
            </a:r>
            <a:r>
              <a:rPr lang="en-US" sz="2000" dirty="0" err="1" smtClean="0"/>
              <a:t>scopul</a:t>
            </a:r>
            <a:r>
              <a:rPr lang="en-US" sz="2000" dirty="0" smtClean="0"/>
              <a:t> de a </a:t>
            </a:r>
            <a:r>
              <a:rPr lang="en-US" sz="2000" dirty="0" err="1" smtClean="0"/>
              <a:t>determina</a:t>
            </a:r>
            <a:r>
              <a:rPr lang="en-US" sz="2000" dirty="0" smtClean="0"/>
              <a:t> care program </a:t>
            </a:r>
            <a:r>
              <a:rPr lang="en-US" sz="2000" dirty="0" err="1" smtClean="0"/>
              <a:t>sau</a:t>
            </a:r>
            <a:r>
              <a:rPr lang="en-US" sz="2000" dirty="0" smtClean="0"/>
              <a:t> </a:t>
            </a:r>
            <a:r>
              <a:rPr lang="en-US" sz="2000" dirty="0" err="1" smtClean="0"/>
              <a:t>sursa</a:t>
            </a:r>
            <a:r>
              <a:rPr lang="en-US" sz="2000" dirty="0" smtClean="0"/>
              <a:t> de </a:t>
            </a:r>
            <a:r>
              <a:rPr lang="en-US" sz="2000" dirty="0" err="1" smtClean="0"/>
              <a:t>finantare</a:t>
            </a:r>
            <a:r>
              <a:rPr lang="en-US" sz="2000" dirty="0" smtClean="0"/>
              <a:t> </a:t>
            </a:r>
            <a:r>
              <a:rPr lang="en-US" sz="2000" dirty="0" err="1" smtClean="0"/>
              <a:t>este</a:t>
            </a:r>
            <a:r>
              <a:rPr lang="en-US" sz="2000" dirty="0" smtClean="0"/>
              <a:t> </a:t>
            </a:r>
            <a:r>
              <a:rPr lang="en-US" sz="2000" dirty="0" err="1" smtClean="0"/>
              <a:t>cea</a:t>
            </a:r>
            <a:r>
              <a:rPr lang="en-US" sz="2000" dirty="0" smtClean="0"/>
              <a:t> </a:t>
            </a:r>
            <a:r>
              <a:rPr lang="en-US" sz="2000" dirty="0" err="1" smtClean="0"/>
              <a:t>mai</a:t>
            </a:r>
            <a:r>
              <a:rPr lang="en-US" sz="2000" dirty="0" smtClean="0"/>
              <a:t> </a:t>
            </a:r>
            <a:r>
              <a:rPr lang="en-US" sz="2000" dirty="0" err="1" smtClean="0"/>
              <a:t>relevanta</a:t>
            </a:r>
            <a:r>
              <a:rPr lang="en-US" sz="2000" dirty="0" smtClean="0"/>
              <a:t> </a:t>
            </a:r>
            <a:r>
              <a:rPr lang="en-US" sz="2000" dirty="0" err="1" smtClean="0"/>
              <a:t>sa</a:t>
            </a:r>
            <a:r>
              <a:rPr lang="en-US" sz="2000" dirty="0" smtClean="0"/>
              <a:t> </a:t>
            </a:r>
            <a:r>
              <a:rPr lang="en-US" sz="2000" dirty="0" err="1" smtClean="0"/>
              <a:t>sprijine</a:t>
            </a:r>
            <a:r>
              <a:rPr lang="en-US" sz="2000" dirty="0" smtClean="0"/>
              <a:t> </a:t>
            </a:r>
            <a:r>
              <a:rPr lang="en-US" sz="2000" dirty="0" err="1" smtClean="0"/>
              <a:t>ideea</a:t>
            </a:r>
            <a:r>
              <a:rPr lang="en-US" sz="2000" dirty="0" smtClean="0"/>
              <a:t> mea, </a:t>
            </a:r>
            <a:r>
              <a:rPr lang="en-US" sz="2000" dirty="0" err="1" smtClean="0"/>
              <a:t>voi</a:t>
            </a:r>
            <a:r>
              <a:rPr lang="en-US" sz="2000" dirty="0" smtClean="0"/>
              <a:t> </a:t>
            </a:r>
            <a:r>
              <a:rPr lang="en-US" sz="2000" dirty="0" err="1" smtClean="0"/>
              <a:t>raspunde</a:t>
            </a:r>
            <a:r>
              <a:rPr lang="en-US" sz="2000" dirty="0" smtClean="0"/>
              <a:t> la 6 </a:t>
            </a:r>
            <a:r>
              <a:rPr lang="en-US" sz="2000" dirty="0" err="1" smtClean="0"/>
              <a:t>intrebari</a:t>
            </a:r>
            <a:r>
              <a:rPr lang="en-US" sz="2000" dirty="0" smtClean="0"/>
              <a:t> :</a:t>
            </a:r>
          </a:p>
          <a:p>
            <a:pPr lvl="1">
              <a:spcBef>
                <a:spcPts val="600"/>
              </a:spcBef>
              <a:spcAft>
                <a:spcPts val="300"/>
              </a:spcAft>
            </a:pPr>
            <a:r>
              <a:rPr lang="en-US" sz="2000" dirty="0" err="1" smtClean="0">
                <a:hlinkClick r:id="rId2" action="ppaction://hlinkfile"/>
              </a:rPr>
              <a:t>Sunt</a:t>
            </a:r>
            <a:r>
              <a:rPr lang="en-US" sz="2000" dirty="0" smtClean="0">
                <a:hlinkClick r:id="rId2" action="ppaction://hlinkfile"/>
              </a:rPr>
              <a:t> </a:t>
            </a:r>
            <a:r>
              <a:rPr lang="en-US" sz="2000" dirty="0" err="1" smtClean="0">
                <a:hlinkClick r:id="rId2" action="ppaction://hlinkfile"/>
              </a:rPr>
              <a:t>eligibil</a:t>
            </a:r>
            <a:r>
              <a:rPr lang="en-US" sz="2000" dirty="0" smtClean="0">
                <a:hlinkClick r:id="rId2" action="ppaction://hlinkfile"/>
              </a:rPr>
              <a:t>? </a:t>
            </a:r>
            <a:r>
              <a:rPr lang="en-US" sz="2000" dirty="0" smtClean="0"/>
              <a:t> </a:t>
            </a:r>
          </a:p>
          <a:p>
            <a:pPr lvl="1">
              <a:spcBef>
                <a:spcPts val="600"/>
              </a:spcBef>
              <a:spcAft>
                <a:spcPts val="300"/>
              </a:spcAft>
            </a:pPr>
            <a:r>
              <a:rPr lang="en-US" sz="2000" dirty="0" smtClean="0">
                <a:hlinkClick r:id="rId3" action="ppaction://hlinkfile"/>
              </a:rPr>
              <a:t>Am </a:t>
            </a:r>
            <a:r>
              <a:rPr lang="en-US" sz="2000" dirty="0" err="1" smtClean="0">
                <a:hlinkClick r:id="rId3" action="ppaction://hlinkfile"/>
              </a:rPr>
              <a:t>expertiza</a:t>
            </a:r>
            <a:r>
              <a:rPr lang="en-US" sz="2000" dirty="0" smtClean="0">
                <a:hlinkClick r:id="rId3" action="ppaction://hlinkfile"/>
              </a:rPr>
              <a:t> </a:t>
            </a:r>
            <a:r>
              <a:rPr lang="en-US" sz="2000" dirty="0" err="1" smtClean="0">
                <a:hlinkClick r:id="rId3" action="ppaction://hlinkfile"/>
              </a:rPr>
              <a:t>si</a:t>
            </a:r>
            <a:r>
              <a:rPr lang="en-US" sz="2000" dirty="0" smtClean="0">
                <a:hlinkClick r:id="rId3" action="ppaction://hlinkfile"/>
              </a:rPr>
              <a:t> </a:t>
            </a:r>
            <a:r>
              <a:rPr lang="en-US" sz="2000" dirty="0" err="1" smtClean="0">
                <a:hlinkClick r:id="rId3" action="ppaction://hlinkfile"/>
              </a:rPr>
              <a:t>experienta</a:t>
            </a:r>
            <a:r>
              <a:rPr lang="en-US" sz="2000" dirty="0" smtClean="0">
                <a:hlinkClick r:id="rId3" action="ppaction://hlinkfile"/>
              </a:rPr>
              <a:t> </a:t>
            </a:r>
            <a:r>
              <a:rPr lang="en-US" sz="2000" dirty="0" err="1" smtClean="0">
                <a:hlinkClick r:id="rId3" action="ppaction://hlinkfile"/>
              </a:rPr>
              <a:t>necesara</a:t>
            </a:r>
            <a:r>
              <a:rPr lang="en-US" sz="2000" dirty="0" smtClean="0">
                <a:hlinkClick r:id="rId3" action="ppaction://hlinkfile"/>
              </a:rPr>
              <a:t> </a:t>
            </a:r>
            <a:r>
              <a:rPr lang="en-US" sz="2000" dirty="0" err="1" smtClean="0">
                <a:hlinkClick r:id="rId3" action="ppaction://hlinkfile"/>
              </a:rPr>
              <a:t>pentru</a:t>
            </a:r>
            <a:r>
              <a:rPr lang="en-US" sz="2000" dirty="0" smtClean="0">
                <a:hlinkClick r:id="rId3" action="ppaction://hlinkfile"/>
              </a:rPr>
              <a:t> </a:t>
            </a:r>
            <a:r>
              <a:rPr lang="en-US" sz="2000" dirty="0" err="1" smtClean="0">
                <a:hlinkClick r:id="rId3" action="ppaction://hlinkfile"/>
              </a:rPr>
              <a:t>tipurile</a:t>
            </a:r>
            <a:r>
              <a:rPr lang="en-US" sz="2000" dirty="0" smtClean="0">
                <a:hlinkClick r:id="rId3" action="ppaction://hlinkfile"/>
              </a:rPr>
              <a:t> de </a:t>
            </a:r>
            <a:r>
              <a:rPr lang="en-US" sz="2000" dirty="0" err="1" smtClean="0">
                <a:hlinkClick r:id="rId3" action="ppaction://hlinkfile"/>
              </a:rPr>
              <a:t>activitati</a:t>
            </a:r>
            <a:r>
              <a:rPr lang="en-US" sz="2000" dirty="0" smtClean="0">
                <a:hlinkClick r:id="rId3" action="ppaction://hlinkfile"/>
              </a:rPr>
              <a:t> </a:t>
            </a:r>
            <a:r>
              <a:rPr lang="en-US" sz="2000" dirty="0" err="1" smtClean="0">
                <a:hlinkClick r:id="rId3" action="ppaction://hlinkfile"/>
              </a:rPr>
              <a:t>solicitate</a:t>
            </a:r>
            <a:r>
              <a:rPr lang="en-US" sz="2000" dirty="0" smtClean="0">
                <a:hlinkClick r:id="rId3" action="ppaction://hlinkfile"/>
              </a:rPr>
              <a:t> de call?</a:t>
            </a:r>
            <a:r>
              <a:rPr lang="en-US" sz="2000" dirty="0" smtClean="0"/>
              <a:t> </a:t>
            </a:r>
          </a:p>
          <a:p>
            <a:pPr lvl="1">
              <a:spcBef>
                <a:spcPts val="600"/>
              </a:spcBef>
              <a:spcAft>
                <a:spcPts val="300"/>
              </a:spcAft>
            </a:pPr>
            <a:r>
              <a:rPr lang="en-US" sz="2000" dirty="0" smtClean="0">
                <a:hlinkClick r:id="rId4" action="ppaction://hlinkfile"/>
              </a:rPr>
              <a:t>Am </a:t>
            </a:r>
            <a:r>
              <a:rPr lang="en-US" sz="2000" dirty="0" err="1" smtClean="0">
                <a:hlinkClick r:id="rId4" action="ppaction://hlinkfile"/>
              </a:rPr>
              <a:t>timpul</a:t>
            </a:r>
            <a:r>
              <a:rPr lang="en-US" sz="2000" dirty="0" smtClean="0">
                <a:hlinkClick r:id="rId4" action="ppaction://hlinkfile"/>
              </a:rPr>
              <a:t> </a:t>
            </a:r>
            <a:r>
              <a:rPr lang="en-US" sz="2000" dirty="0" err="1" smtClean="0">
                <a:hlinkClick r:id="rId4" action="ppaction://hlinkfile"/>
              </a:rPr>
              <a:t>necesar</a:t>
            </a:r>
            <a:r>
              <a:rPr lang="en-US" sz="2000" dirty="0" smtClean="0">
                <a:hlinkClick r:id="rId4" action="ppaction://hlinkfile"/>
              </a:rPr>
              <a:t> </a:t>
            </a:r>
            <a:r>
              <a:rPr lang="en-US" sz="2000" dirty="0" err="1" smtClean="0">
                <a:hlinkClick r:id="rId4" action="ppaction://hlinkfile"/>
              </a:rPr>
              <a:t>sa</a:t>
            </a:r>
            <a:r>
              <a:rPr lang="en-US" sz="2000" dirty="0" smtClean="0">
                <a:hlinkClick r:id="rId4" action="ppaction://hlinkfile"/>
              </a:rPr>
              <a:t> </a:t>
            </a:r>
            <a:r>
              <a:rPr lang="en-US" sz="2000" dirty="0" err="1" smtClean="0">
                <a:hlinkClick r:id="rId4" action="ppaction://hlinkfile"/>
              </a:rPr>
              <a:t>dezvolt</a:t>
            </a:r>
            <a:r>
              <a:rPr lang="en-US" sz="2000" dirty="0" smtClean="0">
                <a:hlinkClick r:id="rId4" action="ppaction://hlinkfile"/>
              </a:rPr>
              <a:t> </a:t>
            </a:r>
            <a:r>
              <a:rPr lang="en-US" sz="2000" dirty="0" err="1" smtClean="0">
                <a:hlinkClick r:id="rId4" action="ppaction://hlinkfile"/>
              </a:rPr>
              <a:t>aplicatia</a:t>
            </a:r>
            <a:r>
              <a:rPr lang="en-US" sz="2000" dirty="0" smtClean="0">
                <a:hlinkClick r:id="rId4" action="ppaction://hlinkfile"/>
              </a:rPr>
              <a:t>?</a:t>
            </a:r>
            <a:r>
              <a:rPr lang="en-US" sz="2000" dirty="0" smtClean="0"/>
              <a:t> </a:t>
            </a:r>
          </a:p>
          <a:p>
            <a:pPr lvl="1">
              <a:spcBef>
                <a:spcPts val="600"/>
              </a:spcBef>
              <a:spcAft>
                <a:spcPts val="300"/>
              </a:spcAft>
            </a:pPr>
            <a:r>
              <a:rPr lang="en-US" sz="2000" dirty="0" err="1" smtClean="0">
                <a:hlinkClick r:id="rId5" action="ppaction://hlinkfile"/>
              </a:rPr>
              <a:t>Ce</a:t>
            </a:r>
            <a:r>
              <a:rPr lang="en-US" sz="2000" dirty="0" smtClean="0">
                <a:hlinkClick r:id="rId5" action="ppaction://hlinkfile"/>
              </a:rPr>
              <a:t> tip de </a:t>
            </a:r>
            <a:r>
              <a:rPr lang="en-US" sz="2000" dirty="0" err="1" smtClean="0">
                <a:hlinkClick r:id="rId5" action="ppaction://hlinkfile"/>
              </a:rPr>
              <a:t>suport</a:t>
            </a:r>
            <a:r>
              <a:rPr lang="en-US" sz="2000" dirty="0" smtClean="0">
                <a:hlinkClick r:id="rId5" action="ppaction://hlinkfile"/>
              </a:rPr>
              <a:t> </a:t>
            </a:r>
            <a:r>
              <a:rPr lang="en-US" sz="2000" dirty="0" err="1" smtClean="0">
                <a:hlinkClick r:id="rId5" action="ppaction://hlinkfile"/>
              </a:rPr>
              <a:t>financiar</a:t>
            </a:r>
            <a:r>
              <a:rPr lang="en-US" sz="2000" dirty="0" smtClean="0">
                <a:hlinkClick r:id="rId5" action="ppaction://hlinkfile"/>
              </a:rPr>
              <a:t> pot </a:t>
            </a:r>
            <a:r>
              <a:rPr lang="en-US" sz="2000" dirty="0" err="1" smtClean="0">
                <a:hlinkClick r:id="rId5" action="ppaction://hlinkfile"/>
              </a:rPr>
              <a:t>obtine</a:t>
            </a:r>
            <a:r>
              <a:rPr lang="en-US" sz="2000" dirty="0" smtClean="0">
                <a:hlinkClick r:id="rId5" action="ppaction://hlinkfile"/>
              </a:rPr>
              <a:t>? Pot </a:t>
            </a:r>
            <a:r>
              <a:rPr lang="en-US" sz="2000" dirty="0" err="1" smtClean="0">
                <a:hlinkClick r:id="rId5" action="ppaction://hlinkfile"/>
              </a:rPr>
              <a:t>asigura</a:t>
            </a:r>
            <a:r>
              <a:rPr lang="en-US" sz="2000" dirty="0" smtClean="0">
                <a:hlinkClick r:id="rId5" action="ppaction://hlinkfile"/>
              </a:rPr>
              <a:t> </a:t>
            </a:r>
            <a:r>
              <a:rPr lang="en-US" sz="2000" dirty="0" err="1" smtClean="0">
                <a:hlinkClick r:id="rId5" action="ppaction://hlinkfile"/>
              </a:rPr>
              <a:t>cofinantarea</a:t>
            </a:r>
            <a:r>
              <a:rPr lang="en-US" sz="2000" dirty="0" smtClean="0">
                <a:hlinkClick r:id="rId5" action="ppaction://hlinkfile"/>
              </a:rPr>
              <a:t>?</a:t>
            </a:r>
            <a:r>
              <a:rPr lang="en-US" sz="2000" dirty="0" smtClean="0"/>
              <a:t> </a:t>
            </a:r>
          </a:p>
          <a:p>
            <a:pPr lvl="1">
              <a:spcBef>
                <a:spcPts val="600"/>
              </a:spcBef>
              <a:spcAft>
                <a:spcPts val="300"/>
              </a:spcAft>
            </a:pPr>
            <a:r>
              <a:rPr lang="en-US" sz="2000" dirty="0" err="1" smtClean="0">
                <a:hlinkClick r:id="rId6" action="ppaction://hlinkfile"/>
              </a:rPr>
              <a:t>Ce</a:t>
            </a:r>
            <a:r>
              <a:rPr lang="en-US" sz="2000" dirty="0" smtClean="0">
                <a:hlinkClick r:id="rId6" action="ppaction://hlinkfile"/>
              </a:rPr>
              <a:t> </a:t>
            </a:r>
            <a:r>
              <a:rPr lang="en-US" sz="2000" dirty="0" err="1" smtClean="0">
                <a:hlinkClick r:id="rId6" action="ppaction://hlinkfile"/>
              </a:rPr>
              <a:t>parteneriat</a:t>
            </a:r>
            <a:r>
              <a:rPr lang="en-US" sz="2000" dirty="0" smtClean="0">
                <a:hlinkClick r:id="rId6" action="ppaction://hlinkfile"/>
              </a:rPr>
              <a:t> </a:t>
            </a:r>
            <a:r>
              <a:rPr lang="en-US" sz="2000" dirty="0" err="1" smtClean="0">
                <a:hlinkClick r:id="rId6" action="ppaction://hlinkfile"/>
              </a:rPr>
              <a:t>este</a:t>
            </a:r>
            <a:r>
              <a:rPr lang="en-US" sz="2000" dirty="0" smtClean="0">
                <a:hlinkClick r:id="rId6" action="ppaction://hlinkfile"/>
              </a:rPr>
              <a:t> </a:t>
            </a:r>
            <a:r>
              <a:rPr lang="en-US" sz="2000" dirty="0" err="1" smtClean="0">
                <a:hlinkClick r:id="rId6" action="ppaction://hlinkfile"/>
              </a:rPr>
              <a:t>necesar</a:t>
            </a:r>
            <a:r>
              <a:rPr lang="en-US" sz="2000" dirty="0" smtClean="0">
                <a:hlinkClick r:id="rId6" action="ppaction://hlinkfile"/>
              </a:rPr>
              <a:t>? </a:t>
            </a:r>
            <a:r>
              <a:rPr lang="en-US" sz="2000" dirty="0" err="1" smtClean="0">
                <a:hlinkClick r:id="rId6" action="ppaction://hlinkfile"/>
              </a:rPr>
              <a:t>Ce</a:t>
            </a:r>
            <a:r>
              <a:rPr lang="en-US" sz="2000" dirty="0" smtClean="0">
                <a:hlinkClick r:id="rId6" action="ppaction://hlinkfile"/>
              </a:rPr>
              <a:t> </a:t>
            </a:r>
            <a:r>
              <a:rPr lang="en-US" sz="2000" dirty="0" err="1" smtClean="0">
                <a:hlinkClick r:id="rId6" action="ppaction://hlinkfile"/>
              </a:rPr>
              <a:t>expertiza</a:t>
            </a:r>
            <a:r>
              <a:rPr lang="en-US" sz="2000" dirty="0" smtClean="0">
                <a:hlinkClick r:id="rId6" action="ppaction://hlinkfile"/>
              </a:rPr>
              <a:t> </a:t>
            </a:r>
            <a:r>
              <a:rPr lang="en-US" sz="2000" dirty="0" err="1" smtClean="0">
                <a:hlinkClick r:id="rId6" action="ppaction://hlinkfile"/>
              </a:rPr>
              <a:t>caut</a:t>
            </a:r>
            <a:r>
              <a:rPr lang="en-US" sz="2000" dirty="0" smtClean="0">
                <a:hlinkClick r:id="rId6" action="ppaction://hlinkfile"/>
              </a:rPr>
              <a:t>? </a:t>
            </a:r>
            <a:r>
              <a:rPr lang="en-US" sz="2000" dirty="0" err="1" smtClean="0">
                <a:hlinkClick r:id="rId6" action="ppaction://hlinkfile"/>
              </a:rPr>
              <a:t>Ce</a:t>
            </a:r>
            <a:r>
              <a:rPr lang="en-US" sz="2000" dirty="0" smtClean="0">
                <a:hlinkClick r:id="rId6" action="ppaction://hlinkfile"/>
              </a:rPr>
              <a:t> </a:t>
            </a:r>
            <a:r>
              <a:rPr lang="en-US" sz="2000" dirty="0" err="1" smtClean="0">
                <a:hlinkClick r:id="rId6" action="ppaction://hlinkfile"/>
              </a:rPr>
              <a:t>organizatii</a:t>
            </a:r>
            <a:r>
              <a:rPr lang="en-US" sz="2000" dirty="0" smtClean="0">
                <a:hlinkClick r:id="rId6" action="ppaction://hlinkfile"/>
              </a:rPr>
              <a:t>?</a:t>
            </a:r>
            <a:r>
              <a:rPr lang="en-US" sz="2000" dirty="0" smtClean="0"/>
              <a:t> </a:t>
            </a:r>
          </a:p>
          <a:p>
            <a:pPr lvl="1">
              <a:spcBef>
                <a:spcPts val="600"/>
              </a:spcBef>
              <a:spcAft>
                <a:spcPts val="300"/>
              </a:spcAft>
            </a:pPr>
            <a:r>
              <a:rPr lang="en-US" sz="2000" dirty="0" smtClean="0">
                <a:hlinkClick r:id="rId7" action="ppaction://hlinkfile"/>
              </a:rPr>
              <a:t>Pot </a:t>
            </a:r>
            <a:r>
              <a:rPr lang="en-US" sz="2000" dirty="0" err="1" smtClean="0">
                <a:hlinkClick r:id="rId7" action="ppaction://hlinkfile"/>
              </a:rPr>
              <a:t>aplica</a:t>
            </a:r>
            <a:r>
              <a:rPr lang="en-US" sz="2000" dirty="0" smtClean="0">
                <a:hlinkClick r:id="rId7" action="ppaction://hlinkfile"/>
              </a:rPr>
              <a:t> </a:t>
            </a:r>
            <a:r>
              <a:rPr lang="en-US" sz="2000" dirty="0" err="1" smtClean="0">
                <a:hlinkClick r:id="rId7" action="ppaction://hlinkfile"/>
              </a:rPr>
              <a:t>pentru</a:t>
            </a:r>
            <a:r>
              <a:rPr lang="en-US" sz="2000" dirty="0" smtClean="0">
                <a:hlinkClick r:id="rId7" action="ppaction://hlinkfile"/>
              </a:rPr>
              <a:t> </a:t>
            </a:r>
            <a:r>
              <a:rPr lang="en-US" sz="2000" dirty="0" err="1" smtClean="0">
                <a:hlinkClick r:id="rId7" action="ppaction://hlinkfile"/>
              </a:rPr>
              <a:t>acest</a:t>
            </a:r>
            <a:r>
              <a:rPr lang="en-US" sz="2000" dirty="0" smtClean="0">
                <a:hlinkClick r:id="rId7" action="ppaction://hlinkfile"/>
              </a:rPr>
              <a:t> call?</a:t>
            </a:r>
            <a:endParaRPr lang="en-US" dirty="0" smtClean="0"/>
          </a:p>
        </p:txBody>
      </p:sp>
      <p:pic>
        <p:nvPicPr>
          <p:cNvPr id="14340" name="Picture 3" descr="C:\Users\Alina\AppData\Local\Microsoft\Windows\Temporary Internet Files\Content.IE5\63VT1XY2\talento[1].jpg"/>
          <p:cNvPicPr>
            <a:picLocks noChangeAspect="1" noChangeArrowheads="1"/>
          </p:cNvPicPr>
          <p:nvPr/>
        </p:nvPicPr>
        <p:blipFill>
          <a:blip r:embed="rId8"/>
          <a:srcRect/>
          <a:stretch>
            <a:fillRect/>
          </a:stretch>
        </p:blipFill>
        <p:spPr bwMode="auto">
          <a:xfrm>
            <a:off x="8001001" y="4857750"/>
            <a:ext cx="3619500" cy="200025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D3D5FA1-C473-422F-B576-3B7D2CAAF6A1}"/>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4335" y="2853559"/>
            <a:ext cx="5115349" cy="3165686"/>
          </a:xfrm>
          <a:prstGeom prst="rect">
            <a:avLst/>
          </a:prstGeom>
          <a:solidFill>
            <a:schemeClr val="accent1"/>
          </a:solidFill>
          <a:ln>
            <a:noFill/>
          </a:ln>
          <a:effectLst/>
        </p:spPr>
      </p:pic>
      <p:pic>
        <p:nvPicPr>
          <p:cNvPr id="8" name="Picture 2">
            <a:extLst>
              <a:ext uri="{FF2B5EF4-FFF2-40B4-BE49-F238E27FC236}">
                <a16:creationId xmlns:a16="http://schemas.microsoft.com/office/drawing/2014/main" xmlns="" id="{1ECD7FA5-1DF4-4EC5-AFDA-98BF747DED86}"/>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03477" y="2402407"/>
            <a:ext cx="3496386" cy="38164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Rectangle 8">
            <a:extLst>
              <a:ext uri="{FF2B5EF4-FFF2-40B4-BE49-F238E27FC236}">
                <a16:creationId xmlns:a16="http://schemas.microsoft.com/office/drawing/2014/main" xmlns="" id="{1012B27B-F6CF-4F2A-9FF2-1A9B14C71E31}"/>
              </a:ext>
            </a:extLst>
          </p:cNvPr>
          <p:cNvSpPr/>
          <p:nvPr/>
        </p:nvSpPr>
        <p:spPr>
          <a:xfrm>
            <a:off x="4767579" y="867528"/>
            <a:ext cx="2792626" cy="584775"/>
          </a:xfrm>
          <a:prstGeom prst="rect">
            <a:avLst/>
          </a:prstGeom>
        </p:spPr>
        <p:txBody>
          <a:bodyPr wrap="square">
            <a:spAutoFit/>
          </a:bodyPr>
          <a:lstStyle/>
          <a:p>
            <a:pPr algn="ctr">
              <a:defRPr/>
            </a:pPr>
            <a:r>
              <a:rPr lang="ro-RO" sz="3200" b="1" dirty="0" smtClean="0">
                <a:solidFill>
                  <a:srgbClr val="7030A0"/>
                </a:solidFill>
              </a:rPr>
              <a:t>Întrebări</a:t>
            </a:r>
            <a:r>
              <a:rPr lang="en-US" sz="3200" b="1" dirty="0" smtClean="0">
                <a:solidFill>
                  <a:srgbClr val="7030A0"/>
                </a:solidFill>
              </a:rPr>
              <a:t> </a:t>
            </a:r>
            <a:r>
              <a:rPr lang="en-IE" sz="3200" b="1" dirty="0" smtClean="0">
                <a:solidFill>
                  <a:srgbClr val="7030A0"/>
                </a:solidFill>
              </a:rPr>
              <a:t>??</a:t>
            </a:r>
            <a:endParaRPr lang="en-US" altLang="ro-RO" sz="3200" b="1" kern="0" dirty="0">
              <a:solidFill>
                <a:srgbClr val="7030A0"/>
              </a:solidFill>
            </a:endParaRPr>
          </a:p>
        </p:txBody>
      </p:sp>
    </p:spTree>
    <p:extLst>
      <p:ext uri="{BB962C8B-B14F-4D97-AF65-F5344CB8AC3E}">
        <p14:creationId xmlns:p14="http://schemas.microsoft.com/office/powerpoint/2010/main" xmlns="" val="230513563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US" sz="3200" b="1" dirty="0" err="1" smtClean="0">
                <a:solidFill>
                  <a:srgbClr val="7030A0"/>
                </a:solidFill>
                <a:latin typeface="Arial" pitchFamily="34" charset="0"/>
                <a:cs typeface="Arial" pitchFamily="34" charset="0"/>
              </a:rPr>
              <a:t>Filme</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Youtube</a:t>
            </a:r>
            <a:endParaRPr lang="en-US" sz="3200" b="1" dirty="0">
              <a:solidFill>
                <a:srgbClr val="7030A0"/>
              </a:solidFill>
              <a:latin typeface="Arial" pitchFamily="34" charset="0"/>
              <a:cs typeface="Arial" pitchFamily="34" charset="0"/>
            </a:endParaRPr>
          </a:p>
        </p:txBody>
      </p:sp>
      <p:sp>
        <p:nvSpPr>
          <p:cNvPr id="3" name="Content Placeholder 2"/>
          <p:cNvSpPr>
            <a:spLocks noGrp="1"/>
          </p:cNvSpPr>
          <p:nvPr>
            <p:ph idx="1"/>
          </p:nvPr>
        </p:nvSpPr>
        <p:spPr>
          <a:xfrm>
            <a:off x="331075" y="1545021"/>
            <a:ext cx="11587655" cy="3563008"/>
          </a:xfrm>
        </p:spPr>
        <p:txBody>
          <a:bodyPr>
            <a:normAutofit/>
          </a:bodyPr>
          <a:lstStyle/>
          <a:p>
            <a:pPr>
              <a:lnSpc>
                <a:spcPct val="100000"/>
              </a:lnSpc>
              <a:spcBef>
                <a:spcPts val="1200"/>
              </a:spcBef>
              <a:spcAft>
                <a:spcPts val="600"/>
              </a:spcAft>
            </a:pPr>
            <a:r>
              <a:rPr lang="en-US" sz="2400" dirty="0" smtClean="0">
                <a:latin typeface="Arial" pitchFamily="34" charset="0"/>
                <a:cs typeface="Arial" pitchFamily="34" charset="0"/>
              </a:rPr>
              <a:t>What Most Schools Don't Teach (5’ 43”), </a:t>
            </a:r>
            <a:r>
              <a:rPr lang="en-US" sz="2400" u="sng" dirty="0" smtClean="0">
                <a:latin typeface="Arial" pitchFamily="34" charset="0"/>
                <a:cs typeface="Arial" pitchFamily="34" charset="0"/>
                <a:hlinkClick r:id="rId2"/>
              </a:rPr>
              <a:t>https://youtu.be/nKIu9yen5nc</a:t>
            </a:r>
            <a:r>
              <a:rPr lang="en-US" sz="2400" dirty="0" smtClean="0">
                <a:latin typeface="Arial" pitchFamily="34" charset="0"/>
                <a:cs typeface="Arial" pitchFamily="34" charset="0"/>
              </a:rPr>
              <a:t> </a:t>
            </a:r>
            <a:endParaRPr lang="en-US" sz="2400" b="1" dirty="0" smtClean="0">
              <a:latin typeface="Arial" pitchFamily="34" charset="0"/>
              <a:cs typeface="Arial" pitchFamily="34" charset="0"/>
            </a:endParaRPr>
          </a:p>
          <a:p>
            <a:pPr>
              <a:lnSpc>
                <a:spcPct val="100000"/>
              </a:lnSpc>
              <a:spcBef>
                <a:spcPts val="1200"/>
              </a:spcBef>
              <a:spcAft>
                <a:spcPts val="600"/>
              </a:spcAft>
            </a:pPr>
            <a:r>
              <a:rPr lang="en-US" sz="2400" dirty="0" smtClean="0">
                <a:latin typeface="Arial" pitchFamily="34" charset="0"/>
                <a:cs typeface="Arial" pitchFamily="34" charset="0"/>
              </a:rPr>
              <a:t>A 12-year-old app developer (4’ 40”), </a:t>
            </a:r>
            <a:r>
              <a:rPr lang="en-US" sz="2400" u="sng" dirty="0" smtClean="0">
                <a:latin typeface="Arial" pitchFamily="34" charset="0"/>
                <a:cs typeface="Arial" pitchFamily="34" charset="0"/>
                <a:hlinkClick r:id="rId3"/>
              </a:rPr>
              <a:t>https://youtu.be/Fkd9TWUtFm0</a:t>
            </a:r>
            <a:r>
              <a:rPr lang="en-US" sz="2400" dirty="0" smtClean="0">
                <a:latin typeface="Arial" pitchFamily="34" charset="0"/>
                <a:cs typeface="Arial" pitchFamily="34" charset="0"/>
              </a:rPr>
              <a:t> </a:t>
            </a:r>
            <a:endParaRPr lang="en-US" sz="2400" b="1" dirty="0" smtClean="0">
              <a:latin typeface="Arial" pitchFamily="34" charset="0"/>
              <a:cs typeface="Arial" pitchFamily="34" charset="0"/>
            </a:endParaRPr>
          </a:p>
          <a:p>
            <a:pPr>
              <a:lnSpc>
                <a:spcPct val="100000"/>
              </a:lnSpc>
              <a:spcBef>
                <a:spcPts val="1200"/>
              </a:spcBef>
              <a:spcAft>
                <a:spcPts val="600"/>
              </a:spcAft>
            </a:pPr>
            <a:r>
              <a:rPr lang="en-US" sz="2400" dirty="0" smtClean="0">
                <a:latin typeface="Arial" pitchFamily="34" charset="0"/>
                <a:cs typeface="Arial" pitchFamily="34" charset="0"/>
              </a:rPr>
              <a:t>17-year-old sells app to Yahoo! for $30 million (2’), </a:t>
            </a:r>
            <a:r>
              <a:rPr lang="en-US" sz="2400" u="sng" dirty="0" smtClean="0">
                <a:latin typeface="Arial" pitchFamily="34" charset="0"/>
                <a:cs typeface="Arial" pitchFamily="34" charset="0"/>
                <a:hlinkClick r:id="rId4"/>
              </a:rPr>
              <a:t>https://youtu.be/gtjW6odrvz0</a:t>
            </a:r>
            <a:r>
              <a:rPr lang="en-US" sz="2400" dirty="0" smtClean="0">
                <a:latin typeface="Arial" pitchFamily="34" charset="0"/>
                <a:cs typeface="Arial" pitchFamily="34" charset="0"/>
              </a:rPr>
              <a:t> </a:t>
            </a:r>
            <a:endParaRPr lang="en-US" sz="2400" b="1" dirty="0" smtClean="0">
              <a:latin typeface="Arial" pitchFamily="34" charset="0"/>
              <a:cs typeface="Arial" pitchFamily="34" charset="0"/>
            </a:endParaRPr>
          </a:p>
          <a:p>
            <a:pPr>
              <a:lnSpc>
                <a:spcPct val="100000"/>
              </a:lnSpc>
              <a:spcBef>
                <a:spcPts val="1200"/>
              </a:spcBef>
              <a:spcAft>
                <a:spcPts val="600"/>
              </a:spcAft>
            </a:pPr>
            <a:r>
              <a:rPr lang="en-US" sz="2400" dirty="0" smtClean="0">
                <a:latin typeface="Arial" pitchFamily="34" charset="0"/>
                <a:cs typeface="Arial" pitchFamily="34" charset="0"/>
              </a:rPr>
              <a:t>Top 5 of the youngest app millionaires (3’ 51”), </a:t>
            </a:r>
            <a:r>
              <a:rPr lang="en-US" sz="2400" u="sng" dirty="0" smtClean="0">
                <a:latin typeface="Arial" pitchFamily="34" charset="0"/>
                <a:cs typeface="Arial" pitchFamily="34" charset="0"/>
                <a:hlinkClick r:id="rId5"/>
              </a:rPr>
              <a:t>https://youtu.be/x97PbLLz_TQ</a:t>
            </a:r>
            <a:r>
              <a:rPr lang="en-US" sz="2400" dirty="0" smtClean="0">
                <a:latin typeface="Arial" pitchFamily="34" charset="0"/>
                <a:cs typeface="Arial" pitchFamily="34" charset="0"/>
              </a:rPr>
              <a:t> </a:t>
            </a:r>
            <a:endParaRPr lang="en-US" sz="2400" b="1" dirty="0" smtClean="0">
              <a:latin typeface="Arial" pitchFamily="34" charset="0"/>
              <a:cs typeface="Arial" pitchFamily="34" charset="0"/>
            </a:endParaRPr>
          </a:p>
          <a:p>
            <a:pPr>
              <a:lnSpc>
                <a:spcPct val="100000"/>
              </a:lnSpc>
              <a:spcBef>
                <a:spcPts val="1200"/>
              </a:spcBef>
              <a:spcAft>
                <a:spcPts val="600"/>
              </a:spcAft>
            </a:pP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Programare</a:t>
            </a:r>
            <a:r>
              <a:rPr lang="en-US" sz="2400" dirty="0" smtClean="0">
                <a:latin typeface="Arial" pitchFamily="34" charset="0"/>
                <a:cs typeface="Arial" pitchFamily="34" charset="0"/>
              </a:rPr>
              <a:t>; Bill Gates </a:t>
            </a:r>
            <a:r>
              <a:rPr lang="en-US" sz="2400" dirty="0" err="1" smtClean="0">
                <a:latin typeface="Arial" pitchFamily="34" charset="0"/>
                <a:cs typeface="Arial" pitchFamily="34" charset="0"/>
              </a:rPr>
              <a:t>explica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necesitatea</a:t>
            </a:r>
            <a:r>
              <a:rPr lang="en-US" sz="2400" dirty="0" smtClean="0">
                <a:latin typeface="Arial" pitchFamily="34" charset="0"/>
                <a:cs typeface="Arial" pitchFamily="34" charset="0"/>
                <a:hlinkClick r:id="rId6" action="ppaction://hlinkfile"/>
              </a:rPr>
              <a:t> (1’ 46”)</a:t>
            </a:r>
            <a:r>
              <a:rPr lang="en-US" sz="2400" dirty="0" smtClean="0">
                <a:latin typeface="Arial" pitchFamily="34" charset="0"/>
                <a:cs typeface="Arial" pitchFamily="34" charset="0"/>
              </a:rPr>
              <a:t> </a:t>
            </a:r>
            <a:r>
              <a:rPr lang="en-US" sz="2400" u="sng" dirty="0" smtClean="0">
                <a:latin typeface="Arial" pitchFamily="34" charset="0"/>
                <a:cs typeface="Arial" pitchFamily="34" charset="0"/>
                <a:hlinkClick r:id="rId7"/>
              </a:rPr>
              <a:t>https://youtu.be/m2Ux2PnJe6E</a:t>
            </a:r>
            <a:r>
              <a:rPr lang="en-US" sz="2400" dirty="0" smtClean="0">
                <a:latin typeface="Arial" pitchFamily="34" charset="0"/>
                <a:cs typeface="Arial" pitchFamily="34" charset="0"/>
              </a:rPr>
              <a:t> </a:t>
            </a:r>
          </a:p>
          <a:p>
            <a:pPr>
              <a:lnSpc>
                <a:spcPct val="100000"/>
              </a:lnSpc>
              <a:spcBef>
                <a:spcPts val="1200"/>
              </a:spcBef>
              <a:spcAft>
                <a:spcPts val="600"/>
              </a:spcAft>
            </a:pPr>
            <a:r>
              <a:rPr lang="en-US" sz="2400" dirty="0" err="1" smtClean="0">
                <a:latin typeface="Arial" pitchFamily="34" charset="0"/>
                <a:cs typeface="Arial" pitchFamily="34" charset="0"/>
              </a:rPr>
              <a:t>Programare</a:t>
            </a:r>
            <a:r>
              <a:rPr lang="en-US" sz="2400" dirty="0" smtClean="0">
                <a:latin typeface="Arial" pitchFamily="34" charset="0"/>
                <a:cs typeface="Arial" pitchFamily="34" charset="0"/>
              </a:rPr>
              <a:t>; Mark </a:t>
            </a:r>
            <a:r>
              <a:rPr lang="en-US" sz="2400" dirty="0" err="1" smtClean="0">
                <a:latin typeface="Arial" pitchFamily="34" charset="0"/>
                <a:cs typeface="Arial" pitchFamily="34" charset="0"/>
              </a:rPr>
              <a:t>Zuckerberg</a:t>
            </a:r>
            <a:r>
              <a:rPr lang="en-US" sz="2400" dirty="0" smtClean="0">
                <a:latin typeface="Arial" pitchFamily="34" charset="0"/>
                <a:cs typeface="Arial" pitchFamily="34" charset="0"/>
              </a:rPr>
              <a:t> (1’ 34”)  </a:t>
            </a:r>
            <a:r>
              <a:rPr lang="ro-RO" sz="2400" u="sng" dirty="0" smtClean="0">
                <a:latin typeface="Arial" pitchFamily="34" charset="0"/>
                <a:cs typeface="Arial" pitchFamily="34" charset="0"/>
                <a:hlinkClick r:id="rId8"/>
              </a:rPr>
              <a:t>https://youtu.be/mgooqyWMTxk</a:t>
            </a:r>
            <a:endParaRPr lang="en-US" sz="2400" b="1" dirty="0">
              <a:latin typeface="Arial" pitchFamily="34" charset="0"/>
              <a:cs typeface="Arial"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2"/>
          <p:cNvGrpSpPr>
            <a:grpSpLocks/>
          </p:cNvGrpSpPr>
          <p:nvPr/>
        </p:nvGrpSpPr>
        <p:grpSpPr bwMode="auto">
          <a:xfrm>
            <a:off x="2579360" y="283779"/>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7" name="Picture 5"/>
              <p:cNvPicPr>
                <a:picLocks noChangeAspect="1" noChangeArrowheads="1"/>
              </p:cNvPicPr>
              <p:nvPr/>
            </p:nvPicPr>
            <p:blipFill>
              <a:blip r:embed="rId2"/>
              <a:srcRect/>
              <a:stretch>
                <a:fillRect/>
              </a:stretch>
            </p:blipFill>
            <p:spPr bwMode="auto">
              <a:xfrm>
                <a:off x="57730" y="272"/>
                <a:ext cx="12738" cy="11519"/>
              </a:xfrm>
              <a:prstGeom prst="rect">
                <a:avLst/>
              </a:prstGeom>
              <a:noFill/>
            </p:spPr>
          </p:pic>
          <p:pic>
            <p:nvPicPr>
              <p:cNvPr id="8" name="Picture 6"/>
              <p:cNvPicPr>
                <a:picLocks noChangeAspect="1" noChangeArrowheads="1"/>
              </p:cNvPicPr>
              <p:nvPr/>
            </p:nvPicPr>
            <p:blipFill>
              <a:blip r:embed="rId3"/>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4"/>
              <a:srcRect/>
              <a:stretch>
                <a:fillRect/>
              </a:stretch>
            </p:blipFill>
            <p:spPr bwMode="auto">
              <a:xfrm>
                <a:off x="0" y="0"/>
                <a:ext cx="13462" cy="10795"/>
              </a:xfrm>
              <a:prstGeom prst="rect">
                <a:avLst/>
              </a:prstGeom>
              <a:noFill/>
            </p:spPr>
          </p:pic>
        </p:grpSp>
        <p:pic>
          <p:nvPicPr>
            <p:cNvPr id="6" name="Picture 21"/>
            <p:cNvPicPr>
              <a:picLocks noChangeAspect="1"/>
            </p:cNvPicPr>
            <p:nvPr/>
          </p:nvPicPr>
          <p:blipFill>
            <a:blip r:embed="rId5" cstate="print"/>
            <a:srcRect/>
            <a:stretch>
              <a:fillRect/>
            </a:stretch>
          </p:blipFill>
          <p:spPr bwMode="auto">
            <a:xfrm>
              <a:off x="3138805" y="86995"/>
              <a:ext cx="767080" cy="756920"/>
            </a:xfrm>
            <a:prstGeom prst="rect">
              <a:avLst/>
            </a:prstGeom>
            <a:noFill/>
          </p:spPr>
        </p:pic>
      </p:grpSp>
      <p:sp>
        <p:nvSpPr>
          <p:cNvPr id="10" name="Rectangle 1"/>
          <p:cNvSpPr>
            <a:spLocks noChangeArrowheads="1"/>
          </p:cNvSpPr>
          <p:nvPr/>
        </p:nvSpPr>
        <p:spPr bwMode="auto">
          <a:xfrm>
            <a:off x="536029" y="1497724"/>
            <a:ext cx="1018452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0"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1" name="Picture 10"/>
          <p:cNvPicPr/>
          <p:nvPr/>
        </p:nvPicPr>
        <p:blipFill>
          <a:blip r:embed="rId6">
            <a:extLst>
              <a:ext uri="{28A0092B-C50C-407E-A947-70E740481C1C}">
                <a14:useLocalDpi xmlns:a14="http://schemas.microsoft.com/office/drawing/2010/main" xmlns="" val="0"/>
              </a:ext>
            </a:extLst>
          </a:blip>
          <a:srcRect/>
          <a:stretch>
            <a:fillRect/>
          </a:stretch>
        </p:blipFill>
        <p:spPr bwMode="auto">
          <a:xfrm>
            <a:off x="985783" y="6000092"/>
            <a:ext cx="1549400" cy="533400"/>
          </a:xfrm>
          <a:prstGeom prst="rect">
            <a:avLst/>
          </a:prstGeom>
          <a:noFill/>
        </p:spPr>
      </p:pic>
      <p:pic>
        <p:nvPicPr>
          <p:cNvPr id="12" name="Picture 11">
            <a:extLst>
              <a:ext uri="{FF2B5EF4-FFF2-40B4-BE49-F238E27FC236}">
                <a16:creationId xmlns:a16="http://schemas.microsoft.com/office/drawing/2014/main" xmlns="" id="{A372BED8-19AF-4C2E-B2CD-FDDC249959ED}"/>
              </a:ext>
            </a:extLst>
          </p:cNvPr>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0475037" y="6117020"/>
            <a:ext cx="1081088" cy="454845"/>
          </a:xfrm>
          <a:prstGeom prst="rect">
            <a:avLst/>
          </a:prstGeom>
          <a:noFill/>
          <a:ln>
            <a:noFill/>
          </a:ln>
        </p:spPr>
      </p:pic>
      <p:sp>
        <p:nvSpPr>
          <p:cNvPr id="13" name="Rectangle 12">
            <a:extLst>
              <a:ext uri="{FF2B5EF4-FFF2-40B4-BE49-F238E27FC236}">
                <a16:creationId xmlns:a16="http://schemas.microsoft.com/office/drawing/2014/main" xmlns="" id="{1012B27B-F6CF-4F2A-9FF2-1A9B14C71E31}"/>
              </a:ext>
            </a:extLst>
          </p:cNvPr>
          <p:cNvSpPr/>
          <p:nvPr/>
        </p:nvSpPr>
        <p:spPr>
          <a:xfrm>
            <a:off x="1062681" y="3137763"/>
            <a:ext cx="9941649" cy="2246769"/>
          </a:xfrm>
          <a:prstGeom prst="rect">
            <a:avLst/>
          </a:prstGeom>
        </p:spPr>
        <p:txBody>
          <a:bodyPr wrap="square">
            <a:spAutoFit/>
          </a:bodyPr>
          <a:lstStyle/>
          <a:p>
            <a:pPr>
              <a:defRPr/>
            </a:pPr>
            <a:r>
              <a:rPr lang="en-US" altLang="ro-RO" sz="2800" kern="0" dirty="0" smtClean="0">
                <a:solidFill>
                  <a:srgbClr val="002060"/>
                </a:solidFill>
              </a:rPr>
              <a:t>Contact:</a:t>
            </a:r>
          </a:p>
          <a:p>
            <a:pPr>
              <a:defRPr/>
            </a:pPr>
            <a:r>
              <a:rPr lang="en-US" altLang="ro-RO" sz="2800" kern="0" dirty="0" smtClean="0">
                <a:solidFill>
                  <a:srgbClr val="002060"/>
                </a:solidFill>
              </a:rPr>
              <a:t>Gabriel Vladut</a:t>
            </a:r>
          </a:p>
          <a:p>
            <a:pPr>
              <a:defRPr/>
            </a:pPr>
            <a:r>
              <a:rPr lang="en-US" altLang="ro-RO" sz="2800" kern="0" dirty="0" smtClean="0">
                <a:solidFill>
                  <a:srgbClr val="002060"/>
                </a:solidFill>
              </a:rPr>
              <a:t>IPA CIFATT Craiova</a:t>
            </a:r>
          </a:p>
          <a:p>
            <a:pPr>
              <a:defRPr/>
            </a:pPr>
            <a:r>
              <a:rPr lang="en-US" altLang="ro-RO" sz="2800" kern="0" dirty="0" smtClean="0">
                <a:solidFill>
                  <a:srgbClr val="002060"/>
                </a:solidFill>
              </a:rPr>
              <a:t>Tel: 0251 412290; 0251 412775, e-mail: </a:t>
            </a:r>
            <a:r>
              <a:rPr lang="en-US" altLang="ro-RO" sz="2800" kern="0" dirty="0" smtClean="0">
                <a:solidFill>
                  <a:srgbClr val="002060"/>
                </a:solidFill>
                <a:hlinkClick r:id="rId8"/>
              </a:rPr>
              <a:t>office@ipacv.ro</a:t>
            </a:r>
            <a:r>
              <a:rPr lang="en-US" altLang="ro-RO" sz="2800" kern="0" dirty="0" smtClean="0">
                <a:solidFill>
                  <a:srgbClr val="002060"/>
                </a:solidFill>
              </a:rPr>
              <a:t> </a:t>
            </a:r>
          </a:p>
          <a:p>
            <a:pPr algn="ctr">
              <a:defRPr/>
            </a:pPr>
            <a:endParaRPr lang="en-US" altLang="ro-RO" sz="2800" kern="0" dirty="0">
              <a:solidFill>
                <a:srgbClr val="00206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Prezentare_Brasov_new</Template>
  <TotalTime>808</TotalTime>
  <Words>4539</Words>
  <Application>Microsoft Office PowerPoint</Application>
  <PresentationFormat>Custom</PresentationFormat>
  <Paragraphs>500</Paragraphs>
  <Slides>65</Slides>
  <Notes>0</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Office Theme</vt:lpstr>
      <vt:lpstr>Slide 1</vt:lpstr>
      <vt:lpstr>Slide 2</vt:lpstr>
      <vt:lpstr>Despre lectori – expertiza si experienta Augustin Corneanu</vt:lpstr>
      <vt:lpstr>Despre lectori – expertiza si experienta Gabriel Vladut</vt:lpstr>
      <vt:lpstr>Scopul cursului</vt:lpstr>
      <vt:lpstr>Competente antreprenoriale </vt:lpstr>
      <vt:lpstr>Slide 7</vt:lpstr>
      <vt:lpstr>Module</vt:lpstr>
      <vt:lpstr>Competente dezvoltate</vt:lpstr>
      <vt:lpstr>Slide 10</vt:lpstr>
      <vt:lpstr>Slide 11</vt:lpstr>
      <vt:lpstr>Slide 12</vt:lpstr>
      <vt:lpstr>Slide 13</vt:lpstr>
      <vt:lpstr>Slide 14</vt:lpstr>
      <vt:lpstr>Slide 15</vt:lpstr>
      <vt:lpstr>Ce este antreprenorul  </vt:lpstr>
      <vt:lpstr>Crezul intreprinzatorului</vt:lpstr>
      <vt:lpstr>Ce inseamna a fi intreprinzator</vt:lpstr>
      <vt:lpstr>Slide 19</vt:lpstr>
      <vt:lpstr> Ce este inovarea</vt:lpstr>
      <vt:lpstr>Inovarea ca factor de crestere a competitivitatii</vt:lpstr>
      <vt:lpstr>Inovarea ca factor de crestere a competitivitatii</vt:lpstr>
      <vt:lpstr>Cresterea Competitivitatii</vt:lpstr>
      <vt:lpstr>Slide 24</vt:lpstr>
      <vt:lpstr>Slide 25</vt:lpstr>
      <vt:lpstr>Slide 26</vt:lpstr>
      <vt:lpstr>Aptitudinile intreprinzatorului </vt:lpstr>
      <vt:lpstr>Initierea unei afaceri</vt:lpstr>
      <vt:lpstr>Initierea unei afaceri (2)</vt:lpstr>
      <vt:lpstr>Greselile pe care trebuie sa le evitati</vt:lpstr>
      <vt:lpstr>Elementele care conduc o afacere catre echilibru si maturitate</vt:lpstr>
      <vt:lpstr>Elementele care conduc o afacere catre echilibru si maturitate (2)</vt:lpstr>
      <vt:lpstr>Etape in deschiderea unei firme </vt:lpstr>
      <vt:lpstr>Etape in deschiderea unei firme (2)</vt:lpstr>
      <vt:lpstr>Politica de resurse umane</vt:lpstr>
      <vt:lpstr>Slide 36</vt:lpstr>
      <vt:lpstr>Functiile Managementului resurselor umane</vt:lpstr>
      <vt:lpstr>Cultura si Convingeri</vt:lpstr>
      <vt:lpstr>Cultura si Convingeri</vt:lpstr>
      <vt:lpstr>Cultura si Convingeri</vt:lpstr>
      <vt:lpstr>Recomandari</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Surse de finantare</vt:lpstr>
      <vt:lpstr>Pasi necesari in atragerea de finantari</vt:lpstr>
      <vt:lpstr>Slide 63</vt:lpstr>
      <vt:lpstr>Filme Youtube</vt:lpstr>
      <vt:lpstr>Slide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“Antreprenoriat Consolidat, Competitiv si Sustenabil in regiunea SV Oltenia – A.C.C.E.S”, Cod proiect: 104745, Apel: România Start Up Plus</dc:title>
  <dc:creator>Dana Siminica</dc:creator>
  <cp:lastModifiedBy>Gabriel Vladut</cp:lastModifiedBy>
  <cp:revision>51</cp:revision>
  <dcterms:created xsi:type="dcterms:W3CDTF">2018-04-09T20:12:34Z</dcterms:created>
  <dcterms:modified xsi:type="dcterms:W3CDTF">2020-03-19T09:25:47Z</dcterms:modified>
</cp:coreProperties>
</file>