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83"/>
  </p:notesMasterIdLst>
  <p:sldIdLst>
    <p:sldId id="256" r:id="rId2"/>
    <p:sldId id="577" r:id="rId3"/>
    <p:sldId id="579" r:id="rId4"/>
    <p:sldId id="607" r:id="rId5"/>
    <p:sldId id="580" r:id="rId6"/>
    <p:sldId id="576" r:id="rId7"/>
    <p:sldId id="581" r:id="rId8"/>
    <p:sldId id="582" r:id="rId9"/>
    <p:sldId id="658" r:id="rId10"/>
    <p:sldId id="666" r:id="rId11"/>
    <p:sldId id="667" r:id="rId12"/>
    <p:sldId id="668" r:id="rId13"/>
    <p:sldId id="450" r:id="rId14"/>
    <p:sldId id="664" r:id="rId15"/>
    <p:sldId id="588" r:id="rId16"/>
    <p:sldId id="452" r:id="rId17"/>
    <p:sldId id="665" r:id="rId18"/>
    <p:sldId id="586" r:id="rId19"/>
    <p:sldId id="624" r:id="rId20"/>
    <p:sldId id="657" r:id="rId21"/>
    <p:sldId id="565" r:id="rId22"/>
    <p:sldId id="591" r:id="rId23"/>
    <p:sldId id="596" r:id="rId24"/>
    <p:sldId id="618" r:id="rId25"/>
    <p:sldId id="616" r:id="rId26"/>
    <p:sldId id="593" r:id="rId27"/>
    <p:sldId id="642" r:id="rId28"/>
    <p:sldId id="641" r:id="rId29"/>
    <p:sldId id="600" r:id="rId30"/>
    <p:sldId id="601" r:id="rId31"/>
    <p:sldId id="434" r:id="rId32"/>
    <p:sldId id="604" r:id="rId33"/>
    <p:sldId id="605" r:id="rId34"/>
    <p:sldId id="482" r:id="rId35"/>
    <p:sldId id="483" r:id="rId36"/>
    <p:sldId id="669" r:id="rId37"/>
    <p:sldId id="637" r:id="rId38"/>
    <p:sldId id="484" r:id="rId39"/>
    <p:sldId id="492" r:id="rId40"/>
    <p:sldId id="534" r:id="rId41"/>
    <p:sldId id="536" r:id="rId42"/>
    <p:sldId id="535" r:id="rId43"/>
    <p:sldId id="538" r:id="rId44"/>
    <p:sldId id="620" r:id="rId45"/>
    <p:sldId id="486" r:id="rId46"/>
    <p:sldId id="487" r:id="rId47"/>
    <p:sldId id="488" r:id="rId48"/>
    <p:sldId id="493" r:id="rId49"/>
    <p:sldId id="498" r:id="rId50"/>
    <p:sldId id="497" r:id="rId51"/>
    <p:sldId id="501" r:id="rId52"/>
    <p:sldId id="670" r:id="rId53"/>
    <p:sldId id="503" r:id="rId54"/>
    <p:sldId id="504" r:id="rId55"/>
    <p:sldId id="505" r:id="rId56"/>
    <p:sldId id="544" r:id="rId57"/>
    <p:sldId id="507" r:id="rId58"/>
    <p:sldId id="508" r:id="rId59"/>
    <p:sldId id="545" r:id="rId60"/>
    <p:sldId id="511" r:id="rId61"/>
    <p:sldId id="514" r:id="rId62"/>
    <p:sldId id="547" r:id="rId63"/>
    <p:sldId id="548" r:id="rId64"/>
    <p:sldId id="643" r:id="rId65"/>
    <p:sldId id="516" r:id="rId66"/>
    <p:sldId id="517" r:id="rId67"/>
    <p:sldId id="518" r:id="rId68"/>
    <p:sldId id="570" r:id="rId69"/>
    <p:sldId id="554" r:id="rId70"/>
    <p:sldId id="556" r:id="rId71"/>
    <p:sldId id="557" r:id="rId72"/>
    <p:sldId id="558" r:id="rId73"/>
    <p:sldId id="560" r:id="rId74"/>
    <p:sldId id="561" r:id="rId75"/>
    <p:sldId id="562" r:id="rId76"/>
    <p:sldId id="660" r:id="rId77"/>
    <p:sldId id="522" r:id="rId78"/>
    <p:sldId id="524" r:id="rId79"/>
    <p:sldId id="527" r:id="rId80"/>
    <p:sldId id="529" r:id="rId81"/>
    <p:sldId id="430"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316CC7F-8C4E-4FEC-98D4-0614DB1FFDA6}">
          <p14:sldIdLst>
            <p14:sldId id="256"/>
            <p14:sldId id="577"/>
            <p14:sldId id="579"/>
            <p14:sldId id="607"/>
            <p14:sldId id="580"/>
            <p14:sldId id="576"/>
            <p14:sldId id="581"/>
            <p14:sldId id="582"/>
            <p14:sldId id="658"/>
            <p14:sldId id="666"/>
            <p14:sldId id="667"/>
            <p14:sldId id="668"/>
            <p14:sldId id="450"/>
            <p14:sldId id="664"/>
            <p14:sldId id="588"/>
            <p14:sldId id="452"/>
            <p14:sldId id="665"/>
            <p14:sldId id="586"/>
            <p14:sldId id="624"/>
            <p14:sldId id="657"/>
            <p14:sldId id="565"/>
            <p14:sldId id="591"/>
            <p14:sldId id="596"/>
            <p14:sldId id="618"/>
            <p14:sldId id="616"/>
            <p14:sldId id="593"/>
            <p14:sldId id="642"/>
            <p14:sldId id="641"/>
            <p14:sldId id="600"/>
            <p14:sldId id="601"/>
            <p14:sldId id="434"/>
            <p14:sldId id="604"/>
            <p14:sldId id="605"/>
            <p14:sldId id="482"/>
            <p14:sldId id="483"/>
            <p14:sldId id="669"/>
            <p14:sldId id="637"/>
            <p14:sldId id="484"/>
            <p14:sldId id="492"/>
            <p14:sldId id="534"/>
            <p14:sldId id="536"/>
            <p14:sldId id="535"/>
            <p14:sldId id="538"/>
            <p14:sldId id="620"/>
            <p14:sldId id="486"/>
            <p14:sldId id="487"/>
            <p14:sldId id="488"/>
            <p14:sldId id="493"/>
            <p14:sldId id="498"/>
            <p14:sldId id="497"/>
            <p14:sldId id="501"/>
            <p14:sldId id="670"/>
            <p14:sldId id="503"/>
            <p14:sldId id="504"/>
            <p14:sldId id="505"/>
            <p14:sldId id="544"/>
            <p14:sldId id="507"/>
            <p14:sldId id="508"/>
            <p14:sldId id="545"/>
            <p14:sldId id="511"/>
            <p14:sldId id="514"/>
            <p14:sldId id="547"/>
            <p14:sldId id="548"/>
            <p14:sldId id="643"/>
            <p14:sldId id="516"/>
            <p14:sldId id="517"/>
            <p14:sldId id="518"/>
            <p14:sldId id="570"/>
            <p14:sldId id="554"/>
            <p14:sldId id="556"/>
            <p14:sldId id="557"/>
            <p14:sldId id="558"/>
            <p14:sldId id="560"/>
            <p14:sldId id="561"/>
            <p14:sldId id="562"/>
            <p14:sldId id="660"/>
            <p14:sldId id="522"/>
            <p14:sldId id="524"/>
            <p14:sldId id="527"/>
            <p14:sldId id="529"/>
          </p14:sldIdLst>
        </p14:section>
        <p14:section name="Untitled Section" id="{0993BB48-A75C-4DF7-A8BF-3D5359B78316}">
          <p14:sldIdLst>
            <p14:sldId id="430"/>
          </p14:sldIdLst>
        </p14:section>
        <p14:section name="Untitled Section" id="{8192D64E-C018-4A1A-9DFD-10F14AB47E3D}">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0E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726" autoAdjust="0"/>
    <p:restoredTop sz="98811" autoAdjust="0"/>
  </p:normalViewPr>
  <p:slideViewPr>
    <p:cSldViewPr snapToGrid="0">
      <p:cViewPr>
        <p:scale>
          <a:sx n="60" d="100"/>
          <a:sy n="60" d="100"/>
        </p:scale>
        <p:origin x="-45" y="14"/>
      </p:cViewPr>
      <p:guideLst>
        <p:guide orient="horz" pos="2160"/>
        <p:guide pos="3840"/>
      </p:guideLst>
    </p:cSldViewPr>
  </p:slideViewPr>
  <p:notesTextViewPr>
    <p:cViewPr>
      <p:scale>
        <a:sx n="1" d="1"/>
        <a:sy n="1" d="1"/>
      </p:scale>
      <p:origin x="0" y="0"/>
    </p:cViewPr>
  </p:notesTextViewPr>
  <p:sorterViewPr>
    <p:cViewPr>
      <p:scale>
        <a:sx n="66" d="100"/>
        <a:sy n="66" d="100"/>
      </p:scale>
      <p:origin x="0" y="45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820326-B94D-43BD-8C56-6DC385B324E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B0A1F528-A679-445D-8069-6443574A859F}">
      <dgm:prSet phldrT="[Text]" custT="1"/>
      <dgm:spPr/>
      <dgm:t>
        <a:bodyPr/>
        <a:lstStyle/>
        <a:p>
          <a:r>
            <a:rPr lang="ro-RO" sz="2800" dirty="0" smtClean="0">
              <a:solidFill>
                <a:schemeClr val="tx1"/>
              </a:solidFill>
            </a:rPr>
            <a:t>Manager </a:t>
          </a:r>
          <a:endParaRPr lang="en-US" sz="2800" dirty="0" smtClean="0">
            <a:solidFill>
              <a:schemeClr val="tx1"/>
            </a:solidFill>
          </a:endParaRPr>
        </a:p>
      </dgm:t>
    </dgm:pt>
    <dgm:pt modelId="{524F4AC8-19DA-4137-BFB9-EA8CFA090A2E}" type="parTrans" cxnId="{F8CD75BB-42BC-4CBF-9E76-0A498F813667}">
      <dgm:prSet/>
      <dgm:spPr/>
      <dgm:t>
        <a:bodyPr/>
        <a:lstStyle/>
        <a:p>
          <a:endParaRPr lang="en-US"/>
        </a:p>
      </dgm:t>
    </dgm:pt>
    <dgm:pt modelId="{88D58CC2-A7FF-46E5-AD1A-8B2E1775C32D}" type="sibTrans" cxnId="{F8CD75BB-42BC-4CBF-9E76-0A498F813667}">
      <dgm:prSet/>
      <dgm:spPr/>
      <dgm:t>
        <a:bodyPr/>
        <a:lstStyle/>
        <a:p>
          <a:endParaRPr lang="en-US"/>
        </a:p>
      </dgm:t>
    </dgm:pt>
    <dgm:pt modelId="{9F8002B6-FD22-49AA-95AD-7AFE6BA18714}" type="asst">
      <dgm:prSet phldrT="[Text]" custT="1"/>
      <dgm:spPr>
        <a:solidFill>
          <a:srgbClr val="FFC000">
            <a:alpha val="50000"/>
          </a:srgbClr>
        </a:solidFill>
      </dgm:spPr>
      <dgm:t>
        <a:bodyPr/>
        <a:lstStyle/>
        <a:p>
          <a:r>
            <a:rPr lang="ro-RO" sz="2000" dirty="0" smtClean="0">
              <a:solidFill>
                <a:schemeClr val="tx1"/>
              </a:solidFill>
            </a:rPr>
            <a:t>Serviciul</a:t>
          </a:r>
          <a:endParaRPr lang="en-US" sz="2000" dirty="0" smtClean="0">
            <a:solidFill>
              <a:schemeClr val="tx1"/>
            </a:solidFill>
          </a:endParaRPr>
        </a:p>
        <a:p>
          <a:r>
            <a:rPr lang="en-US" sz="2000" dirty="0" smtClean="0">
              <a:solidFill>
                <a:schemeClr val="tx1"/>
              </a:solidFill>
            </a:rPr>
            <a:t>Management</a:t>
          </a:r>
          <a:r>
            <a:rPr lang="ro-RO" sz="2000" dirty="0" smtClean="0">
              <a:solidFill>
                <a:schemeClr val="tx1"/>
              </a:solidFill>
            </a:rPr>
            <a:t>ul</a:t>
          </a:r>
          <a:r>
            <a:rPr lang="en-US" sz="2000" dirty="0" smtClean="0">
              <a:solidFill>
                <a:schemeClr val="tx1"/>
              </a:solidFill>
            </a:rPr>
            <a:t> Calitat</a:t>
          </a:r>
          <a:r>
            <a:rPr lang="ro-RO" sz="2000" dirty="0" smtClean="0">
              <a:solidFill>
                <a:schemeClr val="tx1"/>
              </a:solidFill>
            </a:rPr>
            <a:t>ii</a:t>
          </a:r>
          <a:endParaRPr lang="en-US" sz="2000" dirty="0">
            <a:solidFill>
              <a:schemeClr val="tx1"/>
            </a:solidFill>
          </a:endParaRPr>
        </a:p>
      </dgm:t>
    </dgm:pt>
    <dgm:pt modelId="{FD61E42D-6D85-46AC-AE00-FA015378C00D}" type="parTrans" cxnId="{05AA843A-3FE3-4C83-B85F-2E0C74370766}">
      <dgm:prSet/>
      <dgm:spPr/>
      <dgm:t>
        <a:bodyPr/>
        <a:lstStyle/>
        <a:p>
          <a:endParaRPr lang="en-US"/>
        </a:p>
      </dgm:t>
    </dgm:pt>
    <dgm:pt modelId="{181454F2-262E-4374-8A42-26D89A40FAB8}" type="sibTrans" cxnId="{05AA843A-3FE3-4C83-B85F-2E0C74370766}">
      <dgm:prSet/>
      <dgm:spPr/>
      <dgm:t>
        <a:bodyPr/>
        <a:lstStyle/>
        <a:p>
          <a:endParaRPr lang="en-US"/>
        </a:p>
      </dgm:t>
    </dgm:pt>
    <dgm:pt modelId="{D676FC16-66AD-4D86-B3DC-2D146E2EC7F3}">
      <dgm:prSet phldrT="[Text]" custT="1"/>
      <dgm:spPr/>
      <dgm:t>
        <a:bodyPr/>
        <a:lstStyle/>
        <a:p>
          <a:r>
            <a:rPr lang="en-US" sz="1800" dirty="0" smtClean="0">
              <a:solidFill>
                <a:schemeClr val="tx1"/>
              </a:solidFill>
            </a:rPr>
            <a:t>PRODUCTIE</a:t>
          </a:r>
          <a:endParaRPr lang="ro-RO" sz="1800" dirty="0" smtClean="0">
            <a:solidFill>
              <a:schemeClr val="tx1"/>
            </a:solidFill>
          </a:endParaRPr>
        </a:p>
      </dgm:t>
    </dgm:pt>
    <dgm:pt modelId="{86D9D799-E3BE-495C-A8AA-15FA0FE638B6}" type="parTrans" cxnId="{37D3F72C-5972-4FD9-84CF-F7FF9BFA4F39}">
      <dgm:prSet/>
      <dgm:spPr/>
      <dgm:t>
        <a:bodyPr/>
        <a:lstStyle/>
        <a:p>
          <a:endParaRPr lang="en-US"/>
        </a:p>
      </dgm:t>
    </dgm:pt>
    <dgm:pt modelId="{73E723C7-9D15-4833-9CD8-7A18737A4306}" type="sibTrans" cxnId="{37D3F72C-5972-4FD9-84CF-F7FF9BFA4F39}">
      <dgm:prSet/>
      <dgm:spPr/>
      <dgm:t>
        <a:bodyPr/>
        <a:lstStyle/>
        <a:p>
          <a:endParaRPr lang="en-US"/>
        </a:p>
      </dgm:t>
    </dgm:pt>
    <dgm:pt modelId="{C5D9A456-24B9-4787-9482-F0C26451C8EF}">
      <dgm:prSet phldrT="[Text]" custT="1"/>
      <dgm:spPr/>
      <dgm:t>
        <a:bodyPr/>
        <a:lstStyle/>
        <a:p>
          <a:r>
            <a:rPr lang="en-US" sz="2000" dirty="0" smtClean="0">
              <a:solidFill>
                <a:schemeClr val="tx1"/>
              </a:solidFill>
            </a:rPr>
            <a:t>RESURSE </a:t>
          </a:r>
          <a:r>
            <a:rPr lang="en-US" sz="2000" dirty="0" smtClean="0">
              <a:solidFill>
                <a:schemeClr val="tx1"/>
              </a:solidFill>
            </a:rPr>
            <a:t>UMANE</a:t>
          </a:r>
          <a:endParaRPr lang="en-US" sz="2000" dirty="0">
            <a:solidFill>
              <a:schemeClr val="tx1"/>
            </a:solidFill>
          </a:endParaRPr>
        </a:p>
      </dgm:t>
    </dgm:pt>
    <dgm:pt modelId="{3B4E35A8-3304-4A38-92C0-5D574E87A0A0}" type="parTrans" cxnId="{9DF2081D-854B-4207-AEFA-8F87F59044D0}">
      <dgm:prSet/>
      <dgm:spPr/>
      <dgm:t>
        <a:bodyPr/>
        <a:lstStyle/>
        <a:p>
          <a:endParaRPr lang="en-US"/>
        </a:p>
      </dgm:t>
    </dgm:pt>
    <dgm:pt modelId="{0FB2CCC1-1F82-46F1-BD86-82DEB72BA7A0}" type="sibTrans" cxnId="{9DF2081D-854B-4207-AEFA-8F87F59044D0}">
      <dgm:prSet/>
      <dgm:spPr/>
      <dgm:t>
        <a:bodyPr/>
        <a:lstStyle/>
        <a:p>
          <a:endParaRPr lang="en-US"/>
        </a:p>
      </dgm:t>
    </dgm:pt>
    <dgm:pt modelId="{05E3D23C-78DE-4F56-A3E1-60E9B12514FF}">
      <dgm:prSet phldrT="[Text]" custT="1"/>
      <dgm:spPr/>
      <dgm:t>
        <a:bodyPr/>
        <a:lstStyle/>
        <a:p>
          <a:r>
            <a:rPr lang="en-US" sz="2000" dirty="0" err="1" smtClean="0">
              <a:solidFill>
                <a:schemeClr val="tx1"/>
              </a:solidFill>
            </a:rPr>
            <a:t>Alte</a:t>
          </a:r>
          <a:r>
            <a:rPr lang="en-US" sz="2000" dirty="0" smtClean="0">
              <a:solidFill>
                <a:schemeClr val="tx1"/>
              </a:solidFill>
            </a:rPr>
            <a:t> comp</a:t>
          </a:r>
          <a:r>
            <a:rPr lang="ro-RO" sz="2000" dirty="0" smtClean="0">
              <a:solidFill>
                <a:schemeClr val="tx1"/>
              </a:solidFill>
            </a:rPr>
            <a:t>artimente</a:t>
          </a:r>
          <a:r>
            <a:rPr lang="en-US" sz="2000" dirty="0" smtClean="0">
              <a:solidFill>
                <a:schemeClr val="tx1"/>
              </a:solidFill>
            </a:rPr>
            <a:t> </a:t>
          </a:r>
          <a:r>
            <a:rPr lang="ro-RO" sz="2000" dirty="0" smtClean="0">
              <a:solidFill>
                <a:schemeClr val="tx1"/>
              </a:solidFill>
            </a:rPr>
            <a:t> suport</a:t>
          </a:r>
          <a:endParaRPr lang="en-US" sz="2000" dirty="0">
            <a:solidFill>
              <a:schemeClr val="tx1"/>
            </a:solidFill>
          </a:endParaRPr>
        </a:p>
      </dgm:t>
    </dgm:pt>
    <dgm:pt modelId="{1824CC2B-1FAE-4721-941F-238B07DC709A}" type="parTrans" cxnId="{0F318032-D87C-449C-8A4C-38CFB6589B2D}">
      <dgm:prSet/>
      <dgm:spPr/>
      <dgm:t>
        <a:bodyPr/>
        <a:lstStyle/>
        <a:p>
          <a:endParaRPr lang="en-US"/>
        </a:p>
      </dgm:t>
    </dgm:pt>
    <dgm:pt modelId="{6E563E29-277A-4F2F-BF5C-BFE19BE1C823}" type="sibTrans" cxnId="{0F318032-D87C-449C-8A4C-38CFB6589B2D}">
      <dgm:prSet/>
      <dgm:spPr/>
      <dgm:t>
        <a:bodyPr/>
        <a:lstStyle/>
        <a:p>
          <a:endParaRPr lang="en-US"/>
        </a:p>
      </dgm:t>
    </dgm:pt>
    <dgm:pt modelId="{A962EB8A-20D7-405A-A6E8-99CC39FE5BA1}" type="pres">
      <dgm:prSet presAssocID="{D9820326-B94D-43BD-8C56-6DC385B324EA}" presName="hierChild1" presStyleCnt="0">
        <dgm:presLayoutVars>
          <dgm:orgChart val="1"/>
          <dgm:chPref val="1"/>
          <dgm:dir/>
          <dgm:animOne val="branch"/>
          <dgm:animLvl val="lvl"/>
          <dgm:resizeHandles/>
        </dgm:presLayoutVars>
      </dgm:prSet>
      <dgm:spPr/>
      <dgm:t>
        <a:bodyPr/>
        <a:lstStyle/>
        <a:p>
          <a:endParaRPr lang="en-US"/>
        </a:p>
      </dgm:t>
    </dgm:pt>
    <dgm:pt modelId="{08127875-57CC-4D81-BEC0-94B803C57F12}" type="pres">
      <dgm:prSet presAssocID="{B0A1F528-A679-445D-8069-6443574A859F}" presName="hierRoot1" presStyleCnt="0">
        <dgm:presLayoutVars>
          <dgm:hierBranch val="init"/>
        </dgm:presLayoutVars>
      </dgm:prSet>
      <dgm:spPr/>
    </dgm:pt>
    <dgm:pt modelId="{0328760F-4B9E-45EA-8532-920E86D9D27E}" type="pres">
      <dgm:prSet presAssocID="{B0A1F528-A679-445D-8069-6443574A859F}" presName="rootComposite1" presStyleCnt="0"/>
      <dgm:spPr/>
    </dgm:pt>
    <dgm:pt modelId="{37924DD6-6237-4805-B176-7A533BB439BB}" type="pres">
      <dgm:prSet presAssocID="{B0A1F528-A679-445D-8069-6443574A859F}" presName="rootText1" presStyleLbl="node0" presStyleIdx="0" presStyleCnt="1" custScaleX="122916">
        <dgm:presLayoutVars>
          <dgm:chPref val="3"/>
        </dgm:presLayoutVars>
      </dgm:prSet>
      <dgm:spPr/>
      <dgm:t>
        <a:bodyPr/>
        <a:lstStyle/>
        <a:p>
          <a:endParaRPr lang="en-US"/>
        </a:p>
      </dgm:t>
    </dgm:pt>
    <dgm:pt modelId="{7E4A3337-C269-44CF-AC55-055437CC0C60}" type="pres">
      <dgm:prSet presAssocID="{B0A1F528-A679-445D-8069-6443574A859F}" presName="rootConnector1" presStyleLbl="node1" presStyleIdx="0" presStyleCnt="0"/>
      <dgm:spPr/>
      <dgm:t>
        <a:bodyPr/>
        <a:lstStyle/>
        <a:p>
          <a:endParaRPr lang="en-US"/>
        </a:p>
      </dgm:t>
    </dgm:pt>
    <dgm:pt modelId="{BCA2DE34-1F73-43DD-A8F0-6C610A203885}" type="pres">
      <dgm:prSet presAssocID="{B0A1F528-A679-445D-8069-6443574A859F}" presName="hierChild2" presStyleCnt="0"/>
      <dgm:spPr/>
    </dgm:pt>
    <dgm:pt modelId="{3064350B-55E9-4115-A63E-9845058BA034}" type="pres">
      <dgm:prSet presAssocID="{86D9D799-E3BE-495C-A8AA-15FA0FE638B6}" presName="Name37" presStyleLbl="parChTrans1D2" presStyleIdx="0" presStyleCnt="4"/>
      <dgm:spPr/>
      <dgm:t>
        <a:bodyPr/>
        <a:lstStyle/>
        <a:p>
          <a:endParaRPr lang="en-US"/>
        </a:p>
      </dgm:t>
    </dgm:pt>
    <dgm:pt modelId="{84BC14AF-8D71-49C1-9D45-E15E9705DC35}" type="pres">
      <dgm:prSet presAssocID="{D676FC16-66AD-4D86-B3DC-2D146E2EC7F3}" presName="hierRoot2" presStyleCnt="0">
        <dgm:presLayoutVars>
          <dgm:hierBranch val="init"/>
        </dgm:presLayoutVars>
      </dgm:prSet>
      <dgm:spPr/>
    </dgm:pt>
    <dgm:pt modelId="{BE5D80CF-1AE0-430D-9B85-A9B1E699F0AB}" type="pres">
      <dgm:prSet presAssocID="{D676FC16-66AD-4D86-B3DC-2D146E2EC7F3}" presName="rootComposite" presStyleCnt="0"/>
      <dgm:spPr/>
    </dgm:pt>
    <dgm:pt modelId="{C1F7A5F5-DAF3-40B1-B264-D4C0EBE145AE}" type="pres">
      <dgm:prSet presAssocID="{D676FC16-66AD-4D86-B3DC-2D146E2EC7F3}" presName="rootText" presStyleLbl="node2" presStyleIdx="0" presStyleCnt="3" custLinFactNeighborX="-435" custLinFactNeighborY="7951">
        <dgm:presLayoutVars>
          <dgm:chPref val="3"/>
        </dgm:presLayoutVars>
      </dgm:prSet>
      <dgm:spPr/>
      <dgm:t>
        <a:bodyPr/>
        <a:lstStyle/>
        <a:p>
          <a:endParaRPr lang="en-US"/>
        </a:p>
      </dgm:t>
    </dgm:pt>
    <dgm:pt modelId="{EF3F2969-C62A-43A2-88AA-F05A739DEB90}" type="pres">
      <dgm:prSet presAssocID="{D676FC16-66AD-4D86-B3DC-2D146E2EC7F3}" presName="rootConnector" presStyleLbl="node2" presStyleIdx="0" presStyleCnt="3"/>
      <dgm:spPr/>
      <dgm:t>
        <a:bodyPr/>
        <a:lstStyle/>
        <a:p>
          <a:endParaRPr lang="en-US"/>
        </a:p>
      </dgm:t>
    </dgm:pt>
    <dgm:pt modelId="{121EF342-89F3-42C1-8BA3-59A9AF3BDF6F}" type="pres">
      <dgm:prSet presAssocID="{D676FC16-66AD-4D86-B3DC-2D146E2EC7F3}" presName="hierChild4" presStyleCnt="0"/>
      <dgm:spPr/>
    </dgm:pt>
    <dgm:pt modelId="{28173606-44A3-4075-B574-618523F92E15}" type="pres">
      <dgm:prSet presAssocID="{D676FC16-66AD-4D86-B3DC-2D146E2EC7F3}" presName="hierChild5" presStyleCnt="0"/>
      <dgm:spPr/>
    </dgm:pt>
    <dgm:pt modelId="{E2493D1D-7BFD-4B33-B768-636DEBD4F3F1}" type="pres">
      <dgm:prSet presAssocID="{3B4E35A8-3304-4A38-92C0-5D574E87A0A0}" presName="Name37" presStyleLbl="parChTrans1D2" presStyleIdx="1" presStyleCnt="4"/>
      <dgm:spPr/>
      <dgm:t>
        <a:bodyPr/>
        <a:lstStyle/>
        <a:p>
          <a:endParaRPr lang="en-US"/>
        </a:p>
      </dgm:t>
    </dgm:pt>
    <dgm:pt modelId="{D843F5DA-2AD2-47D4-BE2F-3E3E619587C4}" type="pres">
      <dgm:prSet presAssocID="{C5D9A456-24B9-4787-9482-F0C26451C8EF}" presName="hierRoot2" presStyleCnt="0">
        <dgm:presLayoutVars>
          <dgm:hierBranch val="init"/>
        </dgm:presLayoutVars>
      </dgm:prSet>
      <dgm:spPr/>
    </dgm:pt>
    <dgm:pt modelId="{0A09F491-1F75-4AD7-BC60-D2FE839311CA}" type="pres">
      <dgm:prSet presAssocID="{C5D9A456-24B9-4787-9482-F0C26451C8EF}" presName="rootComposite" presStyleCnt="0"/>
      <dgm:spPr/>
    </dgm:pt>
    <dgm:pt modelId="{74372F7B-03C1-47BB-9E8A-3474B43E72C7}" type="pres">
      <dgm:prSet presAssocID="{C5D9A456-24B9-4787-9482-F0C26451C8EF}" presName="rootText" presStyleLbl="node2" presStyleIdx="1" presStyleCnt="3">
        <dgm:presLayoutVars>
          <dgm:chPref val="3"/>
        </dgm:presLayoutVars>
      </dgm:prSet>
      <dgm:spPr/>
      <dgm:t>
        <a:bodyPr/>
        <a:lstStyle/>
        <a:p>
          <a:endParaRPr lang="en-US"/>
        </a:p>
      </dgm:t>
    </dgm:pt>
    <dgm:pt modelId="{D18005FE-DF5C-4E34-A413-A76C9A26419B}" type="pres">
      <dgm:prSet presAssocID="{C5D9A456-24B9-4787-9482-F0C26451C8EF}" presName="rootConnector" presStyleLbl="node2" presStyleIdx="1" presStyleCnt="3"/>
      <dgm:spPr/>
      <dgm:t>
        <a:bodyPr/>
        <a:lstStyle/>
        <a:p>
          <a:endParaRPr lang="en-US"/>
        </a:p>
      </dgm:t>
    </dgm:pt>
    <dgm:pt modelId="{48FBA111-9815-4E69-9634-42136C678B79}" type="pres">
      <dgm:prSet presAssocID="{C5D9A456-24B9-4787-9482-F0C26451C8EF}" presName="hierChild4" presStyleCnt="0"/>
      <dgm:spPr/>
    </dgm:pt>
    <dgm:pt modelId="{82E7FB2F-66D6-4110-B210-C209505747AD}" type="pres">
      <dgm:prSet presAssocID="{C5D9A456-24B9-4787-9482-F0C26451C8EF}" presName="hierChild5" presStyleCnt="0"/>
      <dgm:spPr/>
    </dgm:pt>
    <dgm:pt modelId="{AE45C985-245A-45A6-9802-7B86D5CD566F}" type="pres">
      <dgm:prSet presAssocID="{1824CC2B-1FAE-4721-941F-238B07DC709A}" presName="Name37" presStyleLbl="parChTrans1D2" presStyleIdx="2" presStyleCnt="4"/>
      <dgm:spPr/>
      <dgm:t>
        <a:bodyPr/>
        <a:lstStyle/>
        <a:p>
          <a:endParaRPr lang="en-US"/>
        </a:p>
      </dgm:t>
    </dgm:pt>
    <dgm:pt modelId="{4ED1D013-EAD2-4D4A-9A26-4EF207164020}" type="pres">
      <dgm:prSet presAssocID="{05E3D23C-78DE-4F56-A3E1-60E9B12514FF}" presName="hierRoot2" presStyleCnt="0">
        <dgm:presLayoutVars>
          <dgm:hierBranch val="init"/>
        </dgm:presLayoutVars>
      </dgm:prSet>
      <dgm:spPr/>
    </dgm:pt>
    <dgm:pt modelId="{50246CF7-83A4-4B31-87F2-4E890385D3E4}" type="pres">
      <dgm:prSet presAssocID="{05E3D23C-78DE-4F56-A3E1-60E9B12514FF}" presName="rootComposite" presStyleCnt="0"/>
      <dgm:spPr/>
    </dgm:pt>
    <dgm:pt modelId="{3747B5D2-DBE6-4A13-B464-1594F710F7C8}" type="pres">
      <dgm:prSet presAssocID="{05E3D23C-78DE-4F56-A3E1-60E9B12514FF}" presName="rootText" presStyleLbl="node2" presStyleIdx="2" presStyleCnt="3">
        <dgm:presLayoutVars>
          <dgm:chPref val="3"/>
        </dgm:presLayoutVars>
      </dgm:prSet>
      <dgm:spPr/>
      <dgm:t>
        <a:bodyPr/>
        <a:lstStyle/>
        <a:p>
          <a:endParaRPr lang="en-US"/>
        </a:p>
      </dgm:t>
    </dgm:pt>
    <dgm:pt modelId="{5CEFB442-8ED8-4DD5-A787-8C3C9DCDFB05}" type="pres">
      <dgm:prSet presAssocID="{05E3D23C-78DE-4F56-A3E1-60E9B12514FF}" presName="rootConnector" presStyleLbl="node2" presStyleIdx="2" presStyleCnt="3"/>
      <dgm:spPr/>
      <dgm:t>
        <a:bodyPr/>
        <a:lstStyle/>
        <a:p>
          <a:endParaRPr lang="en-US"/>
        </a:p>
      </dgm:t>
    </dgm:pt>
    <dgm:pt modelId="{84F5EFDF-477A-4712-A686-5F47546421E2}" type="pres">
      <dgm:prSet presAssocID="{05E3D23C-78DE-4F56-A3E1-60E9B12514FF}" presName="hierChild4" presStyleCnt="0"/>
      <dgm:spPr/>
    </dgm:pt>
    <dgm:pt modelId="{2F8A3F9B-780D-418A-8EC0-151120F5756F}" type="pres">
      <dgm:prSet presAssocID="{05E3D23C-78DE-4F56-A3E1-60E9B12514FF}" presName="hierChild5" presStyleCnt="0"/>
      <dgm:spPr/>
    </dgm:pt>
    <dgm:pt modelId="{59E4FDBB-EBC1-4D20-AB70-ABD9866070C6}" type="pres">
      <dgm:prSet presAssocID="{B0A1F528-A679-445D-8069-6443574A859F}" presName="hierChild3" presStyleCnt="0"/>
      <dgm:spPr/>
    </dgm:pt>
    <dgm:pt modelId="{1CF6D64A-FBFE-40C9-943D-D0D2C8294C8C}" type="pres">
      <dgm:prSet presAssocID="{FD61E42D-6D85-46AC-AE00-FA015378C00D}" presName="Name111" presStyleLbl="parChTrans1D2" presStyleIdx="3" presStyleCnt="4"/>
      <dgm:spPr/>
      <dgm:t>
        <a:bodyPr/>
        <a:lstStyle/>
        <a:p>
          <a:endParaRPr lang="en-US"/>
        </a:p>
      </dgm:t>
    </dgm:pt>
    <dgm:pt modelId="{CBB73B55-82D2-42F3-995B-3402801104ED}" type="pres">
      <dgm:prSet presAssocID="{9F8002B6-FD22-49AA-95AD-7AFE6BA18714}" presName="hierRoot3" presStyleCnt="0">
        <dgm:presLayoutVars>
          <dgm:hierBranch val="init"/>
        </dgm:presLayoutVars>
      </dgm:prSet>
      <dgm:spPr/>
    </dgm:pt>
    <dgm:pt modelId="{696422E2-9BD7-41EA-85DA-91EB24964AEA}" type="pres">
      <dgm:prSet presAssocID="{9F8002B6-FD22-49AA-95AD-7AFE6BA18714}" presName="rootComposite3" presStyleCnt="0"/>
      <dgm:spPr/>
    </dgm:pt>
    <dgm:pt modelId="{735BF657-2EB5-45E7-AFD0-2D9FF1114AC0}" type="pres">
      <dgm:prSet presAssocID="{9F8002B6-FD22-49AA-95AD-7AFE6BA18714}" presName="rootText3" presStyleLbl="asst1" presStyleIdx="0" presStyleCnt="1" custScaleX="118362">
        <dgm:presLayoutVars>
          <dgm:chPref val="3"/>
        </dgm:presLayoutVars>
      </dgm:prSet>
      <dgm:spPr/>
      <dgm:t>
        <a:bodyPr/>
        <a:lstStyle/>
        <a:p>
          <a:endParaRPr lang="en-US"/>
        </a:p>
      </dgm:t>
    </dgm:pt>
    <dgm:pt modelId="{77CE410A-BB68-4435-A6BE-2291BD410AA8}" type="pres">
      <dgm:prSet presAssocID="{9F8002B6-FD22-49AA-95AD-7AFE6BA18714}" presName="rootConnector3" presStyleLbl="asst1" presStyleIdx="0" presStyleCnt="1"/>
      <dgm:spPr/>
      <dgm:t>
        <a:bodyPr/>
        <a:lstStyle/>
        <a:p>
          <a:endParaRPr lang="en-US"/>
        </a:p>
      </dgm:t>
    </dgm:pt>
    <dgm:pt modelId="{9E7BD5B4-A018-4FC9-9D5B-FC07AA200C81}" type="pres">
      <dgm:prSet presAssocID="{9F8002B6-FD22-49AA-95AD-7AFE6BA18714}" presName="hierChild6" presStyleCnt="0"/>
      <dgm:spPr/>
    </dgm:pt>
    <dgm:pt modelId="{7C1E0084-9900-41DF-8C53-C1ECBE6AD250}" type="pres">
      <dgm:prSet presAssocID="{9F8002B6-FD22-49AA-95AD-7AFE6BA18714}" presName="hierChild7" presStyleCnt="0"/>
      <dgm:spPr/>
    </dgm:pt>
  </dgm:ptLst>
  <dgm:cxnLst>
    <dgm:cxn modelId="{F0C17F3E-FDCD-46C2-BF00-8FF4FE0D1142}" type="presOf" srcId="{C5D9A456-24B9-4787-9482-F0C26451C8EF}" destId="{D18005FE-DF5C-4E34-A413-A76C9A26419B}" srcOrd="1" destOrd="0" presId="urn:microsoft.com/office/officeart/2005/8/layout/orgChart1"/>
    <dgm:cxn modelId="{AF7336F9-7915-43DE-AE0B-43B03058684F}" type="presOf" srcId="{FD61E42D-6D85-46AC-AE00-FA015378C00D}" destId="{1CF6D64A-FBFE-40C9-943D-D0D2C8294C8C}" srcOrd="0" destOrd="0" presId="urn:microsoft.com/office/officeart/2005/8/layout/orgChart1"/>
    <dgm:cxn modelId="{05AA843A-3FE3-4C83-B85F-2E0C74370766}" srcId="{B0A1F528-A679-445D-8069-6443574A859F}" destId="{9F8002B6-FD22-49AA-95AD-7AFE6BA18714}" srcOrd="0" destOrd="0" parTransId="{FD61E42D-6D85-46AC-AE00-FA015378C00D}" sibTransId="{181454F2-262E-4374-8A42-26D89A40FAB8}"/>
    <dgm:cxn modelId="{37D3F72C-5972-4FD9-84CF-F7FF9BFA4F39}" srcId="{B0A1F528-A679-445D-8069-6443574A859F}" destId="{D676FC16-66AD-4D86-B3DC-2D146E2EC7F3}" srcOrd="1" destOrd="0" parTransId="{86D9D799-E3BE-495C-A8AA-15FA0FE638B6}" sibTransId="{73E723C7-9D15-4833-9CD8-7A18737A4306}"/>
    <dgm:cxn modelId="{808B1BA9-4116-44BC-B3D3-9D7D9D735C29}" type="presOf" srcId="{05E3D23C-78DE-4F56-A3E1-60E9B12514FF}" destId="{3747B5D2-DBE6-4A13-B464-1594F710F7C8}" srcOrd="0" destOrd="0" presId="urn:microsoft.com/office/officeart/2005/8/layout/orgChart1"/>
    <dgm:cxn modelId="{E9EF4A45-E5DC-45EA-96B6-AC228F5E594C}" type="presOf" srcId="{D676FC16-66AD-4D86-B3DC-2D146E2EC7F3}" destId="{C1F7A5F5-DAF3-40B1-B264-D4C0EBE145AE}" srcOrd="0" destOrd="0" presId="urn:microsoft.com/office/officeart/2005/8/layout/orgChart1"/>
    <dgm:cxn modelId="{401A4BF9-C305-40C5-98FA-8513D148D786}" type="presOf" srcId="{D9820326-B94D-43BD-8C56-6DC385B324EA}" destId="{A962EB8A-20D7-405A-A6E8-99CC39FE5BA1}" srcOrd="0" destOrd="0" presId="urn:microsoft.com/office/officeart/2005/8/layout/orgChart1"/>
    <dgm:cxn modelId="{1CD36906-9A51-4279-9A12-DDC94AB49CB9}" type="presOf" srcId="{B0A1F528-A679-445D-8069-6443574A859F}" destId="{7E4A3337-C269-44CF-AC55-055437CC0C60}" srcOrd="1" destOrd="0" presId="urn:microsoft.com/office/officeart/2005/8/layout/orgChart1"/>
    <dgm:cxn modelId="{EAEBA8BC-6C4D-4C57-8362-DAE08E5E06E6}" type="presOf" srcId="{9F8002B6-FD22-49AA-95AD-7AFE6BA18714}" destId="{77CE410A-BB68-4435-A6BE-2291BD410AA8}" srcOrd="1" destOrd="0" presId="urn:microsoft.com/office/officeart/2005/8/layout/orgChart1"/>
    <dgm:cxn modelId="{45242F52-AF9D-43D6-9BBB-19865E8128B5}" type="presOf" srcId="{3B4E35A8-3304-4A38-92C0-5D574E87A0A0}" destId="{E2493D1D-7BFD-4B33-B768-636DEBD4F3F1}" srcOrd="0" destOrd="0" presId="urn:microsoft.com/office/officeart/2005/8/layout/orgChart1"/>
    <dgm:cxn modelId="{559DA832-1689-4E83-90F3-231E67BB7B50}" type="presOf" srcId="{9F8002B6-FD22-49AA-95AD-7AFE6BA18714}" destId="{735BF657-2EB5-45E7-AFD0-2D9FF1114AC0}" srcOrd="0" destOrd="0" presId="urn:microsoft.com/office/officeart/2005/8/layout/orgChart1"/>
    <dgm:cxn modelId="{78FDD38F-973B-4CD7-989D-63E0A4DF8AB9}" type="presOf" srcId="{1824CC2B-1FAE-4721-941F-238B07DC709A}" destId="{AE45C985-245A-45A6-9802-7B86D5CD566F}" srcOrd="0" destOrd="0" presId="urn:microsoft.com/office/officeart/2005/8/layout/orgChart1"/>
    <dgm:cxn modelId="{0F318032-D87C-449C-8A4C-38CFB6589B2D}" srcId="{B0A1F528-A679-445D-8069-6443574A859F}" destId="{05E3D23C-78DE-4F56-A3E1-60E9B12514FF}" srcOrd="3" destOrd="0" parTransId="{1824CC2B-1FAE-4721-941F-238B07DC709A}" sibTransId="{6E563E29-277A-4F2F-BF5C-BFE19BE1C823}"/>
    <dgm:cxn modelId="{E65F75CB-375B-4A2D-9B34-BD20527A1FB7}" type="presOf" srcId="{B0A1F528-A679-445D-8069-6443574A859F}" destId="{37924DD6-6237-4805-B176-7A533BB439BB}" srcOrd="0" destOrd="0" presId="urn:microsoft.com/office/officeart/2005/8/layout/orgChart1"/>
    <dgm:cxn modelId="{DC6EA825-5CC5-4C2C-8453-E764838017F6}" type="presOf" srcId="{D676FC16-66AD-4D86-B3DC-2D146E2EC7F3}" destId="{EF3F2969-C62A-43A2-88AA-F05A739DEB90}" srcOrd="1" destOrd="0" presId="urn:microsoft.com/office/officeart/2005/8/layout/orgChart1"/>
    <dgm:cxn modelId="{3677BC78-C777-4080-AD85-687957BE221A}" type="presOf" srcId="{C5D9A456-24B9-4787-9482-F0C26451C8EF}" destId="{74372F7B-03C1-47BB-9E8A-3474B43E72C7}" srcOrd="0" destOrd="0" presId="urn:microsoft.com/office/officeart/2005/8/layout/orgChart1"/>
    <dgm:cxn modelId="{62722A62-6A17-4BA6-B53C-86FA7A483EEC}" type="presOf" srcId="{05E3D23C-78DE-4F56-A3E1-60E9B12514FF}" destId="{5CEFB442-8ED8-4DD5-A787-8C3C9DCDFB05}" srcOrd="1" destOrd="0" presId="urn:microsoft.com/office/officeart/2005/8/layout/orgChart1"/>
    <dgm:cxn modelId="{028C7793-4247-4D5A-9FB9-CA09899450ED}" type="presOf" srcId="{86D9D799-E3BE-495C-A8AA-15FA0FE638B6}" destId="{3064350B-55E9-4115-A63E-9845058BA034}" srcOrd="0" destOrd="0" presId="urn:microsoft.com/office/officeart/2005/8/layout/orgChart1"/>
    <dgm:cxn modelId="{9DF2081D-854B-4207-AEFA-8F87F59044D0}" srcId="{B0A1F528-A679-445D-8069-6443574A859F}" destId="{C5D9A456-24B9-4787-9482-F0C26451C8EF}" srcOrd="2" destOrd="0" parTransId="{3B4E35A8-3304-4A38-92C0-5D574E87A0A0}" sibTransId="{0FB2CCC1-1F82-46F1-BD86-82DEB72BA7A0}"/>
    <dgm:cxn modelId="{F8CD75BB-42BC-4CBF-9E76-0A498F813667}" srcId="{D9820326-B94D-43BD-8C56-6DC385B324EA}" destId="{B0A1F528-A679-445D-8069-6443574A859F}" srcOrd="0" destOrd="0" parTransId="{524F4AC8-19DA-4137-BFB9-EA8CFA090A2E}" sibTransId="{88D58CC2-A7FF-46E5-AD1A-8B2E1775C32D}"/>
    <dgm:cxn modelId="{BA3D9E4B-62BC-4FAF-9A75-7E51409FF42A}" type="presParOf" srcId="{A962EB8A-20D7-405A-A6E8-99CC39FE5BA1}" destId="{08127875-57CC-4D81-BEC0-94B803C57F12}" srcOrd="0" destOrd="0" presId="urn:microsoft.com/office/officeart/2005/8/layout/orgChart1"/>
    <dgm:cxn modelId="{C5F11D19-59E7-494D-B8B9-D27D6096F9BC}" type="presParOf" srcId="{08127875-57CC-4D81-BEC0-94B803C57F12}" destId="{0328760F-4B9E-45EA-8532-920E86D9D27E}" srcOrd="0" destOrd="0" presId="urn:microsoft.com/office/officeart/2005/8/layout/orgChart1"/>
    <dgm:cxn modelId="{064023C8-5926-403A-88EA-57A028C1511E}" type="presParOf" srcId="{0328760F-4B9E-45EA-8532-920E86D9D27E}" destId="{37924DD6-6237-4805-B176-7A533BB439BB}" srcOrd="0" destOrd="0" presId="urn:microsoft.com/office/officeart/2005/8/layout/orgChart1"/>
    <dgm:cxn modelId="{0E9AE503-A3B8-413A-9922-979E826FF9EB}" type="presParOf" srcId="{0328760F-4B9E-45EA-8532-920E86D9D27E}" destId="{7E4A3337-C269-44CF-AC55-055437CC0C60}" srcOrd="1" destOrd="0" presId="urn:microsoft.com/office/officeart/2005/8/layout/orgChart1"/>
    <dgm:cxn modelId="{1B8D8151-27F4-467C-95D9-51B705C42F7C}" type="presParOf" srcId="{08127875-57CC-4D81-BEC0-94B803C57F12}" destId="{BCA2DE34-1F73-43DD-A8F0-6C610A203885}" srcOrd="1" destOrd="0" presId="urn:microsoft.com/office/officeart/2005/8/layout/orgChart1"/>
    <dgm:cxn modelId="{AA668F82-ACB2-4F4E-8EE0-E51B1AE956CD}" type="presParOf" srcId="{BCA2DE34-1F73-43DD-A8F0-6C610A203885}" destId="{3064350B-55E9-4115-A63E-9845058BA034}" srcOrd="0" destOrd="0" presId="urn:microsoft.com/office/officeart/2005/8/layout/orgChart1"/>
    <dgm:cxn modelId="{E0D864E8-8D5D-4C19-A12B-4589B289B864}" type="presParOf" srcId="{BCA2DE34-1F73-43DD-A8F0-6C610A203885}" destId="{84BC14AF-8D71-49C1-9D45-E15E9705DC35}" srcOrd="1" destOrd="0" presId="urn:microsoft.com/office/officeart/2005/8/layout/orgChart1"/>
    <dgm:cxn modelId="{55A069CE-EBFB-4EB9-83A6-6878EB762E32}" type="presParOf" srcId="{84BC14AF-8D71-49C1-9D45-E15E9705DC35}" destId="{BE5D80CF-1AE0-430D-9B85-A9B1E699F0AB}" srcOrd="0" destOrd="0" presId="urn:microsoft.com/office/officeart/2005/8/layout/orgChart1"/>
    <dgm:cxn modelId="{AB3FB68B-7D9B-4500-AC09-478C3D7BF8A5}" type="presParOf" srcId="{BE5D80CF-1AE0-430D-9B85-A9B1E699F0AB}" destId="{C1F7A5F5-DAF3-40B1-B264-D4C0EBE145AE}" srcOrd="0" destOrd="0" presId="urn:microsoft.com/office/officeart/2005/8/layout/orgChart1"/>
    <dgm:cxn modelId="{D67937F8-B76C-490B-90AB-E2D9E2AFE200}" type="presParOf" srcId="{BE5D80CF-1AE0-430D-9B85-A9B1E699F0AB}" destId="{EF3F2969-C62A-43A2-88AA-F05A739DEB90}" srcOrd="1" destOrd="0" presId="urn:microsoft.com/office/officeart/2005/8/layout/orgChart1"/>
    <dgm:cxn modelId="{C6F59508-A517-4134-9BC0-0A9224E145E4}" type="presParOf" srcId="{84BC14AF-8D71-49C1-9D45-E15E9705DC35}" destId="{121EF342-89F3-42C1-8BA3-59A9AF3BDF6F}" srcOrd="1" destOrd="0" presId="urn:microsoft.com/office/officeart/2005/8/layout/orgChart1"/>
    <dgm:cxn modelId="{8429D944-9EF3-49B3-BBF8-E292FDF7D24A}" type="presParOf" srcId="{84BC14AF-8D71-49C1-9D45-E15E9705DC35}" destId="{28173606-44A3-4075-B574-618523F92E15}" srcOrd="2" destOrd="0" presId="urn:microsoft.com/office/officeart/2005/8/layout/orgChart1"/>
    <dgm:cxn modelId="{68042247-C2C3-491B-82E9-23F90FF774F2}" type="presParOf" srcId="{BCA2DE34-1F73-43DD-A8F0-6C610A203885}" destId="{E2493D1D-7BFD-4B33-B768-636DEBD4F3F1}" srcOrd="2" destOrd="0" presId="urn:microsoft.com/office/officeart/2005/8/layout/orgChart1"/>
    <dgm:cxn modelId="{45CDB01E-0009-4D1D-8EF8-86D9EBFD370E}" type="presParOf" srcId="{BCA2DE34-1F73-43DD-A8F0-6C610A203885}" destId="{D843F5DA-2AD2-47D4-BE2F-3E3E619587C4}" srcOrd="3" destOrd="0" presId="urn:microsoft.com/office/officeart/2005/8/layout/orgChart1"/>
    <dgm:cxn modelId="{97A3ABC3-26AC-4A8F-8089-F31A9166E77C}" type="presParOf" srcId="{D843F5DA-2AD2-47D4-BE2F-3E3E619587C4}" destId="{0A09F491-1F75-4AD7-BC60-D2FE839311CA}" srcOrd="0" destOrd="0" presId="urn:microsoft.com/office/officeart/2005/8/layout/orgChart1"/>
    <dgm:cxn modelId="{F7A1D8BF-2B1F-4BEC-B2F2-377F69899749}" type="presParOf" srcId="{0A09F491-1F75-4AD7-BC60-D2FE839311CA}" destId="{74372F7B-03C1-47BB-9E8A-3474B43E72C7}" srcOrd="0" destOrd="0" presId="urn:microsoft.com/office/officeart/2005/8/layout/orgChart1"/>
    <dgm:cxn modelId="{A67A4D36-A58B-4D97-BB1B-9C0DAB35A050}" type="presParOf" srcId="{0A09F491-1F75-4AD7-BC60-D2FE839311CA}" destId="{D18005FE-DF5C-4E34-A413-A76C9A26419B}" srcOrd="1" destOrd="0" presId="urn:microsoft.com/office/officeart/2005/8/layout/orgChart1"/>
    <dgm:cxn modelId="{59FA2298-98B4-41A3-828F-DC052DA51C68}" type="presParOf" srcId="{D843F5DA-2AD2-47D4-BE2F-3E3E619587C4}" destId="{48FBA111-9815-4E69-9634-42136C678B79}" srcOrd="1" destOrd="0" presId="urn:microsoft.com/office/officeart/2005/8/layout/orgChart1"/>
    <dgm:cxn modelId="{87976904-FF59-4BBD-88EB-A1BCDC2E6CCF}" type="presParOf" srcId="{D843F5DA-2AD2-47D4-BE2F-3E3E619587C4}" destId="{82E7FB2F-66D6-4110-B210-C209505747AD}" srcOrd="2" destOrd="0" presId="urn:microsoft.com/office/officeart/2005/8/layout/orgChart1"/>
    <dgm:cxn modelId="{11CDD6F7-D3FC-4338-A514-BC05A910EF63}" type="presParOf" srcId="{BCA2DE34-1F73-43DD-A8F0-6C610A203885}" destId="{AE45C985-245A-45A6-9802-7B86D5CD566F}" srcOrd="4" destOrd="0" presId="urn:microsoft.com/office/officeart/2005/8/layout/orgChart1"/>
    <dgm:cxn modelId="{D9B50FE8-23A5-4EDB-AF77-AEFEC9FC3962}" type="presParOf" srcId="{BCA2DE34-1F73-43DD-A8F0-6C610A203885}" destId="{4ED1D013-EAD2-4D4A-9A26-4EF207164020}" srcOrd="5" destOrd="0" presId="urn:microsoft.com/office/officeart/2005/8/layout/orgChart1"/>
    <dgm:cxn modelId="{B73C051C-399D-4C57-8121-EF35697FFF32}" type="presParOf" srcId="{4ED1D013-EAD2-4D4A-9A26-4EF207164020}" destId="{50246CF7-83A4-4B31-87F2-4E890385D3E4}" srcOrd="0" destOrd="0" presId="urn:microsoft.com/office/officeart/2005/8/layout/orgChart1"/>
    <dgm:cxn modelId="{D43E259D-3EC2-4A9A-9BC0-6CD391F1E327}" type="presParOf" srcId="{50246CF7-83A4-4B31-87F2-4E890385D3E4}" destId="{3747B5D2-DBE6-4A13-B464-1594F710F7C8}" srcOrd="0" destOrd="0" presId="urn:microsoft.com/office/officeart/2005/8/layout/orgChart1"/>
    <dgm:cxn modelId="{C22445F1-F126-4DA8-92CB-71D7E810AAF7}" type="presParOf" srcId="{50246CF7-83A4-4B31-87F2-4E890385D3E4}" destId="{5CEFB442-8ED8-4DD5-A787-8C3C9DCDFB05}" srcOrd="1" destOrd="0" presId="urn:microsoft.com/office/officeart/2005/8/layout/orgChart1"/>
    <dgm:cxn modelId="{070DAC04-4964-464E-87E7-BC2580144BED}" type="presParOf" srcId="{4ED1D013-EAD2-4D4A-9A26-4EF207164020}" destId="{84F5EFDF-477A-4712-A686-5F47546421E2}" srcOrd="1" destOrd="0" presId="urn:microsoft.com/office/officeart/2005/8/layout/orgChart1"/>
    <dgm:cxn modelId="{5F29B8AE-D0BB-42C3-8112-43E748F89CBF}" type="presParOf" srcId="{4ED1D013-EAD2-4D4A-9A26-4EF207164020}" destId="{2F8A3F9B-780D-418A-8EC0-151120F5756F}" srcOrd="2" destOrd="0" presId="urn:microsoft.com/office/officeart/2005/8/layout/orgChart1"/>
    <dgm:cxn modelId="{2C741B8B-BFEA-4C89-96BF-FB1D2E194E47}" type="presParOf" srcId="{08127875-57CC-4D81-BEC0-94B803C57F12}" destId="{59E4FDBB-EBC1-4D20-AB70-ABD9866070C6}" srcOrd="2" destOrd="0" presId="urn:microsoft.com/office/officeart/2005/8/layout/orgChart1"/>
    <dgm:cxn modelId="{02E517CA-293C-4847-8B3F-1652591B30C1}" type="presParOf" srcId="{59E4FDBB-EBC1-4D20-AB70-ABD9866070C6}" destId="{1CF6D64A-FBFE-40C9-943D-D0D2C8294C8C}" srcOrd="0" destOrd="0" presId="urn:microsoft.com/office/officeart/2005/8/layout/orgChart1"/>
    <dgm:cxn modelId="{6A287ADE-462B-43E4-9A6E-F9CF499C2AAA}" type="presParOf" srcId="{59E4FDBB-EBC1-4D20-AB70-ABD9866070C6}" destId="{CBB73B55-82D2-42F3-995B-3402801104ED}" srcOrd="1" destOrd="0" presId="urn:microsoft.com/office/officeart/2005/8/layout/orgChart1"/>
    <dgm:cxn modelId="{3AF0E836-7EA3-4744-846D-952B7E288E57}" type="presParOf" srcId="{CBB73B55-82D2-42F3-995B-3402801104ED}" destId="{696422E2-9BD7-41EA-85DA-91EB24964AEA}" srcOrd="0" destOrd="0" presId="urn:microsoft.com/office/officeart/2005/8/layout/orgChart1"/>
    <dgm:cxn modelId="{75D03C78-B390-4334-8526-4BC8E0C0FFD1}" type="presParOf" srcId="{696422E2-9BD7-41EA-85DA-91EB24964AEA}" destId="{735BF657-2EB5-45E7-AFD0-2D9FF1114AC0}" srcOrd="0" destOrd="0" presId="urn:microsoft.com/office/officeart/2005/8/layout/orgChart1"/>
    <dgm:cxn modelId="{FE91E37E-82D2-4A07-BB00-186CEB2DDC78}" type="presParOf" srcId="{696422E2-9BD7-41EA-85DA-91EB24964AEA}" destId="{77CE410A-BB68-4435-A6BE-2291BD410AA8}" srcOrd="1" destOrd="0" presId="urn:microsoft.com/office/officeart/2005/8/layout/orgChart1"/>
    <dgm:cxn modelId="{EDABE671-BA32-43E5-988C-7EEEC1ABA3C4}" type="presParOf" srcId="{CBB73B55-82D2-42F3-995B-3402801104ED}" destId="{9E7BD5B4-A018-4FC9-9D5B-FC07AA200C81}" srcOrd="1" destOrd="0" presId="urn:microsoft.com/office/officeart/2005/8/layout/orgChart1"/>
    <dgm:cxn modelId="{AFECD481-9CB8-4BB0-BE3F-0E5237423507}" type="presParOf" srcId="{CBB73B55-82D2-42F3-995B-3402801104ED}" destId="{7C1E0084-9900-41DF-8C53-C1ECBE6AD250}" srcOrd="2" destOrd="0" presId="urn:microsoft.com/office/officeart/2005/8/layout/orgChart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F6D64A-FBFE-40C9-943D-D0D2C8294C8C}">
      <dsp:nvSpPr>
        <dsp:cNvPr id="0" name=""/>
        <dsp:cNvSpPr/>
      </dsp:nvSpPr>
      <dsp:spPr>
        <a:xfrm>
          <a:off x="5239220" y="1180100"/>
          <a:ext cx="247179" cy="1082880"/>
        </a:xfrm>
        <a:custGeom>
          <a:avLst/>
          <a:gdLst/>
          <a:ahLst/>
          <a:cxnLst/>
          <a:rect l="0" t="0" r="0" b="0"/>
          <a:pathLst>
            <a:path>
              <a:moveTo>
                <a:pt x="247179" y="0"/>
              </a:moveTo>
              <a:lnTo>
                <a:pt x="247179" y="1082880"/>
              </a:lnTo>
              <a:lnTo>
                <a:pt x="0" y="108288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45C985-245A-45A6-9802-7B86D5CD566F}">
      <dsp:nvSpPr>
        <dsp:cNvPr id="0" name=""/>
        <dsp:cNvSpPr/>
      </dsp:nvSpPr>
      <dsp:spPr>
        <a:xfrm>
          <a:off x="5486400" y="1180100"/>
          <a:ext cx="2848447" cy="2165761"/>
        </a:xfrm>
        <a:custGeom>
          <a:avLst/>
          <a:gdLst/>
          <a:ahLst/>
          <a:cxnLst/>
          <a:rect l="0" t="0" r="0" b="0"/>
          <a:pathLst>
            <a:path>
              <a:moveTo>
                <a:pt x="0" y="0"/>
              </a:moveTo>
              <a:lnTo>
                <a:pt x="0" y="1918582"/>
              </a:lnTo>
              <a:lnTo>
                <a:pt x="2848447" y="1918582"/>
              </a:lnTo>
              <a:lnTo>
                <a:pt x="2848447" y="21657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493D1D-7BFD-4B33-B768-636DEBD4F3F1}">
      <dsp:nvSpPr>
        <dsp:cNvPr id="0" name=""/>
        <dsp:cNvSpPr/>
      </dsp:nvSpPr>
      <dsp:spPr>
        <a:xfrm>
          <a:off x="5440680" y="1180100"/>
          <a:ext cx="91440" cy="2165761"/>
        </a:xfrm>
        <a:custGeom>
          <a:avLst/>
          <a:gdLst/>
          <a:ahLst/>
          <a:cxnLst/>
          <a:rect l="0" t="0" r="0" b="0"/>
          <a:pathLst>
            <a:path>
              <a:moveTo>
                <a:pt x="45720" y="0"/>
              </a:moveTo>
              <a:lnTo>
                <a:pt x="45720" y="21657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064350B-55E9-4115-A63E-9845058BA034}">
      <dsp:nvSpPr>
        <dsp:cNvPr id="0" name=""/>
        <dsp:cNvSpPr/>
      </dsp:nvSpPr>
      <dsp:spPr>
        <a:xfrm>
          <a:off x="2627712" y="1180100"/>
          <a:ext cx="2858687" cy="2168817"/>
        </a:xfrm>
        <a:custGeom>
          <a:avLst/>
          <a:gdLst/>
          <a:ahLst/>
          <a:cxnLst/>
          <a:rect l="0" t="0" r="0" b="0"/>
          <a:pathLst>
            <a:path>
              <a:moveTo>
                <a:pt x="2858687" y="0"/>
              </a:moveTo>
              <a:lnTo>
                <a:pt x="2858687" y="1921638"/>
              </a:lnTo>
              <a:lnTo>
                <a:pt x="0" y="1921638"/>
              </a:lnTo>
              <a:lnTo>
                <a:pt x="0" y="216881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924DD6-6237-4805-B176-7A533BB439BB}">
      <dsp:nvSpPr>
        <dsp:cNvPr id="0" name=""/>
        <dsp:cNvSpPr/>
      </dsp:nvSpPr>
      <dsp:spPr>
        <a:xfrm>
          <a:off x="4039624" y="3056"/>
          <a:ext cx="2893551" cy="1177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ro-RO" sz="2800" kern="1200" dirty="0" smtClean="0">
              <a:solidFill>
                <a:schemeClr val="tx1"/>
              </a:solidFill>
            </a:rPr>
            <a:t>Manager </a:t>
          </a:r>
          <a:endParaRPr lang="en-US" sz="2800" kern="1200" dirty="0" smtClean="0">
            <a:solidFill>
              <a:schemeClr val="tx1"/>
            </a:solidFill>
          </a:endParaRPr>
        </a:p>
      </dsp:txBody>
      <dsp:txXfrm>
        <a:off x="4039624" y="3056"/>
        <a:ext cx="2893551" cy="1177044"/>
      </dsp:txXfrm>
    </dsp:sp>
    <dsp:sp modelId="{C1F7A5F5-DAF3-40B1-B264-D4C0EBE145AE}">
      <dsp:nvSpPr>
        <dsp:cNvPr id="0" name=""/>
        <dsp:cNvSpPr/>
      </dsp:nvSpPr>
      <dsp:spPr>
        <a:xfrm>
          <a:off x="1450667" y="3348918"/>
          <a:ext cx="2354088" cy="1177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solidFill>
                <a:schemeClr val="tx1"/>
              </a:solidFill>
            </a:rPr>
            <a:t>PRODUCTIE</a:t>
          </a:r>
          <a:endParaRPr lang="ro-RO" sz="1800" kern="1200" dirty="0" smtClean="0">
            <a:solidFill>
              <a:schemeClr val="tx1"/>
            </a:solidFill>
          </a:endParaRPr>
        </a:p>
      </dsp:txBody>
      <dsp:txXfrm>
        <a:off x="1450667" y="3348918"/>
        <a:ext cx="2354088" cy="1177044"/>
      </dsp:txXfrm>
    </dsp:sp>
    <dsp:sp modelId="{74372F7B-03C1-47BB-9E8A-3474B43E72C7}">
      <dsp:nvSpPr>
        <dsp:cNvPr id="0" name=""/>
        <dsp:cNvSpPr/>
      </dsp:nvSpPr>
      <dsp:spPr>
        <a:xfrm>
          <a:off x="4309355" y="3345862"/>
          <a:ext cx="2354088" cy="1177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rPr>
            <a:t>RESURSE </a:t>
          </a:r>
          <a:r>
            <a:rPr lang="en-US" sz="2000" kern="1200" dirty="0" smtClean="0">
              <a:solidFill>
                <a:schemeClr val="tx1"/>
              </a:solidFill>
            </a:rPr>
            <a:t>UMANE</a:t>
          </a:r>
          <a:endParaRPr lang="en-US" sz="2000" kern="1200" dirty="0">
            <a:solidFill>
              <a:schemeClr val="tx1"/>
            </a:solidFill>
          </a:endParaRPr>
        </a:p>
      </dsp:txBody>
      <dsp:txXfrm>
        <a:off x="4309355" y="3345862"/>
        <a:ext cx="2354088" cy="1177044"/>
      </dsp:txXfrm>
    </dsp:sp>
    <dsp:sp modelId="{3747B5D2-DBE6-4A13-B464-1594F710F7C8}">
      <dsp:nvSpPr>
        <dsp:cNvPr id="0" name=""/>
        <dsp:cNvSpPr/>
      </dsp:nvSpPr>
      <dsp:spPr>
        <a:xfrm>
          <a:off x="7157803" y="3345862"/>
          <a:ext cx="2354088" cy="1177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err="1" smtClean="0">
              <a:solidFill>
                <a:schemeClr val="tx1"/>
              </a:solidFill>
            </a:rPr>
            <a:t>Alte</a:t>
          </a:r>
          <a:r>
            <a:rPr lang="en-US" sz="2000" kern="1200" dirty="0" smtClean="0">
              <a:solidFill>
                <a:schemeClr val="tx1"/>
              </a:solidFill>
            </a:rPr>
            <a:t> comp</a:t>
          </a:r>
          <a:r>
            <a:rPr lang="ro-RO" sz="2000" kern="1200" dirty="0" smtClean="0">
              <a:solidFill>
                <a:schemeClr val="tx1"/>
              </a:solidFill>
            </a:rPr>
            <a:t>artimente</a:t>
          </a:r>
          <a:r>
            <a:rPr lang="en-US" sz="2000" kern="1200" dirty="0" smtClean="0">
              <a:solidFill>
                <a:schemeClr val="tx1"/>
              </a:solidFill>
            </a:rPr>
            <a:t> </a:t>
          </a:r>
          <a:r>
            <a:rPr lang="ro-RO" sz="2000" kern="1200" dirty="0" smtClean="0">
              <a:solidFill>
                <a:schemeClr val="tx1"/>
              </a:solidFill>
            </a:rPr>
            <a:t> suport</a:t>
          </a:r>
          <a:endParaRPr lang="en-US" sz="2000" kern="1200" dirty="0">
            <a:solidFill>
              <a:schemeClr val="tx1"/>
            </a:solidFill>
          </a:endParaRPr>
        </a:p>
      </dsp:txBody>
      <dsp:txXfrm>
        <a:off x="7157803" y="3345862"/>
        <a:ext cx="2354088" cy="1177044"/>
      </dsp:txXfrm>
    </dsp:sp>
    <dsp:sp modelId="{735BF657-2EB5-45E7-AFD0-2D9FF1114AC0}">
      <dsp:nvSpPr>
        <dsp:cNvPr id="0" name=""/>
        <dsp:cNvSpPr/>
      </dsp:nvSpPr>
      <dsp:spPr>
        <a:xfrm>
          <a:off x="2452874" y="1674459"/>
          <a:ext cx="2786346" cy="1177044"/>
        </a:xfrm>
        <a:prstGeom prst="rect">
          <a:avLst/>
        </a:prstGeom>
        <a:solidFill>
          <a:srgbClr val="FFC000">
            <a:alpha val="50000"/>
          </a:srgb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o-RO" sz="2000" kern="1200" dirty="0" smtClean="0">
              <a:solidFill>
                <a:schemeClr val="tx1"/>
              </a:solidFill>
            </a:rPr>
            <a:t>Serviciul</a:t>
          </a:r>
          <a:endParaRPr lang="en-US" sz="2000" kern="1200" dirty="0" smtClean="0">
            <a:solidFill>
              <a:schemeClr val="tx1"/>
            </a:solidFill>
          </a:endParaRPr>
        </a:p>
        <a:p>
          <a:pPr lvl="0" algn="ctr" defTabSz="889000">
            <a:lnSpc>
              <a:spcPct val="90000"/>
            </a:lnSpc>
            <a:spcBef>
              <a:spcPct val="0"/>
            </a:spcBef>
            <a:spcAft>
              <a:spcPct val="35000"/>
            </a:spcAft>
          </a:pPr>
          <a:r>
            <a:rPr lang="en-US" sz="2000" kern="1200" dirty="0" smtClean="0">
              <a:solidFill>
                <a:schemeClr val="tx1"/>
              </a:solidFill>
            </a:rPr>
            <a:t>Management</a:t>
          </a:r>
          <a:r>
            <a:rPr lang="ro-RO" sz="2000" kern="1200" dirty="0" smtClean="0">
              <a:solidFill>
                <a:schemeClr val="tx1"/>
              </a:solidFill>
            </a:rPr>
            <a:t>ul</a:t>
          </a:r>
          <a:r>
            <a:rPr lang="en-US" sz="2000" kern="1200" dirty="0" smtClean="0">
              <a:solidFill>
                <a:schemeClr val="tx1"/>
              </a:solidFill>
            </a:rPr>
            <a:t> Calitat</a:t>
          </a:r>
          <a:r>
            <a:rPr lang="ro-RO" sz="2000" kern="1200" dirty="0" smtClean="0">
              <a:solidFill>
                <a:schemeClr val="tx1"/>
              </a:solidFill>
            </a:rPr>
            <a:t>ii</a:t>
          </a:r>
          <a:endParaRPr lang="en-US" sz="2000" kern="1200" dirty="0">
            <a:solidFill>
              <a:schemeClr val="tx1"/>
            </a:solidFill>
          </a:endParaRPr>
        </a:p>
      </dsp:txBody>
      <dsp:txXfrm>
        <a:off x="2452874" y="1674459"/>
        <a:ext cx="2786346" cy="117704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7D9A74-5360-43EF-B4C0-41CDA937270F}" type="datetimeFigureOut">
              <a:rPr lang="en-US" smtClean="0"/>
              <a:t>5/10/2021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42C4A2-EBC4-4B77-AB1E-930990E558E7}" type="slidenum">
              <a:rPr lang="en-US" smtClean="0"/>
              <a:t>‹#›</a:t>
            </a:fld>
            <a:endParaRPr lang="en-US"/>
          </a:p>
        </p:txBody>
      </p:sp>
    </p:spTree>
    <p:extLst>
      <p:ext uri="{BB962C8B-B14F-4D97-AF65-F5344CB8AC3E}">
        <p14:creationId xmlns:p14="http://schemas.microsoft.com/office/powerpoint/2010/main" val="522961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ro-RO" smtClean="0"/>
              <a:t>Model preluat odata cu transfer de licenţă CNE. Accent pe importanta prevenirii. Un alt pdv in management se referă la cele mai pertinente obiective ale firmei: supravieţuirea, menţinerea solvabilităţii, profitabil pe termen scurt, profitabil pe termen lung.  Multe dintre organizaţii nu urmăresc şi pe al 4-lea</a:t>
            </a:r>
            <a:endParaRPr lang="en-US" smtClean="0"/>
          </a:p>
        </p:txBody>
      </p:sp>
      <p:sp>
        <p:nvSpPr>
          <p:cNvPr id="440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3F6AE21-C8D6-4268-B325-F724C12837C9}" type="slidenum">
              <a:rPr lang="en-US" smtClean="0"/>
              <a:pPr fontAlgn="base">
                <a:spcBef>
                  <a:spcPct val="0"/>
                </a:spcBef>
                <a:spcAft>
                  <a:spcPct val="0"/>
                </a:spcAft>
                <a:defRPr/>
              </a:pPr>
              <a:t>9</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ro-RO" smtClean="0"/>
              <a:t>Discuţii: Ce servicii furnizati, Ce e nou in organigramă...</a:t>
            </a:r>
            <a:endParaRPr lang="en-US" smtClean="0"/>
          </a:p>
        </p:txBody>
      </p:sp>
      <p:sp>
        <p:nvSpPr>
          <p:cNvPr id="4" name="Slide Number Placeholder 3"/>
          <p:cNvSpPr>
            <a:spLocks noGrp="1"/>
          </p:cNvSpPr>
          <p:nvPr>
            <p:ph type="sldNum" sz="quarter" idx="5"/>
          </p:nvPr>
        </p:nvSpPr>
        <p:spPr/>
        <p:txBody>
          <a:bodyPr/>
          <a:lstStyle/>
          <a:p>
            <a:pPr>
              <a:defRPr/>
            </a:pPr>
            <a:fld id="{31B0FFF1-66C0-4228-B7D9-AE7F674DFE36}" type="slidenum">
              <a:rPr lang="en-US" smtClean="0"/>
              <a:pPr>
                <a:defRPr/>
              </a:pPr>
              <a:t>20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eaLnBrk="1" hangingPunct="1"/>
            <a:fld id="{2F0AD03C-5B1D-470B-8E12-9AD7323E379B}" type="slidenum">
              <a:rPr lang="en-US" sz="1200" b="0" smtClean="0">
                <a:solidFill>
                  <a:srgbClr val="000000"/>
                </a:solidFill>
              </a:rPr>
              <a:pPr eaLnBrk="1" hangingPunct="1"/>
              <a:t>64</a:t>
            </a:fld>
            <a:endParaRPr lang="en-US" sz="1200" b="0" smtClean="0">
              <a:solidFill>
                <a:srgbClr val="000000"/>
              </a:solidFill>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r>
              <a:rPr lang="en-US" smtClean="0"/>
              <a:t>Titulul = Expand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FC0409-9441-45EB-9505-A488B8D37E1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FC0409-9441-45EB-9505-A488B8D37E11}" type="slidenum">
              <a:rPr lang="en-GB" smtClean="0"/>
              <a:pPr/>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FC0409-9441-45EB-9505-A488B8D37E11}"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FC0409-9441-45EB-9505-A488B8D37E11}" type="slidenum">
              <a:rPr lang="en-GB" smtClean="0"/>
              <a:pPr/>
              <a:t>‹#›</a:t>
            </a:fld>
            <a:endParaRPr lang="en-GB"/>
          </a:p>
        </p:txBody>
      </p:sp>
      <p:sp>
        <p:nvSpPr>
          <p:cNvPr id="9" name="Content Placeholder 8"/>
          <p:cNvSpPr>
            <a:spLocks noGrp="1"/>
          </p:cNvSpPr>
          <p:nvPr>
            <p:ph sz="quarter" idx="13"/>
          </p:nvPr>
        </p:nvSpPr>
        <p:spPr>
          <a:xfrm>
            <a:off x="902207" y="2679192"/>
            <a:ext cx="5096256"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6193536" y="2679192"/>
            <a:ext cx="5096256"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FC0409-9441-45EB-9505-A488B8D37E11}"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FC0409-9441-45EB-9505-A488B8D37E1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FC0409-9441-45EB-9505-A488B8D37E1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FC0409-9441-45EB-9505-A488B8D37E11}" type="slidenum">
              <a:rPr lang="en-GB" smtClean="0"/>
              <a:pPr/>
              <a:t>‹#›</a:t>
            </a:fld>
            <a:endParaRPr lang="en-GB"/>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FC0409-9441-45EB-9505-A488B8D37E11}" type="slidenum">
              <a:rPr lang="en-GB" smtClean="0"/>
              <a:pPr/>
              <a:t>‹#›</a:t>
            </a:fld>
            <a:endParaRPr lang="en-GB"/>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FC0409-9441-45EB-9505-A488B8D37E1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A966655C-4BB9-4158-B01A-DB5838BCA6CC}" type="datetimeFigureOut">
              <a:rPr lang="en-GB" smtClean="0"/>
              <a:pPr/>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FC0409-9441-45EB-9505-A488B8D37E11}" type="slidenum">
              <a:rPr lang="en-GB" smtClean="0"/>
              <a:pPr/>
              <a:t>‹#›</a:t>
            </a:fld>
            <a:endParaRPr lang="en-GB"/>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A966655C-4BB9-4158-B01A-DB5838BCA6CC}" type="datetimeFigureOut">
              <a:rPr lang="en-GB" smtClean="0"/>
              <a:pPr/>
              <a:t>10/05/2021</a:t>
            </a:fld>
            <a:endParaRPr lang="en-GB"/>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71FC0409-9441-45EB-9505-A488B8D37E11}" type="slidenum">
              <a:rPr lang="en-GB" smtClean="0"/>
              <a:pPr/>
              <a:t>‹#›</a:t>
            </a:fld>
            <a:endParaRPr lang="en-GB"/>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21.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 xmlns:a16="http://schemas.microsoft.com/office/drawing/2014/main" id="{B8C56D5C-EC5A-49F2-B44D-234840A874DF}"/>
              </a:ext>
            </a:extLst>
          </p:cNvPr>
          <p:cNvSpPr>
            <a:spLocks noGrp="1"/>
          </p:cNvSpPr>
          <p:nvPr>
            <p:ph type="subTitle" idx="1"/>
          </p:nvPr>
        </p:nvSpPr>
        <p:spPr>
          <a:xfrm>
            <a:off x="1725448" y="2538248"/>
            <a:ext cx="9144000" cy="2632842"/>
          </a:xfrm>
        </p:spPr>
        <p:txBody>
          <a:bodyPr>
            <a:noAutofit/>
          </a:bodyPr>
          <a:lstStyle/>
          <a:p>
            <a:r>
              <a:rPr lang="ro-RO" sz="4800" b="1" dirty="0" smtClean="0">
                <a:solidFill>
                  <a:schemeClr val="accent2">
                    <a:lumMod val="75000"/>
                  </a:schemeClr>
                </a:solidFill>
                <a:latin typeface="Calibri" pitchFamily="34" charset="0"/>
                <a:cs typeface="Arial" pitchFamily="34" charset="0"/>
              </a:rPr>
              <a:t>Modulul 6  </a:t>
            </a:r>
            <a:r>
              <a:rPr lang="en-US" sz="4800" b="1" dirty="0" smtClean="0">
                <a:solidFill>
                  <a:schemeClr val="accent2">
                    <a:lumMod val="75000"/>
                  </a:schemeClr>
                </a:solidFill>
                <a:latin typeface="Calibri" pitchFamily="34" charset="0"/>
                <a:cs typeface="Arial" pitchFamily="34" charset="0"/>
              </a:rPr>
              <a:t>-</a:t>
            </a:r>
          </a:p>
          <a:p>
            <a:r>
              <a:rPr lang="ro-RO" sz="4800" b="1" dirty="0" smtClean="0">
                <a:solidFill>
                  <a:schemeClr val="accent2">
                    <a:lumMod val="75000"/>
                  </a:schemeClr>
                </a:solidFill>
                <a:latin typeface="Arial" pitchFamily="34" charset="0"/>
                <a:cs typeface="Arial" pitchFamily="34" charset="0"/>
              </a:rPr>
              <a:t>Sistemul integrat </a:t>
            </a:r>
            <a:endParaRPr lang="en-US" sz="4800" b="1" dirty="0" smtClean="0">
              <a:solidFill>
                <a:schemeClr val="accent2">
                  <a:lumMod val="75000"/>
                </a:schemeClr>
              </a:solidFill>
              <a:latin typeface="Arial" pitchFamily="34" charset="0"/>
              <a:cs typeface="Arial" pitchFamily="34" charset="0"/>
            </a:endParaRPr>
          </a:p>
          <a:p>
            <a:r>
              <a:rPr lang="ro-RO" sz="4800" b="1" dirty="0" smtClean="0">
                <a:solidFill>
                  <a:schemeClr val="accent2">
                    <a:lumMod val="75000"/>
                  </a:schemeClr>
                </a:solidFill>
                <a:latin typeface="Arial" pitchFamily="34" charset="0"/>
                <a:cs typeface="Arial" pitchFamily="34" charset="0"/>
              </a:rPr>
              <a:t>de asigurare a calitatii</a:t>
            </a:r>
            <a:endParaRPr lang="en-GB" sz="4800" b="1" dirty="0">
              <a:solidFill>
                <a:schemeClr val="accent2">
                  <a:lumMod val="75000"/>
                </a:schemeClr>
              </a:solidFill>
              <a:latin typeface="Arial" pitchFamily="34" charset="0"/>
              <a:cs typeface="Arial" pitchFamily="34" charset="0"/>
            </a:endParaRPr>
          </a:p>
        </p:txBody>
      </p:sp>
      <p:sp>
        <p:nvSpPr>
          <p:cNvPr id="6" name="Subtitle 2">
            <a:extLst>
              <a:ext uri="{FF2B5EF4-FFF2-40B4-BE49-F238E27FC236}">
                <a16:creationId xmlns="" xmlns:a16="http://schemas.microsoft.com/office/drawing/2014/main" id="{CBA466C8-2121-44B0-9565-BE22CA08E4D6}"/>
              </a:ext>
            </a:extLst>
          </p:cNvPr>
          <p:cNvSpPr txBox="1">
            <a:spLocks/>
          </p:cNvSpPr>
          <p:nvPr/>
        </p:nvSpPr>
        <p:spPr>
          <a:xfrm>
            <a:off x="2276475" y="5749925"/>
            <a:ext cx="9144000" cy="10080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p>
        </p:txBody>
      </p:sp>
      <p:pic>
        <p:nvPicPr>
          <p:cNvPr id="8" name="Picture 7">
            <a:extLst>
              <a:ext uri="{FF2B5EF4-FFF2-40B4-BE49-F238E27FC236}">
                <a16:creationId xmlns="" xmlns:a16="http://schemas.microsoft.com/office/drawing/2014/main" id="{A372BED8-19AF-4C2E-B2CD-FDDC249959E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9540" y="6078647"/>
            <a:ext cx="1081088" cy="454845"/>
          </a:xfrm>
          <a:prstGeom prst="rect">
            <a:avLst/>
          </a:prstGeom>
          <a:noFill/>
          <a:ln>
            <a:noFill/>
          </a:ln>
        </p:spPr>
      </p:pic>
      <p:sp>
        <p:nvSpPr>
          <p:cNvPr id="58369" name="Rectangle 1"/>
          <p:cNvSpPr>
            <a:spLocks noChangeArrowheads="1"/>
          </p:cNvSpPr>
          <p:nvPr/>
        </p:nvSpPr>
        <p:spPr bwMode="auto">
          <a:xfrm>
            <a:off x="536029" y="1497724"/>
            <a:ext cx="10884446"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1"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TITLUL PROIECTULUI: „Universitatea Antreprenorială – sistem de educaţie superioară şi de formare pentru piața muncii din România </a:t>
            </a:r>
            <a:endParaRPr kumimoji="0" lang="en-US" sz="1100" b="1" i="0" u="none" strike="noStrike" cap="none" normalizeH="0" baseline="0" dirty="0" smtClean="0">
              <a:ln>
                <a:noFill/>
              </a:ln>
              <a:solidFill>
                <a:schemeClr val="tx1"/>
              </a:solidFill>
              <a:effectLst/>
              <a:latin typeface="Trebuchet MS"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1"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prin acordarea de burse pentru doctoranzi şi cercetători post-doctorat şi implementarea de programe de formare antreprenorială inovative”</a:t>
            </a:r>
            <a:endParaRPr kumimoji="0" lang="en-US"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1"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Proiect cofinanţat din Fondul Social European, prin Programul Operațional Capital Uman 2014-2020 </a:t>
            </a:r>
            <a:endParaRPr kumimoji="0" lang="en-US"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1"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ID PROIECT: </a:t>
            </a:r>
            <a:r>
              <a:rPr kumimoji="0" lang="en-US" sz="1100" b="1" i="0" u="none" strike="noStrike" cap="none" normalizeH="0" baseline="0" dirty="0" smtClean="0">
                <a:ln>
                  <a:noFill/>
                </a:ln>
                <a:solidFill>
                  <a:schemeClr val="tx1"/>
                </a:solidFill>
                <a:effectLst/>
                <a:latin typeface="Trebuchet MS" pitchFamily="34" charset="0"/>
                <a:ea typeface="Calibri" pitchFamily="34" charset="0"/>
                <a:cs typeface="Calibri" pitchFamily="34" charset="0"/>
              </a:rPr>
              <a:t>POCU/380/6/13/123990</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p:txBody>
      </p:sp>
      <p:grpSp>
        <p:nvGrpSpPr>
          <p:cNvPr id="58370" name="Group 22"/>
          <p:cNvGrpSpPr>
            <a:grpSpLocks/>
          </p:cNvGrpSpPr>
          <p:nvPr/>
        </p:nvGrpSpPr>
        <p:grpSpPr bwMode="auto">
          <a:xfrm>
            <a:off x="2579360" y="283779"/>
            <a:ext cx="7046912" cy="1177925"/>
            <a:chOff x="0" y="0"/>
            <a:chExt cx="7046595" cy="1179195"/>
          </a:xfrm>
        </p:grpSpPr>
        <p:grpSp>
          <p:nvGrpSpPr>
            <p:cNvPr id="5" name="Group 17"/>
            <p:cNvGrpSpPr>
              <a:grpSpLocks/>
            </p:cNvGrpSpPr>
            <p:nvPr/>
          </p:nvGrpSpPr>
          <p:grpSpPr bwMode="auto">
            <a:xfrm>
              <a:off x="0" y="0"/>
              <a:ext cx="7046595" cy="1179195"/>
              <a:chOff x="0" y="0"/>
              <a:chExt cx="70468" cy="11791"/>
            </a:xfrm>
          </p:grpSpPr>
          <p:pic>
            <p:nvPicPr>
              <p:cNvPr id="2" name="Picture 5"/>
              <p:cNvPicPr>
                <a:picLocks noChangeAspect="1" noChangeArrowheads="1"/>
              </p:cNvPicPr>
              <p:nvPr/>
            </p:nvPicPr>
            <p:blipFill>
              <a:blip r:embed="rId3"/>
              <a:srcRect/>
              <a:stretch>
                <a:fillRect/>
              </a:stretch>
            </p:blipFill>
            <p:spPr bwMode="auto">
              <a:xfrm>
                <a:off x="57730" y="272"/>
                <a:ext cx="12738" cy="11519"/>
              </a:xfrm>
              <a:prstGeom prst="rect">
                <a:avLst/>
              </a:prstGeom>
              <a:noFill/>
            </p:spPr>
          </p:pic>
          <p:pic>
            <p:nvPicPr>
              <p:cNvPr id="4" name="Picture 6"/>
              <p:cNvPicPr>
                <a:picLocks noChangeAspect="1" noChangeArrowheads="1"/>
              </p:cNvPicPr>
              <p:nvPr/>
            </p:nvPicPr>
            <p:blipFill>
              <a:blip r:embed="rId4"/>
              <a:srcRect/>
              <a:stretch>
                <a:fillRect/>
              </a:stretch>
            </p:blipFill>
            <p:spPr bwMode="auto">
              <a:xfrm>
                <a:off x="30843" y="409"/>
                <a:ext cx="8922" cy="8636"/>
              </a:xfrm>
              <a:prstGeom prst="rect">
                <a:avLst/>
              </a:prstGeom>
              <a:noFill/>
            </p:spPr>
          </p:pic>
          <p:pic>
            <p:nvPicPr>
              <p:cNvPr id="9" name="Picture 1"/>
              <p:cNvPicPr>
                <a:picLocks noChangeAspect="1" noChangeArrowheads="1"/>
              </p:cNvPicPr>
              <p:nvPr/>
            </p:nvPicPr>
            <p:blipFill>
              <a:blip r:embed="rId5"/>
              <a:srcRect/>
              <a:stretch>
                <a:fillRect/>
              </a:stretch>
            </p:blipFill>
            <p:spPr bwMode="auto">
              <a:xfrm>
                <a:off x="0" y="0"/>
                <a:ext cx="13462" cy="10795"/>
              </a:xfrm>
              <a:prstGeom prst="rect">
                <a:avLst/>
              </a:prstGeom>
              <a:noFill/>
            </p:spPr>
          </p:pic>
        </p:grpSp>
        <p:pic>
          <p:nvPicPr>
            <p:cNvPr id="21" name="Picture 21"/>
            <p:cNvPicPr>
              <a:picLocks noChangeAspect="1"/>
            </p:cNvPicPr>
            <p:nvPr/>
          </p:nvPicPr>
          <p:blipFill>
            <a:blip r:embed="rId6" cstate="print"/>
            <a:srcRect/>
            <a:stretch>
              <a:fillRect/>
            </a:stretch>
          </p:blipFill>
          <p:spPr bwMode="auto">
            <a:xfrm>
              <a:off x="3138805" y="86995"/>
              <a:ext cx="767080" cy="756920"/>
            </a:xfrm>
            <a:prstGeom prst="rect">
              <a:avLst/>
            </a:prstGeom>
            <a:noFill/>
          </p:spPr>
        </p:pic>
      </p:grpSp>
      <p:pic>
        <p:nvPicPr>
          <p:cNvPr id="13" name="Picture 12"/>
          <p:cNvPicPr/>
          <p:nvPr/>
        </p:nvPicPr>
        <p:blipFill>
          <a:blip r:embed="rId7">
            <a:extLst>
              <a:ext uri="{28A0092B-C50C-407E-A947-70E740481C1C}">
                <a14:useLocalDpi xmlns:a14="http://schemas.microsoft.com/office/drawing/2010/main" val="0"/>
              </a:ext>
            </a:extLst>
          </a:blip>
          <a:srcRect/>
          <a:stretch>
            <a:fillRect/>
          </a:stretch>
        </p:blipFill>
        <p:spPr bwMode="auto">
          <a:xfrm>
            <a:off x="985783" y="6000092"/>
            <a:ext cx="1549400" cy="533400"/>
          </a:xfrm>
          <a:prstGeom prst="rect">
            <a:avLst/>
          </a:prstGeom>
          <a:noFill/>
        </p:spPr>
      </p:pic>
    </p:spTree>
    <p:extLst>
      <p:ext uri="{BB962C8B-B14F-4D97-AF65-F5344CB8AC3E}">
        <p14:creationId xmlns:p14="http://schemas.microsoft.com/office/powerpoint/2010/main" val="3842051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43380" y="1905000"/>
            <a:ext cx="9877777" cy="4190999"/>
          </a:xfrm>
        </p:spPr>
        <p:txBody>
          <a:bodyPr>
            <a:normAutofit/>
          </a:bodyPr>
          <a:lstStyle/>
          <a:p>
            <a:pPr lvl="0">
              <a:buFont typeface="Wingdings" pitchFamily="2" charset="2"/>
              <a:buChar char="§"/>
            </a:pPr>
            <a:r>
              <a:rPr lang="ro-RO" dirty="0">
                <a:latin typeface="Arial" pitchFamily="34" charset="0"/>
                <a:cs typeface="Arial" pitchFamily="34" charset="0"/>
              </a:rPr>
              <a:t>Necesitate. Scop</a:t>
            </a:r>
            <a:endParaRPr lang="en-US" dirty="0">
              <a:latin typeface="Arial" pitchFamily="34" charset="0"/>
              <a:cs typeface="Arial" pitchFamily="34" charset="0"/>
            </a:endParaRPr>
          </a:p>
          <a:p>
            <a:pPr lvl="0">
              <a:buFont typeface="Wingdings" pitchFamily="2" charset="2"/>
              <a:buChar char="§"/>
            </a:pPr>
            <a:r>
              <a:rPr lang="en-US" dirty="0" err="1">
                <a:latin typeface="Arial" pitchFamily="34" charset="0"/>
                <a:cs typeface="Arial" pitchFamily="34" charset="0"/>
              </a:rPr>
              <a:t>Principiile</a:t>
            </a:r>
            <a:r>
              <a:rPr lang="en-US" dirty="0">
                <a:latin typeface="Arial" pitchFamily="34" charset="0"/>
                <a:cs typeface="Arial" pitchFamily="34" charset="0"/>
              </a:rPr>
              <a:t> </a:t>
            </a:r>
            <a:r>
              <a:rPr lang="en-US" dirty="0" err="1">
                <a:latin typeface="Arial" pitchFamily="34" charset="0"/>
                <a:cs typeface="Arial" pitchFamily="34" charset="0"/>
              </a:rPr>
              <a:t>managementului</a:t>
            </a:r>
            <a:r>
              <a:rPr lang="en-US" dirty="0">
                <a:latin typeface="Arial" pitchFamily="34" charset="0"/>
                <a:cs typeface="Arial" pitchFamily="34" charset="0"/>
              </a:rPr>
              <a:t> </a:t>
            </a:r>
            <a:r>
              <a:rPr lang="en-US" dirty="0" err="1">
                <a:latin typeface="Arial" pitchFamily="34" charset="0"/>
                <a:cs typeface="Arial" pitchFamily="34" charset="0"/>
              </a:rPr>
              <a:t>calitatii</a:t>
            </a:r>
            <a:endParaRPr lang="en-US" dirty="0">
              <a:latin typeface="Arial" pitchFamily="34" charset="0"/>
              <a:cs typeface="Arial" pitchFamily="34" charset="0"/>
            </a:endParaRPr>
          </a:p>
          <a:p>
            <a:pPr lvl="0">
              <a:buFont typeface="Wingdings" pitchFamily="2" charset="2"/>
              <a:buChar char="§"/>
            </a:pPr>
            <a:r>
              <a:rPr lang="en-US" dirty="0" err="1">
                <a:latin typeface="Arial" pitchFamily="34" charset="0"/>
                <a:cs typeface="Arial" pitchFamily="34" charset="0"/>
              </a:rPr>
              <a:t>Abordarea</a:t>
            </a:r>
            <a:r>
              <a:rPr lang="en-US" dirty="0">
                <a:latin typeface="Arial" pitchFamily="34" charset="0"/>
                <a:cs typeface="Arial" pitchFamily="34" charset="0"/>
              </a:rPr>
              <a:t> </a:t>
            </a:r>
            <a:r>
              <a:rPr lang="en-US" dirty="0" err="1">
                <a:latin typeface="Arial" pitchFamily="34" charset="0"/>
                <a:cs typeface="Arial" pitchFamily="34" charset="0"/>
              </a:rPr>
              <a:t>procesuala</a:t>
            </a:r>
            <a:r>
              <a:rPr lang="en-US" dirty="0">
                <a:latin typeface="Arial" pitchFamily="34" charset="0"/>
                <a:cs typeface="Arial" pitchFamily="34" charset="0"/>
              </a:rPr>
              <a:t> in </a:t>
            </a:r>
            <a:r>
              <a:rPr lang="en-US" dirty="0" err="1">
                <a:latin typeface="Arial" pitchFamily="34" charset="0"/>
                <a:cs typeface="Arial" pitchFamily="34" charset="0"/>
              </a:rPr>
              <a:t>cadrul</a:t>
            </a:r>
            <a:r>
              <a:rPr lang="en-US" dirty="0">
                <a:latin typeface="Arial" pitchFamily="34" charset="0"/>
                <a:cs typeface="Arial" pitchFamily="34" charset="0"/>
              </a:rPr>
              <a:t> </a:t>
            </a:r>
            <a:r>
              <a:rPr lang="en-US" dirty="0" err="1">
                <a:latin typeface="Arial" pitchFamily="34" charset="0"/>
                <a:cs typeface="Arial" pitchFamily="34" charset="0"/>
              </a:rPr>
              <a:t>organizatiei</a:t>
            </a:r>
            <a:endParaRPr lang="en-US" dirty="0">
              <a:latin typeface="Arial" pitchFamily="34" charset="0"/>
              <a:cs typeface="Arial" pitchFamily="34" charset="0"/>
            </a:endParaRPr>
          </a:p>
          <a:p>
            <a:pPr lvl="0">
              <a:buFont typeface="Wingdings" pitchFamily="2" charset="2"/>
              <a:buChar char="§"/>
            </a:pPr>
            <a:r>
              <a:rPr lang="ro-RO" dirty="0">
                <a:latin typeface="Arial" pitchFamily="34" charset="0"/>
                <a:cs typeface="Arial" pitchFamily="34" charset="0"/>
              </a:rPr>
              <a:t>Responsabilitati generale si specifice in domeniul calitatii</a:t>
            </a:r>
            <a:endParaRPr lang="en-US" dirty="0">
              <a:latin typeface="Arial" pitchFamily="34" charset="0"/>
              <a:cs typeface="Arial" pitchFamily="34" charset="0"/>
            </a:endParaRPr>
          </a:p>
          <a:p>
            <a:pPr lvl="0">
              <a:buFont typeface="Wingdings" pitchFamily="2" charset="2"/>
              <a:buChar char="§"/>
            </a:pPr>
            <a:r>
              <a:rPr lang="ro-RO" dirty="0">
                <a:latin typeface="Arial" pitchFamily="34" charset="0"/>
                <a:cs typeface="Arial" pitchFamily="34" charset="0"/>
              </a:rPr>
              <a:t>Specificatii, norme, standarde nationale / internationale</a:t>
            </a:r>
            <a:endParaRPr lang="en-US" dirty="0">
              <a:latin typeface="Arial" pitchFamily="34" charset="0"/>
              <a:cs typeface="Arial" pitchFamily="34" charset="0"/>
            </a:endParaRPr>
          </a:p>
          <a:p>
            <a:pPr lvl="0">
              <a:buFont typeface="Wingdings" pitchFamily="2" charset="2"/>
              <a:buChar char="§"/>
            </a:pPr>
            <a:r>
              <a:rPr lang="ro-RO" dirty="0">
                <a:latin typeface="Arial" pitchFamily="34" charset="0"/>
                <a:cs typeface="Arial" pitchFamily="34" charset="0"/>
              </a:rPr>
              <a:t>Documentele necesare sistemului calitatii</a:t>
            </a:r>
            <a:endParaRPr lang="en-US" dirty="0">
              <a:latin typeface="Arial" pitchFamily="34" charset="0"/>
              <a:cs typeface="Arial" pitchFamily="34" charset="0"/>
            </a:endParaRPr>
          </a:p>
          <a:p>
            <a:pPr lvl="0">
              <a:buFont typeface="Wingdings" pitchFamily="2" charset="2"/>
              <a:buChar char="§"/>
            </a:pPr>
            <a:r>
              <a:rPr lang="ro-RO" dirty="0">
                <a:latin typeface="Arial" pitchFamily="34" charset="0"/>
                <a:cs typeface="Arial" pitchFamily="34" charset="0"/>
              </a:rPr>
              <a:t>Proceduri de sistem</a:t>
            </a:r>
            <a:r>
              <a:rPr lang="en-US" dirty="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a:t>
            </a:r>
            <a:r>
              <a:rPr lang="ro-RO" dirty="0">
                <a:latin typeface="Arial" pitchFamily="34" charset="0"/>
                <a:cs typeface="Arial" pitchFamily="34" charset="0"/>
              </a:rPr>
              <a:t>proceduri operationale </a:t>
            </a:r>
            <a:endParaRPr lang="en-US" dirty="0">
              <a:latin typeface="Arial" pitchFamily="34" charset="0"/>
              <a:cs typeface="Arial" pitchFamily="34" charset="0"/>
            </a:endParaRPr>
          </a:p>
          <a:p>
            <a:pPr lvl="0">
              <a:buFont typeface="Wingdings" pitchFamily="2" charset="2"/>
              <a:buChar char="§"/>
            </a:pPr>
            <a:r>
              <a:rPr lang="ro-RO" dirty="0">
                <a:latin typeface="Arial" pitchFamily="34" charset="0"/>
                <a:cs typeface="Arial" pitchFamily="34" charset="0"/>
              </a:rPr>
              <a:t>Instructiuni de lucru si inregistrari de calitate;</a:t>
            </a:r>
            <a:endParaRPr lang="en-US" dirty="0">
              <a:latin typeface="Arial" pitchFamily="34" charset="0"/>
              <a:cs typeface="Arial" pitchFamily="34" charset="0"/>
            </a:endParaRPr>
          </a:p>
          <a:p>
            <a:pPr lvl="0">
              <a:buFont typeface="Wingdings" pitchFamily="2" charset="2"/>
              <a:buChar char="§"/>
            </a:pPr>
            <a:r>
              <a:rPr lang="en-US" dirty="0" err="1">
                <a:latin typeface="Arial" pitchFamily="34" charset="0"/>
                <a:cs typeface="Arial" pitchFamily="34" charset="0"/>
              </a:rPr>
              <a:t>Cerintele</a:t>
            </a:r>
            <a:r>
              <a:rPr lang="en-US" dirty="0">
                <a:latin typeface="Arial" pitchFamily="34" charset="0"/>
                <a:cs typeface="Arial" pitchFamily="34" charset="0"/>
              </a:rPr>
              <a:t> </a:t>
            </a:r>
            <a:r>
              <a:rPr lang="en-US" dirty="0" err="1">
                <a:latin typeface="Arial" pitchFamily="34" charset="0"/>
                <a:cs typeface="Arial" pitchFamily="34" charset="0"/>
              </a:rPr>
              <a:t>standardului</a:t>
            </a:r>
            <a:r>
              <a:rPr lang="en-US" dirty="0">
                <a:latin typeface="Arial" pitchFamily="34" charset="0"/>
                <a:cs typeface="Arial" pitchFamily="34" charset="0"/>
              </a:rPr>
              <a:t> de </a:t>
            </a:r>
            <a:r>
              <a:rPr lang="en-US" dirty="0" err="1">
                <a:latin typeface="Arial" pitchFamily="34" charset="0"/>
                <a:cs typeface="Arial" pitchFamily="34" charset="0"/>
              </a:rPr>
              <a:t>referinta</a:t>
            </a:r>
            <a:r>
              <a:rPr lang="en-US" dirty="0">
                <a:latin typeface="Arial" pitchFamily="34" charset="0"/>
                <a:cs typeface="Arial" pitchFamily="34" charset="0"/>
              </a:rPr>
              <a:t> ISO </a:t>
            </a:r>
            <a:r>
              <a:rPr lang="en-US" dirty="0" smtClean="0">
                <a:latin typeface="Arial" pitchFamily="34" charset="0"/>
                <a:cs typeface="Arial" pitchFamily="34" charset="0"/>
              </a:rPr>
              <a:t>9001</a:t>
            </a:r>
            <a:endParaRPr lang="en-US" dirty="0">
              <a:latin typeface="Arial" pitchFamily="34" charset="0"/>
              <a:cs typeface="Arial" pitchFamily="34" charset="0"/>
            </a:endParaRPr>
          </a:p>
        </p:txBody>
      </p:sp>
      <p:sp>
        <p:nvSpPr>
          <p:cNvPr id="3" name="Title 2"/>
          <p:cNvSpPr>
            <a:spLocks noGrp="1"/>
          </p:cNvSpPr>
          <p:nvPr>
            <p:ph type="title"/>
          </p:nvPr>
        </p:nvSpPr>
        <p:spPr/>
        <p:txBody>
          <a:bodyPr/>
          <a:lstStyle/>
          <a:p>
            <a:r>
              <a:rPr lang="en-US" dirty="0" err="1" smtClean="0">
                <a:solidFill>
                  <a:srgbClr val="002060"/>
                </a:solidFill>
              </a:rPr>
              <a:t>Tematica</a:t>
            </a:r>
            <a:r>
              <a:rPr lang="en-US" dirty="0" smtClean="0">
                <a:solidFill>
                  <a:srgbClr val="002060"/>
                </a:solidFill>
              </a:rPr>
              <a:t>  curs </a:t>
            </a:r>
            <a:endParaRPr lang="en-US"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6703" y="5685388"/>
            <a:ext cx="10001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4783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noChangeArrowheads="1"/>
          </p:cNvSpPr>
          <p:nvPr>
            <p:ph idx="1"/>
          </p:nvPr>
        </p:nvSpPr>
        <p:spPr>
          <a:xfrm>
            <a:off x="1207913" y="2506133"/>
            <a:ext cx="9877777" cy="3450696"/>
          </a:xfrm>
        </p:spPr>
        <p:txBody>
          <a:bodyPr>
            <a:normAutofit fontScale="92500" lnSpcReduction="20000"/>
          </a:bodyPr>
          <a:lstStyle/>
          <a:p>
            <a:pPr eaLnBrk="1" hangingPunct="1"/>
            <a:r>
              <a:rPr lang="ro-RO" sz="2800" dirty="0" smtClean="0">
                <a:latin typeface="Arial" pitchFamily="34" charset="0"/>
                <a:cs typeface="Arial" pitchFamily="34" charset="0"/>
              </a:rPr>
              <a:t>Din punct de vedere al marketingului:</a:t>
            </a:r>
          </a:p>
          <a:p>
            <a:pPr>
              <a:buNone/>
            </a:pPr>
            <a:r>
              <a:rPr lang="en-US" sz="2800" dirty="0" smtClean="0">
                <a:latin typeface="Arial" pitchFamily="34" charset="0"/>
                <a:cs typeface="Arial" pitchFamily="34" charset="0"/>
              </a:rPr>
              <a:t>					</a:t>
            </a:r>
            <a:r>
              <a:rPr lang="ro-RO" sz="2800" dirty="0" smtClean="0">
                <a:latin typeface="Arial" pitchFamily="34" charset="0"/>
                <a:cs typeface="Arial" pitchFamily="34" charset="0"/>
              </a:rPr>
              <a:t>“</a:t>
            </a:r>
            <a:r>
              <a:rPr lang="vi-VN" sz="2800" dirty="0" smtClean="0"/>
              <a:t>corespunzător </a:t>
            </a:r>
            <a:r>
              <a:rPr lang="vi-VN" sz="2800" dirty="0"/>
              <a:t>pentru utilizare</a:t>
            </a:r>
            <a:r>
              <a:rPr lang="ro-RO" sz="2800" dirty="0" smtClean="0">
                <a:latin typeface="Arial" pitchFamily="34" charset="0"/>
                <a:cs typeface="Arial" pitchFamily="34" charset="0"/>
              </a:rPr>
              <a:t>…”</a:t>
            </a:r>
            <a:endParaRPr lang="en-US" sz="2800" dirty="0" smtClean="0">
              <a:latin typeface="Arial" pitchFamily="34" charset="0"/>
              <a:cs typeface="Arial" pitchFamily="34" charset="0"/>
            </a:endParaRPr>
          </a:p>
          <a:p>
            <a:pPr eaLnBrk="1" hangingPunct="1">
              <a:buFont typeface="Wingdings" pitchFamily="2" charset="2"/>
              <a:buNone/>
            </a:pPr>
            <a:endParaRPr lang="ro-RO" sz="2800" dirty="0" smtClean="0">
              <a:latin typeface="Arial" pitchFamily="34" charset="0"/>
              <a:cs typeface="Arial" pitchFamily="34" charset="0"/>
            </a:endParaRPr>
          </a:p>
          <a:p>
            <a:pPr eaLnBrk="1" hangingPunct="1"/>
            <a:r>
              <a:rPr lang="ro-RO" sz="2800" dirty="0" smtClean="0">
                <a:latin typeface="Arial" pitchFamily="34" charset="0"/>
                <a:cs typeface="Arial" pitchFamily="34" charset="0"/>
              </a:rPr>
              <a:t>Din punct de vedere al producătorilor:</a:t>
            </a:r>
          </a:p>
          <a:p>
            <a:pPr eaLnBrk="1" hangingPunct="1">
              <a:buFont typeface="Wingdings" pitchFamily="2" charset="2"/>
              <a:buNone/>
            </a:pPr>
            <a:r>
              <a:rPr lang="en-US" sz="2800" dirty="0" smtClean="0">
                <a:latin typeface="Arial" pitchFamily="34" charset="0"/>
                <a:cs typeface="Arial" pitchFamily="34" charset="0"/>
              </a:rPr>
              <a:t>			</a:t>
            </a:r>
            <a:r>
              <a:rPr lang="ro-RO" sz="2800" dirty="0" smtClean="0">
                <a:latin typeface="Arial" pitchFamily="34" charset="0"/>
                <a:cs typeface="Arial" pitchFamily="34" charset="0"/>
              </a:rPr>
              <a:t>	</a:t>
            </a:r>
            <a:r>
              <a:rPr lang="en-US" sz="2800" dirty="0" smtClean="0">
                <a:latin typeface="Arial" pitchFamily="34" charset="0"/>
                <a:cs typeface="Arial" pitchFamily="34" charset="0"/>
              </a:rPr>
              <a:t>           </a:t>
            </a:r>
            <a:r>
              <a:rPr lang="ro-RO" sz="2800" dirty="0" smtClean="0">
                <a:latin typeface="Arial" pitchFamily="34" charset="0"/>
                <a:cs typeface="Arial" pitchFamily="34" charset="0"/>
              </a:rPr>
              <a:t>“</a:t>
            </a:r>
            <a:r>
              <a:rPr lang="en-US" sz="2800" dirty="0" smtClean="0">
                <a:latin typeface="Arial" pitchFamily="34" charset="0"/>
                <a:cs typeface="Arial" pitchFamily="34" charset="0"/>
              </a:rPr>
              <a:t>c</a:t>
            </a:r>
            <a:r>
              <a:rPr lang="ro-RO" sz="2800" dirty="0" smtClean="0">
                <a:latin typeface="Arial" pitchFamily="34" charset="0"/>
                <a:cs typeface="Arial" pitchFamily="34" charset="0"/>
              </a:rPr>
              <a:t>onformitate cu cerinţele…”</a:t>
            </a:r>
            <a:endParaRPr lang="en-US" sz="2800" dirty="0" smtClean="0">
              <a:latin typeface="Arial" pitchFamily="34" charset="0"/>
              <a:cs typeface="Arial" pitchFamily="34" charset="0"/>
            </a:endParaRPr>
          </a:p>
          <a:p>
            <a:pPr eaLnBrk="1" hangingPunct="1">
              <a:buFont typeface="Wingdings" pitchFamily="2" charset="2"/>
              <a:buNone/>
            </a:pPr>
            <a:endParaRPr lang="ro-RO" sz="2800" dirty="0" smtClean="0">
              <a:latin typeface="Arial" pitchFamily="34" charset="0"/>
              <a:cs typeface="Arial" pitchFamily="34" charset="0"/>
            </a:endParaRPr>
          </a:p>
          <a:p>
            <a:pPr eaLnBrk="1" hangingPunct="1"/>
            <a:r>
              <a:rPr lang="ro-RO" sz="2800" dirty="0" smtClean="0">
                <a:latin typeface="Arial" pitchFamily="34" charset="0"/>
                <a:cs typeface="Arial" pitchFamily="34" charset="0"/>
              </a:rPr>
              <a:t>Din punct de vedere al clientului (utilizatorului):</a:t>
            </a:r>
          </a:p>
          <a:p>
            <a:pPr eaLnBrk="1" hangingPunct="1">
              <a:buFont typeface="Wingdings" pitchFamily="2" charset="2"/>
              <a:buNone/>
            </a:pPr>
            <a:r>
              <a:rPr lang="ro-RO" sz="2800" dirty="0" smtClean="0">
                <a:latin typeface="Arial" pitchFamily="34" charset="0"/>
                <a:cs typeface="Arial" pitchFamily="34" charset="0"/>
              </a:rPr>
              <a:t>	</a:t>
            </a:r>
            <a:r>
              <a:rPr lang="en-US" sz="2800" dirty="0" smtClean="0">
                <a:latin typeface="Arial" pitchFamily="34" charset="0"/>
                <a:cs typeface="Arial" pitchFamily="34" charset="0"/>
              </a:rPr>
              <a:t>				</a:t>
            </a:r>
            <a:r>
              <a:rPr lang="ro-RO" sz="2800" dirty="0" smtClean="0">
                <a:latin typeface="Arial" pitchFamily="34" charset="0"/>
                <a:cs typeface="Arial" pitchFamily="34" charset="0"/>
              </a:rPr>
              <a:t>“adecvat scopului şi utilizării…”</a:t>
            </a:r>
            <a:endParaRPr lang="en-US" sz="2800" dirty="0" smtClean="0">
              <a:latin typeface="Arial" pitchFamily="34" charset="0"/>
              <a:cs typeface="Arial" pitchFamily="34" charset="0"/>
            </a:endParaRPr>
          </a:p>
          <a:p>
            <a:pPr eaLnBrk="1" hangingPunct="1"/>
            <a:endParaRPr lang="en-US" sz="2400" dirty="0" smtClean="0"/>
          </a:p>
        </p:txBody>
      </p:sp>
      <p:sp>
        <p:nvSpPr>
          <p:cNvPr id="5" name="Rectangle 2"/>
          <p:cNvSpPr>
            <a:spLocks noGrp="1" noChangeArrowheads="1"/>
          </p:cNvSpPr>
          <p:nvPr>
            <p:ph type="title"/>
          </p:nvPr>
        </p:nvSpPr>
        <p:spPr/>
        <p:txBody>
          <a:bodyPr>
            <a:normAutofit/>
          </a:bodyPr>
          <a:lstStyle/>
          <a:p>
            <a:pPr algn="ctr" eaLnBrk="1" hangingPunct="1"/>
            <a:r>
              <a:rPr lang="ro-RO" sz="3600" b="1" dirty="0" smtClean="0">
                <a:solidFill>
                  <a:schemeClr val="tx1"/>
                </a:solidFill>
              </a:rPr>
              <a:t>Calitatea …</a:t>
            </a:r>
            <a:endParaRPr lang="en-US" sz="3600" b="1" dirty="0" smtClean="0">
              <a:solidFill>
                <a:schemeClr val="tx1"/>
              </a:solidFill>
            </a:endParaRPr>
          </a:p>
        </p:txBody>
      </p:sp>
    </p:spTree>
    <p:extLst>
      <p:ext uri="{BB962C8B-B14F-4D97-AF65-F5344CB8AC3E}">
        <p14:creationId xmlns:p14="http://schemas.microsoft.com/office/powerpoint/2010/main" val="141167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0"/>
            <a:r>
              <a:rPr lang="en-US" sz="3200" dirty="0" smtClean="0"/>
              <a:t>Un </a:t>
            </a:r>
            <a:r>
              <a:rPr lang="en-US" sz="3200" dirty="0" err="1" smtClean="0"/>
              <a:t>sistem</a:t>
            </a:r>
            <a:r>
              <a:rPr lang="en-US" sz="3200" dirty="0" smtClean="0"/>
              <a:t> </a:t>
            </a:r>
            <a:r>
              <a:rPr lang="en-US" sz="3200" dirty="0" err="1" smtClean="0"/>
              <a:t>prin</a:t>
            </a:r>
            <a:r>
              <a:rPr lang="en-US" sz="3200" dirty="0" smtClean="0"/>
              <a:t> </a:t>
            </a:r>
            <a:r>
              <a:rPr lang="en-US" sz="3200" dirty="0"/>
              <a:t>care se </a:t>
            </a:r>
            <a:r>
              <a:rPr lang="en-US" sz="3200" dirty="0" err="1"/>
              <a:t>stabilesc</a:t>
            </a:r>
            <a:r>
              <a:rPr lang="en-US" sz="3200" dirty="0"/>
              <a:t> </a:t>
            </a:r>
            <a:r>
              <a:rPr lang="en-US" sz="3200" dirty="0" err="1"/>
              <a:t>politicile</a:t>
            </a:r>
            <a:r>
              <a:rPr lang="en-US" sz="3200" dirty="0"/>
              <a:t> </a:t>
            </a:r>
            <a:r>
              <a:rPr lang="en-US" sz="3200" dirty="0" err="1"/>
              <a:t>si</a:t>
            </a:r>
            <a:r>
              <a:rPr lang="en-US" sz="3200" dirty="0"/>
              <a:t> </a:t>
            </a:r>
            <a:r>
              <a:rPr lang="en-US" sz="3200" dirty="0" err="1"/>
              <a:t>obiectivele</a:t>
            </a:r>
            <a:r>
              <a:rPr lang="en-US" sz="3200" dirty="0"/>
              <a:t>, </a:t>
            </a:r>
            <a:r>
              <a:rPr lang="en-US" sz="3200" dirty="0" err="1"/>
              <a:t>precum</a:t>
            </a:r>
            <a:r>
              <a:rPr lang="en-US" sz="3200" dirty="0"/>
              <a:t> </a:t>
            </a:r>
            <a:r>
              <a:rPr lang="en-US" sz="3200" dirty="0" err="1"/>
              <a:t>si</a:t>
            </a:r>
            <a:r>
              <a:rPr lang="en-US" sz="3200" dirty="0"/>
              <a:t> </a:t>
            </a:r>
            <a:r>
              <a:rPr lang="en-US" sz="3200" dirty="0" err="1" smtClean="0"/>
              <a:t>procesele</a:t>
            </a:r>
            <a:r>
              <a:rPr lang="en-US" sz="3200" dirty="0" smtClean="0"/>
              <a:t> </a:t>
            </a:r>
            <a:r>
              <a:rPr lang="en-US" sz="3200" dirty="0" err="1"/>
              <a:t>prin</a:t>
            </a:r>
            <a:r>
              <a:rPr lang="en-US" sz="3200" dirty="0"/>
              <a:t> care se </a:t>
            </a:r>
            <a:r>
              <a:rPr lang="en-US" sz="3200" dirty="0" err="1"/>
              <a:t>realizeaza</a:t>
            </a:r>
            <a:r>
              <a:rPr lang="en-US" sz="3200" dirty="0"/>
              <a:t> </a:t>
            </a:r>
            <a:r>
              <a:rPr lang="en-US" sz="3200" dirty="0" err="1"/>
              <a:t>acele</a:t>
            </a:r>
            <a:r>
              <a:rPr lang="en-US" sz="3200" dirty="0"/>
              <a:t> </a:t>
            </a:r>
            <a:r>
              <a:rPr lang="en-US" sz="3200" dirty="0" err="1"/>
              <a:t>obiective</a:t>
            </a:r>
            <a:r>
              <a:rPr lang="en-US" sz="3200" dirty="0" smtClean="0"/>
              <a:t> parte </a:t>
            </a:r>
            <a:r>
              <a:rPr lang="en-US" sz="3200" dirty="0"/>
              <a:t>a </a:t>
            </a:r>
            <a:r>
              <a:rPr lang="en-US" sz="3200" dirty="0" err="1"/>
              <a:t>unui</a:t>
            </a:r>
            <a:r>
              <a:rPr lang="en-US" sz="3200" dirty="0"/>
              <a:t> </a:t>
            </a:r>
            <a:r>
              <a:rPr lang="en-US" sz="3200" dirty="0" err="1"/>
              <a:t>sistem</a:t>
            </a:r>
            <a:r>
              <a:rPr lang="en-US" sz="3200" dirty="0"/>
              <a:t> de management </a:t>
            </a:r>
            <a:r>
              <a:rPr lang="en-US" sz="3200" dirty="0" err="1"/>
              <a:t>referitoare</a:t>
            </a:r>
            <a:r>
              <a:rPr lang="en-US" sz="3200" dirty="0"/>
              <a:t> la </a:t>
            </a:r>
            <a:r>
              <a:rPr lang="en-US" sz="3200" dirty="0" err="1" smtClean="0"/>
              <a:t>calitate</a:t>
            </a:r>
            <a:endParaRPr lang="en-US" sz="3200" dirty="0"/>
          </a:p>
        </p:txBody>
      </p:sp>
      <p:sp>
        <p:nvSpPr>
          <p:cNvPr id="3" name="Title 2"/>
          <p:cNvSpPr>
            <a:spLocks noGrp="1"/>
          </p:cNvSpPr>
          <p:nvPr>
            <p:ph type="title"/>
          </p:nvPr>
        </p:nvSpPr>
        <p:spPr>
          <a:xfrm>
            <a:off x="665753" y="717065"/>
            <a:ext cx="10972800" cy="1252728"/>
          </a:xfrm>
        </p:spPr>
        <p:txBody>
          <a:bodyPr>
            <a:normAutofit fontScale="90000"/>
          </a:bodyPr>
          <a:lstStyle/>
          <a:p>
            <a:r>
              <a:rPr lang="en-US" dirty="0" err="1" smtClean="0">
                <a:solidFill>
                  <a:schemeClr val="tx1"/>
                </a:solidFill>
              </a:rPr>
              <a:t>Sistem</a:t>
            </a:r>
            <a:r>
              <a:rPr lang="en-US" dirty="0" smtClean="0">
                <a:solidFill>
                  <a:schemeClr val="tx1"/>
                </a:solidFill>
              </a:rPr>
              <a:t> de management al </a:t>
            </a:r>
            <a:r>
              <a:rPr lang="en-US" dirty="0" err="1" smtClean="0">
                <a:solidFill>
                  <a:schemeClr val="tx1"/>
                </a:solidFill>
              </a:rPr>
              <a:t>calitatii</a:t>
            </a:r>
            <a:r>
              <a:rPr lang="en-US" dirty="0" smtClean="0">
                <a:solidFill>
                  <a:schemeClr val="tx1"/>
                </a:solidFill>
              </a:rPr>
              <a:t/>
            </a:r>
            <a:br>
              <a:rPr lang="en-US" dirty="0" smtClean="0">
                <a:solidFill>
                  <a:schemeClr val="tx1"/>
                </a:solidFill>
              </a:rPr>
            </a:br>
            <a:endParaRPr lang="en-US" dirty="0">
              <a:solidFill>
                <a:schemeClr val="tx1"/>
              </a:solidFill>
            </a:endParaRPr>
          </a:p>
        </p:txBody>
      </p:sp>
    </p:spTree>
    <p:extLst>
      <p:ext uri="{BB962C8B-B14F-4D97-AF65-F5344CB8AC3E}">
        <p14:creationId xmlns:p14="http://schemas.microsoft.com/office/powerpoint/2010/main" val="3689853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err="1">
                <a:solidFill>
                  <a:srgbClr val="002060"/>
                </a:solidFill>
              </a:rPr>
              <a:t>Ce</a:t>
            </a:r>
            <a:r>
              <a:rPr lang="en-US" b="1" dirty="0">
                <a:solidFill>
                  <a:srgbClr val="002060"/>
                </a:solidFill>
              </a:rPr>
              <a:t> </a:t>
            </a:r>
            <a:r>
              <a:rPr lang="en-US" b="1" dirty="0" err="1">
                <a:solidFill>
                  <a:srgbClr val="002060"/>
                </a:solidFill>
              </a:rPr>
              <a:t>îl</a:t>
            </a:r>
            <a:r>
              <a:rPr lang="en-US" b="1" dirty="0">
                <a:solidFill>
                  <a:srgbClr val="002060"/>
                </a:solidFill>
              </a:rPr>
              <a:t> face </a:t>
            </a:r>
            <a:r>
              <a:rPr lang="en-US" b="1" dirty="0" err="1">
                <a:solidFill>
                  <a:srgbClr val="002060"/>
                </a:solidFill>
              </a:rPr>
              <a:t>atât</a:t>
            </a:r>
            <a:r>
              <a:rPr lang="en-US" b="1" dirty="0">
                <a:solidFill>
                  <a:srgbClr val="002060"/>
                </a:solidFill>
              </a:rPr>
              <a:t> de special</a:t>
            </a:r>
            <a:r>
              <a:rPr lang="en-US" b="1" dirty="0" smtClean="0">
                <a:solidFill>
                  <a:srgbClr val="002060"/>
                </a:solidFill>
              </a:rPr>
              <a:t>?</a:t>
            </a:r>
            <a:endParaRPr lang="en-US" dirty="0">
              <a:solidFill>
                <a:srgbClr val="002060"/>
              </a:solidFill>
            </a:endParaRPr>
          </a:p>
        </p:txBody>
      </p:sp>
      <p:sp>
        <p:nvSpPr>
          <p:cNvPr id="5" name="Rectangle 3"/>
          <p:cNvSpPr txBox="1">
            <a:spLocks noChangeArrowheads="1"/>
          </p:cNvSpPr>
          <p:nvPr/>
        </p:nvSpPr>
        <p:spPr>
          <a:xfrm>
            <a:off x="1275644" y="2220913"/>
            <a:ext cx="9866490" cy="4114800"/>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buFont typeface="Wingdings" pitchFamily="2" charset="2"/>
              <a:buChar char="§"/>
            </a:pPr>
            <a:r>
              <a:rPr lang="en-US" sz="3000" dirty="0" err="1" smtClean="0">
                <a:latin typeface="Arial" pitchFamily="34" charset="0"/>
                <a:cs typeface="Arial" pitchFamily="34" charset="0"/>
              </a:rPr>
              <a:t>Abordarea</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procesuală</a:t>
            </a:r>
            <a:endParaRPr lang="en-US" sz="3000" dirty="0" smtClean="0">
              <a:latin typeface="Arial" pitchFamily="34" charset="0"/>
              <a:cs typeface="Arial" pitchFamily="34" charset="0"/>
            </a:endParaRPr>
          </a:p>
          <a:p>
            <a:pPr>
              <a:buFont typeface="Wingdings" pitchFamily="2" charset="2"/>
              <a:buChar char="§"/>
            </a:pPr>
            <a:r>
              <a:rPr lang="en-US" sz="3000" dirty="0" err="1" smtClean="0">
                <a:latin typeface="Arial" pitchFamily="34" charset="0"/>
                <a:cs typeface="Arial" pitchFamily="34" charset="0"/>
              </a:rPr>
              <a:t>Integrarea</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proceselor</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într</a:t>
            </a:r>
            <a:r>
              <a:rPr lang="en-US" sz="3000" dirty="0" smtClean="0">
                <a:latin typeface="Arial" pitchFamily="34" charset="0"/>
                <a:cs typeface="Arial" pitchFamily="34" charset="0"/>
              </a:rPr>
              <a:t>-un </a:t>
            </a:r>
            <a:r>
              <a:rPr lang="en-US" sz="3000" dirty="0" err="1" smtClean="0">
                <a:latin typeface="Arial" pitchFamily="34" charset="0"/>
                <a:cs typeface="Arial" pitchFamily="34" charset="0"/>
              </a:rPr>
              <a:t>Sistem</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Interconectare</a:t>
            </a:r>
            <a:r>
              <a:rPr lang="en-US" sz="3000" dirty="0" smtClean="0">
                <a:latin typeface="Arial" pitchFamily="34" charset="0"/>
                <a:cs typeface="Arial" pitchFamily="34" charset="0"/>
              </a:rPr>
              <a:t> a </a:t>
            </a:r>
            <a:r>
              <a:rPr lang="en-US" sz="3000" dirty="0" err="1" smtClean="0">
                <a:latin typeface="Arial" pitchFamily="34" charset="0"/>
                <a:cs typeface="Arial" pitchFamily="34" charset="0"/>
              </a:rPr>
              <a:t>tuturor</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activită</a:t>
            </a:r>
            <a:r>
              <a:rPr lang="ro-RO" sz="3000" dirty="0" smtClean="0">
                <a:latin typeface="Arial" pitchFamily="34" charset="0"/>
                <a:cs typeface="Arial" pitchFamily="34" charset="0"/>
              </a:rPr>
              <a:t>ţ</a:t>
            </a:r>
            <a:r>
              <a:rPr lang="en-US" sz="3000" dirty="0" err="1" smtClean="0">
                <a:latin typeface="Arial" pitchFamily="34" charset="0"/>
                <a:cs typeface="Arial" pitchFamily="34" charset="0"/>
              </a:rPr>
              <a:t>ilo</a:t>
            </a:r>
            <a:r>
              <a:rPr lang="ro-RO" sz="3000" dirty="0" smtClean="0">
                <a:latin typeface="Arial" pitchFamily="34" charset="0"/>
                <a:cs typeface="Arial" pitchFamily="34" charset="0"/>
              </a:rPr>
              <a:t>r</a:t>
            </a:r>
          </a:p>
          <a:p>
            <a:pPr>
              <a:buFont typeface="Wingdings" pitchFamily="2" charset="2"/>
              <a:buChar char="§"/>
            </a:pPr>
            <a:r>
              <a:rPr lang="en-US" sz="3000" dirty="0" err="1" smtClean="0">
                <a:latin typeface="Arial" pitchFamily="34" charset="0"/>
                <a:cs typeface="Arial" pitchFamily="34" charset="0"/>
              </a:rPr>
              <a:t>Îmbunătă</a:t>
            </a:r>
            <a:r>
              <a:rPr lang="ro-RO" sz="3000" dirty="0" smtClean="0">
                <a:latin typeface="Arial" pitchFamily="34" charset="0"/>
                <a:cs typeface="Arial" pitchFamily="34" charset="0"/>
              </a:rPr>
              <a:t>ţ</a:t>
            </a:r>
            <a:r>
              <a:rPr lang="en-US" sz="3000" dirty="0" err="1" smtClean="0">
                <a:latin typeface="Arial" pitchFamily="34" charset="0"/>
                <a:cs typeface="Arial" pitchFamily="34" charset="0"/>
              </a:rPr>
              <a:t>irea</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Continuă</a:t>
            </a:r>
            <a:r>
              <a:rPr lang="en-US" sz="3000" dirty="0" smtClean="0">
                <a:latin typeface="Arial" pitchFamily="34" charset="0"/>
                <a:cs typeface="Arial" pitchFamily="34" charset="0"/>
              </a:rPr>
              <a:t> la </a:t>
            </a:r>
            <a:r>
              <a:rPr lang="en-US" sz="3000" dirty="0" err="1" smtClean="0">
                <a:latin typeface="Arial" pitchFamily="34" charset="0"/>
                <a:cs typeface="Arial" pitchFamily="34" charset="0"/>
              </a:rPr>
              <a:t>toate</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nivelurile</a:t>
            </a:r>
            <a:r>
              <a:rPr lang="en-US" sz="3000" dirty="0" smtClean="0">
                <a:latin typeface="Arial" pitchFamily="34" charset="0"/>
                <a:cs typeface="Arial" pitchFamily="34" charset="0"/>
              </a:rPr>
              <a:t> </a:t>
            </a:r>
            <a:endParaRPr lang="ro-RO" sz="3000" dirty="0" smtClean="0">
              <a:latin typeface="Arial" pitchFamily="34" charset="0"/>
              <a:cs typeface="Arial" pitchFamily="34" charset="0"/>
            </a:endParaRPr>
          </a:p>
          <a:p>
            <a:pPr>
              <a:buFont typeface="Wingdings" pitchFamily="2" charset="2"/>
              <a:buChar char="§"/>
            </a:pPr>
            <a:r>
              <a:rPr lang="en-US" sz="3000" dirty="0" err="1" smtClean="0">
                <a:latin typeface="Arial" pitchFamily="34" charset="0"/>
                <a:cs typeface="Arial" pitchFamily="34" charset="0"/>
              </a:rPr>
              <a:t>Comunicarea</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în</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cadrul</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întregii</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organiza</a:t>
            </a:r>
            <a:r>
              <a:rPr lang="ro-RO" sz="3000" dirty="0" smtClean="0">
                <a:latin typeface="Arial" pitchFamily="34" charset="0"/>
                <a:cs typeface="Arial" pitchFamily="34" charset="0"/>
              </a:rPr>
              <a:t>ţ</a:t>
            </a:r>
            <a:r>
              <a:rPr lang="en-US" sz="3000" dirty="0" smtClean="0">
                <a:latin typeface="Arial" pitchFamily="34" charset="0"/>
                <a:cs typeface="Arial" pitchFamily="34" charset="0"/>
              </a:rPr>
              <a:t>ii, care </a:t>
            </a:r>
            <a:r>
              <a:rPr lang="en-US" sz="3000" dirty="0" err="1" smtClean="0">
                <a:latin typeface="Arial" pitchFamily="34" charset="0"/>
                <a:cs typeface="Arial" pitchFamily="34" charset="0"/>
              </a:rPr>
              <a:t>permite</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utilizarea</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integrală</a:t>
            </a:r>
            <a:r>
              <a:rPr lang="en-US" sz="3000" dirty="0" smtClean="0">
                <a:latin typeface="Arial" pitchFamily="34" charset="0"/>
                <a:cs typeface="Arial" pitchFamily="34" charset="0"/>
              </a:rPr>
              <a:t> a </a:t>
            </a:r>
            <a:r>
              <a:rPr lang="en-US" sz="3000" dirty="0" err="1" smtClean="0">
                <a:latin typeface="Arial" pitchFamily="34" charset="0"/>
                <a:cs typeface="Arial" pitchFamily="34" charset="0"/>
              </a:rPr>
              <a:t>aptitudinilor</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şi</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abilită</a:t>
            </a:r>
            <a:r>
              <a:rPr lang="ro-RO" sz="3000" dirty="0" smtClean="0">
                <a:latin typeface="Arial" pitchFamily="34" charset="0"/>
                <a:cs typeface="Arial" pitchFamily="34" charset="0"/>
              </a:rPr>
              <a:t>ţ</a:t>
            </a:r>
            <a:r>
              <a:rPr lang="en-US" sz="3000" dirty="0" err="1" smtClean="0">
                <a:latin typeface="Arial" pitchFamily="34" charset="0"/>
                <a:cs typeface="Arial" pitchFamily="34" charset="0"/>
              </a:rPr>
              <a:t>ilor</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tuturor</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angaja</a:t>
            </a:r>
            <a:r>
              <a:rPr lang="ro-RO" sz="3000" dirty="0" smtClean="0">
                <a:latin typeface="Arial" pitchFamily="34" charset="0"/>
                <a:cs typeface="Arial" pitchFamily="34" charset="0"/>
              </a:rPr>
              <a:t>ţ</a:t>
            </a:r>
            <a:r>
              <a:rPr lang="en-US" sz="3000" dirty="0" err="1" smtClean="0">
                <a:latin typeface="Arial" pitchFamily="34" charset="0"/>
                <a:cs typeface="Arial" pitchFamily="34" charset="0"/>
              </a:rPr>
              <a:t>ilor</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1098258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nl-NL" b="1" dirty="0" smtClean="0">
                <a:solidFill>
                  <a:srgbClr val="002060"/>
                </a:solidFill>
              </a:rPr>
              <a:t>ORIENTAREA CĂTRE CLIENT</a:t>
            </a:r>
            <a:endParaRPr lang="en-US" dirty="0">
              <a:solidFill>
                <a:srgbClr val="002060"/>
              </a:solidFill>
            </a:endParaRPr>
          </a:p>
        </p:txBody>
      </p:sp>
      <p:sp>
        <p:nvSpPr>
          <p:cNvPr id="4" name="Rectangle 3"/>
          <p:cNvSpPr txBox="1">
            <a:spLocks noChangeArrowheads="1"/>
          </p:cNvSpPr>
          <p:nvPr/>
        </p:nvSpPr>
        <p:spPr>
          <a:xfrm>
            <a:off x="1718910" y="2187046"/>
            <a:ext cx="9152290" cy="4114800"/>
          </a:xfrm>
          <a:prstGeom prst="rect">
            <a:avLst/>
          </a:prstGeom>
        </p:spPr>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1371600" lvl="2" indent="-457200">
              <a:lnSpc>
                <a:spcPct val="90000"/>
              </a:lnSpc>
              <a:buFont typeface="Wingdings" pitchFamily="2" charset="2"/>
              <a:buNone/>
            </a:pPr>
            <a:endParaRPr lang="nl-NL" dirty="0" smtClean="0"/>
          </a:p>
          <a:p>
            <a:pPr>
              <a:lnSpc>
                <a:spcPct val="90000"/>
              </a:lnSpc>
              <a:buFont typeface="Wingdings" pitchFamily="2" charset="2"/>
              <a:buChar char="§"/>
            </a:pPr>
            <a:r>
              <a:rPr lang="nl-NL" sz="3600" dirty="0" smtClean="0"/>
              <a:t>identificarea cerinţelor şi aşteptărilor clientului</a:t>
            </a:r>
          </a:p>
          <a:p>
            <a:pPr>
              <a:lnSpc>
                <a:spcPct val="90000"/>
              </a:lnSpc>
              <a:buFont typeface="Wingdings" pitchFamily="2" charset="2"/>
              <a:buChar char="§"/>
            </a:pPr>
            <a:r>
              <a:rPr lang="nl-NL" sz="3600" dirty="0" smtClean="0"/>
              <a:t>satisfacerea cerinţelor şi aşteptărilor clientului</a:t>
            </a:r>
          </a:p>
          <a:p>
            <a:pPr>
              <a:lnSpc>
                <a:spcPct val="90000"/>
              </a:lnSpc>
              <a:buFont typeface="Wingdings" pitchFamily="2" charset="2"/>
              <a:buChar char="§"/>
            </a:pPr>
            <a:r>
              <a:rPr lang="nl-NL" sz="3600" dirty="0" smtClean="0"/>
              <a:t>comunicarea cu clientul</a:t>
            </a:r>
          </a:p>
          <a:p>
            <a:pPr>
              <a:lnSpc>
                <a:spcPct val="90000"/>
              </a:lnSpc>
              <a:buFont typeface="Wingdings" pitchFamily="2" charset="2"/>
              <a:buChar char="§"/>
            </a:pPr>
            <a:r>
              <a:rPr lang="nl-NL" sz="3600" dirty="0" smtClean="0"/>
              <a:t>măsurarea şi monitorizarea satisfacţiei clientului</a:t>
            </a:r>
            <a:endParaRPr lang="en-US" sz="3600" dirty="0"/>
          </a:p>
        </p:txBody>
      </p:sp>
    </p:spTree>
    <p:extLst>
      <p:ext uri="{BB962C8B-B14F-4D97-AF65-F5344CB8AC3E}">
        <p14:creationId xmlns:p14="http://schemas.microsoft.com/office/powerpoint/2010/main" val="1917515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it-IT" b="1" dirty="0">
                <a:solidFill>
                  <a:schemeClr val="tx2"/>
                </a:solidFill>
              </a:rPr>
              <a:t>NECESITATEA DE A </a:t>
            </a:r>
            <a:r>
              <a:rPr lang="ro-RO" b="1" dirty="0">
                <a:solidFill>
                  <a:schemeClr val="tx2"/>
                </a:solidFill>
              </a:rPr>
              <a:t/>
            </a:r>
            <a:br>
              <a:rPr lang="ro-RO" b="1" dirty="0">
                <a:solidFill>
                  <a:schemeClr val="tx2"/>
                </a:solidFill>
              </a:rPr>
            </a:br>
            <a:r>
              <a:rPr lang="it-IT" b="1" dirty="0">
                <a:solidFill>
                  <a:schemeClr val="tx2"/>
                </a:solidFill>
              </a:rPr>
              <a:t>OBŢINE</a:t>
            </a:r>
            <a:r>
              <a:rPr lang="ro-RO" b="1" dirty="0">
                <a:solidFill>
                  <a:schemeClr val="tx2"/>
                </a:solidFill>
              </a:rPr>
              <a:t> </a:t>
            </a:r>
            <a:r>
              <a:rPr lang="it-IT" b="1" dirty="0">
                <a:solidFill>
                  <a:schemeClr val="tx2"/>
                </a:solidFill>
              </a:rPr>
              <a:t>ÎMBUNĂTĂŢIREA</a:t>
            </a:r>
            <a:r>
              <a:rPr lang="ro-RO" b="1" dirty="0">
                <a:solidFill>
                  <a:schemeClr val="tx2"/>
                </a:solidFill>
              </a:rPr>
              <a:t>  P</a:t>
            </a:r>
            <a:r>
              <a:rPr lang="it-IT" b="1" dirty="0">
                <a:solidFill>
                  <a:schemeClr val="tx2"/>
                </a:solidFill>
              </a:rPr>
              <a:t>ERFORMANŢEI</a:t>
            </a:r>
            <a:endParaRPr lang="en-US" dirty="0">
              <a:solidFill>
                <a:schemeClr val="tx2"/>
              </a:solidFill>
            </a:endParaRPr>
          </a:p>
        </p:txBody>
      </p:sp>
      <p:sp>
        <p:nvSpPr>
          <p:cNvPr id="4" name="Rectangle 3"/>
          <p:cNvSpPr txBox="1">
            <a:spLocks noChangeArrowheads="1"/>
          </p:cNvSpPr>
          <p:nvPr/>
        </p:nvSpPr>
        <p:spPr>
          <a:xfrm>
            <a:off x="1306865" y="2503136"/>
            <a:ext cx="10794823" cy="4114800"/>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buFont typeface="Wingdings" pitchFamily="2" charset="2"/>
              <a:buChar char="§"/>
            </a:pPr>
            <a:r>
              <a:rPr lang="nl-NL" sz="2800" dirty="0" smtClean="0">
                <a:latin typeface="Arial" pitchFamily="34" charset="0"/>
                <a:cs typeface="Arial" pitchFamily="34" charset="0"/>
              </a:rPr>
              <a:t>promovează principiul îmbunătăţirii continue</a:t>
            </a:r>
            <a:endParaRPr lang="it-IT" sz="2800" dirty="0" smtClean="0">
              <a:latin typeface="Arial" pitchFamily="34" charset="0"/>
              <a:cs typeface="Arial" pitchFamily="34" charset="0"/>
            </a:endParaRPr>
          </a:p>
          <a:p>
            <a:pPr>
              <a:buFont typeface="Wingdings" pitchFamily="2" charset="2"/>
              <a:buChar char="§"/>
            </a:pPr>
            <a:r>
              <a:rPr lang="it-IT" sz="2800" dirty="0" smtClean="0">
                <a:latin typeface="Arial" pitchFamily="34" charset="0"/>
                <a:cs typeface="Arial" pitchFamily="34" charset="0"/>
              </a:rPr>
              <a:t>accentuează asupra importanţei eficacităţii sistemului de management al calităţii în satisfacerea cerinţelor clientului</a:t>
            </a:r>
          </a:p>
          <a:p>
            <a:pPr>
              <a:buFont typeface="Wingdings" pitchFamily="2" charset="2"/>
              <a:buChar char="§"/>
            </a:pPr>
            <a:r>
              <a:rPr lang="it-IT" sz="2800" dirty="0" smtClean="0">
                <a:latin typeface="Arial" pitchFamily="34" charset="0"/>
                <a:cs typeface="Arial" pitchFamily="34" charset="0"/>
              </a:rPr>
              <a:t>solicită evaluarea eficacităţii şi a adecvanţei sistemululor de management al calităţii</a:t>
            </a:r>
            <a:endParaRPr lang="nl-NL" sz="2800" dirty="0" smtClean="0">
              <a:latin typeface="Arial" pitchFamily="34" charset="0"/>
              <a:cs typeface="Arial" pitchFamily="34" charset="0"/>
            </a:endParaRPr>
          </a:p>
          <a:p>
            <a:pPr>
              <a:buFont typeface="Wingdings" pitchFamily="2" charset="2"/>
              <a:buChar char="§"/>
            </a:pPr>
            <a:r>
              <a:rPr lang="nl-NL" sz="2800" dirty="0" smtClean="0">
                <a:latin typeface="Arial" pitchFamily="34" charset="0"/>
                <a:cs typeface="Arial" pitchFamily="34" charset="0"/>
              </a:rPr>
              <a:t>solicită identificarea şi implementarea în mod sistematic a acţiunilor corective</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2006898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b="1" dirty="0" smtClean="0">
                <a:solidFill>
                  <a:schemeClr val="tx2"/>
                </a:solidFill>
              </a:rPr>
              <a:t>   De </a:t>
            </a:r>
            <a:r>
              <a:rPr lang="en-US" b="1" dirty="0" err="1">
                <a:solidFill>
                  <a:schemeClr val="tx2"/>
                </a:solidFill>
              </a:rPr>
              <a:t>ce</a:t>
            </a:r>
            <a:r>
              <a:rPr lang="en-US" b="1" dirty="0">
                <a:solidFill>
                  <a:schemeClr val="tx2"/>
                </a:solidFill>
              </a:rPr>
              <a:t> </a:t>
            </a:r>
            <a:r>
              <a:rPr lang="en-US" b="1" dirty="0" err="1">
                <a:solidFill>
                  <a:schemeClr val="tx2"/>
                </a:solidFill>
              </a:rPr>
              <a:t>să</a:t>
            </a:r>
            <a:r>
              <a:rPr lang="en-US" b="1" dirty="0">
                <a:solidFill>
                  <a:schemeClr val="tx2"/>
                </a:solidFill>
              </a:rPr>
              <a:t> </a:t>
            </a:r>
            <a:r>
              <a:rPr lang="en-US" b="1" dirty="0" err="1">
                <a:solidFill>
                  <a:schemeClr val="tx2"/>
                </a:solidFill>
              </a:rPr>
              <a:t>implementăm</a:t>
            </a:r>
            <a:r>
              <a:rPr lang="en-US" b="1" dirty="0">
                <a:solidFill>
                  <a:schemeClr val="tx2"/>
                </a:solidFill>
              </a:rPr>
              <a:t> </a:t>
            </a:r>
            <a:r>
              <a:rPr lang="en-US" b="1" dirty="0" err="1">
                <a:solidFill>
                  <a:schemeClr val="tx2"/>
                </a:solidFill>
              </a:rPr>
              <a:t>Sistemul</a:t>
            </a:r>
            <a:r>
              <a:rPr lang="en-US" b="1" dirty="0">
                <a:solidFill>
                  <a:schemeClr val="tx2"/>
                </a:solidFill>
              </a:rPr>
              <a:t> de</a:t>
            </a:r>
            <a:r>
              <a:rPr lang="ro-RO" b="1" dirty="0">
                <a:solidFill>
                  <a:schemeClr val="tx2"/>
                </a:solidFill>
              </a:rPr>
              <a:t> m</a:t>
            </a:r>
            <a:r>
              <a:rPr lang="en-US" b="1" dirty="0" err="1">
                <a:solidFill>
                  <a:schemeClr val="tx2"/>
                </a:solidFill>
              </a:rPr>
              <a:t>anagement</a:t>
            </a:r>
            <a:r>
              <a:rPr lang="en-US" b="1" dirty="0">
                <a:solidFill>
                  <a:schemeClr val="tx2"/>
                </a:solidFill>
              </a:rPr>
              <a:t> al </a:t>
            </a:r>
            <a:r>
              <a:rPr lang="en-US" b="1" dirty="0" err="1">
                <a:solidFill>
                  <a:schemeClr val="tx2"/>
                </a:solidFill>
              </a:rPr>
              <a:t>calită</a:t>
            </a:r>
            <a:r>
              <a:rPr lang="ro-RO" b="1" dirty="0">
                <a:solidFill>
                  <a:schemeClr val="tx2"/>
                </a:solidFill>
              </a:rPr>
              <a:t>ţ</a:t>
            </a:r>
            <a:r>
              <a:rPr lang="en-US" b="1" dirty="0">
                <a:solidFill>
                  <a:schemeClr val="tx2"/>
                </a:solidFill>
              </a:rPr>
              <a:t>ii?</a:t>
            </a:r>
            <a:endParaRPr lang="en-US" dirty="0">
              <a:solidFill>
                <a:schemeClr val="tx2"/>
              </a:solidFill>
            </a:endParaRPr>
          </a:p>
        </p:txBody>
      </p:sp>
      <p:sp>
        <p:nvSpPr>
          <p:cNvPr id="4" name="Rectangle 3"/>
          <p:cNvSpPr txBox="1">
            <a:spLocks noChangeArrowheads="1"/>
          </p:cNvSpPr>
          <p:nvPr/>
        </p:nvSpPr>
        <p:spPr>
          <a:xfrm>
            <a:off x="1498776" y="2731910"/>
            <a:ext cx="9620779" cy="3186113"/>
          </a:xfrm>
          <a:prstGeom prst="rect">
            <a:avLst/>
          </a:prstGeom>
        </p:spPr>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buFont typeface="Wingdings" pitchFamily="2" charset="2"/>
              <a:buChar char="§"/>
            </a:pPr>
            <a:r>
              <a:rPr lang="en-US" sz="3000" dirty="0" smtClean="0"/>
              <a:t> </a:t>
            </a:r>
            <a:r>
              <a:rPr lang="en-US" sz="3000" dirty="0" err="1" smtClean="0"/>
              <a:t>Pentru</a:t>
            </a:r>
            <a:r>
              <a:rPr lang="en-US" sz="3000" dirty="0" smtClean="0"/>
              <a:t> a </a:t>
            </a:r>
            <a:r>
              <a:rPr lang="en-US" sz="3000" dirty="0" err="1" smtClean="0"/>
              <a:t>asigura</a:t>
            </a:r>
            <a:r>
              <a:rPr lang="en-US" sz="3000" dirty="0" smtClean="0"/>
              <a:t> </a:t>
            </a:r>
            <a:r>
              <a:rPr lang="en-US" sz="3000" dirty="0" err="1" smtClean="0"/>
              <a:t>satisfac</a:t>
            </a:r>
            <a:r>
              <a:rPr lang="ro-RO" sz="3000" dirty="0" smtClean="0"/>
              <a:t>ţ</a:t>
            </a:r>
            <a:r>
              <a:rPr lang="en-US" sz="3000" dirty="0" err="1" smtClean="0"/>
              <a:t>ia</a:t>
            </a:r>
            <a:r>
              <a:rPr lang="en-US" sz="3000" dirty="0" smtClean="0"/>
              <a:t> </a:t>
            </a:r>
            <a:r>
              <a:rPr lang="en-US" sz="3000" dirty="0" err="1" smtClean="0"/>
              <a:t>clientului</a:t>
            </a:r>
            <a:endParaRPr lang="en-US" sz="3000" dirty="0" smtClean="0"/>
          </a:p>
          <a:p>
            <a:pPr>
              <a:buFont typeface="Wingdings" pitchFamily="2" charset="2"/>
              <a:buChar char="§"/>
            </a:pPr>
            <a:r>
              <a:rPr lang="en-US" sz="3000" dirty="0" smtClean="0"/>
              <a:t> </a:t>
            </a:r>
            <a:r>
              <a:rPr lang="en-US" sz="3000" dirty="0" err="1" smtClean="0"/>
              <a:t>Pentru</a:t>
            </a:r>
            <a:r>
              <a:rPr lang="en-US" sz="3000" dirty="0" smtClean="0"/>
              <a:t> a </a:t>
            </a:r>
            <a:r>
              <a:rPr lang="en-US" sz="3000" dirty="0" err="1" smtClean="0"/>
              <a:t>îmbunătă</a:t>
            </a:r>
            <a:r>
              <a:rPr lang="ro-RO" sz="3000" dirty="0" smtClean="0"/>
              <a:t>ţ</a:t>
            </a:r>
            <a:r>
              <a:rPr lang="en-US" sz="3000" dirty="0" smtClean="0"/>
              <a:t>i </a:t>
            </a:r>
            <a:r>
              <a:rPr lang="en-US" sz="3000" dirty="0" err="1" smtClean="0"/>
              <a:t>sistemul</a:t>
            </a:r>
            <a:endParaRPr lang="en-US" sz="3000" dirty="0" smtClean="0"/>
          </a:p>
          <a:p>
            <a:pPr>
              <a:buFont typeface="Wingdings" pitchFamily="2" charset="2"/>
              <a:buChar char="§"/>
            </a:pPr>
            <a:r>
              <a:rPr lang="en-US" sz="3000" dirty="0" smtClean="0"/>
              <a:t> </a:t>
            </a:r>
            <a:r>
              <a:rPr lang="en-US" sz="3000" dirty="0" err="1" smtClean="0"/>
              <a:t>Pentru</a:t>
            </a:r>
            <a:r>
              <a:rPr lang="en-US" sz="3000" dirty="0" smtClean="0"/>
              <a:t> a </a:t>
            </a:r>
            <a:r>
              <a:rPr lang="en-US" sz="3000" dirty="0" err="1" smtClean="0"/>
              <a:t>îmbunătă</a:t>
            </a:r>
            <a:r>
              <a:rPr lang="ro-RO" sz="3000" dirty="0" smtClean="0"/>
              <a:t>ţ</a:t>
            </a:r>
            <a:r>
              <a:rPr lang="en-US" sz="3000" dirty="0" smtClean="0"/>
              <a:t>i </a:t>
            </a:r>
            <a:r>
              <a:rPr lang="en-US" sz="3000" dirty="0" err="1" smtClean="0"/>
              <a:t>gestionarea</a:t>
            </a:r>
            <a:r>
              <a:rPr lang="en-US" sz="3000" dirty="0" smtClean="0"/>
              <a:t> </a:t>
            </a:r>
            <a:r>
              <a:rPr lang="en-US" sz="3000" dirty="0" err="1" smtClean="0"/>
              <a:t>resurselor</a:t>
            </a:r>
            <a:endParaRPr lang="en-US" sz="3000" dirty="0" smtClean="0"/>
          </a:p>
          <a:p>
            <a:pPr>
              <a:buFont typeface="Wingdings" pitchFamily="2" charset="2"/>
              <a:buChar char="§"/>
            </a:pPr>
            <a:r>
              <a:rPr lang="en-US" sz="3000" dirty="0" smtClean="0"/>
              <a:t> </a:t>
            </a:r>
            <a:r>
              <a:rPr lang="en-US" sz="3000" dirty="0" err="1" smtClean="0"/>
              <a:t>Pentru</a:t>
            </a:r>
            <a:r>
              <a:rPr lang="en-US" sz="3000" dirty="0" smtClean="0"/>
              <a:t> a </a:t>
            </a:r>
            <a:r>
              <a:rPr lang="en-US" sz="3000" dirty="0" err="1" smtClean="0"/>
              <a:t>îmbunătă</a:t>
            </a:r>
            <a:r>
              <a:rPr lang="ro-RO" sz="3000" dirty="0" smtClean="0"/>
              <a:t>ţ</a:t>
            </a:r>
            <a:r>
              <a:rPr lang="en-US" sz="3000" dirty="0" smtClean="0"/>
              <a:t>i </a:t>
            </a:r>
            <a:r>
              <a:rPr lang="en-US" sz="3000" dirty="0" err="1" smtClean="0"/>
              <a:t>performan</a:t>
            </a:r>
            <a:r>
              <a:rPr lang="ro-RO" sz="3000" dirty="0" smtClean="0"/>
              <a:t>ţ</a:t>
            </a:r>
            <a:r>
              <a:rPr lang="en-US" sz="3000" dirty="0" smtClean="0"/>
              <a:t>a </a:t>
            </a:r>
            <a:r>
              <a:rPr lang="en-US" sz="3000" dirty="0" err="1" smtClean="0"/>
              <a:t>furnizorilor</a:t>
            </a:r>
            <a:endParaRPr lang="en-US" sz="3000" dirty="0" smtClean="0"/>
          </a:p>
          <a:p>
            <a:pPr lvl="0">
              <a:buFont typeface="Wingdings" pitchFamily="2" charset="2"/>
              <a:buChar char="§"/>
            </a:pPr>
            <a:r>
              <a:rPr lang="en-US" sz="3000" dirty="0" smtClean="0">
                <a:solidFill>
                  <a:srgbClr val="002060"/>
                </a:solidFill>
              </a:rPr>
              <a:t> </a:t>
            </a:r>
            <a:r>
              <a:rPr lang="en-US" sz="3000" dirty="0" err="1" smtClean="0">
                <a:solidFill>
                  <a:srgbClr val="002060"/>
                </a:solidFill>
              </a:rPr>
              <a:t>Reducerea</a:t>
            </a:r>
            <a:r>
              <a:rPr lang="en-US" sz="3000" dirty="0" smtClean="0">
                <a:solidFill>
                  <a:srgbClr val="002060"/>
                </a:solidFill>
              </a:rPr>
              <a:t> </a:t>
            </a:r>
            <a:r>
              <a:rPr lang="en-US" sz="3000" dirty="0" err="1">
                <a:solidFill>
                  <a:srgbClr val="002060"/>
                </a:solidFill>
              </a:rPr>
              <a:t>semnificativa</a:t>
            </a:r>
            <a:r>
              <a:rPr lang="en-US" sz="3000" dirty="0">
                <a:solidFill>
                  <a:srgbClr val="002060"/>
                </a:solidFill>
              </a:rPr>
              <a:t> a </a:t>
            </a:r>
            <a:r>
              <a:rPr lang="en-US" sz="3000" dirty="0" err="1">
                <a:solidFill>
                  <a:srgbClr val="002060"/>
                </a:solidFill>
              </a:rPr>
              <a:t>costurilor</a:t>
            </a:r>
            <a:endParaRPr lang="en-US" sz="3000" dirty="0">
              <a:solidFill>
                <a:srgbClr val="002060"/>
              </a:solidFill>
            </a:endParaRPr>
          </a:p>
          <a:p>
            <a:pPr>
              <a:buFont typeface="Wingdings" pitchFamily="2" charset="2"/>
              <a:buChar char="§"/>
            </a:pPr>
            <a:r>
              <a:rPr lang="en-US" sz="3000" dirty="0" smtClean="0">
                <a:solidFill>
                  <a:srgbClr val="002060"/>
                </a:solidFill>
              </a:rPr>
              <a:t> </a:t>
            </a:r>
            <a:r>
              <a:rPr lang="ro-RO" sz="3000" dirty="0" smtClean="0">
                <a:solidFill>
                  <a:srgbClr val="002060"/>
                </a:solidFill>
              </a:rPr>
              <a:t>Pentru </a:t>
            </a:r>
            <a:r>
              <a:rPr lang="ro-RO" sz="3000" dirty="0">
                <a:solidFill>
                  <a:srgbClr val="002060"/>
                </a:solidFill>
              </a:rPr>
              <a:t>a rezista pe piaţă</a:t>
            </a:r>
            <a:endParaRPr lang="en-US" sz="3000" dirty="0">
              <a:solidFill>
                <a:srgbClr val="002060"/>
              </a:solidFill>
            </a:endParaRPr>
          </a:p>
          <a:p>
            <a:endParaRPr lang="en-US" sz="4400" dirty="0">
              <a:solidFill>
                <a:srgbClr val="FF0000"/>
              </a:solidFill>
            </a:endParaRPr>
          </a:p>
          <a:p>
            <a:pPr>
              <a:buFont typeface="Wingdings" pitchFamily="2" charset="2"/>
              <a:buChar char="§"/>
            </a:pPr>
            <a:endParaRPr lang="en-US" sz="3400" dirty="0"/>
          </a:p>
        </p:txBody>
      </p:sp>
    </p:spTree>
    <p:extLst>
      <p:ext uri="{BB962C8B-B14F-4D97-AF65-F5344CB8AC3E}">
        <p14:creationId xmlns:p14="http://schemas.microsoft.com/office/powerpoint/2010/main" val="226649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644501" y="317387"/>
            <a:ext cx="10972800" cy="1252728"/>
          </a:xfrm>
        </p:spPr>
        <p:txBody>
          <a:bodyPr/>
          <a:lstStyle/>
          <a:p>
            <a:pPr eaLnBrk="1" hangingPunct="1"/>
            <a:r>
              <a:rPr lang="ro-RO" sz="2400" b="1" dirty="0" smtClean="0"/>
              <a:t/>
            </a:r>
            <a:br>
              <a:rPr lang="ro-RO" sz="2400" b="1" dirty="0" smtClean="0"/>
            </a:br>
            <a:r>
              <a:rPr lang="ro-RO" sz="2400" b="1" dirty="0" smtClean="0"/>
              <a:t>BENEFICIILE  </a:t>
            </a:r>
            <a:r>
              <a:rPr lang="ro-RO" sz="2400" dirty="0" smtClean="0"/>
              <a:t>IMPLEMENTĂRII UNUI SISTEM DE MANAGEMENT</a:t>
            </a:r>
            <a:endParaRPr lang="en-US" sz="2400" dirty="0" smtClean="0"/>
          </a:p>
        </p:txBody>
      </p:sp>
      <p:sp>
        <p:nvSpPr>
          <p:cNvPr id="52227" name="Content Placeholder 2"/>
          <p:cNvSpPr>
            <a:spLocks noGrp="1"/>
          </p:cNvSpPr>
          <p:nvPr>
            <p:ph idx="1"/>
          </p:nvPr>
        </p:nvSpPr>
        <p:spPr>
          <a:xfrm>
            <a:off x="1155278" y="2590800"/>
            <a:ext cx="9877777" cy="3450696"/>
          </a:xfrm>
        </p:spPr>
        <p:txBody>
          <a:bodyPr/>
          <a:lstStyle/>
          <a:p>
            <a:pPr eaLnBrk="1" hangingPunct="1">
              <a:buFont typeface="Arial" pitchFamily="34" charset="0"/>
              <a:buNone/>
            </a:pPr>
            <a:r>
              <a:rPr lang="ro-RO" dirty="0" smtClean="0"/>
              <a:t>      </a:t>
            </a:r>
            <a:endParaRPr lang="en-US" dirty="0" smtClean="0"/>
          </a:p>
        </p:txBody>
      </p:sp>
      <p:sp>
        <p:nvSpPr>
          <p:cNvPr id="5" name="Slide Number Placeholder 4"/>
          <p:cNvSpPr>
            <a:spLocks noGrp="1"/>
          </p:cNvSpPr>
          <p:nvPr>
            <p:ph type="sldNum" sz="quarter" idx="12"/>
          </p:nvPr>
        </p:nvSpPr>
        <p:spPr/>
        <p:txBody>
          <a:bodyPr/>
          <a:lstStyle/>
          <a:p>
            <a:pPr>
              <a:defRPr/>
            </a:pPr>
            <a:fld id="{B41DBCF1-D3A4-4B70-A965-B591EA7E4F0B}" type="slidenum">
              <a:rPr lang="en-US"/>
              <a:pPr>
                <a:defRPr/>
              </a:pPr>
              <a:t>9</a:t>
            </a:fld>
            <a:endParaRPr lang="en-US"/>
          </a:p>
        </p:txBody>
      </p:sp>
      <p:sp>
        <p:nvSpPr>
          <p:cNvPr id="7" name="Rectangle 6"/>
          <p:cNvSpPr/>
          <p:nvPr/>
        </p:nvSpPr>
        <p:spPr>
          <a:xfrm>
            <a:off x="1524000" y="4572000"/>
            <a:ext cx="2743200" cy="1066800"/>
          </a:xfrm>
          <a:prstGeom prst="rect">
            <a:avLst/>
          </a:prstGeom>
          <a:solidFill>
            <a:schemeClr val="accent1">
              <a:alpha val="47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o-RO" dirty="0">
                <a:solidFill>
                  <a:schemeClr val="tx1"/>
                </a:solidFill>
              </a:rPr>
              <a:t>PREVENIRE</a:t>
            </a:r>
            <a:endParaRPr lang="en-US" dirty="0">
              <a:solidFill>
                <a:schemeClr val="tx1"/>
              </a:solidFill>
            </a:endParaRPr>
          </a:p>
        </p:txBody>
      </p:sp>
      <p:sp>
        <p:nvSpPr>
          <p:cNvPr id="8" name="Rectangle 7"/>
          <p:cNvSpPr/>
          <p:nvPr/>
        </p:nvSpPr>
        <p:spPr>
          <a:xfrm>
            <a:off x="6908800" y="4038600"/>
            <a:ext cx="2743200" cy="1600200"/>
          </a:xfrm>
          <a:prstGeom prst="rect">
            <a:avLst/>
          </a:prstGeom>
          <a:solidFill>
            <a:schemeClr val="accent1">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o-RO" dirty="0">
                <a:solidFill>
                  <a:schemeClr val="tx1"/>
                </a:solidFill>
              </a:rPr>
              <a:t>PREVENIRE</a:t>
            </a:r>
            <a:endParaRPr lang="en-US" dirty="0">
              <a:solidFill>
                <a:schemeClr val="tx1"/>
              </a:solidFill>
            </a:endParaRPr>
          </a:p>
        </p:txBody>
      </p:sp>
      <p:sp>
        <p:nvSpPr>
          <p:cNvPr id="9" name="TextBox 8"/>
          <p:cNvSpPr txBox="1"/>
          <p:nvPr/>
        </p:nvSpPr>
        <p:spPr>
          <a:xfrm>
            <a:off x="1524000" y="3352799"/>
            <a:ext cx="2743200" cy="923330"/>
          </a:xfrm>
          <a:prstGeom prst="rect">
            <a:avLst/>
          </a:prstGeom>
          <a:gradFill>
            <a:gsLst>
              <a:gs pos="59000">
                <a:srgbClr val="00B050"/>
              </a:gs>
              <a:gs pos="50000">
                <a:schemeClr val="accent1">
                  <a:tint val="44500"/>
                  <a:satMod val="160000"/>
                </a:schemeClr>
              </a:gs>
              <a:gs pos="100000">
                <a:schemeClr val="accent1">
                  <a:tint val="23500"/>
                  <a:satMod val="160000"/>
                </a:schemeClr>
              </a:gs>
            </a:gsLst>
            <a:path path="circle">
              <a:fillToRect l="100000" t="100000"/>
            </a:path>
          </a:gradFill>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ro-RO">
              <a:latin typeface="Calibri" pitchFamily="34" charset="0"/>
            </a:endParaRPr>
          </a:p>
          <a:p>
            <a:pPr eaLnBrk="1" hangingPunct="1"/>
            <a:r>
              <a:rPr lang="ro-RO">
                <a:latin typeface="Calibri" pitchFamily="34" charset="0"/>
              </a:rPr>
              <a:t>EVALUAREA CONFORMITĂŢII</a:t>
            </a:r>
            <a:endParaRPr lang="en-US">
              <a:latin typeface="Calibri" pitchFamily="34" charset="0"/>
            </a:endParaRPr>
          </a:p>
        </p:txBody>
      </p:sp>
      <p:sp>
        <p:nvSpPr>
          <p:cNvPr id="11" name="TextBox 10"/>
          <p:cNvSpPr txBox="1"/>
          <p:nvPr/>
        </p:nvSpPr>
        <p:spPr>
          <a:xfrm>
            <a:off x="6908800" y="3352801"/>
            <a:ext cx="2743200" cy="646331"/>
          </a:xfrm>
          <a:prstGeom prst="rect">
            <a:avLst/>
          </a:prstGeom>
          <a:gradFill>
            <a:gsLst>
              <a:gs pos="59000">
                <a:srgbClr val="00B050"/>
              </a:gs>
              <a:gs pos="50000">
                <a:schemeClr val="accent1">
                  <a:tint val="44500"/>
                  <a:satMod val="160000"/>
                </a:schemeClr>
              </a:gs>
              <a:gs pos="100000">
                <a:schemeClr val="accent1">
                  <a:tint val="23500"/>
                  <a:satMod val="160000"/>
                </a:schemeClr>
              </a:gs>
            </a:gsLst>
            <a:path path="circle">
              <a:fillToRect l="100000" t="100000"/>
            </a:path>
          </a:gradFill>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ro-RO">
                <a:latin typeface="Calibri" pitchFamily="34" charset="0"/>
              </a:rPr>
              <a:t>EVALUAREA CONFORMITĂŢII</a:t>
            </a:r>
            <a:endParaRPr lang="en-US">
              <a:latin typeface="Calibri" pitchFamily="34" charset="0"/>
            </a:endParaRPr>
          </a:p>
        </p:txBody>
      </p:sp>
      <p:sp>
        <p:nvSpPr>
          <p:cNvPr id="52239" name="TextBox 12"/>
          <p:cNvSpPr txBox="1">
            <a:spLocks noChangeArrowheads="1"/>
          </p:cNvSpPr>
          <p:nvPr/>
        </p:nvSpPr>
        <p:spPr bwMode="auto">
          <a:xfrm>
            <a:off x="6908800" y="2971800"/>
            <a:ext cx="2743200" cy="369888"/>
          </a:xfrm>
          <a:prstGeom prst="rect">
            <a:avLst/>
          </a:prstGeom>
          <a:solidFill>
            <a:srgbClr val="FF0000">
              <a:alpha val="4784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ro-RO" b="1">
                <a:latin typeface="Calibri" pitchFamily="34" charset="0"/>
              </a:rPr>
              <a:t>DEFECTE</a:t>
            </a:r>
            <a:endParaRPr lang="en-US" b="1">
              <a:latin typeface="Calibri" pitchFamily="34" charset="0"/>
            </a:endParaRPr>
          </a:p>
        </p:txBody>
      </p:sp>
      <p:sp>
        <p:nvSpPr>
          <p:cNvPr id="52240" name="TextBox 13"/>
          <p:cNvSpPr txBox="1">
            <a:spLocks noChangeArrowheads="1"/>
          </p:cNvSpPr>
          <p:nvPr/>
        </p:nvSpPr>
        <p:spPr bwMode="auto">
          <a:xfrm>
            <a:off x="6908800" y="2590800"/>
            <a:ext cx="2743200" cy="369888"/>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ro-RO">
                <a:latin typeface="Calibri" pitchFamily="34" charset="0"/>
              </a:rPr>
              <a:t>BENEFICII</a:t>
            </a:r>
            <a:endParaRPr lang="en-US">
              <a:latin typeface="Calibri" pitchFamily="34" charset="0"/>
            </a:endParaRPr>
          </a:p>
        </p:txBody>
      </p:sp>
      <p:sp useBgFill="1">
        <p:nvSpPr>
          <p:cNvPr id="15" name="Right Arrow 14"/>
          <p:cNvSpPr/>
          <p:nvPr/>
        </p:nvSpPr>
        <p:spPr>
          <a:xfrm rot="20335688">
            <a:off x="4635500" y="4129088"/>
            <a:ext cx="19304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o-RO" dirty="0"/>
              <a:t>IÎinAINETE                                              DUPA IMPLEMENTARENAN</a:t>
            </a:r>
            <a:endParaRPr lang="en-US" dirty="0"/>
          </a:p>
        </p:txBody>
      </p:sp>
      <p:sp>
        <p:nvSpPr>
          <p:cNvPr id="14" name="TextBox 11"/>
          <p:cNvSpPr txBox="1">
            <a:spLocks noChangeArrowheads="1"/>
          </p:cNvSpPr>
          <p:nvPr/>
        </p:nvSpPr>
        <p:spPr bwMode="auto">
          <a:xfrm>
            <a:off x="1524000" y="2590801"/>
            <a:ext cx="2743200" cy="646113"/>
          </a:xfrm>
          <a:prstGeom prst="rect">
            <a:avLst/>
          </a:prstGeom>
          <a:solidFill>
            <a:srgbClr val="FF0000">
              <a:alpha val="47058"/>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ro-RO" dirty="0">
              <a:latin typeface="Calibri" pitchFamily="34" charset="0"/>
            </a:endParaRPr>
          </a:p>
          <a:p>
            <a:pPr algn="ctr" eaLnBrk="1" hangingPunct="1"/>
            <a:r>
              <a:rPr lang="ro-RO" b="1" dirty="0">
                <a:latin typeface="Calibri" pitchFamily="34" charset="0"/>
              </a:rPr>
              <a:t>DEFECTE</a:t>
            </a:r>
            <a:endParaRPr lang="en-US" b="1" dirty="0">
              <a:latin typeface="Calibri" pitchFamily="34" charset="0"/>
            </a:endParaRPr>
          </a:p>
        </p:txBody>
      </p:sp>
      <p:sp>
        <p:nvSpPr>
          <p:cNvPr id="2" name="Rectangle 1"/>
          <p:cNvSpPr/>
          <p:nvPr/>
        </p:nvSpPr>
        <p:spPr>
          <a:xfrm>
            <a:off x="1917812" y="1917240"/>
            <a:ext cx="7339476" cy="461665"/>
          </a:xfrm>
          <a:prstGeom prst="rect">
            <a:avLst/>
          </a:prstGeom>
        </p:spPr>
        <p:txBody>
          <a:bodyPr wrap="square">
            <a:spAutoFit/>
          </a:bodyPr>
          <a:lstStyle/>
          <a:p>
            <a:r>
              <a:rPr lang="en-US" sz="2400" dirty="0" smtClean="0"/>
              <a:t>          </a:t>
            </a:r>
            <a:r>
              <a:rPr lang="ro-RO" sz="2400" dirty="0" smtClean="0"/>
              <a:t>Înainte               </a:t>
            </a:r>
            <a:r>
              <a:rPr lang="en-US" sz="2400" dirty="0" smtClean="0"/>
              <a:t>  </a:t>
            </a:r>
            <a:r>
              <a:rPr lang="ro-RO" sz="2400" dirty="0" smtClean="0"/>
              <a:t>   </a:t>
            </a:r>
            <a:r>
              <a:rPr lang="en-US" sz="2400" dirty="0" smtClean="0"/>
              <a:t>  </a:t>
            </a:r>
            <a:r>
              <a:rPr lang="ro-RO" sz="2400" dirty="0" smtClean="0"/>
              <a:t>  </a:t>
            </a:r>
            <a:r>
              <a:rPr lang="ro-RO" sz="2400" dirty="0"/>
              <a:t>/                 </a:t>
            </a:r>
            <a:r>
              <a:rPr lang="en-US" sz="2400" dirty="0" smtClean="0"/>
              <a:t> </a:t>
            </a:r>
            <a:r>
              <a:rPr lang="ro-RO" sz="2400" dirty="0" smtClean="0"/>
              <a:t>  </a:t>
            </a:r>
            <a:r>
              <a:rPr lang="en-US" sz="2400" dirty="0" smtClean="0"/>
              <a:t>      </a:t>
            </a:r>
            <a:r>
              <a:rPr lang="ro-RO" sz="2400" dirty="0" smtClean="0"/>
              <a:t>după</a:t>
            </a:r>
            <a:endParaRPr lang="en-US" sz="2400" dirty="0"/>
          </a:p>
        </p:txBody>
      </p:sp>
    </p:spTree>
    <p:extLst>
      <p:ext uri="{BB962C8B-B14F-4D97-AF65-F5344CB8AC3E}">
        <p14:creationId xmlns:p14="http://schemas.microsoft.com/office/powerpoint/2010/main" val="2193122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b="1" dirty="0" err="1">
                <a:solidFill>
                  <a:srgbClr val="002060"/>
                </a:solidFill>
              </a:rPr>
              <a:t>Principii</a:t>
            </a:r>
            <a:r>
              <a:rPr lang="en-US" b="1" dirty="0">
                <a:solidFill>
                  <a:srgbClr val="002060"/>
                </a:solidFill>
              </a:rPr>
              <a:t> de </a:t>
            </a:r>
            <a:r>
              <a:rPr lang="en-US" b="1" dirty="0" smtClean="0">
                <a:solidFill>
                  <a:srgbClr val="002060"/>
                </a:solidFill>
              </a:rPr>
              <a:t>management </a:t>
            </a:r>
            <a:r>
              <a:rPr lang="en-US" b="1" dirty="0">
                <a:solidFill>
                  <a:srgbClr val="002060"/>
                </a:solidFill>
              </a:rPr>
              <a:t>al </a:t>
            </a:r>
            <a:r>
              <a:rPr lang="en-US" b="1" dirty="0" err="1">
                <a:solidFill>
                  <a:srgbClr val="002060"/>
                </a:solidFill>
              </a:rPr>
              <a:t>calit</a:t>
            </a:r>
            <a:r>
              <a:rPr lang="ro-RO" b="1" dirty="0">
                <a:solidFill>
                  <a:srgbClr val="002060"/>
                </a:solidFill>
              </a:rPr>
              <a:t>ăţ</a:t>
            </a:r>
            <a:r>
              <a:rPr lang="en-US" b="1" dirty="0" smtClean="0">
                <a:solidFill>
                  <a:srgbClr val="002060"/>
                </a:solidFill>
              </a:rPr>
              <a:t>ii-</a:t>
            </a:r>
            <a:br>
              <a:rPr lang="en-US" b="1" dirty="0" smtClean="0">
                <a:solidFill>
                  <a:srgbClr val="002060"/>
                </a:solidFill>
              </a:rPr>
            </a:br>
            <a:r>
              <a:rPr lang="en-US" b="1" dirty="0" smtClean="0">
                <a:solidFill>
                  <a:srgbClr val="002060"/>
                </a:solidFill>
              </a:rPr>
              <a:t>7 </a:t>
            </a:r>
            <a:r>
              <a:rPr lang="en-US" b="1" dirty="0" err="1" smtClean="0">
                <a:solidFill>
                  <a:srgbClr val="002060"/>
                </a:solidFill>
              </a:rPr>
              <a:t>principii</a:t>
            </a:r>
            <a:endParaRPr lang="en-US" dirty="0">
              <a:solidFill>
                <a:srgbClr val="002060"/>
              </a:solidFill>
            </a:endParaRPr>
          </a:p>
        </p:txBody>
      </p:sp>
      <p:grpSp>
        <p:nvGrpSpPr>
          <p:cNvPr id="4" name="Group 16"/>
          <p:cNvGrpSpPr>
            <a:grpSpLocks/>
          </p:cNvGrpSpPr>
          <p:nvPr/>
        </p:nvGrpSpPr>
        <p:grpSpPr bwMode="auto">
          <a:xfrm>
            <a:off x="1530850" y="2349499"/>
            <a:ext cx="9842642" cy="3701979"/>
            <a:chOff x="1066" y="1573"/>
            <a:chExt cx="4302" cy="1978"/>
          </a:xfrm>
        </p:grpSpPr>
        <p:sp>
          <p:nvSpPr>
            <p:cNvPr id="5" name="Oval 7"/>
            <p:cNvSpPr>
              <a:spLocks noChangeArrowheads="1"/>
            </p:cNvSpPr>
            <p:nvPr/>
          </p:nvSpPr>
          <p:spPr bwMode="auto">
            <a:xfrm>
              <a:off x="3988" y="1776"/>
              <a:ext cx="1172" cy="460"/>
            </a:xfrm>
            <a:prstGeom prst="ellipse">
              <a:avLst/>
            </a:prstGeom>
            <a:solidFill>
              <a:srgbClr val="33CCCC"/>
            </a:solidFill>
            <a:ln w="9525">
              <a:solidFill>
                <a:srgbClr val="000000"/>
              </a:solidFill>
              <a:round/>
              <a:headEnd/>
              <a:tailEnd/>
            </a:ln>
          </p:spPr>
          <p:txBody>
            <a:bodyPr/>
            <a:lstStyle/>
            <a:p>
              <a:pPr algn="ctr"/>
              <a:r>
                <a:rPr lang="en-US" sz="1400" b="1" dirty="0">
                  <a:latin typeface="Trebuchet MS" pitchFamily="34" charset="0"/>
                </a:rPr>
                <a:t>ORIENTAREA SPRE CLIENT</a:t>
              </a:r>
              <a:endParaRPr lang="en-US" sz="1400" dirty="0">
                <a:latin typeface="Trebuchet MS" pitchFamily="34" charset="0"/>
              </a:endParaRPr>
            </a:p>
          </p:txBody>
        </p:sp>
        <p:sp>
          <p:nvSpPr>
            <p:cNvPr id="6" name="Oval 8"/>
            <p:cNvSpPr>
              <a:spLocks noChangeArrowheads="1"/>
            </p:cNvSpPr>
            <p:nvPr/>
          </p:nvSpPr>
          <p:spPr bwMode="auto">
            <a:xfrm>
              <a:off x="1402" y="1709"/>
              <a:ext cx="1342" cy="503"/>
            </a:xfrm>
            <a:prstGeom prst="ellipse">
              <a:avLst/>
            </a:prstGeom>
            <a:solidFill>
              <a:srgbClr val="FFFF99"/>
            </a:solidFill>
            <a:ln w="9525">
              <a:solidFill>
                <a:srgbClr val="000000"/>
              </a:solidFill>
              <a:round/>
              <a:headEnd/>
              <a:tailEnd/>
            </a:ln>
          </p:spPr>
          <p:txBody>
            <a:bodyPr/>
            <a:lstStyle/>
            <a:p>
              <a:pPr algn="ctr"/>
              <a:r>
                <a:rPr lang="en-US" sz="1200" b="1" dirty="0" smtClean="0">
                  <a:latin typeface="Trebuchet MS" pitchFamily="34" charset="0"/>
                </a:rPr>
                <a:t>MANAGEMENTUL RELATIILOR CU PARTILE INTERESATE</a:t>
              </a:r>
              <a:endParaRPr lang="en-US" dirty="0">
                <a:latin typeface="Trebuchet MS" pitchFamily="34" charset="0"/>
              </a:endParaRPr>
            </a:p>
          </p:txBody>
        </p:sp>
        <p:sp>
          <p:nvSpPr>
            <p:cNvPr id="7" name="Oval 9"/>
            <p:cNvSpPr>
              <a:spLocks noChangeArrowheads="1"/>
            </p:cNvSpPr>
            <p:nvPr/>
          </p:nvSpPr>
          <p:spPr bwMode="auto">
            <a:xfrm>
              <a:off x="2827" y="1573"/>
              <a:ext cx="1079" cy="405"/>
            </a:xfrm>
            <a:prstGeom prst="ellipse">
              <a:avLst/>
            </a:prstGeom>
            <a:solidFill>
              <a:srgbClr val="CCFFFF"/>
            </a:solidFill>
            <a:ln w="9525">
              <a:solidFill>
                <a:srgbClr val="000000"/>
              </a:solidFill>
              <a:round/>
              <a:headEnd/>
              <a:tailEnd/>
            </a:ln>
          </p:spPr>
          <p:txBody>
            <a:bodyPr/>
            <a:lstStyle/>
            <a:p>
              <a:pPr algn="ctr"/>
              <a:r>
                <a:rPr lang="en-US" b="1" dirty="0" smtClean="0">
                  <a:latin typeface="Trebuchet MS" pitchFamily="34" charset="0"/>
                </a:rPr>
                <a:t> </a:t>
              </a:r>
              <a:r>
                <a:rPr lang="en-US" sz="1600" b="1" dirty="0" smtClean="0">
                  <a:latin typeface="Trebuchet MS" pitchFamily="34" charset="0"/>
                </a:rPr>
                <a:t>LEADERSHIP</a:t>
              </a:r>
              <a:endParaRPr lang="en-US" sz="1600" dirty="0">
                <a:latin typeface="Trebuchet MS" pitchFamily="34" charset="0"/>
              </a:endParaRPr>
            </a:p>
          </p:txBody>
        </p:sp>
        <p:sp>
          <p:nvSpPr>
            <p:cNvPr id="8" name="Oval 10"/>
            <p:cNvSpPr>
              <a:spLocks noChangeArrowheads="1"/>
            </p:cNvSpPr>
            <p:nvPr/>
          </p:nvSpPr>
          <p:spPr bwMode="auto">
            <a:xfrm>
              <a:off x="1066" y="2387"/>
              <a:ext cx="1515" cy="523"/>
            </a:xfrm>
            <a:prstGeom prst="ellipse">
              <a:avLst/>
            </a:prstGeom>
            <a:solidFill>
              <a:srgbClr val="FF99CC"/>
            </a:solidFill>
            <a:ln w="9525">
              <a:solidFill>
                <a:srgbClr val="000000"/>
              </a:solidFill>
              <a:round/>
              <a:headEnd/>
              <a:tailEnd/>
            </a:ln>
          </p:spPr>
          <p:txBody>
            <a:bodyPr/>
            <a:lstStyle/>
            <a:p>
              <a:pPr algn="ctr"/>
              <a:r>
                <a:rPr lang="en-US" sz="1400" b="1" dirty="0" smtClean="0">
                  <a:latin typeface="Trebuchet MS" pitchFamily="34" charset="0"/>
                </a:rPr>
                <a:t> </a:t>
              </a:r>
              <a:r>
                <a:rPr lang="en-US" sz="1400" b="1" dirty="0">
                  <a:latin typeface="Trebuchet MS" pitchFamily="34" charset="0"/>
                </a:rPr>
                <a:t>LUAREA </a:t>
              </a:r>
              <a:r>
                <a:rPr lang="en-US" sz="1400" b="1" dirty="0" smtClean="0">
                  <a:latin typeface="Trebuchet MS" pitchFamily="34" charset="0"/>
                </a:rPr>
                <a:t>DECIZIILOR PE</a:t>
              </a:r>
            </a:p>
            <a:p>
              <a:pPr algn="ctr"/>
              <a:r>
                <a:rPr lang="en-US" sz="1400" b="1" dirty="0" smtClean="0">
                  <a:latin typeface="Trebuchet MS" pitchFamily="34" charset="0"/>
                </a:rPr>
                <a:t>BAZA DE DOVEZI</a:t>
              </a:r>
              <a:endParaRPr lang="en-US" sz="1400" dirty="0">
                <a:latin typeface="Trebuchet MS" pitchFamily="34" charset="0"/>
              </a:endParaRPr>
            </a:p>
          </p:txBody>
        </p:sp>
        <p:sp>
          <p:nvSpPr>
            <p:cNvPr id="9" name="Oval 11"/>
            <p:cNvSpPr>
              <a:spLocks noChangeArrowheads="1"/>
            </p:cNvSpPr>
            <p:nvPr/>
          </p:nvSpPr>
          <p:spPr bwMode="auto">
            <a:xfrm>
              <a:off x="1383" y="3106"/>
              <a:ext cx="1361" cy="445"/>
            </a:xfrm>
            <a:prstGeom prst="ellipse">
              <a:avLst/>
            </a:prstGeom>
            <a:solidFill>
              <a:srgbClr val="CCFFFF"/>
            </a:solidFill>
            <a:ln w="9525">
              <a:solidFill>
                <a:srgbClr val="000000"/>
              </a:solidFill>
              <a:round/>
              <a:headEnd/>
              <a:tailEnd/>
            </a:ln>
          </p:spPr>
          <p:txBody>
            <a:bodyPr/>
            <a:lstStyle/>
            <a:p>
              <a:pPr algn="ctr"/>
              <a:endParaRPr lang="en-US" sz="900" b="1" dirty="0" smtClean="0">
                <a:latin typeface="Trebuchet MS" pitchFamily="34" charset="0"/>
              </a:endParaRPr>
            </a:p>
            <a:p>
              <a:pPr algn="ctr"/>
              <a:r>
                <a:rPr lang="en-US" sz="1400" b="1" dirty="0" smtClean="0">
                  <a:latin typeface="Trebuchet MS" pitchFamily="34" charset="0"/>
                </a:rPr>
                <a:t>IMBUNATATIRE</a:t>
              </a:r>
              <a:endParaRPr lang="en-US" sz="1400" dirty="0">
                <a:latin typeface="Trebuchet MS" pitchFamily="34" charset="0"/>
              </a:endParaRPr>
            </a:p>
          </p:txBody>
        </p:sp>
        <p:sp>
          <p:nvSpPr>
            <p:cNvPr id="10" name="Oval 12"/>
            <p:cNvSpPr>
              <a:spLocks noChangeArrowheads="1"/>
            </p:cNvSpPr>
            <p:nvPr/>
          </p:nvSpPr>
          <p:spPr bwMode="auto">
            <a:xfrm>
              <a:off x="4053" y="2403"/>
              <a:ext cx="1315" cy="480"/>
            </a:xfrm>
            <a:prstGeom prst="ellipse">
              <a:avLst/>
            </a:prstGeom>
            <a:solidFill>
              <a:srgbClr val="CC99FF"/>
            </a:solidFill>
            <a:ln w="9525">
              <a:solidFill>
                <a:srgbClr val="000000"/>
              </a:solidFill>
              <a:round/>
              <a:headEnd/>
              <a:tailEnd/>
            </a:ln>
          </p:spPr>
          <p:txBody>
            <a:bodyPr/>
            <a:lstStyle/>
            <a:p>
              <a:pPr algn="ctr"/>
              <a:r>
                <a:rPr lang="en-US" sz="1400" b="1" dirty="0" smtClean="0">
                  <a:latin typeface="Trebuchet MS" pitchFamily="34" charset="0"/>
                </a:rPr>
                <a:t>IMPLICAREA PERSONALULUI</a:t>
              </a:r>
              <a:endParaRPr lang="en-US" sz="1400" dirty="0">
                <a:latin typeface="Trebuchet MS" pitchFamily="34" charset="0"/>
              </a:endParaRPr>
            </a:p>
          </p:txBody>
        </p:sp>
        <p:sp>
          <p:nvSpPr>
            <p:cNvPr id="11" name="Oval 13"/>
            <p:cNvSpPr>
              <a:spLocks noChangeArrowheads="1"/>
            </p:cNvSpPr>
            <p:nvPr/>
          </p:nvSpPr>
          <p:spPr bwMode="auto">
            <a:xfrm>
              <a:off x="3757" y="3078"/>
              <a:ext cx="1234" cy="473"/>
            </a:xfrm>
            <a:prstGeom prst="ellipse">
              <a:avLst/>
            </a:prstGeom>
            <a:solidFill>
              <a:srgbClr val="FFCC99"/>
            </a:solidFill>
            <a:ln w="9525">
              <a:solidFill>
                <a:srgbClr val="000000"/>
              </a:solidFill>
              <a:round/>
              <a:headEnd/>
              <a:tailEnd/>
            </a:ln>
          </p:spPr>
          <p:txBody>
            <a:bodyPr/>
            <a:lstStyle/>
            <a:p>
              <a:pPr algn="ctr"/>
              <a:r>
                <a:rPr lang="en-US" sz="1400" b="1" dirty="0" smtClean="0">
                  <a:latin typeface="Trebuchet MS" pitchFamily="34" charset="0"/>
                </a:rPr>
                <a:t>  ABORDAREA      PROCESUALĂ</a:t>
              </a:r>
              <a:endParaRPr lang="en-US" sz="1400" dirty="0">
                <a:latin typeface="Trebuchet MS" pitchFamily="34" charset="0"/>
              </a:endParaRPr>
            </a:p>
          </p:txBody>
        </p:sp>
        <p:sp>
          <p:nvSpPr>
            <p:cNvPr id="12" name="Oval 14"/>
            <p:cNvSpPr>
              <a:spLocks noChangeArrowheads="1"/>
            </p:cNvSpPr>
            <p:nvPr/>
          </p:nvSpPr>
          <p:spPr bwMode="auto">
            <a:xfrm>
              <a:off x="2744" y="2387"/>
              <a:ext cx="1152" cy="589"/>
            </a:xfrm>
            <a:prstGeom prst="ellipse">
              <a:avLst/>
            </a:prstGeom>
            <a:solidFill>
              <a:srgbClr val="00FF00"/>
            </a:solidFill>
            <a:ln w="9525">
              <a:solidFill>
                <a:srgbClr val="000000"/>
              </a:solidFill>
              <a:round/>
              <a:headEnd/>
              <a:tailEnd/>
            </a:ln>
          </p:spPr>
          <p:txBody>
            <a:bodyPr/>
            <a:lstStyle/>
            <a:p>
              <a:pPr algn="ctr"/>
              <a:endParaRPr lang="en-US" sz="700" b="1" dirty="0" smtClean="0"/>
            </a:p>
            <a:p>
              <a:pPr algn="ctr"/>
              <a:r>
                <a:rPr lang="en-US" b="1" dirty="0" smtClean="0">
                  <a:latin typeface="Trebuchet MS" pitchFamily="34" charset="0"/>
                </a:rPr>
                <a:t>SR EN ISO 9001:2015</a:t>
              </a:r>
              <a:endParaRPr lang="en-US" dirty="0">
                <a:latin typeface="Trebuchet MS" pitchFamily="34" charset="0"/>
              </a:endParaRPr>
            </a:p>
          </p:txBody>
        </p:sp>
      </p:grpSp>
    </p:spTree>
    <p:extLst>
      <p:ext uri="{BB962C8B-B14F-4D97-AF65-F5344CB8AC3E}">
        <p14:creationId xmlns:p14="http://schemas.microsoft.com/office/powerpoint/2010/main" val="2659910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err="1">
                <a:solidFill>
                  <a:srgbClr val="002060"/>
                </a:solidFill>
              </a:rPr>
              <a:t>Principii</a:t>
            </a:r>
            <a:r>
              <a:rPr lang="en-US" b="1" dirty="0">
                <a:solidFill>
                  <a:srgbClr val="002060"/>
                </a:solidFill>
              </a:rPr>
              <a:t> de management al </a:t>
            </a:r>
            <a:r>
              <a:rPr lang="en-US" b="1" dirty="0" err="1">
                <a:solidFill>
                  <a:srgbClr val="002060"/>
                </a:solidFill>
              </a:rPr>
              <a:t>calit</a:t>
            </a:r>
            <a:r>
              <a:rPr lang="ro-RO" b="1" dirty="0">
                <a:solidFill>
                  <a:srgbClr val="002060"/>
                </a:solidFill>
              </a:rPr>
              <a:t>ăţ</a:t>
            </a:r>
            <a:r>
              <a:rPr lang="en-US" b="1" dirty="0" smtClean="0">
                <a:solidFill>
                  <a:srgbClr val="002060"/>
                </a:solidFill>
              </a:rPr>
              <a:t>ii</a:t>
            </a:r>
            <a:endParaRPr lang="en-US" dirty="0">
              <a:solidFill>
                <a:srgbClr val="002060"/>
              </a:solidFill>
            </a:endParaRPr>
          </a:p>
        </p:txBody>
      </p:sp>
      <p:sp>
        <p:nvSpPr>
          <p:cNvPr id="5" name="Rectangle 4"/>
          <p:cNvSpPr txBox="1">
            <a:spLocks noChangeArrowheads="1"/>
          </p:cNvSpPr>
          <p:nvPr/>
        </p:nvSpPr>
        <p:spPr>
          <a:xfrm>
            <a:off x="1484768" y="1981200"/>
            <a:ext cx="9967866" cy="4114800"/>
          </a:xfrm>
          <a:prstGeom prst="rect">
            <a:avLst/>
          </a:prstGeom>
          <a:noFill/>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342900" indent="-342900">
              <a:lnSpc>
                <a:spcPct val="80000"/>
              </a:lnSpc>
              <a:buFont typeface="Wingdings" pitchFamily="2" charset="2"/>
              <a:buNone/>
            </a:pPr>
            <a:r>
              <a:rPr lang="ro-RO" sz="1800" b="1" dirty="0" smtClean="0"/>
              <a:t>Seria ISO 9000 opereaza cu </a:t>
            </a:r>
            <a:r>
              <a:rPr lang="en-US" sz="1800" b="1" dirty="0" smtClean="0"/>
              <a:t>7</a:t>
            </a:r>
            <a:r>
              <a:rPr lang="ro-RO" sz="1800" b="1" dirty="0" smtClean="0"/>
              <a:t> principii de management al calitatii pentru</a:t>
            </a:r>
            <a:r>
              <a:rPr lang="en-US" sz="1800" b="1" dirty="0" smtClean="0"/>
              <a:t> </a:t>
            </a:r>
            <a:r>
              <a:rPr lang="ro-RO" sz="1800" b="1" dirty="0" smtClean="0"/>
              <a:t>imbunatatirea performantei unei organizatii</a:t>
            </a:r>
            <a:r>
              <a:rPr lang="ro-RO" sz="1800" dirty="0" smtClean="0"/>
              <a:t>, si anume:</a:t>
            </a:r>
          </a:p>
          <a:p>
            <a:pPr marL="342900" indent="-342900">
              <a:lnSpc>
                <a:spcPct val="80000"/>
              </a:lnSpc>
              <a:buFont typeface="Wingdings" pitchFamily="2" charset="2"/>
              <a:buNone/>
            </a:pPr>
            <a:r>
              <a:rPr lang="ro-RO" sz="1800" b="1" dirty="0" smtClean="0"/>
              <a:t>1.    </a:t>
            </a:r>
            <a:r>
              <a:rPr lang="ro-RO" sz="2100" b="1" dirty="0" smtClean="0"/>
              <a:t> </a:t>
            </a:r>
            <a:r>
              <a:rPr lang="ro-RO" sz="2100" b="1" dirty="0" smtClean="0">
                <a:solidFill>
                  <a:schemeClr val="accent1"/>
                </a:solidFill>
              </a:rPr>
              <a:t>Orientarea catre client</a:t>
            </a:r>
            <a:r>
              <a:rPr lang="ro-RO" sz="2100" b="1" dirty="0" smtClean="0"/>
              <a:t> </a:t>
            </a:r>
            <a:r>
              <a:rPr lang="ro-RO" sz="2100" dirty="0" smtClean="0"/>
              <a:t>, datorata dependentei de clienti, inseamna:</a:t>
            </a:r>
          </a:p>
          <a:p>
            <a:pPr marL="644843" lvl="1" indent="-342900">
              <a:lnSpc>
                <a:spcPct val="80000"/>
              </a:lnSpc>
              <a:buFont typeface="Wingdings" pitchFamily="2" charset="2"/>
              <a:buNone/>
            </a:pPr>
            <a:r>
              <a:rPr lang="ro-RO" sz="1900" dirty="0" smtClean="0"/>
              <a:t>·        </a:t>
            </a:r>
            <a:r>
              <a:rPr lang="en-US" sz="1900" dirty="0" smtClean="0"/>
              <a:t>       </a:t>
            </a:r>
            <a:r>
              <a:rPr lang="ro-RO" sz="1900" dirty="0" smtClean="0"/>
              <a:t> intelegerea necesitatilor curente si viitoare ale clientilor,</a:t>
            </a:r>
            <a:endParaRPr lang="en-US" sz="1900" dirty="0" smtClean="0"/>
          </a:p>
          <a:p>
            <a:pPr marL="644843" lvl="1" indent="-342900">
              <a:lnSpc>
                <a:spcPct val="80000"/>
              </a:lnSpc>
              <a:buFont typeface="Wingdings" pitchFamily="2" charset="2"/>
              <a:buNone/>
            </a:pPr>
            <a:r>
              <a:rPr lang="ro-RO" sz="1900" dirty="0" smtClean="0"/>
              <a:t>·         </a:t>
            </a:r>
            <a:r>
              <a:rPr lang="en-US" sz="1900" dirty="0" smtClean="0"/>
              <a:t>       </a:t>
            </a:r>
            <a:r>
              <a:rPr lang="ro-RO" sz="1900" dirty="0" smtClean="0"/>
              <a:t>satisfacerea cerintelor clientilor,</a:t>
            </a:r>
            <a:endParaRPr lang="en-US" sz="1900" dirty="0" smtClean="0"/>
          </a:p>
          <a:p>
            <a:pPr marL="644843" lvl="1" indent="-342900">
              <a:lnSpc>
                <a:spcPct val="80000"/>
              </a:lnSpc>
              <a:buFont typeface="Wingdings" pitchFamily="2" charset="2"/>
              <a:buNone/>
            </a:pPr>
            <a:r>
              <a:rPr lang="ro-RO" sz="1900" dirty="0" smtClean="0"/>
              <a:t>·         </a:t>
            </a:r>
            <a:r>
              <a:rPr lang="en-US" sz="1900" dirty="0" smtClean="0"/>
              <a:t>       </a:t>
            </a:r>
            <a:r>
              <a:rPr lang="ro-RO" sz="1900" dirty="0" smtClean="0"/>
              <a:t>depasirea asteptarilor clientilor.</a:t>
            </a:r>
          </a:p>
          <a:p>
            <a:pPr marL="342900" indent="-342900">
              <a:lnSpc>
                <a:spcPct val="80000"/>
              </a:lnSpc>
              <a:buFont typeface="Wingdings" pitchFamily="2" charset="2"/>
              <a:buNone/>
            </a:pPr>
            <a:r>
              <a:rPr lang="ro-RO" sz="2100" b="1" dirty="0" smtClean="0"/>
              <a:t>2.      </a:t>
            </a:r>
            <a:r>
              <a:rPr lang="ro-RO" sz="2100" b="1" dirty="0" smtClean="0">
                <a:solidFill>
                  <a:srgbClr val="996633"/>
                </a:solidFill>
              </a:rPr>
              <a:t> </a:t>
            </a:r>
            <a:r>
              <a:rPr lang="ro-RO" sz="2100" b="1" dirty="0" smtClean="0">
                <a:solidFill>
                  <a:schemeClr val="accent1"/>
                </a:solidFill>
              </a:rPr>
              <a:t>Leadership,</a:t>
            </a:r>
            <a:r>
              <a:rPr lang="ro-RO" sz="2100" dirty="0" smtClean="0"/>
              <a:t> inseamna </a:t>
            </a:r>
            <a:r>
              <a:rPr lang="ro-RO" sz="2100" b="1" dirty="0" smtClean="0"/>
              <a:t>stabilirea</a:t>
            </a:r>
            <a:r>
              <a:rPr lang="ro-RO" sz="2100" dirty="0" smtClean="0"/>
              <a:t> de catre </a:t>
            </a:r>
            <a:r>
              <a:rPr lang="ro-RO" sz="2100" b="1" dirty="0" smtClean="0"/>
              <a:t>liderii </a:t>
            </a:r>
            <a:r>
              <a:rPr lang="ro-RO" sz="2100" dirty="0" smtClean="0"/>
              <a:t>organizatiei a </a:t>
            </a:r>
            <a:r>
              <a:rPr lang="ro-RO" sz="2100" b="1" dirty="0" smtClean="0"/>
              <a:t>unitatii dintre</a:t>
            </a:r>
            <a:r>
              <a:rPr lang="ro-RO" sz="2100" dirty="0" smtClean="0"/>
              <a:t> </a:t>
            </a:r>
            <a:r>
              <a:rPr lang="ro-RO" sz="2100" b="1" dirty="0" smtClean="0"/>
              <a:t>scopul si orientarea organizatiei</a:t>
            </a:r>
            <a:r>
              <a:rPr lang="ro-RO" sz="2100" dirty="0" smtClean="0"/>
              <a:t> prin  crearea si mentinerea implicarii personalului in realizarea obiectivelor organizatiei.</a:t>
            </a:r>
            <a:endParaRPr lang="en-US" sz="2100" dirty="0" smtClean="0"/>
          </a:p>
          <a:p>
            <a:pPr marL="342900" indent="-342900">
              <a:lnSpc>
                <a:spcPct val="80000"/>
              </a:lnSpc>
              <a:buFont typeface="Wingdings" pitchFamily="2" charset="2"/>
              <a:buNone/>
            </a:pPr>
            <a:r>
              <a:rPr lang="ro-RO" sz="2100" b="1" dirty="0" smtClean="0"/>
              <a:t>3.       </a:t>
            </a:r>
            <a:r>
              <a:rPr lang="en-US" sz="2100" b="1" dirty="0" err="1" smtClean="0">
                <a:solidFill>
                  <a:schemeClr val="accent1"/>
                </a:solidFill>
              </a:rPr>
              <a:t>Angajamentul</a:t>
            </a:r>
            <a:r>
              <a:rPr lang="ro-RO" sz="2100" b="1" dirty="0" smtClean="0">
                <a:solidFill>
                  <a:schemeClr val="accent1"/>
                </a:solidFill>
              </a:rPr>
              <a:t> personalului</a:t>
            </a:r>
            <a:r>
              <a:rPr lang="ro-RO" sz="2100" b="1" dirty="0" smtClean="0"/>
              <a:t>, </a:t>
            </a:r>
            <a:r>
              <a:rPr lang="ro-RO" sz="2100" dirty="0" smtClean="0"/>
              <a:t>presupune </a:t>
            </a:r>
            <a:r>
              <a:rPr lang="ro-RO" sz="2100" b="1" dirty="0" smtClean="0"/>
              <a:t>motivarea si utilizarea</a:t>
            </a:r>
            <a:r>
              <a:rPr lang="ro-RO" sz="2100" dirty="0" smtClean="0"/>
              <a:t>  </a:t>
            </a:r>
            <a:r>
              <a:rPr lang="ro-RO" sz="2100" b="1" dirty="0" smtClean="0"/>
              <a:t>capacitatilor personalului</a:t>
            </a:r>
            <a:r>
              <a:rPr lang="ro-RO" sz="2100" dirty="0" smtClean="0"/>
              <a:t> in realizarea obiectivelor organizatiei.</a:t>
            </a:r>
            <a:endParaRPr lang="en-US" sz="2100" dirty="0" smtClean="0"/>
          </a:p>
          <a:p>
            <a:pPr marL="342900" indent="-342900">
              <a:lnSpc>
                <a:spcPct val="80000"/>
              </a:lnSpc>
              <a:buFont typeface="Wingdings" pitchFamily="2" charset="2"/>
              <a:buNone/>
            </a:pPr>
            <a:r>
              <a:rPr lang="en-US" sz="2100" b="1" dirty="0" smtClean="0"/>
              <a:t>4.       </a:t>
            </a:r>
            <a:r>
              <a:rPr lang="en-US" sz="2100" b="1" dirty="0" err="1" smtClean="0">
                <a:solidFill>
                  <a:schemeClr val="accent1"/>
                </a:solidFill>
              </a:rPr>
              <a:t>Abordarea</a:t>
            </a:r>
            <a:r>
              <a:rPr lang="en-US" sz="2100" b="1" dirty="0" smtClean="0">
                <a:solidFill>
                  <a:schemeClr val="accent1"/>
                </a:solidFill>
              </a:rPr>
              <a:t> </a:t>
            </a:r>
            <a:r>
              <a:rPr lang="en-US" sz="2100" b="1" dirty="0" err="1" smtClean="0">
                <a:solidFill>
                  <a:schemeClr val="accent1"/>
                </a:solidFill>
              </a:rPr>
              <a:t>bazata</a:t>
            </a:r>
            <a:r>
              <a:rPr lang="en-US" sz="2100" b="1" dirty="0" smtClean="0">
                <a:solidFill>
                  <a:schemeClr val="accent1"/>
                </a:solidFill>
              </a:rPr>
              <a:t> </a:t>
            </a:r>
            <a:r>
              <a:rPr lang="en-US" sz="2100" b="1" dirty="0" err="1" smtClean="0">
                <a:solidFill>
                  <a:schemeClr val="accent1"/>
                </a:solidFill>
              </a:rPr>
              <a:t>pe</a:t>
            </a:r>
            <a:r>
              <a:rPr lang="en-US" sz="2100" b="1" dirty="0" smtClean="0">
                <a:solidFill>
                  <a:schemeClr val="accent1"/>
                </a:solidFill>
              </a:rPr>
              <a:t> </a:t>
            </a:r>
            <a:r>
              <a:rPr lang="en-US" sz="2100" b="1" dirty="0" err="1" smtClean="0">
                <a:solidFill>
                  <a:schemeClr val="accent1"/>
                </a:solidFill>
              </a:rPr>
              <a:t>proces</a:t>
            </a:r>
            <a:r>
              <a:rPr lang="en-US" sz="2100" b="1" dirty="0" smtClean="0"/>
              <a:t>, </a:t>
            </a:r>
            <a:r>
              <a:rPr lang="en-US" sz="2100" dirty="0" err="1" smtClean="0"/>
              <a:t>inseamna</a:t>
            </a:r>
            <a:r>
              <a:rPr lang="en-US" sz="2100" dirty="0" smtClean="0"/>
              <a:t> </a:t>
            </a:r>
            <a:r>
              <a:rPr lang="en-US" sz="2100" b="1" dirty="0" err="1" smtClean="0"/>
              <a:t>gruparea</a:t>
            </a:r>
            <a:r>
              <a:rPr lang="en-US" sz="2100" b="1" dirty="0" smtClean="0"/>
              <a:t> </a:t>
            </a:r>
            <a:r>
              <a:rPr lang="en-US" sz="2100" b="1" dirty="0" err="1" smtClean="0"/>
              <a:t>activitatilor</a:t>
            </a:r>
            <a:r>
              <a:rPr lang="en-US" sz="2100" b="1" dirty="0" smtClean="0"/>
              <a:t> </a:t>
            </a:r>
            <a:r>
              <a:rPr lang="en-US" sz="2100" b="1" dirty="0" err="1" smtClean="0"/>
              <a:t>pe</a:t>
            </a:r>
            <a:r>
              <a:rPr lang="en-US" sz="2100" b="1" dirty="0" smtClean="0"/>
              <a:t> </a:t>
            </a:r>
            <a:r>
              <a:rPr lang="en-US" sz="2100" b="1" dirty="0" err="1" smtClean="0"/>
              <a:t>procese</a:t>
            </a:r>
            <a:r>
              <a:rPr lang="en-US" sz="2100" dirty="0" smtClean="0"/>
              <a:t> </a:t>
            </a:r>
            <a:r>
              <a:rPr lang="en-US" sz="2100" b="1" dirty="0" err="1" smtClean="0"/>
              <a:t>relevante</a:t>
            </a:r>
            <a:r>
              <a:rPr lang="en-US" sz="2100" b="1" dirty="0" smtClean="0"/>
              <a:t> in </a:t>
            </a:r>
            <a:r>
              <a:rPr lang="en-US" sz="2100" b="1" dirty="0" err="1" smtClean="0"/>
              <a:t>obtinerea</a:t>
            </a:r>
            <a:r>
              <a:rPr lang="en-US" sz="2100" b="1" dirty="0" smtClean="0"/>
              <a:t> </a:t>
            </a:r>
            <a:r>
              <a:rPr lang="en-US" sz="2100" b="1" dirty="0" err="1" smtClean="0"/>
              <a:t>obiectivelor</a:t>
            </a:r>
            <a:r>
              <a:rPr lang="en-US" sz="2100" b="1" dirty="0" smtClean="0"/>
              <a:t> </a:t>
            </a:r>
            <a:r>
              <a:rPr lang="en-US" sz="2100" b="1" dirty="0" err="1" smtClean="0"/>
              <a:t>organizatiei</a:t>
            </a:r>
            <a:r>
              <a:rPr lang="en-US" sz="2100" dirty="0" smtClean="0"/>
              <a:t>, in </a:t>
            </a:r>
            <a:r>
              <a:rPr lang="en-US" sz="2100" dirty="0" err="1" smtClean="0"/>
              <a:t>scopul</a:t>
            </a:r>
            <a:r>
              <a:rPr lang="en-US" sz="2100" dirty="0" smtClean="0"/>
              <a:t> </a:t>
            </a:r>
            <a:r>
              <a:rPr lang="en-US" sz="2100" dirty="0" err="1" smtClean="0"/>
              <a:t>determinarii</a:t>
            </a:r>
            <a:r>
              <a:rPr lang="en-US" sz="2100" dirty="0" smtClean="0"/>
              <a:t> </a:t>
            </a:r>
            <a:r>
              <a:rPr lang="en-US" sz="2100" dirty="0" err="1" smtClean="0"/>
              <a:t>eficiente</a:t>
            </a:r>
            <a:r>
              <a:rPr lang="en-US" sz="2100" dirty="0" smtClean="0"/>
              <a:t> a </a:t>
            </a:r>
            <a:r>
              <a:rPr lang="en-US" sz="2100" dirty="0" err="1" smtClean="0"/>
              <a:t>rezultatelor</a:t>
            </a:r>
            <a:r>
              <a:rPr lang="en-US" sz="2100" dirty="0" smtClean="0"/>
              <a:t> </a:t>
            </a:r>
          </a:p>
        </p:txBody>
      </p:sp>
    </p:spTree>
    <p:extLst>
      <p:ext uri="{BB962C8B-B14F-4D97-AF65-F5344CB8AC3E}">
        <p14:creationId xmlns:p14="http://schemas.microsoft.com/office/powerpoint/2010/main" val="3722981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err="1">
                <a:solidFill>
                  <a:srgbClr val="002060"/>
                </a:solidFill>
              </a:rPr>
              <a:t>Principii</a:t>
            </a:r>
            <a:r>
              <a:rPr lang="en-US" b="1" dirty="0">
                <a:solidFill>
                  <a:srgbClr val="002060"/>
                </a:solidFill>
              </a:rPr>
              <a:t> de management al </a:t>
            </a:r>
            <a:r>
              <a:rPr lang="en-US" b="1" dirty="0" err="1">
                <a:solidFill>
                  <a:srgbClr val="002060"/>
                </a:solidFill>
              </a:rPr>
              <a:t>calit</a:t>
            </a:r>
            <a:r>
              <a:rPr lang="ro-RO" b="1" dirty="0">
                <a:solidFill>
                  <a:srgbClr val="002060"/>
                </a:solidFill>
              </a:rPr>
              <a:t>ăţ</a:t>
            </a:r>
            <a:r>
              <a:rPr lang="en-US" b="1" dirty="0" smtClean="0">
                <a:solidFill>
                  <a:srgbClr val="002060"/>
                </a:solidFill>
              </a:rPr>
              <a:t>ii</a:t>
            </a:r>
            <a:endParaRPr lang="en-US" dirty="0">
              <a:solidFill>
                <a:srgbClr val="002060"/>
              </a:solidFill>
            </a:endParaRPr>
          </a:p>
        </p:txBody>
      </p:sp>
      <p:sp>
        <p:nvSpPr>
          <p:cNvPr id="5" name="Rectangle 3"/>
          <p:cNvSpPr txBox="1">
            <a:spLocks noChangeArrowheads="1"/>
          </p:cNvSpPr>
          <p:nvPr/>
        </p:nvSpPr>
        <p:spPr>
          <a:xfrm>
            <a:off x="949325" y="2421652"/>
            <a:ext cx="10314877" cy="3674347"/>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just">
              <a:lnSpc>
                <a:spcPct val="80000"/>
              </a:lnSpc>
              <a:buFont typeface="Wingdings" pitchFamily="2" charset="2"/>
              <a:buNone/>
            </a:pPr>
            <a:r>
              <a:rPr lang="en-US" sz="1800" b="1" dirty="0" smtClean="0">
                <a:latin typeface="_Arial" pitchFamily="34" charset="0"/>
                <a:cs typeface="Times New Roman" pitchFamily="18" charset="0"/>
              </a:rPr>
              <a:t>        5. </a:t>
            </a:r>
            <a:r>
              <a:rPr lang="en-US" sz="1800" b="1" dirty="0" smtClean="0">
                <a:solidFill>
                  <a:schemeClr val="accent1"/>
                </a:solidFill>
                <a:latin typeface="_Arial" pitchFamily="34" charset="0"/>
                <a:cs typeface="Times New Roman" pitchFamily="18" charset="0"/>
              </a:rPr>
              <a:t>I</a:t>
            </a:r>
            <a:r>
              <a:rPr lang="ro-RO" sz="2000" b="1" dirty="0" smtClean="0">
                <a:solidFill>
                  <a:schemeClr val="accent1"/>
                </a:solidFill>
                <a:latin typeface="_Arial" pitchFamily="34" charset="0"/>
                <a:cs typeface="Times New Roman" pitchFamily="18" charset="0"/>
              </a:rPr>
              <a:t>mbunatatirea </a:t>
            </a:r>
            <a:r>
              <a:rPr lang="en-US" sz="2000" b="1" dirty="0" smtClean="0">
                <a:solidFill>
                  <a:schemeClr val="accent1"/>
                </a:solidFill>
                <a:latin typeface="_Arial" pitchFamily="34" charset="0"/>
                <a:cs typeface="Times New Roman" pitchFamily="18" charset="0"/>
              </a:rPr>
              <a:t> </a:t>
            </a:r>
            <a:r>
              <a:rPr lang="ro-RO" sz="1800" dirty="0" smtClean="0">
                <a:latin typeface="_Arial" pitchFamily="34" charset="0"/>
                <a:cs typeface="Times New Roman" pitchFamily="18" charset="0"/>
              </a:rPr>
              <a:t>trebuie sa devina </a:t>
            </a:r>
            <a:r>
              <a:rPr lang="ro-RO" sz="1800" b="1" dirty="0" smtClean="0">
                <a:latin typeface="_Arial" pitchFamily="34" charset="0"/>
                <a:cs typeface="Times New Roman" pitchFamily="18" charset="0"/>
              </a:rPr>
              <a:t>obiectiv permanent</a:t>
            </a:r>
            <a:r>
              <a:rPr lang="ro-RO" sz="1800" dirty="0" smtClean="0">
                <a:latin typeface="_Arial" pitchFamily="34" charset="0"/>
                <a:cs typeface="Times New Roman" pitchFamily="18" charset="0"/>
              </a:rPr>
              <a:t> </a:t>
            </a:r>
            <a:r>
              <a:rPr lang="ro-RO" sz="1800" b="1" dirty="0" smtClean="0">
                <a:latin typeface="_Arial" pitchFamily="34" charset="0"/>
                <a:cs typeface="Times New Roman" pitchFamily="18" charset="0"/>
              </a:rPr>
              <a:t>al organizatiei</a:t>
            </a:r>
            <a:r>
              <a:rPr lang="en-US" sz="1800" dirty="0" smtClean="0">
                <a:latin typeface="_Arial" pitchFamily="34" charset="0"/>
                <a:cs typeface="Times New Roman" pitchFamily="18" charset="0"/>
              </a:rPr>
              <a:t>, </a:t>
            </a:r>
            <a:r>
              <a:rPr lang="en-US" sz="1800" dirty="0" err="1" smtClean="0">
                <a:latin typeface="_Arial" pitchFamily="34" charset="0"/>
                <a:cs typeface="Times New Roman" pitchFamily="18" charset="0"/>
              </a:rPr>
              <a:t>pentru</a:t>
            </a:r>
            <a:r>
              <a:rPr lang="en-US" sz="1800" dirty="0">
                <a:latin typeface="_Arial" pitchFamily="34" charset="0"/>
                <a:cs typeface="Times New Roman" pitchFamily="18" charset="0"/>
              </a:rPr>
              <a:t> </a:t>
            </a:r>
            <a:r>
              <a:rPr lang="en-US" sz="1800" dirty="0" err="1" smtClean="0">
                <a:latin typeface="_Arial" pitchFamily="34" charset="0"/>
                <a:cs typeface="Times New Roman" pitchFamily="18" charset="0"/>
              </a:rPr>
              <a:t>imbunatatirea</a:t>
            </a:r>
            <a:r>
              <a:rPr lang="en-US" sz="1800" dirty="0" smtClean="0">
                <a:latin typeface="_Arial" pitchFamily="34" charset="0"/>
                <a:cs typeface="Times New Roman" pitchFamily="18" charset="0"/>
              </a:rPr>
              <a:t> </a:t>
            </a:r>
            <a:r>
              <a:rPr lang="en-US" sz="1800" dirty="0" err="1" smtClean="0">
                <a:latin typeface="_Arial" pitchFamily="34" charset="0"/>
                <a:cs typeface="Times New Roman" pitchFamily="18" charset="0"/>
              </a:rPr>
              <a:t>performantelor</a:t>
            </a:r>
            <a:r>
              <a:rPr lang="en-US" sz="1800" dirty="0" smtClean="0">
                <a:latin typeface="_Arial" pitchFamily="34" charset="0"/>
                <a:cs typeface="Times New Roman" pitchFamily="18" charset="0"/>
              </a:rPr>
              <a:t> </a:t>
            </a:r>
            <a:r>
              <a:rPr lang="en-US" sz="1800" dirty="0" err="1" smtClean="0">
                <a:latin typeface="_Arial" pitchFamily="34" charset="0"/>
                <a:cs typeface="Times New Roman" pitchFamily="18" charset="0"/>
              </a:rPr>
              <a:t>organizatiei</a:t>
            </a:r>
            <a:r>
              <a:rPr lang="en-US" sz="1800" dirty="0" smtClean="0">
                <a:latin typeface="_Arial" pitchFamily="34" charset="0"/>
                <a:cs typeface="Times New Roman" pitchFamily="18" charset="0"/>
              </a:rPr>
              <a:t> </a:t>
            </a:r>
            <a:endParaRPr lang="ro-RO" sz="1800" dirty="0" smtClean="0">
              <a:latin typeface="_Arial" pitchFamily="34" charset="0"/>
              <a:cs typeface="Times New Roman" pitchFamily="18" charset="0"/>
            </a:endParaRPr>
          </a:p>
          <a:p>
            <a:pPr algn="just">
              <a:lnSpc>
                <a:spcPct val="80000"/>
              </a:lnSpc>
              <a:buFont typeface="Wingdings" pitchFamily="2" charset="2"/>
              <a:buNone/>
            </a:pPr>
            <a:r>
              <a:rPr lang="en-US" sz="1800" b="1" dirty="0" smtClean="0">
                <a:latin typeface="_Arial" pitchFamily="34" charset="0"/>
                <a:cs typeface="Times New Roman" pitchFamily="18" charset="0"/>
              </a:rPr>
              <a:t>        6</a:t>
            </a:r>
            <a:r>
              <a:rPr lang="ro-RO" sz="1800" b="1" dirty="0" smtClean="0">
                <a:latin typeface="_Arial" pitchFamily="34" charset="0"/>
                <a:cs typeface="Times New Roman" pitchFamily="18" charset="0"/>
              </a:rPr>
              <a:t>.  </a:t>
            </a:r>
            <a:r>
              <a:rPr lang="en-US" sz="1800" b="1" dirty="0" smtClean="0">
                <a:latin typeface="_Arial" pitchFamily="34" charset="0"/>
                <a:cs typeface="Times New Roman" pitchFamily="18" charset="0"/>
              </a:rPr>
              <a:t>  </a:t>
            </a:r>
            <a:r>
              <a:rPr lang="en-US" sz="2000" b="1" dirty="0" err="1" smtClean="0">
                <a:solidFill>
                  <a:schemeClr val="accent1"/>
                </a:solidFill>
                <a:latin typeface="_Arial" pitchFamily="34" charset="0"/>
                <a:cs typeface="Times New Roman" pitchFamily="18" charset="0"/>
              </a:rPr>
              <a:t>Luarea</a:t>
            </a:r>
            <a:r>
              <a:rPr lang="ro-RO" sz="2000" b="1" dirty="0" smtClean="0">
                <a:solidFill>
                  <a:schemeClr val="accent1"/>
                </a:solidFill>
                <a:latin typeface="_Arial" pitchFamily="34" charset="0"/>
                <a:cs typeface="Times New Roman" pitchFamily="18" charset="0"/>
              </a:rPr>
              <a:t> </a:t>
            </a:r>
            <a:r>
              <a:rPr lang="en-US" sz="2000" b="1" dirty="0" err="1" smtClean="0">
                <a:solidFill>
                  <a:schemeClr val="accent1"/>
                </a:solidFill>
                <a:latin typeface="_Arial" pitchFamily="34" charset="0"/>
                <a:cs typeface="Times New Roman" pitchFamily="18" charset="0"/>
              </a:rPr>
              <a:t>deciziilor</a:t>
            </a:r>
            <a:r>
              <a:rPr lang="en-US" sz="2000" b="1" dirty="0" smtClean="0">
                <a:solidFill>
                  <a:schemeClr val="accent1"/>
                </a:solidFill>
                <a:latin typeface="_Arial" pitchFamily="34" charset="0"/>
                <a:cs typeface="Times New Roman" pitchFamily="18" charset="0"/>
              </a:rPr>
              <a:t> </a:t>
            </a:r>
            <a:r>
              <a:rPr lang="en-US" sz="2000" b="1" dirty="0" err="1" smtClean="0">
                <a:solidFill>
                  <a:schemeClr val="accent1"/>
                </a:solidFill>
                <a:latin typeface="_Arial" pitchFamily="34" charset="0"/>
                <a:cs typeface="Times New Roman" pitchFamily="18" charset="0"/>
              </a:rPr>
              <a:t>bazate</a:t>
            </a:r>
            <a:r>
              <a:rPr lang="en-US" sz="2000" b="1" dirty="0" smtClean="0">
                <a:solidFill>
                  <a:schemeClr val="accent1"/>
                </a:solidFill>
                <a:latin typeface="_Arial" pitchFamily="34" charset="0"/>
                <a:cs typeface="Times New Roman" pitchFamily="18" charset="0"/>
              </a:rPr>
              <a:t> </a:t>
            </a:r>
            <a:r>
              <a:rPr lang="en-US" sz="2000" b="1" dirty="0" err="1" smtClean="0">
                <a:solidFill>
                  <a:schemeClr val="accent1"/>
                </a:solidFill>
                <a:latin typeface="_Arial" pitchFamily="34" charset="0"/>
                <a:cs typeface="Times New Roman" pitchFamily="18" charset="0"/>
              </a:rPr>
              <a:t>pe</a:t>
            </a:r>
            <a:r>
              <a:rPr lang="en-US" sz="2000" b="1" dirty="0" smtClean="0">
                <a:solidFill>
                  <a:schemeClr val="accent1"/>
                </a:solidFill>
                <a:latin typeface="_Arial" pitchFamily="34" charset="0"/>
                <a:cs typeface="Times New Roman" pitchFamily="18" charset="0"/>
              </a:rPr>
              <a:t> </a:t>
            </a:r>
            <a:r>
              <a:rPr lang="en-US" sz="2000" b="1" dirty="0" err="1" smtClean="0">
                <a:solidFill>
                  <a:schemeClr val="accent1"/>
                </a:solidFill>
                <a:latin typeface="_Arial" pitchFamily="34" charset="0"/>
                <a:cs typeface="Times New Roman" pitchFamily="18" charset="0"/>
              </a:rPr>
              <a:t>dovezi</a:t>
            </a:r>
            <a:r>
              <a:rPr lang="ro-RO" sz="1800" b="1" dirty="0" smtClean="0">
                <a:latin typeface="_Arial" pitchFamily="34" charset="0"/>
                <a:cs typeface="Times New Roman" pitchFamily="18" charset="0"/>
              </a:rPr>
              <a:t> </a:t>
            </a:r>
            <a:r>
              <a:rPr lang="ro-RO" sz="1800" dirty="0" smtClean="0">
                <a:latin typeface="_Arial" pitchFamily="34" charset="0"/>
                <a:cs typeface="Times New Roman" pitchFamily="18" charset="0"/>
              </a:rPr>
              <a:t>presupune decizii luate in baza analizei datelor si informatiilor. </a:t>
            </a:r>
          </a:p>
          <a:p>
            <a:pPr algn="just">
              <a:lnSpc>
                <a:spcPct val="80000"/>
              </a:lnSpc>
              <a:buFont typeface="Wingdings" pitchFamily="2" charset="2"/>
              <a:buNone/>
            </a:pPr>
            <a:r>
              <a:rPr lang="en-US" sz="1800" b="1" dirty="0" smtClean="0">
                <a:latin typeface="_Arial" pitchFamily="34" charset="0"/>
                <a:cs typeface="Times New Roman" pitchFamily="18" charset="0"/>
              </a:rPr>
              <a:t>        7. </a:t>
            </a:r>
            <a:r>
              <a:rPr lang="en-US" sz="2000" b="1" dirty="0" err="1" smtClean="0">
                <a:solidFill>
                  <a:schemeClr val="accent1"/>
                </a:solidFill>
                <a:latin typeface="_Arial" pitchFamily="34" charset="0"/>
                <a:cs typeface="Times New Roman" pitchFamily="18" charset="0"/>
              </a:rPr>
              <a:t>Managementul</a:t>
            </a:r>
            <a:r>
              <a:rPr lang="en-US" sz="2000" b="1" dirty="0" smtClean="0">
                <a:solidFill>
                  <a:schemeClr val="accent1"/>
                </a:solidFill>
                <a:latin typeface="_Arial" pitchFamily="34" charset="0"/>
                <a:cs typeface="Times New Roman" pitchFamily="18" charset="0"/>
              </a:rPr>
              <a:t> </a:t>
            </a:r>
            <a:r>
              <a:rPr lang="en-US" sz="2000" b="1" dirty="0" err="1" smtClean="0">
                <a:solidFill>
                  <a:schemeClr val="accent1"/>
                </a:solidFill>
                <a:latin typeface="_Arial" pitchFamily="34" charset="0"/>
                <a:cs typeface="Times New Roman" pitchFamily="18" charset="0"/>
              </a:rPr>
              <a:t>relatiilor</a:t>
            </a:r>
            <a:r>
              <a:rPr lang="en-US" sz="2000" b="1" dirty="0" smtClean="0">
                <a:solidFill>
                  <a:schemeClr val="accent1"/>
                </a:solidFill>
                <a:latin typeface="_Arial" pitchFamily="34" charset="0"/>
                <a:cs typeface="Times New Roman" pitchFamily="18" charset="0"/>
              </a:rPr>
              <a:t> cu </a:t>
            </a:r>
            <a:r>
              <a:rPr lang="en-US" sz="2000" b="1" dirty="0" err="1" smtClean="0">
                <a:solidFill>
                  <a:schemeClr val="accent1"/>
                </a:solidFill>
                <a:latin typeface="_Arial" pitchFamily="34" charset="0"/>
                <a:cs typeface="Times New Roman" pitchFamily="18" charset="0"/>
              </a:rPr>
              <a:t>partile</a:t>
            </a:r>
            <a:r>
              <a:rPr lang="en-US" sz="2000" b="1" dirty="0" smtClean="0">
                <a:solidFill>
                  <a:schemeClr val="accent1"/>
                </a:solidFill>
                <a:latin typeface="_Arial" pitchFamily="34" charset="0"/>
                <a:cs typeface="Times New Roman" pitchFamily="18" charset="0"/>
              </a:rPr>
              <a:t> </a:t>
            </a:r>
            <a:r>
              <a:rPr lang="en-US" sz="2000" b="1" dirty="0" err="1" smtClean="0">
                <a:solidFill>
                  <a:schemeClr val="accent1"/>
                </a:solidFill>
                <a:latin typeface="_Arial" pitchFamily="34" charset="0"/>
                <a:cs typeface="Times New Roman" pitchFamily="18" charset="0"/>
              </a:rPr>
              <a:t>interesate</a:t>
            </a:r>
            <a:r>
              <a:rPr lang="en-US" sz="1800" b="1" dirty="0" smtClean="0">
                <a:latin typeface="_Arial" pitchFamily="34" charset="0"/>
                <a:cs typeface="Times New Roman" pitchFamily="18" charset="0"/>
              </a:rPr>
              <a:t> </a:t>
            </a:r>
            <a:r>
              <a:rPr lang="en-US" sz="1800" b="1" dirty="0" err="1" smtClean="0">
                <a:latin typeface="_Arial" pitchFamily="34" charset="0"/>
                <a:cs typeface="Times New Roman" pitchFamily="18" charset="0"/>
              </a:rPr>
              <a:t>organizatia</a:t>
            </a:r>
            <a:r>
              <a:rPr lang="en-US" sz="1800" b="1" dirty="0" smtClean="0">
                <a:latin typeface="_Arial" pitchFamily="34" charset="0"/>
                <a:cs typeface="Times New Roman" pitchFamily="18" charset="0"/>
              </a:rPr>
              <a:t> </a:t>
            </a:r>
            <a:r>
              <a:rPr lang="en-US" sz="1800" b="1" dirty="0" err="1" smtClean="0">
                <a:latin typeface="_Arial" pitchFamily="34" charset="0"/>
                <a:cs typeface="Times New Roman" pitchFamily="18" charset="0"/>
              </a:rPr>
              <a:t>trebuie</a:t>
            </a:r>
            <a:r>
              <a:rPr lang="en-US" sz="1800" b="1" dirty="0" smtClean="0">
                <a:latin typeface="_Arial" pitchFamily="34" charset="0"/>
                <a:cs typeface="Times New Roman" pitchFamily="18" charset="0"/>
              </a:rPr>
              <a:t> </a:t>
            </a:r>
            <a:r>
              <a:rPr lang="en-US" sz="1800" dirty="0" err="1" smtClean="0"/>
              <a:t>să</a:t>
            </a:r>
            <a:r>
              <a:rPr lang="en-US" sz="1800" dirty="0" smtClean="0"/>
              <a:t> </a:t>
            </a:r>
            <a:r>
              <a:rPr lang="en-US" sz="1800" dirty="0" err="1"/>
              <a:t>gestioneze</a:t>
            </a:r>
            <a:r>
              <a:rPr lang="en-US" sz="1800" dirty="0"/>
              <a:t> </a:t>
            </a:r>
            <a:r>
              <a:rPr lang="en-US" sz="1800" dirty="0" err="1"/>
              <a:t>relația</a:t>
            </a:r>
            <a:r>
              <a:rPr lang="en-US" sz="1800" dirty="0"/>
              <a:t> cu </a:t>
            </a:r>
            <a:r>
              <a:rPr lang="en-US" sz="1800" dirty="0" err="1"/>
              <a:t>furnizorii</a:t>
            </a:r>
            <a:r>
              <a:rPr lang="en-US" sz="1800" dirty="0"/>
              <a:t>, </a:t>
            </a:r>
            <a:r>
              <a:rPr lang="en-US" sz="1800" dirty="0" err="1"/>
              <a:t>partenerii</a:t>
            </a:r>
            <a:r>
              <a:rPr lang="en-US" sz="1800" dirty="0"/>
              <a:t> </a:t>
            </a:r>
            <a:r>
              <a:rPr lang="en-US" sz="1800" dirty="0" err="1"/>
              <a:t>și</a:t>
            </a:r>
            <a:r>
              <a:rPr lang="en-US" sz="1800" dirty="0"/>
              <a:t> </a:t>
            </a:r>
            <a:r>
              <a:rPr lang="en-US" sz="1800" dirty="0" err="1"/>
              <a:t>alte</a:t>
            </a:r>
            <a:r>
              <a:rPr lang="en-US" sz="1800" dirty="0"/>
              <a:t> </a:t>
            </a:r>
            <a:r>
              <a:rPr lang="en-US" sz="1800" dirty="0" err="1"/>
              <a:t>părți</a:t>
            </a:r>
            <a:r>
              <a:rPr lang="en-US" sz="1800" dirty="0"/>
              <a:t> </a:t>
            </a:r>
            <a:r>
              <a:rPr lang="en-US" sz="1800" dirty="0" err="1" smtClean="0"/>
              <a:t>interesate</a:t>
            </a:r>
            <a:r>
              <a:rPr lang="en-US" sz="1800" dirty="0"/>
              <a:t> </a:t>
            </a:r>
            <a:r>
              <a:rPr lang="en-US" sz="1800" dirty="0" smtClean="0"/>
              <a:t>(</a:t>
            </a:r>
            <a:r>
              <a:rPr lang="en-US" sz="1800" dirty="0" err="1"/>
              <a:t>clienți</a:t>
            </a:r>
            <a:r>
              <a:rPr lang="en-US" sz="1800" dirty="0"/>
              <a:t>, </a:t>
            </a:r>
            <a:r>
              <a:rPr lang="en-US" sz="1800" dirty="0" err="1"/>
              <a:t>furnizori</a:t>
            </a:r>
            <a:r>
              <a:rPr lang="en-US" sz="1800" dirty="0"/>
              <a:t>, </a:t>
            </a:r>
            <a:r>
              <a:rPr lang="en-US" sz="1800" dirty="0" err="1"/>
              <a:t>angajați</a:t>
            </a:r>
            <a:r>
              <a:rPr lang="en-US" sz="1800" dirty="0"/>
              <a:t>, </a:t>
            </a:r>
            <a:r>
              <a:rPr lang="en-US" sz="1800" dirty="0" err="1"/>
              <a:t>acționari</a:t>
            </a:r>
            <a:r>
              <a:rPr lang="en-US" sz="1800" dirty="0"/>
              <a:t> </a:t>
            </a:r>
            <a:r>
              <a:rPr lang="en-US" sz="1800" dirty="0" smtClean="0"/>
              <a:t>etc.)</a:t>
            </a:r>
            <a:endParaRPr lang="en-US" sz="1800" dirty="0" smtClean="0">
              <a:latin typeface="_Arial" pitchFamily="34" charset="0"/>
              <a:cs typeface="Times New Roman" pitchFamily="18" charset="0"/>
            </a:endParaRPr>
          </a:p>
          <a:p>
            <a:pPr algn="just">
              <a:lnSpc>
                <a:spcPct val="80000"/>
              </a:lnSpc>
              <a:buFont typeface="Wingdings" pitchFamily="2" charset="2"/>
              <a:buNone/>
            </a:pPr>
            <a:endParaRPr lang="ro-RO" sz="1800" dirty="0" smtClean="0">
              <a:latin typeface="_Arial" pitchFamily="34" charset="0"/>
              <a:cs typeface="Times New Roman" pitchFamily="18" charset="0"/>
            </a:endParaRPr>
          </a:p>
          <a:p>
            <a:pPr algn="just">
              <a:lnSpc>
                <a:spcPct val="80000"/>
              </a:lnSpc>
              <a:buFont typeface="Wingdings" pitchFamily="2" charset="2"/>
              <a:buNone/>
            </a:pPr>
            <a:endParaRPr lang="ro-RO" sz="1800" dirty="0" smtClean="0">
              <a:latin typeface="_Arial" pitchFamily="34" charset="0"/>
              <a:cs typeface="Times New Roman" pitchFamily="18" charset="0"/>
            </a:endParaRPr>
          </a:p>
          <a:p>
            <a:pPr algn="just">
              <a:lnSpc>
                <a:spcPct val="80000"/>
              </a:lnSpc>
              <a:buFont typeface="Wingdings" pitchFamily="2" charset="2"/>
              <a:buNone/>
            </a:pPr>
            <a:r>
              <a:rPr lang="en-US" sz="1800" b="1" dirty="0" smtClean="0">
                <a:latin typeface="_Arial" pitchFamily="34" charset="0"/>
                <a:cs typeface="Times New Roman" pitchFamily="18" charset="0"/>
              </a:rPr>
              <a:t>	</a:t>
            </a:r>
            <a:r>
              <a:rPr lang="ro-RO" sz="1800" b="1" dirty="0" smtClean="0">
                <a:latin typeface="_Arial" pitchFamily="34" charset="0"/>
                <a:cs typeface="Times New Roman" pitchFamily="18" charset="0"/>
              </a:rPr>
              <a:t>Cele </a:t>
            </a:r>
            <a:r>
              <a:rPr lang="en-US" sz="1800" b="1" dirty="0" smtClean="0">
                <a:latin typeface="_Arial" pitchFamily="34" charset="0"/>
                <a:cs typeface="Times New Roman" pitchFamily="18" charset="0"/>
              </a:rPr>
              <a:t>7</a:t>
            </a:r>
            <a:r>
              <a:rPr lang="ro-RO" sz="1800" b="1" dirty="0" smtClean="0">
                <a:latin typeface="_Arial" pitchFamily="34" charset="0"/>
                <a:cs typeface="Times New Roman" pitchFamily="18" charset="0"/>
              </a:rPr>
              <a:t> principii de management al calitatii constituie baza standardelor de management al calitatii din cadrul familiei ISO 9000</a:t>
            </a:r>
            <a:endParaRPr lang="en-US" sz="1800" b="1" dirty="0" smtClean="0">
              <a:latin typeface="_Arial" pitchFamily="34" charset="0"/>
              <a:cs typeface="Times New Roman" pitchFamily="18" charset="0"/>
            </a:endParaRPr>
          </a:p>
        </p:txBody>
      </p:sp>
    </p:spTree>
    <p:extLst>
      <p:ext uri="{BB962C8B-B14F-4D97-AF65-F5344CB8AC3E}">
        <p14:creationId xmlns:p14="http://schemas.microsoft.com/office/powerpoint/2010/main" val="31256932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ro-RO" dirty="0">
                <a:solidFill>
                  <a:schemeClr val="tx2"/>
                </a:solidFill>
              </a:rPr>
              <a:t>“</a:t>
            </a:r>
            <a:r>
              <a:rPr lang="ro-RO" b="1" dirty="0">
                <a:solidFill>
                  <a:schemeClr val="tx2"/>
                </a:solidFill>
              </a:rPr>
              <a:t>Ciclul lui Deming</a:t>
            </a:r>
            <a:r>
              <a:rPr lang="ro-RO" dirty="0">
                <a:solidFill>
                  <a:schemeClr val="tx2"/>
                </a:solidFill>
              </a:rPr>
              <a:t>”</a:t>
            </a:r>
            <a:r>
              <a:rPr lang="en-US" dirty="0">
                <a:solidFill>
                  <a:schemeClr val="tx2"/>
                </a:solidFill>
              </a:rPr>
              <a:t>- </a:t>
            </a:r>
            <a:r>
              <a:rPr lang="en-US" dirty="0" smtClean="0">
                <a:solidFill>
                  <a:schemeClr val="tx2"/>
                </a:solidFill>
              </a:rPr>
              <a:t>PDCA-</a:t>
            </a:r>
            <a:br>
              <a:rPr lang="en-US" dirty="0" smtClean="0">
                <a:solidFill>
                  <a:schemeClr val="tx2"/>
                </a:solidFill>
              </a:rPr>
            </a:br>
            <a:r>
              <a:rPr lang="en-US" sz="3200" b="1" dirty="0" err="1">
                <a:solidFill>
                  <a:schemeClr val="tx2"/>
                </a:solidFill>
              </a:rPr>
              <a:t>B</a:t>
            </a:r>
            <a:r>
              <a:rPr lang="en-US" sz="3200" b="1" dirty="0" err="1" smtClean="0">
                <a:solidFill>
                  <a:schemeClr val="tx2"/>
                </a:solidFill>
              </a:rPr>
              <a:t>aza</a:t>
            </a:r>
            <a:r>
              <a:rPr lang="en-US" sz="3200" b="1" dirty="0" smtClean="0">
                <a:solidFill>
                  <a:schemeClr val="tx2"/>
                </a:solidFill>
              </a:rPr>
              <a:t> SMC</a:t>
            </a:r>
            <a:endParaRPr lang="en-US" sz="3200" b="1" dirty="0">
              <a:solidFill>
                <a:schemeClr val="tx2"/>
              </a:solidFill>
            </a:endParaRPr>
          </a:p>
        </p:txBody>
      </p:sp>
      <p:grpSp>
        <p:nvGrpSpPr>
          <p:cNvPr id="4" name="Group 73"/>
          <p:cNvGrpSpPr>
            <a:grpSpLocks/>
          </p:cNvGrpSpPr>
          <p:nvPr/>
        </p:nvGrpSpPr>
        <p:grpSpPr bwMode="auto">
          <a:xfrm>
            <a:off x="860031" y="2129815"/>
            <a:ext cx="3516313" cy="3684587"/>
            <a:chOff x="585" y="1137"/>
            <a:chExt cx="2400" cy="2321"/>
          </a:xfrm>
        </p:grpSpPr>
        <p:grpSp>
          <p:nvGrpSpPr>
            <p:cNvPr id="5" name="Group 74"/>
            <p:cNvGrpSpPr>
              <a:grpSpLocks/>
            </p:cNvGrpSpPr>
            <p:nvPr/>
          </p:nvGrpSpPr>
          <p:grpSpPr bwMode="auto">
            <a:xfrm>
              <a:off x="1194" y="1137"/>
              <a:ext cx="1224" cy="724"/>
              <a:chOff x="2127" y="1237"/>
              <a:chExt cx="1224" cy="724"/>
            </a:xfrm>
          </p:grpSpPr>
          <p:sp>
            <p:nvSpPr>
              <p:cNvPr id="25" name="Freeform 75"/>
              <p:cNvSpPr>
                <a:spLocks/>
              </p:cNvSpPr>
              <p:nvPr/>
            </p:nvSpPr>
            <p:spPr bwMode="auto">
              <a:xfrm rot="9994852" flipH="1">
                <a:off x="2127" y="1279"/>
                <a:ext cx="1189" cy="654"/>
              </a:xfrm>
              <a:custGeom>
                <a:avLst/>
                <a:gdLst>
                  <a:gd name="T0" fmla="*/ 72 w 3074"/>
                  <a:gd name="T1" fmla="*/ 101 h 1800"/>
                  <a:gd name="T2" fmla="*/ 171 w 3074"/>
                  <a:gd name="T3" fmla="*/ 119 h 1800"/>
                  <a:gd name="T4" fmla="*/ 239 w 3074"/>
                  <a:gd name="T5" fmla="*/ 116 h 1800"/>
                  <a:gd name="T6" fmla="*/ 301 w 3074"/>
                  <a:gd name="T7" fmla="*/ 106 h 1800"/>
                  <a:gd name="T8" fmla="*/ 284 w 3074"/>
                  <a:gd name="T9" fmla="*/ 45 h 1800"/>
                  <a:gd name="T10" fmla="*/ 460 w 3074"/>
                  <a:gd name="T11" fmla="*/ 0 h 1800"/>
                  <a:gd name="T12" fmla="*/ 417 w 3074"/>
                  <a:gd name="T13" fmla="*/ 197 h 1800"/>
                  <a:gd name="T14" fmla="*/ 394 w 3074"/>
                  <a:gd name="T15" fmla="*/ 169 h 1800"/>
                  <a:gd name="T16" fmla="*/ 292 w 3074"/>
                  <a:gd name="T17" fmla="*/ 213 h 1800"/>
                  <a:gd name="T18" fmla="*/ 208 w 3074"/>
                  <a:gd name="T19" fmla="*/ 235 h 1800"/>
                  <a:gd name="T20" fmla="*/ 118 w 3074"/>
                  <a:gd name="T21" fmla="*/ 238 h 1800"/>
                  <a:gd name="T22" fmla="*/ 0 w 3074"/>
                  <a:gd name="T23" fmla="*/ 219 h 1800"/>
                  <a:gd name="T24" fmla="*/ 7 w 3074"/>
                  <a:gd name="T25" fmla="*/ 188 h 1800"/>
                  <a:gd name="T26" fmla="*/ 72 w 3074"/>
                  <a:gd name="T27" fmla="*/ 101 h 1800"/>
                  <a:gd name="T28" fmla="*/ 72 w 3074"/>
                  <a:gd name="T29" fmla="*/ 101 h 18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074"/>
                  <a:gd name="T46" fmla="*/ 0 h 1800"/>
                  <a:gd name="T47" fmla="*/ 3074 w 3074"/>
                  <a:gd name="T48" fmla="*/ 1800 h 18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074" h="1800">
                    <a:moveTo>
                      <a:pt x="479" y="768"/>
                    </a:moveTo>
                    <a:lnTo>
                      <a:pt x="1144" y="901"/>
                    </a:lnTo>
                    <a:lnTo>
                      <a:pt x="1599" y="878"/>
                    </a:lnTo>
                    <a:lnTo>
                      <a:pt x="2009" y="800"/>
                    </a:lnTo>
                    <a:lnTo>
                      <a:pt x="1899" y="344"/>
                    </a:lnTo>
                    <a:lnTo>
                      <a:pt x="3074" y="0"/>
                    </a:lnTo>
                    <a:lnTo>
                      <a:pt x="2787" y="1489"/>
                    </a:lnTo>
                    <a:lnTo>
                      <a:pt x="2631" y="1278"/>
                    </a:lnTo>
                    <a:lnTo>
                      <a:pt x="1954" y="1612"/>
                    </a:lnTo>
                    <a:lnTo>
                      <a:pt x="1388" y="1777"/>
                    </a:lnTo>
                    <a:lnTo>
                      <a:pt x="789" y="1800"/>
                    </a:lnTo>
                    <a:lnTo>
                      <a:pt x="0" y="1656"/>
                    </a:lnTo>
                    <a:lnTo>
                      <a:pt x="45" y="1422"/>
                    </a:lnTo>
                    <a:lnTo>
                      <a:pt x="479" y="768"/>
                    </a:lnTo>
                    <a:close/>
                  </a:path>
                </a:pathLst>
              </a:custGeom>
              <a:solidFill>
                <a:srgbClr val="FF00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 name="Freeform 76"/>
              <p:cNvSpPr>
                <a:spLocks/>
              </p:cNvSpPr>
              <p:nvPr/>
            </p:nvSpPr>
            <p:spPr bwMode="auto">
              <a:xfrm rot="9994852" flipH="1">
                <a:off x="2132" y="1237"/>
                <a:ext cx="1219" cy="724"/>
              </a:xfrm>
              <a:custGeom>
                <a:avLst/>
                <a:gdLst>
                  <a:gd name="T0" fmla="*/ 7 w 3152"/>
                  <a:gd name="T1" fmla="*/ 222 h 1990"/>
                  <a:gd name="T2" fmla="*/ 83 w 3152"/>
                  <a:gd name="T3" fmla="*/ 238 h 1990"/>
                  <a:gd name="T4" fmla="*/ 151 w 3152"/>
                  <a:gd name="T5" fmla="*/ 238 h 1990"/>
                  <a:gd name="T6" fmla="*/ 224 w 3152"/>
                  <a:gd name="T7" fmla="*/ 228 h 1990"/>
                  <a:gd name="T8" fmla="*/ 295 w 3152"/>
                  <a:gd name="T9" fmla="*/ 209 h 1990"/>
                  <a:gd name="T10" fmla="*/ 354 w 3152"/>
                  <a:gd name="T11" fmla="*/ 186 h 1990"/>
                  <a:gd name="T12" fmla="*/ 384 w 3152"/>
                  <a:gd name="T13" fmla="*/ 165 h 1990"/>
                  <a:gd name="T14" fmla="*/ 413 w 3152"/>
                  <a:gd name="T15" fmla="*/ 193 h 1990"/>
                  <a:gd name="T16" fmla="*/ 453 w 3152"/>
                  <a:gd name="T17" fmla="*/ 18 h 1990"/>
                  <a:gd name="T18" fmla="*/ 294 w 3152"/>
                  <a:gd name="T19" fmla="*/ 62 h 1990"/>
                  <a:gd name="T20" fmla="*/ 321 w 3152"/>
                  <a:gd name="T21" fmla="*/ 114 h 1990"/>
                  <a:gd name="T22" fmla="*/ 254 w 3152"/>
                  <a:gd name="T23" fmla="*/ 133 h 1990"/>
                  <a:gd name="T24" fmla="*/ 183 w 3152"/>
                  <a:gd name="T25" fmla="*/ 140 h 1990"/>
                  <a:gd name="T26" fmla="*/ 125 w 3152"/>
                  <a:gd name="T27" fmla="*/ 135 h 1990"/>
                  <a:gd name="T28" fmla="*/ 78 w 3152"/>
                  <a:gd name="T29" fmla="*/ 122 h 1990"/>
                  <a:gd name="T30" fmla="*/ 7 w 3152"/>
                  <a:gd name="T31" fmla="*/ 203 h 1990"/>
                  <a:gd name="T32" fmla="*/ 67 w 3152"/>
                  <a:gd name="T33" fmla="*/ 106 h 1990"/>
                  <a:gd name="T34" fmla="*/ 114 w 3152"/>
                  <a:gd name="T35" fmla="*/ 118 h 1990"/>
                  <a:gd name="T36" fmla="*/ 164 w 3152"/>
                  <a:gd name="T37" fmla="*/ 125 h 1990"/>
                  <a:gd name="T38" fmla="*/ 221 w 3152"/>
                  <a:gd name="T39" fmla="*/ 125 h 1990"/>
                  <a:gd name="T40" fmla="*/ 287 w 3152"/>
                  <a:gd name="T41" fmla="*/ 116 h 1990"/>
                  <a:gd name="T42" fmla="*/ 266 w 3152"/>
                  <a:gd name="T43" fmla="*/ 53 h 1990"/>
                  <a:gd name="T44" fmla="*/ 471 w 3152"/>
                  <a:gd name="T45" fmla="*/ 0 h 1990"/>
                  <a:gd name="T46" fmla="*/ 430 w 3152"/>
                  <a:gd name="T47" fmla="*/ 202 h 1990"/>
                  <a:gd name="T48" fmla="*/ 412 w 3152"/>
                  <a:gd name="T49" fmla="*/ 224 h 1990"/>
                  <a:gd name="T50" fmla="*/ 387 w 3152"/>
                  <a:gd name="T51" fmla="*/ 190 h 1990"/>
                  <a:gd name="T52" fmla="*/ 345 w 3152"/>
                  <a:gd name="T53" fmla="*/ 216 h 1990"/>
                  <a:gd name="T54" fmla="*/ 267 w 3152"/>
                  <a:gd name="T55" fmla="*/ 244 h 1990"/>
                  <a:gd name="T56" fmla="*/ 201 w 3152"/>
                  <a:gd name="T57" fmla="*/ 259 h 1990"/>
                  <a:gd name="T58" fmla="*/ 153 w 3152"/>
                  <a:gd name="T59" fmla="*/ 263 h 1990"/>
                  <a:gd name="T60" fmla="*/ 101 w 3152"/>
                  <a:gd name="T61" fmla="*/ 260 h 1990"/>
                  <a:gd name="T62" fmla="*/ 33 w 3152"/>
                  <a:gd name="T63" fmla="*/ 248 h 1990"/>
                  <a:gd name="T64" fmla="*/ 0 w 3152"/>
                  <a:gd name="T65" fmla="*/ 235 h 1990"/>
                  <a:gd name="T66" fmla="*/ 7 w 3152"/>
                  <a:gd name="T67" fmla="*/ 222 h 1990"/>
                  <a:gd name="T68" fmla="*/ 7 w 3152"/>
                  <a:gd name="T69" fmla="*/ 222 h 199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152"/>
                  <a:gd name="T106" fmla="*/ 0 h 1990"/>
                  <a:gd name="T107" fmla="*/ 3152 w 3152"/>
                  <a:gd name="T108" fmla="*/ 1990 h 199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152" h="1990">
                    <a:moveTo>
                      <a:pt x="46" y="1678"/>
                    </a:moveTo>
                    <a:lnTo>
                      <a:pt x="555" y="1800"/>
                    </a:lnTo>
                    <a:lnTo>
                      <a:pt x="1010" y="1800"/>
                    </a:lnTo>
                    <a:lnTo>
                      <a:pt x="1498" y="1722"/>
                    </a:lnTo>
                    <a:lnTo>
                      <a:pt x="1976" y="1578"/>
                    </a:lnTo>
                    <a:lnTo>
                      <a:pt x="2365" y="1401"/>
                    </a:lnTo>
                    <a:lnTo>
                      <a:pt x="2565" y="1245"/>
                    </a:lnTo>
                    <a:lnTo>
                      <a:pt x="2765" y="1456"/>
                    </a:lnTo>
                    <a:lnTo>
                      <a:pt x="3031" y="135"/>
                    </a:lnTo>
                    <a:lnTo>
                      <a:pt x="1966" y="467"/>
                    </a:lnTo>
                    <a:lnTo>
                      <a:pt x="2143" y="857"/>
                    </a:lnTo>
                    <a:lnTo>
                      <a:pt x="1698" y="1002"/>
                    </a:lnTo>
                    <a:lnTo>
                      <a:pt x="1221" y="1057"/>
                    </a:lnTo>
                    <a:lnTo>
                      <a:pt x="833" y="1022"/>
                    </a:lnTo>
                    <a:lnTo>
                      <a:pt x="523" y="924"/>
                    </a:lnTo>
                    <a:lnTo>
                      <a:pt x="46" y="1534"/>
                    </a:lnTo>
                    <a:lnTo>
                      <a:pt x="445" y="800"/>
                    </a:lnTo>
                    <a:lnTo>
                      <a:pt x="766" y="889"/>
                    </a:lnTo>
                    <a:lnTo>
                      <a:pt x="1099" y="945"/>
                    </a:lnTo>
                    <a:lnTo>
                      <a:pt x="1477" y="945"/>
                    </a:lnTo>
                    <a:lnTo>
                      <a:pt x="1920" y="878"/>
                    </a:lnTo>
                    <a:lnTo>
                      <a:pt x="1776" y="401"/>
                    </a:lnTo>
                    <a:lnTo>
                      <a:pt x="3152" y="0"/>
                    </a:lnTo>
                    <a:lnTo>
                      <a:pt x="2875" y="1522"/>
                    </a:lnTo>
                    <a:lnTo>
                      <a:pt x="2753" y="1690"/>
                    </a:lnTo>
                    <a:lnTo>
                      <a:pt x="2588" y="1433"/>
                    </a:lnTo>
                    <a:lnTo>
                      <a:pt x="2308" y="1635"/>
                    </a:lnTo>
                    <a:lnTo>
                      <a:pt x="1787" y="1846"/>
                    </a:lnTo>
                    <a:lnTo>
                      <a:pt x="1344" y="1956"/>
                    </a:lnTo>
                    <a:lnTo>
                      <a:pt x="1021" y="1990"/>
                    </a:lnTo>
                    <a:lnTo>
                      <a:pt x="677" y="1967"/>
                    </a:lnTo>
                    <a:lnTo>
                      <a:pt x="223" y="1878"/>
                    </a:lnTo>
                    <a:lnTo>
                      <a:pt x="0" y="1779"/>
                    </a:lnTo>
                    <a:lnTo>
                      <a:pt x="46" y="16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6" name="Freeform 77"/>
            <p:cNvSpPr>
              <a:spLocks/>
            </p:cNvSpPr>
            <p:nvPr/>
          </p:nvSpPr>
          <p:spPr bwMode="auto">
            <a:xfrm>
              <a:off x="2372" y="1746"/>
              <a:ext cx="515" cy="1308"/>
            </a:xfrm>
            <a:custGeom>
              <a:avLst/>
              <a:gdLst>
                <a:gd name="T0" fmla="*/ 1 w 534"/>
                <a:gd name="T1" fmla="*/ 1290 h 1326"/>
                <a:gd name="T2" fmla="*/ 294 w 534"/>
                <a:gd name="T3" fmla="*/ 1075 h 1326"/>
                <a:gd name="T4" fmla="*/ 450 w 534"/>
                <a:gd name="T5" fmla="*/ 900 h 1326"/>
                <a:gd name="T6" fmla="*/ 497 w 534"/>
                <a:gd name="T7" fmla="*/ 847 h 1326"/>
                <a:gd name="T8" fmla="*/ 346 w 534"/>
                <a:gd name="T9" fmla="*/ 836 h 1326"/>
                <a:gd name="T10" fmla="*/ 414 w 534"/>
                <a:gd name="T11" fmla="*/ 706 h 1326"/>
                <a:gd name="T12" fmla="*/ 469 w 534"/>
                <a:gd name="T13" fmla="*/ 556 h 1326"/>
                <a:gd name="T14" fmla="*/ 467 w 534"/>
                <a:gd name="T15" fmla="*/ 374 h 1326"/>
                <a:gd name="T16" fmla="*/ 407 w 534"/>
                <a:gd name="T17" fmla="*/ 219 h 1326"/>
                <a:gd name="T18" fmla="*/ 294 w 534"/>
                <a:gd name="T19" fmla="*/ 0 h 1326"/>
                <a:gd name="T20" fmla="*/ 249 w 534"/>
                <a:gd name="T21" fmla="*/ 7 h 1326"/>
                <a:gd name="T22" fmla="*/ 15 w 534"/>
                <a:gd name="T23" fmla="*/ 304 h 1326"/>
                <a:gd name="T24" fmla="*/ 122 w 534"/>
                <a:gd name="T25" fmla="*/ 412 h 1326"/>
                <a:gd name="T26" fmla="*/ 182 w 534"/>
                <a:gd name="T27" fmla="*/ 538 h 1326"/>
                <a:gd name="T28" fmla="*/ 196 w 534"/>
                <a:gd name="T29" fmla="*/ 683 h 1326"/>
                <a:gd name="T30" fmla="*/ 153 w 534"/>
                <a:gd name="T31" fmla="*/ 791 h 1326"/>
                <a:gd name="T32" fmla="*/ 123 w 534"/>
                <a:gd name="T33" fmla="*/ 839 h 1326"/>
                <a:gd name="T34" fmla="*/ 0 w 534"/>
                <a:gd name="T35" fmla="*/ 843 h 1326"/>
                <a:gd name="T36" fmla="*/ 1 w 534"/>
                <a:gd name="T37" fmla="*/ 1290 h 1326"/>
                <a:gd name="T38" fmla="*/ 1 w 534"/>
                <a:gd name="T39" fmla="*/ 1290 h 13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34"/>
                <a:gd name="T61" fmla="*/ 0 h 1326"/>
                <a:gd name="T62" fmla="*/ 534 w 534"/>
                <a:gd name="T63" fmla="*/ 1326 h 13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34" h="1326">
                  <a:moveTo>
                    <a:pt x="1" y="1326"/>
                  </a:moveTo>
                  <a:lnTo>
                    <a:pt x="316" y="1105"/>
                  </a:lnTo>
                  <a:lnTo>
                    <a:pt x="484" y="925"/>
                  </a:lnTo>
                  <a:lnTo>
                    <a:pt x="534" y="871"/>
                  </a:lnTo>
                  <a:lnTo>
                    <a:pt x="372" y="859"/>
                  </a:lnTo>
                  <a:lnTo>
                    <a:pt x="445" y="726"/>
                  </a:lnTo>
                  <a:lnTo>
                    <a:pt x="504" y="572"/>
                  </a:lnTo>
                  <a:lnTo>
                    <a:pt x="502" y="384"/>
                  </a:lnTo>
                  <a:lnTo>
                    <a:pt x="438" y="225"/>
                  </a:lnTo>
                  <a:lnTo>
                    <a:pt x="316" y="0"/>
                  </a:lnTo>
                  <a:lnTo>
                    <a:pt x="267" y="7"/>
                  </a:lnTo>
                  <a:lnTo>
                    <a:pt x="17" y="312"/>
                  </a:lnTo>
                  <a:lnTo>
                    <a:pt x="131" y="424"/>
                  </a:lnTo>
                  <a:lnTo>
                    <a:pt x="196" y="553"/>
                  </a:lnTo>
                  <a:lnTo>
                    <a:pt x="211" y="702"/>
                  </a:lnTo>
                  <a:lnTo>
                    <a:pt x="165" y="813"/>
                  </a:lnTo>
                  <a:lnTo>
                    <a:pt x="133" y="863"/>
                  </a:lnTo>
                  <a:lnTo>
                    <a:pt x="0" y="867"/>
                  </a:lnTo>
                  <a:lnTo>
                    <a:pt x="1" y="1326"/>
                  </a:lnTo>
                  <a:close/>
                </a:path>
              </a:pathLst>
            </a:custGeom>
            <a:solidFill>
              <a:srgbClr val="FF00FF"/>
            </a:solidFill>
            <a:ln w="38100" cmpd="sng">
              <a:solidFill>
                <a:schemeClr val="tx1"/>
              </a:solidFill>
              <a:round/>
              <a:headEnd/>
              <a:tailEnd/>
            </a:ln>
          </p:spPr>
          <p:txBody>
            <a:bodyPr/>
            <a:lstStyle/>
            <a:p>
              <a:endParaRPr lang="en-US"/>
            </a:p>
          </p:txBody>
        </p:sp>
        <p:sp>
          <p:nvSpPr>
            <p:cNvPr id="7" name="Freeform 78"/>
            <p:cNvSpPr>
              <a:spLocks/>
            </p:cNvSpPr>
            <p:nvPr/>
          </p:nvSpPr>
          <p:spPr bwMode="auto">
            <a:xfrm rot="7589875" flipH="1">
              <a:off x="2000" y="1989"/>
              <a:ext cx="1219" cy="750"/>
            </a:xfrm>
            <a:custGeom>
              <a:avLst/>
              <a:gdLst>
                <a:gd name="T0" fmla="*/ 0 w 3152"/>
                <a:gd name="T1" fmla="*/ 58 h 2057"/>
                <a:gd name="T2" fmla="*/ 141 w 3152"/>
                <a:gd name="T3" fmla="*/ 13 h 2057"/>
                <a:gd name="T4" fmla="*/ 236 w 3152"/>
                <a:gd name="T5" fmla="*/ 3 h 2057"/>
                <a:gd name="T6" fmla="*/ 264 w 3152"/>
                <a:gd name="T7" fmla="*/ 0 h 2057"/>
                <a:gd name="T8" fmla="*/ 230 w 3152"/>
                <a:gd name="T9" fmla="*/ 50 h 2057"/>
                <a:gd name="T10" fmla="*/ 289 w 3152"/>
                <a:gd name="T11" fmla="*/ 58 h 2057"/>
                <a:gd name="T12" fmla="*/ 350 w 3152"/>
                <a:gd name="T13" fmla="*/ 74 h 2057"/>
                <a:gd name="T14" fmla="*/ 408 w 3152"/>
                <a:gd name="T15" fmla="*/ 115 h 2057"/>
                <a:gd name="T16" fmla="*/ 443 w 3152"/>
                <a:gd name="T17" fmla="*/ 168 h 2057"/>
                <a:gd name="T18" fmla="*/ 471 w 3152"/>
                <a:gd name="T19" fmla="*/ 266 h 2057"/>
                <a:gd name="T20" fmla="*/ 319 w 3152"/>
                <a:gd name="T21" fmla="*/ 273 h 2057"/>
                <a:gd name="T22" fmla="*/ 310 w 3152"/>
                <a:gd name="T23" fmla="*/ 216 h 2057"/>
                <a:gd name="T24" fmla="*/ 285 w 3152"/>
                <a:gd name="T25" fmla="*/ 168 h 2057"/>
                <a:gd name="T26" fmla="*/ 242 w 3152"/>
                <a:gd name="T27" fmla="*/ 132 h 2057"/>
                <a:gd name="T28" fmla="*/ 197 w 3152"/>
                <a:gd name="T29" fmla="*/ 121 h 2057"/>
                <a:gd name="T30" fmla="*/ 174 w 3152"/>
                <a:gd name="T31" fmla="*/ 120 h 2057"/>
                <a:gd name="T32" fmla="*/ 143 w 3152"/>
                <a:gd name="T33" fmla="*/ 158 h 2057"/>
                <a:gd name="T34" fmla="*/ 0 w 3152"/>
                <a:gd name="T35" fmla="*/ 58 h 2057"/>
                <a:gd name="T36" fmla="*/ 0 w 3152"/>
                <a:gd name="T37" fmla="*/ 58 h 20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152"/>
                <a:gd name="T58" fmla="*/ 0 h 2057"/>
                <a:gd name="T59" fmla="*/ 3152 w 3152"/>
                <a:gd name="T60" fmla="*/ 2057 h 20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152" h="2057">
                  <a:moveTo>
                    <a:pt x="0" y="433"/>
                  </a:moveTo>
                  <a:lnTo>
                    <a:pt x="943" y="101"/>
                  </a:lnTo>
                  <a:lnTo>
                    <a:pt x="1576" y="23"/>
                  </a:lnTo>
                  <a:lnTo>
                    <a:pt x="1764" y="0"/>
                  </a:lnTo>
                  <a:lnTo>
                    <a:pt x="1542" y="378"/>
                  </a:lnTo>
                  <a:lnTo>
                    <a:pt x="1929" y="433"/>
                  </a:lnTo>
                  <a:lnTo>
                    <a:pt x="2340" y="557"/>
                  </a:lnTo>
                  <a:lnTo>
                    <a:pt x="2730" y="867"/>
                  </a:lnTo>
                  <a:lnTo>
                    <a:pt x="2962" y="1268"/>
                  </a:lnTo>
                  <a:lnTo>
                    <a:pt x="3152" y="2000"/>
                  </a:lnTo>
                  <a:lnTo>
                    <a:pt x="2131" y="2057"/>
                  </a:lnTo>
                  <a:lnTo>
                    <a:pt x="2074" y="1623"/>
                  </a:lnTo>
                  <a:lnTo>
                    <a:pt x="1909" y="1268"/>
                  </a:lnTo>
                  <a:lnTo>
                    <a:pt x="1620" y="990"/>
                  </a:lnTo>
                  <a:lnTo>
                    <a:pt x="1319" y="912"/>
                  </a:lnTo>
                  <a:lnTo>
                    <a:pt x="1165" y="901"/>
                  </a:lnTo>
                  <a:lnTo>
                    <a:pt x="954" y="1190"/>
                  </a:lnTo>
                  <a:lnTo>
                    <a:pt x="0" y="433"/>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 name="Freeform 79"/>
            <p:cNvSpPr>
              <a:spLocks/>
            </p:cNvSpPr>
            <p:nvPr/>
          </p:nvSpPr>
          <p:spPr bwMode="auto">
            <a:xfrm rot="7589875" flipH="1">
              <a:off x="1927" y="2037"/>
              <a:ext cx="1186" cy="576"/>
            </a:xfrm>
            <a:custGeom>
              <a:avLst/>
              <a:gdLst>
                <a:gd name="T0" fmla="*/ 0 w 3052"/>
                <a:gd name="T1" fmla="*/ 0 h 1633"/>
                <a:gd name="T2" fmla="*/ 124 w 3052"/>
                <a:gd name="T3" fmla="*/ 93 h 1633"/>
                <a:gd name="T4" fmla="*/ 156 w 3052"/>
                <a:gd name="T5" fmla="*/ 89 h 1633"/>
                <a:gd name="T6" fmla="*/ 178 w 3052"/>
                <a:gd name="T7" fmla="*/ 58 h 1633"/>
                <a:gd name="T8" fmla="*/ 215 w 3052"/>
                <a:gd name="T9" fmla="*/ 67 h 1633"/>
                <a:gd name="T10" fmla="*/ 253 w 3052"/>
                <a:gd name="T11" fmla="*/ 87 h 1633"/>
                <a:gd name="T12" fmla="*/ 281 w 3052"/>
                <a:gd name="T13" fmla="*/ 120 h 1633"/>
                <a:gd name="T14" fmla="*/ 298 w 3052"/>
                <a:gd name="T15" fmla="*/ 163 h 1633"/>
                <a:gd name="T16" fmla="*/ 310 w 3052"/>
                <a:gd name="T17" fmla="*/ 203 h 1633"/>
                <a:gd name="T18" fmla="*/ 461 w 3052"/>
                <a:gd name="T19" fmla="*/ 192 h 1633"/>
                <a:gd name="T20" fmla="*/ 441 w 3052"/>
                <a:gd name="T21" fmla="*/ 166 h 1633"/>
                <a:gd name="T22" fmla="*/ 391 w 3052"/>
                <a:gd name="T23" fmla="*/ 169 h 1633"/>
                <a:gd name="T24" fmla="*/ 342 w 3052"/>
                <a:gd name="T25" fmla="*/ 177 h 1633"/>
                <a:gd name="T26" fmla="*/ 325 w 3052"/>
                <a:gd name="T27" fmla="*/ 185 h 1633"/>
                <a:gd name="T28" fmla="*/ 312 w 3052"/>
                <a:gd name="T29" fmla="*/ 133 h 1633"/>
                <a:gd name="T30" fmla="*/ 278 w 3052"/>
                <a:gd name="T31" fmla="*/ 86 h 1633"/>
                <a:gd name="T32" fmla="*/ 236 w 3052"/>
                <a:gd name="T33" fmla="*/ 58 h 1633"/>
                <a:gd name="T34" fmla="*/ 189 w 3052"/>
                <a:gd name="T35" fmla="*/ 49 h 1633"/>
                <a:gd name="T36" fmla="*/ 156 w 3052"/>
                <a:gd name="T37" fmla="*/ 49 h 1633"/>
                <a:gd name="T38" fmla="*/ 131 w 3052"/>
                <a:gd name="T39" fmla="*/ 83 h 1633"/>
                <a:gd name="T40" fmla="*/ 0 w 3052"/>
                <a:gd name="T41" fmla="*/ 0 h 1633"/>
                <a:gd name="T42" fmla="*/ 0 w 3052"/>
                <a:gd name="T43" fmla="*/ 0 h 163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52"/>
                <a:gd name="T67" fmla="*/ 0 h 1633"/>
                <a:gd name="T68" fmla="*/ 3052 w 3052"/>
                <a:gd name="T69" fmla="*/ 1633 h 163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52" h="1633">
                  <a:moveTo>
                    <a:pt x="0" y="0"/>
                  </a:moveTo>
                  <a:lnTo>
                    <a:pt x="820" y="746"/>
                  </a:lnTo>
                  <a:lnTo>
                    <a:pt x="1031" y="711"/>
                  </a:lnTo>
                  <a:lnTo>
                    <a:pt x="1175" y="468"/>
                  </a:lnTo>
                  <a:lnTo>
                    <a:pt x="1421" y="535"/>
                  </a:lnTo>
                  <a:lnTo>
                    <a:pt x="1675" y="700"/>
                  </a:lnTo>
                  <a:lnTo>
                    <a:pt x="1864" y="968"/>
                  </a:lnTo>
                  <a:lnTo>
                    <a:pt x="1976" y="1312"/>
                  </a:lnTo>
                  <a:lnTo>
                    <a:pt x="2052" y="1633"/>
                  </a:lnTo>
                  <a:lnTo>
                    <a:pt x="3052" y="1546"/>
                  </a:lnTo>
                  <a:lnTo>
                    <a:pt x="2919" y="1333"/>
                  </a:lnTo>
                  <a:lnTo>
                    <a:pt x="2586" y="1356"/>
                  </a:lnTo>
                  <a:lnTo>
                    <a:pt x="2263" y="1422"/>
                  </a:lnTo>
                  <a:lnTo>
                    <a:pt x="2152" y="1489"/>
                  </a:lnTo>
                  <a:lnTo>
                    <a:pt x="2063" y="1067"/>
                  </a:lnTo>
                  <a:lnTo>
                    <a:pt x="1843" y="690"/>
                  </a:lnTo>
                  <a:lnTo>
                    <a:pt x="1565" y="468"/>
                  </a:lnTo>
                  <a:lnTo>
                    <a:pt x="1253" y="390"/>
                  </a:lnTo>
                  <a:lnTo>
                    <a:pt x="1031" y="390"/>
                  </a:lnTo>
                  <a:lnTo>
                    <a:pt x="865" y="668"/>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80"/>
            <p:cNvSpPr>
              <a:spLocks/>
            </p:cNvSpPr>
            <p:nvPr/>
          </p:nvSpPr>
          <p:spPr bwMode="auto">
            <a:xfrm rot="7589875" flipH="1">
              <a:off x="1962" y="2074"/>
              <a:ext cx="1243" cy="694"/>
            </a:xfrm>
            <a:custGeom>
              <a:avLst/>
              <a:gdLst>
                <a:gd name="T0" fmla="*/ 26 w 3152"/>
                <a:gd name="T1" fmla="*/ 53 h 2055"/>
                <a:gd name="T2" fmla="*/ 84 w 3152"/>
                <a:gd name="T3" fmla="*/ 34 h 2055"/>
                <a:gd name="T4" fmla="*/ 157 w 3152"/>
                <a:gd name="T5" fmla="*/ 17 h 2055"/>
                <a:gd name="T6" fmla="*/ 249 w 3152"/>
                <a:gd name="T7" fmla="*/ 6 h 2055"/>
                <a:gd name="T8" fmla="*/ 211 w 3152"/>
                <a:gd name="T9" fmla="*/ 51 h 2055"/>
                <a:gd name="T10" fmla="*/ 247 w 3152"/>
                <a:gd name="T11" fmla="*/ 51 h 2055"/>
                <a:gd name="T12" fmla="*/ 307 w 3152"/>
                <a:gd name="T13" fmla="*/ 57 h 2055"/>
                <a:gd name="T14" fmla="*/ 364 w 3152"/>
                <a:gd name="T15" fmla="*/ 73 h 2055"/>
                <a:gd name="T16" fmla="*/ 400 w 3152"/>
                <a:gd name="T17" fmla="*/ 95 h 2055"/>
                <a:gd name="T18" fmla="*/ 428 w 3152"/>
                <a:gd name="T19" fmla="*/ 123 h 2055"/>
                <a:gd name="T20" fmla="*/ 450 w 3152"/>
                <a:gd name="T21" fmla="*/ 155 h 2055"/>
                <a:gd name="T22" fmla="*/ 466 w 3152"/>
                <a:gd name="T23" fmla="*/ 197 h 2055"/>
                <a:gd name="T24" fmla="*/ 490 w 3152"/>
                <a:gd name="T25" fmla="*/ 234 h 2055"/>
                <a:gd name="T26" fmla="*/ 485 w 3152"/>
                <a:gd name="T27" fmla="*/ 189 h 2055"/>
                <a:gd name="T28" fmla="*/ 471 w 3152"/>
                <a:gd name="T29" fmla="*/ 148 h 2055"/>
                <a:gd name="T30" fmla="*/ 445 w 3152"/>
                <a:gd name="T31" fmla="*/ 106 h 2055"/>
                <a:gd name="T32" fmla="*/ 400 w 3152"/>
                <a:gd name="T33" fmla="*/ 73 h 2055"/>
                <a:gd name="T34" fmla="*/ 359 w 3152"/>
                <a:gd name="T35" fmla="*/ 58 h 2055"/>
                <a:gd name="T36" fmla="*/ 321 w 3152"/>
                <a:gd name="T37" fmla="*/ 51 h 2055"/>
                <a:gd name="T38" fmla="*/ 252 w 3152"/>
                <a:gd name="T39" fmla="*/ 43 h 2055"/>
                <a:gd name="T40" fmla="*/ 290 w 3152"/>
                <a:gd name="T41" fmla="*/ 0 h 2055"/>
                <a:gd name="T42" fmla="*/ 231 w 3152"/>
                <a:gd name="T43" fmla="*/ 0 h 2055"/>
                <a:gd name="T44" fmla="*/ 164 w 3152"/>
                <a:gd name="T45" fmla="*/ 6 h 2055"/>
                <a:gd name="T46" fmla="*/ 93 w 3152"/>
                <a:gd name="T47" fmla="*/ 20 h 2055"/>
                <a:gd name="T48" fmla="*/ 0 w 3152"/>
                <a:gd name="T49" fmla="*/ 51 h 2055"/>
                <a:gd name="T50" fmla="*/ 26 w 3152"/>
                <a:gd name="T51" fmla="*/ 53 h 2055"/>
                <a:gd name="T52" fmla="*/ 26 w 3152"/>
                <a:gd name="T53" fmla="*/ 53 h 205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3152"/>
                <a:gd name="T82" fmla="*/ 0 h 2055"/>
                <a:gd name="T83" fmla="*/ 3152 w 3152"/>
                <a:gd name="T84" fmla="*/ 2055 h 205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3152" h="2055">
                  <a:moveTo>
                    <a:pt x="167" y="468"/>
                  </a:moveTo>
                  <a:lnTo>
                    <a:pt x="543" y="300"/>
                  </a:lnTo>
                  <a:lnTo>
                    <a:pt x="1011" y="144"/>
                  </a:lnTo>
                  <a:lnTo>
                    <a:pt x="1599" y="55"/>
                  </a:lnTo>
                  <a:lnTo>
                    <a:pt x="1353" y="445"/>
                  </a:lnTo>
                  <a:lnTo>
                    <a:pt x="1587" y="445"/>
                  </a:lnTo>
                  <a:lnTo>
                    <a:pt x="1975" y="500"/>
                  </a:lnTo>
                  <a:lnTo>
                    <a:pt x="2342" y="644"/>
                  </a:lnTo>
                  <a:lnTo>
                    <a:pt x="2574" y="832"/>
                  </a:lnTo>
                  <a:lnTo>
                    <a:pt x="2753" y="1078"/>
                  </a:lnTo>
                  <a:lnTo>
                    <a:pt x="2897" y="1355"/>
                  </a:lnTo>
                  <a:lnTo>
                    <a:pt x="2996" y="1722"/>
                  </a:lnTo>
                  <a:lnTo>
                    <a:pt x="3152" y="2055"/>
                  </a:lnTo>
                  <a:lnTo>
                    <a:pt x="3120" y="1656"/>
                  </a:lnTo>
                  <a:lnTo>
                    <a:pt x="3030" y="1300"/>
                  </a:lnTo>
                  <a:lnTo>
                    <a:pt x="2863" y="933"/>
                  </a:lnTo>
                  <a:lnTo>
                    <a:pt x="2574" y="644"/>
                  </a:lnTo>
                  <a:lnTo>
                    <a:pt x="2308" y="511"/>
                  </a:lnTo>
                  <a:lnTo>
                    <a:pt x="2064" y="445"/>
                  </a:lnTo>
                  <a:lnTo>
                    <a:pt x="1621" y="378"/>
                  </a:lnTo>
                  <a:lnTo>
                    <a:pt x="1865" y="0"/>
                  </a:lnTo>
                  <a:lnTo>
                    <a:pt x="1486" y="0"/>
                  </a:lnTo>
                  <a:lnTo>
                    <a:pt x="1055" y="55"/>
                  </a:lnTo>
                  <a:lnTo>
                    <a:pt x="600" y="177"/>
                  </a:lnTo>
                  <a:lnTo>
                    <a:pt x="0" y="445"/>
                  </a:lnTo>
                  <a:lnTo>
                    <a:pt x="167" y="468"/>
                  </a:lnTo>
                  <a:close/>
                </a:path>
              </a:pathLst>
            </a:custGeom>
            <a:solidFill>
              <a:srgbClr val="FF00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 name="Group 81"/>
            <p:cNvGrpSpPr>
              <a:grpSpLocks/>
            </p:cNvGrpSpPr>
            <p:nvPr/>
          </p:nvGrpSpPr>
          <p:grpSpPr bwMode="auto">
            <a:xfrm>
              <a:off x="1045" y="2827"/>
              <a:ext cx="1288" cy="631"/>
              <a:chOff x="1978" y="2927"/>
              <a:chExt cx="1288" cy="631"/>
            </a:xfrm>
          </p:grpSpPr>
          <p:grpSp>
            <p:nvGrpSpPr>
              <p:cNvPr id="20" name="Group 82"/>
              <p:cNvGrpSpPr>
                <a:grpSpLocks/>
              </p:cNvGrpSpPr>
              <p:nvPr/>
            </p:nvGrpSpPr>
            <p:grpSpPr bwMode="auto">
              <a:xfrm>
                <a:off x="1978" y="2927"/>
                <a:ext cx="1245" cy="631"/>
                <a:chOff x="1978" y="2927"/>
                <a:chExt cx="1245" cy="631"/>
              </a:xfrm>
            </p:grpSpPr>
            <p:sp>
              <p:nvSpPr>
                <p:cNvPr id="22" name="Freeform 83"/>
                <p:cNvSpPr>
                  <a:spLocks/>
                </p:cNvSpPr>
                <p:nvPr/>
              </p:nvSpPr>
              <p:spPr bwMode="auto">
                <a:xfrm rot="16880570" flipV="1">
                  <a:off x="2334" y="2668"/>
                  <a:ext cx="605" cy="1172"/>
                </a:xfrm>
                <a:custGeom>
                  <a:avLst/>
                  <a:gdLst>
                    <a:gd name="T0" fmla="*/ 114 w 1665"/>
                    <a:gd name="T1" fmla="*/ 8 h 3034"/>
                    <a:gd name="T2" fmla="*/ 81 w 1665"/>
                    <a:gd name="T3" fmla="*/ 60 h 3034"/>
                    <a:gd name="T4" fmla="*/ 59 w 1665"/>
                    <a:gd name="T5" fmla="*/ 121 h 3034"/>
                    <a:gd name="T6" fmla="*/ 47 w 1665"/>
                    <a:gd name="T7" fmla="*/ 194 h 3034"/>
                    <a:gd name="T8" fmla="*/ 50 w 1665"/>
                    <a:gd name="T9" fmla="*/ 263 h 3034"/>
                    <a:gd name="T10" fmla="*/ 0 w 1665"/>
                    <a:gd name="T11" fmla="*/ 299 h 3034"/>
                    <a:gd name="T12" fmla="*/ 145 w 1665"/>
                    <a:gd name="T13" fmla="*/ 453 h 3034"/>
                    <a:gd name="T14" fmla="*/ 193 w 1665"/>
                    <a:gd name="T15" fmla="*/ 252 h 3034"/>
                    <a:gd name="T16" fmla="*/ 145 w 1665"/>
                    <a:gd name="T17" fmla="*/ 257 h 3034"/>
                    <a:gd name="T18" fmla="*/ 151 w 1665"/>
                    <a:gd name="T19" fmla="*/ 202 h 3034"/>
                    <a:gd name="T20" fmla="*/ 172 w 1665"/>
                    <a:gd name="T21" fmla="*/ 151 h 3034"/>
                    <a:gd name="T22" fmla="*/ 220 w 1665"/>
                    <a:gd name="T23" fmla="*/ 86 h 3034"/>
                    <a:gd name="T24" fmla="*/ 126 w 1665"/>
                    <a:gd name="T25" fmla="*/ 0 h 3034"/>
                    <a:gd name="T26" fmla="*/ 114 w 1665"/>
                    <a:gd name="T27" fmla="*/ 8 h 3034"/>
                    <a:gd name="T28" fmla="*/ 114 w 1665"/>
                    <a:gd name="T29" fmla="*/ 8 h 30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65"/>
                    <a:gd name="T46" fmla="*/ 0 h 3034"/>
                    <a:gd name="T47" fmla="*/ 1665 w 1665"/>
                    <a:gd name="T48" fmla="*/ 3034 h 303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65" h="3034">
                      <a:moveTo>
                        <a:pt x="865" y="55"/>
                      </a:moveTo>
                      <a:lnTo>
                        <a:pt x="610" y="401"/>
                      </a:lnTo>
                      <a:lnTo>
                        <a:pt x="444" y="812"/>
                      </a:lnTo>
                      <a:lnTo>
                        <a:pt x="355" y="1300"/>
                      </a:lnTo>
                      <a:lnTo>
                        <a:pt x="378" y="1766"/>
                      </a:lnTo>
                      <a:lnTo>
                        <a:pt x="0" y="2000"/>
                      </a:lnTo>
                      <a:lnTo>
                        <a:pt x="1098" y="3034"/>
                      </a:lnTo>
                      <a:lnTo>
                        <a:pt x="1465" y="1690"/>
                      </a:lnTo>
                      <a:lnTo>
                        <a:pt x="1098" y="1722"/>
                      </a:lnTo>
                      <a:lnTo>
                        <a:pt x="1142" y="1355"/>
                      </a:lnTo>
                      <a:lnTo>
                        <a:pt x="1298" y="1011"/>
                      </a:lnTo>
                      <a:lnTo>
                        <a:pt x="1665" y="578"/>
                      </a:lnTo>
                      <a:lnTo>
                        <a:pt x="954" y="0"/>
                      </a:lnTo>
                      <a:lnTo>
                        <a:pt x="865" y="5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 name="Freeform 84"/>
                <p:cNvSpPr>
                  <a:spLocks/>
                </p:cNvSpPr>
                <p:nvPr/>
              </p:nvSpPr>
              <p:spPr bwMode="auto">
                <a:xfrm rot="16880570" flipV="1">
                  <a:off x="2271" y="2638"/>
                  <a:ext cx="577" cy="1155"/>
                </a:xfrm>
                <a:custGeom>
                  <a:avLst/>
                  <a:gdLst>
                    <a:gd name="T0" fmla="*/ 100 w 1585"/>
                    <a:gd name="T1" fmla="*/ 17 h 2988"/>
                    <a:gd name="T2" fmla="*/ 81 w 1585"/>
                    <a:gd name="T3" fmla="*/ 53 h 2988"/>
                    <a:gd name="T4" fmla="*/ 59 w 1585"/>
                    <a:gd name="T5" fmla="*/ 115 h 2988"/>
                    <a:gd name="T6" fmla="*/ 47 w 1585"/>
                    <a:gd name="T7" fmla="*/ 188 h 2988"/>
                    <a:gd name="T8" fmla="*/ 50 w 1585"/>
                    <a:gd name="T9" fmla="*/ 257 h 2988"/>
                    <a:gd name="T10" fmla="*/ 0 w 1585"/>
                    <a:gd name="T11" fmla="*/ 292 h 2988"/>
                    <a:gd name="T12" fmla="*/ 146 w 1585"/>
                    <a:gd name="T13" fmla="*/ 446 h 2988"/>
                    <a:gd name="T14" fmla="*/ 194 w 1585"/>
                    <a:gd name="T15" fmla="*/ 245 h 2988"/>
                    <a:gd name="T16" fmla="*/ 146 w 1585"/>
                    <a:gd name="T17" fmla="*/ 251 h 2988"/>
                    <a:gd name="T18" fmla="*/ 151 w 1585"/>
                    <a:gd name="T19" fmla="*/ 196 h 2988"/>
                    <a:gd name="T20" fmla="*/ 172 w 1585"/>
                    <a:gd name="T21" fmla="*/ 145 h 2988"/>
                    <a:gd name="T22" fmla="*/ 210 w 1585"/>
                    <a:gd name="T23" fmla="*/ 78 h 2988"/>
                    <a:gd name="T24" fmla="*/ 110 w 1585"/>
                    <a:gd name="T25" fmla="*/ 0 h 2988"/>
                    <a:gd name="T26" fmla="*/ 100 w 1585"/>
                    <a:gd name="T27" fmla="*/ 17 h 2988"/>
                    <a:gd name="T28" fmla="*/ 100 w 1585"/>
                    <a:gd name="T29" fmla="*/ 17 h 298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585"/>
                    <a:gd name="T46" fmla="*/ 0 h 2988"/>
                    <a:gd name="T47" fmla="*/ 1585 w 1585"/>
                    <a:gd name="T48" fmla="*/ 2988 h 298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585" h="2988">
                      <a:moveTo>
                        <a:pt x="753" y="110"/>
                      </a:moveTo>
                      <a:lnTo>
                        <a:pt x="610" y="356"/>
                      </a:lnTo>
                      <a:lnTo>
                        <a:pt x="443" y="768"/>
                      </a:lnTo>
                      <a:lnTo>
                        <a:pt x="355" y="1257"/>
                      </a:lnTo>
                      <a:lnTo>
                        <a:pt x="378" y="1722"/>
                      </a:lnTo>
                      <a:lnTo>
                        <a:pt x="0" y="1956"/>
                      </a:lnTo>
                      <a:lnTo>
                        <a:pt x="1099" y="2988"/>
                      </a:lnTo>
                      <a:lnTo>
                        <a:pt x="1466" y="1644"/>
                      </a:lnTo>
                      <a:lnTo>
                        <a:pt x="1099" y="1679"/>
                      </a:lnTo>
                      <a:lnTo>
                        <a:pt x="1142" y="1312"/>
                      </a:lnTo>
                      <a:lnTo>
                        <a:pt x="1298" y="968"/>
                      </a:lnTo>
                      <a:lnTo>
                        <a:pt x="1585" y="523"/>
                      </a:lnTo>
                      <a:lnTo>
                        <a:pt x="831" y="0"/>
                      </a:lnTo>
                      <a:lnTo>
                        <a:pt x="753" y="1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 name="Freeform 85"/>
                <p:cNvSpPr>
                  <a:spLocks/>
                </p:cNvSpPr>
                <p:nvPr/>
              </p:nvSpPr>
              <p:spPr bwMode="auto">
                <a:xfrm rot="16880570" flipV="1">
                  <a:off x="2332" y="2679"/>
                  <a:ext cx="525" cy="1233"/>
                </a:xfrm>
                <a:custGeom>
                  <a:avLst/>
                  <a:gdLst>
                    <a:gd name="T0" fmla="*/ 140 w 1441"/>
                    <a:gd name="T1" fmla="*/ 477 h 3190"/>
                    <a:gd name="T2" fmla="*/ 3 w 1441"/>
                    <a:gd name="T3" fmla="*/ 320 h 3190"/>
                    <a:gd name="T4" fmla="*/ 0 w 1441"/>
                    <a:gd name="T5" fmla="*/ 285 h 3190"/>
                    <a:gd name="T6" fmla="*/ 46 w 1441"/>
                    <a:gd name="T7" fmla="*/ 267 h 3190"/>
                    <a:gd name="T8" fmla="*/ 40 w 1441"/>
                    <a:gd name="T9" fmla="*/ 186 h 3190"/>
                    <a:gd name="T10" fmla="*/ 51 w 1441"/>
                    <a:gd name="T11" fmla="*/ 118 h 3190"/>
                    <a:gd name="T12" fmla="*/ 72 w 1441"/>
                    <a:gd name="T13" fmla="*/ 63 h 3190"/>
                    <a:gd name="T14" fmla="*/ 105 w 1441"/>
                    <a:gd name="T15" fmla="*/ 17 h 3190"/>
                    <a:gd name="T16" fmla="*/ 124 w 1441"/>
                    <a:gd name="T17" fmla="*/ 0 h 3190"/>
                    <a:gd name="T18" fmla="*/ 125 w 1441"/>
                    <a:gd name="T19" fmla="*/ 10 h 3190"/>
                    <a:gd name="T20" fmla="*/ 97 w 1441"/>
                    <a:gd name="T21" fmla="*/ 48 h 3190"/>
                    <a:gd name="T22" fmla="*/ 73 w 1441"/>
                    <a:gd name="T23" fmla="*/ 113 h 3190"/>
                    <a:gd name="T24" fmla="*/ 59 w 1441"/>
                    <a:gd name="T25" fmla="*/ 189 h 3190"/>
                    <a:gd name="T26" fmla="*/ 56 w 1441"/>
                    <a:gd name="T27" fmla="*/ 245 h 3190"/>
                    <a:gd name="T28" fmla="*/ 56 w 1441"/>
                    <a:gd name="T29" fmla="*/ 267 h 3190"/>
                    <a:gd name="T30" fmla="*/ 9 w 1441"/>
                    <a:gd name="T31" fmla="*/ 299 h 3190"/>
                    <a:gd name="T32" fmla="*/ 143 w 1441"/>
                    <a:gd name="T33" fmla="*/ 443 h 3190"/>
                    <a:gd name="T34" fmla="*/ 191 w 1441"/>
                    <a:gd name="T35" fmla="*/ 266 h 3190"/>
                    <a:gd name="T36" fmla="*/ 156 w 1441"/>
                    <a:gd name="T37" fmla="*/ 451 h 3190"/>
                    <a:gd name="T38" fmla="*/ 140 w 1441"/>
                    <a:gd name="T39" fmla="*/ 477 h 3190"/>
                    <a:gd name="T40" fmla="*/ 140 w 1441"/>
                    <a:gd name="T41" fmla="*/ 477 h 319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1"/>
                    <a:gd name="T64" fmla="*/ 0 h 3190"/>
                    <a:gd name="T65" fmla="*/ 1441 w 1441"/>
                    <a:gd name="T66" fmla="*/ 3190 h 319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1" h="3190">
                      <a:moveTo>
                        <a:pt x="1053" y="3190"/>
                      </a:moveTo>
                      <a:lnTo>
                        <a:pt x="21" y="2144"/>
                      </a:lnTo>
                      <a:lnTo>
                        <a:pt x="0" y="1910"/>
                      </a:lnTo>
                      <a:lnTo>
                        <a:pt x="342" y="1789"/>
                      </a:lnTo>
                      <a:lnTo>
                        <a:pt x="298" y="1245"/>
                      </a:lnTo>
                      <a:lnTo>
                        <a:pt x="388" y="789"/>
                      </a:lnTo>
                      <a:lnTo>
                        <a:pt x="542" y="422"/>
                      </a:lnTo>
                      <a:lnTo>
                        <a:pt x="787" y="112"/>
                      </a:lnTo>
                      <a:lnTo>
                        <a:pt x="932" y="0"/>
                      </a:lnTo>
                      <a:lnTo>
                        <a:pt x="941" y="67"/>
                      </a:lnTo>
                      <a:lnTo>
                        <a:pt x="732" y="323"/>
                      </a:lnTo>
                      <a:lnTo>
                        <a:pt x="553" y="757"/>
                      </a:lnTo>
                      <a:lnTo>
                        <a:pt x="443" y="1266"/>
                      </a:lnTo>
                      <a:lnTo>
                        <a:pt x="420" y="1644"/>
                      </a:lnTo>
                      <a:lnTo>
                        <a:pt x="420" y="1789"/>
                      </a:lnTo>
                      <a:lnTo>
                        <a:pt x="65" y="2000"/>
                      </a:lnTo>
                      <a:lnTo>
                        <a:pt x="1076" y="2967"/>
                      </a:lnTo>
                      <a:lnTo>
                        <a:pt x="1441" y="1777"/>
                      </a:lnTo>
                      <a:lnTo>
                        <a:pt x="1175" y="3022"/>
                      </a:lnTo>
                      <a:lnTo>
                        <a:pt x="1053" y="31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1" name="Freeform 86"/>
              <p:cNvSpPr>
                <a:spLocks/>
              </p:cNvSpPr>
              <p:nvPr/>
            </p:nvSpPr>
            <p:spPr bwMode="auto">
              <a:xfrm rot="16880570" flipV="1">
                <a:off x="2766" y="2739"/>
                <a:ext cx="295" cy="705"/>
              </a:xfrm>
              <a:custGeom>
                <a:avLst/>
                <a:gdLst>
                  <a:gd name="T0" fmla="*/ 1 w 810"/>
                  <a:gd name="T1" fmla="*/ 273 h 1823"/>
                  <a:gd name="T2" fmla="*/ 62 w 810"/>
                  <a:gd name="T3" fmla="*/ 261 h 1823"/>
                  <a:gd name="T4" fmla="*/ 77 w 810"/>
                  <a:gd name="T5" fmla="*/ 243 h 1823"/>
                  <a:gd name="T6" fmla="*/ 31 w 810"/>
                  <a:gd name="T7" fmla="*/ 249 h 1823"/>
                  <a:gd name="T8" fmla="*/ 34 w 810"/>
                  <a:gd name="T9" fmla="*/ 211 h 1823"/>
                  <a:gd name="T10" fmla="*/ 56 w 810"/>
                  <a:gd name="T11" fmla="*/ 156 h 1823"/>
                  <a:gd name="T12" fmla="*/ 84 w 810"/>
                  <a:gd name="T13" fmla="*/ 113 h 1823"/>
                  <a:gd name="T14" fmla="*/ 107 w 810"/>
                  <a:gd name="T15" fmla="*/ 85 h 1823"/>
                  <a:gd name="T16" fmla="*/ 1 w 810"/>
                  <a:gd name="T17" fmla="*/ 0 h 1823"/>
                  <a:gd name="T18" fmla="*/ 6 w 810"/>
                  <a:gd name="T19" fmla="*/ 22 h 1823"/>
                  <a:gd name="T20" fmla="*/ 47 w 810"/>
                  <a:gd name="T21" fmla="*/ 56 h 1823"/>
                  <a:gd name="T22" fmla="*/ 75 w 810"/>
                  <a:gd name="T23" fmla="*/ 92 h 1823"/>
                  <a:gd name="T24" fmla="*/ 40 w 810"/>
                  <a:gd name="T25" fmla="*/ 140 h 1823"/>
                  <a:gd name="T26" fmla="*/ 6 w 810"/>
                  <a:gd name="T27" fmla="*/ 201 h 1823"/>
                  <a:gd name="T28" fmla="*/ 0 w 810"/>
                  <a:gd name="T29" fmla="*/ 244 h 1823"/>
                  <a:gd name="T30" fmla="*/ 1 w 810"/>
                  <a:gd name="T31" fmla="*/ 273 h 1823"/>
                  <a:gd name="T32" fmla="*/ 1 w 810"/>
                  <a:gd name="T33" fmla="*/ 273 h 18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10"/>
                  <a:gd name="T52" fmla="*/ 0 h 1823"/>
                  <a:gd name="T53" fmla="*/ 810 w 810"/>
                  <a:gd name="T54" fmla="*/ 1823 h 182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10" h="1823">
                    <a:moveTo>
                      <a:pt x="12" y="1823"/>
                    </a:moveTo>
                    <a:lnTo>
                      <a:pt x="466" y="1745"/>
                    </a:lnTo>
                    <a:lnTo>
                      <a:pt x="578" y="1623"/>
                    </a:lnTo>
                    <a:lnTo>
                      <a:pt x="234" y="1667"/>
                    </a:lnTo>
                    <a:lnTo>
                      <a:pt x="255" y="1410"/>
                    </a:lnTo>
                    <a:lnTo>
                      <a:pt x="422" y="1045"/>
                    </a:lnTo>
                    <a:lnTo>
                      <a:pt x="633" y="757"/>
                    </a:lnTo>
                    <a:lnTo>
                      <a:pt x="810" y="566"/>
                    </a:lnTo>
                    <a:lnTo>
                      <a:pt x="12" y="0"/>
                    </a:lnTo>
                    <a:lnTo>
                      <a:pt x="44" y="145"/>
                    </a:lnTo>
                    <a:lnTo>
                      <a:pt x="356" y="378"/>
                    </a:lnTo>
                    <a:lnTo>
                      <a:pt x="567" y="612"/>
                    </a:lnTo>
                    <a:lnTo>
                      <a:pt x="301" y="933"/>
                    </a:lnTo>
                    <a:lnTo>
                      <a:pt x="44" y="1344"/>
                    </a:lnTo>
                    <a:lnTo>
                      <a:pt x="0" y="1633"/>
                    </a:lnTo>
                    <a:lnTo>
                      <a:pt x="12" y="18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11" name="Text Box 87"/>
            <p:cNvSpPr txBox="1">
              <a:spLocks noChangeArrowheads="1"/>
            </p:cNvSpPr>
            <p:nvPr/>
          </p:nvSpPr>
          <p:spPr bwMode="auto">
            <a:xfrm rot="4407065">
              <a:off x="2587" y="2091"/>
              <a:ext cx="356"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ct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de-DE" sz="2000" b="1"/>
                <a:t>DO</a:t>
              </a:r>
            </a:p>
          </p:txBody>
        </p:sp>
        <p:grpSp>
          <p:nvGrpSpPr>
            <p:cNvPr id="12" name="Group 88"/>
            <p:cNvGrpSpPr>
              <a:grpSpLocks/>
            </p:cNvGrpSpPr>
            <p:nvPr/>
          </p:nvGrpSpPr>
          <p:grpSpPr bwMode="auto">
            <a:xfrm>
              <a:off x="585" y="1642"/>
              <a:ext cx="678" cy="1210"/>
              <a:chOff x="1518" y="1742"/>
              <a:chExt cx="678" cy="1210"/>
            </a:xfrm>
          </p:grpSpPr>
          <p:sp>
            <p:nvSpPr>
              <p:cNvPr id="15" name="Freeform 89"/>
              <p:cNvSpPr>
                <a:spLocks/>
              </p:cNvSpPr>
              <p:nvPr/>
            </p:nvSpPr>
            <p:spPr bwMode="auto">
              <a:xfrm rot="680569" flipV="1">
                <a:off x="1527" y="1817"/>
                <a:ext cx="644" cy="1101"/>
              </a:xfrm>
              <a:custGeom>
                <a:avLst/>
                <a:gdLst>
                  <a:gd name="T0" fmla="*/ 130 w 1665"/>
                  <a:gd name="T1" fmla="*/ 7 h 3034"/>
                  <a:gd name="T2" fmla="*/ 91 w 1665"/>
                  <a:gd name="T3" fmla="*/ 53 h 3034"/>
                  <a:gd name="T4" fmla="*/ 67 w 1665"/>
                  <a:gd name="T5" fmla="*/ 107 h 3034"/>
                  <a:gd name="T6" fmla="*/ 53 w 1665"/>
                  <a:gd name="T7" fmla="*/ 171 h 3034"/>
                  <a:gd name="T8" fmla="*/ 56 w 1665"/>
                  <a:gd name="T9" fmla="*/ 233 h 3034"/>
                  <a:gd name="T10" fmla="*/ 0 w 1665"/>
                  <a:gd name="T11" fmla="*/ 263 h 3034"/>
                  <a:gd name="T12" fmla="*/ 164 w 1665"/>
                  <a:gd name="T13" fmla="*/ 400 h 3034"/>
                  <a:gd name="T14" fmla="*/ 219 w 1665"/>
                  <a:gd name="T15" fmla="*/ 222 h 3034"/>
                  <a:gd name="T16" fmla="*/ 164 w 1665"/>
                  <a:gd name="T17" fmla="*/ 227 h 3034"/>
                  <a:gd name="T18" fmla="*/ 171 w 1665"/>
                  <a:gd name="T19" fmla="*/ 179 h 3034"/>
                  <a:gd name="T20" fmla="*/ 194 w 1665"/>
                  <a:gd name="T21" fmla="*/ 133 h 3034"/>
                  <a:gd name="T22" fmla="*/ 249 w 1665"/>
                  <a:gd name="T23" fmla="*/ 76 h 3034"/>
                  <a:gd name="T24" fmla="*/ 143 w 1665"/>
                  <a:gd name="T25" fmla="*/ 0 h 3034"/>
                  <a:gd name="T26" fmla="*/ 130 w 1665"/>
                  <a:gd name="T27" fmla="*/ 7 h 3034"/>
                  <a:gd name="T28" fmla="*/ 130 w 1665"/>
                  <a:gd name="T29" fmla="*/ 7 h 30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65"/>
                  <a:gd name="T46" fmla="*/ 0 h 3034"/>
                  <a:gd name="T47" fmla="*/ 1665 w 1665"/>
                  <a:gd name="T48" fmla="*/ 3034 h 303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65" h="3034">
                    <a:moveTo>
                      <a:pt x="865" y="55"/>
                    </a:moveTo>
                    <a:lnTo>
                      <a:pt x="610" y="401"/>
                    </a:lnTo>
                    <a:lnTo>
                      <a:pt x="444" y="812"/>
                    </a:lnTo>
                    <a:lnTo>
                      <a:pt x="355" y="1300"/>
                    </a:lnTo>
                    <a:lnTo>
                      <a:pt x="378" y="1766"/>
                    </a:lnTo>
                    <a:lnTo>
                      <a:pt x="0" y="2000"/>
                    </a:lnTo>
                    <a:lnTo>
                      <a:pt x="1098" y="3034"/>
                    </a:lnTo>
                    <a:lnTo>
                      <a:pt x="1465" y="1690"/>
                    </a:lnTo>
                    <a:lnTo>
                      <a:pt x="1098" y="1722"/>
                    </a:lnTo>
                    <a:lnTo>
                      <a:pt x="1142" y="1355"/>
                    </a:lnTo>
                    <a:lnTo>
                      <a:pt x="1298" y="1011"/>
                    </a:lnTo>
                    <a:lnTo>
                      <a:pt x="1665" y="578"/>
                    </a:lnTo>
                    <a:lnTo>
                      <a:pt x="954" y="0"/>
                    </a:lnTo>
                    <a:lnTo>
                      <a:pt x="865"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90"/>
              <p:cNvSpPr>
                <a:spLocks/>
              </p:cNvSpPr>
              <p:nvPr/>
            </p:nvSpPr>
            <p:spPr bwMode="auto">
              <a:xfrm rot="680569" flipV="1">
                <a:off x="1518" y="1742"/>
                <a:ext cx="678" cy="1138"/>
              </a:xfrm>
              <a:custGeom>
                <a:avLst/>
                <a:gdLst>
                  <a:gd name="T0" fmla="*/ 138 w 1585"/>
                  <a:gd name="T1" fmla="*/ 16 h 2988"/>
                  <a:gd name="T2" fmla="*/ 112 w 1585"/>
                  <a:gd name="T3" fmla="*/ 52 h 2988"/>
                  <a:gd name="T4" fmla="*/ 81 w 1585"/>
                  <a:gd name="T5" fmla="*/ 111 h 2988"/>
                  <a:gd name="T6" fmla="*/ 65 w 1585"/>
                  <a:gd name="T7" fmla="*/ 182 h 2988"/>
                  <a:gd name="T8" fmla="*/ 69 w 1585"/>
                  <a:gd name="T9" fmla="*/ 250 h 2988"/>
                  <a:gd name="T10" fmla="*/ 0 w 1585"/>
                  <a:gd name="T11" fmla="*/ 284 h 2988"/>
                  <a:gd name="T12" fmla="*/ 201 w 1585"/>
                  <a:gd name="T13" fmla="*/ 433 h 2988"/>
                  <a:gd name="T14" fmla="*/ 268 w 1585"/>
                  <a:gd name="T15" fmla="*/ 238 h 2988"/>
                  <a:gd name="T16" fmla="*/ 201 w 1585"/>
                  <a:gd name="T17" fmla="*/ 243 h 2988"/>
                  <a:gd name="T18" fmla="*/ 209 w 1585"/>
                  <a:gd name="T19" fmla="*/ 190 h 2988"/>
                  <a:gd name="T20" fmla="*/ 237 w 1585"/>
                  <a:gd name="T21" fmla="*/ 141 h 2988"/>
                  <a:gd name="T22" fmla="*/ 290 w 1585"/>
                  <a:gd name="T23" fmla="*/ 76 h 2988"/>
                  <a:gd name="T24" fmla="*/ 152 w 1585"/>
                  <a:gd name="T25" fmla="*/ 0 h 2988"/>
                  <a:gd name="T26" fmla="*/ 138 w 1585"/>
                  <a:gd name="T27" fmla="*/ 16 h 2988"/>
                  <a:gd name="T28" fmla="*/ 138 w 1585"/>
                  <a:gd name="T29" fmla="*/ 16 h 298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585"/>
                  <a:gd name="T46" fmla="*/ 0 h 2988"/>
                  <a:gd name="T47" fmla="*/ 1585 w 1585"/>
                  <a:gd name="T48" fmla="*/ 2988 h 298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585" h="2988">
                    <a:moveTo>
                      <a:pt x="753" y="110"/>
                    </a:moveTo>
                    <a:lnTo>
                      <a:pt x="610" y="356"/>
                    </a:lnTo>
                    <a:lnTo>
                      <a:pt x="443" y="768"/>
                    </a:lnTo>
                    <a:lnTo>
                      <a:pt x="355" y="1257"/>
                    </a:lnTo>
                    <a:lnTo>
                      <a:pt x="378" y="1722"/>
                    </a:lnTo>
                    <a:lnTo>
                      <a:pt x="0" y="1956"/>
                    </a:lnTo>
                    <a:lnTo>
                      <a:pt x="1099" y="2988"/>
                    </a:lnTo>
                    <a:lnTo>
                      <a:pt x="1466" y="1644"/>
                    </a:lnTo>
                    <a:lnTo>
                      <a:pt x="1099" y="1679"/>
                    </a:lnTo>
                    <a:lnTo>
                      <a:pt x="1142" y="1312"/>
                    </a:lnTo>
                    <a:lnTo>
                      <a:pt x="1298" y="968"/>
                    </a:lnTo>
                    <a:lnTo>
                      <a:pt x="1585" y="523"/>
                    </a:lnTo>
                    <a:lnTo>
                      <a:pt x="831" y="0"/>
                    </a:lnTo>
                    <a:lnTo>
                      <a:pt x="753" y="110"/>
                    </a:lnTo>
                    <a:close/>
                  </a:path>
                </a:pathLst>
              </a:custGeom>
              <a:solidFill>
                <a:srgbClr val="00F8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Freeform 91"/>
              <p:cNvSpPr>
                <a:spLocks/>
              </p:cNvSpPr>
              <p:nvPr/>
            </p:nvSpPr>
            <p:spPr bwMode="auto">
              <a:xfrm rot="680569" flipV="1">
                <a:off x="1530" y="1752"/>
                <a:ext cx="559" cy="1158"/>
              </a:xfrm>
              <a:custGeom>
                <a:avLst/>
                <a:gdLst>
                  <a:gd name="T0" fmla="*/ 158 w 1441"/>
                  <a:gd name="T1" fmla="*/ 420 h 3190"/>
                  <a:gd name="T2" fmla="*/ 3 w 1441"/>
                  <a:gd name="T3" fmla="*/ 282 h 3190"/>
                  <a:gd name="T4" fmla="*/ 0 w 1441"/>
                  <a:gd name="T5" fmla="*/ 252 h 3190"/>
                  <a:gd name="T6" fmla="*/ 52 w 1441"/>
                  <a:gd name="T7" fmla="*/ 236 h 3190"/>
                  <a:gd name="T8" fmla="*/ 45 w 1441"/>
                  <a:gd name="T9" fmla="*/ 164 h 3190"/>
                  <a:gd name="T10" fmla="*/ 59 w 1441"/>
                  <a:gd name="T11" fmla="*/ 104 h 3190"/>
                  <a:gd name="T12" fmla="*/ 81 w 1441"/>
                  <a:gd name="T13" fmla="*/ 56 h 3190"/>
                  <a:gd name="T14" fmla="*/ 118 w 1441"/>
                  <a:gd name="T15" fmla="*/ 15 h 3190"/>
                  <a:gd name="T16" fmla="*/ 140 w 1441"/>
                  <a:gd name="T17" fmla="*/ 0 h 3190"/>
                  <a:gd name="T18" fmla="*/ 142 w 1441"/>
                  <a:gd name="T19" fmla="*/ 9 h 3190"/>
                  <a:gd name="T20" fmla="*/ 110 w 1441"/>
                  <a:gd name="T21" fmla="*/ 42 h 3190"/>
                  <a:gd name="T22" fmla="*/ 83 w 1441"/>
                  <a:gd name="T23" fmla="*/ 100 h 3190"/>
                  <a:gd name="T24" fmla="*/ 67 w 1441"/>
                  <a:gd name="T25" fmla="*/ 167 h 3190"/>
                  <a:gd name="T26" fmla="*/ 63 w 1441"/>
                  <a:gd name="T27" fmla="*/ 217 h 3190"/>
                  <a:gd name="T28" fmla="*/ 63 w 1441"/>
                  <a:gd name="T29" fmla="*/ 236 h 3190"/>
                  <a:gd name="T30" fmla="*/ 10 w 1441"/>
                  <a:gd name="T31" fmla="*/ 264 h 3190"/>
                  <a:gd name="T32" fmla="*/ 162 w 1441"/>
                  <a:gd name="T33" fmla="*/ 391 h 3190"/>
                  <a:gd name="T34" fmla="*/ 217 w 1441"/>
                  <a:gd name="T35" fmla="*/ 234 h 3190"/>
                  <a:gd name="T36" fmla="*/ 177 w 1441"/>
                  <a:gd name="T37" fmla="*/ 398 h 3190"/>
                  <a:gd name="T38" fmla="*/ 158 w 1441"/>
                  <a:gd name="T39" fmla="*/ 420 h 3190"/>
                  <a:gd name="T40" fmla="*/ 158 w 1441"/>
                  <a:gd name="T41" fmla="*/ 420 h 319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1"/>
                  <a:gd name="T64" fmla="*/ 0 h 3190"/>
                  <a:gd name="T65" fmla="*/ 1441 w 1441"/>
                  <a:gd name="T66" fmla="*/ 3190 h 319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1" h="3190">
                    <a:moveTo>
                      <a:pt x="1053" y="3190"/>
                    </a:moveTo>
                    <a:lnTo>
                      <a:pt x="21" y="2144"/>
                    </a:lnTo>
                    <a:lnTo>
                      <a:pt x="0" y="1910"/>
                    </a:lnTo>
                    <a:lnTo>
                      <a:pt x="342" y="1789"/>
                    </a:lnTo>
                    <a:lnTo>
                      <a:pt x="298" y="1245"/>
                    </a:lnTo>
                    <a:lnTo>
                      <a:pt x="388" y="789"/>
                    </a:lnTo>
                    <a:lnTo>
                      <a:pt x="542" y="422"/>
                    </a:lnTo>
                    <a:lnTo>
                      <a:pt x="787" y="112"/>
                    </a:lnTo>
                    <a:lnTo>
                      <a:pt x="932" y="0"/>
                    </a:lnTo>
                    <a:lnTo>
                      <a:pt x="941" y="67"/>
                    </a:lnTo>
                    <a:lnTo>
                      <a:pt x="732" y="323"/>
                    </a:lnTo>
                    <a:lnTo>
                      <a:pt x="553" y="757"/>
                    </a:lnTo>
                    <a:lnTo>
                      <a:pt x="443" y="1266"/>
                    </a:lnTo>
                    <a:lnTo>
                      <a:pt x="420" y="1644"/>
                    </a:lnTo>
                    <a:lnTo>
                      <a:pt x="420" y="1789"/>
                    </a:lnTo>
                    <a:lnTo>
                      <a:pt x="65" y="2000"/>
                    </a:lnTo>
                    <a:lnTo>
                      <a:pt x="1076" y="2967"/>
                    </a:lnTo>
                    <a:lnTo>
                      <a:pt x="1441" y="1777"/>
                    </a:lnTo>
                    <a:lnTo>
                      <a:pt x="1175" y="3022"/>
                    </a:lnTo>
                    <a:lnTo>
                      <a:pt x="1053" y="31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92"/>
              <p:cNvSpPr>
                <a:spLocks/>
              </p:cNvSpPr>
              <p:nvPr/>
            </p:nvSpPr>
            <p:spPr bwMode="auto">
              <a:xfrm rot="680569" flipV="1">
                <a:off x="1847" y="2290"/>
                <a:ext cx="312" cy="662"/>
              </a:xfrm>
              <a:custGeom>
                <a:avLst/>
                <a:gdLst>
                  <a:gd name="T0" fmla="*/ 2 w 810"/>
                  <a:gd name="T1" fmla="*/ 240 h 1823"/>
                  <a:gd name="T2" fmla="*/ 69 w 810"/>
                  <a:gd name="T3" fmla="*/ 230 h 1823"/>
                  <a:gd name="T4" fmla="*/ 86 w 810"/>
                  <a:gd name="T5" fmla="*/ 214 h 1823"/>
                  <a:gd name="T6" fmla="*/ 35 w 810"/>
                  <a:gd name="T7" fmla="*/ 220 h 1823"/>
                  <a:gd name="T8" fmla="*/ 38 w 810"/>
                  <a:gd name="T9" fmla="*/ 186 h 1823"/>
                  <a:gd name="T10" fmla="*/ 63 w 810"/>
                  <a:gd name="T11" fmla="*/ 138 h 1823"/>
                  <a:gd name="T12" fmla="*/ 94 w 810"/>
                  <a:gd name="T13" fmla="*/ 100 h 1823"/>
                  <a:gd name="T14" fmla="*/ 120 w 810"/>
                  <a:gd name="T15" fmla="*/ 75 h 1823"/>
                  <a:gd name="T16" fmla="*/ 2 w 810"/>
                  <a:gd name="T17" fmla="*/ 0 h 1823"/>
                  <a:gd name="T18" fmla="*/ 7 w 810"/>
                  <a:gd name="T19" fmla="*/ 19 h 1823"/>
                  <a:gd name="T20" fmla="*/ 53 w 810"/>
                  <a:gd name="T21" fmla="*/ 50 h 1823"/>
                  <a:gd name="T22" fmla="*/ 84 w 810"/>
                  <a:gd name="T23" fmla="*/ 81 h 1823"/>
                  <a:gd name="T24" fmla="*/ 45 w 810"/>
                  <a:gd name="T25" fmla="*/ 123 h 1823"/>
                  <a:gd name="T26" fmla="*/ 7 w 810"/>
                  <a:gd name="T27" fmla="*/ 177 h 1823"/>
                  <a:gd name="T28" fmla="*/ 0 w 810"/>
                  <a:gd name="T29" fmla="*/ 215 h 1823"/>
                  <a:gd name="T30" fmla="*/ 2 w 810"/>
                  <a:gd name="T31" fmla="*/ 240 h 1823"/>
                  <a:gd name="T32" fmla="*/ 2 w 810"/>
                  <a:gd name="T33" fmla="*/ 240 h 18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10"/>
                  <a:gd name="T52" fmla="*/ 0 h 1823"/>
                  <a:gd name="T53" fmla="*/ 810 w 810"/>
                  <a:gd name="T54" fmla="*/ 1823 h 182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10" h="1823">
                    <a:moveTo>
                      <a:pt x="12" y="1823"/>
                    </a:moveTo>
                    <a:lnTo>
                      <a:pt x="466" y="1745"/>
                    </a:lnTo>
                    <a:lnTo>
                      <a:pt x="578" y="1623"/>
                    </a:lnTo>
                    <a:lnTo>
                      <a:pt x="234" y="1667"/>
                    </a:lnTo>
                    <a:lnTo>
                      <a:pt x="255" y="1410"/>
                    </a:lnTo>
                    <a:lnTo>
                      <a:pt x="422" y="1045"/>
                    </a:lnTo>
                    <a:lnTo>
                      <a:pt x="633" y="757"/>
                    </a:lnTo>
                    <a:lnTo>
                      <a:pt x="810" y="566"/>
                    </a:lnTo>
                    <a:lnTo>
                      <a:pt x="12" y="0"/>
                    </a:lnTo>
                    <a:lnTo>
                      <a:pt x="44" y="145"/>
                    </a:lnTo>
                    <a:lnTo>
                      <a:pt x="356" y="378"/>
                    </a:lnTo>
                    <a:lnTo>
                      <a:pt x="567" y="612"/>
                    </a:lnTo>
                    <a:lnTo>
                      <a:pt x="301" y="933"/>
                    </a:lnTo>
                    <a:lnTo>
                      <a:pt x="44" y="1344"/>
                    </a:lnTo>
                    <a:lnTo>
                      <a:pt x="0" y="1633"/>
                    </a:lnTo>
                    <a:lnTo>
                      <a:pt x="12" y="18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 name="Text Box 93"/>
              <p:cNvSpPr txBox="1">
                <a:spLocks noChangeArrowheads="1"/>
              </p:cNvSpPr>
              <p:nvPr/>
            </p:nvSpPr>
            <p:spPr bwMode="auto">
              <a:xfrm rot="4407065">
                <a:off x="1602" y="2318"/>
                <a:ext cx="437"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ct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de-DE" b="1">
                    <a:solidFill>
                      <a:srgbClr val="6600CC"/>
                    </a:solidFill>
                    <a:latin typeface="Arial Unicode MS" pitchFamily="34" charset="-128"/>
                  </a:rPr>
                  <a:t>ACT</a:t>
                </a:r>
              </a:p>
            </p:txBody>
          </p:sp>
        </p:grpSp>
        <p:sp>
          <p:nvSpPr>
            <p:cNvPr id="13" name="WordArt 94"/>
            <p:cNvSpPr>
              <a:spLocks noChangeArrowheads="1" noChangeShapeType="1" noTextEdit="1"/>
            </p:cNvSpPr>
            <p:nvPr/>
          </p:nvSpPr>
          <p:spPr bwMode="auto">
            <a:xfrm rot="414543">
              <a:off x="1509" y="1411"/>
              <a:ext cx="625" cy="199"/>
            </a:xfrm>
            <a:prstGeom prst="rect">
              <a:avLst/>
            </a:prstGeom>
          </p:spPr>
          <p:txBody>
            <a:bodyPr spcFirstLastPara="1" wrap="none" fromWordArt="1">
              <a:prstTxWarp prst="textArchUp">
                <a:avLst>
                  <a:gd name="adj" fmla="val 11320596"/>
                </a:avLst>
              </a:prstTxWarp>
            </a:bodyPr>
            <a:lstStyle/>
            <a:p>
              <a:pPr algn="ctr"/>
              <a:r>
                <a:rPr lang="en-US" sz="2000" kern="10">
                  <a:ln w="9525">
                    <a:solidFill>
                      <a:srgbClr val="000000"/>
                    </a:solidFill>
                    <a:round/>
                    <a:headEnd/>
                    <a:tailEnd/>
                  </a:ln>
                  <a:solidFill>
                    <a:srgbClr val="000000"/>
                  </a:solidFill>
                  <a:latin typeface="Arial Unicode MS"/>
                  <a:ea typeface="Arial Unicode MS"/>
                  <a:cs typeface="Arial Unicode MS"/>
                </a:rPr>
                <a:t>PLAN</a:t>
              </a:r>
            </a:p>
          </p:txBody>
        </p:sp>
        <p:sp>
          <p:nvSpPr>
            <p:cNvPr id="14" name="WordArt 95"/>
            <p:cNvSpPr>
              <a:spLocks noChangeArrowheads="1" noChangeShapeType="1" noTextEdit="1"/>
            </p:cNvSpPr>
            <p:nvPr/>
          </p:nvSpPr>
          <p:spPr bwMode="auto">
            <a:xfrm rot="286362">
              <a:off x="1339" y="3009"/>
              <a:ext cx="576" cy="288"/>
            </a:xfrm>
            <a:prstGeom prst="rect">
              <a:avLst/>
            </a:prstGeom>
          </p:spPr>
          <p:txBody>
            <a:bodyPr wrap="none" fromWordArt="1">
              <a:prstTxWarp prst="textCanDown">
                <a:avLst>
                  <a:gd name="adj" fmla="val 33333"/>
                </a:avLst>
              </a:prstTxWarp>
            </a:bodyPr>
            <a:lstStyle/>
            <a:p>
              <a:pPr algn="ctr"/>
              <a:r>
                <a:rPr lang="en-US" sz="2000" kern="10">
                  <a:ln w="9525">
                    <a:solidFill>
                      <a:srgbClr val="000000"/>
                    </a:solidFill>
                    <a:round/>
                    <a:headEnd/>
                    <a:tailEnd/>
                  </a:ln>
                  <a:solidFill>
                    <a:srgbClr val="000000"/>
                  </a:solidFill>
                  <a:latin typeface="Arial Unicode MS"/>
                  <a:ea typeface="Arial Unicode MS"/>
                  <a:cs typeface="Arial Unicode MS"/>
                </a:rPr>
                <a:t>CHECK</a:t>
              </a:r>
            </a:p>
          </p:txBody>
        </p:sp>
      </p:grpSp>
      <p:sp>
        <p:nvSpPr>
          <p:cNvPr id="27" name="Rectangle 26"/>
          <p:cNvSpPr/>
          <p:nvPr/>
        </p:nvSpPr>
        <p:spPr>
          <a:xfrm>
            <a:off x="4594193" y="1938264"/>
            <a:ext cx="7283068" cy="4013406"/>
          </a:xfrm>
          <a:prstGeom prst="rect">
            <a:avLst/>
          </a:prstGeom>
        </p:spPr>
        <p:txBody>
          <a:bodyPr wrap="square">
            <a:spAutoFit/>
          </a:bodyPr>
          <a:lstStyle/>
          <a:p>
            <a:pPr algn="just">
              <a:lnSpc>
                <a:spcPct val="80000"/>
              </a:lnSpc>
              <a:defRPr/>
            </a:pPr>
            <a:endParaRPr lang="en-US" sz="1050" dirty="0"/>
          </a:p>
          <a:p>
            <a:pPr>
              <a:lnSpc>
                <a:spcPct val="80000"/>
              </a:lnSpc>
              <a:defRPr/>
            </a:pPr>
            <a:r>
              <a:rPr lang="en-GB" sz="2800" b="1" dirty="0">
                <a:solidFill>
                  <a:srgbClr val="FF0000"/>
                </a:solidFill>
              </a:rPr>
              <a:t>Plan:</a:t>
            </a:r>
            <a:r>
              <a:rPr lang="en-GB" sz="2800" b="1" dirty="0">
                <a:solidFill>
                  <a:srgbClr val="0000FF"/>
                </a:solidFill>
              </a:rPr>
              <a:t> </a:t>
            </a:r>
            <a:r>
              <a:rPr lang="en-GB" sz="2800" dirty="0" err="1">
                <a:solidFill>
                  <a:schemeClr val="tx2"/>
                </a:solidFill>
              </a:rPr>
              <a:t>definirea</a:t>
            </a:r>
            <a:r>
              <a:rPr lang="en-GB" sz="2800" dirty="0">
                <a:solidFill>
                  <a:schemeClr val="tx2"/>
                </a:solidFill>
              </a:rPr>
              <a:t> </a:t>
            </a:r>
            <a:r>
              <a:rPr lang="en-GB" sz="2800" dirty="0" err="1">
                <a:solidFill>
                  <a:schemeClr val="tx2"/>
                </a:solidFill>
              </a:rPr>
              <a:t>unui</a:t>
            </a:r>
            <a:r>
              <a:rPr lang="en-GB" sz="2800" dirty="0">
                <a:solidFill>
                  <a:schemeClr val="tx2"/>
                </a:solidFill>
              </a:rPr>
              <a:t> </a:t>
            </a:r>
            <a:r>
              <a:rPr lang="en-GB" sz="2800" dirty="0" err="1">
                <a:solidFill>
                  <a:schemeClr val="tx2"/>
                </a:solidFill>
              </a:rPr>
              <a:t>obiectiv</a:t>
            </a:r>
            <a:r>
              <a:rPr lang="en-GB" sz="2800" dirty="0">
                <a:solidFill>
                  <a:schemeClr val="tx2"/>
                </a:solidFill>
              </a:rPr>
              <a:t> </a:t>
            </a:r>
            <a:r>
              <a:rPr lang="en-GB" sz="2800" dirty="0" err="1">
                <a:solidFill>
                  <a:schemeClr val="tx2"/>
                </a:solidFill>
              </a:rPr>
              <a:t>si</a:t>
            </a:r>
            <a:r>
              <a:rPr lang="en-GB" sz="2800" dirty="0">
                <a:solidFill>
                  <a:schemeClr val="tx2"/>
                </a:solidFill>
              </a:rPr>
              <a:t> </a:t>
            </a:r>
            <a:r>
              <a:rPr lang="en-GB" sz="2800" dirty="0" err="1">
                <a:solidFill>
                  <a:schemeClr val="tx2"/>
                </a:solidFill>
              </a:rPr>
              <a:t>planificarea</a:t>
            </a:r>
            <a:r>
              <a:rPr lang="en-GB" sz="2800" dirty="0">
                <a:solidFill>
                  <a:schemeClr val="tx2"/>
                </a:solidFill>
              </a:rPr>
              <a:t> </a:t>
            </a:r>
            <a:r>
              <a:rPr lang="en-GB" sz="2800" dirty="0" err="1">
                <a:solidFill>
                  <a:schemeClr val="tx2"/>
                </a:solidFill>
              </a:rPr>
              <a:t>actiunilor</a:t>
            </a:r>
            <a:r>
              <a:rPr lang="en-GB" sz="2800" dirty="0">
                <a:solidFill>
                  <a:schemeClr val="tx2"/>
                </a:solidFill>
              </a:rPr>
              <a:t> </a:t>
            </a:r>
            <a:r>
              <a:rPr lang="en-GB" sz="2800" dirty="0" err="1">
                <a:solidFill>
                  <a:schemeClr val="tx2"/>
                </a:solidFill>
              </a:rPr>
              <a:t>si</a:t>
            </a:r>
            <a:r>
              <a:rPr lang="en-GB" sz="2800" dirty="0">
                <a:solidFill>
                  <a:schemeClr val="tx2"/>
                </a:solidFill>
              </a:rPr>
              <a:t> </a:t>
            </a:r>
            <a:r>
              <a:rPr lang="en-GB" sz="2800" dirty="0" err="1">
                <a:solidFill>
                  <a:schemeClr val="tx2"/>
                </a:solidFill>
              </a:rPr>
              <a:t>mijloacelor</a:t>
            </a:r>
            <a:r>
              <a:rPr lang="en-GB" sz="2800" dirty="0">
                <a:solidFill>
                  <a:schemeClr val="tx2"/>
                </a:solidFill>
              </a:rPr>
              <a:t> </a:t>
            </a:r>
            <a:r>
              <a:rPr lang="en-GB" sz="2800" dirty="0" err="1">
                <a:solidFill>
                  <a:schemeClr val="tx2"/>
                </a:solidFill>
              </a:rPr>
              <a:t>pentru</a:t>
            </a:r>
            <a:r>
              <a:rPr lang="en-GB" sz="2800" dirty="0">
                <a:solidFill>
                  <a:schemeClr val="tx2"/>
                </a:solidFill>
              </a:rPr>
              <a:t> </a:t>
            </a:r>
            <a:r>
              <a:rPr lang="en-GB" sz="2800" dirty="0" err="1">
                <a:solidFill>
                  <a:schemeClr val="tx2"/>
                </a:solidFill>
              </a:rPr>
              <a:t>atingerea</a:t>
            </a:r>
            <a:r>
              <a:rPr lang="en-GB" sz="2800" dirty="0">
                <a:solidFill>
                  <a:schemeClr val="tx2"/>
                </a:solidFill>
              </a:rPr>
              <a:t> </a:t>
            </a:r>
            <a:r>
              <a:rPr lang="en-GB" sz="2800" dirty="0" err="1">
                <a:solidFill>
                  <a:schemeClr val="tx2"/>
                </a:solidFill>
              </a:rPr>
              <a:t>acestuia</a:t>
            </a:r>
            <a:r>
              <a:rPr lang="en-GB" sz="2800" dirty="0">
                <a:solidFill>
                  <a:schemeClr val="tx2"/>
                </a:solidFill>
              </a:rPr>
              <a:t> </a:t>
            </a:r>
          </a:p>
          <a:p>
            <a:pPr>
              <a:lnSpc>
                <a:spcPct val="80000"/>
              </a:lnSpc>
              <a:defRPr/>
            </a:pPr>
            <a:r>
              <a:rPr lang="en-GB" sz="2800" b="1" dirty="0" err="1">
                <a:solidFill>
                  <a:srgbClr val="FF00FF"/>
                </a:solidFill>
              </a:rPr>
              <a:t>Efectueaza</a:t>
            </a:r>
            <a:r>
              <a:rPr lang="en-GB" sz="2800" b="1" dirty="0">
                <a:solidFill>
                  <a:srgbClr val="FF00FF"/>
                </a:solidFill>
              </a:rPr>
              <a:t>:</a:t>
            </a:r>
            <a:r>
              <a:rPr lang="en-GB" sz="2800" b="1" dirty="0">
                <a:solidFill>
                  <a:srgbClr val="0000FF"/>
                </a:solidFill>
              </a:rPr>
              <a:t> </a:t>
            </a:r>
            <a:r>
              <a:rPr lang="en-GB" sz="2800" dirty="0" err="1">
                <a:solidFill>
                  <a:schemeClr val="tx2"/>
                </a:solidFill>
              </a:rPr>
              <a:t>Realizarea</a:t>
            </a:r>
            <a:r>
              <a:rPr lang="en-GB" sz="2800" dirty="0">
                <a:solidFill>
                  <a:schemeClr val="tx2"/>
                </a:solidFill>
              </a:rPr>
              <a:t> </a:t>
            </a:r>
            <a:r>
              <a:rPr lang="en-GB" sz="2800" dirty="0" err="1">
                <a:solidFill>
                  <a:schemeClr val="tx2"/>
                </a:solidFill>
              </a:rPr>
              <a:t>activitatii</a:t>
            </a:r>
            <a:r>
              <a:rPr lang="en-GB" sz="2800" dirty="0">
                <a:solidFill>
                  <a:schemeClr val="tx2"/>
                </a:solidFill>
              </a:rPr>
              <a:t>  de </a:t>
            </a:r>
            <a:r>
              <a:rPr lang="en-GB" sz="2800" dirty="0" err="1">
                <a:solidFill>
                  <a:schemeClr val="tx2"/>
                </a:solidFill>
              </a:rPr>
              <a:t>planificare</a:t>
            </a:r>
            <a:r>
              <a:rPr lang="en-GB" sz="2800" dirty="0">
                <a:solidFill>
                  <a:schemeClr val="tx2"/>
                </a:solidFill>
              </a:rPr>
              <a:t> – </a:t>
            </a:r>
            <a:r>
              <a:rPr lang="en-GB" sz="2800" dirty="0" err="1">
                <a:solidFill>
                  <a:schemeClr val="tx2"/>
                </a:solidFill>
              </a:rPr>
              <a:t>implementeaza</a:t>
            </a:r>
            <a:r>
              <a:rPr lang="en-GB" sz="2800" dirty="0">
                <a:solidFill>
                  <a:schemeClr val="tx2"/>
                </a:solidFill>
              </a:rPr>
              <a:t> </a:t>
            </a:r>
            <a:r>
              <a:rPr lang="en-GB" sz="2800" dirty="0" err="1">
                <a:solidFill>
                  <a:schemeClr val="tx2"/>
                </a:solidFill>
              </a:rPr>
              <a:t>procesele</a:t>
            </a:r>
            <a:endParaRPr lang="en-GB" sz="2800" dirty="0">
              <a:solidFill>
                <a:schemeClr val="tx2"/>
              </a:solidFill>
            </a:endParaRPr>
          </a:p>
          <a:p>
            <a:pPr>
              <a:lnSpc>
                <a:spcPct val="80000"/>
              </a:lnSpc>
              <a:defRPr/>
            </a:pPr>
            <a:r>
              <a:rPr lang="en-GB" sz="2800" b="1" dirty="0" err="1">
                <a:solidFill>
                  <a:srgbClr val="FF9900"/>
                </a:solidFill>
              </a:rPr>
              <a:t>Verificare</a:t>
            </a:r>
            <a:r>
              <a:rPr lang="en-GB" sz="2800" dirty="0">
                <a:solidFill>
                  <a:srgbClr val="FF9900"/>
                </a:solidFill>
              </a:rPr>
              <a:t> </a:t>
            </a:r>
            <a:r>
              <a:rPr lang="en-GB" sz="2800" dirty="0" err="1">
                <a:solidFill>
                  <a:schemeClr val="tx2"/>
                </a:solidFill>
              </a:rPr>
              <a:t>daca</a:t>
            </a:r>
            <a:r>
              <a:rPr lang="en-GB" sz="2800" dirty="0">
                <a:solidFill>
                  <a:schemeClr val="bg2"/>
                </a:solidFill>
              </a:rPr>
              <a:t> </a:t>
            </a:r>
            <a:r>
              <a:rPr lang="en-GB" sz="2800" dirty="0" err="1">
                <a:solidFill>
                  <a:schemeClr val="tx2"/>
                </a:solidFill>
              </a:rPr>
              <a:t>rezultatul</a:t>
            </a:r>
            <a:r>
              <a:rPr lang="en-GB" sz="2800" dirty="0">
                <a:solidFill>
                  <a:schemeClr val="tx2"/>
                </a:solidFill>
              </a:rPr>
              <a:t> </a:t>
            </a:r>
            <a:r>
              <a:rPr lang="en-GB" sz="2800" dirty="0" err="1">
                <a:solidFill>
                  <a:schemeClr val="tx2"/>
                </a:solidFill>
              </a:rPr>
              <a:t>atins</a:t>
            </a:r>
            <a:r>
              <a:rPr lang="en-GB" sz="2800" dirty="0">
                <a:solidFill>
                  <a:schemeClr val="tx2"/>
                </a:solidFill>
              </a:rPr>
              <a:t> </a:t>
            </a:r>
            <a:r>
              <a:rPr lang="en-GB" sz="2800" dirty="0" err="1">
                <a:solidFill>
                  <a:schemeClr val="tx2"/>
                </a:solidFill>
              </a:rPr>
              <a:t>corespunde</a:t>
            </a:r>
            <a:r>
              <a:rPr lang="en-GB" sz="2800" dirty="0">
                <a:solidFill>
                  <a:schemeClr val="tx2"/>
                </a:solidFill>
              </a:rPr>
              <a:t> </a:t>
            </a:r>
            <a:r>
              <a:rPr lang="en-GB" sz="2800" dirty="0" err="1">
                <a:solidFill>
                  <a:schemeClr val="tx2"/>
                </a:solidFill>
              </a:rPr>
              <a:t>sau</a:t>
            </a:r>
            <a:r>
              <a:rPr lang="en-GB" sz="2800" dirty="0">
                <a:solidFill>
                  <a:schemeClr val="tx2"/>
                </a:solidFill>
              </a:rPr>
              <a:t> nu </a:t>
            </a:r>
            <a:r>
              <a:rPr lang="en-GB" sz="2800" dirty="0" err="1">
                <a:solidFill>
                  <a:schemeClr val="tx2"/>
                </a:solidFill>
              </a:rPr>
              <a:t>solicitarilor</a:t>
            </a:r>
            <a:r>
              <a:rPr lang="en-GB" sz="2800" dirty="0">
                <a:solidFill>
                  <a:schemeClr val="bg2"/>
                </a:solidFill>
              </a:rPr>
              <a:t> </a:t>
            </a:r>
          </a:p>
          <a:p>
            <a:pPr>
              <a:lnSpc>
                <a:spcPct val="80000"/>
              </a:lnSpc>
              <a:defRPr/>
            </a:pPr>
            <a:r>
              <a:rPr lang="en-GB" sz="2800" b="1" dirty="0" err="1">
                <a:solidFill>
                  <a:srgbClr val="00FF00"/>
                </a:solidFill>
              </a:rPr>
              <a:t>Actiune</a:t>
            </a:r>
            <a:r>
              <a:rPr lang="en-GB" sz="2800" b="1" dirty="0">
                <a:solidFill>
                  <a:srgbClr val="00FF00"/>
                </a:solidFill>
              </a:rPr>
              <a:t>:</a:t>
            </a:r>
            <a:r>
              <a:rPr lang="en-GB" sz="2800" b="1" dirty="0">
                <a:solidFill>
                  <a:srgbClr val="0000FF"/>
                </a:solidFill>
              </a:rPr>
              <a:t> </a:t>
            </a:r>
            <a:r>
              <a:rPr lang="en-GB" sz="2800" dirty="0" err="1">
                <a:solidFill>
                  <a:schemeClr val="tx2"/>
                </a:solidFill>
              </a:rPr>
              <a:t>realizarea</a:t>
            </a:r>
            <a:r>
              <a:rPr lang="en-GB" sz="2800" dirty="0">
                <a:solidFill>
                  <a:schemeClr val="tx2"/>
                </a:solidFill>
              </a:rPr>
              <a:t> </a:t>
            </a:r>
            <a:r>
              <a:rPr lang="en-GB" sz="2800" dirty="0" err="1">
                <a:solidFill>
                  <a:schemeClr val="tx2"/>
                </a:solidFill>
              </a:rPr>
              <a:t>corectiilor</a:t>
            </a:r>
            <a:r>
              <a:rPr lang="en-GB" sz="2800" dirty="0">
                <a:solidFill>
                  <a:schemeClr val="tx2"/>
                </a:solidFill>
              </a:rPr>
              <a:t> </a:t>
            </a:r>
            <a:r>
              <a:rPr lang="en-GB" sz="2800" dirty="0" err="1">
                <a:solidFill>
                  <a:schemeClr val="tx2"/>
                </a:solidFill>
              </a:rPr>
              <a:t>necesare</a:t>
            </a:r>
            <a:r>
              <a:rPr lang="en-GB" sz="2800" dirty="0">
                <a:solidFill>
                  <a:schemeClr val="tx2"/>
                </a:solidFill>
              </a:rPr>
              <a:t> </a:t>
            </a:r>
            <a:r>
              <a:rPr lang="en-GB" sz="2800" dirty="0" err="1">
                <a:solidFill>
                  <a:schemeClr val="tx2"/>
                </a:solidFill>
              </a:rPr>
              <a:t>pentru</a:t>
            </a:r>
            <a:r>
              <a:rPr lang="en-GB" sz="2800" dirty="0">
                <a:solidFill>
                  <a:schemeClr val="tx2"/>
                </a:solidFill>
              </a:rPr>
              <a:t> </a:t>
            </a:r>
            <a:r>
              <a:rPr lang="en-GB" sz="2800" dirty="0" err="1">
                <a:solidFill>
                  <a:schemeClr val="tx2"/>
                </a:solidFill>
              </a:rPr>
              <a:t>atingerea</a:t>
            </a:r>
            <a:r>
              <a:rPr lang="en-GB" sz="2800" dirty="0">
                <a:solidFill>
                  <a:schemeClr val="tx2"/>
                </a:solidFill>
              </a:rPr>
              <a:t> </a:t>
            </a:r>
            <a:r>
              <a:rPr lang="en-GB" sz="2800" dirty="0" err="1">
                <a:solidFill>
                  <a:schemeClr val="tx2"/>
                </a:solidFill>
              </a:rPr>
              <a:t>obiectivului</a:t>
            </a:r>
            <a:r>
              <a:rPr lang="en-GB" sz="2800" dirty="0">
                <a:solidFill>
                  <a:schemeClr val="tx2"/>
                </a:solidFill>
              </a:rPr>
              <a:t> </a:t>
            </a:r>
            <a:endParaRPr lang="en-GB" sz="2800" dirty="0" smtClean="0">
              <a:solidFill>
                <a:schemeClr val="tx2"/>
              </a:solidFill>
            </a:endParaRPr>
          </a:p>
          <a:p>
            <a:pPr>
              <a:lnSpc>
                <a:spcPct val="80000"/>
              </a:lnSpc>
              <a:defRPr/>
            </a:pPr>
            <a:endParaRPr lang="en-GB" sz="2800" dirty="0" smtClean="0">
              <a:solidFill>
                <a:schemeClr val="tx2"/>
              </a:solidFill>
            </a:endParaRPr>
          </a:p>
          <a:p>
            <a:pPr>
              <a:lnSpc>
                <a:spcPct val="80000"/>
              </a:lnSpc>
              <a:defRPr/>
            </a:pPr>
            <a:endParaRPr lang="en-GB" sz="2800" dirty="0">
              <a:solidFill>
                <a:schemeClr val="tx2"/>
              </a:solidFill>
            </a:endParaRPr>
          </a:p>
        </p:txBody>
      </p:sp>
    </p:spTree>
    <p:extLst>
      <p:ext uri="{BB962C8B-B14F-4D97-AF65-F5344CB8AC3E}">
        <p14:creationId xmlns:p14="http://schemas.microsoft.com/office/powerpoint/2010/main" val="739680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600" cap="all" dirty="0" err="1" smtClean="0">
                <a:solidFill>
                  <a:srgbClr val="002060"/>
                </a:solidFill>
              </a:rPr>
              <a:t>Diagrama</a:t>
            </a:r>
            <a:r>
              <a:rPr lang="en-US" sz="3600" cap="all" dirty="0" smtClean="0">
                <a:solidFill>
                  <a:srgbClr val="002060"/>
                </a:solidFill>
              </a:rPr>
              <a:t> flux – </a:t>
            </a:r>
            <a:r>
              <a:rPr lang="en-US" sz="3600" cap="all" dirty="0" err="1" smtClean="0">
                <a:solidFill>
                  <a:srgbClr val="002060"/>
                </a:solidFill>
              </a:rPr>
              <a:t>Metodologia</a:t>
            </a:r>
            <a:r>
              <a:rPr lang="en-US" sz="3600" cap="all" dirty="0" smtClean="0">
                <a:solidFill>
                  <a:srgbClr val="002060"/>
                </a:solidFill>
              </a:rPr>
              <a:t> PDCA</a:t>
            </a:r>
            <a:r>
              <a:rPr lang="en-US" sz="3600" cap="all" dirty="0" smtClean="0">
                <a:solidFill>
                  <a:schemeClr val="tx1"/>
                </a:solidFill>
              </a:rPr>
              <a:t/>
            </a:r>
            <a:br>
              <a:rPr lang="en-US" sz="3600" cap="all" dirty="0" smtClean="0">
                <a:solidFill>
                  <a:schemeClr val="tx1"/>
                </a:solidFill>
              </a:rPr>
            </a:br>
            <a:r>
              <a:rPr lang="en-US" sz="3600" dirty="0" err="1"/>
              <a:t>Actiune</a:t>
            </a:r>
            <a:r>
              <a:rPr lang="en-US" sz="3600" dirty="0"/>
              <a:t> </a:t>
            </a:r>
            <a:r>
              <a:rPr lang="en-US" sz="3600" dirty="0" err="1"/>
              <a:t>corectiva</a:t>
            </a:r>
            <a:endParaRPr lang="en-US" sz="3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4175" y="1774655"/>
            <a:ext cx="7414590" cy="4902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15055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69957" y="691414"/>
            <a:ext cx="10972800" cy="1252728"/>
          </a:xfrm>
        </p:spPr>
        <p:txBody>
          <a:bodyPr>
            <a:normAutofit fontScale="90000"/>
          </a:bodyPr>
          <a:lstStyle/>
          <a:p>
            <a:r>
              <a:rPr lang="en-US" b="1" dirty="0">
                <a:solidFill>
                  <a:schemeClr val="tx2"/>
                </a:solidFill>
              </a:rPr>
              <a:t>ABORDARE BAZATĂ PE PROCES</a:t>
            </a:r>
            <a:br>
              <a:rPr lang="en-US" b="1" dirty="0">
                <a:solidFill>
                  <a:schemeClr val="tx2"/>
                </a:solidFill>
              </a:rPr>
            </a:br>
            <a:endParaRPr lang="en-US" dirty="0"/>
          </a:p>
        </p:txBody>
      </p:sp>
      <p:sp>
        <p:nvSpPr>
          <p:cNvPr id="5" name="Rectangle 3"/>
          <p:cNvSpPr txBox="1">
            <a:spLocks noChangeArrowheads="1"/>
          </p:cNvSpPr>
          <p:nvPr/>
        </p:nvSpPr>
        <p:spPr>
          <a:xfrm>
            <a:off x="1608201" y="2425118"/>
            <a:ext cx="10034556" cy="4114800"/>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nSpc>
                <a:spcPct val="80000"/>
              </a:lnSpc>
              <a:buFont typeface="Wingdings" pitchFamily="2" charset="2"/>
              <a:buNone/>
            </a:pPr>
            <a:r>
              <a:rPr lang="en-US" b="1" dirty="0" smtClean="0">
                <a:solidFill>
                  <a:schemeClr val="folHlink"/>
                </a:solidFill>
              </a:rPr>
              <a:t>PREMISE:</a:t>
            </a:r>
            <a:endParaRPr lang="ro-RO" b="1" dirty="0" smtClean="0">
              <a:solidFill>
                <a:schemeClr val="folHlink"/>
              </a:solidFill>
            </a:endParaRPr>
          </a:p>
          <a:p>
            <a:pPr>
              <a:lnSpc>
                <a:spcPct val="80000"/>
              </a:lnSpc>
            </a:pPr>
            <a:r>
              <a:rPr lang="en-US" dirty="0" smtClean="0"/>
              <a:t> </a:t>
            </a:r>
            <a:r>
              <a:rPr lang="en-US" sz="2800" dirty="0" err="1" smtClean="0"/>
              <a:t>Organiza</a:t>
            </a:r>
            <a:r>
              <a:rPr lang="ro-RO" sz="2800" dirty="0" smtClean="0"/>
              <a:t>ţ</a:t>
            </a:r>
            <a:r>
              <a:rPr lang="en-US" sz="2800" dirty="0" err="1" smtClean="0"/>
              <a:t>ia</a:t>
            </a:r>
            <a:r>
              <a:rPr lang="en-US" sz="2800" dirty="0" smtClean="0"/>
              <a:t> </a:t>
            </a:r>
            <a:r>
              <a:rPr lang="en-US" sz="2800" dirty="0" err="1" smtClean="0"/>
              <a:t>în</a:t>
            </a:r>
            <a:r>
              <a:rPr lang="en-US" sz="2800" dirty="0" smtClean="0"/>
              <a:t> sine </a:t>
            </a:r>
            <a:r>
              <a:rPr lang="en-US" sz="2800" dirty="0" err="1" smtClean="0"/>
              <a:t>reprezintă</a:t>
            </a:r>
            <a:r>
              <a:rPr lang="en-US" sz="2800" dirty="0" smtClean="0"/>
              <a:t> un </a:t>
            </a:r>
            <a:r>
              <a:rPr lang="en-US" sz="2800" dirty="0" err="1" smtClean="0"/>
              <a:t>proces</a:t>
            </a:r>
            <a:r>
              <a:rPr lang="en-US" sz="2800" dirty="0" smtClean="0"/>
              <a:t> </a:t>
            </a:r>
            <a:r>
              <a:rPr lang="en-US" sz="2800" dirty="0" err="1" smtClean="0"/>
              <a:t>sau</a:t>
            </a:r>
            <a:r>
              <a:rPr lang="en-US" sz="2800" dirty="0" smtClean="0"/>
              <a:t>, </a:t>
            </a:r>
            <a:r>
              <a:rPr lang="en-US" sz="2800" dirty="0" err="1" smtClean="0"/>
              <a:t>mai</a:t>
            </a:r>
            <a:r>
              <a:rPr lang="en-US" sz="2800" dirty="0" smtClean="0"/>
              <a:t> </a:t>
            </a:r>
            <a:r>
              <a:rPr lang="en-US" sz="2800" dirty="0" err="1" smtClean="0"/>
              <a:t>degrabă</a:t>
            </a:r>
            <a:r>
              <a:rPr lang="en-US" sz="2800" dirty="0" smtClean="0"/>
              <a:t>,</a:t>
            </a:r>
            <a:r>
              <a:rPr lang="ro-RO" sz="2800" dirty="0" smtClean="0"/>
              <a:t> </a:t>
            </a:r>
            <a:r>
              <a:rPr lang="en-US" sz="2800" dirty="0" smtClean="0"/>
              <a:t>o </a:t>
            </a:r>
            <a:r>
              <a:rPr lang="en-US" sz="2800" dirty="0" err="1" smtClean="0"/>
              <a:t>serie</a:t>
            </a:r>
            <a:r>
              <a:rPr lang="en-US" sz="2800" dirty="0" smtClean="0"/>
              <a:t> de </a:t>
            </a:r>
            <a:r>
              <a:rPr lang="en-US" sz="2800" dirty="0" err="1" smtClean="0"/>
              <a:t>procese</a:t>
            </a:r>
            <a:r>
              <a:rPr lang="en-US" sz="2800" dirty="0" smtClean="0"/>
              <a:t> </a:t>
            </a:r>
            <a:r>
              <a:rPr lang="en-US" sz="2800" dirty="0" err="1" smtClean="0"/>
              <a:t>coerente</a:t>
            </a:r>
            <a:r>
              <a:rPr lang="en-US" sz="2800" dirty="0" smtClean="0"/>
              <a:t> </a:t>
            </a:r>
            <a:r>
              <a:rPr lang="en-US" sz="2800" dirty="0" err="1" smtClean="0"/>
              <a:t>si</a:t>
            </a:r>
            <a:r>
              <a:rPr lang="ro-RO" sz="2800" dirty="0" smtClean="0"/>
              <a:t> i</a:t>
            </a:r>
            <a:r>
              <a:rPr lang="en-US" sz="2800" dirty="0" err="1" smtClean="0"/>
              <a:t>nterconectate</a:t>
            </a:r>
            <a:r>
              <a:rPr lang="en-US" sz="2800" dirty="0" smtClean="0"/>
              <a:t> care permit</a:t>
            </a:r>
            <a:r>
              <a:rPr lang="ro-RO" sz="2800" dirty="0" smtClean="0"/>
              <a:t> </a:t>
            </a:r>
            <a:r>
              <a:rPr lang="en-US" sz="2800" dirty="0" err="1" smtClean="0"/>
              <a:t>realizarea</a:t>
            </a:r>
            <a:r>
              <a:rPr lang="en-US" sz="2800" dirty="0" smtClean="0"/>
              <a:t> </a:t>
            </a:r>
            <a:r>
              <a:rPr lang="en-US" sz="2800" dirty="0" err="1" smtClean="0"/>
              <a:t>unui</a:t>
            </a:r>
            <a:r>
              <a:rPr lang="en-US" sz="2800" dirty="0" smtClean="0"/>
              <a:t> </a:t>
            </a:r>
            <a:r>
              <a:rPr lang="en-US" sz="2800" dirty="0" err="1" smtClean="0"/>
              <a:t>produs</a:t>
            </a:r>
            <a:r>
              <a:rPr lang="en-US" sz="2800" dirty="0" smtClean="0"/>
              <a:t> care </a:t>
            </a:r>
            <a:r>
              <a:rPr lang="en-US" sz="2800" dirty="0" err="1" smtClean="0"/>
              <a:t>să</a:t>
            </a:r>
            <a:r>
              <a:rPr lang="en-US" sz="2800" dirty="0" smtClean="0"/>
              <a:t> </a:t>
            </a:r>
            <a:r>
              <a:rPr lang="en-US" sz="2800" dirty="0" err="1" smtClean="0"/>
              <a:t>satisfacă</a:t>
            </a:r>
            <a:r>
              <a:rPr lang="en-US" sz="2800" dirty="0" smtClean="0"/>
              <a:t> </a:t>
            </a:r>
            <a:r>
              <a:rPr lang="en-US" sz="2800" dirty="0" err="1" smtClean="0"/>
              <a:t>clientul</a:t>
            </a:r>
            <a:r>
              <a:rPr lang="en-US" sz="2800" dirty="0" smtClean="0"/>
              <a:t> </a:t>
            </a:r>
            <a:r>
              <a:rPr lang="en-US" sz="2800" dirty="0" err="1" smtClean="0"/>
              <a:t>si</a:t>
            </a:r>
            <a:r>
              <a:rPr lang="en-US" sz="2800" dirty="0" smtClean="0"/>
              <a:t> </a:t>
            </a:r>
            <a:r>
              <a:rPr lang="en-US" sz="2800" dirty="0" err="1" smtClean="0"/>
              <a:t>celelalte</a:t>
            </a:r>
            <a:r>
              <a:rPr lang="ro-RO" sz="2800" dirty="0" smtClean="0"/>
              <a:t> </a:t>
            </a:r>
            <a:r>
              <a:rPr lang="en-US" sz="2800" dirty="0" err="1" smtClean="0"/>
              <a:t>păr</a:t>
            </a:r>
            <a:r>
              <a:rPr lang="ro-RO" sz="2800" dirty="0" smtClean="0"/>
              <a:t>ţ</a:t>
            </a:r>
            <a:r>
              <a:rPr lang="en-US" sz="2800" dirty="0" smtClean="0"/>
              <a:t>i </a:t>
            </a:r>
            <a:r>
              <a:rPr lang="en-US" sz="2800" dirty="0" err="1" smtClean="0"/>
              <a:t>interesate</a:t>
            </a:r>
            <a:r>
              <a:rPr lang="en-US" sz="2800" dirty="0" smtClean="0"/>
              <a:t>.</a:t>
            </a:r>
          </a:p>
          <a:p>
            <a:pPr>
              <a:lnSpc>
                <a:spcPct val="80000"/>
              </a:lnSpc>
            </a:pPr>
            <a:r>
              <a:rPr lang="en-US" sz="2800" dirty="0" smtClean="0"/>
              <a:t> Ra</a:t>
            </a:r>
            <a:r>
              <a:rPr lang="ro-RO" sz="2800" dirty="0" smtClean="0"/>
              <a:t>ţ</a:t>
            </a:r>
            <a:r>
              <a:rPr lang="en-US" sz="2800" dirty="0" err="1" smtClean="0"/>
              <a:t>iunea</a:t>
            </a:r>
            <a:r>
              <a:rPr lang="en-US" sz="2800" dirty="0" smtClean="0"/>
              <a:t> de a </a:t>
            </a:r>
            <a:r>
              <a:rPr lang="en-US" sz="2800" dirty="0" err="1" smtClean="0"/>
              <a:t>exista</a:t>
            </a:r>
            <a:r>
              <a:rPr lang="en-US" sz="2800" dirty="0" smtClean="0"/>
              <a:t> a </a:t>
            </a:r>
            <a:r>
              <a:rPr lang="en-US" sz="2800" dirty="0" err="1" smtClean="0"/>
              <a:t>unei</a:t>
            </a:r>
            <a:r>
              <a:rPr lang="en-US" sz="2800" dirty="0" smtClean="0"/>
              <a:t> </a:t>
            </a:r>
            <a:r>
              <a:rPr lang="en-US" sz="2800" dirty="0" err="1" smtClean="0"/>
              <a:t>organiza</a:t>
            </a:r>
            <a:r>
              <a:rPr lang="ro-RO" sz="2800" dirty="0" smtClean="0"/>
              <a:t>ţ</a:t>
            </a:r>
            <a:r>
              <a:rPr lang="en-US" sz="2800" dirty="0" smtClean="0"/>
              <a:t>ii </a:t>
            </a:r>
            <a:r>
              <a:rPr lang="en-US" sz="2800" dirty="0" err="1" smtClean="0"/>
              <a:t>este</a:t>
            </a:r>
            <a:r>
              <a:rPr lang="en-US" sz="2800" dirty="0" smtClean="0"/>
              <a:t> de a</a:t>
            </a:r>
            <a:r>
              <a:rPr lang="ro-RO" sz="2800" dirty="0" smtClean="0"/>
              <a:t> </a:t>
            </a:r>
            <a:r>
              <a:rPr lang="en-US" sz="2800" dirty="0" err="1" smtClean="0"/>
              <a:t>transforma</a:t>
            </a:r>
            <a:r>
              <a:rPr lang="en-US" sz="2800" dirty="0" smtClean="0"/>
              <a:t>, cu </a:t>
            </a:r>
            <a:r>
              <a:rPr lang="en-US" sz="2800" dirty="0" err="1" smtClean="0"/>
              <a:t>ajutorul</a:t>
            </a:r>
            <a:r>
              <a:rPr lang="en-US" sz="2800" dirty="0" smtClean="0"/>
              <a:t> </a:t>
            </a:r>
            <a:r>
              <a:rPr lang="en-US" sz="2800" dirty="0" err="1" smtClean="0"/>
              <a:t>unor</a:t>
            </a:r>
            <a:r>
              <a:rPr lang="en-US" sz="2800" dirty="0" smtClean="0"/>
              <a:t> </a:t>
            </a:r>
            <a:r>
              <a:rPr lang="en-US" sz="2800" dirty="0" err="1" smtClean="0"/>
              <a:t>activită</a:t>
            </a:r>
            <a:r>
              <a:rPr lang="ro-RO" sz="2800" dirty="0" smtClean="0"/>
              <a:t>ţ</a:t>
            </a:r>
            <a:r>
              <a:rPr lang="en-US" sz="2800" dirty="0" smtClean="0"/>
              <a:t>i </a:t>
            </a:r>
            <a:r>
              <a:rPr lang="en-US" sz="2800" dirty="0" err="1" smtClean="0"/>
              <a:t>coordonate</a:t>
            </a:r>
            <a:r>
              <a:rPr lang="en-US" sz="2800" dirty="0" smtClean="0"/>
              <a:t>, </a:t>
            </a:r>
            <a:r>
              <a:rPr lang="en-US" sz="2800" dirty="0" err="1" smtClean="0"/>
              <a:t>elementele</a:t>
            </a:r>
            <a:r>
              <a:rPr lang="ro-RO" sz="2800" dirty="0" smtClean="0"/>
              <a:t> </a:t>
            </a:r>
            <a:r>
              <a:rPr lang="en-US" sz="2800" dirty="0" smtClean="0"/>
              <a:t>de </a:t>
            </a:r>
            <a:r>
              <a:rPr lang="en-US" sz="2800" dirty="0" err="1" smtClean="0"/>
              <a:t>intrare</a:t>
            </a:r>
            <a:r>
              <a:rPr lang="en-US" sz="2800" dirty="0" smtClean="0"/>
              <a:t> </a:t>
            </a:r>
            <a:r>
              <a:rPr lang="en-US" sz="2800" dirty="0" err="1" smtClean="0"/>
              <a:t>în</a:t>
            </a:r>
            <a:r>
              <a:rPr lang="en-US" sz="2800" dirty="0" smtClean="0"/>
              <a:t> </a:t>
            </a:r>
            <a:r>
              <a:rPr lang="en-US" sz="2800" dirty="0" err="1" smtClean="0"/>
              <a:t>elemente</a:t>
            </a:r>
            <a:r>
              <a:rPr lang="en-US" sz="2800" dirty="0" smtClean="0"/>
              <a:t> de </a:t>
            </a:r>
            <a:r>
              <a:rPr lang="en-US" sz="2800" dirty="0" err="1" smtClean="0"/>
              <a:t>iesire</a:t>
            </a:r>
            <a:r>
              <a:rPr lang="en-US" sz="2800" dirty="0" smtClean="0"/>
              <a:t>, </a:t>
            </a:r>
            <a:r>
              <a:rPr lang="en-US" sz="2800" dirty="0" err="1" smtClean="0"/>
              <a:t>aducând</a:t>
            </a:r>
            <a:r>
              <a:rPr lang="en-US" sz="2800" dirty="0" smtClean="0"/>
              <a:t> </a:t>
            </a:r>
            <a:r>
              <a:rPr lang="en-US" sz="2800" dirty="0" err="1" smtClean="0"/>
              <a:t>în</a:t>
            </a:r>
            <a:r>
              <a:rPr lang="en-US" sz="2800" dirty="0" smtClean="0"/>
              <a:t> </a:t>
            </a:r>
            <a:r>
              <a:rPr lang="en-US" sz="2800" dirty="0" err="1" smtClean="0"/>
              <a:t>acelasi</a:t>
            </a:r>
            <a:r>
              <a:rPr lang="en-US" sz="2800" dirty="0" smtClean="0"/>
              <a:t> </a:t>
            </a:r>
            <a:r>
              <a:rPr lang="en-US" sz="2800" dirty="0" err="1" smtClean="0"/>
              <a:t>timp</a:t>
            </a:r>
            <a:r>
              <a:rPr lang="en-US" sz="2800" dirty="0" smtClean="0"/>
              <a:t> o</a:t>
            </a:r>
            <a:r>
              <a:rPr lang="ro-RO" sz="2800" dirty="0" smtClean="0"/>
              <a:t> </a:t>
            </a:r>
            <a:r>
              <a:rPr lang="en-US" sz="2800" dirty="0" err="1" smtClean="0"/>
              <a:t>valoare</a:t>
            </a:r>
            <a:r>
              <a:rPr lang="en-US" sz="2800" dirty="0" smtClean="0"/>
              <a:t> </a:t>
            </a:r>
            <a:r>
              <a:rPr lang="en-US" sz="2800" dirty="0" err="1" smtClean="0"/>
              <a:t>adăugată</a:t>
            </a:r>
            <a:r>
              <a:rPr lang="en-US" sz="2800" dirty="0" smtClean="0"/>
              <a:t>.</a:t>
            </a:r>
            <a:endParaRPr lang="en-US" sz="2800" dirty="0"/>
          </a:p>
        </p:txBody>
      </p:sp>
    </p:spTree>
    <p:extLst>
      <p:ext uri="{BB962C8B-B14F-4D97-AF65-F5344CB8AC3E}">
        <p14:creationId xmlns:p14="http://schemas.microsoft.com/office/powerpoint/2010/main" val="8133429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652670" y="252189"/>
            <a:ext cx="10972800" cy="125272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smtClean="0">
                <a:solidFill>
                  <a:schemeClr val="tx2"/>
                </a:solidFill>
              </a:rPr>
              <a:t>ABORDARE BAZATĂ PE PROCES</a:t>
            </a:r>
          </a:p>
          <a:p>
            <a:r>
              <a:rPr lang="it-IT" sz="1900" b="1" dirty="0">
                <a:solidFill>
                  <a:schemeClr val="tx2"/>
                </a:solidFill>
              </a:rPr>
              <a:t>fundamentul sistemului de </a:t>
            </a:r>
            <a:r>
              <a:rPr lang="it-IT" sz="1900" b="1" dirty="0" smtClean="0">
                <a:solidFill>
                  <a:schemeClr val="tx2"/>
                </a:solidFill>
              </a:rPr>
              <a:t>management </a:t>
            </a:r>
            <a:endParaRPr lang="en-US" sz="1900" b="1" dirty="0">
              <a:solidFill>
                <a:schemeClr val="tx2"/>
              </a:solidFill>
            </a:endParaRPr>
          </a:p>
        </p:txBody>
      </p:sp>
      <p:sp>
        <p:nvSpPr>
          <p:cNvPr id="5" name="Rectangle 3"/>
          <p:cNvSpPr txBox="1">
            <a:spLocks noChangeArrowheads="1"/>
          </p:cNvSpPr>
          <p:nvPr/>
        </p:nvSpPr>
        <p:spPr>
          <a:xfrm>
            <a:off x="844826" y="1948071"/>
            <a:ext cx="10475843" cy="462852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nSpc>
                <a:spcPct val="90000"/>
              </a:lnSpc>
              <a:buFont typeface="Wingdings" pitchFamily="2" charset="2"/>
              <a:buChar char="Ø"/>
              <a:defRPr/>
            </a:pPr>
            <a:r>
              <a:rPr lang="en-US" sz="2100" dirty="0" smtClean="0"/>
              <a:t>Se </a:t>
            </a:r>
            <a:r>
              <a:rPr lang="en-US" sz="2100" dirty="0" err="1" smtClean="0"/>
              <a:t>consideră</a:t>
            </a:r>
            <a:r>
              <a:rPr lang="en-US" sz="2100" dirty="0" smtClean="0"/>
              <a:t> </a:t>
            </a:r>
            <a:r>
              <a:rPr lang="en-US" sz="2100" b="1" dirty="0" err="1" smtClean="0">
                <a:solidFill>
                  <a:srgbClr val="00B0F0"/>
                </a:solidFill>
              </a:rPr>
              <a:t>proces</a:t>
            </a:r>
            <a:r>
              <a:rPr lang="en-US" sz="2100" b="1" dirty="0" smtClean="0">
                <a:solidFill>
                  <a:srgbClr val="00B0F0"/>
                </a:solidFill>
              </a:rPr>
              <a:t> </a:t>
            </a:r>
            <a:r>
              <a:rPr lang="en-US" sz="2100" dirty="0" err="1" smtClean="0"/>
              <a:t>orice</a:t>
            </a:r>
            <a:r>
              <a:rPr lang="en-US" sz="2100" dirty="0" smtClean="0"/>
              <a:t> </a:t>
            </a:r>
            <a:r>
              <a:rPr lang="en-US" sz="2100" b="1" dirty="0" err="1" smtClean="0"/>
              <a:t>activitate</a:t>
            </a:r>
            <a:r>
              <a:rPr lang="en-US" sz="2100" b="1" dirty="0" smtClean="0"/>
              <a:t> </a:t>
            </a:r>
            <a:r>
              <a:rPr lang="en-US" sz="2100" b="1" dirty="0" err="1" smtClean="0"/>
              <a:t>sau</a:t>
            </a:r>
            <a:r>
              <a:rPr lang="en-US" sz="2100" b="1" dirty="0" smtClean="0"/>
              <a:t> </a:t>
            </a:r>
            <a:r>
              <a:rPr lang="en-US" sz="2100" b="1" dirty="0" err="1" smtClean="0"/>
              <a:t>ansamblu</a:t>
            </a:r>
            <a:r>
              <a:rPr lang="en-US" sz="2100" b="1" dirty="0" smtClean="0"/>
              <a:t> de </a:t>
            </a:r>
            <a:r>
              <a:rPr lang="en-US" sz="2100" b="1" dirty="0" err="1" smtClean="0"/>
              <a:t>activităţi</a:t>
            </a:r>
            <a:r>
              <a:rPr lang="en-US" sz="2100" b="1" dirty="0" smtClean="0"/>
              <a:t> care </a:t>
            </a:r>
            <a:r>
              <a:rPr lang="en-US" sz="2100" b="1" dirty="0" err="1" smtClean="0"/>
              <a:t>utilizează</a:t>
            </a:r>
            <a:r>
              <a:rPr lang="en-US" sz="2100" dirty="0" smtClean="0"/>
              <a:t> </a:t>
            </a:r>
            <a:r>
              <a:rPr lang="en-US" sz="2100" b="1" dirty="0" err="1" smtClean="0"/>
              <a:t>resurse</a:t>
            </a:r>
            <a:r>
              <a:rPr lang="en-US" sz="2100" b="1" dirty="0" smtClean="0"/>
              <a:t> </a:t>
            </a:r>
            <a:r>
              <a:rPr lang="en-US" sz="2100" b="1" dirty="0" err="1" smtClean="0"/>
              <a:t>pentru</a:t>
            </a:r>
            <a:r>
              <a:rPr lang="en-US" sz="2100" b="1" dirty="0" smtClean="0"/>
              <a:t> a </a:t>
            </a:r>
            <a:r>
              <a:rPr lang="en-US" sz="2100" b="1" dirty="0" err="1" smtClean="0"/>
              <a:t>transforma</a:t>
            </a:r>
            <a:r>
              <a:rPr lang="en-US" sz="2100" b="1" dirty="0" smtClean="0"/>
              <a:t> </a:t>
            </a:r>
            <a:r>
              <a:rPr lang="en-US" sz="2100" b="1" dirty="0" err="1" smtClean="0"/>
              <a:t>intrările</a:t>
            </a:r>
            <a:r>
              <a:rPr lang="en-US" sz="2100" b="1" dirty="0" smtClean="0"/>
              <a:t> </a:t>
            </a:r>
            <a:r>
              <a:rPr lang="en-US" sz="2100" b="1" dirty="0" err="1" smtClean="0"/>
              <a:t>în</a:t>
            </a:r>
            <a:r>
              <a:rPr lang="en-US" sz="2100" b="1" dirty="0" smtClean="0"/>
              <a:t> </a:t>
            </a:r>
            <a:r>
              <a:rPr lang="en-US" sz="2100" b="1" dirty="0" err="1" smtClean="0"/>
              <a:t>ieşiri</a:t>
            </a:r>
            <a:r>
              <a:rPr lang="en-US" sz="2100" b="1" dirty="0" smtClean="0"/>
              <a:t>.</a:t>
            </a:r>
            <a:r>
              <a:rPr lang="en-US" sz="2100" dirty="0" smtClean="0"/>
              <a:t> </a:t>
            </a:r>
          </a:p>
          <a:p>
            <a:pPr>
              <a:lnSpc>
                <a:spcPct val="90000"/>
              </a:lnSpc>
              <a:buFont typeface="Wingdings" pitchFamily="2" charset="2"/>
              <a:buNone/>
              <a:defRPr/>
            </a:pPr>
            <a:r>
              <a:rPr lang="en-US" sz="900" i="1" dirty="0" smtClean="0">
                <a:solidFill>
                  <a:srgbClr val="FFFF00"/>
                </a:solidFill>
              </a:rPr>
              <a:t>	</a:t>
            </a:r>
            <a:r>
              <a:rPr lang="en-US" sz="2100" i="1" dirty="0" smtClean="0">
                <a:solidFill>
                  <a:srgbClr val="FFFF00"/>
                </a:solidFill>
              </a:rPr>
              <a:t>	</a:t>
            </a:r>
          </a:p>
          <a:p>
            <a:pPr>
              <a:lnSpc>
                <a:spcPct val="90000"/>
              </a:lnSpc>
              <a:buFont typeface="Wingdings" pitchFamily="2" charset="2"/>
              <a:buNone/>
              <a:defRPr/>
            </a:pPr>
            <a:r>
              <a:rPr lang="en-US" sz="2800" b="1" i="1" dirty="0" err="1" smtClean="0">
                <a:solidFill>
                  <a:srgbClr val="00B0F0"/>
                </a:solidFill>
              </a:rPr>
              <a:t>Proces</a:t>
            </a:r>
            <a:r>
              <a:rPr lang="en-US" sz="2800" dirty="0" smtClean="0">
                <a:solidFill>
                  <a:srgbClr val="00B0F0"/>
                </a:solidFill>
              </a:rPr>
              <a:t> </a:t>
            </a:r>
            <a:r>
              <a:rPr lang="en-US" sz="2100" dirty="0" smtClean="0"/>
              <a:t>- </a:t>
            </a:r>
            <a:r>
              <a:rPr lang="en-US" sz="2100" dirty="0" err="1" smtClean="0"/>
              <a:t>ansamblu</a:t>
            </a:r>
            <a:r>
              <a:rPr lang="en-US" sz="2100" dirty="0" smtClean="0"/>
              <a:t> de </a:t>
            </a:r>
            <a:r>
              <a:rPr lang="en-US" sz="2100" dirty="0" err="1" smtClean="0"/>
              <a:t>activitati</a:t>
            </a:r>
            <a:r>
              <a:rPr lang="en-US" sz="2100" dirty="0" smtClean="0"/>
              <a:t> </a:t>
            </a:r>
            <a:r>
              <a:rPr lang="en-US" sz="2100" dirty="0" err="1" smtClean="0"/>
              <a:t>corelate</a:t>
            </a:r>
            <a:r>
              <a:rPr lang="en-US" sz="2100" dirty="0" smtClean="0"/>
              <a:t> </a:t>
            </a:r>
            <a:r>
              <a:rPr lang="en-US" sz="2100" dirty="0" err="1" smtClean="0"/>
              <a:t>sau</a:t>
            </a:r>
            <a:r>
              <a:rPr lang="en-US" sz="2100" dirty="0" smtClean="0"/>
              <a:t> in </a:t>
            </a:r>
            <a:r>
              <a:rPr lang="en-US" sz="2100" dirty="0" err="1" smtClean="0"/>
              <a:t>interactiune</a:t>
            </a:r>
            <a:r>
              <a:rPr lang="en-US" sz="2100" dirty="0" smtClean="0"/>
              <a:t> care </a:t>
            </a:r>
            <a:r>
              <a:rPr lang="en-US" sz="2100" dirty="0" err="1" smtClean="0"/>
              <a:t>transforma</a:t>
            </a:r>
            <a:r>
              <a:rPr lang="en-US" sz="2100" dirty="0" smtClean="0"/>
              <a:t> </a:t>
            </a:r>
            <a:r>
              <a:rPr lang="en-US" sz="2100" dirty="0" err="1" smtClean="0"/>
              <a:t>intrari</a:t>
            </a:r>
            <a:r>
              <a:rPr lang="en-US" sz="2100" dirty="0" smtClean="0"/>
              <a:t> in </a:t>
            </a:r>
            <a:r>
              <a:rPr lang="en-US" sz="2100" dirty="0" err="1" smtClean="0"/>
              <a:t>iesiri</a:t>
            </a:r>
            <a:r>
              <a:rPr lang="en-US" sz="2100" dirty="0" smtClean="0"/>
              <a:t>. </a:t>
            </a:r>
            <a:br>
              <a:rPr lang="en-US" sz="2100" dirty="0" smtClean="0"/>
            </a:br>
            <a:endParaRPr lang="en-US" sz="2100" b="1" dirty="0" smtClean="0"/>
          </a:p>
          <a:p>
            <a:pPr>
              <a:lnSpc>
                <a:spcPct val="90000"/>
              </a:lnSpc>
              <a:buFont typeface="Wingdings" pitchFamily="2" charset="2"/>
              <a:buChar char="Ø"/>
              <a:defRPr/>
            </a:pPr>
            <a:r>
              <a:rPr lang="en-US" sz="2100" b="1" dirty="0" smtClean="0"/>
              <a:t>“</a:t>
            </a:r>
            <a:r>
              <a:rPr lang="en-US" sz="2100" b="1" dirty="0" err="1" smtClean="0"/>
              <a:t>Abordarea</a:t>
            </a:r>
            <a:r>
              <a:rPr lang="en-US" sz="2100" b="1" dirty="0" smtClean="0"/>
              <a:t> </a:t>
            </a:r>
            <a:r>
              <a:rPr lang="en-US" sz="2100" b="1" dirty="0" err="1" smtClean="0"/>
              <a:t>bazată</a:t>
            </a:r>
            <a:r>
              <a:rPr lang="en-US" sz="2100" b="1" dirty="0" smtClean="0"/>
              <a:t> </a:t>
            </a:r>
            <a:r>
              <a:rPr lang="en-US" sz="2100" b="1" dirty="0" err="1" smtClean="0"/>
              <a:t>pe</a:t>
            </a:r>
            <a:r>
              <a:rPr lang="en-US" sz="2100" b="1" dirty="0" smtClean="0"/>
              <a:t> </a:t>
            </a:r>
            <a:r>
              <a:rPr lang="en-US" sz="2100" b="1" dirty="0" err="1" smtClean="0"/>
              <a:t>proces</a:t>
            </a:r>
            <a:r>
              <a:rPr lang="en-US" sz="2100" b="1" dirty="0" smtClean="0"/>
              <a:t>”  </a:t>
            </a:r>
            <a:r>
              <a:rPr lang="en-US" sz="2100" dirty="0" err="1" smtClean="0"/>
              <a:t>reprezintă</a:t>
            </a:r>
            <a:r>
              <a:rPr lang="en-US" sz="2100" b="1" dirty="0" smtClean="0"/>
              <a:t>  </a:t>
            </a:r>
            <a:r>
              <a:rPr lang="en-US" sz="2100" b="1" dirty="0" err="1" smtClean="0"/>
              <a:t>identificarea</a:t>
            </a:r>
            <a:r>
              <a:rPr lang="en-US" sz="2100" b="1" dirty="0" smtClean="0"/>
              <a:t> </a:t>
            </a:r>
            <a:r>
              <a:rPr lang="en-US" sz="2100" b="1" dirty="0" err="1" smtClean="0"/>
              <a:t>şi</a:t>
            </a:r>
            <a:r>
              <a:rPr lang="en-US" sz="2100" b="1" dirty="0" smtClean="0"/>
              <a:t> </a:t>
            </a:r>
            <a:r>
              <a:rPr lang="en-US" sz="2100" b="1" dirty="0" err="1" smtClean="0"/>
              <a:t>managementul</a:t>
            </a:r>
            <a:r>
              <a:rPr lang="en-US" sz="2100" b="1" dirty="0" smtClean="0"/>
              <a:t> </a:t>
            </a:r>
            <a:r>
              <a:rPr lang="en-US" sz="2100" b="1" dirty="0" err="1" smtClean="0"/>
              <a:t>sistematic</a:t>
            </a:r>
            <a:r>
              <a:rPr lang="en-US" sz="2100" dirty="0" smtClean="0"/>
              <a:t> </a:t>
            </a:r>
            <a:r>
              <a:rPr lang="en-US" sz="2100" b="1" dirty="0" smtClean="0"/>
              <a:t>al </a:t>
            </a:r>
            <a:r>
              <a:rPr lang="en-US" sz="2100" b="1" dirty="0" err="1" smtClean="0"/>
              <a:t>proceselor</a:t>
            </a:r>
            <a:r>
              <a:rPr lang="en-US" sz="2100" b="1" dirty="0" smtClean="0"/>
              <a:t> </a:t>
            </a:r>
            <a:r>
              <a:rPr lang="en-US" sz="2100" b="1" dirty="0" err="1" smtClean="0"/>
              <a:t>utilizate</a:t>
            </a:r>
            <a:r>
              <a:rPr lang="en-US" sz="2100" b="1" dirty="0" smtClean="0"/>
              <a:t> </a:t>
            </a:r>
            <a:r>
              <a:rPr lang="en-US" sz="2100" b="1" dirty="0" err="1" smtClean="0"/>
              <a:t>în</a:t>
            </a:r>
            <a:r>
              <a:rPr lang="en-US" sz="2100" b="1" dirty="0" smtClean="0"/>
              <a:t> </a:t>
            </a:r>
            <a:r>
              <a:rPr lang="en-US" sz="2100" b="1" dirty="0" err="1" smtClean="0"/>
              <a:t>cadrul</a:t>
            </a:r>
            <a:r>
              <a:rPr lang="en-US" sz="2100" b="1" dirty="0" smtClean="0"/>
              <a:t> </a:t>
            </a:r>
            <a:r>
              <a:rPr lang="en-US" sz="2100" b="1" dirty="0" err="1" smtClean="0"/>
              <a:t>unei</a:t>
            </a:r>
            <a:r>
              <a:rPr lang="en-US" sz="2100" b="1" dirty="0" smtClean="0"/>
              <a:t> </a:t>
            </a:r>
            <a:r>
              <a:rPr lang="en-US" sz="2100" b="1" dirty="0" err="1" smtClean="0"/>
              <a:t>organizaţii</a:t>
            </a:r>
            <a:r>
              <a:rPr lang="en-US" sz="2100" dirty="0" smtClean="0"/>
              <a:t> </a:t>
            </a:r>
            <a:r>
              <a:rPr lang="en-US" sz="2100" b="1" dirty="0" err="1" smtClean="0"/>
              <a:t>şi</a:t>
            </a:r>
            <a:r>
              <a:rPr lang="en-US" sz="2100" b="1" dirty="0" smtClean="0"/>
              <a:t>, </a:t>
            </a:r>
            <a:r>
              <a:rPr lang="en-US" sz="2100" dirty="0" smtClean="0"/>
              <a:t> </a:t>
            </a:r>
            <a:r>
              <a:rPr lang="en-US" sz="2100" dirty="0" err="1" smtClean="0"/>
              <a:t>în</a:t>
            </a:r>
            <a:r>
              <a:rPr lang="en-US" sz="2100" dirty="0" smtClean="0"/>
              <a:t> special, </a:t>
            </a:r>
            <a:r>
              <a:rPr lang="en-US" sz="2100" b="1" dirty="0" err="1" smtClean="0"/>
              <a:t>interacţiunile</a:t>
            </a:r>
            <a:r>
              <a:rPr lang="en-US" sz="2100" b="1" dirty="0" smtClean="0"/>
              <a:t> </a:t>
            </a:r>
            <a:r>
              <a:rPr lang="en-US" sz="2100" b="1" dirty="0" err="1" smtClean="0"/>
              <a:t>dintre</a:t>
            </a:r>
            <a:r>
              <a:rPr lang="en-US" sz="2100" b="1" dirty="0" smtClean="0"/>
              <a:t> </a:t>
            </a:r>
            <a:r>
              <a:rPr lang="en-US" sz="2100" b="1" dirty="0" err="1" smtClean="0"/>
              <a:t>astfel</a:t>
            </a:r>
            <a:r>
              <a:rPr lang="en-US" sz="2100" b="1" dirty="0" smtClean="0"/>
              <a:t> de </a:t>
            </a:r>
            <a:r>
              <a:rPr lang="en-US" sz="2100" b="1" dirty="0" err="1" smtClean="0"/>
              <a:t>procese</a:t>
            </a:r>
            <a:r>
              <a:rPr lang="en-US" sz="2100" b="1" dirty="0" smtClean="0"/>
              <a:t>. </a:t>
            </a:r>
          </a:p>
          <a:p>
            <a:pPr>
              <a:lnSpc>
                <a:spcPct val="90000"/>
              </a:lnSpc>
              <a:buFont typeface="Wingdings" pitchFamily="2" charset="2"/>
              <a:buNone/>
              <a:defRPr/>
            </a:pPr>
            <a:endParaRPr lang="en-US" sz="2100" b="1" dirty="0" smtClean="0"/>
          </a:p>
          <a:p>
            <a:pPr>
              <a:lnSpc>
                <a:spcPct val="90000"/>
              </a:lnSpc>
              <a:buFont typeface="Wingdings" pitchFamily="2" charset="2"/>
              <a:buChar char="Ø"/>
              <a:defRPr/>
            </a:pPr>
            <a:r>
              <a:rPr lang="en-US" sz="2100" b="1" dirty="0" err="1" smtClean="0"/>
              <a:t>Standardul</a:t>
            </a:r>
            <a:r>
              <a:rPr lang="en-US" sz="2100" b="1" dirty="0" smtClean="0"/>
              <a:t> ISO 9001 </a:t>
            </a:r>
            <a:r>
              <a:rPr lang="en-US" sz="2100" b="1" dirty="0" err="1" smtClean="0"/>
              <a:t>promovează</a:t>
            </a:r>
            <a:r>
              <a:rPr lang="en-US" sz="2100" b="1" dirty="0" smtClean="0"/>
              <a:t> </a:t>
            </a:r>
            <a:r>
              <a:rPr lang="en-US" sz="2100" b="1" dirty="0" err="1" smtClean="0"/>
              <a:t>ca</a:t>
            </a:r>
            <a:r>
              <a:rPr lang="en-US" sz="2100" b="1" dirty="0" smtClean="0"/>
              <a:t> </a:t>
            </a:r>
            <a:r>
              <a:rPr lang="en-US" sz="2100" b="1" dirty="0" err="1" smtClean="0"/>
              <a:t>metodă</a:t>
            </a:r>
            <a:r>
              <a:rPr lang="en-US" sz="2100" b="1" dirty="0" smtClean="0"/>
              <a:t> de </a:t>
            </a:r>
            <a:r>
              <a:rPr lang="en-US" sz="2100" b="1" dirty="0" err="1" smtClean="0"/>
              <a:t>conducere</a:t>
            </a:r>
            <a:r>
              <a:rPr lang="en-US" sz="2100" b="1" dirty="0" smtClean="0"/>
              <a:t> a </a:t>
            </a:r>
            <a:r>
              <a:rPr lang="en-US" sz="2100" b="1" dirty="0" err="1" smtClean="0"/>
              <a:t>unei</a:t>
            </a:r>
            <a:r>
              <a:rPr lang="en-US" sz="2100" b="1" dirty="0" smtClean="0"/>
              <a:t> </a:t>
            </a:r>
            <a:r>
              <a:rPr lang="en-US" sz="2100" b="1" dirty="0" err="1" smtClean="0"/>
              <a:t>organizaţii</a:t>
            </a:r>
            <a:r>
              <a:rPr lang="en-US" sz="2100" b="1" dirty="0" smtClean="0"/>
              <a:t> “</a:t>
            </a:r>
            <a:r>
              <a:rPr lang="en-US" sz="2100" b="1" dirty="0" err="1" smtClean="0"/>
              <a:t>abordarea</a:t>
            </a:r>
            <a:r>
              <a:rPr lang="en-US" sz="2100" b="1" dirty="0" smtClean="0"/>
              <a:t> </a:t>
            </a:r>
            <a:r>
              <a:rPr lang="en-US" sz="2100" b="1" dirty="0" err="1" smtClean="0"/>
              <a:t>bazată</a:t>
            </a:r>
            <a:r>
              <a:rPr lang="en-US" sz="2100" b="1" dirty="0" smtClean="0"/>
              <a:t> </a:t>
            </a:r>
            <a:r>
              <a:rPr lang="en-US" sz="2100" b="1" dirty="0" err="1" smtClean="0"/>
              <a:t>pe</a:t>
            </a:r>
            <a:r>
              <a:rPr lang="en-US" sz="2100" b="1" dirty="0" smtClean="0"/>
              <a:t> </a:t>
            </a:r>
            <a:r>
              <a:rPr lang="en-US" sz="2100" b="1" dirty="0" err="1" smtClean="0"/>
              <a:t>proces</a:t>
            </a:r>
            <a:r>
              <a:rPr lang="en-US" sz="2100" b="1" dirty="0" smtClean="0"/>
              <a:t>”, </a:t>
            </a:r>
            <a:r>
              <a:rPr lang="en-US" sz="2100" b="1" dirty="0" err="1" smtClean="0"/>
              <a:t>întrucât</a:t>
            </a:r>
            <a:r>
              <a:rPr lang="en-US" sz="2100" dirty="0" smtClean="0"/>
              <a:t>, din </a:t>
            </a:r>
            <a:r>
              <a:rPr lang="en-US" sz="2100" dirty="0" err="1" smtClean="0"/>
              <a:t>practică</a:t>
            </a:r>
            <a:r>
              <a:rPr lang="en-US" sz="2100" dirty="0" smtClean="0"/>
              <a:t>, s-a </a:t>
            </a:r>
            <a:r>
              <a:rPr lang="en-US" sz="2100" dirty="0" err="1" smtClean="0"/>
              <a:t>constatat</a:t>
            </a:r>
            <a:r>
              <a:rPr lang="en-US" sz="2100" dirty="0" smtClean="0"/>
              <a:t> </a:t>
            </a:r>
            <a:r>
              <a:rPr lang="en-US" sz="2100" dirty="0" err="1" smtClean="0"/>
              <a:t>că</a:t>
            </a:r>
            <a:r>
              <a:rPr lang="en-US" sz="2100" dirty="0" smtClean="0"/>
              <a:t> </a:t>
            </a:r>
            <a:r>
              <a:rPr lang="en-US" sz="2100" b="1" dirty="0" smtClean="0"/>
              <a:t>o </a:t>
            </a:r>
            <a:r>
              <a:rPr lang="en-US" sz="2100" b="1" dirty="0" err="1" smtClean="0"/>
              <a:t>organizaţie</a:t>
            </a:r>
            <a:r>
              <a:rPr lang="en-US" sz="2100" b="1" dirty="0" smtClean="0"/>
              <a:t>, </a:t>
            </a:r>
            <a:r>
              <a:rPr lang="en-US" sz="2100" b="1" dirty="0" err="1" smtClean="0"/>
              <a:t>privită</a:t>
            </a:r>
            <a:r>
              <a:rPr lang="en-US" sz="2100" b="1" dirty="0" smtClean="0"/>
              <a:t> </a:t>
            </a:r>
            <a:r>
              <a:rPr lang="en-US" sz="2100" b="1" dirty="0" err="1" smtClean="0"/>
              <a:t>ca</a:t>
            </a:r>
            <a:r>
              <a:rPr lang="en-US" sz="2100" b="1" dirty="0" smtClean="0"/>
              <a:t> o </a:t>
            </a:r>
            <a:r>
              <a:rPr lang="en-US" sz="2100" b="1" dirty="0" err="1" smtClean="0"/>
              <a:t>sumă</a:t>
            </a:r>
            <a:r>
              <a:rPr lang="en-US" sz="2100" b="1" dirty="0" smtClean="0"/>
              <a:t> de </a:t>
            </a:r>
            <a:r>
              <a:rPr lang="en-US" sz="2100" b="1" dirty="0" err="1" smtClean="0"/>
              <a:t>procese</a:t>
            </a:r>
            <a:r>
              <a:rPr lang="en-US" sz="2100" b="1" dirty="0" smtClean="0"/>
              <a:t>, </a:t>
            </a:r>
            <a:r>
              <a:rPr lang="en-US" sz="2100" b="1" i="1" dirty="0" err="1" smtClean="0"/>
              <a:t>funcţionează</a:t>
            </a:r>
            <a:r>
              <a:rPr lang="en-US" sz="2100" b="1" i="1" dirty="0" smtClean="0"/>
              <a:t> </a:t>
            </a:r>
            <a:r>
              <a:rPr lang="en-US" sz="2100" b="1" i="1" dirty="0" err="1" smtClean="0"/>
              <a:t>eficace</a:t>
            </a:r>
            <a:r>
              <a:rPr lang="en-US" sz="2100" b="1" i="1" dirty="0" smtClean="0"/>
              <a:t> </a:t>
            </a:r>
            <a:r>
              <a:rPr lang="en-US" sz="2100" b="1" i="1" dirty="0" err="1" smtClean="0"/>
              <a:t>dacă</a:t>
            </a:r>
            <a:r>
              <a:rPr lang="en-US" sz="2100" b="1" i="1" dirty="0" smtClean="0"/>
              <a:t> </a:t>
            </a:r>
            <a:r>
              <a:rPr lang="en-US" sz="2100" b="1" i="1" dirty="0" err="1" smtClean="0"/>
              <a:t>fiecare</a:t>
            </a:r>
            <a:r>
              <a:rPr lang="en-US" sz="2100" b="1" i="1" dirty="0" smtClean="0"/>
              <a:t> </a:t>
            </a:r>
            <a:r>
              <a:rPr lang="en-US" sz="2100" b="1" i="1" dirty="0" err="1" smtClean="0"/>
              <a:t>proces</a:t>
            </a:r>
            <a:r>
              <a:rPr lang="en-US" sz="2100" b="1" i="1" dirty="0" smtClean="0"/>
              <a:t> </a:t>
            </a:r>
            <a:r>
              <a:rPr lang="en-US" sz="2100" b="1" i="1" dirty="0" err="1" smtClean="0"/>
              <a:t>este</a:t>
            </a:r>
            <a:r>
              <a:rPr lang="en-US" sz="2100" b="1" i="1" dirty="0" smtClean="0"/>
              <a:t> </a:t>
            </a:r>
            <a:r>
              <a:rPr lang="en-US" sz="2100" b="1" i="1" dirty="0" err="1" smtClean="0"/>
              <a:t>eficace</a:t>
            </a:r>
            <a:r>
              <a:rPr lang="en-US" sz="2100" b="1" i="1" dirty="0" smtClean="0"/>
              <a:t>,  </a:t>
            </a:r>
            <a:r>
              <a:rPr lang="en-US" sz="2100" b="1" i="1" dirty="0" err="1" smtClean="0"/>
              <a:t>iar</a:t>
            </a:r>
            <a:r>
              <a:rPr lang="en-US" sz="2100" b="1" i="1" dirty="0" smtClean="0"/>
              <a:t> </a:t>
            </a:r>
            <a:r>
              <a:rPr lang="en-US" sz="2100" b="1" i="1" dirty="0" err="1" smtClean="0"/>
              <a:t>corelarea</a:t>
            </a:r>
            <a:r>
              <a:rPr lang="en-US" sz="2100" b="1" i="1" dirty="0" smtClean="0"/>
              <a:t>  </a:t>
            </a:r>
            <a:r>
              <a:rPr lang="en-US" sz="2100" b="1" i="1" dirty="0" err="1" smtClean="0"/>
              <a:t>între</a:t>
            </a:r>
            <a:r>
              <a:rPr lang="en-US" sz="2100" b="1" i="1" dirty="0" smtClean="0"/>
              <a:t> </a:t>
            </a:r>
            <a:r>
              <a:rPr lang="en-US" sz="2100" b="1" i="1" dirty="0" err="1" smtClean="0"/>
              <a:t>procese</a:t>
            </a:r>
            <a:r>
              <a:rPr lang="en-US" sz="2100" b="1" i="1" dirty="0" smtClean="0"/>
              <a:t> </a:t>
            </a:r>
            <a:r>
              <a:rPr lang="en-US" sz="2100" b="1" i="1" dirty="0" err="1" smtClean="0"/>
              <a:t>este</a:t>
            </a:r>
            <a:r>
              <a:rPr lang="en-US" sz="2100" b="1" i="1" dirty="0" smtClean="0"/>
              <a:t> </a:t>
            </a:r>
            <a:r>
              <a:rPr lang="en-US" sz="2100" b="1" i="1" dirty="0" err="1" smtClean="0"/>
              <a:t>optimă</a:t>
            </a:r>
            <a:r>
              <a:rPr lang="en-US" sz="2100" b="1" i="1" dirty="0" smtClean="0"/>
              <a:t> </a:t>
            </a:r>
            <a:r>
              <a:rPr lang="en-US" sz="2100" b="1" i="1" dirty="0" err="1" smtClean="0"/>
              <a:t>şi</a:t>
            </a:r>
            <a:r>
              <a:rPr lang="en-US" sz="2100" b="1" i="1" dirty="0" smtClean="0"/>
              <a:t> </a:t>
            </a:r>
            <a:r>
              <a:rPr lang="en-US" sz="2100" b="1" i="1" dirty="0" err="1" smtClean="0"/>
              <a:t>ţinută</a:t>
            </a:r>
            <a:r>
              <a:rPr lang="en-US" sz="2100" b="1" i="1" dirty="0" smtClean="0"/>
              <a:t> sub control.</a:t>
            </a:r>
          </a:p>
        </p:txBody>
      </p:sp>
    </p:spTree>
    <p:extLst>
      <p:ext uri="{BB962C8B-B14F-4D97-AF65-F5344CB8AC3E}">
        <p14:creationId xmlns:p14="http://schemas.microsoft.com/office/powerpoint/2010/main" val="428686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b="1" dirty="0">
                <a:solidFill>
                  <a:srgbClr val="FFFF66"/>
                </a:solidFill>
              </a:rPr>
              <a:t>ABORDARE BAZATĂ PE </a:t>
            </a:r>
            <a:r>
              <a:rPr lang="en-US" b="1" dirty="0" smtClean="0">
                <a:solidFill>
                  <a:srgbClr val="FFFF66"/>
                </a:solidFill>
              </a:rPr>
              <a:t>PROCES</a:t>
            </a:r>
            <a:endParaRPr lang="en-US"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894" y="2218267"/>
            <a:ext cx="76327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8827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err="1">
                <a:solidFill>
                  <a:schemeClr val="tx2"/>
                </a:solidFill>
              </a:rPr>
              <a:t>Abordarea</a:t>
            </a:r>
            <a:r>
              <a:rPr lang="en-US" b="1" dirty="0">
                <a:solidFill>
                  <a:schemeClr val="tx2"/>
                </a:solidFill>
              </a:rPr>
              <a:t> </a:t>
            </a:r>
            <a:r>
              <a:rPr lang="en-US" b="1" dirty="0" err="1">
                <a:solidFill>
                  <a:schemeClr val="tx2"/>
                </a:solidFill>
              </a:rPr>
              <a:t>bazată</a:t>
            </a:r>
            <a:r>
              <a:rPr lang="en-US" b="1" dirty="0">
                <a:solidFill>
                  <a:schemeClr val="tx2"/>
                </a:solidFill>
              </a:rPr>
              <a:t> </a:t>
            </a:r>
            <a:r>
              <a:rPr lang="en-US" b="1" dirty="0" err="1">
                <a:solidFill>
                  <a:schemeClr val="tx2"/>
                </a:solidFill>
              </a:rPr>
              <a:t>pe</a:t>
            </a:r>
            <a:r>
              <a:rPr lang="en-US" b="1" dirty="0">
                <a:solidFill>
                  <a:schemeClr val="tx2"/>
                </a:solidFill>
              </a:rPr>
              <a:t> </a:t>
            </a:r>
            <a:r>
              <a:rPr lang="en-US" b="1" dirty="0" err="1">
                <a:solidFill>
                  <a:schemeClr val="tx2"/>
                </a:solidFill>
              </a:rPr>
              <a:t>proces</a:t>
            </a:r>
            <a:endParaRPr lang="en-US" dirty="0">
              <a:solidFill>
                <a:schemeClr val="tx2"/>
              </a:solidFill>
            </a:endParaRPr>
          </a:p>
        </p:txBody>
      </p:sp>
      <p:sp>
        <p:nvSpPr>
          <p:cNvPr id="5" name="Rectangle 3"/>
          <p:cNvSpPr txBox="1">
            <a:spLocks noChangeArrowheads="1"/>
          </p:cNvSpPr>
          <p:nvPr/>
        </p:nvSpPr>
        <p:spPr>
          <a:xfrm>
            <a:off x="1517666" y="2495374"/>
            <a:ext cx="8961358" cy="3278564"/>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buFont typeface="Wingdings" pitchFamily="2" charset="2"/>
              <a:buNone/>
            </a:pPr>
            <a:r>
              <a:rPr lang="en-US" sz="2800" dirty="0" smtClean="0">
                <a:latin typeface="Arial" pitchFamily="34" charset="0"/>
                <a:cs typeface="Arial" pitchFamily="34" charset="0"/>
              </a:rPr>
              <a:t>“</a:t>
            </a:r>
            <a:r>
              <a:rPr lang="en-US" sz="2800" dirty="0" err="1" smtClean="0">
                <a:latin typeface="Arial" pitchFamily="34" charset="0"/>
                <a:cs typeface="Arial" pitchFamily="34" charset="0"/>
              </a:rPr>
              <a:t>Identificarea</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în</a:t>
            </a:r>
            <a:r>
              <a:rPr lang="ro-RO" sz="2800" dirty="0" smtClean="0">
                <a:latin typeface="Arial" pitchFamily="34" charset="0"/>
                <a:cs typeface="Arial" pitchFamily="34" charset="0"/>
              </a:rPr>
              <a:t>ţ</a:t>
            </a:r>
            <a:r>
              <a:rPr lang="en-US" sz="2800" dirty="0" err="1" smtClean="0">
                <a:latin typeface="Arial" pitchFamily="34" charset="0"/>
                <a:cs typeface="Arial" pitchFamily="34" charset="0"/>
              </a:rPr>
              <a:t>elegerea</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si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coordonarea</a:t>
            </a:r>
            <a:r>
              <a:rPr lang="ro-RO" sz="2800" dirty="0" smtClean="0">
                <a:latin typeface="Arial" pitchFamily="34" charset="0"/>
                <a:cs typeface="Arial" pitchFamily="34" charset="0"/>
              </a:rPr>
              <a:t> </a:t>
            </a:r>
            <a:r>
              <a:rPr lang="en-US" sz="2800" dirty="0" err="1" smtClean="0">
                <a:latin typeface="Arial" pitchFamily="34" charset="0"/>
                <a:cs typeface="Arial" pitchFamily="34" charset="0"/>
              </a:rPr>
              <a:t>proceselor</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interconectate</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ca</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sistem</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contribuie</a:t>
            </a:r>
            <a:r>
              <a:rPr lang="en-US" sz="2800" dirty="0" smtClean="0">
                <a:latin typeface="Arial" pitchFamily="34" charset="0"/>
                <a:cs typeface="Arial" pitchFamily="34" charset="0"/>
              </a:rPr>
              <a:t> la</a:t>
            </a:r>
            <a:r>
              <a:rPr lang="ro-RO" sz="2800" dirty="0" smtClean="0">
                <a:latin typeface="Arial" pitchFamily="34" charset="0"/>
                <a:cs typeface="Arial" pitchFamily="34" charset="0"/>
              </a:rPr>
              <a:t> </a:t>
            </a:r>
            <a:r>
              <a:rPr lang="en-US" sz="2800" dirty="0" err="1" smtClean="0">
                <a:latin typeface="Arial" pitchFamily="34" charset="0"/>
                <a:cs typeface="Arial" pitchFamily="34" charset="0"/>
              </a:rPr>
              <a:t>eficacitatea</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si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eficien</a:t>
            </a:r>
            <a:r>
              <a:rPr lang="ro-RO" sz="2800" dirty="0" smtClean="0">
                <a:latin typeface="Arial" pitchFamily="34" charset="0"/>
                <a:cs typeface="Arial" pitchFamily="34" charset="0"/>
              </a:rPr>
              <a:t>ţ</a:t>
            </a:r>
            <a:r>
              <a:rPr lang="en-US" sz="2800" dirty="0" smtClean="0">
                <a:latin typeface="Arial" pitchFamily="34" charset="0"/>
                <a:cs typeface="Arial" pitchFamily="34" charset="0"/>
              </a:rPr>
              <a:t>a </a:t>
            </a:r>
            <a:r>
              <a:rPr lang="en-US" sz="2800" dirty="0" err="1" smtClean="0">
                <a:latin typeface="Arial" pitchFamily="34" charset="0"/>
                <a:cs typeface="Arial" pitchFamily="34" charset="0"/>
              </a:rPr>
              <a:t>organiza</a:t>
            </a:r>
            <a:r>
              <a:rPr lang="ro-RO" sz="2800" dirty="0" smtClean="0">
                <a:latin typeface="Arial" pitchFamily="34" charset="0"/>
                <a:cs typeface="Arial" pitchFamily="34" charset="0"/>
              </a:rPr>
              <a:t>ţ</a:t>
            </a:r>
            <a:r>
              <a:rPr lang="en-US" sz="2800" dirty="0" err="1" smtClean="0">
                <a:latin typeface="Arial" pitchFamily="34" charset="0"/>
                <a:cs typeface="Arial" pitchFamily="34" charset="0"/>
              </a:rPr>
              <a:t>iei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în</a:t>
            </a:r>
            <a:r>
              <a:rPr lang="ro-RO" sz="2800" dirty="0" smtClean="0">
                <a:latin typeface="Arial" pitchFamily="34" charset="0"/>
                <a:cs typeface="Arial" pitchFamily="34" charset="0"/>
              </a:rPr>
              <a:t> </a:t>
            </a:r>
            <a:r>
              <a:rPr lang="en-US" sz="2800" dirty="0" err="1" smtClean="0">
                <a:latin typeface="Arial" pitchFamily="34" charset="0"/>
                <a:cs typeface="Arial" pitchFamily="34" charset="0"/>
              </a:rPr>
              <a:t>îndeplinirea</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obiectivelor</a:t>
            </a:r>
            <a:r>
              <a:rPr lang="en-US" sz="2800" dirty="0" smtClean="0">
                <a:latin typeface="Arial" pitchFamily="34" charset="0"/>
                <a:cs typeface="Arial" pitchFamily="34" charset="0"/>
              </a:rPr>
              <a:t> sale.”</a:t>
            </a:r>
          </a:p>
          <a:p>
            <a:pPr>
              <a:buFont typeface="Wingdings" pitchFamily="2" charset="2"/>
              <a:buNone/>
            </a:pPr>
            <a:endParaRPr lang="en-US" sz="900" dirty="0" smtClean="0">
              <a:latin typeface="Arial" pitchFamily="34" charset="0"/>
              <a:cs typeface="Arial" pitchFamily="34" charset="0"/>
            </a:endParaRPr>
          </a:p>
          <a:p>
            <a:r>
              <a:rPr lang="en-US" sz="2800" dirty="0" smtClean="0">
                <a:latin typeface="Arial" pitchFamily="34" charset="0"/>
                <a:cs typeface="Arial" pitchFamily="34" charset="0"/>
              </a:rPr>
              <a:t> </a:t>
            </a:r>
            <a:r>
              <a:rPr lang="en-US" sz="2800" b="1" dirty="0" smtClean="0">
                <a:solidFill>
                  <a:schemeClr val="folHlink"/>
                </a:solidFill>
                <a:latin typeface="Arial" pitchFamily="34" charset="0"/>
                <a:cs typeface="Arial" pitchFamily="34" charset="0"/>
              </a:rPr>
              <a:t>SISTEM </a:t>
            </a:r>
            <a:r>
              <a:rPr lang="en-US" sz="2800" dirty="0" smtClean="0">
                <a:latin typeface="Arial" pitchFamily="34" charset="0"/>
                <a:cs typeface="Arial" pitchFamily="34" charset="0"/>
              </a:rPr>
              <a:t>– </a:t>
            </a:r>
            <a:r>
              <a:rPr lang="ro-RO" sz="2800" b="1" i="1" dirty="0">
                <a:latin typeface="Arial" pitchFamily="34" charset="0"/>
                <a:cs typeface="Arial" pitchFamily="34" charset="0"/>
              </a:rPr>
              <a:t>Ansamblu de elemente corelate sau în interacţiune </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29082039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8876" y="892787"/>
            <a:ext cx="9280185" cy="1138773"/>
          </a:xfrm>
          <a:prstGeom prst="rect">
            <a:avLst/>
          </a:prstGeom>
        </p:spPr>
        <p:txBody>
          <a:bodyPr wrap="square">
            <a:spAutoFit/>
          </a:bodyPr>
          <a:lstStyle/>
          <a:p>
            <a:pPr algn="ctr"/>
            <a:r>
              <a:rPr lang="en-US" sz="3600" b="1" dirty="0" err="1">
                <a:solidFill>
                  <a:srgbClr val="0070C0"/>
                </a:solidFill>
              </a:rPr>
              <a:t>Modelul</a:t>
            </a:r>
            <a:r>
              <a:rPr lang="en-US" sz="3600" b="1" dirty="0">
                <a:solidFill>
                  <a:srgbClr val="0070C0"/>
                </a:solidFill>
              </a:rPr>
              <a:t> SMC  </a:t>
            </a:r>
            <a:r>
              <a:rPr lang="en-US" sz="3600" b="1" dirty="0" err="1">
                <a:solidFill>
                  <a:srgbClr val="0070C0"/>
                </a:solidFill>
              </a:rPr>
              <a:t>bazat</a:t>
            </a:r>
            <a:r>
              <a:rPr lang="en-US" sz="3600" b="1" dirty="0">
                <a:solidFill>
                  <a:srgbClr val="0070C0"/>
                </a:solidFill>
              </a:rPr>
              <a:t> </a:t>
            </a:r>
            <a:r>
              <a:rPr lang="en-US" sz="3600" b="1" dirty="0" err="1">
                <a:solidFill>
                  <a:srgbClr val="0070C0"/>
                </a:solidFill>
              </a:rPr>
              <a:t>pe</a:t>
            </a:r>
            <a:r>
              <a:rPr lang="en-US" sz="3600" b="1" dirty="0">
                <a:solidFill>
                  <a:srgbClr val="0070C0"/>
                </a:solidFill>
              </a:rPr>
              <a:t> </a:t>
            </a:r>
            <a:r>
              <a:rPr lang="en-US" sz="3600" b="1" dirty="0" err="1">
                <a:solidFill>
                  <a:srgbClr val="0070C0"/>
                </a:solidFill>
              </a:rPr>
              <a:t>ciclul</a:t>
            </a:r>
            <a:r>
              <a:rPr lang="en-US" sz="3600" b="1" dirty="0">
                <a:solidFill>
                  <a:srgbClr val="0070C0"/>
                </a:solidFill>
              </a:rPr>
              <a:t> PDCA </a:t>
            </a:r>
            <a:endParaRPr lang="en-US" sz="3600" b="1" dirty="0" smtClean="0">
              <a:solidFill>
                <a:srgbClr val="0070C0"/>
              </a:solidFill>
            </a:endParaRPr>
          </a:p>
          <a:p>
            <a:pPr algn="ctr"/>
            <a:r>
              <a:rPr lang="en-US" sz="3200" b="1" dirty="0" smtClean="0">
                <a:solidFill>
                  <a:srgbClr val="0070C0"/>
                </a:solidFill>
              </a:rPr>
              <a:t>(</a:t>
            </a:r>
            <a:r>
              <a:rPr lang="en-US" sz="3200" b="1" dirty="0">
                <a:solidFill>
                  <a:srgbClr val="0070C0"/>
                </a:solidFill>
              </a:rPr>
              <a:t>fig.2 ISO 9001:2015)</a:t>
            </a:r>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842" y="2037293"/>
            <a:ext cx="7932252" cy="4199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468876" y="6237110"/>
            <a:ext cx="7931156" cy="307777"/>
          </a:xfrm>
          <a:prstGeom prst="rect">
            <a:avLst/>
          </a:prstGeom>
        </p:spPr>
        <p:txBody>
          <a:bodyPr wrap="square">
            <a:spAutoFit/>
          </a:bodyPr>
          <a:lstStyle/>
          <a:p>
            <a:r>
              <a:rPr lang="it-IT" sz="1400" dirty="0"/>
              <a:t>NOTA- Numerele din paranteze se refera la articolele acestui standard interna\ional.</a:t>
            </a:r>
            <a:endParaRPr lang="en-US" sz="1400" dirty="0"/>
          </a:p>
        </p:txBody>
      </p:sp>
    </p:spTree>
    <p:extLst>
      <p:ext uri="{BB962C8B-B14F-4D97-AF65-F5344CB8AC3E}">
        <p14:creationId xmlns:p14="http://schemas.microsoft.com/office/powerpoint/2010/main" val="36110806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711200" y="228600"/>
            <a:ext cx="10972800" cy="1143000"/>
          </a:xfrm>
        </p:spPr>
        <p:txBody>
          <a:bodyPr/>
          <a:lstStyle/>
          <a:p>
            <a:pPr eaLnBrk="1" hangingPunct="1"/>
            <a:r>
              <a:rPr lang="ro-RO" sz="3600" dirty="0" smtClean="0"/>
              <a:t>Responsabilități generale și specifice </a:t>
            </a:r>
            <a:r>
              <a:rPr lang="en-US" sz="3600" dirty="0" smtClean="0"/>
              <a:t/>
            </a:r>
            <a:br>
              <a:rPr lang="en-US" sz="3600" dirty="0" smtClean="0"/>
            </a:br>
            <a:endParaRPr lang="en-US" sz="2000" i="1" dirty="0" smtClean="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21339710"/>
              </p:ext>
            </p:extLst>
          </p:nvPr>
        </p:nvGraphicFramePr>
        <p:xfrm>
          <a:off x="609600" y="1600201"/>
          <a:ext cx="109728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pPr>
              <a:defRPr/>
            </a:pPr>
            <a:fld id="{B41405D9-3C85-464A-B70D-7DA76E7B0C5B}" type="slidenum">
              <a:rPr lang="en-US"/>
              <a:pPr>
                <a:defRPr/>
              </a:pPr>
              <a:t>20</a:t>
            </a:fld>
            <a:endParaRPr lang="en-US"/>
          </a:p>
        </p:txBody>
      </p:sp>
      <p:sp>
        <p:nvSpPr>
          <p:cNvPr id="7" name="Rectangle 6"/>
          <p:cNvSpPr/>
          <p:nvPr/>
        </p:nvSpPr>
        <p:spPr>
          <a:xfrm>
            <a:off x="6705600" y="3352800"/>
            <a:ext cx="31496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smtClean="0">
                <a:solidFill>
                  <a:schemeClr val="tx1"/>
                </a:solidFill>
              </a:rPr>
              <a:t>Serviciul</a:t>
            </a:r>
            <a:r>
              <a:rPr lang="en-US" dirty="0" smtClean="0">
                <a:solidFill>
                  <a:schemeClr val="tx1"/>
                </a:solidFill>
              </a:rPr>
              <a:t> </a:t>
            </a:r>
            <a:r>
              <a:rPr lang="ro-RO" dirty="0" smtClean="0">
                <a:solidFill>
                  <a:schemeClr val="tx1"/>
                </a:solidFill>
              </a:rPr>
              <a:t>Economic </a:t>
            </a:r>
            <a:r>
              <a:rPr lang="ro-RO" dirty="0" smtClean="0">
                <a:solidFill>
                  <a:schemeClr val="tx1"/>
                </a:solidFill>
              </a:rPr>
              <a:t>Fin</a:t>
            </a:r>
            <a:r>
              <a:rPr lang="en-US" dirty="0" err="1" smtClean="0">
                <a:solidFill>
                  <a:schemeClr val="tx1"/>
                </a:solidFill>
              </a:rPr>
              <a:t>anciar</a:t>
            </a:r>
            <a:endParaRPr lang="en-US" dirty="0">
              <a:solidFill>
                <a:schemeClr val="tx1"/>
              </a:solidFill>
            </a:endParaRPr>
          </a:p>
        </p:txBody>
      </p:sp>
      <p:cxnSp>
        <p:nvCxnSpPr>
          <p:cNvPr id="9" name="Straight Connector 8"/>
          <p:cNvCxnSpPr/>
          <p:nvPr/>
        </p:nvCxnSpPr>
        <p:spPr>
          <a:xfrm>
            <a:off x="6021917" y="3870325"/>
            <a:ext cx="812800" cy="158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38805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it-IT" b="1" dirty="0" smtClean="0"/>
              <a:t/>
            </a:r>
            <a:br>
              <a:rPr lang="it-IT" b="1" dirty="0" smtClean="0"/>
            </a:br>
            <a:r>
              <a:rPr lang="en-US" b="1" dirty="0" err="1">
                <a:solidFill>
                  <a:srgbClr val="002060"/>
                </a:solidFill>
              </a:rPr>
              <a:t>Standarde</a:t>
            </a:r>
            <a:r>
              <a:rPr lang="en-US" b="1" dirty="0">
                <a:solidFill>
                  <a:srgbClr val="002060"/>
                </a:solidFill>
              </a:rPr>
              <a:t> de </a:t>
            </a:r>
            <a:r>
              <a:rPr lang="en-US" b="1" dirty="0" err="1">
                <a:solidFill>
                  <a:srgbClr val="002060"/>
                </a:solidFill>
              </a:rPr>
              <a:t>referinta</a:t>
            </a:r>
            <a:r>
              <a:rPr lang="en-US" dirty="0">
                <a:solidFill>
                  <a:srgbClr val="002060"/>
                </a:solidFill>
              </a:rPr>
              <a:t/>
            </a:r>
            <a:br>
              <a:rPr lang="en-US" dirty="0">
                <a:solidFill>
                  <a:srgbClr val="002060"/>
                </a:solidFill>
              </a:rPr>
            </a:br>
            <a:r>
              <a:rPr lang="it-IT" sz="3100" b="1" dirty="0" smtClean="0">
                <a:solidFill>
                  <a:srgbClr val="0070C0"/>
                </a:solidFill>
              </a:rPr>
              <a:t>Relatia </a:t>
            </a:r>
            <a:r>
              <a:rPr lang="it-IT" sz="3100" b="1" dirty="0">
                <a:solidFill>
                  <a:srgbClr val="0070C0"/>
                </a:solidFill>
              </a:rPr>
              <a:t>cu alte standarde de sisteme de management</a:t>
            </a:r>
            <a:r>
              <a:rPr lang="en-US" sz="3100" dirty="0">
                <a:solidFill>
                  <a:srgbClr val="0070C0"/>
                </a:solidFill>
              </a:rPr>
              <a:t/>
            </a:r>
            <a:br>
              <a:rPr lang="en-US" sz="3100" dirty="0">
                <a:solidFill>
                  <a:srgbClr val="0070C0"/>
                </a:solidFill>
              </a:rPr>
            </a:br>
            <a:endParaRPr lang="en-US" sz="3100" dirty="0">
              <a:solidFill>
                <a:srgbClr val="0070C0"/>
              </a:solidFill>
            </a:endParaRPr>
          </a:p>
        </p:txBody>
      </p:sp>
      <p:sp>
        <p:nvSpPr>
          <p:cNvPr id="6" name="Rectangle 3"/>
          <p:cNvSpPr>
            <a:spLocks noChangeArrowheads="1"/>
          </p:cNvSpPr>
          <p:nvPr/>
        </p:nvSpPr>
        <p:spPr bwMode="auto">
          <a:xfrm>
            <a:off x="1229952" y="1562679"/>
            <a:ext cx="10282237" cy="563231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nSpc>
                <a:spcPct val="150000"/>
              </a:lnSpc>
            </a:pPr>
            <a:r>
              <a:rPr lang="ro-RO" sz="2000" dirty="0">
                <a:latin typeface="Arial" pitchFamily="34" charset="0"/>
                <a:cs typeface="Times New Roman" pitchFamily="18" charset="0"/>
              </a:rPr>
              <a:t>-	ISO 9001: 2015</a:t>
            </a:r>
            <a:r>
              <a:rPr lang="en-US" sz="2000" dirty="0">
                <a:latin typeface="Arial" pitchFamily="34" charset="0"/>
                <a:cs typeface="Times New Roman" pitchFamily="18" charset="0"/>
              </a:rPr>
              <a:t>, </a:t>
            </a:r>
            <a:r>
              <a:rPr lang="ro-RO" sz="2000" dirty="0">
                <a:latin typeface="Arial" pitchFamily="34" charset="0"/>
                <a:cs typeface="Times New Roman" pitchFamily="18" charset="0"/>
              </a:rPr>
              <a:t>Sisteme de management al calitatii. Cerinte;</a:t>
            </a:r>
            <a:endParaRPr lang="en-US" sz="2000" dirty="0">
              <a:cs typeface="Times New Roman" pitchFamily="18" charset="0"/>
            </a:endParaRPr>
          </a:p>
          <a:p>
            <a:pPr marL="342900" indent="-342900">
              <a:lnSpc>
                <a:spcPct val="150000"/>
              </a:lnSpc>
              <a:buFontTx/>
              <a:buChar char="-"/>
            </a:pPr>
            <a:r>
              <a:rPr lang="ro-RO" sz="2000" dirty="0" smtClean="0">
                <a:latin typeface="Arial" pitchFamily="34" charset="0"/>
                <a:cs typeface="Times New Roman" pitchFamily="18" charset="0"/>
              </a:rPr>
              <a:t>ISO </a:t>
            </a:r>
            <a:r>
              <a:rPr lang="ro-RO" sz="2000" b="1" dirty="0">
                <a:latin typeface="Arial" pitchFamily="34" charset="0"/>
                <a:cs typeface="Times New Roman" pitchFamily="18" charset="0"/>
              </a:rPr>
              <a:t>9000: 2015</a:t>
            </a:r>
            <a:r>
              <a:rPr lang="en-US" sz="2000" dirty="0">
                <a:latin typeface="Arial" pitchFamily="34" charset="0"/>
                <a:cs typeface="Times New Roman" pitchFamily="18" charset="0"/>
              </a:rPr>
              <a:t>, </a:t>
            </a:r>
            <a:r>
              <a:rPr lang="ro-RO" sz="2000" dirty="0">
                <a:latin typeface="Arial" pitchFamily="34" charset="0"/>
                <a:cs typeface="Times New Roman" pitchFamily="18" charset="0"/>
              </a:rPr>
              <a:t>Sisteme de management al calitatii. Principii fundamentale si vocabular</a:t>
            </a:r>
            <a:r>
              <a:rPr lang="ro-RO" sz="2000" dirty="0" smtClean="0">
                <a:latin typeface="Arial" pitchFamily="34" charset="0"/>
                <a:cs typeface="Times New Roman" pitchFamily="18" charset="0"/>
              </a:rPr>
              <a:t>;</a:t>
            </a:r>
            <a:endParaRPr lang="en-US" sz="2000" dirty="0" smtClean="0">
              <a:latin typeface="Arial" pitchFamily="34" charset="0"/>
              <a:cs typeface="Times New Roman" pitchFamily="18" charset="0"/>
            </a:endParaRPr>
          </a:p>
          <a:p>
            <a:pPr marL="342900" indent="-342900">
              <a:lnSpc>
                <a:spcPct val="150000"/>
              </a:lnSpc>
              <a:buFontTx/>
              <a:buChar char="-"/>
            </a:pPr>
            <a:r>
              <a:rPr lang="pt-BR" sz="2000" dirty="0">
                <a:latin typeface="Arial" pitchFamily="34" charset="0"/>
                <a:cs typeface="Arial" pitchFamily="34" charset="0"/>
              </a:rPr>
              <a:t>ISO </a:t>
            </a:r>
            <a:r>
              <a:rPr lang="pt-BR" sz="2000" b="1" dirty="0">
                <a:latin typeface="Arial" pitchFamily="34" charset="0"/>
                <a:cs typeface="Arial" pitchFamily="34" charset="0"/>
              </a:rPr>
              <a:t>9004:2010 </a:t>
            </a:r>
            <a:r>
              <a:rPr lang="pt-BR" sz="2000" dirty="0">
                <a:latin typeface="Arial" pitchFamily="34" charset="0"/>
                <a:cs typeface="Arial" pitchFamily="34" charset="0"/>
              </a:rPr>
              <a:t> – Conducerea unei organizatii catre un succes durabil, o abordare bazata pe managementul calitatii,</a:t>
            </a:r>
            <a:endParaRPr lang="en-US" sz="2000" dirty="0">
              <a:latin typeface="Arial" pitchFamily="34" charset="0"/>
              <a:cs typeface="Arial" pitchFamily="34" charset="0"/>
            </a:endParaRPr>
          </a:p>
          <a:p>
            <a:pPr>
              <a:lnSpc>
                <a:spcPct val="150000"/>
              </a:lnSpc>
            </a:pPr>
            <a:r>
              <a:rPr lang="ro-RO" sz="2000" dirty="0">
                <a:latin typeface="Arial" pitchFamily="34" charset="0"/>
                <a:cs typeface="Times New Roman" pitchFamily="18" charset="0"/>
              </a:rPr>
              <a:t>-	ISO/TS 9002: 2017</a:t>
            </a:r>
            <a:r>
              <a:rPr lang="en-US" sz="2000" dirty="0">
                <a:latin typeface="Arial" pitchFamily="34" charset="0"/>
                <a:cs typeface="Times New Roman" pitchFamily="18" charset="0"/>
              </a:rPr>
              <a:t>, </a:t>
            </a:r>
            <a:r>
              <a:rPr lang="ro-RO" sz="2000" dirty="0">
                <a:latin typeface="Arial" pitchFamily="34" charset="0"/>
                <a:cs typeface="Times New Roman" pitchFamily="18" charset="0"/>
              </a:rPr>
              <a:t>Sisteme de management al calitatii. Linii directoare pentru apliarea lui ISO 9001: 2015;</a:t>
            </a:r>
            <a:endParaRPr lang="en-US" sz="2000" dirty="0">
              <a:cs typeface="Times New Roman" pitchFamily="18" charset="0"/>
            </a:endParaRPr>
          </a:p>
          <a:p>
            <a:pPr>
              <a:lnSpc>
                <a:spcPct val="150000"/>
              </a:lnSpc>
            </a:pPr>
            <a:r>
              <a:rPr lang="ro-RO" sz="2000" dirty="0">
                <a:latin typeface="Arial" pitchFamily="34" charset="0"/>
                <a:cs typeface="Times New Roman" pitchFamily="18" charset="0"/>
              </a:rPr>
              <a:t>-	</a:t>
            </a:r>
            <a:r>
              <a:rPr lang="ro-RO" sz="2000" dirty="0" smtClean="0">
                <a:latin typeface="Arial" pitchFamily="34" charset="0"/>
                <a:cs typeface="Times New Roman" pitchFamily="18" charset="0"/>
              </a:rPr>
              <a:t>ISO </a:t>
            </a:r>
            <a:r>
              <a:rPr lang="ro-RO" sz="2000" dirty="0">
                <a:latin typeface="Arial" pitchFamily="34" charset="0"/>
                <a:cs typeface="Times New Roman" pitchFamily="18" charset="0"/>
              </a:rPr>
              <a:t>31000: 2018</a:t>
            </a:r>
            <a:r>
              <a:rPr lang="en-US" sz="2000" dirty="0">
                <a:latin typeface="Arial" pitchFamily="34" charset="0"/>
                <a:cs typeface="Times New Roman" pitchFamily="18" charset="0"/>
              </a:rPr>
              <a:t>, </a:t>
            </a:r>
            <a:r>
              <a:rPr lang="ro-RO" sz="2000" dirty="0">
                <a:latin typeface="Arial" pitchFamily="34" charset="0"/>
                <a:cs typeface="Times New Roman" pitchFamily="18" charset="0"/>
              </a:rPr>
              <a:t>Managementul riscului. Principii si linii directoare;</a:t>
            </a:r>
            <a:endParaRPr lang="en-US" sz="2000" dirty="0">
              <a:cs typeface="Times New Roman" pitchFamily="18" charset="0"/>
            </a:endParaRPr>
          </a:p>
          <a:p>
            <a:pPr>
              <a:lnSpc>
                <a:spcPct val="150000"/>
              </a:lnSpc>
            </a:pPr>
            <a:r>
              <a:rPr lang="ro-RO" sz="2000" dirty="0">
                <a:latin typeface="Arial" pitchFamily="34" charset="0"/>
                <a:cs typeface="Times New Roman" pitchFamily="18" charset="0"/>
              </a:rPr>
              <a:t>-	ISO 9001: 1994</a:t>
            </a:r>
            <a:r>
              <a:rPr lang="en-US" sz="2000" dirty="0">
                <a:latin typeface="Arial" pitchFamily="34" charset="0"/>
                <a:cs typeface="Times New Roman" pitchFamily="18" charset="0"/>
              </a:rPr>
              <a:t>, </a:t>
            </a:r>
            <a:r>
              <a:rPr lang="ro-RO" sz="2000" dirty="0">
                <a:latin typeface="Arial" pitchFamily="34" charset="0"/>
                <a:cs typeface="Times New Roman" pitchFamily="18" charset="0"/>
              </a:rPr>
              <a:t>Model pentru asigurarea calităţii în proiectare, dezvoltare, producţie, montaj şi service, ultimul standard pentru asigurarea calităţii</a:t>
            </a:r>
            <a:endParaRPr lang="en-US" sz="2000" dirty="0">
              <a:cs typeface="Times New Roman" pitchFamily="18" charset="0"/>
            </a:endParaRPr>
          </a:p>
          <a:p>
            <a:pPr marL="342900" indent="-342900">
              <a:lnSpc>
                <a:spcPct val="150000"/>
              </a:lnSpc>
              <a:buFontTx/>
              <a:buChar char="-"/>
            </a:pPr>
            <a:r>
              <a:rPr lang="en-US" sz="2000" dirty="0" smtClean="0">
                <a:latin typeface="Arial" pitchFamily="34" charset="0"/>
                <a:cs typeface="Arial" pitchFamily="34" charset="0"/>
              </a:rPr>
              <a:t>ISO </a:t>
            </a:r>
            <a:r>
              <a:rPr lang="en-US" sz="2000" dirty="0">
                <a:latin typeface="Arial" pitchFamily="34" charset="0"/>
                <a:cs typeface="Arial" pitchFamily="34" charset="0"/>
              </a:rPr>
              <a:t>19011: 2018, </a:t>
            </a:r>
            <a:r>
              <a:rPr lang="en-US" sz="2000" dirty="0" err="1">
                <a:latin typeface="Arial" pitchFamily="34" charset="0"/>
                <a:cs typeface="Arial" pitchFamily="34" charset="0"/>
              </a:rPr>
              <a:t>Linii</a:t>
            </a:r>
            <a:r>
              <a:rPr lang="en-US" sz="2000" dirty="0">
                <a:latin typeface="Arial" pitchFamily="34" charset="0"/>
                <a:cs typeface="Arial" pitchFamily="34" charset="0"/>
              </a:rPr>
              <a:t> </a:t>
            </a:r>
            <a:r>
              <a:rPr lang="en-US" sz="2000" dirty="0" err="1">
                <a:latin typeface="Arial" pitchFamily="34" charset="0"/>
                <a:cs typeface="Arial" pitchFamily="34" charset="0"/>
              </a:rPr>
              <a:t>directoare</a:t>
            </a:r>
            <a:r>
              <a:rPr lang="en-US" sz="2000" dirty="0">
                <a:latin typeface="Arial" pitchFamily="34" charset="0"/>
                <a:cs typeface="Arial" pitchFamily="34" charset="0"/>
              </a:rPr>
              <a:t> </a:t>
            </a:r>
            <a:r>
              <a:rPr lang="en-US" sz="2000" dirty="0" err="1">
                <a:latin typeface="Arial" pitchFamily="34" charset="0"/>
                <a:cs typeface="Arial" pitchFamily="34" charset="0"/>
              </a:rPr>
              <a:t>pentru</a:t>
            </a:r>
            <a:r>
              <a:rPr lang="en-US" sz="2000" dirty="0">
                <a:latin typeface="Arial" pitchFamily="34" charset="0"/>
                <a:cs typeface="Arial" pitchFamily="34" charset="0"/>
              </a:rPr>
              <a:t> </a:t>
            </a:r>
            <a:r>
              <a:rPr lang="en-US" sz="2000" dirty="0" err="1">
                <a:latin typeface="Arial" pitchFamily="34" charset="0"/>
                <a:cs typeface="Arial" pitchFamily="34" charset="0"/>
              </a:rPr>
              <a:t>auditarea</a:t>
            </a:r>
            <a:r>
              <a:rPr lang="en-US" sz="2000" dirty="0">
                <a:latin typeface="Arial" pitchFamily="34" charset="0"/>
                <a:cs typeface="Arial" pitchFamily="34" charset="0"/>
              </a:rPr>
              <a:t> </a:t>
            </a:r>
            <a:r>
              <a:rPr lang="en-US" sz="2000" dirty="0" err="1">
                <a:latin typeface="Arial" pitchFamily="34" charset="0"/>
                <a:cs typeface="Arial" pitchFamily="34" charset="0"/>
              </a:rPr>
              <a:t>sistemelor</a:t>
            </a:r>
            <a:r>
              <a:rPr lang="en-US" sz="2000" dirty="0">
                <a:latin typeface="Arial" pitchFamily="34" charset="0"/>
                <a:cs typeface="Arial" pitchFamily="34" charset="0"/>
              </a:rPr>
              <a:t> de management.</a:t>
            </a:r>
            <a:r>
              <a:rPr lang="en-US" sz="2000" dirty="0">
                <a:cs typeface="Times New Roman" pitchFamily="18" charset="0"/>
              </a:rPr>
              <a:t>	</a:t>
            </a:r>
            <a:endParaRPr lang="en-US" sz="2000" dirty="0" smtClean="0">
              <a:cs typeface="Times New Roman" pitchFamily="18" charset="0"/>
            </a:endParaRPr>
          </a:p>
          <a:p>
            <a:pPr marL="342900" indent="-342900">
              <a:lnSpc>
                <a:spcPct val="150000"/>
              </a:lnSpc>
              <a:buFontTx/>
              <a:buChar char="-"/>
            </a:pPr>
            <a:endParaRPr lang="en-US" sz="2000" dirty="0">
              <a:cs typeface="Times New Roman" pitchFamily="18" charset="0"/>
            </a:endParaRPr>
          </a:p>
        </p:txBody>
      </p:sp>
    </p:spTree>
    <p:extLst>
      <p:ext uri="{BB962C8B-B14F-4D97-AF65-F5344CB8AC3E}">
        <p14:creationId xmlns:p14="http://schemas.microsoft.com/office/powerpoint/2010/main" val="14001561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it-IT" b="1" dirty="0">
                <a:solidFill>
                  <a:srgbClr val="0070C0"/>
                </a:solidFill>
                <a:latin typeface="Calibri" pitchFamily="34" charset="0"/>
                <a:cs typeface="Calibri" pitchFamily="34" charset="0"/>
              </a:rPr>
              <a:t>Specificații, norme, standarde naționale sau internaționale </a:t>
            </a:r>
            <a:endParaRPr lang="en-US" dirty="0"/>
          </a:p>
        </p:txBody>
      </p:sp>
      <p:sp>
        <p:nvSpPr>
          <p:cNvPr id="4" name="Content Placeholder 3"/>
          <p:cNvSpPr>
            <a:spLocks noGrp="1"/>
          </p:cNvSpPr>
          <p:nvPr>
            <p:ph idx="1"/>
          </p:nvPr>
        </p:nvSpPr>
        <p:spPr>
          <a:xfrm>
            <a:off x="2140532" y="1819747"/>
            <a:ext cx="8488237" cy="1810693"/>
          </a:xfrm>
          <a:prstGeom prst="roundRect">
            <a:avLst/>
          </a:prstGeom>
          <a:solidFill>
            <a:schemeClr val="accent1">
              <a:alpha val="37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normAutofit fontScale="77500" lnSpcReduction="20000"/>
          </a:bodyPr>
          <a:lstStyle/>
          <a:p>
            <a:pPr algn="ctr"/>
            <a:r>
              <a:rPr lang="ro-RO" b="1" dirty="0">
                <a:solidFill>
                  <a:schemeClr val="tx1"/>
                </a:solidFill>
              </a:rPr>
              <a:t>STANDARD</a:t>
            </a:r>
          </a:p>
          <a:p>
            <a:pPr algn="ctr"/>
            <a:r>
              <a:rPr lang="ro-RO" b="1" i="1" dirty="0" smtClean="0">
                <a:solidFill>
                  <a:schemeClr val="tx1"/>
                </a:solidFill>
              </a:rPr>
              <a:t>(</a:t>
            </a:r>
            <a:r>
              <a:rPr lang="vi-VN" i="1" dirty="0" smtClean="0">
                <a:solidFill>
                  <a:schemeClr val="tx1"/>
                </a:solidFill>
              </a:rPr>
              <a:t>document, stabilit prin consens și aprobat de către un organism recunoscut, care asigură, pentru uz comun și repetat, reguli, linii directoare sau caracteristici pentru activități sau rezultatelor lor, cu scopul de a se obține gradul optim de ordine într-un anumit context</a:t>
            </a:r>
            <a:r>
              <a:rPr lang="ro-RO" b="1" i="1" dirty="0" smtClean="0">
                <a:solidFill>
                  <a:schemeClr val="tx1"/>
                </a:solidFill>
              </a:rPr>
              <a:t>)</a:t>
            </a:r>
          </a:p>
          <a:p>
            <a:pPr algn="ctr"/>
            <a:r>
              <a:rPr lang="ro-RO" b="1" i="1" dirty="0" smtClean="0">
                <a:solidFill>
                  <a:schemeClr val="tx1"/>
                </a:solidFill>
              </a:rPr>
              <a:t>După Ghidul ISO/CEI 2:1996</a:t>
            </a:r>
            <a:endParaRPr lang="ro-RO" b="1" dirty="0">
              <a:solidFill>
                <a:schemeClr val="tx1"/>
              </a:solidFill>
            </a:endParaRPr>
          </a:p>
        </p:txBody>
      </p:sp>
      <p:sp>
        <p:nvSpPr>
          <p:cNvPr id="5" name="Content Placeholder 2"/>
          <p:cNvSpPr txBox="1">
            <a:spLocks/>
          </p:cNvSpPr>
          <p:nvPr/>
        </p:nvSpPr>
        <p:spPr>
          <a:xfrm>
            <a:off x="1820232" y="3729382"/>
            <a:ext cx="9345168" cy="2667000"/>
          </a:xfrm>
          <a:prstGeom prst="rect">
            <a:avLst/>
          </a:prstGeom>
        </p:spPr>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buFont typeface="Arial" pitchFamily="34" charset="0"/>
              <a:buNone/>
              <a:defRPr/>
            </a:pPr>
            <a:r>
              <a:rPr lang="ro-RO" sz="1600" i="1" dirty="0" smtClean="0"/>
              <a:t>1...</a:t>
            </a:r>
            <a:r>
              <a:rPr lang="vi-VN" sz="1600" i="1" dirty="0" smtClean="0"/>
              <a:t> de prescripții fundamentale</a:t>
            </a:r>
            <a:r>
              <a:rPr lang="ro-RO" sz="1600" i="1" dirty="0" smtClean="0"/>
              <a:t>: </a:t>
            </a:r>
            <a:r>
              <a:rPr lang="vi-VN" sz="1600" i="1" dirty="0" smtClean="0"/>
              <a:t>terminologie, metrologie, convenții, semne și simboluri etc.</a:t>
            </a:r>
          </a:p>
          <a:p>
            <a:pPr>
              <a:buFont typeface="Arial" pitchFamily="34" charset="0"/>
              <a:buNone/>
              <a:defRPr/>
            </a:pPr>
            <a:r>
              <a:rPr lang="ro-RO" sz="1600" i="1" dirty="0" smtClean="0"/>
              <a:t>2. .. </a:t>
            </a:r>
            <a:r>
              <a:rPr lang="vi-VN" sz="1600" i="1" dirty="0" smtClean="0"/>
              <a:t>pentru metode de încercare și pentru analiză care măsoară caracteristicile;</a:t>
            </a:r>
          </a:p>
          <a:p>
            <a:pPr>
              <a:buFont typeface="Arial" pitchFamily="34" charset="0"/>
              <a:buNone/>
              <a:defRPr/>
            </a:pPr>
            <a:r>
              <a:rPr lang="ro-RO" sz="1600" i="1" dirty="0" smtClean="0"/>
              <a:t>3. .. care</a:t>
            </a:r>
            <a:r>
              <a:rPr lang="vi-VN" sz="1600" i="1" dirty="0" smtClean="0"/>
              <a:t> definesc caracteristicile unui produs (st</a:t>
            </a:r>
            <a:r>
              <a:rPr lang="ro-RO" sz="1600" i="1" dirty="0" smtClean="0"/>
              <a:t>d</a:t>
            </a:r>
            <a:r>
              <a:rPr lang="vi-VN" sz="1600" i="1" dirty="0" smtClean="0"/>
              <a:t> de produs) sau a unei specificații pentru un serviciu (st</a:t>
            </a:r>
            <a:r>
              <a:rPr lang="ro-RO" sz="1600" i="1" dirty="0" smtClean="0"/>
              <a:t>d</a:t>
            </a:r>
            <a:r>
              <a:rPr lang="vi-VN" sz="1600" i="1" dirty="0" smtClean="0"/>
              <a:t> de servicii) și pragurile de performanță ce trebuie atinse (utilizare adecvată, interfața și interschimbabilitatea, sănătate, securitate, protecția mediului, contracte standard, documentația ce însoțește produsele sau serviciile etc.);</a:t>
            </a:r>
          </a:p>
          <a:p>
            <a:pPr>
              <a:buFont typeface="Arial" pitchFamily="34" charset="0"/>
              <a:buNone/>
              <a:defRPr/>
            </a:pPr>
            <a:r>
              <a:rPr lang="ro-RO" sz="1600" i="1" dirty="0" smtClean="0"/>
              <a:t>4. ..</a:t>
            </a:r>
            <a:r>
              <a:rPr lang="vi-VN" sz="1600" i="1" dirty="0" smtClean="0"/>
              <a:t> de organizație care se referă la descrierea funcțiilor unei companii și la relațiile dintre acestea, cât și la structurarea activităților (managementul și asigurarea calității, mentenanța, analizele de valoare, logistica, managementul calității, managementul proiectelor sau al sistemelor, managementul producției etc.)</a:t>
            </a:r>
          </a:p>
        </p:txBody>
      </p:sp>
    </p:spTree>
    <p:extLst>
      <p:ext uri="{BB962C8B-B14F-4D97-AF65-F5344CB8AC3E}">
        <p14:creationId xmlns:p14="http://schemas.microsoft.com/office/powerpoint/2010/main" val="3333163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it-IT" b="1" dirty="0">
                <a:solidFill>
                  <a:srgbClr val="0070C0"/>
                </a:solidFill>
                <a:latin typeface="Arial" pitchFamily="34" charset="0"/>
                <a:cs typeface="Arial" pitchFamily="34" charset="0"/>
              </a:rPr>
              <a:t>Standarde naționale sau internaționale</a:t>
            </a:r>
            <a:endParaRPr lang="en-US" dirty="0"/>
          </a:p>
        </p:txBody>
      </p:sp>
      <p:sp>
        <p:nvSpPr>
          <p:cNvPr id="4" name="Content Placeholder 2"/>
          <p:cNvSpPr txBox="1">
            <a:spLocks/>
          </p:cNvSpPr>
          <p:nvPr/>
        </p:nvSpPr>
        <p:spPr>
          <a:xfrm>
            <a:off x="1449920" y="2085989"/>
            <a:ext cx="9326880" cy="4286584"/>
          </a:xfrm>
          <a:prstGeom prst="rect">
            <a:avLst/>
          </a:prstGeom>
        </p:spPr>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ctr">
              <a:buFont typeface="Arial" pitchFamily="34" charset="0"/>
              <a:buNone/>
            </a:pPr>
            <a:r>
              <a:rPr lang="vi-VN" sz="1800" dirty="0" smtClean="0"/>
              <a:t>Standardele se elaborează la nivel internațional, regional și național. Coordonarea activităților la </a:t>
            </a:r>
            <a:r>
              <a:rPr lang="ro-RO" sz="1800" dirty="0" smtClean="0"/>
              <a:t>cele 3</a:t>
            </a:r>
            <a:r>
              <a:rPr lang="vi-VN" sz="1800" dirty="0" smtClean="0"/>
              <a:t> nivele este asigurată prin structuri comune și acorduri de cooperare. </a:t>
            </a:r>
            <a:endParaRPr lang="ro-RO" sz="1800" dirty="0" smtClean="0"/>
          </a:p>
          <a:p>
            <a:pPr algn="ctr">
              <a:buFont typeface="Wingdings" pitchFamily="2" charset="2"/>
              <a:buChar char="Ø"/>
            </a:pPr>
            <a:r>
              <a:rPr lang="vi-VN" sz="1800" b="1" dirty="0" smtClean="0"/>
              <a:t>Standardizarea internațională </a:t>
            </a:r>
            <a:endParaRPr lang="ro-RO" sz="1800" b="1" dirty="0" smtClean="0"/>
          </a:p>
          <a:p>
            <a:pPr>
              <a:buFont typeface="Arial" pitchFamily="34" charset="0"/>
              <a:buNone/>
            </a:pPr>
            <a:r>
              <a:rPr lang="ro-RO" sz="1800" b="1" dirty="0" smtClean="0"/>
              <a:t>ISO - </a:t>
            </a:r>
            <a:r>
              <a:rPr lang="vi-VN" sz="1800" b="1" dirty="0" smtClean="0"/>
              <a:t>Organizația Internațională de Standardizare </a:t>
            </a:r>
            <a:endParaRPr lang="ro-RO" sz="1800" b="1" dirty="0" smtClean="0"/>
          </a:p>
          <a:p>
            <a:pPr>
              <a:buFont typeface="Arial" pitchFamily="34" charset="0"/>
              <a:buNone/>
            </a:pPr>
            <a:r>
              <a:rPr lang="vi-VN" sz="1800" dirty="0" smtClean="0"/>
              <a:t>IEC – Comisia Electrotehnică Internațională </a:t>
            </a:r>
            <a:endParaRPr lang="ro-RO" sz="1800" dirty="0" smtClean="0"/>
          </a:p>
          <a:p>
            <a:pPr>
              <a:buFont typeface="Arial" pitchFamily="34" charset="0"/>
              <a:buNone/>
            </a:pPr>
            <a:r>
              <a:rPr lang="vi-VN" sz="1800" dirty="0" smtClean="0"/>
              <a:t>ITU – Uniunea Internațională a Telecomunicațiilor </a:t>
            </a:r>
            <a:endParaRPr lang="ro-RO" sz="1800" dirty="0" smtClean="0"/>
          </a:p>
          <a:p>
            <a:pPr algn="ctr">
              <a:buFont typeface="Wingdings" pitchFamily="2" charset="2"/>
              <a:buChar char="Ø"/>
            </a:pPr>
            <a:r>
              <a:rPr lang="vi-VN" sz="1800" b="1" dirty="0" smtClean="0"/>
              <a:t>Standardizarea regională </a:t>
            </a:r>
            <a:r>
              <a:rPr lang="ro-RO" sz="1800" i="1" dirty="0" smtClean="0"/>
              <a:t>(</a:t>
            </a:r>
            <a:r>
              <a:rPr lang="vi-VN" sz="1800" i="1" dirty="0" smtClean="0"/>
              <a:t>Europa</a:t>
            </a:r>
            <a:r>
              <a:rPr lang="ro-RO" sz="1800" i="1" dirty="0" smtClean="0"/>
              <a:t>)</a:t>
            </a:r>
            <a:r>
              <a:rPr lang="vi-VN" sz="1800" i="1" dirty="0" smtClean="0"/>
              <a:t> </a:t>
            </a:r>
            <a:endParaRPr lang="ro-RO" sz="1800" i="1" dirty="0" smtClean="0"/>
          </a:p>
          <a:p>
            <a:pPr>
              <a:buFont typeface="Arial" pitchFamily="34" charset="0"/>
              <a:buNone/>
            </a:pPr>
            <a:r>
              <a:rPr lang="vi-VN" sz="1800" dirty="0" smtClean="0"/>
              <a:t>CEN</a:t>
            </a:r>
            <a:r>
              <a:rPr lang="ro-RO" sz="1800" dirty="0" smtClean="0"/>
              <a:t> </a:t>
            </a:r>
            <a:r>
              <a:rPr lang="vi-VN" sz="1800" dirty="0" smtClean="0"/>
              <a:t>Comitetul </a:t>
            </a:r>
            <a:r>
              <a:rPr lang="vi-VN" sz="1600" dirty="0" smtClean="0"/>
              <a:t>European pentru Standardizare </a:t>
            </a:r>
            <a:endParaRPr lang="ro-RO" sz="1600" dirty="0" smtClean="0"/>
          </a:p>
          <a:p>
            <a:pPr>
              <a:buFont typeface="Arial" pitchFamily="34" charset="0"/>
              <a:buNone/>
            </a:pPr>
            <a:r>
              <a:rPr lang="vi-VN" sz="1600" dirty="0" smtClean="0"/>
              <a:t>CENELEC </a:t>
            </a:r>
            <a:r>
              <a:rPr lang="ro-RO" sz="1600" dirty="0" smtClean="0"/>
              <a:t> -</a:t>
            </a:r>
            <a:r>
              <a:rPr lang="vi-VN" sz="1600" dirty="0" smtClean="0"/>
              <a:t>Comitetul European pentru Standardizare în Electrotehnică </a:t>
            </a:r>
            <a:endParaRPr lang="ro-RO" sz="1600" dirty="0" smtClean="0"/>
          </a:p>
          <a:p>
            <a:pPr>
              <a:buFont typeface="Arial" pitchFamily="34" charset="0"/>
              <a:buNone/>
            </a:pPr>
            <a:r>
              <a:rPr lang="vi-VN" sz="1600" dirty="0" smtClean="0"/>
              <a:t>ETSI – Institutul European pentru Standardizare în Telecomunicații America </a:t>
            </a:r>
            <a:r>
              <a:rPr lang="ro-RO" sz="1600" dirty="0" smtClean="0"/>
              <a:t> ....</a:t>
            </a:r>
          </a:p>
          <a:p>
            <a:pPr algn="ctr">
              <a:buFont typeface="Wingdings" pitchFamily="2" charset="2"/>
              <a:buChar char="Ø"/>
            </a:pPr>
            <a:r>
              <a:rPr lang="ro-RO" sz="1600" dirty="0" smtClean="0"/>
              <a:t> </a:t>
            </a:r>
            <a:r>
              <a:rPr lang="vi-VN" sz="1600" b="1" dirty="0" smtClean="0"/>
              <a:t>Standardizarea națională</a:t>
            </a:r>
            <a:endParaRPr lang="ro-RO" sz="1600" b="1" dirty="0" smtClean="0"/>
          </a:p>
          <a:p>
            <a:pPr>
              <a:buFont typeface="Arial" pitchFamily="34" charset="0"/>
              <a:buNone/>
            </a:pPr>
            <a:r>
              <a:rPr lang="vi-VN" sz="1600" dirty="0" smtClean="0"/>
              <a:t> Fiecare țară are propriul sistem național de standardizare. Organismele principale sau cele mai reprezentative sunt membre ale organismelor regionale sau internaționale.</a:t>
            </a:r>
            <a:endParaRPr lang="ro-RO" sz="1600" dirty="0" smtClean="0"/>
          </a:p>
        </p:txBody>
      </p:sp>
    </p:spTree>
    <p:extLst>
      <p:ext uri="{BB962C8B-B14F-4D97-AF65-F5344CB8AC3E}">
        <p14:creationId xmlns:p14="http://schemas.microsoft.com/office/powerpoint/2010/main" val="1754917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idx="1"/>
          </p:nvPr>
        </p:nvSpPr>
        <p:spPr>
          <a:xfrm>
            <a:off x="1175113" y="2514829"/>
            <a:ext cx="10819179" cy="3450696"/>
          </a:xfrm>
        </p:spPr>
        <p:txBody>
          <a:bodyPr>
            <a:normAutofit/>
          </a:bodyPr>
          <a:lstStyle/>
          <a:p>
            <a:pPr marL="0" indent="0">
              <a:buNone/>
            </a:pPr>
            <a:r>
              <a:rPr lang="en-GB" dirty="0" err="1">
                <a:latin typeface="Arial" pitchFamily="34" charset="0"/>
                <a:cs typeface="Arial" pitchFamily="34" charset="0"/>
              </a:rPr>
              <a:t>S</a:t>
            </a:r>
            <a:r>
              <a:rPr lang="en-GB" dirty="0" err="1" smtClean="0">
                <a:latin typeface="Arial" pitchFamily="34" charset="0"/>
                <a:cs typeface="Arial" pitchFamily="34" charset="0"/>
              </a:rPr>
              <a:t>tandardul</a:t>
            </a:r>
            <a:r>
              <a:rPr lang="en-GB" dirty="0" smtClean="0">
                <a:latin typeface="Arial" pitchFamily="34" charset="0"/>
                <a:cs typeface="Arial" pitchFamily="34" charset="0"/>
              </a:rPr>
              <a:t> </a:t>
            </a:r>
            <a:r>
              <a:rPr lang="en-GB" dirty="0">
                <a:latin typeface="Arial" pitchFamily="34" charset="0"/>
                <a:cs typeface="Arial" pitchFamily="34" charset="0"/>
              </a:rPr>
              <a:t>ISO 9001 </a:t>
            </a:r>
            <a:r>
              <a:rPr lang="en-GB" dirty="0" smtClean="0">
                <a:latin typeface="Arial" pitchFamily="34" charset="0"/>
                <a:cs typeface="Arial" pitchFamily="34" charset="0"/>
              </a:rPr>
              <a:t>-</a:t>
            </a:r>
            <a:r>
              <a:rPr lang="en-GB" dirty="0" err="1" smtClean="0">
                <a:latin typeface="Arial" pitchFamily="34" charset="0"/>
                <a:cs typeface="Arial" pitchFamily="34" charset="0"/>
              </a:rPr>
              <a:t>Managementul</a:t>
            </a:r>
            <a:r>
              <a:rPr lang="en-GB" dirty="0" smtClean="0">
                <a:latin typeface="Arial" pitchFamily="34" charset="0"/>
                <a:cs typeface="Arial" pitchFamily="34" charset="0"/>
              </a:rPr>
              <a:t> </a:t>
            </a:r>
            <a:r>
              <a:rPr lang="en-GB" dirty="0" err="1" smtClean="0">
                <a:latin typeface="Arial" pitchFamily="34" charset="0"/>
                <a:cs typeface="Arial" pitchFamily="34" charset="0"/>
              </a:rPr>
              <a:t>Calitatii</a:t>
            </a:r>
            <a:r>
              <a:rPr lang="en-GB" dirty="0">
                <a:latin typeface="Arial" pitchFamily="34" charset="0"/>
                <a:cs typeface="Arial" pitchFamily="34" charset="0"/>
              </a:rPr>
              <a:t> </a:t>
            </a:r>
            <a:r>
              <a:rPr lang="en-GB" dirty="0" smtClean="0">
                <a:latin typeface="Arial" pitchFamily="34" charset="0"/>
                <a:cs typeface="Arial" pitchFamily="34" charset="0"/>
              </a:rPr>
              <a:t> </a:t>
            </a:r>
          </a:p>
          <a:p>
            <a:pPr marL="0" indent="0">
              <a:buNone/>
            </a:pPr>
            <a:r>
              <a:rPr lang="en-GB" dirty="0" smtClean="0">
                <a:latin typeface="Arial" pitchFamily="34" charset="0"/>
                <a:ea typeface="Arial Unicode MS" pitchFamily="34" charset="-128"/>
                <a:cs typeface="Arial" pitchFamily="34" charset="0"/>
              </a:rPr>
              <a:t>- </a:t>
            </a:r>
            <a:r>
              <a:rPr lang="en-GB" dirty="0" err="1" smtClean="0">
                <a:latin typeface="Arial" pitchFamily="34" charset="0"/>
                <a:ea typeface="Arial Unicode MS" pitchFamily="34" charset="-128"/>
                <a:cs typeface="Arial" pitchFamily="34" charset="0"/>
              </a:rPr>
              <a:t>este</a:t>
            </a:r>
            <a:r>
              <a:rPr lang="en-GB" dirty="0" smtClean="0">
                <a:latin typeface="Arial" pitchFamily="34" charset="0"/>
                <a:ea typeface="Arial Unicode MS" pitchFamily="34" charset="-128"/>
                <a:cs typeface="Arial" pitchFamily="34" charset="0"/>
              </a:rPr>
              <a:t> </a:t>
            </a:r>
            <a:r>
              <a:rPr lang="en-GB" dirty="0" err="1" smtClean="0">
                <a:latin typeface="Arial" pitchFamily="34" charset="0"/>
                <a:ea typeface="Arial Unicode MS" pitchFamily="34" charset="-128"/>
                <a:cs typeface="Arial" pitchFamily="34" charset="0"/>
              </a:rPr>
              <a:t>standardul</a:t>
            </a:r>
            <a:r>
              <a:rPr lang="en-GB" dirty="0" smtClean="0">
                <a:latin typeface="Arial" pitchFamily="34" charset="0"/>
                <a:ea typeface="Arial Unicode MS" pitchFamily="34" charset="-128"/>
                <a:cs typeface="Arial" pitchFamily="34" charset="0"/>
              </a:rPr>
              <a:t> </a:t>
            </a:r>
            <a:r>
              <a:rPr lang="en-GB" dirty="0">
                <a:latin typeface="Arial" pitchFamily="34" charset="0"/>
                <a:ea typeface="Arial Unicode MS" pitchFamily="34" charset="-128"/>
                <a:cs typeface="Arial" pitchFamily="34" charset="0"/>
              </a:rPr>
              <a:t>fundamental </a:t>
            </a:r>
            <a:r>
              <a:rPr lang="en-GB" dirty="0" err="1">
                <a:latin typeface="Arial" pitchFamily="34" charset="0"/>
                <a:ea typeface="Arial Unicode MS" pitchFamily="34" charset="-128"/>
                <a:cs typeface="Arial" pitchFamily="34" charset="0"/>
              </a:rPr>
              <a:t>pe</a:t>
            </a:r>
            <a:r>
              <a:rPr lang="en-GB" dirty="0">
                <a:latin typeface="Arial" pitchFamily="34" charset="0"/>
                <a:ea typeface="Arial Unicode MS" pitchFamily="34" charset="-128"/>
                <a:cs typeface="Arial" pitchFamily="34" charset="0"/>
              </a:rPr>
              <a:t> care </a:t>
            </a:r>
            <a:r>
              <a:rPr lang="en-GB" dirty="0" err="1" smtClean="0">
                <a:latin typeface="Arial" pitchFamily="34" charset="0"/>
                <a:ea typeface="Arial Unicode MS" pitchFamily="34" charset="-128"/>
                <a:cs typeface="Arial" pitchFamily="34" charset="0"/>
              </a:rPr>
              <a:t>majoritatea</a:t>
            </a:r>
            <a:r>
              <a:rPr lang="en-GB" dirty="0" smtClean="0">
                <a:latin typeface="Arial" pitchFamily="34" charset="0"/>
                <a:ea typeface="Arial Unicode MS" pitchFamily="34" charset="-128"/>
                <a:cs typeface="Arial" pitchFamily="34" charset="0"/>
              </a:rPr>
              <a:t> </a:t>
            </a:r>
            <a:r>
              <a:rPr lang="en-GB" dirty="0" err="1">
                <a:latin typeface="Arial" pitchFamily="34" charset="0"/>
                <a:ea typeface="Arial Unicode MS" pitchFamily="34" charset="-128"/>
                <a:cs typeface="Arial" pitchFamily="34" charset="0"/>
              </a:rPr>
              <a:t>celorlalte</a:t>
            </a:r>
            <a:r>
              <a:rPr lang="en-GB" dirty="0">
                <a:latin typeface="Arial" pitchFamily="34" charset="0"/>
                <a:ea typeface="Arial Unicode MS" pitchFamily="34" charset="-128"/>
                <a:cs typeface="Arial" pitchFamily="34" charset="0"/>
              </a:rPr>
              <a:t> </a:t>
            </a:r>
            <a:r>
              <a:rPr lang="en-GB" dirty="0" err="1">
                <a:latin typeface="Arial" pitchFamily="34" charset="0"/>
                <a:ea typeface="Arial Unicode MS" pitchFamily="34" charset="-128"/>
                <a:cs typeface="Arial" pitchFamily="34" charset="0"/>
              </a:rPr>
              <a:t>standarde</a:t>
            </a:r>
            <a:r>
              <a:rPr lang="en-GB" dirty="0">
                <a:latin typeface="Arial" pitchFamily="34" charset="0"/>
                <a:ea typeface="Arial Unicode MS" pitchFamily="34" charset="-128"/>
                <a:cs typeface="Arial" pitchFamily="34" charset="0"/>
              </a:rPr>
              <a:t> se </a:t>
            </a:r>
            <a:r>
              <a:rPr lang="en-GB" dirty="0" err="1">
                <a:latin typeface="Arial" pitchFamily="34" charset="0"/>
                <a:ea typeface="Arial Unicode MS" pitchFamily="34" charset="-128"/>
                <a:cs typeface="Arial" pitchFamily="34" charset="0"/>
              </a:rPr>
              <a:t>bazeaza</a:t>
            </a:r>
            <a:r>
              <a:rPr lang="en-GB" dirty="0" smtClean="0">
                <a:latin typeface="Arial" pitchFamily="34" charset="0"/>
                <a:ea typeface="Arial Unicode MS" pitchFamily="34" charset="-128"/>
                <a:cs typeface="Arial" pitchFamily="34" charset="0"/>
              </a:rPr>
              <a:t>.</a:t>
            </a:r>
          </a:p>
          <a:p>
            <a:pPr marL="0" indent="0">
              <a:buNone/>
            </a:pPr>
            <a:r>
              <a:rPr lang="en-US" dirty="0" smtClean="0">
                <a:latin typeface="Arial" pitchFamily="34" charset="0"/>
                <a:ea typeface="Arial Unicode MS" pitchFamily="34" charset="-128"/>
                <a:cs typeface="Arial" pitchFamily="34" charset="0"/>
              </a:rPr>
              <a:t>- </a:t>
            </a:r>
            <a:r>
              <a:rPr lang="vi-VN" dirty="0" smtClean="0">
                <a:latin typeface="Arial" pitchFamily="34" charset="0"/>
                <a:ea typeface="Arial Unicode MS" pitchFamily="34" charset="-128"/>
                <a:cs typeface="Arial" pitchFamily="34" charset="0"/>
              </a:rPr>
              <a:t>specifică </a:t>
            </a:r>
            <a:r>
              <a:rPr lang="vi-VN" dirty="0">
                <a:latin typeface="Arial" pitchFamily="34" charset="0"/>
                <a:ea typeface="Arial Unicode MS" pitchFamily="34" charset="-128"/>
                <a:cs typeface="Arial" pitchFamily="34" charset="0"/>
              </a:rPr>
              <a:t>cerințele generale pentru dezvoltarea, implementarea și </a:t>
            </a:r>
            <a:r>
              <a:rPr lang="vi-VN" dirty="0" smtClean="0">
                <a:latin typeface="Arial" pitchFamily="34" charset="0"/>
                <a:ea typeface="Arial Unicode MS" pitchFamily="34" charset="-128"/>
                <a:cs typeface="Arial" pitchFamily="34" charset="0"/>
              </a:rPr>
              <a:t>îmbunătățirea</a:t>
            </a:r>
            <a:r>
              <a:rPr lang="vi-VN" dirty="0">
                <a:latin typeface="Arial" pitchFamily="34" charset="0"/>
                <a:ea typeface="Arial Unicode MS" pitchFamily="34" charset="-128"/>
                <a:cs typeface="Arial" pitchFamily="34" charset="0"/>
              </a:rPr>
              <a:t> </a:t>
            </a:r>
            <a:r>
              <a:rPr lang="en-US" dirty="0" smtClean="0">
                <a:latin typeface="Arial" pitchFamily="34" charset="0"/>
                <a:ea typeface="Arial Unicode MS" pitchFamily="34" charset="-128"/>
                <a:cs typeface="Arial" pitchFamily="34" charset="0"/>
              </a:rPr>
              <a:t>SMC</a:t>
            </a:r>
            <a:r>
              <a:rPr lang="vi-VN" dirty="0" smtClean="0">
                <a:latin typeface="Arial" pitchFamily="34" charset="0"/>
                <a:ea typeface="Arial Unicode MS" pitchFamily="34" charset="-128"/>
                <a:cs typeface="Arial" pitchFamily="34" charset="0"/>
              </a:rPr>
              <a:t> </a:t>
            </a:r>
            <a:r>
              <a:rPr lang="vi-VN" dirty="0">
                <a:latin typeface="Arial" pitchFamily="34" charset="0"/>
                <a:ea typeface="Arial Unicode MS" pitchFamily="34" charset="-128"/>
                <a:cs typeface="Arial" pitchFamily="34" charset="0"/>
              </a:rPr>
              <a:t>în scopul de a satisface cerințele </a:t>
            </a:r>
            <a:r>
              <a:rPr lang="vi-VN" dirty="0" smtClean="0">
                <a:latin typeface="Arial" pitchFamily="34" charset="0"/>
                <a:ea typeface="Arial Unicode MS" pitchFamily="34" charset="-128"/>
                <a:cs typeface="Arial" pitchFamily="34" charset="0"/>
              </a:rPr>
              <a:t>clienților</a:t>
            </a:r>
            <a:endParaRPr lang="en-US" dirty="0" smtClean="0">
              <a:latin typeface="Arial" pitchFamily="34" charset="0"/>
              <a:ea typeface="Arial Unicode MS" pitchFamily="34" charset="-128"/>
              <a:cs typeface="Arial" pitchFamily="34" charset="0"/>
            </a:endParaRPr>
          </a:p>
          <a:p>
            <a:pPr marL="0" indent="0">
              <a:buNone/>
            </a:pPr>
            <a:r>
              <a:rPr lang="en-US" dirty="0" smtClean="0">
                <a:latin typeface="Arial" pitchFamily="34" charset="0"/>
                <a:ea typeface="Arial Unicode MS" pitchFamily="34" charset="-128"/>
                <a:cs typeface="Arial" pitchFamily="34" charset="0"/>
              </a:rPr>
              <a:t>- </a:t>
            </a:r>
            <a:r>
              <a:rPr lang="vi-VN" dirty="0">
                <a:latin typeface="Arial" pitchFamily="34" charset="0"/>
                <a:ea typeface="Arial Unicode MS" pitchFamily="34" charset="-128"/>
                <a:cs typeface="Arial" pitchFamily="34" charset="0"/>
              </a:rPr>
              <a:t>poate fi aplicat de către orice organizație care dorește să îmbunătățească funcționarea sa, indiferent de mărimea sau domeniul de aplicare </a:t>
            </a:r>
            <a:endParaRPr lang="en-US" dirty="0" smtClean="0">
              <a:latin typeface="Arial" pitchFamily="34" charset="0"/>
              <a:ea typeface="Arial Unicode MS" pitchFamily="34" charset="-128"/>
              <a:cs typeface="Arial" pitchFamily="34" charset="0"/>
            </a:endParaRPr>
          </a:p>
          <a:p>
            <a:pPr marL="0" indent="0">
              <a:buNone/>
            </a:pPr>
            <a:r>
              <a:rPr lang="en-US" dirty="0" smtClean="0">
                <a:latin typeface="Arial" pitchFamily="34" charset="0"/>
                <a:ea typeface="Arial Unicode MS" pitchFamily="34" charset="-128"/>
                <a:cs typeface="Arial" pitchFamily="34" charset="0"/>
              </a:rPr>
              <a:t>- </a:t>
            </a:r>
            <a:r>
              <a:rPr lang="vi-VN" dirty="0" smtClean="0">
                <a:latin typeface="Arial" pitchFamily="34" charset="0"/>
                <a:ea typeface="Arial Unicode MS" pitchFamily="34" charset="-128"/>
                <a:cs typeface="Arial" pitchFamily="34" charset="0"/>
              </a:rPr>
              <a:t>cel </a:t>
            </a:r>
            <a:r>
              <a:rPr lang="vi-VN" dirty="0">
                <a:latin typeface="Arial" pitchFamily="34" charset="0"/>
                <a:ea typeface="Arial Unicode MS" pitchFamily="34" charset="-128"/>
                <a:cs typeface="Arial" pitchFamily="34" charset="0"/>
              </a:rPr>
              <a:t>mai raspandit standard de management la nivel mondial.</a:t>
            </a:r>
            <a:endParaRPr lang="en-US" dirty="0">
              <a:latin typeface="Arial" pitchFamily="34" charset="0"/>
              <a:ea typeface="Arial Unicode MS" pitchFamily="34" charset="-128"/>
              <a:cs typeface="Arial" pitchFamily="34" charset="0"/>
            </a:endParaRPr>
          </a:p>
        </p:txBody>
      </p:sp>
      <p:sp>
        <p:nvSpPr>
          <p:cNvPr id="5" name="Title 2"/>
          <p:cNvSpPr>
            <a:spLocks noGrp="1"/>
          </p:cNvSpPr>
          <p:nvPr>
            <p:ph type="title"/>
          </p:nvPr>
        </p:nvSpPr>
        <p:spPr>
          <a:xfrm>
            <a:off x="609600" y="338328"/>
            <a:ext cx="10972800" cy="1252728"/>
          </a:xfrm>
        </p:spPr>
        <p:txBody>
          <a:bodyPr/>
          <a:lstStyle/>
          <a:p>
            <a:r>
              <a:rPr lang="en-US" dirty="0"/>
              <a:t>Standard </a:t>
            </a:r>
            <a:r>
              <a:rPr lang="en-GB" dirty="0"/>
              <a:t>ISO 9001 </a:t>
            </a:r>
            <a:endParaRPr lang="en-US" dirty="0"/>
          </a:p>
        </p:txBody>
      </p:sp>
    </p:spTree>
    <p:extLst>
      <p:ext uri="{BB962C8B-B14F-4D97-AF65-F5344CB8AC3E}">
        <p14:creationId xmlns:p14="http://schemas.microsoft.com/office/powerpoint/2010/main" val="15197196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78522" y="2691232"/>
            <a:ext cx="9877777" cy="3450696"/>
          </a:xfrm>
        </p:spPr>
        <p:txBody>
          <a:bodyPr>
            <a:normAutofit fontScale="70000" lnSpcReduction="20000"/>
          </a:bodyPr>
          <a:lstStyle/>
          <a:p>
            <a:r>
              <a:rPr lang="en-US" sz="3000" b="1" dirty="0" smtClean="0">
                <a:latin typeface="Arial" pitchFamily="34" charset="0"/>
                <a:cs typeface="Arial" pitchFamily="34" charset="0"/>
              </a:rPr>
              <a:t>ISO</a:t>
            </a:r>
            <a:r>
              <a:rPr lang="en-US" sz="3000" dirty="0" smtClean="0">
                <a:latin typeface="Arial" pitchFamily="34" charset="0"/>
                <a:cs typeface="Arial" pitchFamily="34" charset="0"/>
              </a:rPr>
              <a:t> </a:t>
            </a:r>
            <a:r>
              <a:rPr lang="en-US" sz="3000" dirty="0">
                <a:latin typeface="Arial" pitchFamily="34" charset="0"/>
                <a:cs typeface="Arial" pitchFamily="34" charset="0"/>
              </a:rPr>
              <a:t>– </a:t>
            </a:r>
            <a:r>
              <a:rPr lang="en-US" sz="3000" dirty="0" err="1">
                <a:latin typeface="Arial" pitchFamily="34" charset="0"/>
                <a:cs typeface="Arial" pitchFamily="34" charset="0"/>
              </a:rPr>
              <a:t>Organizatia</a:t>
            </a:r>
            <a:r>
              <a:rPr lang="en-US" sz="3000" dirty="0">
                <a:latin typeface="Arial" pitchFamily="34" charset="0"/>
                <a:cs typeface="Arial" pitchFamily="34" charset="0"/>
              </a:rPr>
              <a:t> </a:t>
            </a:r>
            <a:r>
              <a:rPr lang="en-US" sz="3000" dirty="0" err="1">
                <a:latin typeface="Arial" pitchFamily="34" charset="0"/>
                <a:cs typeface="Arial" pitchFamily="34" charset="0"/>
              </a:rPr>
              <a:t>Internationala</a:t>
            </a:r>
            <a:r>
              <a:rPr lang="en-US" sz="3000" dirty="0">
                <a:latin typeface="Arial" pitchFamily="34" charset="0"/>
                <a:cs typeface="Arial" pitchFamily="34" charset="0"/>
              </a:rPr>
              <a:t> de </a:t>
            </a:r>
            <a:r>
              <a:rPr lang="en-US" sz="3000" dirty="0" err="1">
                <a:latin typeface="Arial" pitchFamily="34" charset="0"/>
                <a:cs typeface="Arial" pitchFamily="34" charset="0"/>
              </a:rPr>
              <a:t>Standardizare</a:t>
            </a:r>
            <a:r>
              <a:rPr lang="en-US" sz="3000" dirty="0">
                <a:latin typeface="Arial" pitchFamily="34" charset="0"/>
                <a:cs typeface="Arial" pitchFamily="34" charset="0"/>
              </a:rPr>
              <a:t> – </a:t>
            </a:r>
            <a:r>
              <a:rPr lang="en-US" sz="3000" dirty="0" err="1">
                <a:latin typeface="Arial" pitchFamily="34" charset="0"/>
                <a:cs typeface="Arial" pitchFamily="34" charset="0"/>
              </a:rPr>
              <a:t>este</a:t>
            </a:r>
            <a:r>
              <a:rPr lang="en-US" sz="3000" dirty="0">
                <a:latin typeface="Arial" pitchFamily="34" charset="0"/>
                <a:cs typeface="Arial" pitchFamily="34" charset="0"/>
              </a:rPr>
              <a:t> </a:t>
            </a:r>
            <a:r>
              <a:rPr lang="en-US" sz="3000" dirty="0" err="1">
                <a:latin typeface="Arial" pitchFamily="34" charset="0"/>
                <a:cs typeface="Arial" pitchFamily="34" charset="0"/>
              </a:rPr>
              <a:t>cel</a:t>
            </a:r>
            <a:r>
              <a:rPr lang="en-US" sz="3000" dirty="0">
                <a:latin typeface="Arial" pitchFamily="34" charset="0"/>
                <a:cs typeface="Arial" pitchFamily="34" charset="0"/>
              </a:rPr>
              <a:t> </a:t>
            </a:r>
            <a:r>
              <a:rPr lang="en-US" sz="3000" dirty="0" err="1">
                <a:latin typeface="Arial" pitchFamily="34" charset="0"/>
                <a:cs typeface="Arial" pitchFamily="34" charset="0"/>
              </a:rPr>
              <a:t>mai</a:t>
            </a:r>
            <a:r>
              <a:rPr lang="en-US" sz="3000" dirty="0">
                <a:latin typeface="Arial" pitchFamily="34" charset="0"/>
                <a:cs typeface="Arial" pitchFamily="34" charset="0"/>
              </a:rPr>
              <a:t> mare </a:t>
            </a:r>
            <a:r>
              <a:rPr lang="en-US" sz="3000" dirty="0" err="1">
                <a:latin typeface="Arial" pitchFamily="34" charset="0"/>
                <a:cs typeface="Arial" pitchFamily="34" charset="0"/>
              </a:rPr>
              <a:t>dezvoltator</a:t>
            </a:r>
            <a:r>
              <a:rPr lang="en-US" sz="3000" dirty="0">
                <a:latin typeface="Arial" pitchFamily="34" charset="0"/>
                <a:cs typeface="Arial" pitchFamily="34" charset="0"/>
              </a:rPr>
              <a:t> </a:t>
            </a:r>
            <a:r>
              <a:rPr lang="en-US" sz="3000" dirty="0" err="1">
                <a:latin typeface="Arial" pitchFamily="34" charset="0"/>
                <a:cs typeface="Arial" pitchFamily="34" charset="0"/>
              </a:rPr>
              <a:t>si</a:t>
            </a:r>
            <a:r>
              <a:rPr lang="en-US" sz="3000" dirty="0">
                <a:latin typeface="Arial" pitchFamily="34" charset="0"/>
                <a:cs typeface="Arial" pitchFamily="34" charset="0"/>
              </a:rPr>
              <a:t> </a:t>
            </a:r>
            <a:r>
              <a:rPr lang="en-US" sz="3000" dirty="0" err="1">
                <a:latin typeface="Arial" pitchFamily="34" charset="0"/>
                <a:cs typeface="Arial" pitchFamily="34" charset="0"/>
              </a:rPr>
              <a:t>publicator</a:t>
            </a:r>
            <a:r>
              <a:rPr lang="en-US" sz="3000" dirty="0">
                <a:latin typeface="Arial" pitchFamily="34" charset="0"/>
                <a:cs typeface="Arial" pitchFamily="34" charset="0"/>
              </a:rPr>
              <a:t> de </a:t>
            </a:r>
            <a:r>
              <a:rPr lang="en-US" sz="3000" dirty="0" err="1">
                <a:latin typeface="Arial" pitchFamily="34" charset="0"/>
                <a:cs typeface="Arial" pitchFamily="34" charset="0"/>
              </a:rPr>
              <a:t>standarde</a:t>
            </a:r>
            <a:r>
              <a:rPr lang="en-US" sz="3000" dirty="0">
                <a:latin typeface="Arial" pitchFamily="34" charset="0"/>
                <a:cs typeface="Arial" pitchFamily="34" charset="0"/>
              </a:rPr>
              <a:t> </a:t>
            </a:r>
            <a:r>
              <a:rPr lang="en-US" sz="3000" dirty="0" err="1">
                <a:latin typeface="Arial" pitchFamily="34" charset="0"/>
                <a:cs typeface="Arial" pitchFamily="34" charset="0"/>
              </a:rPr>
              <a:t>internationale</a:t>
            </a:r>
            <a:r>
              <a:rPr lang="en-US" sz="3000" dirty="0">
                <a:latin typeface="Arial" pitchFamily="34" charset="0"/>
                <a:cs typeface="Arial" pitchFamily="34" charset="0"/>
              </a:rPr>
              <a:t>.</a:t>
            </a:r>
          </a:p>
          <a:p>
            <a:r>
              <a:rPr lang="en-US" sz="3000" dirty="0">
                <a:latin typeface="Arial" pitchFamily="34" charset="0"/>
                <a:cs typeface="Arial" pitchFamily="34" charset="0"/>
              </a:rPr>
              <a:t>ISO </a:t>
            </a:r>
            <a:r>
              <a:rPr lang="en-US" sz="3000" dirty="0" err="1">
                <a:latin typeface="Arial" pitchFamily="34" charset="0"/>
                <a:cs typeface="Arial" pitchFamily="34" charset="0"/>
              </a:rPr>
              <a:t>este</a:t>
            </a:r>
            <a:r>
              <a:rPr lang="en-US" sz="3000" dirty="0">
                <a:latin typeface="Arial" pitchFamily="34" charset="0"/>
                <a:cs typeface="Arial" pitchFamily="34" charset="0"/>
              </a:rPr>
              <a:t> o </a:t>
            </a:r>
            <a:r>
              <a:rPr lang="en-US" sz="3000" dirty="0" err="1">
                <a:latin typeface="Arial" pitchFamily="34" charset="0"/>
                <a:cs typeface="Arial" pitchFamily="34" charset="0"/>
              </a:rPr>
              <a:t>organizatie</a:t>
            </a:r>
            <a:r>
              <a:rPr lang="en-US" sz="3000" dirty="0">
                <a:latin typeface="Arial" pitchFamily="34" charset="0"/>
                <a:cs typeface="Arial" pitchFamily="34" charset="0"/>
              </a:rPr>
              <a:t> non-</a:t>
            </a:r>
            <a:r>
              <a:rPr lang="en-US" sz="3000" dirty="0" err="1">
                <a:latin typeface="Arial" pitchFamily="34" charset="0"/>
                <a:cs typeface="Arial" pitchFamily="34" charset="0"/>
              </a:rPr>
              <a:t>guvernamentala</a:t>
            </a:r>
            <a:r>
              <a:rPr lang="en-US" sz="3000" dirty="0">
                <a:latin typeface="Arial" pitchFamily="34" charset="0"/>
                <a:cs typeface="Arial" pitchFamily="34" charset="0"/>
              </a:rPr>
              <a:t> </a:t>
            </a:r>
            <a:endParaRPr lang="en-US" sz="3000" dirty="0" smtClean="0">
              <a:latin typeface="Arial" pitchFamily="34" charset="0"/>
              <a:cs typeface="Arial" pitchFamily="34" charset="0"/>
            </a:endParaRPr>
          </a:p>
          <a:p>
            <a:pPr marL="0" indent="0">
              <a:buNone/>
            </a:pPr>
            <a:endParaRPr lang="pt-BR" sz="3000" dirty="0" smtClean="0">
              <a:latin typeface="Arial" pitchFamily="34" charset="0"/>
              <a:cs typeface="Arial" pitchFamily="34" charset="0"/>
            </a:endParaRPr>
          </a:p>
          <a:p>
            <a:pPr marL="0" indent="0">
              <a:buNone/>
            </a:pPr>
            <a:r>
              <a:rPr lang="pt-BR" sz="3000" dirty="0" smtClean="0">
                <a:latin typeface="Arial" pitchFamily="34" charset="0"/>
                <a:cs typeface="Arial" pitchFamily="34" charset="0"/>
              </a:rPr>
              <a:t>     </a:t>
            </a:r>
            <a:r>
              <a:rPr lang="pt-BR" sz="3000" b="1" i="1" dirty="0" smtClean="0">
                <a:latin typeface="Arial" pitchFamily="34" charset="0"/>
                <a:cs typeface="Arial" pitchFamily="34" charset="0"/>
              </a:rPr>
              <a:t>SR EN ISO </a:t>
            </a:r>
            <a:r>
              <a:rPr lang="pt-BR" sz="3000" b="1" i="1" dirty="0">
                <a:latin typeface="Arial" pitchFamily="34" charset="0"/>
                <a:cs typeface="Arial" pitchFamily="34" charset="0"/>
              </a:rPr>
              <a:t>9001: 2015- </a:t>
            </a:r>
            <a:r>
              <a:rPr lang="pt-BR" sz="3000" dirty="0">
                <a:latin typeface="Arial" pitchFamily="34" charset="0"/>
                <a:cs typeface="Arial" pitchFamily="34" charset="0"/>
              </a:rPr>
              <a:t>Sisteme de management al calitatii </a:t>
            </a:r>
            <a:r>
              <a:rPr lang="pt-BR" sz="3000" dirty="0" smtClean="0">
                <a:latin typeface="Arial" pitchFamily="34" charset="0"/>
                <a:cs typeface="Arial" pitchFamily="34" charset="0"/>
              </a:rPr>
              <a:t>Cerinte</a:t>
            </a:r>
          </a:p>
          <a:p>
            <a:pPr marL="0" indent="0">
              <a:buNone/>
            </a:pPr>
            <a:endParaRPr lang="pt-BR" sz="3000" dirty="0" smtClean="0">
              <a:latin typeface="Arial" pitchFamily="34" charset="0"/>
              <a:cs typeface="Arial" pitchFamily="34" charset="0"/>
            </a:endParaRPr>
          </a:p>
          <a:p>
            <a:pPr marL="0" indent="0">
              <a:buNone/>
            </a:pPr>
            <a:r>
              <a:rPr lang="es-ES" sz="2100" dirty="0" err="1" smtClean="0">
                <a:latin typeface="Arial" pitchFamily="34" charset="0"/>
                <a:cs typeface="Arial" pitchFamily="34" charset="0"/>
              </a:rPr>
              <a:t>Aprobat</a:t>
            </a:r>
            <a:r>
              <a:rPr lang="es-ES" sz="2100" dirty="0" smtClean="0">
                <a:latin typeface="Arial" pitchFamily="34" charset="0"/>
                <a:cs typeface="Arial" pitchFamily="34" charset="0"/>
              </a:rPr>
              <a:t> </a:t>
            </a:r>
            <a:r>
              <a:rPr lang="es-ES" sz="2100" dirty="0">
                <a:latin typeface="Arial" pitchFamily="34" charset="0"/>
                <a:cs typeface="Arial" pitchFamily="34" charset="0"/>
              </a:rPr>
              <a:t>de </a:t>
            </a:r>
            <a:r>
              <a:rPr lang="es-ES" sz="2100" dirty="0" err="1">
                <a:latin typeface="Arial" pitchFamily="34" charset="0"/>
                <a:cs typeface="Arial" pitchFamily="34" charset="0"/>
              </a:rPr>
              <a:t>Directorul</a:t>
            </a:r>
            <a:r>
              <a:rPr lang="es-ES" sz="2100" dirty="0">
                <a:latin typeface="Arial" pitchFamily="34" charset="0"/>
                <a:cs typeface="Arial" pitchFamily="34" charset="0"/>
              </a:rPr>
              <a:t> General al ASRO la 30 </a:t>
            </a:r>
            <a:r>
              <a:rPr lang="es-ES" sz="2100" dirty="0" err="1">
                <a:latin typeface="Arial" pitchFamily="34" charset="0"/>
                <a:cs typeface="Arial" pitchFamily="34" charset="0"/>
              </a:rPr>
              <a:t>septembrie</a:t>
            </a:r>
            <a:r>
              <a:rPr lang="es-ES" sz="2100" dirty="0">
                <a:latin typeface="Arial" pitchFamily="34" charset="0"/>
                <a:cs typeface="Arial" pitchFamily="34" charset="0"/>
              </a:rPr>
              <a:t> 2015</a:t>
            </a:r>
            <a:endParaRPr lang="pt-BR" sz="2100" dirty="0" smtClean="0">
              <a:latin typeface="Arial" pitchFamily="34" charset="0"/>
              <a:cs typeface="Arial" pitchFamily="34" charset="0"/>
            </a:endParaRPr>
          </a:p>
          <a:p>
            <a:pPr>
              <a:buFont typeface="Wingdings" pitchFamily="2" charset="2"/>
              <a:buChar char="§"/>
            </a:pPr>
            <a:r>
              <a:rPr lang="it-IT" sz="3000" dirty="0">
                <a:latin typeface="Arial" pitchFamily="34" charset="0"/>
                <a:cs typeface="Arial" pitchFamily="34" charset="0"/>
              </a:rPr>
              <a:t>Standardul european EN </a:t>
            </a:r>
            <a:r>
              <a:rPr lang="pt-BR" sz="3000" dirty="0">
                <a:latin typeface="Arial" pitchFamily="34" charset="0"/>
                <a:cs typeface="Arial" pitchFamily="34" charset="0"/>
              </a:rPr>
              <a:t>ISO 9001: 2015 are statutul </a:t>
            </a:r>
            <a:r>
              <a:rPr lang="pt-BR" sz="3000" dirty="0" smtClean="0">
                <a:latin typeface="Arial" pitchFamily="34" charset="0"/>
                <a:cs typeface="Arial" pitchFamily="34" charset="0"/>
              </a:rPr>
              <a:t>unui </a:t>
            </a:r>
            <a:r>
              <a:rPr lang="pt-BR" sz="3000" dirty="0">
                <a:latin typeface="Arial" pitchFamily="34" charset="0"/>
                <a:cs typeface="Arial" pitchFamily="34" charset="0"/>
              </a:rPr>
              <a:t>standard </a:t>
            </a:r>
            <a:r>
              <a:rPr lang="pt-BR" sz="3000" dirty="0" smtClean="0">
                <a:latin typeface="Arial" pitchFamily="34" charset="0"/>
                <a:cs typeface="Arial" pitchFamily="34" charset="0"/>
              </a:rPr>
              <a:t>roman</a:t>
            </a:r>
          </a:p>
          <a:p>
            <a:pPr marL="0" indent="0">
              <a:buNone/>
            </a:pPr>
            <a:r>
              <a:rPr lang="en-US" sz="2300" dirty="0" smtClean="0">
                <a:latin typeface="Arial" pitchFamily="34" charset="0"/>
                <a:cs typeface="Arial" pitchFamily="34" charset="0"/>
              </a:rPr>
              <a:t>Data </a:t>
            </a:r>
            <a:r>
              <a:rPr lang="en-US" sz="2300" dirty="0" err="1">
                <a:latin typeface="Arial" pitchFamily="34" charset="0"/>
                <a:cs typeface="Arial" pitchFamily="34" charset="0"/>
              </a:rPr>
              <a:t>publicirii</a:t>
            </a:r>
            <a:r>
              <a:rPr lang="en-US" sz="2300" dirty="0">
                <a:latin typeface="Arial" pitchFamily="34" charset="0"/>
                <a:cs typeface="Arial" pitchFamily="34" charset="0"/>
              </a:rPr>
              <a:t> </a:t>
            </a:r>
            <a:r>
              <a:rPr lang="en-US" sz="2300" dirty="0" err="1">
                <a:latin typeface="Arial" pitchFamily="34" charset="0"/>
                <a:cs typeface="Arial" pitchFamily="34" charset="0"/>
              </a:rPr>
              <a:t>versiunii</a:t>
            </a:r>
            <a:r>
              <a:rPr lang="en-US" sz="2300" dirty="0">
                <a:latin typeface="Arial" pitchFamily="34" charset="0"/>
                <a:cs typeface="Arial" pitchFamily="34" charset="0"/>
              </a:rPr>
              <a:t> </a:t>
            </a:r>
            <a:r>
              <a:rPr lang="en-US" sz="2300" dirty="0" err="1">
                <a:latin typeface="Arial" pitchFamily="34" charset="0"/>
                <a:cs typeface="Arial" pitchFamily="34" charset="0"/>
              </a:rPr>
              <a:t>romane</a:t>
            </a:r>
            <a:r>
              <a:rPr lang="en-US" sz="2300" dirty="0">
                <a:latin typeface="Arial" pitchFamily="34" charset="0"/>
                <a:cs typeface="Arial" pitchFamily="34" charset="0"/>
              </a:rPr>
              <a:t>: 30 </a:t>
            </a:r>
            <a:r>
              <a:rPr lang="en-US" sz="2300" dirty="0" err="1">
                <a:latin typeface="Arial" pitchFamily="34" charset="0"/>
                <a:cs typeface="Arial" pitchFamily="34" charset="0"/>
              </a:rPr>
              <a:t>septembrie</a:t>
            </a:r>
            <a:r>
              <a:rPr lang="en-US" sz="2300" dirty="0">
                <a:latin typeface="Arial" pitchFamily="34" charset="0"/>
                <a:cs typeface="Arial" pitchFamily="34" charset="0"/>
              </a:rPr>
              <a:t> 2015</a:t>
            </a:r>
          </a:p>
          <a:p>
            <a:pPr>
              <a:buFont typeface="Wingdings" pitchFamily="2" charset="2"/>
              <a:buChar char="§"/>
            </a:pPr>
            <a:r>
              <a:rPr lang="en-US" sz="3000" dirty="0" err="1" smtClean="0">
                <a:latin typeface="Arial" pitchFamily="34" charset="0"/>
                <a:cs typeface="Arial" pitchFamily="34" charset="0"/>
              </a:rPr>
              <a:t>Acest</a:t>
            </a:r>
            <a:r>
              <a:rPr lang="en-US" sz="3000" dirty="0" smtClean="0">
                <a:latin typeface="Arial" pitchFamily="34" charset="0"/>
                <a:cs typeface="Arial" pitchFamily="34" charset="0"/>
              </a:rPr>
              <a:t> </a:t>
            </a:r>
            <a:r>
              <a:rPr lang="en-US" sz="3000" dirty="0">
                <a:latin typeface="Arial" pitchFamily="34" charset="0"/>
                <a:cs typeface="Arial" pitchFamily="34" charset="0"/>
              </a:rPr>
              <a:t>standard </a:t>
            </a:r>
            <a:r>
              <a:rPr lang="en-US" sz="3000" dirty="0" err="1">
                <a:latin typeface="Arial" pitchFamily="34" charset="0"/>
                <a:cs typeface="Arial" pitchFamily="34" charset="0"/>
              </a:rPr>
              <a:t>este</a:t>
            </a:r>
            <a:r>
              <a:rPr lang="en-US" sz="3000" dirty="0">
                <a:latin typeface="Arial" pitchFamily="34" charset="0"/>
                <a:cs typeface="Arial" pitchFamily="34" charset="0"/>
              </a:rPr>
              <a:t> identic cu </a:t>
            </a:r>
            <a:r>
              <a:rPr lang="en-US" sz="3000" dirty="0" err="1">
                <a:latin typeface="Arial" pitchFamily="34" charset="0"/>
                <a:cs typeface="Arial" pitchFamily="34" charset="0"/>
              </a:rPr>
              <a:t>standardul</a:t>
            </a:r>
            <a:r>
              <a:rPr lang="en-US" sz="3000" dirty="0">
                <a:latin typeface="Arial" pitchFamily="34" charset="0"/>
                <a:cs typeface="Arial" pitchFamily="34" charset="0"/>
              </a:rPr>
              <a:t> </a:t>
            </a:r>
            <a:r>
              <a:rPr lang="en-US" sz="3000" dirty="0" err="1" smtClean="0">
                <a:latin typeface="Arial" pitchFamily="34" charset="0"/>
                <a:cs typeface="Arial" pitchFamily="34" charset="0"/>
              </a:rPr>
              <a:t>european</a:t>
            </a:r>
            <a:r>
              <a:rPr lang="en-US" sz="3000" dirty="0">
                <a:latin typeface="Arial" pitchFamily="34" charset="0"/>
                <a:cs typeface="Arial" pitchFamily="34" charset="0"/>
              </a:rPr>
              <a:t> </a:t>
            </a:r>
            <a:r>
              <a:rPr lang="en-US" sz="3000" dirty="0" smtClean="0">
                <a:latin typeface="Arial" pitchFamily="34" charset="0"/>
                <a:cs typeface="Arial" pitchFamily="34" charset="0"/>
              </a:rPr>
              <a:t>EN </a:t>
            </a:r>
            <a:r>
              <a:rPr lang="en-US" sz="3000" dirty="0">
                <a:latin typeface="Arial" pitchFamily="34" charset="0"/>
                <a:cs typeface="Arial" pitchFamily="34" charset="0"/>
              </a:rPr>
              <a:t>ISO 9001 :2015</a:t>
            </a:r>
          </a:p>
          <a:p>
            <a:endParaRPr lang="en-US" sz="3000" dirty="0">
              <a:latin typeface="Arial" pitchFamily="34" charset="0"/>
              <a:cs typeface="Arial" pitchFamily="34" charset="0"/>
            </a:endParaRPr>
          </a:p>
          <a:p>
            <a:endParaRPr lang="en-US" dirty="0"/>
          </a:p>
        </p:txBody>
      </p:sp>
      <p:sp>
        <p:nvSpPr>
          <p:cNvPr id="3" name="Title 2"/>
          <p:cNvSpPr>
            <a:spLocks noGrp="1"/>
          </p:cNvSpPr>
          <p:nvPr>
            <p:ph type="title"/>
          </p:nvPr>
        </p:nvSpPr>
        <p:spPr/>
        <p:txBody>
          <a:bodyPr>
            <a:normAutofit/>
          </a:bodyPr>
          <a:lstStyle/>
          <a:p>
            <a:r>
              <a:rPr lang="en-US" dirty="0"/>
              <a:t> </a:t>
            </a:r>
            <a:r>
              <a:rPr lang="en-US" dirty="0" err="1" smtClean="0"/>
              <a:t>Despre</a:t>
            </a:r>
            <a:r>
              <a:rPr lang="en-US" dirty="0" smtClean="0"/>
              <a:t> ISO</a:t>
            </a:r>
            <a:endParaRPr lang="en-US" dirty="0"/>
          </a:p>
        </p:txBody>
      </p:sp>
    </p:spTree>
    <p:extLst>
      <p:ext uri="{BB962C8B-B14F-4D97-AF65-F5344CB8AC3E}">
        <p14:creationId xmlns:p14="http://schemas.microsoft.com/office/powerpoint/2010/main" val="10432887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b="1" dirty="0" smtClean="0">
                <a:solidFill>
                  <a:srgbClr val="0070C0"/>
                </a:solidFill>
                <a:latin typeface="Calibri" pitchFamily="34" charset="0"/>
                <a:cs typeface="Calibri" pitchFamily="34" charset="0"/>
              </a:rPr>
              <a:t/>
            </a:r>
            <a:br>
              <a:rPr lang="en-US" b="1" dirty="0" smtClean="0">
                <a:solidFill>
                  <a:srgbClr val="0070C0"/>
                </a:solidFill>
                <a:latin typeface="Calibri" pitchFamily="34" charset="0"/>
                <a:cs typeface="Calibri" pitchFamily="34" charset="0"/>
              </a:rPr>
            </a:br>
            <a:r>
              <a:rPr lang="vi-VN" b="1" dirty="0" smtClean="0">
                <a:solidFill>
                  <a:srgbClr val="0070C0"/>
                </a:solidFill>
                <a:latin typeface="Calibri" pitchFamily="34" charset="0"/>
                <a:cs typeface="Calibri" pitchFamily="34" charset="0"/>
              </a:rPr>
              <a:t>Certificarea</a:t>
            </a:r>
            <a:r>
              <a:rPr lang="en-US" b="1" dirty="0">
                <a:solidFill>
                  <a:srgbClr val="0070C0"/>
                </a:solidFill>
                <a:latin typeface="Calibri" pitchFamily="34" charset="0"/>
                <a:cs typeface="Calibri" pitchFamily="34" charset="0"/>
              </a:rPr>
              <a:t>, </a:t>
            </a:r>
            <a:r>
              <a:rPr lang="vi-VN" b="1" dirty="0">
                <a:solidFill>
                  <a:srgbClr val="0070C0"/>
                </a:solidFill>
                <a:latin typeface="Calibri" pitchFamily="34" charset="0"/>
                <a:cs typeface="Calibri" pitchFamily="34" charset="0"/>
              </a:rPr>
              <a:t>Acreditarea</a:t>
            </a:r>
            <a:r>
              <a:rPr lang="en-US" b="1" dirty="0">
                <a:solidFill>
                  <a:srgbClr val="0070C0"/>
                </a:solidFill>
                <a:latin typeface="Calibri" pitchFamily="34" charset="0"/>
                <a:cs typeface="Calibri" pitchFamily="34" charset="0"/>
              </a:rPr>
              <a:t/>
            </a:r>
            <a:br>
              <a:rPr lang="en-US" b="1" dirty="0">
                <a:solidFill>
                  <a:srgbClr val="0070C0"/>
                </a:solidFill>
                <a:latin typeface="Calibri" pitchFamily="34" charset="0"/>
                <a:cs typeface="Calibri" pitchFamily="34" charset="0"/>
              </a:rPr>
            </a:br>
            <a:endParaRPr lang="en-US" dirty="0"/>
          </a:p>
        </p:txBody>
      </p:sp>
      <p:sp>
        <p:nvSpPr>
          <p:cNvPr id="4" name="Content Placeholder 2"/>
          <p:cNvSpPr>
            <a:spLocks noGrp="1"/>
          </p:cNvSpPr>
          <p:nvPr>
            <p:ph idx="1"/>
          </p:nvPr>
        </p:nvSpPr>
        <p:spPr>
          <a:xfrm>
            <a:off x="1162757" y="2121408"/>
            <a:ext cx="9877777" cy="4004755"/>
          </a:xfrm>
          <a:prstGeom prst="rect">
            <a:avLst/>
          </a:prstGeom>
        </p:spPr>
        <p:txBody>
          <a:bodyPr>
            <a:normAutofit/>
          </a:bodyPr>
          <a:lstStyle/>
          <a:p>
            <a:r>
              <a:rPr lang="vi-VN" dirty="0"/>
              <a:t>Certificarea = procedură prin care o terță parte dă asigurarea scrisă că un produs, proces sau serviciu este în conformitate cu cerințele specificate. (Ghidul 2 ISO/CEI: 1996). </a:t>
            </a:r>
            <a:r>
              <a:rPr lang="en-US" dirty="0" smtClean="0"/>
              <a:t>( SRAC, MRC)</a:t>
            </a:r>
          </a:p>
          <a:p>
            <a:pPr marL="0" indent="0">
              <a:buNone/>
            </a:pPr>
            <a:r>
              <a:rPr lang="en-US" dirty="0"/>
              <a:t> </a:t>
            </a:r>
            <a:r>
              <a:rPr lang="vi-VN" sz="1500" dirty="0" smtClean="0"/>
              <a:t>Notă</a:t>
            </a:r>
            <a:r>
              <a:rPr lang="vi-VN" sz="1500" dirty="0"/>
              <a:t>. Acesta este diferit de alte sisteme de dovedire a conformității, cum ar fi declarațiile furnizorului, rapoartele laboratoarelor de încercări sau rapoartele organismelor de inspecție. Certificarea se bazează pe rezultatele încercărilor, inspecțiilor și auditurilor și dau încredere clientului în ceea ce privește intervenția sistematică a unei terțe părți competente</a:t>
            </a:r>
            <a:r>
              <a:rPr lang="vi-VN" sz="1500" dirty="0" smtClean="0"/>
              <a:t>.</a:t>
            </a:r>
            <a:endParaRPr lang="en-US" sz="1500" dirty="0" smtClean="0"/>
          </a:p>
          <a:p>
            <a:r>
              <a:rPr lang="vi-VN" dirty="0"/>
              <a:t>Acreditarea = atestarea de către o terţă parte, a faptului că un organism </a:t>
            </a:r>
            <a:r>
              <a:rPr lang="en-US" dirty="0" smtClean="0"/>
              <a:t>  </a:t>
            </a:r>
            <a:r>
              <a:rPr lang="vi-VN" dirty="0" smtClean="0"/>
              <a:t>( </a:t>
            </a:r>
            <a:r>
              <a:rPr lang="vi-VN" dirty="0"/>
              <a:t>.. de certificare sau laborator ) este competent să efectueze sarcini specifice de evaluare a conformităţii</a:t>
            </a:r>
            <a:r>
              <a:rPr lang="vi-VN" dirty="0" smtClean="0"/>
              <a:t>.</a:t>
            </a:r>
            <a:r>
              <a:rPr lang="en-US" dirty="0" smtClean="0"/>
              <a:t> (RENAR)</a:t>
            </a:r>
            <a:endParaRPr lang="en-US" dirty="0"/>
          </a:p>
        </p:txBody>
      </p:sp>
    </p:spTree>
    <p:extLst>
      <p:ext uri="{BB962C8B-B14F-4D97-AF65-F5344CB8AC3E}">
        <p14:creationId xmlns:p14="http://schemas.microsoft.com/office/powerpoint/2010/main" val="36934498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549193"/>
            <a:ext cx="10972800" cy="830997"/>
          </a:xfrm>
          <a:prstGeom prst="rect">
            <a:avLst/>
          </a:prstGeom>
        </p:spPr>
        <p:txBody>
          <a:bodyPr wrap="square">
            <a:spAutoFit/>
          </a:bodyPr>
          <a:lstStyle/>
          <a:p>
            <a:r>
              <a:rPr lang="vi-VN" sz="2400" dirty="0" smtClean="0">
                <a:solidFill>
                  <a:schemeClr val="bg1">
                    <a:lumMod val="95000"/>
                  </a:schemeClr>
                </a:solidFill>
              </a:rPr>
              <a:t>SR </a:t>
            </a:r>
            <a:r>
              <a:rPr lang="vi-VN" sz="2400" dirty="0">
                <a:solidFill>
                  <a:schemeClr val="bg1">
                    <a:lumMod val="95000"/>
                  </a:schemeClr>
                </a:solidFill>
              </a:rPr>
              <a:t>EN ISO 9001:2015 Sisteme de management al calităţii. </a:t>
            </a:r>
            <a:r>
              <a:rPr lang="vi-VN" sz="2400" dirty="0" smtClean="0">
                <a:solidFill>
                  <a:schemeClr val="bg1">
                    <a:lumMod val="95000"/>
                  </a:schemeClr>
                </a:solidFill>
              </a:rPr>
              <a:t>Cerinţe</a:t>
            </a:r>
            <a:r>
              <a:rPr lang="en-US" sz="2400" dirty="0" smtClean="0">
                <a:solidFill>
                  <a:schemeClr val="bg1">
                    <a:lumMod val="95000"/>
                  </a:schemeClr>
                </a:solidFill>
              </a:rPr>
              <a:t/>
            </a:r>
            <a:br>
              <a:rPr lang="en-US" sz="2400" dirty="0" smtClean="0">
                <a:solidFill>
                  <a:schemeClr val="bg1">
                    <a:lumMod val="95000"/>
                  </a:schemeClr>
                </a:solidFill>
              </a:rPr>
            </a:br>
            <a:r>
              <a:rPr lang="en-US" sz="2400" dirty="0" smtClean="0">
                <a:solidFill>
                  <a:schemeClr val="bg1">
                    <a:lumMod val="95000"/>
                  </a:schemeClr>
                </a:solidFill>
              </a:rPr>
              <a:t>1.</a:t>
            </a:r>
            <a:r>
              <a:rPr lang="en-US" sz="2400" b="1" dirty="0" smtClean="0">
                <a:solidFill>
                  <a:schemeClr val="bg1">
                    <a:lumMod val="95000"/>
                  </a:schemeClr>
                </a:solidFill>
              </a:rPr>
              <a:t>Domeniul de </a:t>
            </a:r>
            <a:r>
              <a:rPr lang="en-US" sz="2400" b="1" dirty="0" err="1" smtClean="0">
                <a:solidFill>
                  <a:schemeClr val="bg1">
                    <a:lumMod val="95000"/>
                  </a:schemeClr>
                </a:solidFill>
              </a:rPr>
              <a:t>aplicare</a:t>
            </a:r>
            <a:endParaRPr lang="en-US" sz="2400" b="1" dirty="0">
              <a:solidFill>
                <a:schemeClr val="bg1">
                  <a:lumMod val="95000"/>
                </a:schemeClr>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7317" y="2466446"/>
            <a:ext cx="10279299" cy="3759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822960" y="1466925"/>
            <a:ext cx="10094976" cy="1292662"/>
          </a:xfrm>
          <a:prstGeom prst="rect">
            <a:avLst/>
          </a:prstGeom>
        </p:spPr>
        <p:txBody>
          <a:bodyPr wrap="square">
            <a:spAutoFit/>
          </a:bodyPr>
          <a:lstStyle/>
          <a:p>
            <a:pPr>
              <a:lnSpc>
                <a:spcPct val="150000"/>
              </a:lnSpc>
            </a:pPr>
            <a:r>
              <a:rPr lang="en-US" dirty="0" err="1" smtClean="0">
                <a:latin typeface="Arial" pitchFamily="34" charset="0"/>
                <a:ea typeface="Times New Roman" pitchFamily="18" charset="0"/>
                <a:cs typeface="Arial" pitchFamily="34" charset="0"/>
              </a:rPr>
              <a:t>Standardul</a:t>
            </a:r>
            <a:r>
              <a:rPr lang="en-US" dirty="0" smtClean="0">
                <a:latin typeface="Arial" pitchFamily="34" charset="0"/>
                <a:ea typeface="Times New Roman" pitchFamily="18" charset="0"/>
                <a:cs typeface="Arial" pitchFamily="34" charset="0"/>
              </a:rPr>
              <a:t> </a:t>
            </a:r>
            <a:r>
              <a:rPr lang="en-US" dirty="0">
                <a:latin typeface="Arial" pitchFamily="34" charset="0"/>
                <a:ea typeface="Times New Roman" pitchFamily="18" charset="0"/>
                <a:cs typeface="Arial" pitchFamily="34" charset="0"/>
              </a:rPr>
              <a:t>ISO 9001: 2015, </a:t>
            </a:r>
            <a:r>
              <a:rPr lang="en-US" dirty="0" err="1" smtClean="0">
                <a:latin typeface="Arial" pitchFamily="34" charset="0"/>
                <a:ea typeface="Times New Roman" pitchFamily="18" charset="0"/>
                <a:cs typeface="Arial" pitchFamily="34" charset="0"/>
              </a:rPr>
              <a:t>specifica</a:t>
            </a:r>
            <a:r>
              <a:rPr lang="en-US" dirty="0" smtClean="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cerinte</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pentru</a:t>
            </a:r>
            <a:r>
              <a:rPr lang="en-US" dirty="0">
                <a:latin typeface="Arial" pitchFamily="34" charset="0"/>
                <a:ea typeface="Times New Roman" pitchFamily="18" charset="0"/>
                <a:cs typeface="Arial" pitchFamily="34" charset="0"/>
              </a:rPr>
              <a:t> un </a:t>
            </a:r>
            <a:r>
              <a:rPr lang="en-US" b="1" i="1" dirty="0" err="1">
                <a:latin typeface="Arial" pitchFamily="34" charset="0"/>
                <a:ea typeface="Times New Roman" pitchFamily="18" charset="0"/>
                <a:cs typeface="Arial" pitchFamily="34" charset="0"/>
              </a:rPr>
              <a:t>sistem</a:t>
            </a:r>
            <a:r>
              <a:rPr lang="en-US" b="1" i="1" dirty="0">
                <a:latin typeface="Arial" pitchFamily="34" charset="0"/>
                <a:ea typeface="Times New Roman" pitchFamily="18" charset="0"/>
                <a:cs typeface="Arial" pitchFamily="34" charset="0"/>
              </a:rPr>
              <a:t> de </a:t>
            </a:r>
            <a:r>
              <a:rPr lang="en-US" b="1" i="1" dirty="0" smtClean="0">
                <a:latin typeface="Arial" pitchFamily="34" charset="0"/>
                <a:ea typeface="Times New Roman" pitchFamily="18" charset="0"/>
                <a:cs typeface="Arial" pitchFamily="34" charset="0"/>
              </a:rPr>
              <a:t>management al </a:t>
            </a:r>
            <a:r>
              <a:rPr lang="en-US" b="1" i="1" dirty="0" err="1" smtClean="0">
                <a:latin typeface="Arial" pitchFamily="34" charset="0"/>
                <a:ea typeface="Times New Roman" pitchFamily="18" charset="0"/>
                <a:cs typeface="Arial" pitchFamily="34" charset="0"/>
              </a:rPr>
              <a:t>calitatii</a:t>
            </a:r>
            <a:r>
              <a:rPr lang="en-US" dirty="0" smtClean="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atunci</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cand</a:t>
            </a:r>
            <a:r>
              <a:rPr lang="en-US" dirty="0">
                <a:latin typeface="Arial" pitchFamily="34" charset="0"/>
                <a:ea typeface="Times New Roman" pitchFamily="18" charset="0"/>
                <a:cs typeface="Arial" pitchFamily="34" charset="0"/>
              </a:rPr>
              <a:t> o </a:t>
            </a:r>
            <a:r>
              <a:rPr lang="en-US" dirty="0" err="1">
                <a:latin typeface="Arial" pitchFamily="34" charset="0"/>
                <a:ea typeface="Times New Roman" pitchFamily="18" charset="0"/>
                <a:cs typeface="Arial" pitchFamily="34" charset="0"/>
              </a:rPr>
              <a:t>organizatie</a:t>
            </a:r>
            <a:r>
              <a:rPr lang="en-US" dirty="0">
                <a:latin typeface="Arial" pitchFamily="34" charset="0"/>
                <a:ea typeface="Times New Roman" pitchFamily="18" charset="0"/>
                <a:cs typeface="Arial" pitchFamily="34" charset="0"/>
              </a:rPr>
              <a:t>:</a:t>
            </a:r>
            <a:endParaRPr lang="en-US" dirty="0">
              <a:ea typeface="Times New Roman" pitchFamily="18" charset="0"/>
              <a:cs typeface="Arial" pitchFamily="34" charset="0"/>
            </a:endParaRPr>
          </a:p>
          <a:p>
            <a:pPr>
              <a:lnSpc>
                <a:spcPct val="150000"/>
              </a:lnSpc>
            </a:pPr>
            <a:r>
              <a:rPr lang="en-US" sz="1600" dirty="0">
                <a:latin typeface="Arial" pitchFamily="34" charset="0"/>
                <a:ea typeface="Times New Roman" pitchFamily="18" charset="0"/>
                <a:cs typeface="Arial" pitchFamily="34" charset="0"/>
              </a:rPr>
              <a:t>	</a:t>
            </a:r>
            <a:endParaRPr lang="en-US" sz="1600" dirty="0">
              <a:ea typeface="Times New Roman" pitchFamily="18" charset="0"/>
              <a:cs typeface="Arial" pitchFamily="34" charset="0"/>
            </a:endParaRPr>
          </a:p>
        </p:txBody>
      </p:sp>
    </p:spTree>
    <p:extLst>
      <p:ext uri="{BB962C8B-B14F-4D97-AF65-F5344CB8AC3E}">
        <p14:creationId xmlns:p14="http://schemas.microsoft.com/office/powerpoint/2010/main" val="8347603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buFont typeface="Wingdings" pitchFamily="2" charset="2"/>
              <a:buChar char="§"/>
            </a:pPr>
            <a:r>
              <a:rPr lang="en-US" b="1" dirty="0" err="1"/>
              <a:t>Identificarea</a:t>
            </a:r>
            <a:r>
              <a:rPr lang="en-US" b="1" dirty="0"/>
              <a:t> </a:t>
            </a:r>
            <a:r>
              <a:rPr lang="en-US" b="1" dirty="0" err="1"/>
              <a:t>proceselor</a:t>
            </a:r>
            <a:endParaRPr lang="en-US" dirty="0"/>
          </a:p>
          <a:p>
            <a:pPr lvl="0">
              <a:buFont typeface="Wingdings" pitchFamily="2" charset="2"/>
              <a:buChar char="§"/>
            </a:pPr>
            <a:r>
              <a:rPr lang="en-US" b="1" dirty="0" err="1"/>
              <a:t>Determinarea</a:t>
            </a:r>
            <a:r>
              <a:rPr lang="en-US" b="1" dirty="0"/>
              <a:t> </a:t>
            </a:r>
            <a:r>
              <a:rPr lang="en-US" b="1" dirty="0" err="1"/>
              <a:t>succesiunii</a:t>
            </a:r>
            <a:r>
              <a:rPr lang="en-US" b="1" dirty="0"/>
              <a:t> </a:t>
            </a:r>
            <a:r>
              <a:rPr lang="en-US" b="1" dirty="0" err="1"/>
              <a:t>si</a:t>
            </a:r>
            <a:r>
              <a:rPr lang="en-US" b="1" dirty="0"/>
              <a:t> </a:t>
            </a:r>
            <a:r>
              <a:rPr lang="en-US" b="1" dirty="0" err="1"/>
              <a:t>interactiunii</a:t>
            </a:r>
            <a:r>
              <a:rPr lang="en-US" b="1" dirty="0"/>
              <a:t> </a:t>
            </a:r>
            <a:r>
              <a:rPr lang="en-US" b="1" dirty="0" err="1"/>
              <a:t>proceselor</a:t>
            </a:r>
            <a:endParaRPr lang="en-US" dirty="0"/>
          </a:p>
          <a:p>
            <a:pPr lvl="0">
              <a:buFont typeface="Wingdings" pitchFamily="2" charset="2"/>
              <a:buChar char="§"/>
            </a:pPr>
            <a:r>
              <a:rPr lang="en-US" b="1" dirty="0" err="1" smtClean="0"/>
              <a:t>Determinarea</a:t>
            </a:r>
            <a:r>
              <a:rPr lang="en-US" b="1" dirty="0" smtClean="0"/>
              <a:t> </a:t>
            </a:r>
            <a:r>
              <a:rPr lang="en-US" b="1" dirty="0" err="1"/>
              <a:t>criteriilor</a:t>
            </a:r>
            <a:r>
              <a:rPr lang="en-US" b="1" dirty="0"/>
              <a:t> </a:t>
            </a:r>
            <a:r>
              <a:rPr lang="en-US" b="1" dirty="0" err="1"/>
              <a:t>perntru</a:t>
            </a:r>
            <a:r>
              <a:rPr lang="en-US" b="1" dirty="0"/>
              <a:t> </a:t>
            </a:r>
            <a:r>
              <a:rPr lang="en-US" b="1" dirty="0" err="1"/>
              <a:t>operarea</a:t>
            </a:r>
            <a:r>
              <a:rPr lang="en-US" b="1" dirty="0"/>
              <a:t> </a:t>
            </a:r>
            <a:r>
              <a:rPr lang="en-US" b="1" dirty="0" err="1"/>
              <a:t>si</a:t>
            </a:r>
            <a:r>
              <a:rPr lang="en-US" b="1" dirty="0"/>
              <a:t> </a:t>
            </a:r>
            <a:r>
              <a:rPr lang="en-US" b="1" dirty="0" err="1"/>
              <a:t>controlul</a:t>
            </a:r>
            <a:r>
              <a:rPr lang="en-US" b="1" dirty="0"/>
              <a:t> </a:t>
            </a:r>
            <a:r>
              <a:rPr lang="en-US" b="1" dirty="0" err="1"/>
              <a:t>proceselor</a:t>
            </a:r>
            <a:endParaRPr lang="en-US" dirty="0"/>
          </a:p>
          <a:p>
            <a:pPr lvl="0">
              <a:buFont typeface="Wingdings" pitchFamily="2" charset="2"/>
              <a:buChar char="§"/>
            </a:pPr>
            <a:r>
              <a:rPr lang="en-US" b="1" dirty="0" err="1"/>
              <a:t>Asigurarea</a:t>
            </a:r>
            <a:r>
              <a:rPr lang="en-US" b="1" dirty="0"/>
              <a:t> </a:t>
            </a:r>
            <a:r>
              <a:rPr lang="en-US" b="1" dirty="0" err="1"/>
              <a:t>resurselor</a:t>
            </a:r>
            <a:r>
              <a:rPr lang="en-US" b="1" dirty="0"/>
              <a:t> </a:t>
            </a:r>
            <a:r>
              <a:rPr lang="en-US" b="1" dirty="0" err="1"/>
              <a:t>si</a:t>
            </a:r>
            <a:r>
              <a:rPr lang="en-US" b="1" dirty="0"/>
              <a:t> </a:t>
            </a:r>
            <a:r>
              <a:rPr lang="en-US" b="1" dirty="0" err="1"/>
              <a:t>informatiilor</a:t>
            </a:r>
            <a:r>
              <a:rPr lang="en-US" b="1" dirty="0"/>
              <a:t> </a:t>
            </a:r>
            <a:r>
              <a:rPr lang="en-US" b="1" dirty="0" err="1"/>
              <a:t>necesare</a:t>
            </a:r>
            <a:r>
              <a:rPr lang="en-US" b="1" dirty="0"/>
              <a:t> </a:t>
            </a:r>
            <a:r>
              <a:rPr lang="en-US" b="1" dirty="0" err="1"/>
              <a:t>operarii</a:t>
            </a:r>
            <a:r>
              <a:rPr lang="en-US" b="1" dirty="0"/>
              <a:t> </a:t>
            </a:r>
            <a:r>
              <a:rPr lang="en-US" b="1" dirty="0" err="1"/>
              <a:t>proceselor</a:t>
            </a:r>
            <a:endParaRPr lang="en-US" dirty="0"/>
          </a:p>
          <a:p>
            <a:pPr lvl="0">
              <a:buFont typeface="Wingdings" pitchFamily="2" charset="2"/>
              <a:buChar char="§"/>
            </a:pPr>
            <a:r>
              <a:rPr lang="en-US" b="1" dirty="0" err="1"/>
              <a:t>Monitorizarea</a:t>
            </a:r>
            <a:r>
              <a:rPr lang="en-US" b="1" dirty="0"/>
              <a:t>, </a:t>
            </a:r>
            <a:r>
              <a:rPr lang="en-US" b="1" dirty="0" err="1"/>
              <a:t>masurarea</a:t>
            </a:r>
            <a:r>
              <a:rPr lang="en-US" b="1" dirty="0"/>
              <a:t> </a:t>
            </a:r>
            <a:r>
              <a:rPr lang="en-US" b="1" dirty="0" err="1"/>
              <a:t>si</a:t>
            </a:r>
            <a:r>
              <a:rPr lang="en-US" b="1" dirty="0"/>
              <a:t> </a:t>
            </a:r>
            <a:r>
              <a:rPr lang="en-US" b="1" dirty="0" err="1"/>
              <a:t>analiza</a:t>
            </a:r>
            <a:r>
              <a:rPr lang="en-US" b="1" dirty="0"/>
              <a:t> </a:t>
            </a:r>
            <a:r>
              <a:rPr lang="en-US" b="1" dirty="0" err="1"/>
              <a:t>proceselor</a:t>
            </a:r>
            <a:endParaRPr lang="en-US" dirty="0"/>
          </a:p>
          <a:p>
            <a:pPr lvl="0">
              <a:buFont typeface="Wingdings" pitchFamily="2" charset="2"/>
              <a:buChar char="§"/>
            </a:pPr>
            <a:r>
              <a:rPr lang="en-US" b="1" dirty="0" err="1"/>
              <a:t>Implementarea</a:t>
            </a:r>
            <a:r>
              <a:rPr lang="en-US" b="1" dirty="0"/>
              <a:t> </a:t>
            </a:r>
            <a:r>
              <a:rPr lang="en-US" b="1" dirty="0" err="1"/>
              <a:t>actiunilor</a:t>
            </a:r>
            <a:r>
              <a:rPr lang="en-US" b="1" dirty="0"/>
              <a:t> </a:t>
            </a:r>
            <a:r>
              <a:rPr lang="en-US" b="1" dirty="0" err="1"/>
              <a:t>necesare</a:t>
            </a:r>
            <a:r>
              <a:rPr lang="en-US" b="1" dirty="0"/>
              <a:t> </a:t>
            </a:r>
            <a:r>
              <a:rPr lang="en-US" b="1" dirty="0" err="1"/>
              <a:t>pentru</a:t>
            </a:r>
            <a:r>
              <a:rPr lang="en-US" b="1" dirty="0"/>
              <a:t> </a:t>
            </a:r>
            <a:r>
              <a:rPr lang="en-US" b="1" dirty="0" err="1"/>
              <a:t>realizarea</a:t>
            </a:r>
            <a:r>
              <a:rPr lang="en-US" b="1" dirty="0"/>
              <a:t> </a:t>
            </a:r>
            <a:r>
              <a:rPr lang="en-US" b="1" dirty="0" err="1"/>
              <a:t>rezultatelor</a:t>
            </a:r>
            <a:r>
              <a:rPr lang="en-US" b="1" dirty="0"/>
              <a:t> </a:t>
            </a:r>
            <a:r>
              <a:rPr lang="en-US" b="1" dirty="0" err="1"/>
              <a:t>planificate</a:t>
            </a:r>
            <a:r>
              <a:rPr lang="en-US" b="1" dirty="0"/>
              <a:t> </a:t>
            </a:r>
            <a:r>
              <a:rPr lang="en-US" b="1" dirty="0" err="1"/>
              <a:t>si</a:t>
            </a:r>
            <a:r>
              <a:rPr lang="en-US" b="1" dirty="0"/>
              <a:t> </a:t>
            </a:r>
            <a:r>
              <a:rPr lang="en-US" b="1" dirty="0" smtClean="0"/>
              <a:t>continua </a:t>
            </a:r>
            <a:r>
              <a:rPr lang="en-US" b="1" dirty="0" err="1" smtClean="0"/>
              <a:t>imbunatatire</a:t>
            </a:r>
            <a:r>
              <a:rPr lang="en-US" b="1" dirty="0" smtClean="0"/>
              <a:t> </a:t>
            </a:r>
            <a:endParaRPr lang="en-US" dirty="0"/>
          </a:p>
          <a:p>
            <a:pPr>
              <a:buFont typeface="Wingdings" pitchFamily="2" charset="2"/>
              <a:buChar char="§"/>
            </a:pPr>
            <a:endParaRPr lang="en-US" dirty="0"/>
          </a:p>
        </p:txBody>
      </p:sp>
      <p:sp>
        <p:nvSpPr>
          <p:cNvPr id="3" name="Title 2"/>
          <p:cNvSpPr>
            <a:spLocks noGrp="1"/>
          </p:cNvSpPr>
          <p:nvPr>
            <p:ph type="title"/>
          </p:nvPr>
        </p:nvSpPr>
        <p:spPr/>
        <p:txBody>
          <a:bodyPr/>
          <a:lstStyle/>
          <a:p>
            <a:r>
              <a:rPr lang="en-US" dirty="0" smtClean="0"/>
              <a:t>SMC – </a:t>
            </a:r>
            <a:r>
              <a:rPr lang="en-US" dirty="0" err="1" smtClean="0"/>
              <a:t>Cerinte</a:t>
            </a:r>
            <a:r>
              <a:rPr lang="en-US" dirty="0" smtClean="0"/>
              <a:t> </a:t>
            </a:r>
            <a:r>
              <a:rPr lang="en-US" dirty="0" err="1" smtClean="0"/>
              <a:t>generale</a:t>
            </a:r>
            <a:endParaRPr lang="en-US" dirty="0"/>
          </a:p>
        </p:txBody>
      </p:sp>
    </p:spTree>
    <p:extLst>
      <p:ext uri="{BB962C8B-B14F-4D97-AF65-F5344CB8AC3E}">
        <p14:creationId xmlns:p14="http://schemas.microsoft.com/office/powerpoint/2010/main" val="14912713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Sistemul </a:t>
            </a:r>
            <a:r>
              <a:rPr lang="vi-VN" dirty="0"/>
              <a:t>de management al calităţii</a:t>
            </a:r>
            <a:endParaRPr lang="en-US" dirty="0"/>
          </a:p>
        </p:txBody>
      </p:sp>
      <p:sp>
        <p:nvSpPr>
          <p:cNvPr id="4" name="Content Placeholder 1"/>
          <p:cNvSpPr>
            <a:spLocks noGrp="1"/>
          </p:cNvSpPr>
          <p:nvPr>
            <p:ph idx="1"/>
          </p:nvPr>
        </p:nvSpPr>
        <p:spPr>
          <a:xfrm>
            <a:off x="1162757" y="2286000"/>
            <a:ext cx="9877777" cy="3840163"/>
          </a:xfrm>
        </p:spPr>
        <p:txBody>
          <a:bodyPr>
            <a:normAutofit/>
          </a:bodyPr>
          <a:lstStyle/>
          <a:p>
            <a:pPr marL="627063" lvl="2" indent="0">
              <a:buNone/>
            </a:pPr>
            <a:r>
              <a:rPr lang="vi-VN" sz="3600" dirty="0" smtClean="0"/>
              <a:t>Calitate</a:t>
            </a:r>
            <a:r>
              <a:rPr lang="vi-VN" sz="3600" dirty="0"/>
              <a:t>: </a:t>
            </a:r>
            <a:endParaRPr lang="en-US" sz="3600" dirty="0" smtClean="0"/>
          </a:p>
          <a:p>
            <a:pPr>
              <a:buFont typeface="Wingdings" pitchFamily="2" charset="2"/>
              <a:buChar char="§"/>
            </a:pPr>
            <a:r>
              <a:rPr lang="vi-VN" dirty="0" smtClean="0"/>
              <a:t>obţinerea </a:t>
            </a:r>
            <a:r>
              <a:rPr lang="vi-VN" dirty="0"/>
              <a:t>rezultatelor dorite prin </a:t>
            </a:r>
            <a:endParaRPr lang="en-US" dirty="0" smtClean="0"/>
          </a:p>
          <a:p>
            <a:pPr marL="627063" lvl="2" indent="0">
              <a:buNone/>
            </a:pPr>
            <a:r>
              <a:rPr lang="vi-VN" sz="3600" dirty="0" smtClean="0"/>
              <a:t>Management</a:t>
            </a:r>
            <a:r>
              <a:rPr lang="vi-VN" sz="3600" dirty="0"/>
              <a:t>: </a:t>
            </a:r>
            <a:endParaRPr lang="en-US" sz="3600" dirty="0" smtClean="0"/>
          </a:p>
          <a:p>
            <a:pPr>
              <a:buFont typeface="Wingdings" pitchFamily="2" charset="2"/>
              <a:buChar char="§"/>
            </a:pPr>
            <a:r>
              <a:rPr lang="vi-VN" dirty="0" smtClean="0"/>
              <a:t>stabilirea </a:t>
            </a:r>
            <a:r>
              <a:rPr lang="vi-VN" dirty="0"/>
              <a:t>politicilor şi obiectivelor şi furnizarea de resurse pentru a le obţine </a:t>
            </a:r>
            <a:r>
              <a:rPr lang="vi-VN" dirty="0" smtClean="0"/>
              <a:t>printr-un</a:t>
            </a:r>
            <a:endParaRPr lang="en-US" dirty="0" smtClean="0"/>
          </a:p>
          <a:p>
            <a:pPr marL="627063" lvl="2" indent="0">
              <a:buNone/>
            </a:pPr>
            <a:r>
              <a:rPr lang="vi-VN" sz="3200" dirty="0" smtClean="0"/>
              <a:t>Sistem</a:t>
            </a:r>
            <a:r>
              <a:rPr lang="vi-VN" sz="3200" dirty="0"/>
              <a:t>: </a:t>
            </a:r>
            <a:endParaRPr lang="en-US" sz="3200" dirty="0" smtClean="0"/>
          </a:p>
          <a:p>
            <a:pPr>
              <a:buFont typeface="Wingdings" pitchFamily="2" charset="2"/>
              <a:buChar char="§"/>
            </a:pPr>
            <a:r>
              <a:rPr lang="vi-VN" dirty="0" smtClean="0"/>
              <a:t>set </a:t>
            </a:r>
            <a:r>
              <a:rPr lang="vi-VN" dirty="0"/>
              <a:t>de procese care interacţionează sau sunt legate între ele</a:t>
            </a:r>
            <a:endParaRPr lang="en-US" dirty="0"/>
          </a:p>
        </p:txBody>
      </p:sp>
    </p:spTree>
    <p:extLst>
      <p:ext uri="{BB962C8B-B14F-4D97-AF65-F5344CB8AC3E}">
        <p14:creationId xmlns:p14="http://schemas.microsoft.com/office/powerpoint/2010/main" val="16580510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a:solidFill>
                  <a:srgbClr val="0070C0"/>
                </a:solidFill>
                <a:latin typeface="Calibri" pitchFamily="34" charset="0"/>
                <a:cs typeface="Calibri" pitchFamily="34" charset="0"/>
              </a:rPr>
              <a:t>STRUCTURA </a:t>
            </a:r>
            <a:r>
              <a:rPr lang="en-US" b="1" dirty="0" err="1">
                <a:solidFill>
                  <a:srgbClr val="0070C0"/>
                </a:solidFill>
                <a:latin typeface="Calibri" pitchFamily="34" charset="0"/>
                <a:cs typeface="Calibri" pitchFamily="34" charset="0"/>
              </a:rPr>
              <a:t>documentației</a:t>
            </a:r>
            <a:r>
              <a:rPr lang="en-US" b="1" dirty="0">
                <a:solidFill>
                  <a:srgbClr val="0070C0"/>
                </a:solidFill>
                <a:latin typeface="Calibri" pitchFamily="34" charset="0"/>
                <a:cs typeface="Calibri" pitchFamily="34" charset="0"/>
              </a:rPr>
              <a:t> </a:t>
            </a:r>
            <a:r>
              <a:rPr lang="en-US" b="1" dirty="0" err="1">
                <a:solidFill>
                  <a:srgbClr val="0070C0"/>
                </a:solidFill>
                <a:latin typeface="Calibri" pitchFamily="34" charset="0"/>
                <a:cs typeface="Calibri" pitchFamily="34" charset="0"/>
              </a:rPr>
              <a:t>unui</a:t>
            </a:r>
            <a:r>
              <a:rPr lang="en-US" b="1" dirty="0">
                <a:solidFill>
                  <a:srgbClr val="0070C0"/>
                </a:solidFill>
                <a:latin typeface="Calibri" pitchFamily="34" charset="0"/>
                <a:cs typeface="Calibri" pitchFamily="34" charset="0"/>
              </a:rPr>
              <a:t> SMC </a:t>
            </a:r>
            <a:endParaRPr lang="en-US" dirty="0"/>
          </a:p>
        </p:txBody>
      </p:sp>
      <p:grpSp>
        <p:nvGrpSpPr>
          <p:cNvPr id="4" name="Group 4"/>
          <p:cNvGrpSpPr>
            <a:grpSpLocks/>
          </p:cNvGrpSpPr>
          <p:nvPr/>
        </p:nvGrpSpPr>
        <p:grpSpPr bwMode="auto">
          <a:xfrm>
            <a:off x="3003391" y="1977129"/>
            <a:ext cx="5576888" cy="4024313"/>
            <a:chOff x="1732" y="2927"/>
            <a:chExt cx="8784" cy="6336"/>
          </a:xfrm>
        </p:grpSpPr>
        <p:sp>
          <p:nvSpPr>
            <p:cNvPr id="5" name="AutoShape 5"/>
            <p:cNvSpPr>
              <a:spLocks noChangeArrowheads="1"/>
            </p:cNvSpPr>
            <p:nvPr/>
          </p:nvSpPr>
          <p:spPr bwMode="auto">
            <a:xfrm>
              <a:off x="2020" y="2927"/>
              <a:ext cx="8208" cy="5328"/>
            </a:xfrm>
            <a:prstGeom prst="triangle">
              <a:avLst>
                <a:gd name="adj" fmla="val 50000"/>
              </a:avLst>
            </a:prstGeom>
            <a:solidFill>
              <a:srgbClr val="FFFFFF"/>
            </a:solidFill>
            <a:ln w="9525">
              <a:solidFill>
                <a:srgbClr val="000000"/>
              </a:solidFill>
              <a:miter lim="800000"/>
              <a:headEnd/>
              <a:tailEnd/>
            </a:ln>
          </p:spPr>
          <p:txBody>
            <a:bodyPr lIns="0" tIns="0" rIns="0" bIns="0"/>
            <a:lstStyle/>
            <a:p>
              <a:endParaRPr lang="en-US"/>
            </a:p>
          </p:txBody>
        </p:sp>
        <p:sp>
          <p:nvSpPr>
            <p:cNvPr id="6" name="AutoShape 6"/>
            <p:cNvSpPr>
              <a:spLocks noChangeArrowheads="1"/>
            </p:cNvSpPr>
            <p:nvPr/>
          </p:nvSpPr>
          <p:spPr bwMode="auto">
            <a:xfrm>
              <a:off x="4852" y="2927"/>
              <a:ext cx="2546" cy="1681"/>
            </a:xfrm>
            <a:prstGeom prst="triangle">
              <a:avLst>
                <a:gd name="adj" fmla="val 50000"/>
              </a:avLst>
            </a:prstGeom>
            <a:solidFill>
              <a:srgbClr val="FFFF00"/>
            </a:solidFill>
            <a:ln w="25400">
              <a:solidFill>
                <a:srgbClr val="000000"/>
              </a:solidFill>
              <a:miter lim="800000"/>
              <a:headEnd/>
              <a:tailEnd/>
            </a:ln>
          </p:spPr>
          <p:txBody>
            <a:bodyPr lIns="0" tIns="0" rIns="0" bIns="0"/>
            <a:lstStyle/>
            <a:p>
              <a:pPr algn="ctr"/>
              <a:r>
                <a:rPr lang="en-US" sz="1000" b="1" dirty="0">
                  <a:solidFill>
                    <a:srgbClr val="0070C0"/>
                  </a:solidFill>
                  <a:latin typeface="Times New Roman" pitchFamily="18" charset="0"/>
                </a:rPr>
                <a:t>POLITICA</a:t>
              </a:r>
            </a:p>
            <a:p>
              <a:pPr algn="ctr"/>
              <a:r>
                <a:rPr lang="en-US" sz="800" b="1" dirty="0" err="1" smtClean="0">
                  <a:solidFill>
                    <a:srgbClr val="0070C0"/>
                  </a:solidFill>
                  <a:latin typeface="Times New Roman" pitchFamily="18" charset="0"/>
                </a:rPr>
                <a:t>Obioective</a:t>
              </a:r>
              <a:endParaRPr lang="en-US" sz="800" b="1" dirty="0">
                <a:solidFill>
                  <a:srgbClr val="0070C0"/>
                </a:solidFill>
                <a:latin typeface="Times New Roman" pitchFamily="18" charset="0"/>
              </a:endParaRPr>
            </a:p>
            <a:p>
              <a:pPr algn="ctr"/>
              <a:endParaRPr lang="en-US" sz="1000" b="1" dirty="0">
                <a:solidFill>
                  <a:schemeClr val="bg1"/>
                </a:solidFill>
                <a:latin typeface="Times New Roman" pitchFamily="18" charset="0"/>
              </a:endParaRPr>
            </a:p>
            <a:p>
              <a:pPr algn="ctr"/>
              <a:endParaRPr lang="en-US" sz="1000" b="1" dirty="0">
                <a:latin typeface="Times New Roman" pitchFamily="18" charset="0"/>
              </a:endParaRPr>
            </a:p>
          </p:txBody>
        </p:sp>
        <p:sp>
          <p:nvSpPr>
            <p:cNvPr id="7" name="AutoShape 7"/>
            <p:cNvSpPr>
              <a:spLocks noChangeArrowheads="1"/>
            </p:cNvSpPr>
            <p:nvPr/>
          </p:nvSpPr>
          <p:spPr bwMode="auto">
            <a:xfrm rot="10800000">
              <a:off x="3604" y="4608"/>
              <a:ext cx="5040" cy="1487"/>
            </a:xfrm>
            <a:custGeom>
              <a:avLst/>
              <a:gdLst>
                <a:gd name="T0" fmla="*/ 240 w 21600"/>
                <a:gd name="T1" fmla="*/ 4 h 21600"/>
                <a:gd name="T2" fmla="*/ 137 w 21600"/>
                <a:gd name="T3" fmla="*/ 7 h 21600"/>
                <a:gd name="T4" fmla="*/ 34 w 21600"/>
                <a:gd name="T5" fmla="*/ 4 h 21600"/>
                <a:gd name="T6" fmla="*/ 137 w 21600"/>
                <a:gd name="T7" fmla="*/ 0 h 21600"/>
                <a:gd name="T8" fmla="*/ 0 60000 65536"/>
                <a:gd name="T9" fmla="*/ 0 60000 65536"/>
                <a:gd name="T10" fmla="*/ 0 60000 65536"/>
                <a:gd name="T11" fmla="*/ 0 60000 65536"/>
                <a:gd name="T12" fmla="*/ 4474 w 21600"/>
                <a:gd name="T13" fmla="*/ 4474 h 21600"/>
                <a:gd name="T14" fmla="*/ 17126 w 21600"/>
                <a:gd name="T15" fmla="*/ 17126 h 21600"/>
              </a:gdLst>
              <a:ahLst/>
              <a:cxnLst>
                <a:cxn ang="T8">
                  <a:pos x="T0" y="T1"/>
                </a:cxn>
                <a:cxn ang="T9">
                  <a:pos x="T2" y="T3"/>
                </a:cxn>
                <a:cxn ang="T10">
                  <a:pos x="T4" y="T5"/>
                </a:cxn>
                <a:cxn ang="T11">
                  <a:pos x="T6" y="T7"/>
                </a:cxn>
              </a:cxnLst>
              <a:rect l="T12" t="T13" r="T14" b="T15"/>
              <a:pathLst>
                <a:path w="21600" h="21600">
                  <a:moveTo>
                    <a:pt x="0" y="0"/>
                  </a:moveTo>
                  <a:lnTo>
                    <a:pt x="5348" y="21600"/>
                  </a:lnTo>
                  <a:lnTo>
                    <a:pt x="16252" y="21600"/>
                  </a:lnTo>
                  <a:lnTo>
                    <a:pt x="21600" y="0"/>
                  </a:lnTo>
                  <a:lnTo>
                    <a:pt x="0" y="0"/>
                  </a:lnTo>
                  <a:close/>
                </a:path>
              </a:pathLst>
            </a:custGeom>
            <a:solidFill>
              <a:srgbClr val="FFFF00"/>
            </a:solidFill>
            <a:ln w="25400">
              <a:solidFill>
                <a:srgbClr val="000000"/>
              </a:solidFill>
              <a:miter lim="800000"/>
              <a:headEnd/>
              <a:tailEnd/>
            </a:ln>
          </p:spPr>
          <p:txBody>
            <a:bodyPr rot="10800000" lIns="0" tIns="0" rIns="0" bIns="0"/>
            <a:lstStyle/>
            <a:p>
              <a:endParaRPr lang="en-US"/>
            </a:p>
          </p:txBody>
        </p:sp>
        <p:sp>
          <p:nvSpPr>
            <p:cNvPr id="8" name="AutoShape 8"/>
            <p:cNvSpPr>
              <a:spLocks noChangeArrowheads="1"/>
            </p:cNvSpPr>
            <p:nvPr/>
          </p:nvSpPr>
          <p:spPr bwMode="auto">
            <a:xfrm>
              <a:off x="8644" y="6095"/>
              <a:ext cx="1152" cy="1440"/>
            </a:xfrm>
            <a:prstGeom prst="rtTriangle">
              <a:avLst/>
            </a:prstGeom>
            <a:solidFill>
              <a:srgbClr val="FFFFFF"/>
            </a:solidFill>
            <a:ln w="25400">
              <a:solidFill>
                <a:srgbClr val="000000"/>
              </a:solidFill>
              <a:miter lim="800000"/>
              <a:headEnd/>
              <a:tailEnd/>
            </a:ln>
          </p:spPr>
          <p:txBody>
            <a:bodyPr lIns="0" tIns="0" rIns="0" bIns="0"/>
            <a:lstStyle/>
            <a:p>
              <a:endParaRPr lang="en-US" sz="900" b="1">
                <a:latin typeface="Times New Roman" pitchFamily="18" charset="0"/>
              </a:endParaRPr>
            </a:p>
          </p:txBody>
        </p:sp>
        <p:sp>
          <p:nvSpPr>
            <p:cNvPr id="9" name="AutoShape 9"/>
            <p:cNvSpPr>
              <a:spLocks noChangeArrowheads="1"/>
            </p:cNvSpPr>
            <p:nvPr/>
          </p:nvSpPr>
          <p:spPr bwMode="auto">
            <a:xfrm rot="-5400000">
              <a:off x="2308" y="6239"/>
              <a:ext cx="1440" cy="1152"/>
            </a:xfrm>
            <a:prstGeom prst="rtTriangle">
              <a:avLst/>
            </a:prstGeom>
            <a:solidFill>
              <a:srgbClr val="FFFFFF"/>
            </a:solidFill>
            <a:ln w="25400">
              <a:solidFill>
                <a:srgbClr val="000000"/>
              </a:solidFill>
              <a:miter lim="800000"/>
              <a:headEnd/>
              <a:tailEnd/>
            </a:ln>
          </p:spPr>
          <p:txBody>
            <a:bodyPr lIns="0" tIns="0" rIns="0" bIns="0"/>
            <a:lstStyle/>
            <a:p>
              <a:endParaRPr lang="en-US" sz="1200">
                <a:latin typeface="Times New Roman" pitchFamily="18" charset="0"/>
              </a:endParaRPr>
            </a:p>
            <a:p>
              <a:endParaRPr lang="en-US" sz="900" b="1">
                <a:latin typeface="Times New Roman" pitchFamily="18" charset="0"/>
              </a:endParaRPr>
            </a:p>
          </p:txBody>
        </p:sp>
        <p:sp>
          <p:nvSpPr>
            <p:cNvPr id="10" name="Rectangle 10"/>
            <p:cNvSpPr>
              <a:spLocks noChangeArrowheads="1"/>
            </p:cNvSpPr>
            <p:nvPr/>
          </p:nvSpPr>
          <p:spPr bwMode="auto">
            <a:xfrm>
              <a:off x="3604" y="6095"/>
              <a:ext cx="1580" cy="1440"/>
            </a:xfrm>
            <a:prstGeom prst="rect">
              <a:avLst/>
            </a:prstGeom>
            <a:solidFill>
              <a:srgbClr val="FF00FF"/>
            </a:solidFill>
            <a:ln w="25400">
              <a:solidFill>
                <a:srgbClr val="000000"/>
              </a:solidFill>
              <a:miter lim="800000"/>
              <a:headEnd/>
              <a:tailEnd/>
            </a:ln>
          </p:spPr>
          <p:txBody>
            <a:bodyPr lIns="0" tIns="0" rIns="0" bIns="0"/>
            <a:lstStyle/>
            <a:p>
              <a:pPr algn="ctr"/>
              <a:r>
                <a:rPr lang="en-US" sz="1200" dirty="0">
                  <a:latin typeface="Times New Roman" pitchFamily="18" charset="0"/>
                </a:rPr>
                <a:t> </a:t>
              </a:r>
              <a:r>
                <a:rPr lang="en-US" sz="900" b="1" dirty="0">
                  <a:solidFill>
                    <a:srgbClr val="0070C0"/>
                  </a:solidFill>
                  <a:latin typeface="Times New Roman" pitchFamily="18" charset="0"/>
                </a:rPr>
                <a:t>PROCEDURI</a:t>
              </a:r>
            </a:p>
            <a:p>
              <a:pPr algn="ctr"/>
              <a:r>
                <a:rPr lang="en-US" sz="1000" b="1" dirty="0" err="1">
                  <a:solidFill>
                    <a:srgbClr val="0070C0"/>
                  </a:solidFill>
                  <a:latin typeface="Times New Roman" pitchFamily="18" charset="0"/>
                </a:rPr>
                <a:t>Procese</a:t>
              </a:r>
              <a:r>
                <a:rPr lang="en-US" sz="1000" b="1" dirty="0">
                  <a:solidFill>
                    <a:srgbClr val="0070C0"/>
                  </a:solidFill>
                  <a:latin typeface="Times New Roman" pitchFamily="18" charset="0"/>
                </a:rPr>
                <a:t> </a:t>
              </a:r>
              <a:endParaRPr lang="en-US" sz="800" b="1" dirty="0">
                <a:solidFill>
                  <a:srgbClr val="0070C0"/>
                </a:solidFill>
                <a:latin typeface="Times New Roman" pitchFamily="18" charset="0"/>
              </a:endParaRPr>
            </a:p>
            <a:p>
              <a:pPr algn="ctr"/>
              <a:r>
                <a:rPr lang="en-US" sz="1000" b="1" dirty="0">
                  <a:solidFill>
                    <a:srgbClr val="0070C0"/>
                  </a:solidFill>
                  <a:latin typeface="Times New Roman" pitchFamily="18" charset="0"/>
                </a:rPr>
                <a:t>SMC</a:t>
              </a:r>
            </a:p>
            <a:p>
              <a:pPr algn="ctr"/>
              <a:endParaRPr lang="en-US" sz="1000" b="1" dirty="0">
                <a:solidFill>
                  <a:schemeClr val="bg1"/>
                </a:solidFill>
                <a:latin typeface="Times New Roman" pitchFamily="18" charset="0"/>
              </a:endParaRPr>
            </a:p>
            <a:p>
              <a:pPr algn="ctr"/>
              <a:endParaRPr lang="en-US" sz="1200" b="1" dirty="0">
                <a:solidFill>
                  <a:schemeClr val="bg1"/>
                </a:solidFill>
                <a:latin typeface="Times New Roman" pitchFamily="18" charset="0"/>
              </a:endParaRPr>
            </a:p>
          </p:txBody>
        </p:sp>
        <p:sp>
          <p:nvSpPr>
            <p:cNvPr id="11" name="Rectangle 11"/>
            <p:cNvSpPr>
              <a:spLocks noChangeArrowheads="1"/>
            </p:cNvSpPr>
            <p:nvPr/>
          </p:nvSpPr>
          <p:spPr bwMode="auto">
            <a:xfrm>
              <a:off x="6912" y="6094"/>
              <a:ext cx="1728" cy="1440"/>
            </a:xfrm>
            <a:prstGeom prst="rect">
              <a:avLst/>
            </a:prstGeom>
            <a:solidFill>
              <a:srgbClr val="00FFFF"/>
            </a:solidFill>
            <a:ln w="25400">
              <a:solidFill>
                <a:srgbClr val="000000"/>
              </a:solidFill>
              <a:miter lim="800000"/>
              <a:headEnd/>
              <a:tailEnd/>
            </a:ln>
          </p:spPr>
          <p:txBody>
            <a:bodyPr lIns="0" tIns="0" rIns="0" bIns="0"/>
            <a:lstStyle/>
            <a:p>
              <a:r>
                <a:rPr lang="en-US" sz="900" b="1" dirty="0">
                  <a:latin typeface="Times New Roman" pitchFamily="18" charset="0"/>
                </a:rPr>
                <a:t>    </a:t>
              </a:r>
              <a:r>
                <a:rPr lang="en-US" sz="900" b="1" dirty="0" smtClean="0">
                  <a:latin typeface="Times New Roman" pitchFamily="18" charset="0"/>
                </a:rPr>
                <a:t>  </a:t>
              </a:r>
            </a:p>
            <a:p>
              <a:r>
                <a:rPr lang="en-US" sz="900" b="1" dirty="0">
                  <a:solidFill>
                    <a:srgbClr val="0070C0"/>
                  </a:solidFill>
                  <a:latin typeface="Times New Roman" pitchFamily="18" charset="0"/>
                </a:rPr>
                <a:t> </a:t>
              </a:r>
              <a:r>
                <a:rPr lang="en-US" sz="900" b="1" dirty="0" smtClean="0">
                  <a:solidFill>
                    <a:srgbClr val="0070C0"/>
                  </a:solidFill>
                  <a:latin typeface="Times New Roman" pitchFamily="18" charset="0"/>
                </a:rPr>
                <a:t>     </a:t>
              </a:r>
              <a:r>
                <a:rPr lang="en-US" sz="900" b="1" dirty="0" err="1" smtClean="0">
                  <a:solidFill>
                    <a:srgbClr val="0070C0"/>
                  </a:solidFill>
                  <a:latin typeface="Times New Roman" pitchFamily="18" charset="0"/>
                </a:rPr>
                <a:t>INSTRUCtIUNI</a:t>
              </a:r>
              <a:endParaRPr lang="en-US" sz="900" b="1" dirty="0">
                <a:solidFill>
                  <a:srgbClr val="0070C0"/>
                </a:solidFill>
                <a:latin typeface="Times New Roman" pitchFamily="18" charset="0"/>
              </a:endParaRPr>
            </a:p>
            <a:p>
              <a:r>
                <a:rPr lang="en-US" sz="900" b="1" dirty="0">
                  <a:solidFill>
                    <a:srgbClr val="0070C0"/>
                  </a:solidFill>
                  <a:latin typeface="Times New Roman" pitchFamily="18" charset="0"/>
                </a:rPr>
                <a:t> </a:t>
              </a:r>
            </a:p>
            <a:p>
              <a:endParaRPr lang="en-US" sz="900" b="1" dirty="0">
                <a:solidFill>
                  <a:srgbClr val="0070C0"/>
                </a:solidFill>
                <a:latin typeface="Times New Roman" pitchFamily="18" charset="0"/>
              </a:endParaRPr>
            </a:p>
            <a:p>
              <a:r>
                <a:rPr lang="en-US" sz="900" b="1" dirty="0">
                  <a:solidFill>
                    <a:srgbClr val="0070C0"/>
                  </a:solidFill>
                  <a:latin typeface="Times New Roman" pitchFamily="18" charset="0"/>
                </a:rPr>
                <a:t>          OPERARE </a:t>
              </a:r>
            </a:p>
            <a:p>
              <a:r>
                <a:rPr lang="en-US" sz="900" b="1" dirty="0">
                  <a:solidFill>
                    <a:srgbClr val="0070C0"/>
                  </a:solidFill>
                  <a:latin typeface="Times New Roman" pitchFamily="18" charset="0"/>
                </a:rPr>
                <a:t>           PROCESE</a:t>
              </a:r>
            </a:p>
            <a:p>
              <a:r>
                <a:rPr lang="en-US" sz="1600" b="1" dirty="0">
                  <a:latin typeface="Times New Roman" pitchFamily="18" charset="0"/>
                </a:rPr>
                <a:t>           MO_IO</a:t>
              </a:r>
            </a:p>
          </p:txBody>
        </p:sp>
        <p:sp>
          <p:nvSpPr>
            <p:cNvPr id="12" name="Rectangle 12"/>
            <p:cNvSpPr>
              <a:spLocks noChangeArrowheads="1"/>
            </p:cNvSpPr>
            <p:nvPr/>
          </p:nvSpPr>
          <p:spPr bwMode="auto">
            <a:xfrm>
              <a:off x="5184" y="6094"/>
              <a:ext cx="1872" cy="1440"/>
            </a:xfrm>
            <a:prstGeom prst="rect">
              <a:avLst/>
            </a:prstGeom>
            <a:solidFill>
              <a:srgbClr val="00FF00"/>
            </a:solidFill>
            <a:ln w="25400">
              <a:solidFill>
                <a:srgbClr val="000000"/>
              </a:solidFill>
              <a:miter lim="800000"/>
              <a:headEnd/>
              <a:tailEnd/>
            </a:ln>
          </p:spPr>
          <p:txBody>
            <a:bodyPr lIns="0" tIns="0" rIns="0" bIns="0"/>
            <a:lstStyle/>
            <a:p>
              <a:r>
                <a:rPr lang="en-US" sz="1000" b="1" dirty="0">
                  <a:solidFill>
                    <a:srgbClr val="0070C0"/>
                  </a:solidFill>
                  <a:latin typeface="Times New Roman" pitchFamily="18" charset="0"/>
                </a:rPr>
                <a:t>      </a:t>
              </a:r>
              <a:r>
                <a:rPr lang="en-US" sz="900" b="1" dirty="0">
                  <a:solidFill>
                    <a:srgbClr val="0070C0"/>
                  </a:solidFill>
                  <a:latin typeface="Times New Roman" pitchFamily="18" charset="0"/>
                </a:rPr>
                <a:t>PROCEDURI </a:t>
              </a:r>
            </a:p>
            <a:p>
              <a:pPr algn="ctr"/>
              <a:r>
                <a:rPr lang="en-US" sz="900" b="1" dirty="0">
                  <a:solidFill>
                    <a:srgbClr val="0070C0"/>
                  </a:solidFill>
                  <a:latin typeface="Times New Roman" pitchFamily="18" charset="0"/>
                </a:rPr>
                <a:t>OPERARE, CONTROL,</a:t>
              </a:r>
            </a:p>
            <a:p>
              <a:pPr algn="ctr"/>
              <a:r>
                <a:rPr lang="en-US" sz="900" b="1" dirty="0" err="1">
                  <a:solidFill>
                    <a:srgbClr val="0070C0"/>
                  </a:solidFill>
                  <a:latin typeface="Times New Roman" pitchFamily="18" charset="0"/>
                </a:rPr>
                <a:t>MaSURARE</a:t>
              </a:r>
              <a:r>
                <a:rPr lang="en-US" sz="900" b="1" dirty="0">
                  <a:solidFill>
                    <a:srgbClr val="0070C0"/>
                  </a:solidFill>
                  <a:latin typeface="Times New Roman" pitchFamily="18" charset="0"/>
                </a:rPr>
                <a:t> </a:t>
              </a:r>
              <a:r>
                <a:rPr lang="en-US" sz="900" b="1" dirty="0" err="1">
                  <a:solidFill>
                    <a:srgbClr val="0070C0"/>
                  </a:solidFill>
                  <a:latin typeface="Times New Roman" pitchFamily="18" charset="0"/>
                </a:rPr>
                <a:t>sI</a:t>
              </a:r>
              <a:r>
                <a:rPr lang="en-US" sz="900" b="1" dirty="0">
                  <a:solidFill>
                    <a:srgbClr val="0070C0"/>
                  </a:solidFill>
                  <a:latin typeface="Times New Roman" pitchFamily="18" charset="0"/>
                </a:rPr>
                <a:t> MONITORIZARE</a:t>
              </a:r>
            </a:p>
            <a:p>
              <a:pPr algn="ctr"/>
              <a:r>
                <a:rPr lang="en-US" sz="1000" b="1" i="1" dirty="0">
                  <a:solidFill>
                    <a:srgbClr val="0070C0"/>
                  </a:solidFill>
                  <a:latin typeface="Times New Roman" pitchFamily="18" charset="0"/>
                </a:rPr>
                <a:t>PO</a:t>
              </a:r>
            </a:p>
          </p:txBody>
        </p:sp>
        <p:sp>
          <p:nvSpPr>
            <p:cNvPr id="13" name="AutoShape 13"/>
            <p:cNvSpPr>
              <a:spLocks noChangeArrowheads="1"/>
            </p:cNvSpPr>
            <p:nvPr/>
          </p:nvSpPr>
          <p:spPr bwMode="auto">
            <a:xfrm rot="10800000">
              <a:off x="1876" y="7535"/>
              <a:ext cx="8496" cy="720"/>
            </a:xfrm>
            <a:custGeom>
              <a:avLst/>
              <a:gdLst>
                <a:gd name="T0" fmla="*/ 1270 w 21600"/>
                <a:gd name="T1" fmla="*/ 0 h 21600"/>
                <a:gd name="T2" fmla="*/ 657 w 21600"/>
                <a:gd name="T3" fmla="*/ 1 h 21600"/>
                <a:gd name="T4" fmla="*/ 44 w 21600"/>
                <a:gd name="T5" fmla="*/ 0 h 21600"/>
                <a:gd name="T6" fmla="*/ 657 w 21600"/>
                <a:gd name="T7" fmla="*/ 0 h 21600"/>
                <a:gd name="T8" fmla="*/ 0 60000 65536"/>
                <a:gd name="T9" fmla="*/ 0 60000 65536"/>
                <a:gd name="T10" fmla="*/ 0 60000 65536"/>
                <a:gd name="T11" fmla="*/ 0 60000 65536"/>
                <a:gd name="T12" fmla="*/ 2530 w 21600"/>
                <a:gd name="T13" fmla="*/ 2520 h 21600"/>
                <a:gd name="T14" fmla="*/ 19070 w 21600"/>
                <a:gd name="T15" fmla="*/ 19080 h 21600"/>
              </a:gdLst>
              <a:ahLst/>
              <a:cxnLst>
                <a:cxn ang="T8">
                  <a:pos x="T0" y="T1"/>
                </a:cxn>
                <a:cxn ang="T9">
                  <a:pos x="T2" y="T3"/>
                </a:cxn>
                <a:cxn ang="T10">
                  <a:pos x="T4" y="T5"/>
                </a:cxn>
                <a:cxn ang="T11">
                  <a:pos x="T6" y="T7"/>
                </a:cxn>
              </a:cxnLst>
              <a:rect l="T12" t="T13" r="T14" b="T15"/>
              <a:pathLst>
                <a:path w="21600" h="21600">
                  <a:moveTo>
                    <a:pt x="0" y="0"/>
                  </a:moveTo>
                  <a:lnTo>
                    <a:pt x="1460" y="21600"/>
                  </a:lnTo>
                  <a:lnTo>
                    <a:pt x="20140" y="21600"/>
                  </a:lnTo>
                  <a:lnTo>
                    <a:pt x="21600" y="0"/>
                  </a:lnTo>
                  <a:lnTo>
                    <a:pt x="0" y="0"/>
                  </a:lnTo>
                  <a:close/>
                </a:path>
              </a:pathLst>
            </a:custGeom>
            <a:solidFill>
              <a:srgbClr val="99CCFF"/>
            </a:solidFill>
            <a:ln w="25400">
              <a:solidFill>
                <a:srgbClr val="000000"/>
              </a:solidFill>
              <a:miter lim="800000"/>
              <a:headEnd/>
              <a:tailEnd/>
            </a:ln>
          </p:spPr>
          <p:txBody>
            <a:bodyPr rot="10800000" lIns="0" tIns="0" rIns="0" bIns="0"/>
            <a:lstStyle/>
            <a:p>
              <a:endParaRPr lang="en-US"/>
            </a:p>
          </p:txBody>
        </p:sp>
        <p:sp>
          <p:nvSpPr>
            <p:cNvPr id="14" name="AutoShape 14"/>
            <p:cNvSpPr>
              <a:spLocks noChangeArrowheads="1"/>
            </p:cNvSpPr>
            <p:nvPr/>
          </p:nvSpPr>
          <p:spPr bwMode="auto">
            <a:xfrm>
              <a:off x="1732" y="8399"/>
              <a:ext cx="8784" cy="864"/>
            </a:xfrm>
            <a:prstGeom prst="upArrowCallout">
              <a:avLst>
                <a:gd name="adj1" fmla="val 254167"/>
                <a:gd name="adj2" fmla="val 254167"/>
                <a:gd name="adj3" fmla="val 16667"/>
                <a:gd name="adj4" fmla="val 66667"/>
              </a:avLst>
            </a:prstGeom>
            <a:solidFill>
              <a:srgbClr val="C0C0C0"/>
            </a:solidFill>
            <a:ln w="9525">
              <a:solidFill>
                <a:srgbClr val="000000"/>
              </a:solidFill>
              <a:miter lim="800000"/>
              <a:headEnd/>
              <a:tailEnd/>
            </a:ln>
          </p:spPr>
          <p:txBody>
            <a:bodyPr lIns="0" tIns="0" rIns="0" bIns="0"/>
            <a:lstStyle/>
            <a:p>
              <a:pPr algn="ctr"/>
              <a:endParaRPr lang="en-US" sz="600" b="1" dirty="0">
                <a:latin typeface="Times New Roman" pitchFamily="18" charset="0"/>
              </a:endParaRPr>
            </a:p>
            <a:p>
              <a:pPr algn="ctr"/>
              <a:r>
                <a:rPr lang="en-US" sz="1100" b="1" dirty="0">
                  <a:solidFill>
                    <a:srgbClr val="0070C0"/>
                  </a:solidFill>
                  <a:latin typeface="Times New Roman" pitchFamily="18" charset="0"/>
                </a:rPr>
                <a:t>LEGISLATIE, REGLEMENTARI, ALTE DOCUMENTE EXTERNE</a:t>
              </a:r>
            </a:p>
          </p:txBody>
        </p:sp>
        <p:sp>
          <p:nvSpPr>
            <p:cNvPr id="15" name="Line 15"/>
            <p:cNvSpPr>
              <a:spLocks noChangeShapeType="1"/>
            </p:cNvSpPr>
            <p:nvPr/>
          </p:nvSpPr>
          <p:spPr bwMode="auto">
            <a:xfrm>
              <a:off x="4369" y="5166"/>
              <a:ext cx="349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lIns="0" tIns="0" rIns="0" bIns="0"/>
            <a:lstStyle/>
            <a:p>
              <a:endParaRPr lang="en-US"/>
            </a:p>
          </p:txBody>
        </p:sp>
      </p:grpSp>
      <p:sp>
        <p:nvSpPr>
          <p:cNvPr id="16" name="Text Box 16"/>
          <p:cNvSpPr txBox="1">
            <a:spLocks noChangeArrowheads="1"/>
          </p:cNvSpPr>
          <p:nvPr/>
        </p:nvSpPr>
        <p:spPr bwMode="auto">
          <a:xfrm>
            <a:off x="4458970" y="3100780"/>
            <a:ext cx="2667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buClr>
                <a:schemeClr val="accent1"/>
              </a:buClr>
              <a:buSzPct val="85000"/>
              <a:buFont typeface="Wingdings" pitchFamily="2" charset="2"/>
              <a:buNone/>
            </a:pPr>
            <a:r>
              <a:rPr lang="en-US" sz="1000" b="1" dirty="0">
                <a:solidFill>
                  <a:srgbClr val="0070C0"/>
                </a:solidFill>
              </a:rPr>
              <a:t>MANUALUL CALITATII</a:t>
            </a:r>
            <a:endParaRPr lang="en-US" sz="1200" b="1" dirty="0">
              <a:solidFill>
                <a:srgbClr val="0070C0"/>
              </a:solidFill>
            </a:endParaRPr>
          </a:p>
        </p:txBody>
      </p:sp>
      <p:sp>
        <p:nvSpPr>
          <p:cNvPr id="17" name="Rectangle 17"/>
          <p:cNvSpPr>
            <a:spLocks noChangeArrowheads="1"/>
          </p:cNvSpPr>
          <p:nvPr/>
        </p:nvSpPr>
        <p:spPr bwMode="auto">
          <a:xfrm>
            <a:off x="4949275" y="3538994"/>
            <a:ext cx="217669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sz="1000" b="1" dirty="0">
                <a:solidFill>
                  <a:srgbClr val="0070C0"/>
                </a:solidFill>
                <a:cs typeface="Times New Roman" pitchFamily="18" charset="0"/>
              </a:rPr>
              <a:t>PLANUL </a:t>
            </a:r>
            <a:r>
              <a:rPr lang="en-US" sz="1000" b="1" dirty="0" err="1">
                <a:solidFill>
                  <a:srgbClr val="0070C0"/>
                </a:solidFill>
                <a:cs typeface="Times New Roman" pitchFamily="18" charset="0"/>
              </a:rPr>
              <a:t>CALITatII</a:t>
            </a:r>
            <a:r>
              <a:rPr lang="ro-RO" sz="1100" dirty="0">
                <a:solidFill>
                  <a:srgbClr val="0070C0"/>
                </a:solidFill>
              </a:rPr>
              <a:t> </a:t>
            </a:r>
            <a:endParaRPr lang="ro-RO" dirty="0">
              <a:solidFill>
                <a:srgbClr val="0070C0"/>
              </a:solidFill>
            </a:endParaRPr>
          </a:p>
        </p:txBody>
      </p:sp>
      <p:sp>
        <p:nvSpPr>
          <p:cNvPr id="18" name="Rectangle 18"/>
          <p:cNvSpPr>
            <a:spLocks noChangeArrowheads="1"/>
          </p:cNvSpPr>
          <p:nvPr/>
        </p:nvSpPr>
        <p:spPr bwMode="auto">
          <a:xfrm>
            <a:off x="4192270" y="4980211"/>
            <a:ext cx="32004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b="1" dirty="0">
                <a:solidFill>
                  <a:srgbClr val="0070C0"/>
                </a:solidFill>
                <a:cs typeface="Times New Roman" pitchFamily="18" charset="0"/>
              </a:rPr>
              <a:t> FISE PROCES (FP), INREGISTRARI SMC</a:t>
            </a:r>
          </a:p>
          <a:p>
            <a:pPr algn="ctr" eaLnBrk="1" hangingPunct="1"/>
            <a:r>
              <a:rPr lang="ro-RO" sz="900" b="1" dirty="0">
                <a:solidFill>
                  <a:srgbClr val="0070C0"/>
                </a:solidFill>
              </a:rPr>
              <a:t>Documentaţie tehnică ; Documente organizaţionale</a:t>
            </a:r>
            <a:endParaRPr lang="en-US" sz="900" b="1" dirty="0">
              <a:solidFill>
                <a:srgbClr val="0070C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19788" y="5964317"/>
            <a:ext cx="10001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78563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fontScale="90000"/>
          </a:bodyPr>
          <a:lstStyle/>
          <a:p>
            <a:pPr algn="ctr"/>
            <a:r>
              <a:rPr lang="pt-BR" b="1" dirty="0">
                <a:solidFill>
                  <a:srgbClr val="0070C0"/>
                </a:solidFill>
                <a:latin typeface="Calibri" pitchFamily="34" charset="0"/>
                <a:cs typeface="Calibri" pitchFamily="34" charset="0"/>
              </a:rPr>
              <a:t>Modele de documente SMC </a:t>
            </a:r>
            <a:r>
              <a:rPr lang="pt-BR" dirty="0" smtClean="0">
                <a:solidFill>
                  <a:srgbClr val="0070C0"/>
                </a:solidFill>
                <a:latin typeface="Arial Narrow" pitchFamily="34" charset="0"/>
              </a:rPr>
              <a:t/>
            </a:r>
            <a:br>
              <a:rPr lang="pt-BR" dirty="0" smtClean="0">
                <a:solidFill>
                  <a:srgbClr val="0070C0"/>
                </a:solidFill>
                <a:latin typeface="Arial Narrow" pitchFamily="34" charset="0"/>
              </a:rPr>
            </a:br>
            <a:r>
              <a:rPr lang="pt-BR" sz="2000" dirty="0" smtClean="0">
                <a:solidFill>
                  <a:srgbClr val="0070C0"/>
                </a:solidFill>
              </a:rPr>
              <a:t>în </a:t>
            </a:r>
            <a:r>
              <a:rPr lang="pt-BR" sz="2000" dirty="0">
                <a:solidFill>
                  <a:srgbClr val="0070C0"/>
                </a:solidFill>
              </a:rPr>
              <a:t>acord cu SR ISO/TR 10013:2003 </a:t>
            </a:r>
            <a:r>
              <a:rPr lang="pt-BR" sz="2000" dirty="0" smtClean="0">
                <a:solidFill>
                  <a:srgbClr val="0070C0"/>
                </a:solidFill>
              </a:rPr>
              <a:t>-</a:t>
            </a:r>
            <a:r>
              <a:rPr lang="en-US" sz="2000" dirty="0" err="1" smtClean="0">
                <a:solidFill>
                  <a:srgbClr val="0070C0"/>
                </a:solidFill>
              </a:rPr>
              <a:t>Linii</a:t>
            </a:r>
            <a:r>
              <a:rPr lang="en-US" sz="2000" dirty="0" smtClean="0">
                <a:solidFill>
                  <a:srgbClr val="0070C0"/>
                </a:solidFill>
              </a:rPr>
              <a:t> </a:t>
            </a:r>
            <a:r>
              <a:rPr lang="en-US" sz="2000" dirty="0" err="1">
                <a:solidFill>
                  <a:srgbClr val="0070C0"/>
                </a:solidFill>
              </a:rPr>
              <a:t>directoare</a:t>
            </a:r>
            <a:r>
              <a:rPr lang="en-US" sz="2000" dirty="0">
                <a:solidFill>
                  <a:srgbClr val="0070C0"/>
                </a:solidFill>
              </a:rPr>
              <a:t> </a:t>
            </a:r>
            <a:r>
              <a:rPr lang="en-US" sz="2000" dirty="0" err="1">
                <a:solidFill>
                  <a:srgbClr val="0070C0"/>
                </a:solidFill>
              </a:rPr>
              <a:t>pentru</a:t>
            </a:r>
            <a:r>
              <a:rPr lang="en-US" sz="2000" dirty="0">
                <a:solidFill>
                  <a:srgbClr val="0070C0"/>
                </a:solidFill>
              </a:rPr>
              <a:t> </a:t>
            </a:r>
            <a:r>
              <a:rPr lang="en-US" sz="2000" dirty="0" err="1">
                <a:solidFill>
                  <a:srgbClr val="0070C0"/>
                </a:solidFill>
              </a:rPr>
              <a:t>documentaţia</a:t>
            </a:r>
            <a:r>
              <a:rPr lang="en-US" sz="2000" dirty="0">
                <a:solidFill>
                  <a:srgbClr val="0070C0"/>
                </a:solidFill>
              </a:rPr>
              <a:t> </a:t>
            </a:r>
            <a:r>
              <a:rPr lang="en-US" sz="2000" dirty="0" smtClean="0">
                <a:solidFill>
                  <a:srgbClr val="0070C0"/>
                </a:solidFill>
              </a:rPr>
              <a:t/>
            </a:r>
            <a:br>
              <a:rPr lang="en-US" sz="2000" dirty="0" smtClean="0">
                <a:solidFill>
                  <a:srgbClr val="0070C0"/>
                </a:solidFill>
              </a:rPr>
            </a:br>
            <a:r>
              <a:rPr lang="en-US" sz="2000" dirty="0" err="1" smtClean="0">
                <a:solidFill>
                  <a:srgbClr val="0070C0"/>
                </a:solidFill>
              </a:rPr>
              <a:t>sistemului</a:t>
            </a:r>
            <a:r>
              <a:rPr lang="en-US" sz="2000" dirty="0" smtClean="0">
                <a:solidFill>
                  <a:srgbClr val="0070C0"/>
                </a:solidFill>
              </a:rPr>
              <a:t> </a:t>
            </a:r>
            <a:r>
              <a:rPr lang="en-US" sz="2000" dirty="0">
                <a:solidFill>
                  <a:srgbClr val="0070C0"/>
                </a:solidFill>
              </a:rPr>
              <a:t>de </a:t>
            </a:r>
            <a:r>
              <a:rPr lang="en-US" sz="2000" dirty="0" smtClean="0">
                <a:solidFill>
                  <a:srgbClr val="0070C0"/>
                </a:solidFill>
              </a:rPr>
              <a:t>management </a:t>
            </a:r>
            <a:r>
              <a:rPr lang="en-US" sz="2000" dirty="0">
                <a:solidFill>
                  <a:srgbClr val="0070C0"/>
                </a:solidFill>
              </a:rPr>
              <a:t>al </a:t>
            </a:r>
            <a:r>
              <a:rPr lang="en-US" sz="2000" dirty="0" err="1" smtClean="0">
                <a:solidFill>
                  <a:srgbClr val="0070C0"/>
                </a:solidFill>
              </a:rPr>
              <a:t>calităţii</a:t>
            </a:r>
            <a:endParaRPr lang="en-US" sz="2000" dirty="0">
              <a:solidFill>
                <a:srgbClr val="0070C0"/>
              </a:solidFill>
            </a:endParaRPr>
          </a:p>
        </p:txBody>
      </p:sp>
      <p:sp>
        <p:nvSpPr>
          <p:cNvPr id="5" name="Content Placeholder 3"/>
          <p:cNvSpPr>
            <a:spLocks noGrp="1"/>
          </p:cNvSpPr>
          <p:nvPr>
            <p:ph sz="quarter" idx="4294967295"/>
          </p:nvPr>
        </p:nvSpPr>
        <p:spPr>
          <a:xfrm>
            <a:off x="1841500" y="2486346"/>
            <a:ext cx="9512300" cy="3127054"/>
          </a:xfrm>
          <a:prstGeom prst="rect">
            <a:avLst/>
          </a:prstGeom>
        </p:spPr>
        <p:txBody>
          <a:bodyPr>
            <a:normAutofit/>
          </a:bodyPr>
          <a:lstStyle/>
          <a:p>
            <a:pPr>
              <a:buFont typeface="Wingdings" pitchFamily="2" charset="2"/>
              <a:buChar char="§"/>
            </a:pPr>
            <a:r>
              <a:rPr lang="en-US" b="1" dirty="0" smtClean="0">
                <a:solidFill>
                  <a:schemeClr val="accent2">
                    <a:lumMod val="75000"/>
                  </a:schemeClr>
                </a:solidFill>
                <a:latin typeface="Arial" pitchFamily="34" charset="0"/>
                <a:cs typeface="Arial" pitchFamily="34" charset="0"/>
              </a:rPr>
              <a:t>POLITICA</a:t>
            </a:r>
          </a:p>
          <a:p>
            <a:pPr>
              <a:buFont typeface="Wingdings" pitchFamily="2" charset="2"/>
              <a:buChar char="§"/>
            </a:pPr>
            <a:r>
              <a:rPr lang="en-US" b="1" dirty="0" smtClean="0">
                <a:solidFill>
                  <a:schemeClr val="accent2">
                    <a:lumMod val="75000"/>
                  </a:schemeClr>
                </a:solidFill>
                <a:latin typeface="Arial" pitchFamily="34" charset="0"/>
                <a:cs typeface="Arial" pitchFamily="34" charset="0"/>
              </a:rPr>
              <a:t>MANUALUL CALITATII</a:t>
            </a:r>
          </a:p>
          <a:p>
            <a:pPr>
              <a:buFont typeface="Wingdings" pitchFamily="2" charset="2"/>
              <a:buChar char="§"/>
            </a:pPr>
            <a:r>
              <a:rPr lang="it-IT" dirty="0" smtClean="0">
                <a:solidFill>
                  <a:srgbClr val="0070C0"/>
                </a:solidFill>
                <a:latin typeface="Arial" pitchFamily="34" charset="0"/>
                <a:cs typeface="Arial" pitchFamily="34" charset="0"/>
              </a:rPr>
              <a:t>Proceduri de sistem, operationale</a:t>
            </a:r>
            <a:endParaRPr lang="it-IT" dirty="0">
              <a:latin typeface="Arial" pitchFamily="34" charset="0"/>
              <a:cs typeface="Arial" pitchFamily="34" charset="0"/>
            </a:endParaRPr>
          </a:p>
          <a:p>
            <a:pPr>
              <a:buFont typeface="Wingdings" pitchFamily="2" charset="2"/>
              <a:buChar char="§"/>
            </a:pPr>
            <a:r>
              <a:rPr lang="en-US" dirty="0" err="1">
                <a:solidFill>
                  <a:srgbClr val="0070C0"/>
                </a:solidFill>
                <a:latin typeface="Arial" pitchFamily="34" charset="0"/>
                <a:cs typeface="Arial" pitchFamily="34" charset="0"/>
              </a:rPr>
              <a:t>Instrucţiuni</a:t>
            </a:r>
            <a:r>
              <a:rPr lang="en-US" dirty="0">
                <a:solidFill>
                  <a:srgbClr val="0070C0"/>
                </a:solidFill>
                <a:latin typeface="Arial" pitchFamily="34" charset="0"/>
                <a:cs typeface="Arial" pitchFamily="34" charset="0"/>
              </a:rPr>
              <a:t> </a:t>
            </a:r>
          </a:p>
          <a:p>
            <a:pPr>
              <a:buFont typeface="Wingdings" pitchFamily="2" charset="2"/>
              <a:buChar char="§"/>
            </a:pPr>
            <a:r>
              <a:rPr lang="en-US" dirty="0" err="1" smtClean="0">
                <a:latin typeface="Arial" pitchFamily="34" charset="0"/>
                <a:cs typeface="Arial" pitchFamily="34" charset="0"/>
              </a:rPr>
              <a:t>Formulare</a:t>
            </a:r>
            <a:r>
              <a:rPr lang="en-US" dirty="0" smtClean="0">
                <a:latin typeface="Arial" pitchFamily="34" charset="0"/>
                <a:cs typeface="Arial" pitchFamily="34" charset="0"/>
              </a:rPr>
              <a:t> </a:t>
            </a:r>
            <a:endParaRPr lang="en-US" dirty="0">
              <a:latin typeface="Arial" pitchFamily="34" charset="0"/>
              <a:cs typeface="Arial" pitchFamily="34" charset="0"/>
            </a:endParaRPr>
          </a:p>
        </p:txBody>
      </p:sp>
    </p:spTree>
    <p:extLst>
      <p:ext uri="{BB962C8B-B14F-4D97-AF65-F5344CB8AC3E}">
        <p14:creationId xmlns:p14="http://schemas.microsoft.com/office/powerpoint/2010/main" val="23881000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94797" y="800065"/>
            <a:ext cx="10972800" cy="1252538"/>
          </a:xfrm>
        </p:spPr>
        <p:txBody>
          <a:bodyPr/>
          <a:lstStyle/>
          <a:p>
            <a:r>
              <a:rPr lang="en-US" b="1" dirty="0" smtClean="0">
                <a:solidFill>
                  <a:srgbClr val="FF0000"/>
                </a:solidFill>
              </a:rPr>
              <a:t>      </a:t>
            </a:r>
            <a:r>
              <a:rPr lang="en-US" sz="4000" b="1" dirty="0" err="1" smtClean="0">
                <a:solidFill>
                  <a:schemeClr val="bg1">
                    <a:lumMod val="95000"/>
                  </a:schemeClr>
                </a:solidFill>
                <a:latin typeface="+mn-lt"/>
                <a:cs typeface="Arial" pitchFamily="34" charset="0"/>
              </a:rPr>
              <a:t>Proceduri</a:t>
            </a:r>
            <a:r>
              <a:rPr lang="en-US" sz="4000" b="1" dirty="0" smtClean="0">
                <a:solidFill>
                  <a:schemeClr val="bg1">
                    <a:lumMod val="95000"/>
                  </a:schemeClr>
                </a:solidFill>
                <a:latin typeface="+mn-lt"/>
                <a:cs typeface="Arial" pitchFamily="34" charset="0"/>
              </a:rPr>
              <a:t> </a:t>
            </a:r>
            <a:r>
              <a:rPr lang="en-US" sz="4000" b="1" dirty="0" err="1">
                <a:solidFill>
                  <a:schemeClr val="bg1">
                    <a:lumMod val="95000"/>
                  </a:schemeClr>
                </a:solidFill>
                <a:latin typeface="+mn-lt"/>
                <a:cs typeface="Arial" pitchFamily="34" charset="0"/>
              </a:rPr>
              <a:t>și</a:t>
            </a:r>
            <a:r>
              <a:rPr lang="en-US" sz="4000" b="1" dirty="0">
                <a:solidFill>
                  <a:schemeClr val="bg1">
                    <a:lumMod val="95000"/>
                  </a:schemeClr>
                </a:solidFill>
                <a:latin typeface="+mn-lt"/>
                <a:cs typeface="Arial" pitchFamily="34" charset="0"/>
              </a:rPr>
              <a:t> </a:t>
            </a:r>
            <a:r>
              <a:rPr lang="en-US" sz="4000" b="1" dirty="0" err="1">
                <a:solidFill>
                  <a:schemeClr val="bg1">
                    <a:lumMod val="95000"/>
                  </a:schemeClr>
                </a:solidFill>
                <a:latin typeface="+mn-lt"/>
                <a:cs typeface="Arial" pitchFamily="34" charset="0"/>
              </a:rPr>
              <a:t>Instructiuni</a:t>
            </a:r>
            <a:r>
              <a:rPr lang="en-US" sz="4000" b="1" dirty="0">
                <a:solidFill>
                  <a:schemeClr val="bg1">
                    <a:lumMod val="95000"/>
                  </a:schemeClr>
                </a:solidFill>
                <a:latin typeface="+mn-lt"/>
                <a:cs typeface="Arial" pitchFamily="34" charset="0"/>
              </a:rPr>
              <a:t> </a:t>
            </a:r>
            <a:r>
              <a:rPr lang="en-US" sz="1400" dirty="0" smtClean="0">
                <a:solidFill>
                  <a:srgbClr val="0070C0"/>
                </a:solidFill>
              </a:rPr>
              <a:t>(</a:t>
            </a:r>
            <a:r>
              <a:rPr lang="en-US" sz="1600" dirty="0">
                <a:solidFill>
                  <a:srgbClr val="0070C0"/>
                </a:solidFill>
              </a:rPr>
              <a:t>date </a:t>
            </a:r>
            <a:r>
              <a:rPr lang="en-US" sz="1600" dirty="0" err="1">
                <a:solidFill>
                  <a:srgbClr val="0070C0"/>
                </a:solidFill>
              </a:rPr>
              <a:t>preluate</a:t>
            </a:r>
            <a:r>
              <a:rPr lang="en-US" sz="1600" dirty="0">
                <a:solidFill>
                  <a:srgbClr val="0070C0"/>
                </a:solidFill>
              </a:rPr>
              <a:t> din ISO 9000:2015 </a:t>
            </a:r>
            <a:r>
              <a:rPr lang="en-US" sz="1600" dirty="0" err="1">
                <a:solidFill>
                  <a:srgbClr val="0070C0"/>
                </a:solidFill>
              </a:rPr>
              <a:t>și</a:t>
            </a:r>
            <a:r>
              <a:rPr lang="en-US" sz="1600" dirty="0">
                <a:solidFill>
                  <a:srgbClr val="0070C0"/>
                </a:solidFill>
              </a:rPr>
              <a:t> ISO/TR 10013:2013</a:t>
            </a:r>
            <a:r>
              <a:rPr lang="en-US" sz="1400" dirty="0">
                <a:solidFill>
                  <a:srgbClr val="0070C0"/>
                </a:solidFill>
              </a:rPr>
              <a:t>)</a:t>
            </a:r>
          </a:p>
        </p:txBody>
      </p:sp>
      <p:sp>
        <p:nvSpPr>
          <p:cNvPr id="6" name="Content Placeholder 2"/>
          <p:cNvSpPr>
            <a:spLocks noGrp="1"/>
          </p:cNvSpPr>
          <p:nvPr>
            <p:ph sz="quarter" idx="4294967295"/>
          </p:nvPr>
        </p:nvSpPr>
        <p:spPr>
          <a:xfrm>
            <a:off x="838200" y="2393879"/>
            <a:ext cx="10706100" cy="3783084"/>
          </a:xfrm>
          <a:prstGeom prst="rect">
            <a:avLst/>
          </a:prstGeom>
        </p:spPr>
        <p:txBody>
          <a:bodyPr>
            <a:normAutofit fontScale="92500" lnSpcReduction="10000"/>
          </a:bodyPr>
          <a:lstStyle/>
          <a:p>
            <a:pPr marL="0" indent="0">
              <a:buNone/>
            </a:pPr>
            <a:r>
              <a:rPr lang="en-US" b="1" i="1" dirty="0" smtClean="0">
                <a:solidFill>
                  <a:srgbClr val="0070C0"/>
                </a:solidFill>
              </a:rPr>
              <a:t>a. </a:t>
            </a:r>
            <a:r>
              <a:rPr lang="vi-VN" b="1" i="1" dirty="0" smtClean="0">
                <a:solidFill>
                  <a:srgbClr val="0070C0"/>
                </a:solidFill>
              </a:rPr>
              <a:t>PROCEDURA </a:t>
            </a:r>
            <a:r>
              <a:rPr lang="vi-VN" dirty="0"/>
              <a:t>(PS sau PO) </a:t>
            </a:r>
            <a:r>
              <a:rPr lang="en-US" dirty="0"/>
              <a:t>  </a:t>
            </a:r>
            <a:r>
              <a:rPr lang="en-US" dirty="0" smtClean="0"/>
              <a:t> </a:t>
            </a:r>
            <a:r>
              <a:rPr lang="vi-VN" sz="2000" dirty="0" smtClean="0"/>
              <a:t>Mod </a:t>
            </a:r>
            <a:r>
              <a:rPr lang="vi-VN" sz="2000" dirty="0"/>
              <a:t>specificat de realizare a unei activități sau unui proces </a:t>
            </a:r>
            <a:r>
              <a:rPr lang="en-US" sz="2000" dirty="0" smtClean="0"/>
              <a:t>      </a:t>
            </a:r>
            <a:r>
              <a:rPr lang="vi-VN" sz="2000" i="1" dirty="0" smtClean="0"/>
              <a:t>Notă</a:t>
            </a:r>
            <a:r>
              <a:rPr lang="vi-VN" sz="2000" i="1" dirty="0"/>
              <a:t>. Procedurile pot fi documentate sau </a:t>
            </a:r>
            <a:r>
              <a:rPr lang="vi-VN" sz="2000" i="1" dirty="0" smtClean="0"/>
              <a:t>nu</a:t>
            </a:r>
            <a:endParaRPr lang="en-US" sz="2000" i="1" dirty="0"/>
          </a:p>
          <a:p>
            <a:pPr marL="0" indent="0">
              <a:buNone/>
            </a:pPr>
            <a:endParaRPr lang="en-US" sz="1400" dirty="0"/>
          </a:p>
          <a:p>
            <a:pPr marL="0" indent="0">
              <a:buNone/>
            </a:pPr>
            <a:r>
              <a:rPr lang="vi-VN" dirty="0">
                <a:solidFill>
                  <a:srgbClr val="0070C0"/>
                </a:solidFill>
              </a:rPr>
              <a:t>b.</a:t>
            </a:r>
            <a:r>
              <a:rPr lang="vi-VN" b="1" i="1" dirty="0">
                <a:solidFill>
                  <a:srgbClr val="0070C0"/>
                </a:solidFill>
              </a:rPr>
              <a:t>INSTRUCȚIUNEA DE LUCRU </a:t>
            </a:r>
            <a:r>
              <a:rPr lang="vi-VN" dirty="0" smtClean="0"/>
              <a:t>– IL</a:t>
            </a:r>
            <a:r>
              <a:rPr lang="en-US" dirty="0" smtClean="0"/>
              <a:t> </a:t>
            </a:r>
            <a:r>
              <a:rPr lang="vi-VN" dirty="0" smtClean="0"/>
              <a:t> </a:t>
            </a:r>
            <a:r>
              <a:rPr lang="vi-VN" sz="2000" dirty="0" smtClean="0"/>
              <a:t>Descriere </a:t>
            </a:r>
            <a:r>
              <a:rPr lang="vi-VN" sz="2000" dirty="0"/>
              <a:t>detaliată al modului în care sarcinile se efectuează și se înregistrează </a:t>
            </a:r>
            <a:r>
              <a:rPr lang="en-US" sz="2000" dirty="0" smtClean="0"/>
              <a:t>    </a:t>
            </a:r>
          </a:p>
          <a:p>
            <a:pPr marL="0" indent="0">
              <a:buNone/>
            </a:pPr>
            <a:r>
              <a:rPr lang="vi-VN" sz="2000" i="1" dirty="0" smtClean="0"/>
              <a:t>Notă</a:t>
            </a:r>
            <a:r>
              <a:rPr lang="vi-VN" sz="2000" i="1" dirty="0"/>
              <a:t>. IL pot fi sau nu </a:t>
            </a:r>
            <a:r>
              <a:rPr lang="vi-VN" sz="2000" i="1" dirty="0" smtClean="0"/>
              <a:t>documentate </a:t>
            </a:r>
            <a:endParaRPr lang="en-US" sz="2000" i="1" dirty="0" smtClean="0"/>
          </a:p>
          <a:p>
            <a:pPr marL="0" indent="0">
              <a:buNone/>
            </a:pPr>
            <a:r>
              <a:rPr lang="vi-VN" sz="2000" i="1" dirty="0" smtClean="0"/>
              <a:t>Notă. </a:t>
            </a:r>
            <a:r>
              <a:rPr lang="vi-VN" sz="2000" i="1" dirty="0"/>
              <a:t>IL pot fi, de exemplu, descrieri detaliate scrise, diagrame de flux, șabloane, modele, note tehnice incorporate în desene, specificații, cărți tehnice ale echipamentelor, ilustrații, filme video, liste de verificare sau combinații ale </a:t>
            </a:r>
            <a:r>
              <a:rPr lang="vi-VN" sz="2000" i="1" dirty="0" smtClean="0"/>
              <a:t>acestora</a:t>
            </a:r>
            <a:endParaRPr lang="en-US" sz="2000" i="1" dirty="0" smtClean="0"/>
          </a:p>
          <a:p>
            <a:pPr marL="0" indent="0">
              <a:buNone/>
            </a:pPr>
            <a:endParaRPr lang="en-US" sz="1400" dirty="0" smtClean="0"/>
          </a:p>
          <a:p>
            <a:pPr marL="0" indent="0">
              <a:buNone/>
            </a:pPr>
            <a:r>
              <a:rPr lang="vi-VN" sz="2000" dirty="0"/>
              <a:t>c. </a:t>
            </a:r>
            <a:r>
              <a:rPr lang="vi-VN" b="1" i="1" dirty="0">
                <a:solidFill>
                  <a:srgbClr val="0070C0"/>
                </a:solidFill>
              </a:rPr>
              <a:t>FORMULAR </a:t>
            </a:r>
            <a:r>
              <a:rPr lang="vi-VN" dirty="0" smtClean="0">
                <a:solidFill>
                  <a:srgbClr val="0070C0"/>
                </a:solidFill>
              </a:rPr>
              <a:t>– F</a:t>
            </a:r>
            <a:r>
              <a:rPr lang="en-US" dirty="0" smtClean="0">
                <a:solidFill>
                  <a:srgbClr val="0070C0"/>
                </a:solidFill>
              </a:rPr>
              <a:t>   </a:t>
            </a:r>
            <a:r>
              <a:rPr lang="vi-VN" dirty="0" smtClean="0">
                <a:solidFill>
                  <a:srgbClr val="0070C0"/>
                </a:solidFill>
              </a:rPr>
              <a:t> </a:t>
            </a:r>
            <a:r>
              <a:rPr lang="vi-VN" sz="2000" dirty="0"/>
              <a:t>Document utilizat pentru înregistrarea datelor cerute de SMC </a:t>
            </a:r>
            <a:endParaRPr lang="en-US" sz="2000" dirty="0" smtClean="0"/>
          </a:p>
          <a:p>
            <a:pPr marL="0" indent="0">
              <a:buNone/>
            </a:pPr>
            <a:r>
              <a:rPr lang="vi-VN" sz="2000" i="1" dirty="0" smtClean="0"/>
              <a:t>Notă</a:t>
            </a:r>
            <a:r>
              <a:rPr lang="vi-VN" sz="2000" i="1" dirty="0"/>
              <a:t>. Un formular devine înregistrare atunci când este completat cu date</a:t>
            </a:r>
            <a:endParaRPr lang="en-US" sz="2000" i="1" dirty="0"/>
          </a:p>
        </p:txBody>
      </p:sp>
    </p:spTree>
    <p:extLst>
      <p:ext uri="{BB962C8B-B14F-4D97-AF65-F5344CB8AC3E}">
        <p14:creationId xmlns:p14="http://schemas.microsoft.com/office/powerpoint/2010/main" val="3629382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tretch>
            <a:fillRect/>
          </a:stretch>
        </p:blipFill>
        <p:spPr bwMode="auto">
          <a:xfrm>
            <a:off x="1571744" y="3206923"/>
            <a:ext cx="8595385" cy="2488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a:spLocks noGrp="1"/>
          </p:cNvSpPr>
          <p:nvPr>
            <p:ph type="title"/>
          </p:nvPr>
        </p:nvSpPr>
        <p:spPr>
          <a:xfrm>
            <a:off x="872751" y="847693"/>
            <a:ext cx="10515600" cy="1117600"/>
          </a:xfrm>
        </p:spPr>
        <p:txBody>
          <a:bodyPr>
            <a:normAutofit/>
          </a:bodyPr>
          <a:lstStyle/>
          <a:p>
            <a:pPr algn="ctr"/>
            <a:r>
              <a:rPr lang="en-US" sz="3600" b="1" dirty="0" err="1">
                <a:latin typeface="Arial" pitchFamily="34" charset="0"/>
                <a:cs typeface="Arial" pitchFamily="34" charset="0"/>
              </a:rPr>
              <a:t>P</a:t>
            </a:r>
            <a:r>
              <a:rPr lang="en-US" sz="3600" b="1" dirty="0" err="1" smtClean="0">
                <a:latin typeface="Arial" pitchFamily="34" charset="0"/>
                <a:cs typeface="Arial" pitchFamily="34" charset="0"/>
              </a:rPr>
              <a:t>roceduri</a:t>
            </a:r>
            <a:r>
              <a:rPr lang="en-US" sz="3600" b="1" dirty="0" smtClean="0">
                <a:latin typeface="Arial" pitchFamily="34" charset="0"/>
                <a:cs typeface="Arial" pitchFamily="34" charset="0"/>
              </a:rPr>
              <a:t> </a:t>
            </a:r>
            <a:r>
              <a:rPr lang="en-US" sz="3600" b="1" dirty="0" smtClean="0">
                <a:solidFill>
                  <a:schemeClr val="bg1">
                    <a:lumMod val="95000"/>
                  </a:schemeClr>
                </a:solidFill>
                <a:latin typeface="Arial" pitchFamily="34" charset="0"/>
                <a:cs typeface="Arial" pitchFamily="34" charset="0"/>
              </a:rPr>
              <a:t>de </a:t>
            </a:r>
            <a:r>
              <a:rPr lang="en-US" sz="3600" b="1" dirty="0" err="1">
                <a:solidFill>
                  <a:schemeClr val="bg1">
                    <a:lumMod val="95000"/>
                  </a:schemeClr>
                </a:solidFill>
                <a:latin typeface="Arial" pitchFamily="34" charset="0"/>
                <a:cs typeface="Arial" pitchFamily="34" charset="0"/>
              </a:rPr>
              <a:t>sistem</a:t>
            </a:r>
            <a:r>
              <a:rPr lang="en-US" sz="3600" b="1" dirty="0">
                <a:solidFill>
                  <a:schemeClr val="bg1">
                    <a:lumMod val="95000"/>
                  </a:schemeClr>
                </a:solidFill>
                <a:latin typeface="Arial" pitchFamily="34" charset="0"/>
                <a:cs typeface="Arial" pitchFamily="34" charset="0"/>
              </a:rPr>
              <a:t> </a:t>
            </a:r>
            <a:r>
              <a:rPr lang="en-US" sz="3600" b="1" dirty="0" err="1">
                <a:solidFill>
                  <a:schemeClr val="bg1">
                    <a:lumMod val="95000"/>
                  </a:schemeClr>
                </a:solidFill>
                <a:latin typeface="Arial" pitchFamily="34" charset="0"/>
                <a:cs typeface="Arial" pitchFamily="34" charset="0"/>
              </a:rPr>
              <a:t>și</a:t>
            </a:r>
            <a:r>
              <a:rPr lang="en-US" sz="3600" b="1" dirty="0">
                <a:solidFill>
                  <a:schemeClr val="bg1">
                    <a:lumMod val="95000"/>
                  </a:schemeClr>
                </a:solidFill>
                <a:latin typeface="Arial" pitchFamily="34" charset="0"/>
                <a:cs typeface="Arial" pitchFamily="34" charset="0"/>
              </a:rPr>
              <a:t> </a:t>
            </a:r>
            <a:r>
              <a:rPr lang="en-US" sz="3600" b="1" dirty="0" err="1" smtClean="0">
                <a:solidFill>
                  <a:schemeClr val="bg1">
                    <a:lumMod val="95000"/>
                  </a:schemeClr>
                </a:solidFill>
                <a:latin typeface="Arial" pitchFamily="34" charset="0"/>
                <a:cs typeface="Arial" pitchFamily="34" charset="0"/>
              </a:rPr>
              <a:t>operaționale</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4590471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2298" y="614991"/>
            <a:ext cx="10515600" cy="1325563"/>
          </a:xfrm>
        </p:spPr>
        <p:txBody>
          <a:bodyPr>
            <a:normAutofit/>
          </a:bodyPr>
          <a:lstStyle/>
          <a:p>
            <a:pPr algn="ctr"/>
            <a:r>
              <a:rPr lang="en-US" sz="4000" b="1" dirty="0" err="1">
                <a:solidFill>
                  <a:schemeClr val="bg1">
                    <a:lumMod val="95000"/>
                  </a:schemeClr>
                </a:solidFill>
                <a:latin typeface="Arial" pitchFamily="34" charset="0"/>
                <a:cs typeface="Arial" pitchFamily="34" charset="0"/>
              </a:rPr>
              <a:t>Structura</a:t>
            </a:r>
            <a:r>
              <a:rPr lang="en-US" sz="4000" b="1" dirty="0">
                <a:solidFill>
                  <a:schemeClr val="bg1">
                    <a:lumMod val="95000"/>
                  </a:schemeClr>
                </a:solidFill>
                <a:latin typeface="Arial" pitchFamily="34" charset="0"/>
                <a:cs typeface="Arial" pitchFamily="34" charset="0"/>
              </a:rPr>
              <a:t> </a:t>
            </a:r>
            <a:r>
              <a:rPr lang="en-US" sz="4000" b="1" dirty="0" err="1">
                <a:solidFill>
                  <a:schemeClr val="bg1">
                    <a:lumMod val="95000"/>
                  </a:schemeClr>
                </a:solidFill>
                <a:latin typeface="Arial" pitchFamily="34" charset="0"/>
                <a:cs typeface="Arial" pitchFamily="34" charset="0"/>
              </a:rPr>
              <a:t>unei</a:t>
            </a:r>
            <a:r>
              <a:rPr lang="en-US" sz="4000" b="1" dirty="0">
                <a:solidFill>
                  <a:schemeClr val="bg1">
                    <a:lumMod val="95000"/>
                  </a:schemeClr>
                </a:solidFill>
                <a:latin typeface="Arial" pitchFamily="34" charset="0"/>
                <a:cs typeface="Arial" pitchFamily="34" charset="0"/>
              </a:rPr>
              <a:t> </a:t>
            </a:r>
            <a:r>
              <a:rPr lang="en-US" sz="4000" b="1" dirty="0" err="1">
                <a:solidFill>
                  <a:schemeClr val="bg1">
                    <a:lumMod val="95000"/>
                  </a:schemeClr>
                </a:solidFill>
                <a:latin typeface="Arial" pitchFamily="34" charset="0"/>
                <a:cs typeface="Arial" pitchFamily="34" charset="0"/>
              </a:rPr>
              <a:t>proceduri</a:t>
            </a:r>
            <a:r>
              <a:rPr lang="en-US" sz="4000" b="1" dirty="0">
                <a:solidFill>
                  <a:schemeClr val="bg1">
                    <a:lumMod val="95000"/>
                  </a:schemeClr>
                </a:solidFill>
                <a:latin typeface="Arial" pitchFamily="34" charset="0"/>
                <a:cs typeface="Arial" pitchFamily="34" charset="0"/>
              </a:rPr>
              <a:t> </a:t>
            </a:r>
            <a:r>
              <a:rPr lang="en-US" sz="4000" b="1" dirty="0" err="1">
                <a:solidFill>
                  <a:schemeClr val="bg1">
                    <a:lumMod val="95000"/>
                  </a:schemeClr>
                </a:solidFill>
                <a:latin typeface="Arial" pitchFamily="34" charset="0"/>
                <a:cs typeface="Arial" pitchFamily="34" charset="0"/>
              </a:rPr>
              <a:t>scrise</a:t>
            </a:r>
            <a:endParaRPr lang="en-US" sz="4000" b="1" dirty="0">
              <a:solidFill>
                <a:schemeClr val="bg1">
                  <a:lumMod val="95000"/>
                </a:schemeClr>
              </a:solidFill>
              <a:latin typeface="Arial" pitchFamily="34" charset="0"/>
              <a:cs typeface="Arial" pitchFamily="34" charset="0"/>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184" y="2438410"/>
            <a:ext cx="9814005" cy="3678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5573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72834" y="634724"/>
            <a:ext cx="10515600" cy="111533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dirty="0" smtClean="0">
                <a:solidFill>
                  <a:srgbClr val="FF0000"/>
                </a:solidFill>
                <a:latin typeface="Calibri" pitchFamily="34" charset="0"/>
                <a:cs typeface="Calibri" pitchFamily="34" charset="0"/>
              </a:rPr>
              <a:t>    </a:t>
            </a:r>
            <a:r>
              <a:rPr lang="vi-VN" sz="4000" b="1" dirty="0" smtClean="0">
                <a:solidFill>
                  <a:schemeClr val="bg1">
                    <a:lumMod val="95000"/>
                  </a:schemeClr>
                </a:solidFill>
                <a:latin typeface="Calibri" pitchFamily="34" charset="0"/>
                <a:cs typeface="Calibri" pitchFamily="34" charset="0"/>
              </a:rPr>
              <a:t>Inregistrările calității </a:t>
            </a:r>
            <a:r>
              <a:rPr lang="vi-VN" sz="2000" dirty="0" smtClean="0">
                <a:solidFill>
                  <a:srgbClr val="0070C0"/>
                </a:solidFill>
                <a:latin typeface="Calibri" pitchFamily="34" charset="0"/>
                <a:cs typeface="Calibri" pitchFamily="34" charset="0"/>
              </a:rPr>
              <a:t>(după SR ISO/TR 10013)</a:t>
            </a:r>
            <a:endParaRPr lang="en-US" sz="2000" dirty="0">
              <a:solidFill>
                <a:srgbClr val="0070C0"/>
              </a:solidFill>
              <a:latin typeface="Calibri" pitchFamily="34" charset="0"/>
              <a:cs typeface="Calibri" pitchFamily="34" charset="0"/>
            </a:endParaRPr>
          </a:p>
        </p:txBody>
      </p:sp>
      <p:pic>
        <p:nvPicPr>
          <p:cNvPr id="5"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tretch>
            <a:fillRect/>
          </a:stretch>
        </p:blipFill>
        <p:spPr bwMode="auto">
          <a:xfrm>
            <a:off x="1447261" y="2428851"/>
            <a:ext cx="9477914" cy="3829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69901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p:txBody>
          <a:bodyPr/>
          <a:lstStyle/>
          <a:p>
            <a:r>
              <a:rPr lang="ro-RO" sz="3300" b="1" dirty="0"/>
              <a:t>Ciclul de viaţă al documentelor</a:t>
            </a:r>
            <a:endParaRPr lang="en-US" sz="3300" b="1" dirty="0"/>
          </a:p>
        </p:txBody>
      </p:sp>
      <p:grpSp>
        <p:nvGrpSpPr>
          <p:cNvPr id="5" name="Group 4"/>
          <p:cNvGrpSpPr>
            <a:grpSpLocks/>
          </p:cNvGrpSpPr>
          <p:nvPr/>
        </p:nvGrpSpPr>
        <p:grpSpPr bwMode="auto">
          <a:xfrm>
            <a:off x="1771192" y="2813105"/>
            <a:ext cx="8502732" cy="3014663"/>
            <a:chOff x="2545" y="1835"/>
            <a:chExt cx="6624" cy="4747"/>
          </a:xfrm>
        </p:grpSpPr>
        <p:sp>
          <p:nvSpPr>
            <p:cNvPr id="6" name="Text Box 5"/>
            <p:cNvSpPr txBox="1">
              <a:spLocks noChangeArrowheads="1"/>
            </p:cNvSpPr>
            <p:nvPr/>
          </p:nvSpPr>
          <p:spPr bwMode="auto">
            <a:xfrm>
              <a:off x="2545" y="1885"/>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dirty="0">
                  <a:solidFill>
                    <a:srgbClr val="FF3300"/>
                  </a:solidFill>
                  <a:cs typeface="Times New Roman" pitchFamily="18" charset="0"/>
                </a:rPr>
                <a:t>INTOCMIRE</a:t>
              </a:r>
              <a:endParaRPr lang="en-US" sz="1800" b="1" i="0" dirty="0">
                <a:solidFill>
                  <a:srgbClr val="FF3300"/>
                </a:solidFill>
              </a:endParaRPr>
            </a:p>
          </p:txBody>
        </p:sp>
        <p:sp>
          <p:nvSpPr>
            <p:cNvPr id="7" name="Text Box 6"/>
            <p:cNvSpPr txBox="1">
              <a:spLocks noChangeArrowheads="1"/>
            </p:cNvSpPr>
            <p:nvPr/>
          </p:nvSpPr>
          <p:spPr bwMode="auto">
            <a:xfrm>
              <a:off x="2545" y="4835"/>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a:solidFill>
                    <a:srgbClr val="FF3300"/>
                  </a:solidFill>
                  <a:cs typeface="Times New Roman" pitchFamily="18" charset="0"/>
                </a:rPr>
                <a:t>DISTRIBUIRE</a:t>
              </a:r>
              <a:endParaRPr lang="en-US" sz="1800" b="1" i="0">
                <a:solidFill>
                  <a:srgbClr val="FF3300"/>
                </a:solidFill>
              </a:endParaRPr>
            </a:p>
          </p:txBody>
        </p:sp>
        <p:sp>
          <p:nvSpPr>
            <p:cNvPr id="8" name="Text Box 7"/>
            <p:cNvSpPr txBox="1">
              <a:spLocks noChangeArrowheads="1"/>
            </p:cNvSpPr>
            <p:nvPr/>
          </p:nvSpPr>
          <p:spPr bwMode="auto">
            <a:xfrm>
              <a:off x="2545" y="2853"/>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dirty="0">
                  <a:solidFill>
                    <a:srgbClr val="FF3300"/>
                  </a:solidFill>
                  <a:cs typeface="Times New Roman" pitchFamily="18" charset="0"/>
                </a:rPr>
                <a:t>VERIFICARE</a:t>
              </a:r>
              <a:endParaRPr lang="en-US" sz="1800" b="1" i="0" dirty="0">
                <a:solidFill>
                  <a:srgbClr val="FF3300"/>
                </a:solidFill>
              </a:endParaRPr>
            </a:p>
          </p:txBody>
        </p:sp>
        <p:sp>
          <p:nvSpPr>
            <p:cNvPr id="9" name="Text Box 8"/>
            <p:cNvSpPr txBox="1">
              <a:spLocks noChangeArrowheads="1"/>
            </p:cNvSpPr>
            <p:nvPr/>
          </p:nvSpPr>
          <p:spPr bwMode="auto">
            <a:xfrm>
              <a:off x="2545" y="5718"/>
              <a:ext cx="2160" cy="864"/>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endParaRPr lang="en-US" sz="800" b="1" i="0">
                <a:solidFill>
                  <a:srgbClr val="FF3300"/>
                </a:solidFill>
                <a:cs typeface="Times New Roman" pitchFamily="18" charset="0"/>
              </a:endParaRPr>
            </a:p>
            <a:p>
              <a:pPr algn="ctr">
                <a:spcBef>
                  <a:spcPct val="0"/>
                </a:spcBef>
                <a:buClrTx/>
                <a:buSzTx/>
                <a:buFontTx/>
                <a:buNone/>
              </a:pPr>
              <a:r>
                <a:rPr lang="en-US" sz="1400" b="1" i="0">
                  <a:solidFill>
                    <a:srgbClr val="FF3300"/>
                  </a:solidFill>
                  <a:cs typeface="Times New Roman" pitchFamily="18" charset="0"/>
                </a:rPr>
                <a:t>INTRARE IN VIGOARE</a:t>
              </a:r>
              <a:endParaRPr lang="en-US" sz="1800" b="1" i="0">
                <a:solidFill>
                  <a:srgbClr val="FF3300"/>
                </a:solidFill>
              </a:endParaRPr>
            </a:p>
          </p:txBody>
        </p:sp>
        <p:sp>
          <p:nvSpPr>
            <p:cNvPr id="10" name="Text Box 9"/>
            <p:cNvSpPr txBox="1">
              <a:spLocks noChangeArrowheads="1"/>
            </p:cNvSpPr>
            <p:nvPr/>
          </p:nvSpPr>
          <p:spPr bwMode="auto">
            <a:xfrm>
              <a:off x="2545" y="3821"/>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a:solidFill>
                    <a:srgbClr val="FF3300"/>
                  </a:solidFill>
                  <a:cs typeface="Times New Roman" pitchFamily="18" charset="0"/>
                </a:rPr>
                <a:t>APROBARE</a:t>
              </a:r>
              <a:endParaRPr lang="en-US" sz="1800" b="1" i="0">
                <a:solidFill>
                  <a:srgbClr val="FF3300"/>
                </a:solidFill>
              </a:endParaRPr>
            </a:p>
          </p:txBody>
        </p:sp>
        <p:sp>
          <p:nvSpPr>
            <p:cNvPr id="11" name="Text Box 10"/>
            <p:cNvSpPr txBox="1">
              <a:spLocks noChangeArrowheads="1"/>
            </p:cNvSpPr>
            <p:nvPr/>
          </p:nvSpPr>
          <p:spPr bwMode="auto">
            <a:xfrm>
              <a:off x="7009" y="2709"/>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a:solidFill>
                    <a:srgbClr val="6600CC"/>
                  </a:solidFill>
                  <a:cs typeface="Times New Roman" pitchFamily="18" charset="0"/>
                </a:rPr>
                <a:t>MODIFICARE</a:t>
              </a:r>
              <a:endParaRPr lang="en-US" sz="1800" b="1" i="0">
                <a:solidFill>
                  <a:srgbClr val="6600CC"/>
                </a:solidFill>
              </a:endParaRPr>
            </a:p>
          </p:txBody>
        </p:sp>
        <p:sp>
          <p:nvSpPr>
            <p:cNvPr id="12" name="Text Box 11"/>
            <p:cNvSpPr txBox="1">
              <a:spLocks noChangeArrowheads="1"/>
            </p:cNvSpPr>
            <p:nvPr/>
          </p:nvSpPr>
          <p:spPr bwMode="auto">
            <a:xfrm>
              <a:off x="7009" y="1835"/>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a:solidFill>
                    <a:srgbClr val="6600CC"/>
                  </a:solidFill>
                  <a:cs typeface="Times New Roman" pitchFamily="18" charset="0"/>
                </a:rPr>
                <a:t>APLICARE</a:t>
              </a:r>
            </a:p>
            <a:p>
              <a:pPr algn="l" eaLnBrk="0" hangingPunct="0">
                <a:spcBef>
                  <a:spcPct val="0"/>
                </a:spcBef>
                <a:buClrTx/>
                <a:buSzTx/>
                <a:buFontTx/>
                <a:buNone/>
              </a:pPr>
              <a:endParaRPr lang="en-US" sz="1800" b="1" i="0">
                <a:solidFill>
                  <a:srgbClr val="6600CC"/>
                </a:solidFill>
              </a:endParaRPr>
            </a:p>
          </p:txBody>
        </p:sp>
        <p:sp>
          <p:nvSpPr>
            <p:cNvPr id="13" name="Text Box 12"/>
            <p:cNvSpPr txBox="1">
              <a:spLocks noChangeArrowheads="1"/>
            </p:cNvSpPr>
            <p:nvPr/>
          </p:nvSpPr>
          <p:spPr bwMode="auto">
            <a:xfrm>
              <a:off x="7009" y="3723"/>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a:solidFill>
                    <a:srgbClr val="6600CC"/>
                  </a:solidFill>
                  <a:cs typeface="Times New Roman" pitchFamily="18" charset="0"/>
                </a:rPr>
                <a:t>RETRAGERE</a:t>
              </a:r>
              <a:endParaRPr lang="en-US" sz="1800" b="1" i="0">
                <a:solidFill>
                  <a:srgbClr val="6600CC"/>
                </a:solidFill>
              </a:endParaRPr>
            </a:p>
          </p:txBody>
        </p:sp>
        <p:sp>
          <p:nvSpPr>
            <p:cNvPr id="14" name="Text Box 13"/>
            <p:cNvSpPr txBox="1">
              <a:spLocks noChangeArrowheads="1"/>
            </p:cNvSpPr>
            <p:nvPr/>
          </p:nvSpPr>
          <p:spPr bwMode="auto">
            <a:xfrm>
              <a:off x="7009" y="4691"/>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a:solidFill>
                    <a:srgbClr val="6600CC"/>
                  </a:solidFill>
                  <a:cs typeface="Times New Roman" pitchFamily="18" charset="0"/>
                </a:rPr>
                <a:t>ARHIVARE</a:t>
              </a:r>
            </a:p>
            <a:p>
              <a:pPr algn="ctr" eaLnBrk="0" hangingPunct="0">
                <a:spcBef>
                  <a:spcPct val="0"/>
                </a:spcBef>
                <a:buClrTx/>
                <a:buSzTx/>
                <a:buFontTx/>
                <a:buNone/>
              </a:pPr>
              <a:endParaRPr lang="en-US" sz="1800" b="1" i="0">
                <a:solidFill>
                  <a:srgbClr val="6600CC"/>
                </a:solidFill>
              </a:endParaRPr>
            </a:p>
          </p:txBody>
        </p:sp>
        <p:sp>
          <p:nvSpPr>
            <p:cNvPr id="15" name="Text Box 14"/>
            <p:cNvSpPr txBox="1">
              <a:spLocks noChangeArrowheads="1"/>
            </p:cNvSpPr>
            <p:nvPr/>
          </p:nvSpPr>
          <p:spPr bwMode="auto">
            <a:xfrm>
              <a:off x="7009" y="5705"/>
              <a:ext cx="2160" cy="432"/>
            </a:xfrm>
            <a:prstGeom prst="rect">
              <a:avLst/>
            </a:prstGeom>
            <a:solidFill>
              <a:srgbClr val="FFFFFF"/>
            </a:solidFill>
            <a:ln w="28575">
              <a:solidFill>
                <a:srgbClr val="FF9900"/>
              </a:solidFill>
              <a:miter lim="800000"/>
              <a:headEnd/>
              <a:tailEnd/>
            </a:ln>
          </p:spPr>
          <p:txBody>
            <a:bodyPr/>
            <a:lstStyle/>
            <a:p>
              <a:pPr algn="ctr">
                <a:spcBef>
                  <a:spcPct val="0"/>
                </a:spcBef>
                <a:buClrTx/>
                <a:buSzTx/>
                <a:buFontTx/>
                <a:buNone/>
              </a:pPr>
              <a:r>
                <a:rPr lang="en-US" sz="1400" b="1" i="0">
                  <a:solidFill>
                    <a:srgbClr val="6600CC"/>
                  </a:solidFill>
                  <a:cs typeface="Times New Roman" pitchFamily="18" charset="0"/>
                </a:rPr>
                <a:t>DISTRUGERE</a:t>
              </a:r>
              <a:endParaRPr lang="en-US" sz="1800" b="1" i="0">
                <a:solidFill>
                  <a:srgbClr val="6600CC"/>
                </a:solidFill>
              </a:endParaRPr>
            </a:p>
          </p:txBody>
        </p:sp>
        <p:sp>
          <p:nvSpPr>
            <p:cNvPr id="16" name="Line 15"/>
            <p:cNvSpPr>
              <a:spLocks noChangeShapeType="1"/>
            </p:cNvSpPr>
            <p:nvPr/>
          </p:nvSpPr>
          <p:spPr bwMode="auto">
            <a:xfrm>
              <a:off x="3546" y="2319"/>
              <a:ext cx="0" cy="556"/>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 name="Line 16"/>
            <p:cNvSpPr>
              <a:spLocks noChangeShapeType="1"/>
            </p:cNvSpPr>
            <p:nvPr/>
          </p:nvSpPr>
          <p:spPr bwMode="auto">
            <a:xfrm>
              <a:off x="3553" y="3263"/>
              <a:ext cx="0" cy="564"/>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 name="Line 17"/>
            <p:cNvSpPr>
              <a:spLocks noChangeShapeType="1"/>
            </p:cNvSpPr>
            <p:nvPr/>
          </p:nvSpPr>
          <p:spPr bwMode="auto">
            <a:xfrm>
              <a:off x="3553" y="4224"/>
              <a:ext cx="0" cy="604"/>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 name="Line 18"/>
            <p:cNvSpPr>
              <a:spLocks noChangeShapeType="1"/>
            </p:cNvSpPr>
            <p:nvPr/>
          </p:nvSpPr>
          <p:spPr bwMode="auto">
            <a:xfrm>
              <a:off x="3544" y="5279"/>
              <a:ext cx="9" cy="429"/>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 name="Line 19"/>
            <p:cNvSpPr>
              <a:spLocks noChangeShapeType="1"/>
            </p:cNvSpPr>
            <p:nvPr/>
          </p:nvSpPr>
          <p:spPr bwMode="auto">
            <a:xfrm>
              <a:off x="4705" y="6067"/>
              <a:ext cx="1152" cy="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 name="Line 20"/>
            <p:cNvSpPr>
              <a:spLocks noChangeShapeType="1"/>
            </p:cNvSpPr>
            <p:nvPr/>
          </p:nvSpPr>
          <p:spPr bwMode="auto">
            <a:xfrm flipV="1">
              <a:off x="5857" y="2035"/>
              <a:ext cx="0" cy="4024"/>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 name="Line 21"/>
            <p:cNvSpPr>
              <a:spLocks noChangeShapeType="1"/>
            </p:cNvSpPr>
            <p:nvPr/>
          </p:nvSpPr>
          <p:spPr bwMode="auto">
            <a:xfrm>
              <a:off x="5857" y="2043"/>
              <a:ext cx="1152" cy="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 name="Line 22"/>
            <p:cNvSpPr>
              <a:spLocks noChangeShapeType="1"/>
            </p:cNvSpPr>
            <p:nvPr/>
          </p:nvSpPr>
          <p:spPr bwMode="auto">
            <a:xfrm>
              <a:off x="8152" y="2277"/>
              <a:ext cx="0" cy="458"/>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 name="Line 23"/>
            <p:cNvSpPr>
              <a:spLocks noChangeShapeType="1"/>
            </p:cNvSpPr>
            <p:nvPr/>
          </p:nvSpPr>
          <p:spPr bwMode="auto">
            <a:xfrm>
              <a:off x="8180" y="3163"/>
              <a:ext cx="0" cy="554"/>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 name="Line 24"/>
            <p:cNvSpPr>
              <a:spLocks noChangeShapeType="1"/>
            </p:cNvSpPr>
            <p:nvPr/>
          </p:nvSpPr>
          <p:spPr bwMode="auto">
            <a:xfrm>
              <a:off x="8166" y="4153"/>
              <a:ext cx="0" cy="548"/>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 name="Line 25"/>
            <p:cNvSpPr>
              <a:spLocks noChangeShapeType="1"/>
            </p:cNvSpPr>
            <p:nvPr/>
          </p:nvSpPr>
          <p:spPr bwMode="auto">
            <a:xfrm flipH="1">
              <a:off x="8166" y="5125"/>
              <a:ext cx="20" cy="582"/>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extLst>
      <p:ext uri="{BB962C8B-B14F-4D97-AF65-F5344CB8AC3E}">
        <p14:creationId xmlns:p14="http://schemas.microsoft.com/office/powerpoint/2010/main" val="2069247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62757" y="2675467"/>
            <a:ext cx="4703351" cy="3450696"/>
          </a:xfrm>
        </p:spPr>
        <p:txBody>
          <a:bodyPr>
            <a:normAutofit fontScale="85000" lnSpcReduction="20000"/>
          </a:bodyPr>
          <a:lstStyle/>
          <a:p>
            <a:pPr>
              <a:buFont typeface="Wingdings" pitchFamily="2" charset="2"/>
              <a:buChar char="§"/>
            </a:pPr>
            <a:r>
              <a:rPr lang="fr-FR" dirty="0" err="1" smtClean="0"/>
              <a:t>Organizatie</a:t>
            </a:r>
            <a:r>
              <a:rPr lang="fr-FR" dirty="0" smtClean="0"/>
              <a:t>;</a:t>
            </a:r>
            <a:endParaRPr lang="en-US" dirty="0"/>
          </a:p>
          <a:p>
            <a:pPr>
              <a:buFont typeface="Wingdings" pitchFamily="2" charset="2"/>
              <a:buChar char="§"/>
            </a:pPr>
            <a:r>
              <a:rPr lang="fr-FR" dirty="0" err="1" smtClean="0"/>
              <a:t>Sistem</a:t>
            </a:r>
            <a:r>
              <a:rPr lang="fr-FR" dirty="0" smtClean="0"/>
              <a:t> </a:t>
            </a:r>
            <a:r>
              <a:rPr lang="fr-FR" dirty="0"/>
              <a:t>de management;</a:t>
            </a:r>
            <a:endParaRPr lang="en-US" dirty="0"/>
          </a:p>
          <a:p>
            <a:pPr>
              <a:buFont typeface="Wingdings" pitchFamily="2" charset="2"/>
              <a:buChar char="§"/>
            </a:pPr>
            <a:r>
              <a:rPr lang="fr-FR" dirty="0" err="1" smtClean="0"/>
              <a:t>Politica</a:t>
            </a:r>
            <a:r>
              <a:rPr lang="fr-FR" dirty="0"/>
              <a:t>;</a:t>
            </a:r>
            <a:endParaRPr lang="en-US" dirty="0"/>
          </a:p>
          <a:p>
            <a:pPr>
              <a:buFont typeface="Wingdings" pitchFamily="2" charset="2"/>
              <a:buChar char="§"/>
            </a:pPr>
            <a:r>
              <a:rPr lang="fr-FR" dirty="0" err="1" smtClean="0"/>
              <a:t>Informatie</a:t>
            </a:r>
            <a:r>
              <a:rPr lang="fr-FR" dirty="0" smtClean="0"/>
              <a:t> </a:t>
            </a:r>
            <a:r>
              <a:rPr lang="fr-FR" dirty="0" err="1"/>
              <a:t>documentata</a:t>
            </a:r>
            <a:r>
              <a:rPr lang="fr-FR" dirty="0"/>
              <a:t>;</a:t>
            </a:r>
            <a:endParaRPr lang="en-US" dirty="0"/>
          </a:p>
          <a:p>
            <a:pPr>
              <a:buFont typeface="Wingdings" pitchFamily="2" charset="2"/>
              <a:buChar char="§"/>
            </a:pPr>
            <a:r>
              <a:rPr lang="fr-FR" dirty="0" err="1" smtClean="0"/>
              <a:t>Externalizare</a:t>
            </a:r>
            <a:r>
              <a:rPr lang="fr-FR" dirty="0"/>
              <a:t>;</a:t>
            </a:r>
            <a:endParaRPr lang="en-US" dirty="0"/>
          </a:p>
          <a:p>
            <a:pPr>
              <a:buFont typeface="Wingdings" pitchFamily="2" charset="2"/>
              <a:buChar char="§"/>
            </a:pPr>
            <a:r>
              <a:rPr lang="fr-FR" dirty="0" smtClean="0"/>
              <a:t>Audit</a:t>
            </a:r>
            <a:r>
              <a:rPr lang="fr-FR" dirty="0"/>
              <a:t>;</a:t>
            </a:r>
            <a:endParaRPr lang="en-US" dirty="0"/>
          </a:p>
          <a:p>
            <a:pPr>
              <a:buFont typeface="Wingdings" pitchFamily="2" charset="2"/>
              <a:buChar char="§"/>
            </a:pPr>
            <a:r>
              <a:rPr lang="fr-FR" dirty="0" err="1" smtClean="0"/>
              <a:t>Corectie</a:t>
            </a:r>
            <a:r>
              <a:rPr lang="fr-FR" dirty="0"/>
              <a:t>;</a:t>
            </a:r>
            <a:endParaRPr lang="en-US" dirty="0"/>
          </a:p>
          <a:p>
            <a:pPr>
              <a:buFont typeface="Wingdings" pitchFamily="2" charset="2"/>
              <a:buChar char="§"/>
            </a:pPr>
            <a:r>
              <a:rPr lang="fr-FR" dirty="0" smtClean="0"/>
              <a:t>Parte </a:t>
            </a:r>
            <a:r>
              <a:rPr lang="fr-FR" dirty="0" err="1"/>
              <a:t>interesata</a:t>
            </a:r>
            <a:r>
              <a:rPr lang="fr-FR" dirty="0"/>
              <a:t>;</a:t>
            </a:r>
            <a:endParaRPr lang="en-US" dirty="0"/>
          </a:p>
          <a:p>
            <a:pPr>
              <a:buFont typeface="Wingdings" pitchFamily="2" charset="2"/>
              <a:buChar char="§"/>
            </a:pPr>
            <a:r>
              <a:rPr lang="fr-FR" dirty="0" smtClean="0"/>
              <a:t>Management </a:t>
            </a:r>
            <a:r>
              <a:rPr lang="fr-FR" dirty="0"/>
              <a:t>de la </a:t>
            </a:r>
            <a:r>
              <a:rPr lang="fr-FR" dirty="0" err="1"/>
              <a:t>cel</a:t>
            </a:r>
            <a:r>
              <a:rPr lang="fr-FR" dirty="0"/>
              <a:t> mai </a:t>
            </a:r>
            <a:r>
              <a:rPr lang="fr-FR" dirty="0" err="1"/>
              <a:t>inalt</a:t>
            </a:r>
            <a:r>
              <a:rPr lang="fr-FR" dirty="0"/>
              <a:t> </a:t>
            </a:r>
            <a:r>
              <a:rPr lang="fr-FR" dirty="0" err="1"/>
              <a:t>nivel</a:t>
            </a:r>
            <a:r>
              <a:rPr lang="fr-FR" dirty="0"/>
              <a:t>;</a:t>
            </a:r>
            <a:endParaRPr lang="en-US" dirty="0"/>
          </a:p>
          <a:p>
            <a:pPr>
              <a:buFont typeface="Wingdings" pitchFamily="2" charset="2"/>
              <a:buChar char="§"/>
            </a:pPr>
            <a:r>
              <a:rPr lang="it-IT" dirty="0" smtClean="0"/>
              <a:t>Obiective</a:t>
            </a:r>
            <a:r>
              <a:rPr lang="it-IT" dirty="0"/>
              <a:t> ;</a:t>
            </a:r>
            <a:endParaRPr lang="en-US" dirty="0"/>
          </a:p>
          <a:p>
            <a:pPr>
              <a:buFont typeface="Wingdings" pitchFamily="2" charset="2"/>
              <a:buChar char="§"/>
            </a:pPr>
            <a:r>
              <a:rPr lang="it-IT" dirty="0" smtClean="0"/>
              <a:t>Proces</a:t>
            </a:r>
            <a:r>
              <a:rPr lang="it-IT" dirty="0"/>
              <a:t> ;</a:t>
            </a:r>
            <a:endParaRPr lang="en-US" dirty="0"/>
          </a:p>
          <a:p>
            <a:pPr>
              <a:buFont typeface="Wingdings" pitchFamily="2" charset="2"/>
              <a:buChar char="§"/>
            </a:pPr>
            <a:endParaRPr lang="en-US" dirty="0"/>
          </a:p>
        </p:txBody>
      </p:sp>
      <p:sp>
        <p:nvSpPr>
          <p:cNvPr id="3" name="Title 2"/>
          <p:cNvSpPr>
            <a:spLocks noGrp="1"/>
          </p:cNvSpPr>
          <p:nvPr>
            <p:ph type="title"/>
          </p:nvPr>
        </p:nvSpPr>
        <p:spPr>
          <a:xfrm>
            <a:off x="648346" y="253087"/>
            <a:ext cx="10972800" cy="1252728"/>
          </a:xfrm>
        </p:spPr>
        <p:txBody>
          <a:bodyPr>
            <a:normAutofit/>
          </a:bodyPr>
          <a:lstStyle/>
          <a:p>
            <a:r>
              <a:rPr lang="it-IT" b="1" dirty="0" smtClean="0"/>
              <a:t>Terminologie</a:t>
            </a:r>
            <a:endParaRPr lang="en-US" dirty="0"/>
          </a:p>
        </p:txBody>
      </p:sp>
      <p:sp>
        <p:nvSpPr>
          <p:cNvPr id="5" name="Content Placeholder 1"/>
          <p:cNvSpPr txBox="1">
            <a:spLocks/>
          </p:cNvSpPr>
          <p:nvPr/>
        </p:nvSpPr>
        <p:spPr>
          <a:xfrm>
            <a:off x="6328858" y="2750375"/>
            <a:ext cx="4703351" cy="3450696"/>
          </a:xfrm>
          <a:prstGeom prst="rect">
            <a:avLst/>
          </a:prstGeom>
        </p:spPr>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buFont typeface="Wingdings" pitchFamily="2" charset="2"/>
              <a:buChar char="§"/>
            </a:pPr>
            <a:r>
              <a:rPr lang="it-IT" dirty="0"/>
              <a:t>Monitorizare ;</a:t>
            </a:r>
            <a:endParaRPr lang="en-US" dirty="0"/>
          </a:p>
          <a:p>
            <a:pPr>
              <a:buFont typeface="Wingdings" pitchFamily="2" charset="2"/>
              <a:buChar char="§"/>
            </a:pPr>
            <a:r>
              <a:rPr lang="it-IT" dirty="0" smtClean="0"/>
              <a:t>Conformitate</a:t>
            </a:r>
            <a:r>
              <a:rPr lang="it-IT" dirty="0"/>
              <a:t> ;</a:t>
            </a:r>
            <a:endParaRPr lang="en-US" dirty="0"/>
          </a:p>
          <a:p>
            <a:pPr>
              <a:buFont typeface="Wingdings" pitchFamily="2" charset="2"/>
              <a:buChar char="§"/>
            </a:pPr>
            <a:r>
              <a:rPr lang="it-IT" dirty="0" smtClean="0"/>
              <a:t>Actiune </a:t>
            </a:r>
            <a:r>
              <a:rPr lang="it-IT" dirty="0"/>
              <a:t>corectiva ;</a:t>
            </a:r>
            <a:endParaRPr lang="en-US" dirty="0"/>
          </a:p>
          <a:p>
            <a:pPr>
              <a:buFont typeface="Wingdings" pitchFamily="2" charset="2"/>
              <a:buChar char="§"/>
            </a:pPr>
            <a:r>
              <a:rPr lang="it-IT" dirty="0" smtClean="0"/>
              <a:t>Cerinta</a:t>
            </a:r>
            <a:r>
              <a:rPr lang="it-IT" dirty="0"/>
              <a:t> ;</a:t>
            </a:r>
            <a:endParaRPr lang="en-US" dirty="0"/>
          </a:p>
          <a:p>
            <a:pPr>
              <a:buFont typeface="Wingdings" pitchFamily="2" charset="2"/>
              <a:buChar char="§"/>
            </a:pPr>
            <a:r>
              <a:rPr lang="it-IT" dirty="0" smtClean="0"/>
              <a:t>Eficacitate</a:t>
            </a:r>
            <a:r>
              <a:rPr lang="it-IT" dirty="0"/>
              <a:t> ;</a:t>
            </a:r>
            <a:endParaRPr lang="en-US" dirty="0"/>
          </a:p>
          <a:p>
            <a:pPr>
              <a:buFont typeface="Wingdings" pitchFamily="2" charset="2"/>
              <a:buChar char="§"/>
            </a:pPr>
            <a:r>
              <a:rPr lang="it-IT" dirty="0" smtClean="0"/>
              <a:t>Risc</a:t>
            </a:r>
            <a:r>
              <a:rPr lang="it-IT" dirty="0"/>
              <a:t> ;</a:t>
            </a:r>
            <a:endParaRPr lang="en-US" dirty="0"/>
          </a:p>
          <a:p>
            <a:pPr>
              <a:buFont typeface="Wingdings" pitchFamily="2" charset="2"/>
              <a:buChar char="§"/>
            </a:pPr>
            <a:r>
              <a:rPr lang="it-IT" dirty="0" smtClean="0"/>
              <a:t>Competenta</a:t>
            </a:r>
            <a:r>
              <a:rPr lang="it-IT" dirty="0"/>
              <a:t> ;</a:t>
            </a:r>
            <a:endParaRPr lang="en-US" dirty="0"/>
          </a:p>
          <a:p>
            <a:pPr>
              <a:buFont typeface="Wingdings" pitchFamily="2" charset="2"/>
              <a:buChar char="§"/>
            </a:pPr>
            <a:r>
              <a:rPr lang="it-IT" dirty="0" smtClean="0"/>
              <a:t>Performanta</a:t>
            </a:r>
            <a:r>
              <a:rPr lang="it-IT" dirty="0"/>
              <a:t> ;</a:t>
            </a:r>
            <a:endParaRPr lang="en-US" dirty="0"/>
          </a:p>
          <a:p>
            <a:pPr>
              <a:buFont typeface="Wingdings" pitchFamily="2" charset="2"/>
              <a:buChar char="§"/>
            </a:pPr>
            <a:r>
              <a:rPr lang="it-IT" dirty="0" smtClean="0"/>
              <a:t>Masurare</a:t>
            </a:r>
            <a:r>
              <a:rPr lang="it-IT" dirty="0"/>
              <a:t> ;</a:t>
            </a:r>
            <a:endParaRPr lang="en-US" dirty="0"/>
          </a:p>
          <a:p>
            <a:pPr>
              <a:buFont typeface="Wingdings" pitchFamily="2" charset="2"/>
              <a:buChar char="§"/>
            </a:pPr>
            <a:r>
              <a:rPr lang="it-IT" dirty="0" smtClean="0"/>
              <a:t>Neconformitate</a:t>
            </a:r>
            <a:r>
              <a:rPr lang="it-IT" dirty="0"/>
              <a:t> ;</a:t>
            </a:r>
            <a:endParaRPr lang="en-US" dirty="0"/>
          </a:p>
          <a:p>
            <a:pPr>
              <a:buFont typeface="Wingdings" pitchFamily="2" charset="2"/>
              <a:buChar char="§"/>
            </a:pPr>
            <a:r>
              <a:rPr lang="it-IT" dirty="0" smtClean="0"/>
              <a:t>Imbunatatirea </a:t>
            </a:r>
            <a:r>
              <a:rPr lang="it-IT" dirty="0"/>
              <a:t>continua </a:t>
            </a:r>
            <a:r>
              <a:rPr lang="fr-FR" dirty="0" smtClean="0"/>
              <a:t>	</a:t>
            </a:r>
            <a:endParaRPr lang="en-US" dirty="0"/>
          </a:p>
        </p:txBody>
      </p:sp>
      <p:sp>
        <p:nvSpPr>
          <p:cNvPr id="6" name="Rectangle 5"/>
          <p:cNvSpPr/>
          <p:nvPr/>
        </p:nvSpPr>
        <p:spPr>
          <a:xfrm>
            <a:off x="1118461" y="2080319"/>
            <a:ext cx="8211518" cy="369332"/>
          </a:xfrm>
          <a:prstGeom prst="rect">
            <a:avLst/>
          </a:prstGeom>
        </p:spPr>
        <p:txBody>
          <a:bodyPr wrap="square">
            <a:spAutoFit/>
          </a:bodyPr>
          <a:lstStyle/>
          <a:p>
            <a:r>
              <a:rPr lang="fr-FR" b="1" dirty="0" err="1">
                <a:solidFill>
                  <a:srgbClr val="0070C0"/>
                </a:solidFill>
              </a:rPr>
              <a:t>Adoptarea</a:t>
            </a:r>
            <a:r>
              <a:rPr lang="fr-FR" b="1" dirty="0">
                <a:solidFill>
                  <a:srgbClr val="0070C0"/>
                </a:solidFill>
              </a:rPr>
              <a:t> </a:t>
            </a:r>
            <a:r>
              <a:rPr lang="fr-FR" b="1" dirty="0" err="1">
                <a:solidFill>
                  <a:srgbClr val="0070C0"/>
                </a:solidFill>
              </a:rPr>
              <a:t>unei</a:t>
            </a:r>
            <a:r>
              <a:rPr lang="fr-FR" b="1" dirty="0">
                <a:solidFill>
                  <a:srgbClr val="0070C0"/>
                </a:solidFill>
              </a:rPr>
              <a:t> </a:t>
            </a:r>
            <a:r>
              <a:rPr lang="fr-FR" b="1" dirty="0" err="1">
                <a:solidFill>
                  <a:srgbClr val="0070C0"/>
                </a:solidFill>
              </a:rPr>
              <a:t>terminologii</a:t>
            </a:r>
            <a:r>
              <a:rPr lang="fr-FR" b="1" dirty="0">
                <a:solidFill>
                  <a:srgbClr val="0070C0"/>
                </a:solidFill>
              </a:rPr>
              <a:t> </a:t>
            </a:r>
            <a:r>
              <a:rPr lang="fr-FR" b="1" dirty="0" err="1">
                <a:solidFill>
                  <a:srgbClr val="0070C0"/>
                </a:solidFill>
              </a:rPr>
              <a:t>comune</a:t>
            </a:r>
            <a:r>
              <a:rPr lang="fr-FR" b="1" dirty="0">
                <a:solidFill>
                  <a:srgbClr val="0070C0"/>
                </a:solidFill>
              </a:rPr>
              <a:t> la </a:t>
            </a:r>
            <a:r>
              <a:rPr lang="fr-FR" b="1" dirty="0" err="1">
                <a:solidFill>
                  <a:srgbClr val="0070C0"/>
                </a:solidFill>
              </a:rPr>
              <a:t>nivel</a:t>
            </a:r>
            <a:r>
              <a:rPr lang="fr-FR" b="1" dirty="0">
                <a:solidFill>
                  <a:srgbClr val="0070C0"/>
                </a:solidFill>
              </a:rPr>
              <a:t> de 20 de </a:t>
            </a:r>
            <a:r>
              <a:rPr lang="fr-FR" b="1" dirty="0" err="1">
                <a:solidFill>
                  <a:srgbClr val="0070C0"/>
                </a:solidFill>
              </a:rPr>
              <a:t>termeni</a:t>
            </a:r>
            <a:endParaRPr lang="en-US" dirty="0">
              <a:solidFill>
                <a:srgbClr val="0070C0"/>
              </a:solidFill>
            </a:endParaRPr>
          </a:p>
        </p:txBody>
      </p:sp>
    </p:spTree>
    <p:extLst>
      <p:ext uri="{BB962C8B-B14F-4D97-AF65-F5344CB8AC3E}">
        <p14:creationId xmlns:p14="http://schemas.microsoft.com/office/powerpoint/2010/main" val="23855926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61208" y="2033082"/>
            <a:ext cx="5529873" cy="4170903"/>
          </a:xfrm>
        </p:spPr>
        <p:txBody>
          <a:bodyPr>
            <a:normAutofit/>
          </a:bodyPr>
          <a:lstStyle/>
          <a:p>
            <a:pPr>
              <a:buFont typeface="Courier New" pitchFamily="49" charset="0"/>
              <a:buChar char="o"/>
            </a:pPr>
            <a:r>
              <a:rPr lang="en-US" b="1" dirty="0" err="1" smtClean="0">
                <a:latin typeface="Arial" pitchFamily="34" charset="0"/>
                <a:cs typeface="Arial" pitchFamily="34" charset="0"/>
              </a:rPr>
              <a:t>Generalitati</a:t>
            </a:r>
            <a:endParaRPr lang="en-US" b="1" dirty="0" smtClean="0">
              <a:latin typeface="Arial" pitchFamily="34" charset="0"/>
              <a:cs typeface="Arial" pitchFamily="34" charset="0"/>
            </a:endParaRPr>
          </a:p>
          <a:p>
            <a:pPr>
              <a:buFont typeface="Courier New" pitchFamily="49" charset="0"/>
              <a:buChar char="o"/>
            </a:pPr>
            <a:r>
              <a:rPr lang="en-US" b="1" dirty="0" smtClean="0">
                <a:latin typeface="Arial" pitchFamily="34" charset="0"/>
                <a:cs typeface="Arial" pitchFamily="34" charset="0"/>
              </a:rPr>
              <a:t>4. </a:t>
            </a:r>
            <a:r>
              <a:rPr lang="en-US" b="1" dirty="0" err="1" smtClean="0">
                <a:latin typeface="Arial" pitchFamily="34" charset="0"/>
                <a:cs typeface="Arial" pitchFamily="34" charset="0"/>
              </a:rPr>
              <a:t>Contextul</a:t>
            </a:r>
            <a:r>
              <a:rPr lang="en-US" b="1" dirty="0" smtClean="0">
                <a:latin typeface="Arial" pitchFamily="34" charset="0"/>
                <a:cs typeface="Arial" pitchFamily="34" charset="0"/>
              </a:rPr>
              <a:t> </a:t>
            </a:r>
            <a:r>
              <a:rPr lang="en-US" b="1" dirty="0" err="1" smtClean="0">
                <a:latin typeface="Arial" pitchFamily="34" charset="0"/>
                <a:cs typeface="Arial" pitchFamily="34" charset="0"/>
              </a:rPr>
              <a:t>organizatiei</a:t>
            </a:r>
            <a:endParaRPr lang="en-US" b="1" dirty="0" smtClean="0">
              <a:latin typeface="Arial" pitchFamily="34" charset="0"/>
              <a:cs typeface="Arial" pitchFamily="34" charset="0"/>
            </a:endParaRPr>
          </a:p>
          <a:p>
            <a:pPr>
              <a:buFont typeface="Courier New" pitchFamily="49" charset="0"/>
              <a:buChar char="o"/>
            </a:pPr>
            <a:r>
              <a:rPr lang="en-US" b="1" dirty="0" smtClean="0">
                <a:latin typeface="Arial" pitchFamily="34" charset="0"/>
                <a:cs typeface="Arial" pitchFamily="34" charset="0"/>
              </a:rPr>
              <a:t>5. </a:t>
            </a:r>
            <a:r>
              <a:rPr lang="en-US" b="1" dirty="0" err="1" smtClean="0">
                <a:latin typeface="Arial" pitchFamily="34" charset="0"/>
                <a:cs typeface="Arial" pitchFamily="34" charset="0"/>
              </a:rPr>
              <a:t>Ledearship</a:t>
            </a:r>
            <a:endParaRPr lang="en-US" b="1" dirty="0" smtClean="0">
              <a:latin typeface="Arial" pitchFamily="34" charset="0"/>
              <a:cs typeface="Arial" pitchFamily="34" charset="0"/>
            </a:endParaRPr>
          </a:p>
          <a:p>
            <a:pPr>
              <a:buFont typeface="Courier New" pitchFamily="49" charset="0"/>
              <a:buChar char="o"/>
            </a:pPr>
            <a:r>
              <a:rPr lang="en-US" b="1" dirty="0" smtClean="0">
                <a:latin typeface="Arial" pitchFamily="34" charset="0"/>
                <a:cs typeface="Arial" pitchFamily="34" charset="0"/>
              </a:rPr>
              <a:t>6. </a:t>
            </a:r>
            <a:r>
              <a:rPr lang="en-US" b="1" dirty="0" err="1" smtClean="0">
                <a:latin typeface="Arial" pitchFamily="34" charset="0"/>
                <a:cs typeface="Arial" pitchFamily="34" charset="0"/>
              </a:rPr>
              <a:t>Planificarea</a:t>
            </a:r>
            <a:r>
              <a:rPr lang="en-US" b="1" dirty="0" smtClean="0">
                <a:latin typeface="Arial" pitchFamily="34" charset="0"/>
                <a:cs typeface="Arial" pitchFamily="34" charset="0"/>
              </a:rPr>
              <a:t> – (P)</a:t>
            </a:r>
          </a:p>
          <a:p>
            <a:pPr>
              <a:buFont typeface="Courier New" pitchFamily="49" charset="0"/>
              <a:buChar char="o"/>
            </a:pPr>
            <a:r>
              <a:rPr lang="en-US" b="1" dirty="0" smtClean="0">
                <a:latin typeface="Arial" pitchFamily="34" charset="0"/>
                <a:cs typeface="Arial" pitchFamily="34" charset="0"/>
              </a:rPr>
              <a:t>7. </a:t>
            </a:r>
            <a:r>
              <a:rPr lang="en-US" b="1" dirty="0" err="1" smtClean="0">
                <a:latin typeface="Arial" pitchFamily="34" charset="0"/>
                <a:cs typeface="Arial" pitchFamily="34" charset="0"/>
              </a:rPr>
              <a:t>Suport</a:t>
            </a:r>
            <a:r>
              <a:rPr lang="en-US" b="1" dirty="0" smtClean="0">
                <a:latin typeface="Arial" pitchFamily="34" charset="0"/>
                <a:cs typeface="Arial" pitchFamily="34" charset="0"/>
              </a:rPr>
              <a:t>  </a:t>
            </a:r>
            <a:r>
              <a:rPr lang="it-IT" b="1" dirty="0" smtClean="0">
                <a:latin typeface="Arial" pitchFamily="34" charset="0"/>
                <a:cs typeface="Arial" pitchFamily="34" charset="0"/>
              </a:rPr>
              <a:t>(P)</a:t>
            </a:r>
            <a:endParaRPr lang="en-US" b="1" dirty="0" smtClean="0">
              <a:latin typeface="Arial" pitchFamily="34" charset="0"/>
              <a:cs typeface="Arial" pitchFamily="34" charset="0"/>
            </a:endParaRPr>
          </a:p>
          <a:p>
            <a:pPr>
              <a:buFont typeface="Courier New" pitchFamily="49" charset="0"/>
              <a:buChar char="o"/>
            </a:pPr>
            <a:r>
              <a:rPr lang="en-US" b="1" dirty="0" smtClean="0">
                <a:latin typeface="Arial" pitchFamily="34" charset="0"/>
                <a:cs typeface="Arial" pitchFamily="34" charset="0"/>
              </a:rPr>
              <a:t>8.Operare  (D)</a:t>
            </a:r>
          </a:p>
          <a:p>
            <a:pPr>
              <a:buFont typeface="Courier New" pitchFamily="49" charset="0"/>
              <a:buChar char="o"/>
            </a:pPr>
            <a:r>
              <a:rPr lang="en-US" b="1" dirty="0" smtClean="0">
                <a:latin typeface="Arial" pitchFamily="34" charset="0"/>
                <a:cs typeface="Arial" pitchFamily="34" charset="0"/>
              </a:rPr>
              <a:t>9.Evaluarea </a:t>
            </a:r>
            <a:r>
              <a:rPr lang="en-US" b="1" dirty="0" err="1" smtClean="0">
                <a:latin typeface="Arial" pitchFamily="34" charset="0"/>
                <a:cs typeface="Arial" pitchFamily="34" charset="0"/>
              </a:rPr>
              <a:t>performantei</a:t>
            </a:r>
            <a:r>
              <a:rPr lang="en-US" b="1" dirty="0" smtClean="0">
                <a:latin typeface="Arial" pitchFamily="34" charset="0"/>
                <a:cs typeface="Arial" pitchFamily="34" charset="0"/>
              </a:rPr>
              <a:t>  </a:t>
            </a:r>
            <a:r>
              <a:rPr lang="it-IT" b="1" dirty="0" smtClean="0">
                <a:latin typeface="Arial" pitchFamily="34" charset="0"/>
                <a:cs typeface="Arial" pitchFamily="34" charset="0"/>
              </a:rPr>
              <a:t>(</a:t>
            </a:r>
            <a:r>
              <a:rPr lang="it-IT" b="1" dirty="0">
                <a:latin typeface="Arial" pitchFamily="34" charset="0"/>
                <a:cs typeface="Arial" pitchFamily="34" charset="0"/>
              </a:rPr>
              <a:t>C)</a:t>
            </a:r>
            <a:endParaRPr lang="en-US" b="1" dirty="0" smtClean="0">
              <a:latin typeface="Arial" pitchFamily="34" charset="0"/>
              <a:cs typeface="Arial" pitchFamily="34" charset="0"/>
            </a:endParaRPr>
          </a:p>
          <a:p>
            <a:pPr>
              <a:buFont typeface="Courier New" pitchFamily="49" charset="0"/>
              <a:buChar char="o"/>
            </a:pPr>
            <a:r>
              <a:rPr lang="en-US" b="1" dirty="0" smtClean="0">
                <a:latin typeface="Arial" pitchFamily="34" charset="0"/>
                <a:cs typeface="Arial" pitchFamily="34" charset="0"/>
              </a:rPr>
              <a:t>10. </a:t>
            </a:r>
            <a:r>
              <a:rPr lang="en-US" b="1" dirty="0" err="1" smtClean="0">
                <a:latin typeface="Arial" pitchFamily="34" charset="0"/>
                <a:cs typeface="Arial" pitchFamily="34" charset="0"/>
              </a:rPr>
              <a:t>Imbunatatire</a:t>
            </a:r>
            <a:r>
              <a:rPr lang="en-US" b="1" dirty="0" smtClean="0">
                <a:latin typeface="Arial" pitchFamily="34" charset="0"/>
                <a:cs typeface="Arial" pitchFamily="34" charset="0"/>
              </a:rPr>
              <a:t> </a:t>
            </a:r>
            <a:r>
              <a:rPr lang="en-US" b="1" dirty="0">
                <a:latin typeface="Arial" pitchFamily="34" charset="0"/>
                <a:cs typeface="Arial" pitchFamily="34" charset="0"/>
              </a:rPr>
              <a:t> </a:t>
            </a:r>
            <a:r>
              <a:rPr lang="it-IT" b="1" dirty="0">
                <a:latin typeface="Arial" pitchFamily="34" charset="0"/>
                <a:cs typeface="Arial" pitchFamily="34" charset="0"/>
              </a:rPr>
              <a:t>(A)</a:t>
            </a:r>
            <a:endParaRPr lang="en-US" b="1" dirty="0">
              <a:latin typeface="Arial" pitchFamily="34" charset="0"/>
              <a:cs typeface="Arial" pitchFamily="34" charset="0"/>
            </a:endParaRPr>
          </a:p>
        </p:txBody>
      </p:sp>
      <p:sp>
        <p:nvSpPr>
          <p:cNvPr id="3" name="Title 2"/>
          <p:cNvSpPr>
            <a:spLocks noGrp="1"/>
          </p:cNvSpPr>
          <p:nvPr>
            <p:ph type="title"/>
          </p:nvPr>
        </p:nvSpPr>
        <p:spPr/>
        <p:txBody>
          <a:bodyPr/>
          <a:lstStyle/>
          <a:p>
            <a:r>
              <a:rPr lang="en-US" b="1" dirty="0" smtClean="0">
                <a:solidFill>
                  <a:srgbClr val="0070C0"/>
                </a:solidFill>
                <a:latin typeface="Arial" pitchFamily="34" charset="0"/>
                <a:cs typeface="Arial" pitchFamily="34" charset="0"/>
              </a:rPr>
              <a:t>Standard ISO 9001:2015- </a:t>
            </a:r>
            <a:r>
              <a:rPr lang="en-US" b="1" dirty="0" err="1" smtClean="0">
                <a:solidFill>
                  <a:srgbClr val="0070C0"/>
                </a:solidFill>
                <a:latin typeface="Arial" pitchFamily="34" charset="0"/>
                <a:cs typeface="Arial" pitchFamily="34" charset="0"/>
              </a:rPr>
              <a:t>Cerinte</a:t>
            </a:r>
            <a:endParaRPr lang="en-US" b="1" dirty="0">
              <a:solidFill>
                <a:srgbClr val="0070C0"/>
              </a:solidFill>
              <a:latin typeface="Arial" pitchFamily="34" charset="0"/>
              <a:cs typeface="Arial" pitchFamily="34"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91875" y="6011313"/>
            <a:ext cx="10001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05817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65809" y="2693015"/>
            <a:ext cx="9877777" cy="3450696"/>
          </a:xfrm>
        </p:spPr>
        <p:txBody>
          <a:bodyPr>
            <a:normAutofit/>
          </a:bodyPr>
          <a:lstStyle/>
          <a:p>
            <a:pPr marL="0" indent="0">
              <a:buNone/>
            </a:pPr>
            <a:r>
              <a:rPr lang="en-US" b="1" dirty="0"/>
              <a:t>	4.1	</a:t>
            </a:r>
            <a:r>
              <a:rPr lang="en-US" b="1" dirty="0" err="1"/>
              <a:t>Intelegerea</a:t>
            </a:r>
            <a:r>
              <a:rPr lang="en-US" b="1" dirty="0"/>
              <a:t> </a:t>
            </a:r>
            <a:r>
              <a:rPr lang="en-US" b="1" dirty="0" err="1"/>
              <a:t>organizatiei</a:t>
            </a:r>
            <a:r>
              <a:rPr lang="en-US" b="1" dirty="0"/>
              <a:t> </a:t>
            </a:r>
            <a:r>
              <a:rPr lang="en-US" b="1" dirty="0" err="1"/>
              <a:t>si</a:t>
            </a:r>
            <a:r>
              <a:rPr lang="en-US" b="1" dirty="0"/>
              <a:t> a </a:t>
            </a:r>
            <a:r>
              <a:rPr lang="en-US" b="1" dirty="0" err="1"/>
              <a:t>contextului</a:t>
            </a:r>
            <a:r>
              <a:rPr lang="en-US" b="1" dirty="0"/>
              <a:t> in care </a:t>
            </a:r>
            <a:r>
              <a:rPr lang="en-US" b="1" dirty="0" err="1"/>
              <a:t>activeaza</a:t>
            </a:r>
            <a:r>
              <a:rPr lang="en-US" b="1" dirty="0"/>
              <a:t>,</a:t>
            </a:r>
            <a:endParaRPr lang="en-US" dirty="0"/>
          </a:p>
          <a:p>
            <a:pPr marL="0" indent="0">
              <a:buNone/>
            </a:pPr>
            <a:r>
              <a:rPr lang="en-US" b="1" dirty="0"/>
              <a:t>	4.2	</a:t>
            </a:r>
            <a:r>
              <a:rPr lang="en-US" b="1" dirty="0" err="1"/>
              <a:t>Intelegerea</a:t>
            </a:r>
            <a:r>
              <a:rPr lang="en-US" b="1" dirty="0"/>
              <a:t> </a:t>
            </a:r>
            <a:r>
              <a:rPr lang="en-US" b="1" dirty="0" err="1"/>
              <a:t>necesitatilor</a:t>
            </a:r>
            <a:r>
              <a:rPr lang="en-US" b="1" dirty="0"/>
              <a:t> </a:t>
            </a:r>
            <a:r>
              <a:rPr lang="en-US" b="1" dirty="0" err="1"/>
              <a:t>si</a:t>
            </a:r>
            <a:r>
              <a:rPr lang="en-US" b="1" dirty="0"/>
              <a:t> </a:t>
            </a:r>
            <a:r>
              <a:rPr lang="en-US" b="1" dirty="0" err="1"/>
              <a:t>asteptarilor</a:t>
            </a:r>
            <a:r>
              <a:rPr lang="en-US" b="1" dirty="0"/>
              <a:t> </a:t>
            </a:r>
            <a:r>
              <a:rPr lang="en-US" b="1" dirty="0" err="1"/>
              <a:t>partilor</a:t>
            </a:r>
            <a:r>
              <a:rPr lang="en-US" b="1" dirty="0"/>
              <a:t> </a:t>
            </a:r>
            <a:r>
              <a:rPr lang="en-US" b="1" dirty="0" err="1"/>
              <a:t>interesate</a:t>
            </a:r>
            <a:r>
              <a:rPr lang="en-US" b="1" dirty="0"/>
              <a:t>,</a:t>
            </a:r>
            <a:endParaRPr lang="en-US" dirty="0"/>
          </a:p>
          <a:p>
            <a:pPr marL="0" indent="0">
              <a:buNone/>
            </a:pPr>
            <a:r>
              <a:rPr lang="en-US" b="1" dirty="0"/>
              <a:t>	4.3	</a:t>
            </a:r>
            <a:r>
              <a:rPr lang="en-US" b="1" dirty="0" err="1"/>
              <a:t>Determinarea</a:t>
            </a:r>
            <a:r>
              <a:rPr lang="en-US" b="1" dirty="0"/>
              <a:t> </a:t>
            </a:r>
            <a:r>
              <a:rPr lang="en-US" b="1" dirty="0" err="1"/>
              <a:t>domeniului</a:t>
            </a:r>
            <a:r>
              <a:rPr lang="en-US" b="1" dirty="0"/>
              <a:t> de </a:t>
            </a:r>
            <a:r>
              <a:rPr lang="en-US" b="1" dirty="0" err="1"/>
              <a:t>aplicare</a:t>
            </a:r>
            <a:r>
              <a:rPr lang="en-US" b="1" dirty="0"/>
              <a:t> a SMC,</a:t>
            </a:r>
            <a:endParaRPr lang="en-US" dirty="0"/>
          </a:p>
          <a:p>
            <a:pPr marL="0" indent="0">
              <a:buNone/>
            </a:pPr>
            <a:r>
              <a:rPr lang="en-US" b="1" dirty="0"/>
              <a:t>	4.4	</a:t>
            </a:r>
            <a:r>
              <a:rPr lang="en-US" b="1" dirty="0" err="1"/>
              <a:t>Sistemul</a:t>
            </a:r>
            <a:r>
              <a:rPr lang="en-US" b="1" dirty="0"/>
              <a:t> de management al </a:t>
            </a:r>
            <a:r>
              <a:rPr lang="en-US" b="1" dirty="0" err="1"/>
              <a:t>calitatii</a:t>
            </a:r>
            <a:r>
              <a:rPr lang="en-US" b="1" dirty="0"/>
              <a:t> </a:t>
            </a:r>
            <a:r>
              <a:rPr lang="en-US" b="1" dirty="0" err="1"/>
              <a:t>si</a:t>
            </a:r>
            <a:r>
              <a:rPr lang="en-US" b="1" dirty="0"/>
              <a:t> </a:t>
            </a:r>
            <a:r>
              <a:rPr lang="en-US" b="1" dirty="0" err="1"/>
              <a:t>procesele</a:t>
            </a:r>
            <a:r>
              <a:rPr lang="en-US" b="1" dirty="0"/>
              <a:t> sale</a:t>
            </a:r>
            <a:endParaRPr lang="en-US" dirty="0"/>
          </a:p>
          <a:p>
            <a:pPr marL="0" indent="0">
              <a:buNone/>
            </a:pPr>
            <a:endParaRPr lang="en-US" dirty="0"/>
          </a:p>
          <a:p>
            <a:endParaRPr lang="en-US" dirty="0"/>
          </a:p>
        </p:txBody>
      </p:sp>
      <p:sp>
        <p:nvSpPr>
          <p:cNvPr id="3" name="Title 2"/>
          <p:cNvSpPr>
            <a:spLocks noGrp="1"/>
          </p:cNvSpPr>
          <p:nvPr>
            <p:ph type="title"/>
          </p:nvPr>
        </p:nvSpPr>
        <p:spPr/>
        <p:txBody>
          <a:bodyPr/>
          <a:lstStyle/>
          <a:p>
            <a:r>
              <a:rPr lang="en-US" dirty="0" smtClean="0">
                <a:solidFill>
                  <a:schemeClr val="tx1"/>
                </a:solidFill>
              </a:rPr>
              <a:t>4. </a:t>
            </a:r>
            <a:r>
              <a:rPr lang="en-US" dirty="0" err="1" smtClean="0">
                <a:solidFill>
                  <a:schemeClr val="tx1"/>
                </a:solidFill>
              </a:rPr>
              <a:t>Contextul</a:t>
            </a:r>
            <a:r>
              <a:rPr lang="en-US" dirty="0" smtClean="0">
                <a:solidFill>
                  <a:schemeClr val="tx1"/>
                </a:solidFill>
              </a:rPr>
              <a:t> </a:t>
            </a:r>
            <a:r>
              <a:rPr lang="en-US" dirty="0" err="1">
                <a:solidFill>
                  <a:schemeClr val="tx1"/>
                </a:solidFill>
              </a:rPr>
              <a:t>organizatiei</a:t>
            </a:r>
            <a:endParaRPr lang="en-US" dirty="0">
              <a:solidFill>
                <a:schemeClr val="tx1"/>
              </a:solidFill>
            </a:endParaRPr>
          </a:p>
        </p:txBody>
      </p:sp>
    </p:spTree>
    <p:extLst>
      <p:ext uri="{BB962C8B-B14F-4D97-AF65-F5344CB8AC3E}">
        <p14:creationId xmlns:p14="http://schemas.microsoft.com/office/powerpoint/2010/main" val="509349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62757" y="2277035"/>
            <a:ext cx="10321031" cy="4240306"/>
          </a:xfrm>
        </p:spPr>
        <p:txBody>
          <a:bodyPr>
            <a:normAutofit/>
          </a:bodyPr>
          <a:lstStyle/>
          <a:p>
            <a:pPr marL="0" indent="0">
              <a:buNone/>
            </a:pPr>
            <a:r>
              <a:rPr lang="en-US" b="1" dirty="0">
                <a:latin typeface="Arial" pitchFamily="34" charset="0"/>
                <a:cs typeface="Arial" pitchFamily="34" charset="0"/>
              </a:rPr>
              <a:t>4.1	</a:t>
            </a:r>
            <a:r>
              <a:rPr lang="en-US" b="1" dirty="0" err="1">
                <a:latin typeface="Arial" pitchFamily="34" charset="0"/>
                <a:cs typeface="Arial" pitchFamily="34" charset="0"/>
              </a:rPr>
              <a:t>Intelegerea</a:t>
            </a:r>
            <a:r>
              <a:rPr lang="en-US" b="1" dirty="0">
                <a:latin typeface="Arial" pitchFamily="34" charset="0"/>
                <a:cs typeface="Arial" pitchFamily="34" charset="0"/>
              </a:rPr>
              <a:t> </a:t>
            </a:r>
            <a:r>
              <a:rPr lang="en-US" b="1" dirty="0" err="1">
                <a:latin typeface="Arial" pitchFamily="34" charset="0"/>
                <a:cs typeface="Arial" pitchFamily="34" charset="0"/>
              </a:rPr>
              <a:t>organizatiei</a:t>
            </a:r>
            <a:r>
              <a:rPr lang="en-US" b="1" dirty="0">
                <a:latin typeface="Arial" pitchFamily="34" charset="0"/>
                <a:cs typeface="Arial" pitchFamily="34" charset="0"/>
              </a:rPr>
              <a:t> </a:t>
            </a:r>
            <a:r>
              <a:rPr lang="en-US" b="1" dirty="0" err="1">
                <a:latin typeface="Arial" pitchFamily="34" charset="0"/>
                <a:cs typeface="Arial" pitchFamily="34" charset="0"/>
              </a:rPr>
              <a:t>si</a:t>
            </a:r>
            <a:r>
              <a:rPr lang="en-US" b="1" dirty="0">
                <a:latin typeface="Arial" pitchFamily="34" charset="0"/>
                <a:cs typeface="Arial" pitchFamily="34" charset="0"/>
              </a:rPr>
              <a:t> a </a:t>
            </a:r>
            <a:r>
              <a:rPr lang="en-US" b="1" dirty="0" err="1">
                <a:latin typeface="Arial" pitchFamily="34" charset="0"/>
                <a:cs typeface="Arial" pitchFamily="34" charset="0"/>
              </a:rPr>
              <a:t>contextului</a:t>
            </a:r>
            <a:r>
              <a:rPr lang="en-US" b="1" dirty="0">
                <a:latin typeface="Arial" pitchFamily="34" charset="0"/>
                <a:cs typeface="Arial" pitchFamily="34" charset="0"/>
              </a:rPr>
              <a:t> in care </a:t>
            </a:r>
            <a:r>
              <a:rPr lang="en-US" b="1" dirty="0" err="1">
                <a:latin typeface="Arial" pitchFamily="34" charset="0"/>
                <a:cs typeface="Arial" pitchFamily="34" charset="0"/>
              </a:rPr>
              <a:t>activeaza</a:t>
            </a:r>
            <a:endParaRPr lang="en-US" dirty="0">
              <a:latin typeface="Arial" pitchFamily="34" charset="0"/>
              <a:ea typeface="Times New Roman" pitchFamily="18" charset="0"/>
              <a:cs typeface="Arial" pitchFamily="34" charset="0"/>
            </a:endParaRPr>
          </a:p>
          <a:p>
            <a:pPr algn="just">
              <a:lnSpc>
                <a:spcPct val="150000"/>
              </a:lnSpc>
              <a:buFont typeface="Wingdings" pitchFamily="2" charset="2"/>
              <a:buChar char="q"/>
            </a:pP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Organizația</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determina</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elementele</a:t>
            </a:r>
            <a:r>
              <a:rPr lang="en-US" dirty="0" smtClean="0">
                <a:latin typeface="Arial" pitchFamily="34" charset="0"/>
                <a:ea typeface="Times New Roman" pitchFamily="18" charset="0"/>
                <a:cs typeface="Arial" pitchFamily="34" charset="0"/>
              </a:rPr>
              <a:t> sale interne </a:t>
            </a:r>
            <a:r>
              <a:rPr lang="en-US" dirty="0" err="1" smtClean="0">
                <a:latin typeface="Arial" pitchFamily="34" charset="0"/>
                <a:ea typeface="Times New Roman" pitchFamily="18" charset="0"/>
                <a:cs typeface="Arial" pitchFamily="34" charset="0"/>
              </a:rPr>
              <a:t>și</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externe</a:t>
            </a:r>
            <a:r>
              <a:rPr lang="en-US" dirty="0" smtClean="0">
                <a:latin typeface="Arial" pitchFamily="34" charset="0"/>
                <a:ea typeface="Times New Roman" pitchFamily="18" charset="0"/>
                <a:cs typeface="Arial" pitchFamily="34" charset="0"/>
              </a:rPr>
              <a:t> care </a:t>
            </a:r>
            <a:r>
              <a:rPr lang="en-US" dirty="0" err="1" smtClean="0">
                <a:latin typeface="Arial" pitchFamily="34" charset="0"/>
                <a:ea typeface="Times New Roman" pitchFamily="18" charset="0"/>
                <a:cs typeface="Arial" pitchFamily="34" charset="0"/>
              </a:rPr>
              <a:t>sunt</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relevante</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pentru</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scopul</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obietivele</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și</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directia</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sa</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stategica</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și</a:t>
            </a:r>
            <a:r>
              <a:rPr lang="en-US" dirty="0" smtClean="0">
                <a:latin typeface="Arial" pitchFamily="34" charset="0"/>
                <a:ea typeface="Times New Roman" pitchFamily="18" charset="0"/>
                <a:cs typeface="Arial" pitchFamily="34" charset="0"/>
              </a:rPr>
              <a:t> care </a:t>
            </a:r>
            <a:r>
              <a:rPr lang="en-US" dirty="0" err="1" smtClean="0">
                <a:latin typeface="Arial" pitchFamily="34" charset="0"/>
                <a:ea typeface="Times New Roman" pitchFamily="18" charset="0"/>
                <a:cs typeface="Arial" pitchFamily="34" charset="0"/>
              </a:rPr>
              <a:t>afectează</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capacitatea</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sa</a:t>
            </a:r>
            <a:r>
              <a:rPr lang="en-US" dirty="0" smtClean="0">
                <a:latin typeface="Arial" pitchFamily="34" charset="0"/>
                <a:ea typeface="Times New Roman" pitchFamily="18" charset="0"/>
                <a:cs typeface="Arial" pitchFamily="34" charset="0"/>
              </a:rPr>
              <a:t> de a </a:t>
            </a:r>
            <a:r>
              <a:rPr lang="en-US" dirty="0" err="1" smtClean="0">
                <a:latin typeface="Arial" pitchFamily="34" charset="0"/>
                <a:ea typeface="Times New Roman" pitchFamily="18" charset="0"/>
                <a:cs typeface="Arial" pitchFamily="34" charset="0"/>
              </a:rPr>
              <a:t>obține</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rezultatele</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intentionate</a:t>
            </a:r>
            <a:r>
              <a:rPr lang="en-US" dirty="0" smtClean="0">
                <a:latin typeface="Arial" pitchFamily="34" charset="0"/>
                <a:ea typeface="Times New Roman" pitchFamily="18" charset="0"/>
                <a:cs typeface="Arial" pitchFamily="34" charset="0"/>
              </a:rPr>
              <a:t> ale </a:t>
            </a:r>
            <a:r>
              <a:rPr lang="en-US" dirty="0" err="1" smtClean="0">
                <a:latin typeface="Arial" pitchFamily="34" charset="0"/>
                <a:ea typeface="Times New Roman" pitchFamily="18" charset="0"/>
                <a:cs typeface="Arial" pitchFamily="34" charset="0"/>
              </a:rPr>
              <a:t>sistemului</a:t>
            </a:r>
            <a:r>
              <a:rPr lang="en-US" dirty="0" smtClean="0">
                <a:latin typeface="Arial" pitchFamily="34" charset="0"/>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său</a:t>
            </a:r>
            <a:r>
              <a:rPr lang="en-US" dirty="0" smtClean="0">
                <a:latin typeface="Arial" pitchFamily="34" charset="0"/>
                <a:ea typeface="Times New Roman" pitchFamily="18" charset="0"/>
                <a:cs typeface="Arial" pitchFamily="34" charset="0"/>
              </a:rPr>
              <a:t> de management al </a:t>
            </a:r>
            <a:r>
              <a:rPr lang="en-US" dirty="0" err="1" smtClean="0">
                <a:latin typeface="Arial" pitchFamily="34" charset="0"/>
                <a:ea typeface="Times New Roman" pitchFamily="18" charset="0"/>
                <a:cs typeface="Arial" pitchFamily="34" charset="0"/>
              </a:rPr>
              <a:t>calitatii</a:t>
            </a:r>
            <a:r>
              <a:rPr lang="en-US" dirty="0" smtClean="0">
                <a:latin typeface="Arial" pitchFamily="34" charset="0"/>
                <a:ea typeface="Times New Roman" pitchFamily="18" charset="0"/>
                <a:cs typeface="Arial" pitchFamily="34" charset="0"/>
              </a:rPr>
              <a:t>.</a:t>
            </a:r>
          </a:p>
          <a:p>
            <a:pPr algn="just">
              <a:lnSpc>
                <a:spcPct val="150000"/>
              </a:lnSpc>
              <a:buFont typeface="Wingdings" pitchFamily="2" charset="2"/>
              <a:buChar char="q"/>
            </a:pPr>
            <a:r>
              <a:rPr lang="en-US" dirty="0" err="1" smtClean="0">
                <a:latin typeface="Arial" pitchFamily="34" charset="0"/>
                <a:cs typeface="Arial" pitchFamily="34" charset="0"/>
              </a:rPr>
              <a:t>Organizația</a:t>
            </a:r>
            <a:r>
              <a:rPr lang="en-US" dirty="0" smtClean="0">
                <a:latin typeface="Arial" pitchFamily="34" charset="0"/>
                <a:cs typeface="Arial" pitchFamily="34" charset="0"/>
              </a:rPr>
              <a:t> </a:t>
            </a:r>
            <a:r>
              <a:rPr lang="en-US" dirty="0" err="1">
                <a:latin typeface="Arial" pitchFamily="34" charset="0"/>
                <a:cs typeface="Arial" pitchFamily="34" charset="0"/>
              </a:rPr>
              <a:t>va</a:t>
            </a:r>
            <a:r>
              <a:rPr lang="en-US" dirty="0">
                <a:latin typeface="Arial" pitchFamily="34" charset="0"/>
                <a:cs typeface="Arial" pitchFamily="34" charset="0"/>
              </a:rPr>
              <a:t> </a:t>
            </a:r>
            <a:r>
              <a:rPr lang="en-US" dirty="0" err="1">
                <a:latin typeface="Arial" pitchFamily="34" charset="0"/>
                <a:cs typeface="Arial" pitchFamily="34" charset="0"/>
              </a:rPr>
              <a:t>monitoriza</a:t>
            </a:r>
            <a:r>
              <a:rPr lang="en-US" dirty="0">
                <a:latin typeface="Arial" pitchFamily="34" charset="0"/>
                <a:cs typeface="Arial" pitchFamily="34" charset="0"/>
              </a:rPr>
              <a:t> </a:t>
            </a:r>
            <a:r>
              <a:rPr lang="en-US" dirty="0" err="1">
                <a:latin typeface="Arial" pitchFamily="34" charset="0"/>
                <a:cs typeface="Arial" pitchFamily="34" charset="0"/>
              </a:rPr>
              <a:t>și</a:t>
            </a:r>
            <a:r>
              <a:rPr lang="en-US" dirty="0">
                <a:latin typeface="Arial" pitchFamily="34" charset="0"/>
                <a:cs typeface="Arial" pitchFamily="34" charset="0"/>
              </a:rPr>
              <a:t> </a:t>
            </a:r>
            <a:r>
              <a:rPr lang="en-US" dirty="0" err="1">
                <a:latin typeface="Arial" pitchFamily="34" charset="0"/>
                <a:cs typeface="Arial" pitchFamily="34" charset="0"/>
              </a:rPr>
              <a:t>evalua</a:t>
            </a:r>
            <a:r>
              <a:rPr lang="en-US" dirty="0">
                <a:latin typeface="Arial" pitchFamily="34" charset="0"/>
                <a:cs typeface="Arial" pitchFamily="34" charset="0"/>
              </a:rPr>
              <a:t> </a:t>
            </a:r>
            <a:r>
              <a:rPr lang="en-US" dirty="0" err="1">
                <a:latin typeface="Arial" pitchFamily="34" charset="0"/>
                <a:cs typeface="Arial" pitchFamily="34" charset="0"/>
              </a:rPr>
              <a:t>informațiile</a:t>
            </a:r>
            <a:r>
              <a:rPr lang="en-US" dirty="0">
                <a:latin typeface="Arial" pitchFamily="34" charset="0"/>
                <a:cs typeface="Arial" pitchFamily="34" charset="0"/>
              </a:rPr>
              <a:t> cu </a:t>
            </a:r>
            <a:r>
              <a:rPr lang="en-US" dirty="0" err="1">
                <a:latin typeface="Arial" pitchFamily="34" charset="0"/>
                <a:cs typeface="Arial" pitchFamily="34" charset="0"/>
              </a:rPr>
              <a:t>privire</a:t>
            </a:r>
            <a:r>
              <a:rPr lang="en-US" dirty="0">
                <a:latin typeface="Arial" pitchFamily="34" charset="0"/>
                <a:cs typeface="Arial" pitchFamily="34" charset="0"/>
              </a:rPr>
              <a:t> la </a:t>
            </a:r>
            <a:r>
              <a:rPr lang="en-US" dirty="0" err="1">
                <a:latin typeface="Arial" pitchFamily="34" charset="0"/>
                <a:cs typeface="Arial" pitchFamily="34" charset="0"/>
              </a:rPr>
              <a:t>aceste</a:t>
            </a:r>
            <a:r>
              <a:rPr lang="en-US" dirty="0">
                <a:latin typeface="Arial" pitchFamily="34" charset="0"/>
                <a:cs typeface="Arial" pitchFamily="34" charset="0"/>
              </a:rPr>
              <a:t> </a:t>
            </a:r>
            <a:r>
              <a:rPr lang="en-US" dirty="0" err="1">
                <a:latin typeface="Arial" pitchFamily="34" charset="0"/>
                <a:cs typeface="Arial" pitchFamily="34" charset="0"/>
              </a:rPr>
              <a:t>aspecte</a:t>
            </a:r>
            <a:r>
              <a:rPr lang="en-US" dirty="0">
                <a:latin typeface="Arial" pitchFamily="34" charset="0"/>
                <a:cs typeface="Arial" pitchFamily="34" charset="0"/>
              </a:rPr>
              <a:t> interne </a:t>
            </a:r>
            <a:r>
              <a:rPr lang="en-US" dirty="0" err="1">
                <a:latin typeface="Arial" pitchFamily="34" charset="0"/>
                <a:cs typeface="Arial" pitchFamily="34" charset="0"/>
              </a:rPr>
              <a:t>și</a:t>
            </a:r>
            <a:r>
              <a:rPr lang="en-US" dirty="0">
                <a:latin typeface="Arial" pitchFamily="34" charset="0"/>
                <a:cs typeface="Arial" pitchFamily="34" charset="0"/>
              </a:rPr>
              <a:t> </a:t>
            </a:r>
            <a:r>
              <a:rPr lang="en-US" dirty="0" err="1">
                <a:latin typeface="Arial" pitchFamily="34" charset="0"/>
                <a:cs typeface="Arial" pitchFamily="34" charset="0"/>
              </a:rPr>
              <a:t>externe</a:t>
            </a:r>
            <a:r>
              <a:rPr lang="en-US" dirty="0">
                <a:latin typeface="Arial" pitchFamily="34" charset="0"/>
                <a:cs typeface="Arial" pitchFamily="34" charset="0"/>
              </a:rPr>
              <a:t>.</a:t>
            </a:r>
          </a:p>
          <a:p>
            <a:pPr algn="just">
              <a:lnSpc>
                <a:spcPct val="150000"/>
              </a:lnSpc>
              <a:buFont typeface="Wingdings" pitchFamily="2" charset="2"/>
              <a:buChar char="q"/>
            </a:pPr>
            <a:endParaRPr lang="en-US" dirty="0" smtClean="0">
              <a:latin typeface="Arial" pitchFamily="34" charset="0"/>
              <a:ea typeface="Times New Roman" pitchFamily="18" charset="0"/>
              <a:cs typeface="Arial" pitchFamily="34" charset="0"/>
            </a:endParaRPr>
          </a:p>
          <a:p>
            <a:pPr marL="0" indent="0" algn="just">
              <a:lnSpc>
                <a:spcPct val="150000"/>
              </a:lnSpc>
              <a:buNone/>
            </a:pPr>
            <a:endParaRPr lang="en-US" dirty="0">
              <a:latin typeface="Arial" pitchFamily="34" charset="0"/>
              <a:ea typeface="Times New Roman" pitchFamily="18" charset="0"/>
              <a:cs typeface="Arial" pitchFamily="34" charset="0"/>
            </a:endParaRPr>
          </a:p>
          <a:p>
            <a:endParaRPr lang="en-US" dirty="0"/>
          </a:p>
        </p:txBody>
      </p:sp>
      <p:sp>
        <p:nvSpPr>
          <p:cNvPr id="3" name="Title 2"/>
          <p:cNvSpPr>
            <a:spLocks noGrp="1"/>
          </p:cNvSpPr>
          <p:nvPr>
            <p:ph type="title"/>
          </p:nvPr>
        </p:nvSpPr>
        <p:spPr/>
        <p:txBody>
          <a:bodyPr>
            <a:normAutofit/>
          </a:bodyPr>
          <a:lstStyle/>
          <a:p>
            <a:r>
              <a:rPr lang="en-US" dirty="0" smtClean="0">
                <a:solidFill>
                  <a:schemeClr val="tx1"/>
                </a:solidFill>
              </a:rPr>
              <a:t>4.Contextul </a:t>
            </a:r>
            <a:r>
              <a:rPr lang="en-US" dirty="0" err="1" smtClean="0">
                <a:solidFill>
                  <a:schemeClr val="tx1"/>
                </a:solidFill>
              </a:rPr>
              <a:t>organizatiei</a:t>
            </a:r>
            <a:endParaRPr lang="en-US" dirty="0">
              <a:solidFill>
                <a:schemeClr val="tx1"/>
              </a:solidFill>
            </a:endParaRPr>
          </a:p>
        </p:txBody>
      </p:sp>
    </p:spTree>
    <p:extLst>
      <p:ext uri="{BB962C8B-B14F-4D97-AF65-F5344CB8AC3E}">
        <p14:creationId xmlns:p14="http://schemas.microsoft.com/office/powerpoint/2010/main" val="31739009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80997" y="1900237"/>
            <a:ext cx="9921921" cy="4265084"/>
          </a:xfrm>
        </p:spPr>
        <p:txBody>
          <a:bodyPr/>
          <a:lstStyle/>
          <a:p>
            <a:pPr marL="0" indent="0">
              <a:lnSpc>
                <a:spcPct val="150000"/>
              </a:lnSpc>
              <a:buNone/>
            </a:pPr>
            <a:r>
              <a:rPr lang="en-US" b="1" dirty="0"/>
              <a:t>4.2	</a:t>
            </a:r>
            <a:r>
              <a:rPr lang="en-US" b="1" dirty="0" err="1"/>
              <a:t>Intelegerea</a:t>
            </a:r>
            <a:r>
              <a:rPr lang="en-US" b="1" dirty="0"/>
              <a:t> </a:t>
            </a:r>
            <a:r>
              <a:rPr lang="en-US" b="1" dirty="0" err="1"/>
              <a:t>necesitatilor</a:t>
            </a:r>
            <a:r>
              <a:rPr lang="en-US" b="1" dirty="0"/>
              <a:t> </a:t>
            </a:r>
            <a:r>
              <a:rPr lang="en-US" b="1" dirty="0" err="1"/>
              <a:t>si</a:t>
            </a:r>
            <a:r>
              <a:rPr lang="en-US" b="1" dirty="0"/>
              <a:t> </a:t>
            </a:r>
            <a:r>
              <a:rPr lang="en-US" b="1" dirty="0" err="1"/>
              <a:t>asteptarilor</a:t>
            </a:r>
            <a:r>
              <a:rPr lang="en-US" b="1" dirty="0"/>
              <a:t> </a:t>
            </a:r>
            <a:r>
              <a:rPr lang="en-US" b="1" dirty="0" err="1"/>
              <a:t>partilor</a:t>
            </a:r>
            <a:r>
              <a:rPr lang="en-US" b="1" dirty="0"/>
              <a:t> </a:t>
            </a:r>
            <a:r>
              <a:rPr lang="en-US" b="1" dirty="0" err="1"/>
              <a:t>interesate</a:t>
            </a:r>
            <a:endParaRPr lang="it-IT" dirty="0" smtClean="0">
              <a:latin typeface="Arial" pitchFamily="34" charset="0"/>
              <a:ea typeface="Times New Roman" pitchFamily="18" charset="0"/>
              <a:cs typeface="Arial" pitchFamily="34" charset="0"/>
            </a:endParaRPr>
          </a:p>
          <a:p>
            <a:pPr>
              <a:lnSpc>
                <a:spcPct val="150000"/>
              </a:lnSpc>
              <a:buFont typeface="Wingdings" pitchFamily="2" charset="2"/>
              <a:buChar char="§"/>
            </a:pPr>
            <a:r>
              <a:rPr lang="it-IT" dirty="0" smtClean="0">
                <a:latin typeface="Arial" pitchFamily="34" charset="0"/>
                <a:ea typeface="Times New Roman" pitchFamily="18" charset="0"/>
                <a:cs typeface="Arial" pitchFamily="34" charset="0"/>
              </a:rPr>
              <a:t>Datorită </a:t>
            </a:r>
            <a:r>
              <a:rPr lang="it-IT" dirty="0">
                <a:latin typeface="Arial" pitchFamily="34" charset="0"/>
                <a:ea typeface="Times New Roman" pitchFamily="18" charset="0"/>
                <a:cs typeface="Arial" pitchFamily="34" charset="0"/>
              </a:rPr>
              <a:t>efectului sau efectului potențial asupra capabilitatii organizației de a furniza consecvent produse și servicii care satisfac cerintele clientilor, legale si reglementate, organizația trebuie sa determine:</a:t>
            </a:r>
            <a:endParaRPr lang="en-US" dirty="0">
              <a:latin typeface="Arial" pitchFamily="34" charset="0"/>
              <a:ea typeface="Times New Roman" pitchFamily="18" charset="0"/>
              <a:cs typeface="Arial" pitchFamily="34" charset="0"/>
            </a:endParaRPr>
          </a:p>
          <a:p>
            <a:pPr marL="0" indent="0">
              <a:buNone/>
            </a:pPr>
            <a:r>
              <a:rPr lang="it-IT" sz="2000" dirty="0" smtClean="0">
                <a:latin typeface="Arial" pitchFamily="34" charset="0"/>
                <a:ea typeface="Times New Roman" pitchFamily="18" charset="0"/>
                <a:cs typeface="Arial" pitchFamily="34" charset="0"/>
              </a:rPr>
              <a:t> -</a:t>
            </a:r>
            <a:r>
              <a:rPr lang="it-IT" sz="2000" dirty="0">
                <a:latin typeface="Arial" pitchFamily="34" charset="0"/>
                <a:ea typeface="Times New Roman" pitchFamily="18" charset="0"/>
                <a:cs typeface="Arial" pitchFamily="34" charset="0"/>
              </a:rPr>
              <a:t>	părțile interesate, care sunt relevante pentru sistemul de management;</a:t>
            </a:r>
            <a:endParaRPr lang="en-US" sz="2000" dirty="0">
              <a:latin typeface="Arial" pitchFamily="34" charset="0"/>
              <a:ea typeface="Times New Roman" pitchFamily="18" charset="0"/>
              <a:cs typeface="Arial" pitchFamily="34" charset="0"/>
            </a:endParaRPr>
          </a:p>
          <a:p>
            <a:pPr marL="0" indent="0">
              <a:buNone/>
            </a:pPr>
            <a:r>
              <a:rPr lang="it-IT" sz="2000" dirty="0" smtClean="0">
                <a:latin typeface="Arial" pitchFamily="34" charset="0"/>
                <a:ea typeface="Times New Roman" pitchFamily="18" charset="0"/>
                <a:cs typeface="Arial" pitchFamily="34" charset="0"/>
              </a:rPr>
              <a:t>  -</a:t>
            </a:r>
            <a:r>
              <a:rPr lang="it-IT" sz="2000" dirty="0">
                <a:latin typeface="Arial" pitchFamily="34" charset="0"/>
                <a:ea typeface="Times New Roman" pitchFamily="18" charset="0"/>
                <a:cs typeface="Arial" pitchFamily="34" charset="0"/>
              </a:rPr>
              <a:t>	cerințele relevante ale acestor părți interesate, care sunt relevante pentru sistemul de management.</a:t>
            </a:r>
            <a:endParaRPr lang="en-US" sz="2000" dirty="0">
              <a:latin typeface="Arial" pitchFamily="34" charset="0"/>
              <a:ea typeface="Times New Roman" pitchFamily="18" charset="0"/>
              <a:cs typeface="Arial" pitchFamily="34" charset="0"/>
            </a:endParaRPr>
          </a:p>
          <a:p>
            <a:endParaRPr lang="en-US" dirty="0"/>
          </a:p>
        </p:txBody>
      </p:sp>
      <p:sp>
        <p:nvSpPr>
          <p:cNvPr id="3" name="Title 2"/>
          <p:cNvSpPr>
            <a:spLocks noGrp="1"/>
          </p:cNvSpPr>
          <p:nvPr>
            <p:ph type="title"/>
          </p:nvPr>
        </p:nvSpPr>
        <p:spPr/>
        <p:txBody>
          <a:bodyPr>
            <a:normAutofit/>
          </a:bodyPr>
          <a:lstStyle/>
          <a:p>
            <a:r>
              <a:rPr lang="en-US" dirty="0" smtClean="0">
                <a:solidFill>
                  <a:schemeClr val="tx1"/>
                </a:solidFill>
              </a:rPr>
              <a:t>4.Contextul </a:t>
            </a:r>
            <a:r>
              <a:rPr lang="en-US" dirty="0" err="1" smtClean="0">
                <a:solidFill>
                  <a:schemeClr val="tx1"/>
                </a:solidFill>
              </a:rPr>
              <a:t>organizatiei</a:t>
            </a:r>
            <a:endParaRPr lang="en-US" dirty="0">
              <a:solidFill>
                <a:schemeClr val="tx1"/>
              </a:solidFill>
            </a:endParaRPr>
          </a:p>
        </p:txBody>
      </p:sp>
    </p:spTree>
    <p:extLst>
      <p:ext uri="{BB962C8B-B14F-4D97-AF65-F5344CB8AC3E}">
        <p14:creationId xmlns:p14="http://schemas.microsoft.com/office/powerpoint/2010/main" val="32738217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71588" y="2098478"/>
            <a:ext cx="10415587" cy="4045147"/>
          </a:xfrm>
        </p:spPr>
        <p:txBody>
          <a:bodyPr>
            <a:normAutofit fontScale="92500"/>
          </a:bodyPr>
          <a:lstStyle/>
          <a:p>
            <a:pPr marL="0" indent="0">
              <a:buNone/>
            </a:pPr>
            <a:r>
              <a:rPr lang="en-US" b="1" dirty="0" smtClean="0">
                <a:latin typeface="Arial" charset="0"/>
                <a:ea typeface="Times New Roman" pitchFamily="18" charset="0"/>
                <a:cs typeface="Arial" charset="0"/>
              </a:rPr>
              <a:t>4.3</a:t>
            </a:r>
            <a:r>
              <a:rPr lang="en-US" b="1" dirty="0">
                <a:latin typeface="Arial" charset="0"/>
                <a:ea typeface="Times New Roman" pitchFamily="18" charset="0"/>
                <a:cs typeface="Arial" charset="0"/>
              </a:rPr>
              <a:t>	</a:t>
            </a:r>
            <a:r>
              <a:rPr lang="en-US" b="1" dirty="0" err="1">
                <a:latin typeface="Arial" charset="0"/>
                <a:ea typeface="Times New Roman" pitchFamily="18" charset="0"/>
                <a:cs typeface="Arial" charset="0"/>
              </a:rPr>
              <a:t>Determinarea</a:t>
            </a:r>
            <a:r>
              <a:rPr lang="en-US" b="1" dirty="0">
                <a:latin typeface="Arial" charset="0"/>
                <a:ea typeface="Times New Roman" pitchFamily="18" charset="0"/>
                <a:cs typeface="Arial" charset="0"/>
              </a:rPr>
              <a:t> </a:t>
            </a:r>
            <a:r>
              <a:rPr lang="en-US" b="1" dirty="0" err="1">
                <a:latin typeface="Arial" charset="0"/>
                <a:ea typeface="Times New Roman" pitchFamily="18" charset="0"/>
                <a:cs typeface="Arial" charset="0"/>
              </a:rPr>
              <a:t>domeniului</a:t>
            </a:r>
            <a:r>
              <a:rPr lang="en-US" b="1" dirty="0">
                <a:latin typeface="Arial" charset="0"/>
                <a:ea typeface="Times New Roman" pitchFamily="18" charset="0"/>
                <a:cs typeface="Arial" charset="0"/>
              </a:rPr>
              <a:t> de </a:t>
            </a:r>
            <a:r>
              <a:rPr lang="en-US" b="1" dirty="0" err="1" smtClean="0">
                <a:latin typeface="Arial" charset="0"/>
                <a:ea typeface="Times New Roman" pitchFamily="18" charset="0"/>
                <a:cs typeface="Arial" charset="0"/>
              </a:rPr>
              <a:t>aplicare</a:t>
            </a:r>
            <a:endParaRPr lang="en-US" b="1" dirty="0" smtClean="0">
              <a:latin typeface="Arial" charset="0"/>
              <a:ea typeface="Times New Roman" pitchFamily="18" charset="0"/>
              <a:cs typeface="Arial" charset="0"/>
            </a:endParaRPr>
          </a:p>
          <a:p>
            <a:pPr marL="0" indent="0">
              <a:buNone/>
            </a:pPr>
            <a:endParaRPr lang="it-IT" sz="1000" b="1" dirty="0" smtClean="0">
              <a:latin typeface="Arial" charset="0"/>
              <a:ea typeface="Yu Gothic" pitchFamily="34" charset="-128"/>
              <a:cs typeface="Times New Roman" pitchFamily="18" charset="0"/>
            </a:endParaRPr>
          </a:p>
          <a:p>
            <a:pPr marL="0" indent="0">
              <a:buNone/>
            </a:pPr>
            <a:r>
              <a:rPr lang="it-IT" dirty="0" smtClean="0">
                <a:latin typeface="Arial" charset="0"/>
                <a:ea typeface="Yu Gothic" pitchFamily="34" charset="-128"/>
                <a:cs typeface="Times New Roman" pitchFamily="18" charset="0"/>
              </a:rPr>
              <a:t>Organizația </a:t>
            </a:r>
            <a:r>
              <a:rPr lang="it-IT" dirty="0">
                <a:latin typeface="Arial" charset="0"/>
                <a:ea typeface="Yu Gothic" pitchFamily="34" charset="-128"/>
                <a:cs typeface="Times New Roman" pitchFamily="18" charset="0"/>
              </a:rPr>
              <a:t>trebuie să stabilească limitele și aplicabilitatea sistemului de management al calității pentru a stabili domeniul sau de aplicare.</a:t>
            </a:r>
            <a:endParaRPr lang="en-US" dirty="0">
              <a:ea typeface="Yu Gothic" pitchFamily="34" charset="-128"/>
              <a:cs typeface="Times New Roman" pitchFamily="18" charset="0"/>
            </a:endParaRPr>
          </a:p>
          <a:p>
            <a:pPr marL="0" indent="0">
              <a:buNone/>
            </a:pPr>
            <a:r>
              <a:rPr lang="it-IT" dirty="0" smtClean="0">
                <a:latin typeface="Arial" pitchFamily="34" charset="0"/>
                <a:ea typeface="Times New Roman" pitchFamily="18" charset="0"/>
                <a:cs typeface="MS Gothic" pitchFamily="49" charset="-128"/>
              </a:rPr>
              <a:t>Domeniului </a:t>
            </a:r>
            <a:r>
              <a:rPr lang="it-IT" dirty="0">
                <a:latin typeface="Arial" pitchFamily="34" charset="0"/>
                <a:ea typeface="Times New Roman" pitchFamily="18" charset="0"/>
                <a:cs typeface="MS Gothic" pitchFamily="49" charset="-128"/>
              </a:rPr>
              <a:t>de aplicare al SM al organizației trebuie să fie disponibil si </a:t>
            </a:r>
            <a:r>
              <a:rPr lang="it-IT" i="1" dirty="0">
                <a:solidFill>
                  <a:srgbClr val="0070C0"/>
                </a:solidFill>
                <a:latin typeface="Arial" pitchFamily="34" charset="0"/>
                <a:ea typeface="Times New Roman" pitchFamily="18" charset="0"/>
                <a:cs typeface="MS Gothic" pitchFamily="49" charset="-128"/>
              </a:rPr>
              <a:t>mentinut ca</a:t>
            </a:r>
            <a:r>
              <a:rPr lang="en-US" dirty="0">
                <a:solidFill>
                  <a:srgbClr val="0070C0"/>
                </a:solidFill>
                <a:ea typeface="Times New Roman" pitchFamily="18" charset="0"/>
                <a:cs typeface="MS Gothic" pitchFamily="49" charset="-128"/>
              </a:rPr>
              <a:t> </a:t>
            </a:r>
            <a:r>
              <a:rPr lang="it-IT" i="1" dirty="0">
                <a:solidFill>
                  <a:srgbClr val="0070C0"/>
                </a:solidFill>
                <a:latin typeface="Arial" pitchFamily="34" charset="0"/>
                <a:ea typeface="Times New Roman" pitchFamily="18" charset="0"/>
                <a:cs typeface="MS Gothic" pitchFamily="49" charset="-128"/>
              </a:rPr>
              <a:t>informatie documentata si disponibil partilor interesate relevante</a:t>
            </a:r>
            <a:endParaRPr lang="it-IT" dirty="0">
              <a:solidFill>
                <a:srgbClr val="0070C0"/>
              </a:solidFill>
              <a:latin typeface="Arial" pitchFamily="34" charset="0"/>
              <a:ea typeface="Times New Roman" pitchFamily="18" charset="0"/>
              <a:cs typeface="MS Gothic" pitchFamily="49" charset="-128"/>
            </a:endParaRPr>
          </a:p>
          <a:p>
            <a:pPr marL="0" indent="0">
              <a:buNone/>
            </a:pPr>
            <a:r>
              <a:rPr lang="it-IT" dirty="0">
                <a:latin typeface="Arial" pitchFamily="34" charset="0"/>
                <a:ea typeface="Times New Roman" pitchFamily="18" charset="0"/>
                <a:cs typeface="MS Gothic" pitchFamily="49" charset="-128"/>
              </a:rPr>
              <a:t>Domeniul de aplicare trebuie: </a:t>
            </a:r>
            <a:endParaRPr lang="en-US" dirty="0">
              <a:ea typeface="Times New Roman" pitchFamily="18" charset="0"/>
              <a:cs typeface="MS Gothic" pitchFamily="49" charset="-128"/>
            </a:endParaRPr>
          </a:p>
          <a:p>
            <a:pPr marL="0" indent="0">
              <a:buNone/>
            </a:pPr>
            <a:r>
              <a:rPr lang="it-IT" dirty="0" smtClean="0">
                <a:latin typeface="Arial" pitchFamily="34" charset="0"/>
                <a:ea typeface="Times New Roman" pitchFamily="18" charset="0"/>
                <a:cs typeface="MS Gothic" pitchFamily="49" charset="-128"/>
              </a:rPr>
              <a:t>   -</a:t>
            </a:r>
            <a:r>
              <a:rPr lang="it-IT" dirty="0">
                <a:latin typeface="Arial" pitchFamily="34" charset="0"/>
                <a:ea typeface="Times New Roman" pitchFamily="18" charset="0"/>
                <a:cs typeface="MS Gothic" pitchFamily="49" charset="-128"/>
              </a:rPr>
              <a:t>	sa declare tipurile de produse si servicii incluse,</a:t>
            </a:r>
            <a:endParaRPr lang="en-US" dirty="0">
              <a:ea typeface="Times New Roman" pitchFamily="18" charset="0"/>
              <a:cs typeface="MS Gothic" pitchFamily="49" charset="-128"/>
            </a:endParaRPr>
          </a:p>
          <a:p>
            <a:pPr marL="0" indent="0">
              <a:buNone/>
            </a:pPr>
            <a:r>
              <a:rPr lang="en-US" dirty="0" smtClean="0">
                <a:latin typeface="Arial" pitchFamily="34" charset="0"/>
                <a:ea typeface="Times New Roman" pitchFamily="18" charset="0"/>
                <a:cs typeface="MS Gothic" pitchFamily="49" charset="-128"/>
              </a:rPr>
              <a:t>   -</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sa</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ofere</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justificari</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pentru</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orice</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cerinta</a:t>
            </a:r>
            <a:r>
              <a:rPr lang="en-US" dirty="0">
                <a:latin typeface="Arial" pitchFamily="34" charset="0"/>
                <a:ea typeface="Times New Roman" pitchFamily="18" charset="0"/>
                <a:cs typeface="MS Gothic" pitchFamily="49" charset="-128"/>
              </a:rPr>
              <a:t> a </a:t>
            </a:r>
            <a:r>
              <a:rPr lang="en-US" dirty="0" err="1">
                <a:latin typeface="Arial" pitchFamily="34" charset="0"/>
                <a:ea typeface="Times New Roman" pitchFamily="18" charset="0"/>
                <a:cs typeface="MS Gothic" pitchFamily="49" charset="-128"/>
              </a:rPr>
              <a:t>standardului</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pe</a:t>
            </a:r>
            <a:r>
              <a:rPr lang="en-US" dirty="0">
                <a:latin typeface="Arial" pitchFamily="34" charset="0"/>
                <a:ea typeface="Times New Roman" pitchFamily="18" charset="0"/>
                <a:cs typeface="MS Gothic" pitchFamily="49" charset="-128"/>
              </a:rPr>
              <a:t> care </a:t>
            </a:r>
            <a:r>
              <a:rPr lang="en-US" dirty="0" err="1">
                <a:latin typeface="Arial" pitchFamily="34" charset="0"/>
                <a:ea typeface="Times New Roman" pitchFamily="18" charset="0"/>
                <a:cs typeface="MS Gothic" pitchFamily="49" charset="-128"/>
              </a:rPr>
              <a:t>organizatia</a:t>
            </a:r>
            <a:r>
              <a:rPr lang="en-US" dirty="0">
                <a:latin typeface="Arial" pitchFamily="34" charset="0"/>
                <a:ea typeface="Times New Roman" pitchFamily="18" charset="0"/>
                <a:cs typeface="MS Gothic" pitchFamily="49" charset="-128"/>
              </a:rPr>
              <a:t> o </a:t>
            </a:r>
            <a:r>
              <a:rPr lang="en-US" dirty="0" err="1">
                <a:latin typeface="Arial" pitchFamily="34" charset="0"/>
                <a:ea typeface="Times New Roman" pitchFamily="18" charset="0"/>
                <a:cs typeface="MS Gothic" pitchFamily="49" charset="-128"/>
              </a:rPr>
              <a:t>determina</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ca</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fiind</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neaplicabila</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pentru</a:t>
            </a:r>
            <a:r>
              <a:rPr lang="en-US" dirty="0">
                <a:latin typeface="Arial" pitchFamily="34" charset="0"/>
                <a:ea typeface="Times New Roman" pitchFamily="18" charset="0"/>
                <a:cs typeface="MS Gothic" pitchFamily="49" charset="-128"/>
              </a:rPr>
              <a:t> </a:t>
            </a:r>
            <a:r>
              <a:rPr lang="en-US" dirty="0" err="1">
                <a:latin typeface="Arial" pitchFamily="34" charset="0"/>
                <a:ea typeface="Times New Roman" pitchFamily="18" charset="0"/>
                <a:cs typeface="MS Gothic" pitchFamily="49" charset="-128"/>
              </a:rPr>
              <a:t>domeniul</a:t>
            </a:r>
            <a:r>
              <a:rPr lang="en-US" dirty="0">
                <a:latin typeface="Arial" pitchFamily="34" charset="0"/>
                <a:ea typeface="Times New Roman" pitchFamily="18" charset="0"/>
                <a:cs typeface="MS Gothic" pitchFamily="49" charset="-128"/>
              </a:rPr>
              <a:t> de </a:t>
            </a:r>
            <a:r>
              <a:rPr lang="en-US" dirty="0" err="1">
                <a:latin typeface="Arial" pitchFamily="34" charset="0"/>
                <a:ea typeface="Times New Roman" pitchFamily="18" charset="0"/>
                <a:cs typeface="MS Gothic" pitchFamily="49" charset="-128"/>
              </a:rPr>
              <a:t>aplicare</a:t>
            </a:r>
            <a:r>
              <a:rPr lang="en-US" dirty="0">
                <a:latin typeface="Arial" pitchFamily="34" charset="0"/>
                <a:ea typeface="Times New Roman" pitchFamily="18" charset="0"/>
                <a:cs typeface="MS Gothic" pitchFamily="49" charset="-128"/>
              </a:rPr>
              <a:t> a SMC,</a:t>
            </a:r>
          </a:p>
          <a:p>
            <a:pPr marL="0" indent="0" algn="just">
              <a:buNone/>
            </a:pPr>
            <a:endParaRPr lang="en-US" dirty="0">
              <a:latin typeface="Arial" pitchFamily="34" charset="0"/>
              <a:cs typeface="Arial" pitchFamily="34" charset="0"/>
            </a:endParaRPr>
          </a:p>
        </p:txBody>
      </p:sp>
      <p:sp>
        <p:nvSpPr>
          <p:cNvPr id="3" name="Title 2"/>
          <p:cNvSpPr>
            <a:spLocks noGrp="1"/>
          </p:cNvSpPr>
          <p:nvPr>
            <p:ph type="title"/>
          </p:nvPr>
        </p:nvSpPr>
        <p:spPr>
          <a:xfrm>
            <a:off x="781050" y="424053"/>
            <a:ext cx="10972800" cy="1252728"/>
          </a:xfrm>
        </p:spPr>
        <p:txBody>
          <a:bodyPr>
            <a:noAutofit/>
          </a:bodyPr>
          <a:lstStyle/>
          <a:p>
            <a:r>
              <a:rPr lang="en-US" sz="4000" dirty="0" smtClean="0">
                <a:solidFill>
                  <a:schemeClr val="tx1"/>
                </a:solidFill>
              </a:rPr>
              <a:t>4.Contextul </a:t>
            </a:r>
            <a:r>
              <a:rPr lang="en-US" sz="4000" dirty="0" err="1" smtClean="0">
                <a:solidFill>
                  <a:schemeClr val="tx1"/>
                </a:solidFill>
              </a:rPr>
              <a:t>organizatiei</a:t>
            </a:r>
            <a:r>
              <a:rPr lang="en-US" sz="4000" dirty="0">
                <a:latin typeface="Arial" charset="0"/>
                <a:ea typeface="Times New Roman" pitchFamily="18" charset="0"/>
                <a:cs typeface="Arial" charset="0"/>
              </a:rPr>
              <a:t/>
            </a:r>
            <a:br>
              <a:rPr lang="en-US" sz="4000" dirty="0">
                <a:latin typeface="Arial" charset="0"/>
                <a:ea typeface="Times New Roman" pitchFamily="18" charset="0"/>
                <a:cs typeface="Arial" charset="0"/>
              </a:rPr>
            </a:br>
            <a:endParaRPr lang="en-US" sz="4000" dirty="0"/>
          </a:p>
        </p:txBody>
      </p:sp>
    </p:spTree>
    <p:extLst>
      <p:ext uri="{BB962C8B-B14F-4D97-AF65-F5344CB8AC3E}">
        <p14:creationId xmlns:p14="http://schemas.microsoft.com/office/powerpoint/2010/main" val="11347576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26402" y="2128838"/>
            <a:ext cx="10071271" cy="3940175"/>
          </a:xfrm>
        </p:spPr>
        <p:txBody>
          <a:bodyPr>
            <a:normAutofit/>
          </a:bodyPr>
          <a:lstStyle/>
          <a:p>
            <a:pPr marL="0" indent="0">
              <a:buNone/>
            </a:pPr>
            <a:r>
              <a:rPr lang="en-US" sz="2800" b="1" dirty="0">
                <a:latin typeface="Arial" pitchFamily="34" charset="0"/>
                <a:cs typeface="Arial" pitchFamily="34" charset="0"/>
              </a:rPr>
              <a:t>4.4	</a:t>
            </a:r>
            <a:r>
              <a:rPr lang="en-US" sz="2800" b="1" dirty="0" err="1">
                <a:latin typeface="Arial" pitchFamily="34" charset="0"/>
                <a:cs typeface="Arial" pitchFamily="34" charset="0"/>
              </a:rPr>
              <a:t>Sistemul</a:t>
            </a:r>
            <a:r>
              <a:rPr lang="en-US" sz="2800" b="1" dirty="0">
                <a:latin typeface="Arial" pitchFamily="34" charset="0"/>
                <a:cs typeface="Arial" pitchFamily="34" charset="0"/>
              </a:rPr>
              <a:t> de management al </a:t>
            </a:r>
            <a:r>
              <a:rPr lang="en-US" sz="2800" b="1" dirty="0" err="1">
                <a:latin typeface="Arial" pitchFamily="34" charset="0"/>
                <a:cs typeface="Arial" pitchFamily="34" charset="0"/>
              </a:rPr>
              <a:t>calitatii</a:t>
            </a:r>
            <a:r>
              <a:rPr lang="en-US" sz="2800" b="1" dirty="0">
                <a:latin typeface="Arial" pitchFamily="34" charset="0"/>
                <a:cs typeface="Arial" pitchFamily="34" charset="0"/>
              </a:rPr>
              <a:t> </a:t>
            </a:r>
            <a:r>
              <a:rPr lang="en-US" sz="2800" b="1" dirty="0" err="1">
                <a:latin typeface="Arial" pitchFamily="34" charset="0"/>
                <a:cs typeface="Arial" pitchFamily="34" charset="0"/>
              </a:rPr>
              <a:t>si</a:t>
            </a:r>
            <a:r>
              <a:rPr lang="en-US" sz="2800" b="1" dirty="0">
                <a:latin typeface="Arial" pitchFamily="34" charset="0"/>
                <a:cs typeface="Arial" pitchFamily="34" charset="0"/>
              </a:rPr>
              <a:t> </a:t>
            </a:r>
            <a:r>
              <a:rPr lang="en-US" sz="2800" b="1" dirty="0" err="1">
                <a:latin typeface="Arial" pitchFamily="34" charset="0"/>
                <a:cs typeface="Arial" pitchFamily="34" charset="0"/>
              </a:rPr>
              <a:t>procesele</a:t>
            </a:r>
            <a:r>
              <a:rPr lang="en-US" sz="2800" b="1" dirty="0">
                <a:latin typeface="Arial" pitchFamily="34" charset="0"/>
                <a:cs typeface="Arial" pitchFamily="34" charset="0"/>
              </a:rPr>
              <a:t> sale</a:t>
            </a:r>
            <a:endParaRPr lang="en-US" sz="2800" dirty="0" smtClean="0">
              <a:latin typeface="Arial" pitchFamily="34" charset="0"/>
              <a:cs typeface="Arial" pitchFamily="34" charset="0"/>
            </a:endParaRPr>
          </a:p>
          <a:p>
            <a:pPr marL="0" indent="0">
              <a:buNone/>
            </a:pPr>
            <a:r>
              <a:rPr lang="en-US" dirty="0" smtClean="0">
                <a:latin typeface="Arial" pitchFamily="34" charset="0"/>
                <a:cs typeface="Arial" pitchFamily="34" charset="0"/>
              </a:rPr>
              <a:t>- </a:t>
            </a:r>
            <a:r>
              <a:rPr lang="en-US" dirty="0" err="1" smtClean="0">
                <a:latin typeface="Arial" pitchFamily="34" charset="0"/>
                <a:cs typeface="Arial" pitchFamily="34" charset="0"/>
              </a:rPr>
              <a:t>Organizatia</a:t>
            </a:r>
            <a:r>
              <a:rPr lang="en-US" dirty="0" smtClean="0">
                <a:latin typeface="Arial" pitchFamily="34" charset="0"/>
                <a:cs typeface="Arial" pitchFamily="34" charset="0"/>
              </a:rPr>
              <a:t> </a:t>
            </a:r>
            <a:r>
              <a:rPr lang="en-US" dirty="0" err="1" smtClean="0">
                <a:latin typeface="Arial" pitchFamily="34" charset="0"/>
                <a:cs typeface="Arial" pitchFamily="34" charset="0"/>
              </a:rPr>
              <a:t>stabileste</a:t>
            </a:r>
            <a:r>
              <a:rPr lang="en-US" dirty="0" smtClean="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a:t>
            </a:r>
            <a:r>
              <a:rPr lang="en-US" dirty="0" err="1" smtClean="0">
                <a:latin typeface="Arial" pitchFamily="34" charset="0"/>
                <a:cs typeface="Arial" pitchFamily="34" charset="0"/>
              </a:rPr>
              <a:t>implementeaza</a:t>
            </a:r>
            <a:r>
              <a:rPr lang="en-US" dirty="0" smtClean="0">
                <a:latin typeface="Arial" pitchFamily="34" charset="0"/>
                <a:cs typeface="Arial" pitchFamily="34" charset="0"/>
              </a:rPr>
              <a:t> </a:t>
            </a:r>
            <a:r>
              <a:rPr lang="en-US" dirty="0">
                <a:latin typeface="Arial" pitchFamily="34" charset="0"/>
                <a:cs typeface="Arial" pitchFamily="34" charset="0"/>
              </a:rPr>
              <a:t>un </a:t>
            </a:r>
            <a:r>
              <a:rPr lang="en-US" dirty="0" err="1">
                <a:latin typeface="Arial" pitchFamily="34" charset="0"/>
                <a:cs typeface="Arial" pitchFamily="34" charset="0"/>
              </a:rPr>
              <a:t>sistem</a:t>
            </a:r>
            <a:r>
              <a:rPr lang="en-US" dirty="0">
                <a:latin typeface="Arial" pitchFamily="34" charset="0"/>
                <a:cs typeface="Arial" pitchFamily="34" charset="0"/>
              </a:rPr>
              <a:t> de management al </a:t>
            </a:r>
            <a:r>
              <a:rPr lang="en-US" dirty="0" err="1">
                <a:latin typeface="Arial" pitchFamily="34" charset="0"/>
                <a:cs typeface="Arial" pitchFamily="34" charset="0"/>
              </a:rPr>
              <a:t>calitatii</a:t>
            </a:r>
            <a:r>
              <a:rPr lang="en-US" dirty="0">
                <a:latin typeface="Arial" pitchFamily="34" charset="0"/>
                <a:cs typeface="Arial" pitchFamily="34" charset="0"/>
              </a:rPr>
              <a:t> </a:t>
            </a:r>
            <a:r>
              <a:rPr lang="en-US" dirty="0" err="1">
                <a:latin typeface="Arial" pitchFamily="34" charset="0"/>
                <a:cs typeface="Arial" pitchFamily="34" charset="0"/>
              </a:rPr>
              <a:t>pe</a:t>
            </a:r>
            <a:r>
              <a:rPr lang="en-US" dirty="0">
                <a:latin typeface="Arial" pitchFamily="34" charset="0"/>
                <a:cs typeface="Arial" pitchFamily="34" charset="0"/>
              </a:rPr>
              <a:t> care </a:t>
            </a:r>
            <a:r>
              <a:rPr lang="en-US" dirty="0" err="1">
                <a:latin typeface="Arial" pitchFamily="34" charset="0"/>
                <a:cs typeface="Arial" pitchFamily="34" charset="0"/>
              </a:rPr>
              <a:t>il</a:t>
            </a:r>
            <a:r>
              <a:rPr lang="en-US" dirty="0">
                <a:latin typeface="Arial" pitchFamily="34" charset="0"/>
                <a:cs typeface="Arial" pitchFamily="34" charset="0"/>
              </a:rPr>
              <a:t> </a:t>
            </a:r>
            <a:r>
              <a:rPr lang="en-US" dirty="0" err="1" smtClean="0">
                <a:latin typeface="Arial" pitchFamily="34" charset="0"/>
                <a:cs typeface="Arial" pitchFamily="34" charset="0"/>
              </a:rPr>
              <a:t>va</a:t>
            </a:r>
            <a:r>
              <a:rPr lang="en-US" dirty="0">
                <a:latin typeface="Arial" pitchFamily="34" charset="0"/>
                <a:cs typeface="Arial" pitchFamily="34" charset="0"/>
              </a:rPr>
              <a:t> </a:t>
            </a:r>
            <a:r>
              <a:rPr lang="en-US" dirty="0" smtClean="0">
                <a:latin typeface="Arial" pitchFamily="34" charset="0"/>
                <a:cs typeface="Arial" pitchFamily="34" charset="0"/>
              </a:rPr>
              <a:t> </a:t>
            </a:r>
            <a:r>
              <a:rPr lang="en-US" dirty="0" err="1" smtClean="0">
                <a:latin typeface="Arial" pitchFamily="34" charset="0"/>
                <a:cs typeface="Arial" pitchFamily="34" charset="0"/>
              </a:rPr>
              <a:t>mbunatati</a:t>
            </a:r>
            <a:r>
              <a:rPr lang="en-US" dirty="0" smtClean="0">
                <a:latin typeface="Arial" pitchFamily="34" charset="0"/>
                <a:cs typeface="Arial" pitchFamily="34" charset="0"/>
              </a:rPr>
              <a:t> </a:t>
            </a:r>
            <a:r>
              <a:rPr lang="en-US" dirty="0" err="1">
                <a:latin typeface="Arial" pitchFamily="34" charset="0"/>
                <a:cs typeface="Arial" pitchFamily="34" charset="0"/>
              </a:rPr>
              <a:t>continuu</a:t>
            </a:r>
            <a:r>
              <a:rPr lang="en-US" dirty="0">
                <a:latin typeface="Arial" pitchFamily="34" charset="0"/>
                <a:cs typeface="Arial" pitchFamily="34" charset="0"/>
              </a:rPr>
              <a:t>.</a:t>
            </a:r>
            <a:endParaRPr lang="en-US" dirty="0" smtClean="0">
              <a:latin typeface="Arial" pitchFamily="34" charset="0"/>
              <a:cs typeface="Arial" pitchFamily="34" charset="0"/>
            </a:endParaRPr>
          </a:p>
          <a:p>
            <a:pPr marL="0" indent="0" algn="just">
              <a:buNone/>
            </a:pPr>
            <a:r>
              <a:rPr lang="it-IT" dirty="0" smtClean="0">
                <a:latin typeface="Arial" pitchFamily="34" charset="0"/>
                <a:cs typeface="Arial" pitchFamily="34" charset="0"/>
              </a:rPr>
              <a:t>- Managementul societatii </a:t>
            </a:r>
            <a:r>
              <a:rPr lang="it-IT" dirty="0">
                <a:latin typeface="Arial" pitchFamily="34" charset="0"/>
                <a:cs typeface="Arial" pitchFamily="34" charset="0"/>
              </a:rPr>
              <a:t>aloca resurse si asigura disponibilitatea </a:t>
            </a:r>
            <a:r>
              <a:rPr lang="it-IT" dirty="0" smtClean="0">
                <a:latin typeface="Arial" pitchFamily="34" charset="0"/>
                <a:cs typeface="Arial" pitchFamily="34" charset="0"/>
              </a:rPr>
              <a:t>informatiilor necesare </a:t>
            </a:r>
            <a:r>
              <a:rPr lang="en-US" dirty="0" err="1" smtClean="0">
                <a:latin typeface="Arial" pitchFamily="34" charset="0"/>
                <a:cs typeface="Arial" pitchFamily="34" charset="0"/>
              </a:rPr>
              <a:t>desfasurarii</a:t>
            </a:r>
            <a:r>
              <a:rPr lang="en-US" dirty="0" smtClean="0">
                <a:latin typeface="Arial" pitchFamily="34" charset="0"/>
                <a:cs typeface="Arial" pitchFamily="34" charset="0"/>
              </a:rPr>
              <a:t> </a:t>
            </a:r>
            <a:r>
              <a:rPr lang="en-US" dirty="0" err="1">
                <a:latin typeface="Arial" pitchFamily="34" charset="0"/>
                <a:cs typeface="Arial" pitchFamily="34" charset="0"/>
              </a:rPr>
              <a:t>în</a:t>
            </a:r>
            <a:r>
              <a:rPr lang="en-US" dirty="0">
                <a:latin typeface="Arial" pitchFamily="34" charset="0"/>
                <a:cs typeface="Arial" pitchFamily="34" charset="0"/>
              </a:rPr>
              <a:t> </a:t>
            </a:r>
            <a:r>
              <a:rPr lang="en-US" dirty="0" err="1">
                <a:latin typeface="Arial" pitchFamily="34" charset="0"/>
                <a:cs typeface="Arial" pitchFamily="34" charset="0"/>
              </a:rPr>
              <a:t>condiii</a:t>
            </a:r>
            <a:r>
              <a:rPr lang="en-US" dirty="0">
                <a:latin typeface="Arial" pitchFamily="34" charset="0"/>
                <a:cs typeface="Arial" pitchFamily="34" charset="0"/>
              </a:rPr>
              <a:t> </a:t>
            </a:r>
            <a:r>
              <a:rPr lang="en-US" dirty="0" err="1">
                <a:latin typeface="Arial" pitchFamily="34" charset="0"/>
                <a:cs typeface="Arial" pitchFamily="34" charset="0"/>
              </a:rPr>
              <a:t>optime</a:t>
            </a:r>
            <a:r>
              <a:rPr lang="en-US" dirty="0">
                <a:latin typeface="Arial" pitchFamily="34" charset="0"/>
                <a:cs typeface="Arial" pitchFamily="34" charset="0"/>
              </a:rPr>
              <a:t> a </a:t>
            </a:r>
            <a:r>
              <a:rPr lang="en-US" dirty="0" err="1">
                <a:latin typeface="Arial" pitchFamily="34" charset="0"/>
                <a:cs typeface="Arial" pitchFamily="34" charset="0"/>
              </a:rPr>
              <a:t>activitailor</a:t>
            </a:r>
            <a:r>
              <a:rPr lang="en-US" dirty="0">
                <a:latin typeface="Arial" pitchFamily="34" charset="0"/>
                <a:cs typeface="Arial" pitchFamily="34" charset="0"/>
              </a:rPr>
              <a:t>, </a:t>
            </a:r>
            <a:r>
              <a:rPr lang="en-US" dirty="0" err="1">
                <a:latin typeface="Arial" pitchFamily="34" charset="0"/>
                <a:cs typeface="Arial" pitchFamily="34" charset="0"/>
              </a:rPr>
              <a:t>respectiv</a:t>
            </a:r>
            <a:r>
              <a:rPr lang="en-US" dirty="0">
                <a:latin typeface="Arial" pitchFamily="34" charset="0"/>
                <a:cs typeface="Arial" pitchFamily="34" charset="0"/>
              </a:rPr>
              <a:t> </a:t>
            </a:r>
            <a:r>
              <a:rPr lang="en-US" dirty="0" err="1">
                <a:latin typeface="Arial" pitchFamily="34" charset="0"/>
                <a:cs typeface="Arial" pitchFamily="34" charset="0"/>
              </a:rPr>
              <a:t>proceselor</a:t>
            </a:r>
            <a:r>
              <a:rPr lang="en-US" dirty="0">
                <a:latin typeface="Arial" pitchFamily="34" charset="0"/>
                <a:cs typeface="Arial" pitchFamily="34" charset="0"/>
              </a:rPr>
              <a:t>, din </a:t>
            </a:r>
            <a:r>
              <a:rPr lang="en-US" dirty="0" err="1">
                <a:latin typeface="Arial" pitchFamily="34" charset="0"/>
                <a:cs typeface="Arial" pitchFamily="34" charset="0"/>
              </a:rPr>
              <a:t>cadrul</a:t>
            </a:r>
            <a:r>
              <a:rPr lang="en-US" dirty="0">
                <a:latin typeface="Arial" pitchFamily="34" charset="0"/>
                <a:cs typeface="Arial" pitchFamily="34" charset="0"/>
              </a:rPr>
              <a:t> </a:t>
            </a:r>
            <a:r>
              <a:rPr lang="en-US" dirty="0" err="1" smtClean="0">
                <a:latin typeface="Arial" pitchFamily="34" charset="0"/>
                <a:cs typeface="Arial" pitchFamily="34" charset="0"/>
              </a:rPr>
              <a:t>societatii</a:t>
            </a:r>
            <a:r>
              <a:rPr lang="en-US" dirty="0" smtClean="0">
                <a:latin typeface="Arial" pitchFamily="34" charset="0"/>
                <a:cs typeface="Arial" pitchFamily="34" charset="0"/>
              </a:rPr>
              <a:t>.</a:t>
            </a:r>
          </a:p>
          <a:p>
            <a:pPr marL="0" indent="0" algn="just">
              <a:buNone/>
            </a:pPr>
            <a:r>
              <a:rPr lang="en-US" dirty="0" smtClean="0">
                <a:latin typeface="Arial" pitchFamily="34" charset="0"/>
                <a:cs typeface="Arial" pitchFamily="34" charset="0"/>
              </a:rPr>
              <a:t>-  </a:t>
            </a:r>
            <a:r>
              <a:rPr lang="en-US" dirty="0" err="1" smtClean="0">
                <a:latin typeface="Arial" pitchFamily="34" charset="0"/>
                <a:cs typeface="Arial" pitchFamily="34" charset="0"/>
              </a:rPr>
              <a:t>Toate</a:t>
            </a:r>
            <a:r>
              <a:rPr lang="en-US" dirty="0">
                <a:latin typeface="Arial" pitchFamily="34" charset="0"/>
                <a:cs typeface="Arial" pitchFamily="34" charset="0"/>
              </a:rPr>
              <a:t> </a:t>
            </a:r>
            <a:r>
              <a:rPr lang="en-US" dirty="0" err="1" smtClean="0">
                <a:latin typeface="Arial" pitchFamily="34" charset="0"/>
                <a:cs typeface="Arial" pitchFamily="34" charset="0"/>
              </a:rPr>
              <a:t>procesele</a:t>
            </a:r>
            <a:r>
              <a:rPr lang="en-US" dirty="0" smtClean="0">
                <a:latin typeface="Arial" pitchFamily="34" charset="0"/>
                <a:cs typeface="Arial" pitchFamily="34" charset="0"/>
              </a:rPr>
              <a:t> </a:t>
            </a:r>
            <a:r>
              <a:rPr lang="en-US" dirty="0" err="1">
                <a:latin typeface="Arial" pitchFamily="34" charset="0"/>
                <a:cs typeface="Arial" pitchFamily="34" charset="0"/>
              </a:rPr>
              <a:t>sunt</a:t>
            </a:r>
            <a:r>
              <a:rPr lang="en-US" dirty="0">
                <a:latin typeface="Arial" pitchFamily="34" charset="0"/>
                <a:cs typeface="Arial" pitchFamily="34" charset="0"/>
              </a:rPr>
              <a:t> </a:t>
            </a:r>
            <a:r>
              <a:rPr lang="en-US" dirty="0" err="1">
                <a:latin typeface="Arial" pitchFamily="34" charset="0"/>
                <a:cs typeface="Arial" pitchFamily="34" charset="0"/>
              </a:rPr>
              <a:t>monitorizate</a:t>
            </a:r>
            <a:r>
              <a:rPr lang="en-US" dirty="0">
                <a:latin typeface="Arial" pitchFamily="34" charset="0"/>
                <a:cs typeface="Arial" pitchFamily="34" charset="0"/>
              </a:rPr>
              <a:t>, </a:t>
            </a:r>
            <a:r>
              <a:rPr lang="en-US" dirty="0" err="1">
                <a:latin typeface="Arial" pitchFamily="34" charset="0"/>
                <a:cs typeface="Arial" pitchFamily="34" charset="0"/>
              </a:rPr>
              <a:t>masurate</a:t>
            </a:r>
            <a:r>
              <a:rPr lang="en-US" dirty="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a:t>
            </a:r>
            <a:r>
              <a:rPr lang="en-US" dirty="0" err="1">
                <a:latin typeface="Arial" pitchFamily="34" charset="0"/>
                <a:cs typeface="Arial" pitchFamily="34" charset="0"/>
              </a:rPr>
              <a:t>analizate</a:t>
            </a:r>
            <a:r>
              <a:rPr lang="en-US" dirty="0">
                <a:latin typeface="Arial" pitchFamily="34" charset="0"/>
                <a:cs typeface="Arial" pitchFamily="34" charset="0"/>
              </a:rPr>
              <a:t> </a:t>
            </a:r>
            <a:r>
              <a:rPr lang="en-US" dirty="0" err="1">
                <a:latin typeface="Arial" pitchFamily="34" charset="0"/>
                <a:cs typeface="Arial" pitchFamily="34" charset="0"/>
              </a:rPr>
              <a:t>în</a:t>
            </a:r>
            <a:r>
              <a:rPr lang="en-US" dirty="0">
                <a:latin typeface="Arial" pitchFamily="34" charset="0"/>
                <a:cs typeface="Arial" pitchFamily="34" charset="0"/>
              </a:rPr>
              <a:t> mod </a:t>
            </a:r>
            <a:r>
              <a:rPr lang="en-US" dirty="0" err="1">
                <a:latin typeface="Arial" pitchFamily="34" charset="0"/>
                <a:cs typeface="Arial" pitchFamily="34" charset="0"/>
              </a:rPr>
              <a:t>regulat</a:t>
            </a:r>
            <a:r>
              <a:rPr lang="en-US" dirty="0">
                <a:latin typeface="Arial" pitchFamily="34" charset="0"/>
                <a:cs typeface="Arial" pitchFamily="34" charset="0"/>
              </a:rPr>
              <a:t>, </a:t>
            </a:r>
            <a:r>
              <a:rPr lang="en-US" dirty="0" err="1">
                <a:latin typeface="Arial" pitchFamily="34" charset="0"/>
                <a:cs typeface="Arial" pitchFamily="34" charset="0"/>
              </a:rPr>
              <a:t>astfel</a:t>
            </a:r>
            <a:r>
              <a:rPr lang="en-US" dirty="0">
                <a:latin typeface="Arial" pitchFamily="34" charset="0"/>
                <a:cs typeface="Arial" pitchFamily="34" charset="0"/>
              </a:rPr>
              <a:t> </a:t>
            </a:r>
            <a:r>
              <a:rPr lang="en-US" dirty="0" err="1">
                <a:latin typeface="Arial" pitchFamily="34" charset="0"/>
                <a:cs typeface="Arial" pitchFamily="34" charset="0"/>
              </a:rPr>
              <a:t>încât</a:t>
            </a:r>
            <a:r>
              <a:rPr lang="en-US" dirty="0">
                <a:latin typeface="Arial" pitchFamily="34" charset="0"/>
                <a:cs typeface="Arial" pitchFamily="34" charset="0"/>
              </a:rPr>
              <a:t> </a:t>
            </a:r>
            <a:r>
              <a:rPr lang="en-US" dirty="0" err="1">
                <a:latin typeface="Arial" pitchFamily="34" charset="0"/>
                <a:cs typeface="Arial" pitchFamily="34" charset="0"/>
              </a:rPr>
              <a:t>sa</a:t>
            </a:r>
            <a:r>
              <a:rPr lang="en-US" dirty="0">
                <a:latin typeface="Arial" pitchFamily="34" charset="0"/>
                <a:cs typeface="Arial" pitchFamily="34" charset="0"/>
              </a:rPr>
              <a:t> </a:t>
            </a:r>
            <a:r>
              <a:rPr lang="en-US" dirty="0" smtClean="0">
                <a:latin typeface="Arial" pitchFamily="34" charset="0"/>
                <a:cs typeface="Arial" pitchFamily="34" charset="0"/>
              </a:rPr>
              <a:t>fie </a:t>
            </a:r>
            <a:r>
              <a:rPr lang="it-IT" dirty="0" smtClean="0">
                <a:latin typeface="Arial" pitchFamily="34" charset="0"/>
                <a:cs typeface="Arial" pitchFamily="34" charset="0"/>
              </a:rPr>
              <a:t>implementate </a:t>
            </a:r>
            <a:r>
              <a:rPr lang="it-IT" dirty="0">
                <a:latin typeface="Arial" pitchFamily="34" charset="0"/>
                <a:cs typeface="Arial" pitchFamily="34" charset="0"/>
              </a:rPr>
              <a:t>aciuni pentru a realiza rezultatele planificate si îmbunatairea SMC.</a:t>
            </a:r>
            <a:endParaRPr lang="en-US" dirty="0">
              <a:latin typeface="Arial" pitchFamily="34" charset="0"/>
              <a:cs typeface="Arial" pitchFamily="34" charset="0"/>
            </a:endParaRPr>
          </a:p>
        </p:txBody>
      </p:sp>
      <p:sp>
        <p:nvSpPr>
          <p:cNvPr id="3" name="Title 2"/>
          <p:cNvSpPr>
            <a:spLocks noGrp="1"/>
          </p:cNvSpPr>
          <p:nvPr>
            <p:ph type="title"/>
          </p:nvPr>
        </p:nvSpPr>
        <p:spPr/>
        <p:txBody>
          <a:bodyPr>
            <a:normAutofit fontScale="90000"/>
          </a:bodyPr>
          <a:lstStyle/>
          <a:p>
            <a:r>
              <a:rPr lang="en-US" b="1" dirty="0" smtClean="0"/>
              <a:t/>
            </a:r>
            <a:br>
              <a:rPr lang="en-US" b="1" dirty="0" smtClean="0"/>
            </a:br>
            <a:r>
              <a:rPr lang="en-US" dirty="0" smtClean="0">
                <a:solidFill>
                  <a:schemeClr val="tx1"/>
                </a:solidFill>
                <a:latin typeface="Arial" pitchFamily="34" charset="0"/>
                <a:cs typeface="Arial" pitchFamily="34" charset="0"/>
              </a:rPr>
              <a:t>4.Contextul </a:t>
            </a:r>
            <a:r>
              <a:rPr lang="en-US" dirty="0" err="1" smtClean="0">
                <a:solidFill>
                  <a:schemeClr val="tx1"/>
                </a:solidFill>
                <a:latin typeface="Arial" pitchFamily="34" charset="0"/>
                <a:cs typeface="Arial" pitchFamily="34" charset="0"/>
              </a:rPr>
              <a:t>organizatiei</a:t>
            </a:r>
            <a:r>
              <a:rPr lang="en-US" dirty="0">
                <a:latin typeface="Arial" pitchFamily="34" charset="0"/>
                <a:cs typeface="Arial" pitchFamily="34" charset="0"/>
              </a:rPr>
              <a:t/>
            </a:r>
            <a:br>
              <a:rPr lang="en-US" dirty="0">
                <a:latin typeface="Arial" pitchFamily="34" charset="0"/>
                <a:cs typeface="Arial" pitchFamily="34" charset="0"/>
              </a:rPr>
            </a:br>
            <a:endParaRPr lang="en-US" dirty="0">
              <a:latin typeface="Arial" pitchFamily="34" charset="0"/>
              <a:cs typeface="Arial" pitchFamily="34" charset="0"/>
            </a:endParaRPr>
          </a:p>
        </p:txBody>
      </p:sp>
    </p:spTree>
    <p:extLst>
      <p:ext uri="{BB962C8B-B14F-4D97-AF65-F5344CB8AC3E}">
        <p14:creationId xmlns:p14="http://schemas.microsoft.com/office/powerpoint/2010/main" val="40875612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37616" y="204062"/>
            <a:ext cx="10972800" cy="1787700"/>
          </a:xfrm>
        </p:spPr>
        <p:txBody>
          <a:bodyPr>
            <a:normAutofit/>
          </a:bodyPr>
          <a:lstStyle/>
          <a:p>
            <a:r>
              <a:rPr lang="en-US" b="1" dirty="0" smtClean="0"/>
              <a:t>  </a:t>
            </a:r>
            <a:r>
              <a:rPr lang="en-US" sz="4000" dirty="0">
                <a:solidFill>
                  <a:schemeClr val="tx1"/>
                </a:solidFill>
              </a:rPr>
              <a:t>4.Contextul </a:t>
            </a:r>
            <a:r>
              <a:rPr lang="en-US" sz="4000" dirty="0" err="1" smtClean="0">
                <a:solidFill>
                  <a:schemeClr val="tx1"/>
                </a:solidFill>
              </a:rPr>
              <a:t>organizatiei</a:t>
            </a:r>
            <a:r>
              <a:rPr lang="en-US" sz="4000" dirty="0">
                <a:latin typeface="Arial" charset="0"/>
                <a:ea typeface="Times New Roman" pitchFamily="18" charset="0"/>
                <a:cs typeface="Arial" charset="0"/>
              </a:rPr>
              <a:t/>
            </a:r>
            <a:br>
              <a:rPr lang="en-US" sz="4000" dirty="0">
                <a:latin typeface="Arial" charset="0"/>
                <a:ea typeface="Times New Roman" pitchFamily="18" charset="0"/>
                <a:cs typeface="Arial" charset="0"/>
              </a:rPr>
            </a:br>
            <a:r>
              <a:rPr lang="en-US" sz="3100" dirty="0" smtClean="0"/>
              <a:t>4.4</a:t>
            </a:r>
            <a:r>
              <a:rPr lang="en-US" sz="3100" dirty="0"/>
              <a:t>	</a:t>
            </a:r>
            <a:r>
              <a:rPr lang="en-US" sz="3100" dirty="0" err="1"/>
              <a:t>Sistemul</a:t>
            </a:r>
            <a:r>
              <a:rPr lang="en-US" sz="3100" dirty="0"/>
              <a:t> de management al </a:t>
            </a:r>
            <a:r>
              <a:rPr lang="en-US" sz="3100" dirty="0" err="1"/>
              <a:t>calitatii</a:t>
            </a:r>
            <a:r>
              <a:rPr lang="en-US" sz="3100" dirty="0"/>
              <a:t> </a:t>
            </a:r>
            <a:r>
              <a:rPr lang="en-US" sz="3100" dirty="0" err="1"/>
              <a:t>si</a:t>
            </a:r>
            <a:r>
              <a:rPr lang="en-US" sz="3100" dirty="0"/>
              <a:t> </a:t>
            </a:r>
            <a:r>
              <a:rPr lang="en-US" sz="3100" dirty="0" err="1"/>
              <a:t>procesele</a:t>
            </a:r>
            <a:r>
              <a:rPr lang="en-US" sz="3100" dirty="0"/>
              <a:t> sale</a:t>
            </a:r>
            <a:br>
              <a:rPr lang="en-US" sz="3100" dirty="0"/>
            </a:br>
            <a:endParaRPr lang="en-US" sz="3100" dirty="0"/>
          </a:p>
        </p:txBody>
      </p:sp>
      <p:grpSp>
        <p:nvGrpSpPr>
          <p:cNvPr id="4" name="Group 3"/>
          <p:cNvGrpSpPr>
            <a:grpSpLocks/>
          </p:cNvGrpSpPr>
          <p:nvPr/>
        </p:nvGrpSpPr>
        <p:grpSpPr bwMode="auto">
          <a:xfrm>
            <a:off x="2776493" y="2530349"/>
            <a:ext cx="6400800" cy="3705860"/>
            <a:chOff x="1121" y="4084"/>
            <a:chExt cx="10080" cy="5163"/>
          </a:xfrm>
        </p:grpSpPr>
        <p:grpSp>
          <p:nvGrpSpPr>
            <p:cNvPr id="5" name="Group 4"/>
            <p:cNvGrpSpPr>
              <a:grpSpLocks/>
            </p:cNvGrpSpPr>
            <p:nvPr/>
          </p:nvGrpSpPr>
          <p:grpSpPr bwMode="auto">
            <a:xfrm>
              <a:off x="1121" y="4187"/>
              <a:ext cx="4463" cy="5060"/>
              <a:chOff x="1251" y="7555"/>
              <a:chExt cx="4463" cy="5060"/>
            </a:xfrm>
          </p:grpSpPr>
          <p:sp>
            <p:nvSpPr>
              <p:cNvPr id="14" name="Rectangle 13"/>
              <p:cNvSpPr>
                <a:spLocks noChangeArrowheads="1"/>
              </p:cNvSpPr>
              <p:nvPr/>
            </p:nvSpPr>
            <p:spPr bwMode="auto">
              <a:xfrm>
                <a:off x="3618" y="7555"/>
                <a:ext cx="2093" cy="782"/>
              </a:xfrm>
              <a:prstGeom prst="rect">
                <a:avLst/>
              </a:prstGeom>
              <a:gradFill rotWithShape="1">
                <a:gsLst>
                  <a:gs pos="0">
                    <a:srgbClr val="FFFF99"/>
                  </a:gs>
                  <a:gs pos="100000">
                    <a:srgbClr val="CCFFCC"/>
                  </a:gs>
                </a:gsLst>
                <a:lin ang="5400000" scaled="1"/>
              </a:gradFill>
              <a:ln w="9525">
                <a:miter lim="800000"/>
                <a:headEnd/>
                <a:tailEnd/>
              </a:ln>
              <a:scene3d>
                <a:camera prst="legacyObliqueTopRight"/>
                <a:lightRig rig="legacyFlat3" dir="b"/>
              </a:scene3d>
              <a:sp3d extrusionH="49200" prstMaterial="legacyMatte">
                <a:bevelT w="13500" h="13500" prst="angle"/>
                <a:bevelB w="13500" h="13500" prst="angle"/>
                <a:extrusionClr>
                  <a:srgbClr val="FFFF99"/>
                </a:extrusionClr>
              </a:sp3d>
            </p:spPr>
            <p:txBody>
              <a:bodyPr rot="0" vert="horz" wrap="square" lIns="13269" tIns="7962" rIns="13269" bIns="7962" anchor="t" anchorCtr="0" upright="1">
                <a:noAutofit/>
              </a:bodyPr>
              <a:lstStyle/>
              <a:p>
                <a:pPr algn="ctr">
                  <a:spcAft>
                    <a:spcPts val="0"/>
                  </a:spcAft>
                </a:pPr>
                <a:r>
                  <a:rPr lang="en-US" sz="1150" b="1">
                    <a:solidFill>
                      <a:srgbClr val="000000"/>
                    </a:solidFill>
                    <a:effectLst>
                      <a:outerShdw blurRad="50800" dist="38100" dir="2700000" algn="tl">
                        <a:srgbClr val="000000">
                          <a:alpha val="40000"/>
                        </a:srgbClr>
                      </a:outerShdw>
                    </a:effectLst>
                    <a:latin typeface="Arial"/>
                    <a:ea typeface="Times New Roman"/>
                  </a:rPr>
                  <a:t>Context</a:t>
                </a:r>
                <a:endParaRPr lang="en-US" sz="1200">
                  <a:effectLst/>
                  <a:latin typeface="Times New Roman"/>
                  <a:ea typeface="Times New Roman"/>
                </a:endParaRPr>
              </a:p>
              <a:p>
                <a:pPr algn="ctr">
                  <a:spcAft>
                    <a:spcPts val="0"/>
                  </a:spcAft>
                </a:pPr>
                <a:r>
                  <a:rPr lang="en-US" sz="1150" b="1">
                    <a:solidFill>
                      <a:srgbClr val="000000"/>
                    </a:solidFill>
                    <a:effectLst>
                      <a:outerShdw blurRad="50800" dist="38100" dir="2700000" algn="tl">
                        <a:srgbClr val="000000">
                          <a:alpha val="40000"/>
                        </a:srgbClr>
                      </a:outerShdw>
                    </a:effectLst>
                    <a:latin typeface="Arial"/>
                    <a:ea typeface="Times New Roman"/>
                  </a:rPr>
                  <a:t>organiza</a:t>
                </a:r>
                <a:r>
                  <a:rPr lang="ro-RO" sz="1150" b="1">
                    <a:solidFill>
                      <a:srgbClr val="000000"/>
                    </a:solidFill>
                    <a:effectLst>
                      <a:outerShdw blurRad="50800" dist="38100" dir="2700000" algn="tl">
                        <a:srgbClr val="000000">
                          <a:alpha val="40000"/>
                        </a:srgbClr>
                      </a:outerShdw>
                    </a:effectLst>
                    <a:latin typeface="Arial"/>
                    <a:ea typeface="Times New Roman"/>
                  </a:rPr>
                  <a:t>ţ</a:t>
                </a:r>
                <a:r>
                  <a:rPr lang="en-US" sz="1150" b="1">
                    <a:solidFill>
                      <a:srgbClr val="000000"/>
                    </a:solidFill>
                    <a:effectLst>
                      <a:outerShdw blurRad="50800" dist="38100" dir="2700000" algn="tl">
                        <a:srgbClr val="000000">
                          <a:alpha val="40000"/>
                        </a:srgbClr>
                      </a:outerShdw>
                    </a:effectLst>
                    <a:latin typeface="Arial"/>
                    <a:ea typeface="Times New Roman"/>
                  </a:rPr>
                  <a:t>ie</a:t>
                </a:r>
                <a:endParaRPr lang="en-US" sz="1200">
                  <a:effectLst/>
                  <a:latin typeface="Times New Roman"/>
                  <a:ea typeface="Times New Roman"/>
                </a:endParaRPr>
              </a:p>
            </p:txBody>
          </p:sp>
          <p:sp>
            <p:nvSpPr>
              <p:cNvPr id="15" name="Rectangle 14"/>
              <p:cNvSpPr>
                <a:spLocks noChangeArrowheads="1"/>
              </p:cNvSpPr>
              <p:nvPr/>
            </p:nvSpPr>
            <p:spPr bwMode="auto">
              <a:xfrm>
                <a:off x="3606" y="8639"/>
                <a:ext cx="2093" cy="619"/>
              </a:xfrm>
              <a:prstGeom prst="rect">
                <a:avLst/>
              </a:prstGeom>
              <a:gradFill rotWithShape="1">
                <a:gsLst>
                  <a:gs pos="0">
                    <a:srgbClr val="FFFF99"/>
                  </a:gs>
                  <a:gs pos="100000">
                    <a:srgbClr val="CCFFCC"/>
                  </a:gs>
                </a:gsLst>
                <a:lin ang="5400000" scaled="1"/>
              </a:gradFill>
              <a:ln w="9525">
                <a:miter lim="800000"/>
                <a:headEnd/>
                <a:tailEnd/>
              </a:ln>
              <a:scene3d>
                <a:camera prst="legacyObliqueTopRight"/>
                <a:lightRig rig="legacyFlat3" dir="b"/>
              </a:scene3d>
              <a:sp3d extrusionH="49200" prstMaterial="legacyMatte">
                <a:bevelT w="13500" h="13500" prst="angle"/>
                <a:bevelB w="13500" h="13500" prst="angle"/>
                <a:extrusionClr>
                  <a:srgbClr val="FFFF99"/>
                </a:extrusionClr>
              </a:sp3d>
            </p:spPr>
            <p:txBody>
              <a:bodyPr rot="0" vert="horz" wrap="square" lIns="0" tIns="0" rIns="0" bIns="0" anchor="t" anchorCtr="0" upright="1">
                <a:noAutofit/>
              </a:bodyPr>
              <a:lstStyle/>
              <a:p>
                <a:pPr algn="ctr">
                  <a:spcAft>
                    <a:spcPts val="0"/>
                  </a:spcAft>
                </a:pPr>
                <a:r>
                  <a:rPr lang="en-US" sz="500" b="1" dirty="0">
                    <a:solidFill>
                      <a:srgbClr val="000000"/>
                    </a:solidFill>
                    <a:effectLst>
                      <a:outerShdw blurRad="50800" dist="38100" dir="2700000" algn="tl">
                        <a:srgbClr val="000000">
                          <a:alpha val="40000"/>
                        </a:srgbClr>
                      </a:outerShdw>
                    </a:effectLst>
                    <a:latin typeface="Arial"/>
                    <a:ea typeface="Times New Roman"/>
                  </a:rPr>
                  <a:t> </a:t>
                </a:r>
                <a:endParaRPr lang="en-US" sz="1200" dirty="0">
                  <a:effectLst/>
                  <a:latin typeface="Times New Roman"/>
                  <a:ea typeface="Times New Roman"/>
                </a:endParaRPr>
              </a:p>
              <a:p>
                <a:pPr algn="ctr">
                  <a:spcAft>
                    <a:spcPts val="0"/>
                  </a:spcAft>
                </a:pPr>
                <a:r>
                  <a:rPr lang="en-US" sz="1200" b="1" dirty="0">
                    <a:solidFill>
                      <a:srgbClr val="000000"/>
                    </a:solidFill>
                    <a:effectLst>
                      <a:outerShdw blurRad="50800" dist="38100" dir="2700000" algn="tl">
                        <a:srgbClr val="000000">
                          <a:alpha val="40000"/>
                        </a:srgbClr>
                      </a:outerShdw>
                    </a:effectLst>
                    <a:latin typeface="Arial"/>
                    <a:ea typeface="Times New Roman"/>
                  </a:rPr>
                  <a:t>Leadership</a:t>
                </a:r>
                <a:endParaRPr lang="en-US" sz="1200" dirty="0">
                  <a:effectLst/>
                  <a:latin typeface="Times New Roman"/>
                  <a:ea typeface="Times New Roman"/>
                </a:endParaRPr>
              </a:p>
            </p:txBody>
          </p:sp>
          <p:sp>
            <p:nvSpPr>
              <p:cNvPr id="16" name="Rectangle 15"/>
              <p:cNvSpPr>
                <a:spLocks noChangeArrowheads="1"/>
              </p:cNvSpPr>
              <p:nvPr/>
            </p:nvSpPr>
            <p:spPr bwMode="auto">
              <a:xfrm>
                <a:off x="3621" y="9726"/>
                <a:ext cx="2093" cy="619"/>
              </a:xfrm>
              <a:prstGeom prst="rect">
                <a:avLst/>
              </a:prstGeom>
              <a:gradFill rotWithShape="1">
                <a:gsLst>
                  <a:gs pos="0">
                    <a:srgbClr val="FFFF99"/>
                  </a:gs>
                  <a:gs pos="100000">
                    <a:srgbClr val="CCFFCC"/>
                  </a:gs>
                </a:gsLst>
                <a:lin ang="5400000" scaled="1"/>
              </a:gradFill>
              <a:ln w="9525">
                <a:miter lim="800000"/>
                <a:headEnd/>
                <a:tailEnd/>
              </a:ln>
              <a:scene3d>
                <a:camera prst="legacyObliqueTopRight"/>
                <a:lightRig rig="legacyFlat3" dir="b"/>
              </a:scene3d>
              <a:sp3d extrusionH="49200" prstMaterial="legacyMatte">
                <a:bevelT w="13500" h="13500" prst="angle"/>
                <a:bevelB w="13500" h="13500" prst="angle"/>
                <a:extrusionClr>
                  <a:srgbClr val="FFFF99"/>
                </a:extrusionClr>
              </a:sp3d>
            </p:spPr>
            <p:txBody>
              <a:bodyPr rot="0" vert="horz" wrap="square" lIns="13269" tIns="7962" rIns="13269" bIns="7962" anchor="t" anchorCtr="0" upright="1">
                <a:noAutofit/>
              </a:bodyPr>
              <a:lstStyle/>
              <a:p>
                <a:pPr>
                  <a:spcAft>
                    <a:spcPts val="0"/>
                  </a:spcAft>
                </a:pPr>
                <a:r>
                  <a:rPr lang="en-US" sz="300" b="1" dirty="0">
                    <a:solidFill>
                      <a:srgbClr val="000000"/>
                    </a:solidFill>
                    <a:effectLst/>
                    <a:latin typeface="Arial"/>
                    <a:ea typeface="Times New Roman"/>
                  </a:rPr>
                  <a:t> </a:t>
                </a:r>
                <a:endParaRPr lang="en-US" sz="1200" dirty="0">
                  <a:effectLst/>
                  <a:latin typeface="Times New Roman"/>
                  <a:ea typeface="Times New Roman"/>
                </a:endParaRPr>
              </a:p>
              <a:p>
                <a:pPr algn="ctr">
                  <a:spcAft>
                    <a:spcPts val="0"/>
                  </a:spcAft>
                </a:pPr>
                <a:r>
                  <a:rPr lang="en-US" sz="1200" b="1" dirty="0" err="1">
                    <a:solidFill>
                      <a:srgbClr val="000000"/>
                    </a:solidFill>
                    <a:effectLst>
                      <a:outerShdw blurRad="50800" dist="38100" dir="2700000" algn="tl">
                        <a:srgbClr val="000000">
                          <a:alpha val="40000"/>
                        </a:srgbClr>
                      </a:outerShdw>
                    </a:effectLst>
                    <a:latin typeface="Arial"/>
                    <a:ea typeface="Times New Roman"/>
                  </a:rPr>
                  <a:t>Planificarea</a:t>
                </a:r>
                <a:r>
                  <a:rPr lang="en-US" sz="1150" b="1" dirty="0">
                    <a:solidFill>
                      <a:srgbClr val="000000"/>
                    </a:solidFill>
                    <a:effectLst/>
                    <a:latin typeface="Arial"/>
                    <a:ea typeface="Times New Roman"/>
                  </a:rPr>
                  <a:t> </a:t>
                </a:r>
                <a:r>
                  <a:rPr lang="en-US" sz="1350" b="1" dirty="0">
                    <a:solidFill>
                      <a:srgbClr val="000000"/>
                    </a:solidFill>
                    <a:effectLst/>
                    <a:latin typeface="Arial"/>
                    <a:ea typeface="Times New Roman"/>
                  </a:rPr>
                  <a:t>,,</a:t>
                </a:r>
                <a:r>
                  <a:rPr lang="en-US" sz="1350" b="1" dirty="0">
                    <a:solidFill>
                      <a:srgbClr val="003366"/>
                    </a:solidFill>
                    <a:effectLst>
                      <a:outerShdw blurRad="50800" dist="38100" dir="2700000" algn="tl">
                        <a:srgbClr val="000000">
                          <a:alpha val="40000"/>
                        </a:srgbClr>
                      </a:outerShdw>
                    </a:effectLst>
                    <a:latin typeface="Arial"/>
                    <a:ea typeface="Times New Roman"/>
                  </a:rPr>
                  <a:t>P</a:t>
                </a:r>
                <a:r>
                  <a:rPr lang="en-US" sz="1350" b="1" dirty="0">
                    <a:solidFill>
                      <a:srgbClr val="000000"/>
                    </a:solidFill>
                    <a:effectLst/>
                    <a:latin typeface="Arial"/>
                    <a:ea typeface="Times New Roman"/>
                  </a:rPr>
                  <a:t>,,</a:t>
                </a:r>
                <a:endParaRPr lang="en-US" sz="1200" dirty="0">
                  <a:effectLst/>
                  <a:latin typeface="Times New Roman"/>
                  <a:ea typeface="Times New Roman"/>
                </a:endParaRPr>
              </a:p>
            </p:txBody>
          </p:sp>
          <p:sp>
            <p:nvSpPr>
              <p:cNvPr id="17" name="Rectangle 16"/>
              <p:cNvSpPr>
                <a:spLocks noChangeArrowheads="1"/>
              </p:cNvSpPr>
              <p:nvPr/>
            </p:nvSpPr>
            <p:spPr bwMode="auto">
              <a:xfrm>
                <a:off x="3589" y="11996"/>
                <a:ext cx="2093" cy="619"/>
              </a:xfrm>
              <a:prstGeom prst="rect">
                <a:avLst/>
              </a:prstGeom>
              <a:gradFill rotWithShape="1">
                <a:gsLst>
                  <a:gs pos="0">
                    <a:srgbClr val="FFFF99"/>
                  </a:gs>
                  <a:gs pos="100000">
                    <a:srgbClr val="CCFFCC"/>
                  </a:gs>
                </a:gsLst>
                <a:lin ang="5400000" scaled="1"/>
              </a:gradFill>
              <a:ln w="9525">
                <a:miter lim="800000"/>
                <a:headEnd/>
                <a:tailEnd/>
              </a:ln>
              <a:scene3d>
                <a:camera prst="legacyObliqueTopRight"/>
                <a:lightRig rig="legacyFlat3" dir="b"/>
              </a:scene3d>
              <a:sp3d extrusionH="49200" prstMaterial="legacyMatte">
                <a:bevelT w="13500" h="13500" prst="angle"/>
                <a:bevelB w="13500" h="13500" prst="angle"/>
                <a:extrusionClr>
                  <a:srgbClr val="FFFF99"/>
                </a:extrusionClr>
              </a:sp3d>
            </p:spPr>
            <p:txBody>
              <a:bodyPr rot="0" vert="horz" wrap="square" lIns="13269" tIns="7962" rIns="13269" bIns="7962" anchor="t" anchorCtr="0" upright="1">
                <a:noAutofit/>
              </a:bodyPr>
              <a:lstStyle/>
              <a:p>
                <a:pPr>
                  <a:spcAft>
                    <a:spcPts val="0"/>
                  </a:spcAft>
                </a:pPr>
                <a:r>
                  <a:rPr lang="en-US" sz="300" b="1">
                    <a:solidFill>
                      <a:srgbClr val="000000"/>
                    </a:solidFill>
                    <a:effectLst/>
                    <a:latin typeface="Arial"/>
                    <a:ea typeface="Times New Roman"/>
                  </a:rPr>
                  <a:t> </a:t>
                </a:r>
                <a:endParaRPr lang="en-US" sz="1200">
                  <a:effectLst/>
                  <a:latin typeface="Times New Roman"/>
                  <a:ea typeface="Times New Roman"/>
                </a:endParaRPr>
              </a:p>
              <a:p>
                <a:pPr algn="ctr">
                  <a:spcAft>
                    <a:spcPts val="0"/>
                  </a:spcAft>
                </a:pPr>
                <a:r>
                  <a:rPr lang="en-US" sz="1200" b="1">
                    <a:solidFill>
                      <a:srgbClr val="000000"/>
                    </a:solidFill>
                    <a:effectLst>
                      <a:outerShdw blurRad="50800" dist="38100" dir="2700000" algn="tl">
                        <a:srgbClr val="000000">
                          <a:alpha val="40000"/>
                        </a:srgbClr>
                      </a:outerShdw>
                    </a:effectLst>
                    <a:latin typeface="Arial"/>
                    <a:ea typeface="Times New Roman"/>
                  </a:rPr>
                  <a:t>MMAE        </a:t>
                </a:r>
                <a:r>
                  <a:rPr lang="en-US" sz="1150" b="1">
                    <a:solidFill>
                      <a:srgbClr val="000000"/>
                    </a:solidFill>
                    <a:effectLst/>
                    <a:latin typeface="Arial"/>
                    <a:ea typeface="Times New Roman"/>
                  </a:rPr>
                  <a:t>  </a:t>
                </a:r>
                <a:r>
                  <a:rPr lang="en-US" sz="1350" b="1">
                    <a:solidFill>
                      <a:srgbClr val="000000"/>
                    </a:solidFill>
                    <a:effectLst/>
                    <a:latin typeface="Arial"/>
                    <a:ea typeface="Times New Roman"/>
                  </a:rPr>
                  <a:t>,,</a:t>
                </a:r>
                <a:r>
                  <a:rPr lang="en-US" sz="1350" b="1">
                    <a:solidFill>
                      <a:srgbClr val="003366"/>
                    </a:solidFill>
                    <a:effectLst>
                      <a:outerShdw blurRad="50800" dist="38100" dir="2700000" algn="tl">
                        <a:srgbClr val="000000">
                          <a:alpha val="40000"/>
                        </a:srgbClr>
                      </a:outerShdw>
                    </a:effectLst>
                    <a:latin typeface="Arial"/>
                    <a:ea typeface="Times New Roman"/>
                  </a:rPr>
                  <a:t>C</a:t>
                </a:r>
                <a:r>
                  <a:rPr lang="en-US" sz="1350" b="1">
                    <a:solidFill>
                      <a:srgbClr val="000000"/>
                    </a:solidFill>
                    <a:effectLst/>
                    <a:latin typeface="Arial"/>
                    <a:ea typeface="Times New Roman"/>
                  </a:rPr>
                  <a:t>,,</a:t>
                </a:r>
                <a:endParaRPr lang="en-US" sz="1200">
                  <a:effectLst/>
                  <a:latin typeface="Times New Roman"/>
                  <a:ea typeface="Times New Roman"/>
                </a:endParaRPr>
              </a:p>
            </p:txBody>
          </p:sp>
          <p:sp>
            <p:nvSpPr>
              <p:cNvPr id="18" name="Rectangle 17"/>
              <p:cNvSpPr>
                <a:spLocks noChangeArrowheads="1"/>
              </p:cNvSpPr>
              <p:nvPr/>
            </p:nvSpPr>
            <p:spPr bwMode="auto">
              <a:xfrm>
                <a:off x="3621" y="10842"/>
                <a:ext cx="2093" cy="619"/>
              </a:xfrm>
              <a:prstGeom prst="rect">
                <a:avLst/>
              </a:prstGeom>
              <a:gradFill rotWithShape="1">
                <a:gsLst>
                  <a:gs pos="0">
                    <a:srgbClr val="FFFF99"/>
                  </a:gs>
                  <a:gs pos="100000">
                    <a:srgbClr val="CCFFCC"/>
                  </a:gs>
                </a:gsLst>
                <a:lin ang="5400000" scaled="1"/>
              </a:gradFill>
              <a:ln w="9525">
                <a:miter lim="800000"/>
                <a:headEnd/>
                <a:tailEnd/>
              </a:ln>
              <a:scene3d>
                <a:camera prst="legacyObliqueTopRight"/>
                <a:lightRig rig="legacyFlat3" dir="b"/>
              </a:scene3d>
              <a:sp3d extrusionH="49200" prstMaterial="legacyMatte">
                <a:bevelT w="13500" h="13500" prst="angle"/>
                <a:bevelB w="13500" h="13500" prst="angle"/>
                <a:extrusionClr>
                  <a:srgbClr val="FFFF99"/>
                </a:extrusionClr>
              </a:sp3d>
            </p:spPr>
            <p:txBody>
              <a:bodyPr rot="0" vert="horz" wrap="square" lIns="13269" tIns="7962" rIns="13269" bIns="7962" anchor="t" anchorCtr="0" upright="1">
                <a:noAutofit/>
              </a:bodyPr>
              <a:lstStyle/>
              <a:p>
                <a:pPr>
                  <a:spcAft>
                    <a:spcPts val="0"/>
                  </a:spcAft>
                </a:pPr>
                <a:r>
                  <a:rPr lang="en-US" sz="300" b="1" dirty="0">
                    <a:solidFill>
                      <a:srgbClr val="000000"/>
                    </a:solidFill>
                    <a:effectLst/>
                    <a:latin typeface="Arial"/>
                    <a:ea typeface="Times New Roman"/>
                  </a:rPr>
                  <a:t> </a:t>
                </a:r>
                <a:endParaRPr lang="en-US" sz="1200" dirty="0">
                  <a:effectLst/>
                  <a:latin typeface="Times New Roman"/>
                  <a:ea typeface="Times New Roman"/>
                </a:endParaRPr>
              </a:p>
              <a:p>
                <a:pPr>
                  <a:spcAft>
                    <a:spcPts val="0"/>
                  </a:spcAft>
                </a:pPr>
                <a:r>
                  <a:rPr lang="en-US" sz="1200" b="1" dirty="0">
                    <a:solidFill>
                      <a:srgbClr val="000000"/>
                    </a:solidFill>
                    <a:effectLst>
                      <a:outerShdw blurRad="50800" dist="38100" dir="2700000" algn="tl">
                        <a:srgbClr val="000000">
                          <a:alpha val="40000"/>
                        </a:srgbClr>
                      </a:outerShdw>
                    </a:effectLst>
                    <a:latin typeface="Arial"/>
                    <a:ea typeface="Times New Roman"/>
                  </a:rPr>
                  <a:t> </a:t>
                </a:r>
                <a:r>
                  <a:rPr lang="en-US" sz="1200" b="1" dirty="0" err="1">
                    <a:solidFill>
                      <a:srgbClr val="000000"/>
                    </a:solidFill>
                    <a:effectLst>
                      <a:outerShdw blurRad="50800" dist="38100" dir="2700000" algn="tl">
                        <a:srgbClr val="000000">
                          <a:alpha val="40000"/>
                        </a:srgbClr>
                      </a:outerShdw>
                    </a:effectLst>
                    <a:latin typeface="Arial"/>
                    <a:ea typeface="Times New Roman"/>
                  </a:rPr>
                  <a:t>Operarea</a:t>
                </a:r>
                <a:r>
                  <a:rPr lang="en-US" sz="1350" b="1" dirty="0">
                    <a:solidFill>
                      <a:srgbClr val="000000"/>
                    </a:solidFill>
                    <a:effectLst/>
                    <a:latin typeface="Arial"/>
                    <a:ea typeface="Times New Roman"/>
                  </a:rPr>
                  <a:t>     ,,</a:t>
                </a:r>
                <a:r>
                  <a:rPr lang="en-US" sz="1350" b="1" dirty="0">
                    <a:solidFill>
                      <a:srgbClr val="003366"/>
                    </a:solidFill>
                    <a:effectLst>
                      <a:outerShdw blurRad="50800" dist="38100" dir="2700000" algn="tl">
                        <a:srgbClr val="000000">
                          <a:alpha val="40000"/>
                        </a:srgbClr>
                      </a:outerShdw>
                    </a:effectLst>
                    <a:latin typeface="Arial"/>
                    <a:ea typeface="Times New Roman"/>
                  </a:rPr>
                  <a:t>D</a:t>
                </a:r>
                <a:r>
                  <a:rPr lang="en-US" sz="1350" b="1" dirty="0">
                    <a:solidFill>
                      <a:srgbClr val="000000"/>
                    </a:solidFill>
                    <a:effectLst/>
                    <a:latin typeface="Arial"/>
                    <a:ea typeface="Times New Roman"/>
                  </a:rPr>
                  <a:t>,,</a:t>
                </a:r>
                <a:endParaRPr lang="en-US" sz="1200" dirty="0">
                  <a:effectLst/>
                  <a:latin typeface="Times New Roman"/>
                  <a:ea typeface="Times New Roman"/>
                </a:endParaRPr>
              </a:p>
            </p:txBody>
          </p:sp>
          <p:cxnSp>
            <p:nvCxnSpPr>
              <p:cNvPr id="19" name="Line 84"/>
              <p:cNvCxnSpPr/>
              <p:nvPr/>
            </p:nvCxnSpPr>
            <p:spPr bwMode="auto">
              <a:xfrm>
                <a:off x="4650" y="8173"/>
                <a:ext cx="0" cy="448"/>
              </a:xfrm>
              <a:prstGeom prst="line">
                <a:avLst/>
              </a:prstGeom>
              <a:noFill/>
              <a:ln w="9525">
                <a:round/>
                <a:headEnd/>
                <a:tailEnd type="triangle" w="med" len="med"/>
              </a:ln>
              <a:scene3d>
                <a:camera prst="legacyObliqueTopRight"/>
                <a:lightRig rig="legacyFlat3" dir="b"/>
              </a:scene3d>
              <a:sp3d extrusionH="49200" prstMaterial="legacyMatte">
                <a:bevelT w="13500" h="13500" prst="angle"/>
                <a:bevelB w="13500" h="13500" prst="angle"/>
                <a:extrusionClr>
                  <a:srgbClr val="FFFF99"/>
                </a:extrusionClr>
              </a:sp3d>
            </p:spPr>
          </p:cxnSp>
          <p:cxnSp>
            <p:nvCxnSpPr>
              <p:cNvPr id="20" name="Line 85"/>
              <p:cNvCxnSpPr/>
              <p:nvPr/>
            </p:nvCxnSpPr>
            <p:spPr bwMode="auto">
              <a:xfrm>
                <a:off x="4650" y="9268"/>
                <a:ext cx="0" cy="449"/>
              </a:xfrm>
              <a:prstGeom prst="line">
                <a:avLst/>
              </a:prstGeom>
              <a:noFill/>
              <a:ln w="9525">
                <a:round/>
                <a:headEnd/>
                <a:tailEnd type="triangle" w="med" len="med"/>
              </a:ln>
              <a:scene3d>
                <a:camera prst="legacyObliqueTopRight"/>
                <a:lightRig rig="legacyFlat3" dir="b"/>
              </a:scene3d>
              <a:sp3d extrusionH="49200" prstMaterial="legacyMatte">
                <a:bevelT w="13500" h="13500" prst="angle"/>
                <a:bevelB w="13500" h="13500" prst="angle"/>
                <a:extrusionClr>
                  <a:srgbClr val="FFFF99"/>
                </a:extrusionClr>
              </a:sp3d>
            </p:spPr>
          </p:cxnSp>
          <p:cxnSp>
            <p:nvCxnSpPr>
              <p:cNvPr id="21" name="Line 86"/>
              <p:cNvCxnSpPr/>
              <p:nvPr/>
            </p:nvCxnSpPr>
            <p:spPr bwMode="auto">
              <a:xfrm>
                <a:off x="4667" y="10378"/>
                <a:ext cx="0" cy="448"/>
              </a:xfrm>
              <a:prstGeom prst="line">
                <a:avLst/>
              </a:prstGeom>
              <a:noFill/>
              <a:ln w="9525">
                <a:round/>
                <a:headEnd/>
                <a:tailEnd type="triangle" w="med" len="med"/>
              </a:ln>
              <a:scene3d>
                <a:camera prst="legacyObliqueTopRight"/>
                <a:lightRig rig="legacyFlat3" dir="b"/>
              </a:scene3d>
              <a:sp3d extrusionH="49200" prstMaterial="legacyMatte">
                <a:bevelT w="13500" h="13500" prst="angle"/>
                <a:bevelB w="13500" h="13500" prst="angle"/>
                <a:extrusionClr>
                  <a:srgbClr val="FFFF99"/>
                </a:extrusionClr>
              </a:sp3d>
            </p:spPr>
          </p:cxnSp>
          <p:cxnSp>
            <p:nvCxnSpPr>
              <p:cNvPr id="22" name="Line 87"/>
              <p:cNvCxnSpPr/>
              <p:nvPr/>
            </p:nvCxnSpPr>
            <p:spPr bwMode="auto">
              <a:xfrm>
                <a:off x="4650" y="11487"/>
                <a:ext cx="0" cy="449"/>
              </a:xfrm>
              <a:prstGeom prst="line">
                <a:avLst/>
              </a:prstGeom>
              <a:noFill/>
              <a:ln w="9525">
                <a:round/>
                <a:headEnd/>
                <a:tailEnd type="triangle" w="med" len="med"/>
              </a:ln>
              <a:scene3d>
                <a:camera prst="legacyObliqueTopRight"/>
                <a:lightRig rig="legacyFlat3" dir="b"/>
              </a:scene3d>
              <a:sp3d extrusionH="49200" prstMaterial="legacyMatte">
                <a:bevelT w="13500" h="13500" prst="angle"/>
                <a:bevelB w="13500" h="13500" prst="angle"/>
                <a:extrusionClr>
                  <a:srgbClr val="FFFF99"/>
                </a:extrusionClr>
              </a:sp3d>
            </p:spPr>
          </p:cxnSp>
          <p:sp>
            <p:nvSpPr>
              <p:cNvPr id="23" name="Rectangle 22"/>
              <p:cNvSpPr>
                <a:spLocks noChangeArrowheads="1"/>
              </p:cNvSpPr>
              <p:nvPr/>
            </p:nvSpPr>
            <p:spPr bwMode="auto">
              <a:xfrm>
                <a:off x="1251" y="10838"/>
                <a:ext cx="2232" cy="619"/>
              </a:xfrm>
              <a:prstGeom prst="rect">
                <a:avLst/>
              </a:prstGeom>
              <a:gradFill rotWithShape="1">
                <a:gsLst>
                  <a:gs pos="0">
                    <a:srgbClr val="FFFF99"/>
                  </a:gs>
                  <a:gs pos="100000">
                    <a:srgbClr val="CCFFCC"/>
                  </a:gs>
                </a:gsLst>
                <a:lin ang="5400000" scaled="1"/>
              </a:gradFill>
              <a:ln w="9525">
                <a:miter lim="800000"/>
                <a:headEnd/>
                <a:tailEnd/>
              </a:ln>
              <a:scene3d>
                <a:camera prst="legacyObliqueTopRight"/>
                <a:lightRig rig="legacyFlat3" dir="b"/>
              </a:scene3d>
              <a:sp3d extrusionH="49200" prstMaterial="legacyMatte">
                <a:bevelT w="13500" h="13500" prst="angle"/>
                <a:bevelB w="13500" h="13500" prst="angle"/>
                <a:extrusionClr>
                  <a:srgbClr val="FFFF99"/>
                </a:extrusionClr>
              </a:sp3d>
            </p:spPr>
            <p:txBody>
              <a:bodyPr rot="0" vert="horz" wrap="square" lIns="13269" tIns="7962" rIns="13269" bIns="7962" anchor="t" anchorCtr="0" upright="1">
                <a:noAutofit/>
              </a:bodyPr>
              <a:lstStyle/>
              <a:p>
                <a:pPr>
                  <a:spcAft>
                    <a:spcPts val="0"/>
                  </a:spcAft>
                </a:pPr>
                <a:r>
                  <a:rPr lang="en-US" sz="300" b="1">
                    <a:solidFill>
                      <a:srgbClr val="000000"/>
                    </a:solidFill>
                    <a:effectLst/>
                    <a:latin typeface="Arial"/>
                    <a:ea typeface="Times New Roman"/>
                  </a:rPr>
                  <a:t> </a:t>
                </a:r>
                <a:endParaRPr lang="en-US" sz="1200">
                  <a:effectLst/>
                  <a:latin typeface="Times New Roman"/>
                  <a:ea typeface="Times New Roman"/>
                </a:endParaRPr>
              </a:p>
              <a:p>
                <a:pPr algn="ctr">
                  <a:spcAft>
                    <a:spcPts val="0"/>
                  </a:spcAft>
                </a:pPr>
                <a:r>
                  <a:rPr lang="en-US" sz="1200" b="1">
                    <a:solidFill>
                      <a:srgbClr val="000000"/>
                    </a:solidFill>
                    <a:effectLst>
                      <a:outerShdw blurRad="50800" dist="38100" dir="2700000" algn="tl">
                        <a:srgbClr val="000000">
                          <a:alpha val="40000"/>
                        </a:srgbClr>
                      </a:outerShdw>
                    </a:effectLst>
                    <a:latin typeface="Arial"/>
                    <a:ea typeface="Times New Roman"/>
                  </a:rPr>
                  <a:t>Imbunătăţirea</a:t>
                </a:r>
                <a:r>
                  <a:rPr lang="en-US" sz="1150" b="1">
                    <a:solidFill>
                      <a:srgbClr val="000000"/>
                    </a:solidFill>
                    <a:effectLst>
                      <a:outerShdw blurRad="50800" dist="38100" dir="2700000" algn="tl">
                        <a:srgbClr val="000000">
                          <a:alpha val="40000"/>
                        </a:srgbClr>
                      </a:outerShdw>
                    </a:effectLst>
                    <a:latin typeface="Arial"/>
                    <a:ea typeface="Times New Roman"/>
                  </a:rPr>
                  <a:t> </a:t>
                </a:r>
                <a:r>
                  <a:rPr lang="en-US" sz="1350" b="1">
                    <a:solidFill>
                      <a:srgbClr val="000000"/>
                    </a:solidFill>
                    <a:effectLst/>
                    <a:latin typeface="Arial"/>
                    <a:ea typeface="Times New Roman"/>
                  </a:rPr>
                  <a:t>,,</a:t>
                </a:r>
                <a:r>
                  <a:rPr lang="en-US" sz="1350" b="1">
                    <a:solidFill>
                      <a:srgbClr val="003366"/>
                    </a:solidFill>
                    <a:effectLst>
                      <a:outerShdw blurRad="50800" dist="38100" dir="2700000" algn="tl">
                        <a:srgbClr val="000000">
                          <a:alpha val="40000"/>
                        </a:srgbClr>
                      </a:outerShdw>
                    </a:effectLst>
                    <a:latin typeface="Arial"/>
                    <a:ea typeface="Times New Roman"/>
                  </a:rPr>
                  <a:t>A</a:t>
                </a:r>
                <a:r>
                  <a:rPr lang="en-US" sz="1350" b="1">
                    <a:solidFill>
                      <a:srgbClr val="000000"/>
                    </a:solidFill>
                    <a:effectLst/>
                    <a:latin typeface="Arial"/>
                    <a:ea typeface="Times New Roman"/>
                  </a:rPr>
                  <a:t>,,</a:t>
                </a:r>
                <a:endParaRPr lang="en-US" sz="1200">
                  <a:effectLst/>
                  <a:latin typeface="Times New Roman"/>
                  <a:ea typeface="Times New Roman"/>
                </a:endParaRPr>
              </a:p>
            </p:txBody>
          </p:sp>
          <p:cxnSp>
            <p:nvCxnSpPr>
              <p:cNvPr id="24" name="Line 89"/>
              <p:cNvCxnSpPr/>
              <p:nvPr/>
            </p:nvCxnSpPr>
            <p:spPr bwMode="auto">
              <a:xfrm>
                <a:off x="2317" y="12312"/>
                <a:ext cx="1221" cy="0"/>
              </a:xfrm>
              <a:prstGeom prst="line">
                <a:avLst/>
              </a:prstGeom>
              <a:noFill/>
              <a:ln w="9525">
                <a:round/>
                <a:headEnd/>
                <a:tailEnd/>
              </a:ln>
              <a:scene3d>
                <a:camera prst="legacyObliqueTopRight"/>
                <a:lightRig rig="legacyFlat3" dir="b"/>
              </a:scene3d>
              <a:sp3d extrusionH="49200" prstMaterial="legacyMatte">
                <a:bevelT w="13500" h="13500" prst="angle"/>
                <a:bevelB w="13500" h="13500" prst="angle"/>
                <a:extrusionClr>
                  <a:srgbClr val="FFFF99"/>
                </a:extrusionClr>
              </a:sp3d>
            </p:spPr>
          </p:cxnSp>
          <p:cxnSp>
            <p:nvCxnSpPr>
              <p:cNvPr id="25" name="Line 90"/>
              <p:cNvCxnSpPr/>
              <p:nvPr/>
            </p:nvCxnSpPr>
            <p:spPr bwMode="auto">
              <a:xfrm flipV="1">
                <a:off x="2328" y="11490"/>
                <a:ext cx="0" cy="792"/>
              </a:xfrm>
              <a:prstGeom prst="line">
                <a:avLst/>
              </a:prstGeom>
              <a:noFill/>
              <a:ln w="9525">
                <a:round/>
                <a:headEnd/>
                <a:tailEnd type="triangle" w="med" len="med"/>
              </a:ln>
              <a:scene3d>
                <a:camera prst="legacyObliqueTopRight"/>
                <a:lightRig rig="legacyFlat3" dir="b"/>
              </a:scene3d>
              <a:sp3d extrusionH="49200" prstMaterial="legacyMatte">
                <a:bevelT w="13500" h="13500" prst="angle"/>
                <a:bevelB w="13500" h="13500" prst="angle"/>
                <a:extrusionClr>
                  <a:srgbClr val="FFFF99"/>
                </a:extrusionClr>
              </a:sp3d>
            </p:spPr>
          </p:cxnSp>
          <p:cxnSp>
            <p:nvCxnSpPr>
              <p:cNvPr id="26" name="Line 91"/>
              <p:cNvCxnSpPr/>
              <p:nvPr/>
            </p:nvCxnSpPr>
            <p:spPr bwMode="auto">
              <a:xfrm flipV="1">
                <a:off x="2341" y="8908"/>
                <a:ext cx="0" cy="1872"/>
              </a:xfrm>
              <a:prstGeom prst="line">
                <a:avLst/>
              </a:prstGeom>
              <a:noFill/>
              <a:ln w="9525">
                <a:round/>
                <a:headEnd/>
                <a:tailEnd/>
              </a:ln>
              <a:scene3d>
                <a:camera prst="legacyObliqueTopRight"/>
                <a:lightRig rig="legacyFlat3" dir="b"/>
              </a:scene3d>
              <a:sp3d extrusionH="49200" prstMaterial="legacyMatte">
                <a:bevelT w="13500" h="13500" prst="angle"/>
                <a:bevelB w="13500" h="13500" prst="angle"/>
                <a:extrusionClr>
                  <a:srgbClr val="FFFF99"/>
                </a:extrusionClr>
              </a:sp3d>
            </p:spPr>
          </p:cxnSp>
          <p:cxnSp>
            <p:nvCxnSpPr>
              <p:cNvPr id="27" name="Line 92"/>
              <p:cNvCxnSpPr/>
              <p:nvPr/>
            </p:nvCxnSpPr>
            <p:spPr bwMode="auto">
              <a:xfrm>
                <a:off x="2356" y="10027"/>
                <a:ext cx="1220" cy="0"/>
              </a:xfrm>
              <a:prstGeom prst="line">
                <a:avLst/>
              </a:prstGeom>
              <a:noFill/>
              <a:ln w="9525">
                <a:round/>
                <a:headEnd/>
                <a:tailEnd type="triangle" w="med" len="med"/>
              </a:ln>
              <a:scene3d>
                <a:camera prst="legacyObliqueTopRight"/>
                <a:lightRig rig="legacyFlat3" dir="b"/>
              </a:scene3d>
              <a:sp3d extrusionH="49200" prstMaterial="legacyMatte">
                <a:bevelT w="13500" h="13500" prst="angle"/>
                <a:bevelB w="13500" h="13500" prst="angle"/>
                <a:extrusionClr>
                  <a:srgbClr val="FFFF99"/>
                </a:extrusionClr>
              </a:sp3d>
            </p:spPr>
          </p:cxnSp>
          <p:cxnSp>
            <p:nvCxnSpPr>
              <p:cNvPr id="28" name="Line 93"/>
              <p:cNvCxnSpPr/>
              <p:nvPr/>
            </p:nvCxnSpPr>
            <p:spPr bwMode="auto">
              <a:xfrm>
                <a:off x="2341" y="8941"/>
                <a:ext cx="1222" cy="0"/>
              </a:xfrm>
              <a:prstGeom prst="line">
                <a:avLst/>
              </a:prstGeom>
              <a:noFill/>
              <a:ln w="9525">
                <a:round/>
                <a:headEnd/>
                <a:tailEnd type="triangle" w="med" len="med"/>
              </a:ln>
              <a:scene3d>
                <a:camera prst="legacyObliqueTopRight"/>
                <a:lightRig rig="legacyFlat3" dir="b"/>
              </a:scene3d>
              <a:sp3d extrusionH="49200" prstMaterial="legacyMatte">
                <a:bevelT w="13500" h="13500" prst="angle"/>
                <a:bevelB w="13500" h="13500" prst="angle"/>
                <a:extrusionClr>
                  <a:srgbClr val="FFFF99"/>
                </a:extrusionClr>
              </a:sp3d>
            </p:spPr>
          </p:cxnSp>
        </p:grpSp>
        <p:sp>
          <p:nvSpPr>
            <p:cNvPr id="6" name="Rectangle 5"/>
            <p:cNvSpPr>
              <a:spLocks noChangeArrowheads="1"/>
            </p:cNvSpPr>
            <p:nvPr/>
          </p:nvSpPr>
          <p:spPr bwMode="auto">
            <a:xfrm>
              <a:off x="6980" y="4084"/>
              <a:ext cx="3087" cy="3369"/>
            </a:xfrm>
            <a:prstGeom prst="rect">
              <a:avLst/>
            </a:prstGeom>
            <a:gradFill rotWithShape="1">
              <a:gsLst>
                <a:gs pos="0">
                  <a:srgbClr val="00FFFF"/>
                </a:gs>
                <a:gs pos="100000">
                  <a:srgbClr val="FFFF99"/>
                </a:gs>
              </a:gsLst>
              <a:lin ang="5400000" scaled="1"/>
            </a:gradFill>
            <a:ln w="19050">
              <a:solidFill>
                <a:srgbClr val="000000"/>
              </a:solidFill>
              <a:miter lim="800000"/>
              <a:headEnd/>
              <a:tailEnd/>
            </a:ln>
          </p:spPr>
          <p:txBody>
            <a:bodyPr rot="0" vert="horz" wrap="square" lIns="0" tIns="0" rIns="0" bIns="0" anchor="t" anchorCtr="0" upright="1">
              <a:noAutofit/>
            </a:bodyPr>
            <a:lstStyle/>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Procese</a:t>
              </a: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suport</a:t>
              </a:r>
              <a:endParaRPr lang="en-US" sz="1200" dirty="0">
                <a:effectLst/>
                <a:latin typeface="Times New Roman"/>
                <a:ea typeface="Times New Roman"/>
              </a:endParaRPr>
            </a:p>
          </p:txBody>
        </p:sp>
        <p:sp>
          <p:nvSpPr>
            <p:cNvPr id="7" name="Rectangle 6"/>
            <p:cNvSpPr>
              <a:spLocks noChangeArrowheads="1"/>
            </p:cNvSpPr>
            <p:nvPr/>
          </p:nvSpPr>
          <p:spPr bwMode="auto">
            <a:xfrm>
              <a:off x="7168" y="4373"/>
              <a:ext cx="3089" cy="3368"/>
            </a:xfrm>
            <a:prstGeom prst="rect">
              <a:avLst/>
            </a:prstGeom>
            <a:gradFill rotWithShape="1">
              <a:gsLst>
                <a:gs pos="0">
                  <a:srgbClr val="00FFFF"/>
                </a:gs>
                <a:gs pos="100000">
                  <a:srgbClr val="FFFF99"/>
                </a:gs>
              </a:gsLst>
              <a:lin ang="5400000" scaled="1"/>
            </a:gradFill>
            <a:ln w="19050">
              <a:solidFill>
                <a:srgbClr val="000000"/>
              </a:solidFill>
              <a:miter lim="800000"/>
              <a:headEnd/>
              <a:tailEnd/>
            </a:ln>
          </p:spPr>
          <p:txBody>
            <a:bodyPr rot="0" vert="horz" wrap="square" lIns="0" tIns="0" rIns="0" bIns="0" anchor="t" anchorCtr="0" upright="1">
              <a:noAutofit/>
            </a:bodyPr>
            <a:lstStyle/>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Utilizarea</a:t>
              </a: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produsului</a:t>
              </a:r>
              <a:endParaRPr lang="en-US" sz="1200" dirty="0">
                <a:effectLst/>
                <a:latin typeface="Times New Roman"/>
                <a:ea typeface="Times New Roman"/>
              </a:endParaRPr>
            </a:p>
          </p:txBody>
        </p:sp>
        <p:sp>
          <p:nvSpPr>
            <p:cNvPr id="8" name="Rectangle 7"/>
            <p:cNvSpPr>
              <a:spLocks noChangeArrowheads="1"/>
            </p:cNvSpPr>
            <p:nvPr/>
          </p:nvSpPr>
          <p:spPr bwMode="auto">
            <a:xfrm>
              <a:off x="7358" y="4676"/>
              <a:ext cx="3088" cy="3369"/>
            </a:xfrm>
            <a:prstGeom prst="rect">
              <a:avLst/>
            </a:prstGeom>
            <a:gradFill rotWithShape="1">
              <a:gsLst>
                <a:gs pos="0">
                  <a:srgbClr val="00FFFF"/>
                </a:gs>
                <a:gs pos="100000">
                  <a:srgbClr val="FFFF99"/>
                </a:gs>
              </a:gsLst>
              <a:lin ang="5400000" scaled="1"/>
            </a:gradFill>
            <a:ln w="19050">
              <a:solidFill>
                <a:srgbClr val="000000"/>
              </a:solidFill>
              <a:miter lim="800000"/>
              <a:headEnd/>
              <a:tailEnd/>
            </a:ln>
          </p:spPr>
          <p:txBody>
            <a:bodyPr rot="0" vert="horz" wrap="square" lIns="0" tIns="0" rIns="0" bIns="0" anchor="t" anchorCtr="0" upright="1">
              <a:noAutofit/>
            </a:bodyPr>
            <a:lstStyle/>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Aprovizionare</a:t>
              </a:r>
              <a:r>
                <a:rPr lang="en-US" sz="1150" b="1" dirty="0">
                  <a:solidFill>
                    <a:srgbClr val="003366"/>
                  </a:solidFill>
                  <a:effectLst>
                    <a:outerShdw blurRad="50800" dist="38100" dir="2700000" algn="tl">
                      <a:srgbClr val="000000">
                        <a:alpha val="40000"/>
                      </a:srgbClr>
                    </a:outerShdw>
                  </a:effectLst>
                  <a:latin typeface="Arial"/>
                  <a:ea typeface="Times New Roman"/>
                </a:rPr>
                <a:t> / </a:t>
              </a:r>
              <a:r>
                <a:rPr lang="en-US" sz="1150" b="1" dirty="0" err="1">
                  <a:solidFill>
                    <a:srgbClr val="003366"/>
                  </a:solidFill>
                  <a:effectLst>
                    <a:outerShdw blurRad="50800" dist="38100" dir="2700000" algn="tl">
                      <a:srgbClr val="000000">
                        <a:alpha val="40000"/>
                      </a:srgbClr>
                    </a:outerShdw>
                  </a:effectLst>
                  <a:latin typeface="Arial"/>
                  <a:ea typeface="Times New Roman"/>
                </a:rPr>
                <a:t>Producţie</a:t>
              </a:r>
              <a:r>
                <a:rPr lang="en-US" sz="1150" b="1" dirty="0">
                  <a:solidFill>
                    <a:srgbClr val="003366"/>
                  </a:solidFill>
                  <a:effectLst>
                    <a:outerShdw blurRad="50800" dist="38100" dir="2700000" algn="tl">
                      <a:srgbClr val="000000">
                        <a:alpha val="40000"/>
                      </a:srgbClr>
                    </a:outerShdw>
                  </a:effectLst>
                  <a:latin typeface="Arial"/>
                  <a:ea typeface="Times New Roman"/>
                </a:rPr>
                <a:t> </a:t>
              </a:r>
              <a:endParaRPr lang="en-US" sz="1200" dirty="0">
                <a:effectLst/>
                <a:latin typeface="Times New Roman"/>
                <a:ea typeface="Times New Roman"/>
              </a:endParaRPr>
            </a:p>
          </p:txBody>
        </p:sp>
        <p:sp>
          <p:nvSpPr>
            <p:cNvPr id="9" name="Rectangle 8"/>
            <p:cNvSpPr>
              <a:spLocks noChangeArrowheads="1"/>
            </p:cNvSpPr>
            <p:nvPr/>
          </p:nvSpPr>
          <p:spPr bwMode="auto">
            <a:xfrm>
              <a:off x="7546" y="4969"/>
              <a:ext cx="3088" cy="3369"/>
            </a:xfrm>
            <a:prstGeom prst="rect">
              <a:avLst/>
            </a:prstGeom>
            <a:gradFill rotWithShape="1">
              <a:gsLst>
                <a:gs pos="0">
                  <a:srgbClr val="00FFFF"/>
                </a:gs>
                <a:gs pos="100000">
                  <a:srgbClr val="FFFF99"/>
                </a:gs>
              </a:gsLst>
              <a:lin ang="5400000" scaled="1"/>
            </a:gradFill>
            <a:ln w="19050">
              <a:solidFill>
                <a:srgbClr val="000000"/>
              </a:solidFill>
              <a:miter lim="800000"/>
              <a:headEnd/>
              <a:tailEnd/>
            </a:ln>
          </p:spPr>
          <p:txBody>
            <a:bodyPr rot="0" vert="horz" wrap="square" lIns="0" tIns="0" rIns="0" bIns="0" anchor="t" anchorCtr="0" upright="1">
              <a:noAutofit/>
            </a:bodyPr>
            <a:lstStyle/>
            <a:p>
              <a:pPr>
                <a:spcAft>
                  <a:spcPts val="0"/>
                </a:spcAft>
              </a:pPr>
              <a:r>
                <a:rPr lang="en-US" sz="1150" b="1">
                  <a:solidFill>
                    <a:srgbClr val="003366"/>
                  </a:solidFill>
                  <a:effectLst>
                    <a:outerShdw blurRad="50800" dist="38100" dir="2700000" algn="tl">
                      <a:srgbClr val="000000">
                        <a:alpha val="40000"/>
                      </a:srgbClr>
                    </a:outerShdw>
                  </a:effectLst>
                  <a:latin typeface="Arial"/>
                  <a:ea typeface="Times New Roman"/>
                </a:rPr>
                <a:t> Pregatirea şi planificarea</a:t>
              </a:r>
              <a:endParaRPr lang="en-US" sz="1200">
                <a:effectLst/>
                <a:latin typeface="Times New Roman"/>
                <a:ea typeface="Times New Roman"/>
              </a:endParaRPr>
            </a:p>
          </p:txBody>
        </p:sp>
        <p:sp>
          <p:nvSpPr>
            <p:cNvPr id="10" name="Rectangle 9"/>
            <p:cNvSpPr>
              <a:spLocks noChangeArrowheads="1"/>
            </p:cNvSpPr>
            <p:nvPr/>
          </p:nvSpPr>
          <p:spPr bwMode="auto">
            <a:xfrm>
              <a:off x="7737" y="5257"/>
              <a:ext cx="3086" cy="3367"/>
            </a:xfrm>
            <a:prstGeom prst="rect">
              <a:avLst/>
            </a:prstGeom>
            <a:gradFill rotWithShape="1">
              <a:gsLst>
                <a:gs pos="0">
                  <a:srgbClr val="00FFFF"/>
                </a:gs>
                <a:gs pos="100000">
                  <a:srgbClr val="FFFF99"/>
                </a:gs>
              </a:gsLst>
              <a:lin ang="5400000" scaled="1"/>
            </a:gradFill>
            <a:ln w="19050">
              <a:solidFill>
                <a:srgbClr val="000000"/>
              </a:solidFill>
              <a:miter lim="800000"/>
              <a:headEnd/>
              <a:tailEnd/>
            </a:ln>
          </p:spPr>
          <p:txBody>
            <a:bodyPr rot="0" vert="horz" wrap="square" lIns="0" tIns="0" rIns="0" bIns="0" anchor="t" anchorCtr="0" upright="1">
              <a:noAutofit/>
            </a:bodyPr>
            <a:lstStyle/>
            <a:p>
              <a:pPr>
                <a:spcAft>
                  <a:spcPts val="0"/>
                </a:spcAft>
              </a:pPr>
              <a:r>
                <a:rPr lang="en-US" sz="1150" b="1">
                  <a:solidFill>
                    <a:srgbClr val="003366"/>
                  </a:solidFill>
                  <a:effectLst>
                    <a:outerShdw blurRad="50800" dist="38100" dir="2700000" algn="tl">
                      <a:srgbClr val="000000">
                        <a:alpha val="40000"/>
                      </a:srgbClr>
                    </a:outerShdw>
                  </a:effectLst>
                  <a:latin typeface="Arial"/>
                  <a:ea typeface="Times New Roman"/>
                </a:rPr>
                <a:t> Ofertare şi Contractare</a:t>
              </a:r>
              <a:endParaRPr lang="en-US" sz="1200">
                <a:effectLst/>
                <a:latin typeface="Times New Roman"/>
                <a:ea typeface="Times New Roman"/>
              </a:endParaRPr>
            </a:p>
          </p:txBody>
        </p:sp>
        <p:sp>
          <p:nvSpPr>
            <p:cNvPr id="11" name="Rectangle 10"/>
            <p:cNvSpPr>
              <a:spLocks noChangeArrowheads="1"/>
            </p:cNvSpPr>
            <p:nvPr/>
          </p:nvSpPr>
          <p:spPr bwMode="auto">
            <a:xfrm>
              <a:off x="7926" y="5567"/>
              <a:ext cx="3086" cy="3371"/>
            </a:xfrm>
            <a:prstGeom prst="rect">
              <a:avLst/>
            </a:prstGeom>
            <a:gradFill rotWithShape="1">
              <a:gsLst>
                <a:gs pos="0">
                  <a:srgbClr val="00FFFF"/>
                </a:gs>
                <a:gs pos="100000">
                  <a:srgbClr val="FFFF99"/>
                </a:gs>
              </a:gsLst>
              <a:lin ang="5400000" scaled="1"/>
            </a:gradFill>
            <a:ln w="19050">
              <a:solidFill>
                <a:srgbClr val="000000"/>
              </a:solidFill>
              <a:miter lim="800000"/>
              <a:headEnd/>
              <a:tailEnd/>
            </a:ln>
          </p:spPr>
          <p:txBody>
            <a:bodyPr rot="0" vert="horz" wrap="square" lIns="0" tIns="0" rIns="0" bIns="0" anchor="t" anchorCtr="0" upright="1">
              <a:noAutofit/>
            </a:bodyPr>
            <a:lstStyle/>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Proiectare</a:t>
              </a: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şi</a:t>
              </a:r>
              <a:r>
                <a:rPr lang="en-US" sz="1150" b="1" dirty="0">
                  <a:solidFill>
                    <a:srgbClr val="003366"/>
                  </a:solidFill>
                  <a:effectLst>
                    <a:outerShdw blurRad="50800" dist="38100" dir="2700000" algn="tl">
                      <a:srgbClr val="000000">
                        <a:alpha val="40000"/>
                      </a:srgbClr>
                    </a:outerShdw>
                  </a:effectLst>
                  <a:latin typeface="Arial"/>
                  <a:ea typeface="Times New Roman"/>
                </a:rPr>
                <a:t> </a:t>
              </a:r>
              <a:r>
                <a:rPr lang="en-US" sz="1150" b="1" dirty="0" err="1">
                  <a:solidFill>
                    <a:srgbClr val="003366"/>
                  </a:solidFill>
                  <a:effectLst>
                    <a:outerShdw blurRad="50800" dist="38100" dir="2700000" algn="tl">
                      <a:srgbClr val="000000">
                        <a:alpha val="40000"/>
                      </a:srgbClr>
                    </a:outerShdw>
                  </a:effectLst>
                  <a:latin typeface="Arial"/>
                  <a:ea typeface="Times New Roman"/>
                </a:rPr>
                <a:t>dezvoltare</a:t>
              </a:r>
              <a:endParaRPr lang="en-US" sz="1200" dirty="0">
                <a:effectLst/>
                <a:latin typeface="Times New Roman"/>
                <a:ea typeface="Times New Roman"/>
              </a:endParaRPr>
            </a:p>
          </p:txBody>
        </p:sp>
        <p:sp>
          <p:nvSpPr>
            <p:cNvPr id="12" name="Rectangle 11"/>
            <p:cNvSpPr>
              <a:spLocks noChangeArrowheads="1"/>
            </p:cNvSpPr>
            <p:nvPr/>
          </p:nvSpPr>
          <p:spPr bwMode="auto">
            <a:xfrm>
              <a:off x="8112" y="5873"/>
              <a:ext cx="3089" cy="3369"/>
            </a:xfrm>
            <a:prstGeom prst="rect">
              <a:avLst/>
            </a:prstGeom>
            <a:gradFill rotWithShape="1">
              <a:gsLst>
                <a:gs pos="0">
                  <a:srgbClr val="00FFFF"/>
                </a:gs>
                <a:gs pos="100000">
                  <a:srgbClr val="FFFF99"/>
                </a:gs>
              </a:gsLst>
              <a:lin ang="5400000" scaled="1"/>
            </a:gradFill>
            <a:ln w="19050">
              <a:solidFill>
                <a:srgbClr val="000000"/>
              </a:solidFill>
              <a:miter lim="800000"/>
              <a:headEnd/>
              <a:tailEnd/>
            </a:ln>
          </p:spPr>
          <p:txBody>
            <a:bodyPr rot="0" vert="horz" wrap="square" lIns="67408" tIns="33704" rIns="67408" bIns="33704" anchor="t" anchorCtr="0" upright="1">
              <a:noAutofit/>
            </a:bodyPr>
            <a:lstStyle/>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Marketing</a:t>
              </a:r>
              <a:endParaRPr lang="en-US" sz="1200" dirty="0">
                <a:effectLst/>
                <a:latin typeface="Times New Roman"/>
                <a:ea typeface="Times New Roman"/>
              </a:endParaRPr>
            </a:p>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 </a:t>
              </a:r>
              <a:endParaRPr lang="en-US" sz="1200" dirty="0">
                <a:effectLst/>
                <a:latin typeface="Times New Roman"/>
                <a:ea typeface="Times New Roman"/>
              </a:endParaRPr>
            </a:p>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 </a:t>
              </a:r>
              <a:endParaRPr lang="en-US" sz="1200" dirty="0">
                <a:effectLst/>
                <a:latin typeface="Times New Roman"/>
                <a:ea typeface="Times New Roman"/>
              </a:endParaRPr>
            </a:p>
            <a:p>
              <a:pPr>
                <a:spcAft>
                  <a:spcPts val="0"/>
                </a:spcAft>
              </a:pPr>
              <a:r>
                <a:rPr lang="en-US" sz="1150" b="1" dirty="0">
                  <a:solidFill>
                    <a:srgbClr val="003366"/>
                  </a:solidFill>
                  <a:effectLst>
                    <a:outerShdw blurRad="50800" dist="38100" dir="2700000" algn="tl">
                      <a:srgbClr val="000000">
                        <a:alpha val="40000"/>
                      </a:srgbClr>
                    </a:outerShdw>
                  </a:effectLst>
                  <a:latin typeface="Arial"/>
                  <a:ea typeface="Times New Roman"/>
                </a:rPr>
                <a:t> </a:t>
              </a:r>
              <a:endParaRPr lang="en-US" sz="1200" dirty="0">
                <a:effectLst/>
                <a:latin typeface="Times New Roman"/>
                <a:ea typeface="Times New Roman"/>
              </a:endParaRPr>
            </a:p>
            <a:p>
              <a:pPr algn="ctr">
                <a:spcAft>
                  <a:spcPts val="0"/>
                </a:spcAft>
              </a:pPr>
              <a:r>
                <a:rPr lang="en-US" sz="1150" b="1" dirty="0">
                  <a:solidFill>
                    <a:srgbClr val="003366"/>
                  </a:solidFill>
                  <a:effectLst>
                    <a:outerShdw blurRad="50800" dist="38100" dir="2700000" algn="tl">
                      <a:srgbClr val="000000">
                        <a:alpha val="40000"/>
                      </a:srgbClr>
                    </a:outerShdw>
                  </a:effectLst>
                  <a:latin typeface="Times New Roman"/>
                  <a:ea typeface="Times New Roman"/>
                </a:rPr>
                <a:t> </a:t>
              </a:r>
              <a:endParaRPr lang="en-US" sz="1200" dirty="0">
                <a:effectLst/>
                <a:latin typeface="Times New Roman"/>
                <a:ea typeface="Times New Roman"/>
              </a:endParaRPr>
            </a:p>
          </p:txBody>
        </p:sp>
        <p:sp>
          <p:nvSpPr>
            <p:cNvPr id="13" name="AutoShape 101"/>
            <p:cNvSpPr>
              <a:spLocks noChangeArrowheads="1"/>
            </p:cNvSpPr>
            <p:nvPr/>
          </p:nvSpPr>
          <p:spPr bwMode="auto">
            <a:xfrm>
              <a:off x="5772" y="7702"/>
              <a:ext cx="1793" cy="283"/>
            </a:xfrm>
            <a:prstGeom prst="leftRightArrow">
              <a:avLst>
                <a:gd name="adj1" fmla="val 50000"/>
                <a:gd name="adj2" fmla="val 126714"/>
              </a:avLst>
            </a:prstGeom>
            <a:gradFill rotWithShape="1">
              <a:gsLst>
                <a:gs pos="0">
                  <a:srgbClr val="000082"/>
                </a:gs>
                <a:gs pos="30000">
                  <a:srgbClr val="66008F"/>
                </a:gs>
                <a:gs pos="64999">
                  <a:srgbClr val="BA0066"/>
                </a:gs>
                <a:gs pos="89999">
                  <a:srgbClr val="FF0000"/>
                </a:gs>
                <a:gs pos="100000">
                  <a:srgbClr val="FF8200"/>
                </a:gs>
              </a:gsLst>
              <a:lin ang="5400000" scaled="1"/>
            </a:gradFill>
            <a:ln w="9525">
              <a:miter lim="800000"/>
              <a:headEnd/>
              <a:tailEnd/>
            </a:ln>
            <a:scene3d>
              <a:camera prst="legacyObliqueTopRight"/>
              <a:lightRig rig="legacyFlat3" dir="b"/>
            </a:scene3d>
            <a:sp3d extrusionH="49200" prstMaterial="legacyMatte">
              <a:bevelT w="13500" h="13500" prst="angle"/>
              <a:bevelB w="13500" h="13500" prst="angle"/>
              <a:extrusionClr>
                <a:srgbClr val="000082"/>
              </a:extrusionClr>
            </a:sp3d>
          </p:spPr>
          <p:txBody>
            <a:bodyPr rot="0" vert="horz" wrap="square" lIns="91440" tIns="45720" rIns="91440" bIns="45720" anchor="t" anchorCtr="0" upright="1">
              <a:noAutofit/>
            </a:bodyPr>
            <a:lstStyle/>
            <a:p>
              <a:endParaRPr lang="en-US"/>
            </a:p>
          </p:txBody>
        </p:sp>
      </p:grpSp>
      <p:sp>
        <p:nvSpPr>
          <p:cNvPr id="29" name="Rectangle 28"/>
          <p:cNvSpPr/>
          <p:nvPr/>
        </p:nvSpPr>
        <p:spPr>
          <a:xfrm>
            <a:off x="2123553" y="1896729"/>
            <a:ext cx="8974138" cy="369332"/>
          </a:xfrm>
          <a:prstGeom prst="rect">
            <a:avLst/>
          </a:prstGeom>
        </p:spPr>
        <p:txBody>
          <a:bodyPr wrap="square">
            <a:spAutoFit/>
          </a:bodyPr>
          <a:lstStyle/>
          <a:p>
            <a:r>
              <a:rPr lang="it-IT" b="1" i="1" dirty="0"/>
              <a:t>Organizarea PDCA a SMC si interactiunile ierarhice ale SMC cu procesele sale </a:t>
            </a:r>
            <a:r>
              <a:rPr lang="it-IT" b="1" i="1" dirty="0" smtClean="0"/>
              <a:t>:</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7691" y="5984486"/>
            <a:ext cx="10001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21224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885251" y="1819545"/>
            <a:ext cx="10282237" cy="423346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sz="2800" dirty="0" smtClean="0">
                <a:latin typeface="Arial" pitchFamily="34" charset="0"/>
                <a:ea typeface="Times New Roman" pitchFamily="18" charset="0"/>
                <a:cs typeface="Arial" pitchFamily="34" charset="0"/>
              </a:rPr>
              <a:t>5.1.Leadership </a:t>
            </a:r>
            <a:r>
              <a:rPr lang="en-US" sz="2800" dirty="0" err="1">
                <a:latin typeface="Arial" pitchFamily="34" charset="0"/>
                <a:ea typeface="Times New Roman" pitchFamily="18" charset="0"/>
                <a:cs typeface="Arial" pitchFamily="34" charset="0"/>
              </a:rPr>
              <a:t>si</a:t>
            </a:r>
            <a:r>
              <a:rPr lang="en-US" sz="2800" dirty="0">
                <a:latin typeface="Arial" pitchFamily="34" charset="0"/>
                <a:ea typeface="Times New Roman" pitchFamily="18" charset="0"/>
                <a:cs typeface="Arial" pitchFamily="34" charset="0"/>
              </a:rPr>
              <a:t> </a:t>
            </a:r>
            <a:r>
              <a:rPr lang="en-US" sz="2800" dirty="0" err="1">
                <a:latin typeface="Arial" pitchFamily="34" charset="0"/>
                <a:ea typeface="Times New Roman" pitchFamily="18" charset="0"/>
                <a:cs typeface="Arial" pitchFamily="34" charset="0"/>
              </a:rPr>
              <a:t>angajament</a:t>
            </a:r>
            <a:endParaRPr lang="en-US" sz="2800" dirty="0">
              <a:latin typeface="Arial" pitchFamily="34" charset="0"/>
              <a:ea typeface="Times New Roman" pitchFamily="18" charset="0"/>
              <a:cs typeface="Arial" pitchFamily="34" charset="0"/>
            </a:endParaRPr>
          </a:p>
          <a:p>
            <a:endParaRPr lang="en-US" dirty="0">
              <a:latin typeface="Arial" pitchFamily="34" charset="0"/>
              <a:ea typeface="Times New Roman" pitchFamily="18" charset="0"/>
              <a:cs typeface="Arial" pitchFamily="34" charset="0"/>
            </a:endParaRPr>
          </a:p>
          <a:p>
            <a:pPr>
              <a:lnSpc>
                <a:spcPct val="115000"/>
              </a:lnSpc>
              <a:buFont typeface="Symbol" pitchFamily="18" charset="2"/>
              <a:buBlip>
                <a:blip r:embed="rId2"/>
              </a:buBlip>
            </a:pP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Generalitati</a:t>
            </a:r>
            <a:r>
              <a:rPr lang="en-US" dirty="0">
                <a:latin typeface="Arial" pitchFamily="34" charset="0"/>
                <a:ea typeface="Batang" pitchFamily="18" charset="-127"/>
                <a:cs typeface="Arial" pitchFamily="34" charset="0"/>
              </a:rPr>
              <a:t>:</a:t>
            </a:r>
            <a:r>
              <a:rPr lang="en-US" dirty="0">
                <a:latin typeface="Batang" pitchFamily="18" charset="-127"/>
                <a:ea typeface="Times New Roman" pitchFamily="18" charset="0"/>
                <a:cs typeface="Arial" pitchFamily="34" charset="0"/>
              </a:rPr>
              <a:t> </a:t>
            </a:r>
            <a:endParaRPr lang="en-US" dirty="0">
              <a:cs typeface="Times New Roman" pitchFamily="18" charset="0"/>
            </a:endParaRPr>
          </a:p>
          <a:p>
            <a:pPr>
              <a:lnSpc>
                <a:spcPct val="115000"/>
              </a:lnSpc>
            </a:pPr>
            <a:r>
              <a:rPr lang="en-US" dirty="0">
                <a:cs typeface="Times New Roman" pitchFamily="18" charset="0"/>
              </a:rPr>
              <a:t>	</a:t>
            </a:r>
            <a:r>
              <a:rPr lang="en-US" dirty="0" err="1">
                <a:latin typeface="Arial" pitchFamily="34" charset="0"/>
                <a:cs typeface="Times New Roman" pitchFamily="18" charset="0"/>
              </a:rPr>
              <a:t>Managementul</a:t>
            </a:r>
            <a:r>
              <a:rPr lang="en-US" dirty="0">
                <a:latin typeface="Arial" pitchFamily="34" charset="0"/>
                <a:cs typeface="Times New Roman" pitchFamily="18" charset="0"/>
              </a:rPr>
              <a:t> de la </a:t>
            </a:r>
            <a:r>
              <a:rPr lang="en-US" dirty="0" err="1">
                <a:latin typeface="Arial" pitchFamily="34" charset="0"/>
                <a:cs typeface="Times New Roman" pitchFamily="18" charset="0"/>
              </a:rPr>
              <a:t>cel</a:t>
            </a:r>
            <a:r>
              <a:rPr lang="en-US" dirty="0">
                <a:latin typeface="Arial" pitchFamily="34" charset="0"/>
                <a:cs typeface="Times New Roman" pitchFamily="18" charset="0"/>
              </a:rPr>
              <a:t> </a:t>
            </a:r>
            <a:r>
              <a:rPr lang="en-US" dirty="0" err="1">
                <a:latin typeface="Arial" pitchFamily="34" charset="0"/>
                <a:cs typeface="Times New Roman" pitchFamily="18" charset="0"/>
              </a:rPr>
              <a:t>mai</a:t>
            </a:r>
            <a:r>
              <a:rPr lang="en-US" dirty="0">
                <a:latin typeface="Arial" pitchFamily="34" charset="0"/>
                <a:cs typeface="Times New Roman" pitchFamily="18" charset="0"/>
              </a:rPr>
              <a:t> </a:t>
            </a:r>
            <a:r>
              <a:rPr lang="en-US" dirty="0" err="1">
                <a:latin typeface="Arial" pitchFamily="34" charset="0"/>
                <a:cs typeface="Times New Roman" pitchFamily="18" charset="0"/>
              </a:rPr>
              <a:t>inalt</a:t>
            </a:r>
            <a:r>
              <a:rPr lang="en-US" dirty="0">
                <a:latin typeface="Arial" pitchFamily="34" charset="0"/>
                <a:cs typeface="Times New Roman" pitchFamily="18" charset="0"/>
              </a:rPr>
              <a:t> </a:t>
            </a:r>
            <a:r>
              <a:rPr lang="en-US" dirty="0" err="1">
                <a:latin typeface="Arial" pitchFamily="34" charset="0"/>
                <a:cs typeface="Times New Roman" pitchFamily="18" charset="0"/>
              </a:rPr>
              <a:t>nivel</a:t>
            </a:r>
            <a:r>
              <a:rPr lang="en-US" dirty="0">
                <a:latin typeface="Arial" pitchFamily="34" charset="0"/>
                <a:cs typeface="Times New Roman" pitchFamily="18" charset="0"/>
              </a:rPr>
              <a:t> </a:t>
            </a:r>
            <a:r>
              <a:rPr lang="en-US" dirty="0" err="1">
                <a:latin typeface="Arial" pitchFamily="34" charset="0"/>
                <a:cs typeface="Times New Roman" pitchFamily="18" charset="0"/>
              </a:rPr>
              <a:t>trebuie</a:t>
            </a:r>
            <a:r>
              <a:rPr lang="en-US" dirty="0">
                <a:latin typeface="Arial" pitchFamily="34" charset="0"/>
                <a:cs typeface="Times New Roman" pitchFamily="18" charset="0"/>
              </a:rPr>
              <a:t> </a:t>
            </a:r>
            <a:r>
              <a:rPr lang="en-US" dirty="0" err="1">
                <a:latin typeface="Arial" pitchFamily="34" charset="0"/>
                <a:cs typeface="Times New Roman" pitchFamily="18" charset="0"/>
              </a:rPr>
              <a:t>să</a:t>
            </a:r>
            <a:r>
              <a:rPr lang="en-US" dirty="0">
                <a:latin typeface="Arial" pitchFamily="34" charset="0"/>
                <a:cs typeface="Times New Roman" pitchFamily="18" charset="0"/>
              </a:rPr>
              <a:t> </a:t>
            </a:r>
            <a:r>
              <a:rPr lang="en-US" dirty="0" err="1">
                <a:latin typeface="Arial" pitchFamily="34" charset="0"/>
                <a:cs typeface="Times New Roman" pitchFamily="18" charset="0"/>
              </a:rPr>
              <a:t>demonstreze</a:t>
            </a:r>
            <a:r>
              <a:rPr lang="en-US" dirty="0">
                <a:latin typeface="Arial" pitchFamily="34" charset="0"/>
                <a:cs typeface="Times New Roman" pitchFamily="18" charset="0"/>
              </a:rPr>
              <a:t> capacitate de </a:t>
            </a:r>
            <a:r>
              <a:rPr lang="en-US" dirty="0" err="1">
                <a:latin typeface="Arial" pitchFamily="34" charset="0"/>
                <a:cs typeface="Times New Roman" pitchFamily="18" charset="0"/>
              </a:rPr>
              <a:t>conducere</a:t>
            </a:r>
            <a:r>
              <a:rPr lang="en-US" dirty="0">
                <a:latin typeface="Arial" pitchFamily="34" charset="0"/>
                <a:cs typeface="Times New Roman" pitchFamily="18" charset="0"/>
              </a:rPr>
              <a:t> (leadership) </a:t>
            </a:r>
            <a:r>
              <a:rPr lang="en-US" dirty="0" err="1">
                <a:latin typeface="Arial" pitchFamily="34" charset="0"/>
                <a:cs typeface="Times New Roman" pitchFamily="18" charset="0"/>
              </a:rPr>
              <a:t>și</a:t>
            </a:r>
            <a:r>
              <a:rPr lang="en-US" dirty="0">
                <a:latin typeface="Arial" pitchFamily="34" charset="0"/>
                <a:cs typeface="Times New Roman" pitchFamily="18" charset="0"/>
              </a:rPr>
              <a:t> </a:t>
            </a:r>
            <a:r>
              <a:rPr lang="en-US" dirty="0" err="1">
                <a:latin typeface="Arial" pitchFamily="34" charset="0"/>
                <a:cs typeface="Times New Roman" pitchFamily="18" charset="0"/>
              </a:rPr>
              <a:t>angajamentul</a:t>
            </a:r>
            <a:r>
              <a:rPr lang="en-US" dirty="0">
                <a:latin typeface="Arial" pitchFamily="34" charset="0"/>
                <a:cs typeface="Times New Roman" pitchFamily="18" charset="0"/>
              </a:rPr>
              <a:t> </a:t>
            </a:r>
            <a:r>
              <a:rPr lang="en-US" dirty="0" err="1">
                <a:latin typeface="Arial" pitchFamily="34" charset="0"/>
                <a:cs typeface="Times New Roman" pitchFamily="18" charset="0"/>
              </a:rPr>
              <a:t>referitor</a:t>
            </a:r>
            <a:r>
              <a:rPr lang="en-US" dirty="0">
                <a:latin typeface="Arial" pitchFamily="34" charset="0"/>
                <a:cs typeface="Times New Roman" pitchFamily="18" charset="0"/>
              </a:rPr>
              <a:t> la SM </a:t>
            </a:r>
            <a:r>
              <a:rPr lang="en-US" dirty="0" err="1">
                <a:latin typeface="Arial" pitchFamily="34" charset="0"/>
                <a:cs typeface="Times New Roman" pitchFamily="18" charset="0"/>
              </a:rPr>
              <a:t>prin</a:t>
            </a:r>
            <a:r>
              <a:rPr lang="en-US" dirty="0">
                <a:latin typeface="Arial" pitchFamily="34" charset="0"/>
                <a:cs typeface="Times New Roman" pitchFamily="18" charset="0"/>
              </a:rPr>
              <a:t>:</a:t>
            </a:r>
            <a:endParaRPr lang="en-US" dirty="0">
              <a:cs typeface="Times New Roman" pitchFamily="18" charset="0"/>
            </a:endParaRPr>
          </a:p>
          <a:p>
            <a:pPr>
              <a:lnSpc>
                <a:spcPct val="115000"/>
              </a:lnSpc>
            </a:pPr>
            <a:r>
              <a:rPr lang="en-US" sz="2000" dirty="0">
                <a:latin typeface="Arial" pitchFamily="34" charset="0"/>
                <a:cs typeface="Times New Roman" pitchFamily="18" charset="0"/>
              </a:rPr>
              <a:t>» 	</a:t>
            </a:r>
            <a:r>
              <a:rPr lang="en-US" sz="2000" dirty="0" err="1">
                <a:solidFill>
                  <a:srgbClr val="0E0448"/>
                </a:solidFill>
                <a:latin typeface="Arial" pitchFamily="34" charset="0"/>
                <a:cs typeface="Times New Roman" pitchFamily="18" charset="0"/>
              </a:rPr>
              <a:t>asumarea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responsabilitatii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raspunderii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juridice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eficacitatea</a:t>
            </a:r>
            <a:r>
              <a:rPr lang="en-US" sz="2000" dirty="0">
                <a:latin typeface="Arial" pitchFamily="34" charset="0"/>
                <a:cs typeface="Times New Roman" pitchFamily="18" charset="0"/>
              </a:rPr>
              <a:t> SM, </a:t>
            </a:r>
            <a:endParaRPr lang="en-US" sz="2000" dirty="0">
              <a:cs typeface="Times New Roman" pitchFamily="18" charset="0"/>
            </a:endParaRPr>
          </a:p>
          <a:p>
            <a:pPr>
              <a:lnSpc>
                <a:spcPct val="115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asigurarea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politica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obiectivele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sunt</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stabilite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SM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sunt</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compatibile</a:t>
            </a:r>
            <a:r>
              <a:rPr lang="en-US" sz="2000" dirty="0">
                <a:latin typeface="Arial" pitchFamily="34" charset="0"/>
                <a:cs typeface="Times New Roman" pitchFamily="18" charset="0"/>
              </a:rPr>
              <a:t> cu </a:t>
            </a:r>
            <a:r>
              <a:rPr lang="en-US" sz="2000" dirty="0" err="1">
                <a:latin typeface="Arial" pitchFamily="34" charset="0"/>
                <a:cs typeface="Times New Roman" pitchFamily="18" charset="0"/>
              </a:rPr>
              <a:t>contextul</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directia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strategica</a:t>
            </a:r>
            <a:r>
              <a:rPr lang="en-US" sz="2000" dirty="0">
                <a:latin typeface="Arial" pitchFamily="34" charset="0"/>
                <a:cs typeface="Times New Roman" pitchFamily="18" charset="0"/>
              </a:rPr>
              <a:t> a </a:t>
            </a:r>
            <a:r>
              <a:rPr lang="en-US" sz="2000" dirty="0" err="1">
                <a:latin typeface="Arial" pitchFamily="34" charset="0"/>
                <a:cs typeface="Times New Roman" pitchFamily="18" charset="0"/>
              </a:rPr>
              <a:t>organizatiei</a:t>
            </a:r>
            <a:r>
              <a:rPr lang="en-US" sz="2000" dirty="0">
                <a:latin typeface="Arial" pitchFamily="34" charset="0"/>
                <a:cs typeface="Times New Roman" pitchFamily="18" charset="0"/>
              </a:rPr>
              <a:t>,</a:t>
            </a:r>
            <a:endParaRPr lang="en-US" sz="2000" dirty="0">
              <a:cs typeface="Times New Roman" pitchFamily="18" charset="0"/>
            </a:endParaRPr>
          </a:p>
          <a:p>
            <a:pPr>
              <a:lnSpc>
                <a:spcPct val="115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asigurarea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procesele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cerintele</a:t>
            </a:r>
            <a:r>
              <a:rPr lang="en-US" sz="2000" dirty="0">
                <a:latin typeface="Arial" pitchFamily="34" charset="0"/>
                <a:cs typeface="Times New Roman" pitchFamily="18" charset="0"/>
              </a:rPr>
              <a:t> SM </a:t>
            </a:r>
            <a:r>
              <a:rPr lang="en-US" sz="2000" dirty="0" err="1">
                <a:latin typeface="Arial" pitchFamily="34" charset="0"/>
                <a:cs typeface="Times New Roman" pitchFamily="18" charset="0"/>
              </a:rPr>
              <a:t>sunt</a:t>
            </a:r>
            <a:r>
              <a:rPr lang="en-US" sz="2000" dirty="0">
                <a:latin typeface="Arial" pitchFamily="34" charset="0"/>
                <a:cs typeface="Times New Roman" pitchFamily="18" charset="0"/>
              </a:rPr>
              <a:t> integrate in </a:t>
            </a:r>
            <a:r>
              <a:rPr lang="en-US" sz="2000" dirty="0" err="1">
                <a:latin typeface="Arial" pitchFamily="34" charset="0"/>
                <a:cs typeface="Times New Roman" pitchFamily="18" charset="0"/>
              </a:rPr>
              <a:t>procesele</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afaceri</a:t>
            </a:r>
            <a:r>
              <a:rPr lang="en-US" sz="2000" dirty="0">
                <a:latin typeface="Arial" pitchFamily="34" charset="0"/>
                <a:cs typeface="Times New Roman" pitchFamily="18" charset="0"/>
              </a:rPr>
              <a:t> ale </a:t>
            </a:r>
            <a:r>
              <a:rPr lang="en-US" sz="2000" dirty="0" err="1">
                <a:latin typeface="Arial" pitchFamily="34" charset="0"/>
                <a:cs typeface="Times New Roman" pitchFamily="18" charset="0"/>
              </a:rPr>
              <a:t>organizatiei</a:t>
            </a:r>
            <a:r>
              <a:rPr lang="en-US" sz="2000" dirty="0">
                <a:latin typeface="Arial" pitchFamily="34" charset="0"/>
                <a:cs typeface="Times New Roman" pitchFamily="18" charset="0"/>
              </a:rPr>
              <a:t>,</a:t>
            </a:r>
            <a:endParaRPr lang="en-US" sz="2000" dirty="0">
              <a:cs typeface="Times New Roman" pitchFamily="18" charset="0"/>
            </a:endParaRPr>
          </a:p>
          <a:p>
            <a:pPr>
              <a:lnSpc>
                <a:spcPct val="115000"/>
              </a:lnSpc>
            </a:pPr>
            <a:r>
              <a:rPr lang="en-US" sz="2000" dirty="0">
                <a:latin typeface="Arial" pitchFamily="34" charset="0"/>
                <a:cs typeface="Times New Roman" pitchFamily="18" charset="0"/>
              </a:rPr>
              <a:t>»	</a:t>
            </a:r>
            <a:r>
              <a:rPr lang="en-US" sz="2000" dirty="0" err="1">
                <a:solidFill>
                  <a:srgbClr val="0E0448"/>
                </a:solidFill>
                <a:latin typeface="Arial" pitchFamily="34" charset="0"/>
                <a:cs typeface="Times New Roman" pitchFamily="18" charset="0"/>
              </a:rPr>
              <a:t>promovarea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abordarii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bazate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proces</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 </a:t>
            </a:r>
            <a:r>
              <a:rPr lang="en-US" sz="2000" dirty="0" err="1">
                <a:latin typeface="Arial" pitchFamily="34" charset="0"/>
                <a:cs typeface="Times New Roman" pitchFamily="18" charset="0"/>
              </a:rPr>
              <a:t>gandirii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bazate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risc</a:t>
            </a:r>
            <a:r>
              <a:rPr lang="en-US" sz="2000" dirty="0">
                <a:latin typeface="Arial" pitchFamily="34" charset="0"/>
                <a:cs typeface="Times New Roman" pitchFamily="18" charset="0"/>
              </a:rPr>
              <a:t>, </a:t>
            </a:r>
            <a:endParaRPr lang="en-US" sz="2000" dirty="0" smtClean="0">
              <a:latin typeface="Arial" pitchFamily="34" charset="0"/>
              <a:cs typeface="Times New Roman" pitchFamily="18" charset="0"/>
            </a:endParaRPr>
          </a:p>
          <a:p>
            <a:pPr>
              <a:lnSpc>
                <a:spcPct val="115000"/>
              </a:lnSpc>
            </a:pPr>
            <a:endParaRPr lang="en-US" sz="2000" dirty="0">
              <a:cs typeface="Times New Roman" pitchFamily="18" charset="0"/>
            </a:endParaRPr>
          </a:p>
        </p:txBody>
      </p:sp>
      <p:sp>
        <p:nvSpPr>
          <p:cNvPr id="5" name="Rectangle 2"/>
          <p:cNvSpPr txBox="1">
            <a:spLocks noChangeArrowheads="1"/>
          </p:cNvSpPr>
          <p:nvPr/>
        </p:nvSpPr>
        <p:spPr>
          <a:xfrm>
            <a:off x="1066497" y="400726"/>
            <a:ext cx="10274300" cy="9810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dirty="0" smtClean="0">
                <a:solidFill>
                  <a:schemeClr val="tx1"/>
                </a:solidFill>
                <a:latin typeface="Arial" pitchFamily="34" charset="0"/>
                <a:cs typeface="Arial" pitchFamily="34" charset="0"/>
              </a:rPr>
              <a:t>5.Leadership</a:t>
            </a:r>
            <a:endParaRPr lang="en-CA" sz="40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14394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66497" y="2421970"/>
            <a:ext cx="9877777" cy="3450696"/>
          </a:xfrm>
        </p:spPr>
        <p:txBody>
          <a:bodyPr>
            <a:normAutofit lnSpcReduction="10000"/>
          </a:bodyPr>
          <a:lstStyle/>
          <a:p>
            <a:pPr marL="0" indent="0">
              <a:buNone/>
            </a:pPr>
            <a:r>
              <a:rPr lang="en-US" b="1" dirty="0" smtClean="0">
                <a:latin typeface="Arial" pitchFamily="34" charset="0"/>
                <a:cs typeface="Arial" pitchFamily="34" charset="0"/>
              </a:rPr>
              <a:t>5.1.1.Orientarea </a:t>
            </a:r>
            <a:r>
              <a:rPr lang="en-US" b="1" dirty="0" err="1">
                <a:latin typeface="Arial" pitchFamily="34" charset="0"/>
                <a:cs typeface="Arial" pitchFamily="34" charset="0"/>
              </a:rPr>
              <a:t>catre</a:t>
            </a:r>
            <a:r>
              <a:rPr lang="en-US" b="1" dirty="0">
                <a:latin typeface="Arial" pitchFamily="34" charset="0"/>
                <a:cs typeface="Arial" pitchFamily="34" charset="0"/>
              </a:rPr>
              <a:t> client</a:t>
            </a:r>
          </a:p>
          <a:p>
            <a:r>
              <a:rPr lang="en-US" dirty="0" err="1" smtClean="0">
                <a:latin typeface="Arial" pitchFamily="34" charset="0"/>
                <a:cs typeface="Arial" pitchFamily="34" charset="0"/>
              </a:rPr>
              <a:t>Cerintele</a:t>
            </a:r>
            <a:r>
              <a:rPr lang="en-US" dirty="0" smtClean="0">
                <a:latin typeface="Arial" pitchFamily="34" charset="0"/>
                <a:cs typeface="Arial" pitchFamily="34" charset="0"/>
              </a:rPr>
              <a:t> </a:t>
            </a:r>
            <a:r>
              <a:rPr lang="en-US" dirty="0" err="1">
                <a:latin typeface="Arial" pitchFamily="34" charset="0"/>
                <a:cs typeface="Arial" pitchFamily="34" charset="0"/>
              </a:rPr>
              <a:t>clientului</a:t>
            </a:r>
            <a:r>
              <a:rPr lang="en-US" dirty="0">
                <a:latin typeface="Arial" pitchFamily="34" charset="0"/>
                <a:cs typeface="Arial" pitchFamily="34" charset="0"/>
              </a:rPr>
              <a:t> </a:t>
            </a:r>
            <a:r>
              <a:rPr lang="en-US" dirty="0" err="1">
                <a:latin typeface="Arial" pitchFamily="34" charset="0"/>
                <a:cs typeface="Arial" pitchFamily="34" charset="0"/>
              </a:rPr>
              <a:t>sunt</a:t>
            </a:r>
            <a:r>
              <a:rPr lang="en-US" dirty="0">
                <a:latin typeface="Arial" pitchFamily="34" charset="0"/>
                <a:cs typeface="Arial" pitchFamily="34" charset="0"/>
              </a:rPr>
              <a:t> </a:t>
            </a:r>
            <a:r>
              <a:rPr lang="en-US" dirty="0" err="1">
                <a:latin typeface="Arial" pitchFamily="34" charset="0"/>
                <a:cs typeface="Arial" pitchFamily="34" charset="0"/>
              </a:rPr>
              <a:t>identificate</a:t>
            </a:r>
            <a:r>
              <a:rPr lang="en-US" dirty="0">
                <a:latin typeface="Arial" pitchFamily="34" charset="0"/>
                <a:cs typeface="Arial" pitchFamily="34" charset="0"/>
              </a:rPr>
              <a:t> </a:t>
            </a:r>
            <a:r>
              <a:rPr lang="en-US" dirty="0" err="1">
                <a:latin typeface="Arial" pitchFamily="34" charset="0"/>
                <a:cs typeface="Arial" pitchFamily="34" charset="0"/>
              </a:rPr>
              <a:t>în</a:t>
            </a:r>
            <a:r>
              <a:rPr lang="en-US" dirty="0">
                <a:latin typeface="Arial" pitchFamily="34" charset="0"/>
                <a:cs typeface="Arial" pitchFamily="34" charset="0"/>
              </a:rPr>
              <a:t> </a:t>
            </a:r>
            <a:r>
              <a:rPr lang="en-US" dirty="0" err="1">
                <a:latin typeface="Arial" pitchFamily="34" charset="0"/>
                <a:cs typeface="Arial" pitchFamily="34" charset="0"/>
              </a:rPr>
              <a:t>cadrul</a:t>
            </a:r>
            <a:r>
              <a:rPr lang="en-US" dirty="0">
                <a:latin typeface="Arial" pitchFamily="34" charset="0"/>
                <a:cs typeface="Arial" pitchFamily="34" charset="0"/>
              </a:rPr>
              <a:t> </a:t>
            </a:r>
            <a:r>
              <a:rPr lang="en-US" dirty="0" err="1">
                <a:latin typeface="Arial" pitchFamily="34" charset="0"/>
                <a:cs typeface="Arial" pitchFamily="34" charset="0"/>
              </a:rPr>
              <a:t>proceselor</a:t>
            </a:r>
            <a:r>
              <a:rPr lang="en-US" dirty="0">
                <a:latin typeface="Arial" pitchFamily="34" charset="0"/>
                <a:cs typeface="Arial" pitchFamily="34" charset="0"/>
              </a:rPr>
              <a:t> </a:t>
            </a:r>
            <a:r>
              <a:rPr lang="en-US" dirty="0" err="1">
                <a:latin typeface="Arial" pitchFamily="34" charset="0"/>
                <a:cs typeface="Arial" pitchFamily="34" charset="0"/>
              </a:rPr>
              <a:t>referitoare</a:t>
            </a:r>
            <a:r>
              <a:rPr lang="en-US" dirty="0">
                <a:latin typeface="Arial" pitchFamily="34" charset="0"/>
                <a:cs typeface="Arial" pitchFamily="34" charset="0"/>
              </a:rPr>
              <a:t> la </a:t>
            </a:r>
            <a:r>
              <a:rPr lang="en-US" dirty="0" err="1" smtClean="0">
                <a:latin typeface="Arial" pitchFamily="34" charset="0"/>
                <a:cs typeface="Arial" pitchFamily="34" charset="0"/>
              </a:rPr>
              <a:t>relatia</a:t>
            </a:r>
            <a:r>
              <a:rPr lang="en-US" dirty="0" smtClean="0">
                <a:latin typeface="Arial" pitchFamily="34" charset="0"/>
                <a:cs typeface="Arial" pitchFamily="34" charset="0"/>
              </a:rPr>
              <a:t> </a:t>
            </a:r>
            <a:r>
              <a:rPr lang="en-US" dirty="0">
                <a:latin typeface="Arial" pitchFamily="34" charset="0"/>
                <a:cs typeface="Arial" pitchFamily="34" charset="0"/>
              </a:rPr>
              <a:t>cu </a:t>
            </a:r>
            <a:r>
              <a:rPr lang="en-US" dirty="0" err="1" smtClean="0">
                <a:latin typeface="Arial" pitchFamily="34" charset="0"/>
                <a:cs typeface="Arial" pitchFamily="34" charset="0"/>
              </a:rPr>
              <a:t>clientul</a:t>
            </a:r>
            <a:r>
              <a:rPr lang="en-US" dirty="0">
                <a:latin typeface="Arial" pitchFamily="34" charset="0"/>
                <a:cs typeface="Arial" pitchFamily="34" charset="0"/>
              </a:rPr>
              <a:t> </a:t>
            </a:r>
            <a:r>
              <a:rPr lang="en-US" dirty="0" smtClean="0">
                <a:latin typeface="Arial" pitchFamily="34" charset="0"/>
                <a:cs typeface="Arial" pitchFamily="34" charset="0"/>
              </a:rPr>
              <a:t>(</a:t>
            </a:r>
            <a:r>
              <a:rPr lang="en-US" dirty="0" err="1" smtClean="0">
                <a:latin typeface="Arial" pitchFamily="34" charset="0"/>
                <a:cs typeface="Arial" pitchFamily="34" charset="0"/>
              </a:rPr>
              <a:t>determinarea</a:t>
            </a:r>
            <a:r>
              <a:rPr lang="en-US" dirty="0" smtClean="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a:t>
            </a:r>
            <a:r>
              <a:rPr lang="en-US" dirty="0" err="1">
                <a:latin typeface="Arial" pitchFamily="34" charset="0"/>
                <a:cs typeface="Arial" pitchFamily="34" charset="0"/>
              </a:rPr>
              <a:t>analiza</a:t>
            </a:r>
            <a:r>
              <a:rPr lang="en-US" dirty="0">
                <a:latin typeface="Arial" pitchFamily="34" charset="0"/>
                <a:cs typeface="Arial" pitchFamily="34" charset="0"/>
              </a:rPr>
              <a:t> </a:t>
            </a:r>
            <a:r>
              <a:rPr lang="en-US" dirty="0" err="1">
                <a:latin typeface="Arial" pitchFamily="34" charset="0"/>
                <a:cs typeface="Arial" pitchFamily="34" charset="0"/>
              </a:rPr>
              <a:t>cerinelor</a:t>
            </a:r>
            <a:r>
              <a:rPr lang="en-US" dirty="0">
                <a:latin typeface="Arial" pitchFamily="34" charset="0"/>
                <a:cs typeface="Arial" pitchFamily="34" charset="0"/>
              </a:rPr>
              <a:t>), </a:t>
            </a:r>
            <a:r>
              <a:rPr lang="en-US" dirty="0" err="1">
                <a:latin typeface="Arial" pitchFamily="34" charset="0"/>
                <a:cs typeface="Arial" pitchFamily="34" charset="0"/>
              </a:rPr>
              <a:t>iar</a:t>
            </a:r>
            <a:r>
              <a:rPr lang="en-US" dirty="0">
                <a:latin typeface="Arial" pitchFamily="34" charset="0"/>
                <a:cs typeface="Arial" pitchFamily="34" charset="0"/>
              </a:rPr>
              <a:t> </a:t>
            </a:r>
            <a:r>
              <a:rPr lang="en-US" dirty="0" err="1">
                <a:latin typeface="Arial" pitchFamily="34" charset="0"/>
                <a:cs typeface="Arial" pitchFamily="34" charset="0"/>
              </a:rPr>
              <a:t>controlul</a:t>
            </a:r>
            <a:r>
              <a:rPr lang="en-US" dirty="0">
                <a:latin typeface="Arial" pitchFamily="34" charset="0"/>
                <a:cs typeface="Arial" pitchFamily="34" charset="0"/>
              </a:rPr>
              <a:t> </a:t>
            </a:r>
            <a:r>
              <a:rPr lang="en-US" dirty="0" err="1">
                <a:latin typeface="Arial" pitchFamily="34" charset="0"/>
                <a:cs typeface="Arial" pitchFamily="34" charset="0"/>
              </a:rPr>
              <a:t>proceselor</a:t>
            </a:r>
            <a:r>
              <a:rPr lang="en-US" dirty="0">
                <a:latin typeface="Arial" pitchFamily="34" charset="0"/>
                <a:cs typeface="Arial" pitchFamily="34" charset="0"/>
              </a:rPr>
              <a:t> </a:t>
            </a:r>
            <a:r>
              <a:rPr lang="en-US" dirty="0" err="1">
                <a:latin typeface="Arial" pitchFamily="34" charset="0"/>
                <a:cs typeface="Arial" pitchFamily="34" charset="0"/>
              </a:rPr>
              <a:t>ulterioare</a:t>
            </a:r>
            <a:r>
              <a:rPr lang="en-US" dirty="0">
                <a:latin typeface="Arial" pitchFamily="34" charset="0"/>
                <a:cs typeface="Arial" pitchFamily="34" charset="0"/>
              </a:rPr>
              <a:t> </a:t>
            </a:r>
            <a:r>
              <a:rPr lang="en-US" dirty="0" err="1">
                <a:latin typeface="Arial" pitchFamily="34" charset="0"/>
                <a:cs typeface="Arial" pitchFamily="34" charset="0"/>
              </a:rPr>
              <a:t>este</a:t>
            </a:r>
            <a:r>
              <a:rPr lang="en-US" dirty="0">
                <a:latin typeface="Arial" pitchFamily="34" charset="0"/>
                <a:cs typeface="Arial" pitchFamily="34" charset="0"/>
              </a:rPr>
              <a:t> </a:t>
            </a:r>
            <a:r>
              <a:rPr lang="en-US" dirty="0" err="1">
                <a:latin typeface="Arial" pitchFamily="34" charset="0"/>
                <a:cs typeface="Arial" pitchFamily="34" charset="0"/>
              </a:rPr>
              <a:t>menit</a:t>
            </a:r>
            <a:r>
              <a:rPr lang="en-US" dirty="0">
                <a:latin typeface="Arial" pitchFamily="34" charset="0"/>
                <a:cs typeface="Arial" pitchFamily="34" charset="0"/>
              </a:rPr>
              <a:t> </a:t>
            </a:r>
            <a:r>
              <a:rPr lang="en-US" dirty="0" err="1">
                <a:latin typeface="Arial" pitchFamily="34" charset="0"/>
                <a:cs typeface="Arial" pitchFamily="34" charset="0"/>
              </a:rPr>
              <a:t>sa</a:t>
            </a:r>
            <a:r>
              <a:rPr lang="en-US" dirty="0">
                <a:latin typeface="Arial" pitchFamily="34" charset="0"/>
                <a:cs typeface="Arial" pitchFamily="34" charset="0"/>
              </a:rPr>
              <a:t> </a:t>
            </a:r>
            <a:r>
              <a:rPr lang="en-US" dirty="0" err="1" smtClean="0">
                <a:latin typeface="Arial" pitchFamily="34" charset="0"/>
                <a:cs typeface="Arial" pitchFamily="34" charset="0"/>
              </a:rPr>
              <a:t>asigure</a:t>
            </a:r>
            <a:r>
              <a:rPr lang="en-US" dirty="0">
                <a:latin typeface="Arial" pitchFamily="34" charset="0"/>
                <a:cs typeface="Arial" pitchFamily="34" charset="0"/>
              </a:rPr>
              <a:t> </a:t>
            </a:r>
            <a:r>
              <a:rPr lang="en-US" dirty="0" err="1" smtClean="0">
                <a:latin typeface="Arial" pitchFamily="34" charset="0"/>
                <a:cs typeface="Arial" pitchFamily="34" charset="0"/>
              </a:rPr>
              <a:t>satisfacerea</a:t>
            </a:r>
            <a:r>
              <a:rPr lang="en-US" dirty="0" smtClean="0">
                <a:latin typeface="Arial" pitchFamily="34" charset="0"/>
                <a:cs typeface="Arial" pitchFamily="34" charset="0"/>
              </a:rPr>
              <a:t> </a:t>
            </a:r>
            <a:r>
              <a:rPr lang="en-US" dirty="0" err="1">
                <a:latin typeface="Arial" pitchFamily="34" charset="0"/>
                <a:cs typeface="Arial" pitchFamily="34" charset="0"/>
              </a:rPr>
              <a:t>acestor</a:t>
            </a:r>
            <a:r>
              <a:rPr lang="en-US" dirty="0">
                <a:latin typeface="Arial" pitchFamily="34" charset="0"/>
                <a:cs typeface="Arial" pitchFamily="34" charset="0"/>
              </a:rPr>
              <a:t> </a:t>
            </a:r>
            <a:r>
              <a:rPr lang="en-US" dirty="0" err="1">
                <a:latin typeface="Arial" pitchFamily="34" charset="0"/>
                <a:cs typeface="Arial" pitchFamily="34" charset="0"/>
              </a:rPr>
              <a:t>cerine</a:t>
            </a:r>
            <a:r>
              <a:rPr lang="en-US" dirty="0">
                <a:latin typeface="Arial" pitchFamily="34" charset="0"/>
                <a:cs typeface="Arial" pitchFamily="34" charset="0"/>
              </a:rPr>
              <a:t>. </a:t>
            </a:r>
            <a:r>
              <a:rPr lang="en-US" dirty="0" err="1">
                <a:latin typeface="Arial" pitchFamily="34" charset="0"/>
                <a:cs typeface="Arial" pitchFamily="34" charset="0"/>
              </a:rPr>
              <a:t>Totodata</a:t>
            </a:r>
            <a:r>
              <a:rPr lang="en-US" dirty="0">
                <a:latin typeface="Arial" pitchFamily="34" charset="0"/>
                <a:cs typeface="Arial" pitchFamily="34" charset="0"/>
              </a:rPr>
              <a:t> </a:t>
            </a:r>
            <a:r>
              <a:rPr lang="en-US" dirty="0" err="1" smtClean="0">
                <a:latin typeface="Arial" pitchFamily="34" charset="0"/>
                <a:cs typeface="Arial" pitchFamily="34" charset="0"/>
              </a:rPr>
              <a:t>satisfactia</a:t>
            </a:r>
            <a:r>
              <a:rPr lang="en-US" dirty="0" smtClean="0">
                <a:latin typeface="Arial" pitchFamily="34" charset="0"/>
                <a:cs typeface="Arial" pitchFamily="34" charset="0"/>
              </a:rPr>
              <a:t> </a:t>
            </a:r>
            <a:r>
              <a:rPr lang="en-US" dirty="0" err="1">
                <a:latin typeface="Arial" pitchFamily="34" charset="0"/>
                <a:cs typeface="Arial" pitchFamily="34" charset="0"/>
              </a:rPr>
              <a:t>clientului</a:t>
            </a:r>
            <a:r>
              <a:rPr lang="en-US" dirty="0">
                <a:latin typeface="Arial" pitchFamily="34" charset="0"/>
                <a:cs typeface="Arial" pitchFamily="34" charset="0"/>
              </a:rPr>
              <a:t> </a:t>
            </a:r>
            <a:r>
              <a:rPr lang="en-US" dirty="0" err="1">
                <a:latin typeface="Arial" pitchFamily="34" charset="0"/>
                <a:cs typeface="Arial" pitchFamily="34" charset="0"/>
              </a:rPr>
              <a:t>este</a:t>
            </a:r>
            <a:r>
              <a:rPr lang="en-US" dirty="0">
                <a:latin typeface="Arial" pitchFamily="34" charset="0"/>
                <a:cs typeface="Arial" pitchFamily="34" charset="0"/>
              </a:rPr>
              <a:t> permanent </a:t>
            </a:r>
            <a:r>
              <a:rPr lang="en-US" dirty="0" err="1">
                <a:latin typeface="Arial" pitchFamily="34" charset="0"/>
                <a:cs typeface="Arial" pitchFamily="34" charset="0"/>
              </a:rPr>
              <a:t>monitorizata</a:t>
            </a:r>
            <a:r>
              <a:rPr lang="en-US" dirty="0">
                <a:latin typeface="Arial" pitchFamily="34" charset="0"/>
                <a:cs typeface="Arial" pitchFamily="34" charset="0"/>
              </a:rPr>
              <a:t> </a:t>
            </a:r>
            <a:r>
              <a:rPr lang="en-US" dirty="0" err="1" smtClean="0">
                <a:latin typeface="Arial" pitchFamily="34" charset="0"/>
                <a:cs typeface="Arial" pitchFamily="34" charset="0"/>
              </a:rPr>
              <a:t>în</a:t>
            </a:r>
            <a:r>
              <a:rPr lang="en-US" dirty="0">
                <a:latin typeface="Arial" pitchFamily="34" charset="0"/>
                <a:cs typeface="Arial" pitchFamily="34" charset="0"/>
              </a:rPr>
              <a:t> </a:t>
            </a:r>
            <a:r>
              <a:rPr lang="en-US" dirty="0" err="1" smtClean="0">
                <a:latin typeface="Arial" pitchFamily="34" charset="0"/>
                <a:cs typeface="Arial" pitchFamily="34" charset="0"/>
              </a:rPr>
              <a:t>cadrul</a:t>
            </a:r>
            <a:r>
              <a:rPr lang="en-US" dirty="0" smtClean="0">
                <a:latin typeface="Arial" pitchFamily="34" charset="0"/>
                <a:cs typeface="Arial" pitchFamily="34" charset="0"/>
              </a:rPr>
              <a:t> </a:t>
            </a:r>
            <a:r>
              <a:rPr lang="en-US" dirty="0" err="1">
                <a:latin typeface="Arial" pitchFamily="34" charset="0"/>
                <a:cs typeface="Arial" pitchFamily="34" charset="0"/>
              </a:rPr>
              <a:t>proceselor</a:t>
            </a:r>
            <a:r>
              <a:rPr lang="en-US" dirty="0">
                <a:latin typeface="Arial" pitchFamily="34" charset="0"/>
                <a:cs typeface="Arial" pitchFamily="34" charset="0"/>
              </a:rPr>
              <a:t> de </a:t>
            </a:r>
            <a:r>
              <a:rPr lang="en-US" dirty="0" err="1">
                <a:latin typeface="Arial" pitchFamily="34" charset="0"/>
                <a:cs typeface="Arial" pitchFamily="34" charset="0"/>
              </a:rPr>
              <a:t>masurare</a:t>
            </a:r>
            <a:r>
              <a:rPr lang="en-US" dirty="0">
                <a:latin typeface="Arial" pitchFamily="34" charset="0"/>
                <a:cs typeface="Arial" pitchFamily="34" charset="0"/>
              </a:rPr>
              <a:t>.</a:t>
            </a:r>
          </a:p>
          <a:p>
            <a:r>
              <a:rPr lang="it-IT" dirty="0">
                <a:latin typeface="Arial" pitchFamily="34" charset="0"/>
                <a:cs typeface="Arial" pitchFamily="34" charset="0"/>
              </a:rPr>
              <a:t>Sunt determinate si tratate riscurile si oportunitatile care pot influenta </a:t>
            </a:r>
            <a:r>
              <a:rPr lang="it-IT" dirty="0" smtClean="0">
                <a:latin typeface="Arial" pitchFamily="34" charset="0"/>
                <a:cs typeface="Arial" pitchFamily="34" charset="0"/>
              </a:rPr>
              <a:t>conformitatea  </a:t>
            </a:r>
            <a:r>
              <a:rPr lang="en-US" dirty="0" err="1" smtClean="0">
                <a:latin typeface="Arial" pitchFamily="34" charset="0"/>
                <a:cs typeface="Arial" pitchFamily="34" charset="0"/>
              </a:rPr>
              <a:t>produselor</a:t>
            </a:r>
            <a:r>
              <a:rPr lang="en-US" dirty="0" smtClean="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a:t>
            </a:r>
            <a:r>
              <a:rPr lang="en-US" dirty="0" err="1">
                <a:latin typeface="Arial" pitchFamily="34" charset="0"/>
                <a:cs typeface="Arial" pitchFamily="34" charset="0"/>
              </a:rPr>
              <a:t>serviciilor</a:t>
            </a:r>
            <a:r>
              <a:rPr lang="en-US" dirty="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a:t>
            </a:r>
            <a:r>
              <a:rPr lang="en-US" dirty="0" err="1">
                <a:latin typeface="Arial" pitchFamily="34" charset="0"/>
                <a:cs typeface="Arial" pitchFamily="34" charset="0"/>
              </a:rPr>
              <a:t>capabilitatea</a:t>
            </a:r>
            <a:r>
              <a:rPr lang="en-US" dirty="0">
                <a:latin typeface="Arial" pitchFamily="34" charset="0"/>
                <a:cs typeface="Arial" pitchFamily="34" charset="0"/>
              </a:rPr>
              <a:t> de a </a:t>
            </a:r>
            <a:r>
              <a:rPr lang="en-US" dirty="0" err="1">
                <a:latin typeface="Arial" pitchFamily="34" charset="0"/>
                <a:cs typeface="Arial" pitchFamily="34" charset="0"/>
              </a:rPr>
              <a:t>creste</a:t>
            </a:r>
            <a:r>
              <a:rPr lang="en-US" dirty="0">
                <a:latin typeface="Arial" pitchFamily="34" charset="0"/>
                <a:cs typeface="Arial" pitchFamily="34" charset="0"/>
              </a:rPr>
              <a:t> </a:t>
            </a:r>
            <a:r>
              <a:rPr lang="en-US" dirty="0" err="1">
                <a:latin typeface="Arial" pitchFamily="34" charset="0"/>
                <a:cs typeface="Arial" pitchFamily="34" charset="0"/>
              </a:rPr>
              <a:t>satisfactia</a:t>
            </a:r>
            <a:r>
              <a:rPr lang="en-US" dirty="0">
                <a:latin typeface="Arial" pitchFamily="34" charset="0"/>
                <a:cs typeface="Arial" pitchFamily="34" charset="0"/>
              </a:rPr>
              <a:t> </a:t>
            </a:r>
            <a:r>
              <a:rPr lang="en-US" dirty="0" err="1">
                <a:latin typeface="Arial" pitchFamily="34" charset="0"/>
                <a:cs typeface="Arial" pitchFamily="34" charset="0"/>
              </a:rPr>
              <a:t>clientului</a:t>
            </a:r>
            <a:r>
              <a:rPr lang="en-US" dirty="0">
                <a:latin typeface="Arial" pitchFamily="34" charset="0"/>
                <a:cs typeface="Arial" pitchFamily="34" charset="0"/>
              </a:rPr>
              <a:t>.</a:t>
            </a:r>
          </a:p>
        </p:txBody>
      </p:sp>
      <p:sp>
        <p:nvSpPr>
          <p:cNvPr id="4" name="Rectangle 2"/>
          <p:cNvSpPr txBox="1">
            <a:spLocks noChangeArrowheads="1"/>
          </p:cNvSpPr>
          <p:nvPr/>
        </p:nvSpPr>
        <p:spPr>
          <a:xfrm>
            <a:off x="1066497" y="400726"/>
            <a:ext cx="10274300" cy="9810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dirty="0" smtClean="0">
                <a:solidFill>
                  <a:schemeClr val="tx1"/>
                </a:solidFill>
                <a:latin typeface="Arial" pitchFamily="34" charset="0"/>
                <a:cs typeface="Arial" pitchFamily="34" charset="0"/>
              </a:rPr>
              <a:t>5.Leadership</a:t>
            </a:r>
            <a:endParaRPr lang="en-CA" sz="40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277163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847774" y="716437"/>
            <a:ext cx="10274300" cy="642105"/>
          </a:xfrm>
        </p:spPr>
        <p:txBody>
          <a:bodyPr>
            <a:normAutofit fontScale="90000"/>
          </a:bodyPr>
          <a:lstStyle/>
          <a:p>
            <a:r>
              <a:rPr lang="en-US" sz="4000" b="1" dirty="0">
                <a:solidFill>
                  <a:schemeClr val="tx1"/>
                </a:solidFill>
                <a:latin typeface="Arial" pitchFamily="34" charset="0"/>
                <a:cs typeface="Arial" pitchFamily="34" charset="0"/>
              </a:rPr>
              <a:t>Leadership</a:t>
            </a:r>
            <a:r>
              <a:rPr lang="en-CA" sz="4000" b="1" dirty="0">
                <a:solidFill>
                  <a:schemeClr val="tx1"/>
                </a:solidFill>
                <a:latin typeface="Arial" pitchFamily="34" charset="0"/>
                <a:cs typeface="Arial" pitchFamily="34" charset="0"/>
              </a:rPr>
              <a:t/>
            </a:r>
            <a:br>
              <a:rPr lang="en-CA" sz="4000" b="1" dirty="0">
                <a:solidFill>
                  <a:schemeClr val="tx1"/>
                </a:solidFill>
                <a:latin typeface="Arial" pitchFamily="34" charset="0"/>
                <a:cs typeface="Arial" pitchFamily="34" charset="0"/>
              </a:rPr>
            </a:br>
            <a:endParaRPr lang="en-CA" sz="40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231021" y="1693630"/>
            <a:ext cx="10282237" cy="478515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endParaRPr lang="en-US" sz="100" dirty="0">
              <a:solidFill>
                <a:srgbClr val="000000"/>
              </a:solidFill>
              <a:latin typeface="Arial" pitchFamily="34" charset="0"/>
              <a:ea typeface="Times New Roman" pitchFamily="18" charset="0"/>
              <a:cs typeface="Arial" pitchFamily="34" charset="0"/>
            </a:endParaRPr>
          </a:p>
          <a:p>
            <a:pPr>
              <a:lnSpc>
                <a:spcPct val="115000"/>
              </a:lnSpc>
            </a:pPr>
            <a:r>
              <a:rPr lang="en-US" sz="2800" b="1" dirty="0" smtClean="0">
                <a:latin typeface="Arial" pitchFamily="34" charset="0"/>
                <a:cs typeface="Arial" pitchFamily="34" charset="0"/>
              </a:rPr>
              <a:t>5.2.Politica</a:t>
            </a:r>
          </a:p>
          <a:p>
            <a:pPr>
              <a:lnSpc>
                <a:spcPct val="115000"/>
              </a:lnSpc>
              <a:buFontTx/>
              <a:buBlip>
                <a:blip r:embed="rId2"/>
              </a:buBlip>
            </a:pPr>
            <a:r>
              <a:rPr lang="en-US" b="1" dirty="0" smtClean="0">
                <a:solidFill>
                  <a:srgbClr val="000000"/>
                </a:solidFill>
                <a:latin typeface="Arial" pitchFamily="34" charset="0"/>
                <a:ea typeface="Batang" pitchFamily="18" charset="-127"/>
                <a:cs typeface="Arial" pitchFamily="34" charset="0"/>
              </a:rPr>
              <a:t>         </a:t>
            </a:r>
            <a:r>
              <a:rPr lang="en-US" b="1" dirty="0" err="1" smtClean="0">
                <a:solidFill>
                  <a:srgbClr val="000000"/>
                </a:solidFill>
                <a:latin typeface="Arial" pitchFamily="34" charset="0"/>
                <a:ea typeface="Batang" pitchFamily="18" charset="-127"/>
                <a:cs typeface="Arial" pitchFamily="34" charset="0"/>
              </a:rPr>
              <a:t>Stabilirea</a:t>
            </a:r>
            <a:r>
              <a:rPr lang="en-US" b="1" dirty="0" smtClean="0">
                <a:solidFill>
                  <a:srgbClr val="000000"/>
                </a:solidFill>
                <a:latin typeface="Arial" pitchFamily="34" charset="0"/>
                <a:ea typeface="Batang" pitchFamily="18" charset="-127"/>
                <a:cs typeface="Arial" pitchFamily="34" charset="0"/>
              </a:rPr>
              <a:t> </a:t>
            </a:r>
            <a:r>
              <a:rPr lang="en-US" b="1" dirty="0" err="1" smtClean="0">
                <a:solidFill>
                  <a:srgbClr val="000000"/>
                </a:solidFill>
                <a:latin typeface="Arial" pitchFamily="34" charset="0"/>
                <a:ea typeface="Batang" pitchFamily="18" charset="-127"/>
                <a:cs typeface="Arial" pitchFamily="34" charset="0"/>
              </a:rPr>
              <a:t>politicii</a:t>
            </a:r>
            <a:r>
              <a:rPr lang="en-US" b="1" dirty="0">
                <a:solidFill>
                  <a:srgbClr val="000000"/>
                </a:solidFill>
                <a:latin typeface="Arial" pitchFamily="34" charset="0"/>
                <a:ea typeface="Batang" pitchFamily="18" charset="-127"/>
                <a:cs typeface="Arial" pitchFamily="34" charset="0"/>
              </a:rPr>
              <a:t> </a:t>
            </a:r>
            <a:r>
              <a:rPr lang="it-IT" b="1" dirty="0">
                <a:latin typeface="Arial" pitchFamily="34" charset="0"/>
                <a:cs typeface="Arial" pitchFamily="34" charset="0"/>
              </a:rPr>
              <a:t>referitoare la calitate</a:t>
            </a:r>
            <a:endParaRPr lang="en-US" dirty="0" smtClean="0">
              <a:solidFill>
                <a:srgbClr val="000000"/>
              </a:solidFill>
              <a:latin typeface="Arial" pitchFamily="34" charset="0"/>
              <a:ea typeface="Times New Roman" pitchFamily="18" charset="0"/>
              <a:cs typeface="Arial" pitchFamily="34" charset="0"/>
            </a:endParaRPr>
          </a:p>
          <a:p>
            <a:pPr>
              <a:lnSpc>
                <a:spcPct val="115000"/>
              </a:lnSpc>
              <a:buFontTx/>
              <a:buBlip>
                <a:blip r:embed="rId2"/>
              </a:buBlip>
            </a:pPr>
            <a:r>
              <a:rPr lang="en-US" b="1" dirty="0">
                <a:solidFill>
                  <a:srgbClr val="000000"/>
                </a:solidFill>
                <a:latin typeface="Arial" pitchFamily="34" charset="0"/>
                <a:cs typeface="Arial" pitchFamily="34" charset="0"/>
              </a:rPr>
              <a:t>  </a:t>
            </a:r>
            <a:r>
              <a:rPr lang="en-US" b="1" dirty="0" smtClean="0">
                <a:solidFill>
                  <a:srgbClr val="000000"/>
                </a:solidFill>
                <a:latin typeface="Arial" pitchFamily="34" charset="0"/>
                <a:cs typeface="Arial" pitchFamily="34" charset="0"/>
              </a:rPr>
              <a:t>      </a:t>
            </a:r>
            <a:r>
              <a:rPr lang="en-US" b="1" dirty="0" err="1" smtClean="0">
                <a:solidFill>
                  <a:srgbClr val="000000"/>
                </a:solidFill>
                <a:latin typeface="Arial" pitchFamily="34" charset="0"/>
                <a:cs typeface="Arial" pitchFamily="34" charset="0"/>
              </a:rPr>
              <a:t>Comunicarea</a:t>
            </a:r>
            <a:r>
              <a:rPr lang="en-US" b="1" dirty="0" smtClean="0">
                <a:solidFill>
                  <a:srgbClr val="000000"/>
                </a:solidFill>
                <a:latin typeface="Arial" pitchFamily="34" charset="0"/>
                <a:cs typeface="Arial" pitchFamily="34" charset="0"/>
              </a:rPr>
              <a:t> </a:t>
            </a:r>
            <a:r>
              <a:rPr lang="en-US" b="1" dirty="0" err="1" smtClean="0">
                <a:solidFill>
                  <a:srgbClr val="000000"/>
                </a:solidFill>
                <a:latin typeface="Arial" pitchFamily="34" charset="0"/>
                <a:cs typeface="Arial" pitchFamily="34" charset="0"/>
              </a:rPr>
              <a:t>politicii</a:t>
            </a:r>
            <a:r>
              <a:rPr lang="en-US" b="1" dirty="0" smtClean="0">
                <a:solidFill>
                  <a:srgbClr val="000000"/>
                </a:solidFill>
                <a:latin typeface="Arial" pitchFamily="34" charset="0"/>
                <a:cs typeface="Arial" pitchFamily="34" charset="0"/>
              </a:rPr>
              <a:t> </a:t>
            </a:r>
            <a:r>
              <a:rPr lang="it-IT" b="1" dirty="0">
                <a:latin typeface="Arial" pitchFamily="34" charset="0"/>
                <a:cs typeface="Arial" pitchFamily="34" charset="0"/>
              </a:rPr>
              <a:t>referitoare la </a:t>
            </a:r>
            <a:r>
              <a:rPr lang="it-IT" b="1" dirty="0" smtClean="0">
                <a:latin typeface="Arial" pitchFamily="34" charset="0"/>
                <a:cs typeface="Arial" pitchFamily="34" charset="0"/>
              </a:rPr>
              <a:t>calitate</a:t>
            </a:r>
          </a:p>
          <a:p>
            <a:pPr>
              <a:lnSpc>
                <a:spcPct val="115000"/>
              </a:lnSpc>
            </a:pPr>
            <a:endParaRPr lang="it-IT" sz="900" dirty="0">
              <a:latin typeface="Arial" pitchFamily="34" charset="0"/>
              <a:cs typeface="Arial" pitchFamily="34" charset="0"/>
            </a:endParaRPr>
          </a:p>
          <a:p>
            <a:r>
              <a:rPr lang="it-IT" dirty="0">
                <a:latin typeface="Arial" pitchFamily="34" charset="0"/>
                <a:cs typeface="Arial" pitchFamily="34" charset="0"/>
              </a:rPr>
              <a:t>»	</a:t>
            </a:r>
            <a:r>
              <a:rPr lang="it-IT" sz="2000" dirty="0">
                <a:latin typeface="Arial" pitchFamily="34" charset="0"/>
                <a:cs typeface="Arial" pitchFamily="34" charset="0"/>
              </a:rPr>
              <a:t>Managementul de la cel mai inalt nivel trebuie sa stabilesca, sa implementeze si sa mentina o politica referitoare la calitate, in cadrul domeniului de aplicare definit la SMC, care:</a:t>
            </a:r>
            <a:endParaRPr lang="en-US" sz="2000" dirty="0">
              <a:latin typeface="Arial" pitchFamily="34" charset="0"/>
              <a:cs typeface="Arial" pitchFamily="34" charset="0"/>
            </a:endParaRPr>
          </a:p>
          <a:p>
            <a:r>
              <a:rPr lang="it-IT" sz="2000" dirty="0">
                <a:latin typeface="Arial" pitchFamily="34" charset="0"/>
                <a:cs typeface="Arial" pitchFamily="34" charset="0"/>
              </a:rPr>
              <a:t>-	sa fie adecvata scopului si contextului organizatiei, inclusiv natura, amploarea activitatilor / proceselor, produselor si serviciilor sale,</a:t>
            </a:r>
            <a:endParaRPr lang="en-US" sz="2000" dirty="0">
              <a:latin typeface="Arial" pitchFamily="34" charset="0"/>
              <a:cs typeface="Arial" pitchFamily="34" charset="0"/>
            </a:endParaRPr>
          </a:p>
          <a:p>
            <a:r>
              <a:rPr lang="it-IT" sz="2000" dirty="0">
                <a:latin typeface="Arial" pitchFamily="34" charset="0"/>
                <a:cs typeface="Arial" pitchFamily="34" charset="0"/>
              </a:rPr>
              <a:t>-	sa sustina directia sa strategica;</a:t>
            </a:r>
            <a:endParaRPr lang="en-US" sz="2000" dirty="0">
              <a:latin typeface="Arial" pitchFamily="34" charset="0"/>
              <a:cs typeface="Arial" pitchFamily="34" charset="0"/>
            </a:endParaRPr>
          </a:p>
          <a:p>
            <a:r>
              <a:rPr lang="it-IT" sz="2000" dirty="0">
                <a:latin typeface="Arial" pitchFamily="34" charset="0"/>
                <a:cs typeface="Arial" pitchFamily="34" charset="0"/>
              </a:rPr>
              <a:t>-	sa asigure un cadru pentru stabilirea obiectivelor referitoare la calitate,</a:t>
            </a:r>
            <a:endParaRPr lang="en-US" sz="2000" dirty="0">
              <a:latin typeface="Arial" pitchFamily="34" charset="0"/>
              <a:cs typeface="Arial" pitchFamily="34" charset="0"/>
            </a:endParaRPr>
          </a:p>
          <a:p>
            <a:r>
              <a:rPr lang="it-IT" sz="2000" dirty="0">
                <a:latin typeface="Arial" pitchFamily="34" charset="0"/>
                <a:cs typeface="Arial" pitchFamily="34" charset="0"/>
              </a:rPr>
              <a:t>-	sa includa un angajament pentru:</a:t>
            </a:r>
            <a:endParaRPr lang="en-US" sz="2000" dirty="0">
              <a:latin typeface="Arial" pitchFamily="34" charset="0"/>
              <a:cs typeface="Arial" pitchFamily="34" charset="0"/>
            </a:endParaRPr>
          </a:p>
          <a:p>
            <a:r>
              <a:rPr lang="ro-RO" sz="2000" dirty="0" smtClean="0">
                <a:latin typeface="Arial" pitchFamily="34" charset="0"/>
                <a:cs typeface="Arial" pitchFamily="34" charset="0"/>
              </a:rPr>
              <a:t>		-</a:t>
            </a:r>
            <a:r>
              <a:rPr lang="it-IT" sz="2000" dirty="0" smtClean="0">
                <a:latin typeface="Arial" pitchFamily="34" charset="0"/>
                <a:cs typeface="Arial" pitchFamily="34" charset="0"/>
              </a:rPr>
              <a:t>satisfacerea </a:t>
            </a:r>
            <a:r>
              <a:rPr lang="it-IT" sz="2000" dirty="0">
                <a:latin typeface="Arial" pitchFamily="34" charset="0"/>
                <a:cs typeface="Arial" pitchFamily="34" charset="0"/>
              </a:rPr>
              <a:t>cerintelor aplicabile;</a:t>
            </a:r>
            <a:endParaRPr lang="en-US" sz="2000" dirty="0">
              <a:latin typeface="Arial" pitchFamily="34" charset="0"/>
              <a:cs typeface="Arial" pitchFamily="34" charset="0"/>
            </a:endParaRPr>
          </a:p>
          <a:p>
            <a:r>
              <a:rPr lang="ro-RO" sz="2000" dirty="0" smtClean="0">
                <a:latin typeface="Arial" pitchFamily="34" charset="0"/>
                <a:cs typeface="Arial" pitchFamily="34" charset="0"/>
              </a:rPr>
              <a:t>		</a:t>
            </a:r>
            <a:r>
              <a:rPr lang="it-IT" sz="2000" dirty="0" smtClean="0">
                <a:latin typeface="Arial" pitchFamily="34" charset="0"/>
                <a:cs typeface="Arial" pitchFamily="34" charset="0"/>
              </a:rPr>
              <a:t>-imbunatatirea </a:t>
            </a:r>
            <a:r>
              <a:rPr lang="it-IT" sz="2000" dirty="0">
                <a:latin typeface="Arial" pitchFamily="34" charset="0"/>
                <a:cs typeface="Arial" pitchFamily="34" charset="0"/>
              </a:rPr>
              <a:t>SMC,</a:t>
            </a:r>
            <a:endParaRPr lang="en-US" sz="2000" dirty="0">
              <a:latin typeface="Arial" pitchFamily="34" charset="0"/>
              <a:cs typeface="Arial" pitchFamily="34" charset="0"/>
            </a:endParaRPr>
          </a:p>
          <a:p>
            <a:r>
              <a:rPr lang="ro-RO" sz="2000" dirty="0">
                <a:latin typeface="Arial" pitchFamily="34" charset="0"/>
                <a:cs typeface="Arial" pitchFamily="34" charset="0"/>
              </a:rPr>
              <a:t>	</a:t>
            </a:r>
            <a:r>
              <a:rPr lang="ro-RO" sz="2000" dirty="0" smtClean="0">
                <a:latin typeface="Arial" pitchFamily="34" charset="0"/>
                <a:cs typeface="Arial" pitchFamily="34" charset="0"/>
              </a:rPr>
              <a:t>	-</a:t>
            </a:r>
            <a:r>
              <a:rPr lang="it-IT" sz="2000" dirty="0" smtClean="0">
                <a:latin typeface="Arial" pitchFamily="34" charset="0"/>
                <a:cs typeface="Arial" pitchFamily="34" charset="0"/>
              </a:rPr>
              <a:t>alte </a:t>
            </a:r>
            <a:r>
              <a:rPr lang="it-IT" sz="2000" dirty="0">
                <a:latin typeface="Arial" pitchFamily="34" charset="0"/>
                <a:cs typeface="Arial" pitchFamily="34" charset="0"/>
              </a:rPr>
              <a:t>angajamente relevante pentru contextul organizatiei;</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3208153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988675" y="478547"/>
            <a:ext cx="10274300" cy="981075"/>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smtClean="0">
                <a:solidFill>
                  <a:schemeClr val="tx1"/>
                </a:solidFill>
                <a:latin typeface="Arial" pitchFamily="34" charset="0"/>
                <a:cs typeface="Arial" pitchFamily="34" charset="0"/>
              </a:rPr>
              <a:t>5.Leadership</a:t>
            </a:r>
            <a:r>
              <a:rPr lang="en-CA" sz="3600" b="1" dirty="0">
                <a:solidFill>
                  <a:schemeClr val="tx1"/>
                </a:solidFill>
                <a:latin typeface="Arial" pitchFamily="34" charset="0"/>
                <a:cs typeface="Arial" pitchFamily="34" charset="0"/>
              </a:rPr>
              <a:t/>
            </a:r>
            <a:br>
              <a:rPr lang="en-CA" sz="3600" b="1" dirty="0">
                <a:solidFill>
                  <a:schemeClr val="tx1"/>
                </a:solidFill>
                <a:latin typeface="Arial" pitchFamily="34" charset="0"/>
                <a:cs typeface="Arial" pitchFamily="34" charset="0"/>
              </a:rPr>
            </a:br>
            <a:endParaRPr lang="en-CA" sz="36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258111" y="1606697"/>
            <a:ext cx="10282237" cy="499213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nSpc>
                <a:spcPct val="115000"/>
              </a:lnSpc>
            </a:pPr>
            <a:r>
              <a:rPr lang="en-US" sz="2800" b="1" dirty="0" smtClean="0">
                <a:latin typeface="Arial" pitchFamily="34" charset="0"/>
                <a:cs typeface="Arial" pitchFamily="34" charset="0"/>
              </a:rPr>
              <a:t>5.3.Roluri </a:t>
            </a:r>
            <a:r>
              <a:rPr lang="en-US" sz="2800" b="1" dirty="0" err="1">
                <a:latin typeface="Arial" pitchFamily="34" charset="0"/>
                <a:cs typeface="Arial" pitchFamily="34" charset="0"/>
              </a:rPr>
              <a:t>organizationale</a:t>
            </a:r>
            <a:r>
              <a:rPr lang="en-US" sz="2800" b="1" dirty="0">
                <a:latin typeface="Arial" pitchFamily="34" charset="0"/>
                <a:cs typeface="Arial" pitchFamily="34" charset="0"/>
              </a:rPr>
              <a:t>, </a:t>
            </a:r>
            <a:r>
              <a:rPr lang="en-US" sz="2800" b="1" dirty="0" err="1">
                <a:latin typeface="Arial" pitchFamily="34" charset="0"/>
                <a:cs typeface="Arial" pitchFamily="34" charset="0"/>
              </a:rPr>
              <a:t>autoritati</a:t>
            </a:r>
            <a:r>
              <a:rPr lang="en-US" sz="2800" b="1" dirty="0">
                <a:latin typeface="Arial" pitchFamily="34" charset="0"/>
                <a:cs typeface="Arial" pitchFamily="34" charset="0"/>
              </a:rPr>
              <a:t> </a:t>
            </a:r>
            <a:r>
              <a:rPr lang="en-US" sz="2800" b="1" dirty="0" err="1">
                <a:latin typeface="Arial" pitchFamily="34" charset="0"/>
                <a:cs typeface="Arial" pitchFamily="34" charset="0"/>
              </a:rPr>
              <a:t>si</a:t>
            </a:r>
            <a:r>
              <a:rPr lang="en-US" sz="2800" b="1" dirty="0">
                <a:latin typeface="Arial" pitchFamily="34" charset="0"/>
                <a:cs typeface="Arial" pitchFamily="34" charset="0"/>
              </a:rPr>
              <a:t> </a:t>
            </a:r>
            <a:r>
              <a:rPr lang="en-US" sz="2800" b="1" dirty="0" err="1">
                <a:latin typeface="Arial" pitchFamily="34" charset="0"/>
                <a:cs typeface="Arial" pitchFamily="34" charset="0"/>
              </a:rPr>
              <a:t>responsabilitati</a:t>
            </a:r>
            <a:endParaRPr lang="it-IT" sz="2800" dirty="0" smtClean="0">
              <a:latin typeface="Arial" pitchFamily="34" charset="0"/>
              <a:cs typeface="Times New Roman" pitchFamily="18" charset="0"/>
            </a:endParaRPr>
          </a:p>
          <a:p>
            <a:pPr>
              <a:lnSpc>
                <a:spcPct val="115000"/>
              </a:lnSpc>
            </a:pPr>
            <a:endParaRPr lang="it-IT" dirty="0">
              <a:latin typeface="Arial" pitchFamily="34" charset="0"/>
              <a:cs typeface="Times New Roman" pitchFamily="18" charset="0"/>
            </a:endParaRPr>
          </a:p>
          <a:p>
            <a:pPr>
              <a:lnSpc>
                <a:spcPct val="115000"/>
              </a:lnSpc>
            </a:pPr>
            <a:r>
              <a:rPr lang="en-US" dirty="0">
                <a:latin typeface="MS Gothic" pitchFamily="49" charset="-128"/>
                <a:ea typeface="Times New Roman" pitchFamily="18" charset="0"/>
                <a:cs typeface="MS Gothic" pitchFamily="49" charset="-128"/>
              </a:rPr>
              <a:t>☞ </a:t>
            </a:r>
            <a:r>
              <a:rPr lang="it-IT" dirty="0" smtClean="0">
                <a:latin typeface="Arial" pitchFamily="34" charset="0"/>
                <a:cs typeface="Times New Roman" pitchFamily="18" charset="0"/>
              </a:rPr>
              <a:t>Managementul </a:t>
            </a:r>
            <a:r>
              <a:rPr lang="it-IT" dirty="0">
                <a:latin typeface="Arial" pitchFamily="34" charset="0"/>
                <a:cs typeface="Times New Roman" pitchFamily="18" charset="0"/>
              </a:rPr>
              <a:t>de la cel mai inalt nivel trebuie să se asigure că responsabilitățile și autoritățile pentru rolurile relevante din cadrul organizatiei sunt atribuite, comunicate si intelese în cadrul organizației.</a:t>
            </a:r>
            <a:endParaRPr lang="en-US" dirty="0">
              <a:cs typeface="Times New Roman" pitchFamily="18" charset="0"/>
            </a:endParaRPr>
          </a:p>
          <a:p>
            <a:pPr>
              <a:lnSpc>
                <a:spcPct val="115000"/>
              </a:lnSpc>
            </a:pPr>
            <a:r>
              <a:rPr lang="en-US" dirty="0">
                <a:latin typeface="MS Gothic" pitchFamily="49" charset="-128"/>
                <a:cs typeface="Times New Roman" pitchFamily="18" charset="0"/>
              </a:rPr>
              <a:t>☞</a:t>
            </a:r>
            <a:r>
              <a:rPr lang="it-IT" dirty="0">
                <a:latin typeface="Arial" pitchFamily="34" charset="0"/>
                <a:cs typeface="Times New Roman" pitchFamily="18" charset="0"/>
              </a:rPr>
              <a:t>	Managementul de la cel mai inalt nivel trebuie sa desemneze responsabilitati si autoritati pentru:</a:t>
            </a:r>
            <a:endParaRPr lang="en-US" sz="2800" dirty="0">
              <a:cs typeface="Times New Roman" pitchFamily="18" charset="0"/>
            </a:endParaRPr>
          </a:p>
          <a:p>
            <a:pPr>
              <a:lnSpc>
                <a:spcPct val="115000"/>
              </a:lnSpc>
            </a:pPr>
            <a:r>
              <a:rPr lang="it-IT" sz="2000" dirty="0" smtClean="0">
                <a:latin typeface="Arial" pitchFamily="34" charset="0"/>
                <a:cs typeface="Times New Roman" pitchFamily="18" charset="0"/>
              </a:rPr>
              <a:t>	- </a:t>
            </a:r>
            <a:r>
              <a:rPr lang="it-IT" sz="2000" dirty="0">
                <a:latin typeface="Arial" pitchFamily="34" charset="0"/>
                <a:cs typeface="Times New Roman" pitchFamily="18" charset="0"/>
              </a:rPr>
              <a:t>a se asigura ca SM se conformeaza cu cerintele standardelor de referinta SM;</a:t>
            </a:r>
            <a:endParaRPr lang="en-US" sz="2000" dirty="0">
              <a:cs typeface="Times New Roman" pitchFamily="18" charset="0"/>
            </a:endParaRPr>
          </a:p>
          <a:p>
            <a:pPr>
              <a:lnSpc>
                <a:spcPct val="115000"/>
              </a:lnSpc>
            </a:pPr>
            <a:r>
              <a:rPr lang="it-IT" sz="2000" dirty="0" smtClean="0">
                <a:latin typeface="Arial" pitchFamily="34" charset="0"/>
                <a:cs typeface="Times New Roman" pitchFamily="18" charset="0"/>
              </a:rPr>
              <a:t>	- </a:t>
            </a:r>
            <a:r>
              <a:rPr lang="it-IT" sz="2000" dirty="0">
                <a:latin typeface="Arial" pitchFamily="34" charset="0"/>
                <a:cs typeface="Times New Roman" pitchFamily="18" charset="0"/>
              </a:rPr>
              <a:t>a se asigura ca procesele furnizeaza elementele de iesire intentionate; </a:t>
            </a:r>
            <a:endParaRPr lang="en-US" sz="2000" dirty="0">
              <a:cs typeface="Times New Roman" pitchFamily="18" charset="0"/>
            </a:endParaRPr>
          </a:p>
          <a:p>
            <a:pPr>
              <a:lnSpc>
                <a:spcPct val="115000"/>
              </a:lnSpc>
            </a:pPr>
            <a:r>
              <a:rPr lang="it-IT" sz="2000" dirty="0" smtClean="0">
                <a:latin typeface="Arial" pitchFamily="34" charset="0"/>
                <a:cs typeface="Times New Roman" pitchFamily="18" charset="0"/>
              </a:rPr>
              <a:t>	- </a:t>
            </a:r>
            <a:r>
              <a:rPr lang="it-IT" sz="2000" dirty="0">
                <a:latin typeface="Arial" pitchFamily="34" charset="0"/>
                <a:cs typeface="Times New Roman" pitchFamily="18" charset="0"/>
              </a:rPr>
              <a:t>raportarea, in special catre managementul de la cel mai inalt nivel, referitor la </a:t>
            </a:r>
            <a:r>
              <a:rPr lang="it-IT" sz="2000" dirty="0" smtClean="0">
                <a:latin typeface="Arial" pitchFamily="34" charset="0"/>
                <a:cs typeface="Times New Roman" pitchFamily="18" charset="0"/>
              </a:rPr>
              <a:t>	performanta </a:t>
            </a:r>
            <a:r>
              <a:rPr lang="it-IT" sz="2000" dirty="0">
                <a:latin typeface="Arial" pitchFamily="34" charset="0"/>
                <a:cs typeface="Times New Roman" pitchFamily="18" charset="0"/>
              </a:rPr>
              <a:t>SM, oportunitatile de imbunatatire, inclusiv performanta de mediu; </a:t>
            </a:r>
            <a:endParaRPr lang="en-US" sz="2000" dirty="0">
              <a:cs typeface="Times New Roman" pitchFamily="18" charset="0"/>
            </a:endParaRPr>
          </a:p>
          <a:p>
            <a:pPr>
              <a:lnSpc>
                <a:spcPct val="115000"/>
              </a:lnSpc>
            </a:pPr>
            <a:r>
              <a:rPr lang="it-IT" sz="2000" dirty="0" smtClean="0">
                <a:latin typeface="Arial" pitchFamily="34" charset="0"/>
                <a:cs typeface="Times New Roman" pitchFamily="18" charset="0"/>
              </a:rPr>
              <a:t>	- </a:t>
            </a:r>
            <a:r>
              <a:rPr lang="it-IT" sz="2000" dirty="0">
                <a:latin typeface="Arial" pitchFamily="34" charset="0"/>
                <a:cs typeface="Times New Roman" pitchFamily="18" charset="0"/>
              </a:rPr>
              <a:t>a se asigura ca este mentinuta integritatea SM  atunci cand sunt planificate si </a:t>
            </a:r>
            <a:r>
              <a:rPr lang="it-IT" sz="2000" dirty="0" smtClean="0">
                <a:latin typeface="Arial" pitchFamily="34" charset="0"/>
                <a:cs typeface="Times New Roman" pitchFamily="18" charset="0"/>
              </a:rPr>
              <a:t>	implementate </a:t>
            </a:r>
            <a:r>
              <a:rPr lang="it-IT" sz="2000" dirty="0">
                <a:latin typeface="Arial" pitchFamily="34" charset="0"/>
                <a:cs typeface="Times New Roman" pitchFamily="18" charset="0"/>
              </a:rPr>
              <a:t>schimbari ale </a:t>
            </a:r>
            <a:r>
              <a:rPr lang="it-IT" sz="2000" dirty="0" smtClean="0">
                <a:latin typeface="Arial" pitchFamily="34" charset="0"/>
                <a:cs typeface="Times New Roman" pitchFamily="18" charset="0"/>
              </a:rPr>
              <a:t>SM;</a:t>
            </a:r>
          </a:p>
          <a:p>
            <a:pPr>
              <a:lnSpc>
                <a:spcPct val="115000"/>
              </a:lnSpc>
            </a:pPr>
            <a:r>
              <a:rPr lang="it-IT" sz="2000" dirty="0" smtClean="0">
                <a:latin typeface="Arial" pitchFamily="34" charset="0"/>
                <a:cs typeface="Times New Roman" pitchFamily="18" charset="0"/>
              </a:rPr>
              <a:t>	</a:t>
            </a:r>
            <a:endParaRPr lang="en-US" sz="2000" dirty="0">
              <a:cs typeface="Times New Roman" pitchFamily="18" charset="0"/>
            </a:endParaRPr>
          </a:p>
        </p:txBody>
      </p:sp>
    </p:spTree>
    <p:extLst>
      <p:ext uri="{BB962C8B-B14F-4D97-AF65-F5344CB8AC3E}">
        <p14:creationId xmlns:p14="http://schemas.microsoft.com/office/powerpoint/2010/main" val="13411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313234" y="2396822"/>
            <a:ext cx="10175132" cy="3293209"/>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lang="en-US" b="1" dirty="0" smtClean="0">
                <a:latin typeface="Arial" pitchFamily="34" charset="0"/>
                <a:cs typeface="Arial" pitchFamily="34" charset="0"/>
              </a:rPr>
              <a:t>7.1. </a:t>
            </a:r>
            <a:r>
              <a:rPr lang="en-US" b="1" dirty="0" err="1" smtClean="0">
                <a:latin typeface="Arial" pitchFamily="34" charset="0"/>
                <a:cs typeface="Arial" pitchFamily="34" charset="0"/>
              </a:rPr>
              <a:t>Actiuni</a:t>
            </a:r>
            <a:r>
              <a:rPr lang="en-US" b="1" dirty="0" smtClean="0">
                <a:latin typeface="Arial" pitchFamily="34" charset="0"/>
                <a:cs typeface="Arial" pitchFamily="34" charset="0"/>
              </a:rPr>
              <a:t> </a:t>
            </a:r>
            <a:r>
              <a:rPr lang="en-US" b="1" dirty="0">
                <a:latin typeface="Arial" pitchFamily="34" charset="0"/>
                <a:cs typeface="Arial" pitchFamily="34" charset="0"/>
              </a:rPr>
              <a:t>la </a:t>
            </a:r>
            <a:r>
              <a:rPr lang="en-US" b="1" dirty="0" err="1">
                <a:latin typeface="Arial" pitchFamily="34" charset="0"/>
                <a:cs typeface="Arial" pitchFamily="34" charset="0"/>
              </a:rPr>
              <a:t>adresa</a:t>
            </a:r>
            <a:r>
              <a:rPr lang="en-US" b="1" dirty="0">
                <a:latin typeface="Arial" pitchFamily="34" charset="0"/>
                <a:cs typeface="Arial" pitchFamily="34" charset="0"/>
              </a:rPr>
              <a:t> </a:t>
            </a:r>
            <a:r>
              <a:rPr lang="en-US" b="1" dirty="0" err="1">
                <a:latin typeface="Arial" pitchFamily="34" charset="0"/>
                <a:cs typeface="Arial" pitchFamily="34" charset="0"/>
              </a:rPr>
              <a:t>riscurilor</a:t>
            </a:r>
            <a:r>
              <a:rPr lang="en-US" b="1" dirty="0">
                <a:latin typeface="Arial" pitchFamily="34" charset="0"/>
                <a:cs typeface="Arial" pitchFamily="34" charset="0"/>
              </a:rPr>
              <a:t> </a:t>
            </a:r>
            <a:r>
              <a:rPr lang="en-US" b="1" dirty="0" err="1">
                <a:latin typeface="Arial" pitchFamily="34" charset="0"/>
                <a:cs typeface="Arial" pitchFamily="34" charset="0"/>
              </a:rPr>
              <a:t>si</a:t>
            </a:r>
            <a:r>
              <a:rPr lang="en-US" b="1" dirty="0">
                <a:latin typeface="Arial" pitchFamily="34" charset="0"/>
                <a:cs typeface="Arial" pitchFamily="34" charset="0"/>
              </a:rPr>
              <a:t> </a:t>
            </a:r>
            <a:r>
              <a:rPr lang="en-US" b="1" dirty="0" err="1">
                <a:latin typeface="Arial" pitchFamily="34" charset="0"/>
                <a:cs typeface="Arial" pitchFamily="34" charset="0"/>
              </a:rPr>
              <a:t>oportunitatilor</a:t>
            </a:r>
            <a:r>
              <a:rPr lang="en-US" dirty="0" smtClean="0">
                <a:solidFill>
                  <a:srgbClr val="000000"/>
                </a:solidFill>
                <a:latin typeface="Batang" pitchFamily="18" charset="-127"/>
                <a:ea typeface="Times New Roman" pitchFamily="18" charset="0"/>
                <a:cs typeface="Arial" pitchFamily="34" charset="0"/>
              </a:rPr>
              <a:t>☞</a:t>
            </a:r>
            <a:r>
              <a:rPr lang="it-IT" dirty="0">
                <a:solidFill>
                  <a:srgbClr val="000000"/>
                </a:solidFill>
                <a:latin typeface="Arial" pitchFamily="34" charset="0"/>
                <a:ea typeface="Batang" pitchFamily="18" charset="-127"/>
                <a:cs typeface="Arial" pitchFamily="34" charset="0"/>
              </a:rPr>
              <a:t>	</a:t>
            </a:r>
          </a:p>
          <a:p>
            <a:endParaRPr lang="en-US" sz="800" dirty="0">
              <a:solidFill>
                <a:srgbClr val="000000"/>
              </a:solidFill>
              <a:latin typeface="Arial" pitchFamily="34" charset="0"/>
              <a:ea typeface="Batang" pitchFamily="18" charset="-127"/>
              <a:cs typeface="Arial" pitchFamily="34" charset="0"/>
            </a:endParaRPr>
          </a:p>
          <a:p>
            <a:r>
              <a:rPr lang="en-US" dirty="0">
                <a:solidFill>
                  <a:srgbClr val="000000"/>
                </a:solidFill>
                <a:latin typeface="Arial" pitchFamily="34" charset="0"/>
                <a:ea typeface="Batang" pitchFamily="18" charset="-127"/>
                <a:cs typeface="Arial" pitchFamily="34" charset="0"/>
              </a:rPr>
              <a:t>☞	</a:t>
            </a:r>
            <a:r>
              <a:rPr lang="en-US" dirty="0" err="1">
                <a:solidFill>
                  <a:srgbClr val="000000"/>
                </a:solidFill>
                <a:latin typeface="Arial" pitchFamily="34" charset="0"/>
                <a:ea typeface="Batang" pitchFamily="18" charset="-127"/>
                <a:cs typeface="Arial" pitchFamily="34" charset="0"/>
              </a:rPr>
              <a:t>Organizatia</a:t>
            </a:r>
            <a:r>
              <a:rPr lang="en-US" dirty="0">
                <a:solidFill>
                  <a:srgbClr val="000000"/>
                </a:solidFill>
                <a:latin typeface="Arial" pitchFamily="34" charset="0"/>
                <a:ea typeface="Batang" pitchFamily="18" charset="-127"/>
                <a:cs typeface="Arial" pitchFamily="34" charset="0"/>
              </a:rPr>
              <a:t> </a:t>
            </a:r>
            <a:r>
              <a:rPr lang="en-US" dirty="0" err="1">
                <a:solidFill>
                  <a:srgbClr val="000000"/>
                </a:solidFill>
                <a:latin typeface="Arial" pitchFamily="34" charset="0"/>
                <a:ea typeface="Batang" pitchFamily="18" charset="-127"/>
                <a:cs typeface="Arial" pitchFamily="34" charset="0"/>
              </a:rPr>
              <a:t>trebuie</a:t>
            </a:r>
            <a:r>
              <a:rPr lang="en-US" dirty="0">
                <a:solidFill>
                  <a:srgbClr val="000000"/>
                </a:solidFill>
                <a:latin typeface="Arial" pitchFamily="34" charset="0"/>
                <a:ea typeface="Batang" pitchFamily="18" charset="-127"/>
                <a:cs typeface="Arial" pitchFamily="34" charset="0"/>
              </a:rPr>
              <a:t> </a:t>
            </a:r>
            <a:r>
              <a:rPr lang="en-US" dirty="0" err="1">
                <a:solidFill>
                  <a:srgbClr val="000000"/>
                </a:solidFill>
                <a:latin typeface="Arial" pitchFamily="34" charset="0"/>
                <a:ea typeface="Batang" pitchFamily="18" charset="-127"/>
                <a:cs typeface="Arial" pitchFamily="34" charset="0"/>
              </a:rPr>
              <a:t>sa</a:t>
            </a:r>
            <a:r>
              <a:rPr lang="en-US" dirty="0">
                <a:solidFill>
                  <a:srgbClr val="000000"/>
                </a:solidFill>
                <a:latin typeface="Arial" pitchFamily="34" charset="0"/>
                <a:ea typeface="Batang" pitchFamily="18" charset="-127"/>
                <a:cs typeface="Arial" pitchFamily="34" charset="0"/>
              </a:rPr>
              <a:t> </a:t>
            </a:r>
            <a:r>
              <a:rPr lang="en-US" dirty="0" err="1">
                <a:solidFill>
                  <a:srgbClr val="000000"/>
                </a:solidFill>
                <a:latin typeface="Arial" pitchFamily="34" charset="0"/>
                <a:ea typeface="Batang" pitchFamily="18" charset="-127"/>
                <a:cs typeface="Arial" pitchFamily="34" charset="0"/>
              </a:rPr>
              <a:t>planifice</a:t>
            </a:r>
            <a:r>
              <a:rPr lang="en-US" dirty="0">
                <a:solidFill>
                  <a:srgbClr val="000000"/>
                </a:solidFill>
                <a:latin typeface="Arial" pitchFamily="34" charset="0"/>
                <a:ea typeface="Batang" pitchFamily="18" charset="-127"/>
                <a:cs typeface="Arial" pitchFamily="34" charset="0"/>
              </a:rPr>
              <a:t>:</a:t>
            </a:r>
          </a:p>
          <a:p>
            <a:r>
              <a:rPr lang="en-US" dirty="0">
                <a:solidFill>
                  <a:srgbClr val="000000"/>
                </a:solidFill>
                <a:latin typeface="Arial" pitchFamily="34" charset="0"/>
                <a:ea typeface="Batang" pitchFamily="18" charset="-127"/>
                <a:cs typeface="Arial" pitchFamily="34" charset="0"/>
              </a:rPr>
              <a:t>a)	</a:t>
            </a:r>
            <a:r>
              <a:rPr lang="en-US" dirty="0" err="1">
                <a:solidFill>
                  <a:srgbClr val="000000"/>
                </a:solidFill>
                <a:latin typeface="Arial" pitchFamily="34" charset="0"/>
                <a:ea typeface="Batang" pitchFamily="18" charset="-127"/>
                <a:cs typeface="Arial" pitchFamily="34" charset="0"/>
              </a:rPr>
              <a:t>Actiuni</a:t>
            </a:r>
            <a:r>
              <a:rPr lang="en-US" dirty="0">
                <a:solidFill>
                  <a:srgbClr val="000000"/>
                </a:solidFill>
                <a:latin typeface="Arial" pitchFamily="34" charset="0"/>
                <a:ea typeface="Batang" pitchFamily="18" charset="-127"/>
                <a:cs typeface="Arial" pitchFamily="34" charset="0"/>
              </a:rPr>
              <a:t> de </a:t>
            </a:r>
            <a:r>
              <a:rPr lang="en-US" dirty="0" err="1">
                <a:solidFill>
                  <a:srgbClr val="000000"/>
                </a:solidFill>
                <a:latin typeface="Arial" pitchFamily="34" charset="0"/>
                <a:ea typeface="Batang" pitchFamily="18" charset="-127"/>
                <a:cs typeface="Arial" pitchFamily="34" charset="0"/>
              </a:rPr>
              <a:t>tratare</a:t>
            </a:r>
            <a:r>
              <a:rPr lang="en-US" dirty="0">
                <a:solidFill>
                  <a:srgbClr val="000000"/>
                </a:solidFill>
                <a:latin typeface="Arial" pitchFamily="34" charset="0"/>
                <a:ea typeface="Batang" pitchFamily="18" charset="-127"/>
                <a:cs typeface="Arial" pitchFamily="34" charset="0"/>
              </a:rPr>
              <a:t> a </a:t>
            </a:r>
            <a:r>
              <a:rPr lang="en-US" dirty="0" err="1">
                <a:solidFill>
                  <a:srgbClr val="000000"/>
                </a:solidFill>
                <a:latin typeface="Arial" pitchFamily="34" charset="0"/>
                <a:ea typeface="Batang" pitchFamily="18" charset="-127"/>
                <a:cs typeface="Arial" pitchFamily="34" charset="0"/>
              </a:rPr>
              <a:t>riscurilor</a:t>
            </a:r>
            <a:r>
              <a:rPr lang="en-US" dirty="0">
                <a:solidFill>
                  <a:srgbClr val="000000"/>
                </a:solidFill>
                <a:latin typeface="Arial" pitchFamily="34" charset="0"/>
                <a:ea typeface="Batang" pitchFamily="18" charset="-127"/>
                <a:cs typeface="Arial" pitchFamily="34" charset="0"/>
              </a:rPr>
              <a:t> </a:t>
            </a:r>
            <a:r>
              <a:rPr lang="en-US" dirty="0" err="1">
                <a:solidFill>
                  <a:srgbClr val="000000"/>
                </a:solidFill>
                <a:latin typeface="Arial" pitchFamily="34" charset="0"/>
                <a:ea typeface="Batang" pitchFamily="18" charset="-127"/>
                <a:cs typeface="Arial" pitchFamily="34" charset="0"/>
              </a:rPr>
              <a:t>si</a:t>
            </a:r>
            <a:r>
              <a:rPr lang="en-US" dirty="0">
                <a:solidFill>
                  <a:srgbClr val="000000"/>
                </a:solidFill>
                <a:latin typeface="Arial" pitchFamily="34" charset="0"/>
                <a:ea typeface="Batang" pitchFamily="18" charset="-127"/>
                <a:cs typeface="Arial" pitchFamily="34" charset="0"/>
              </a:rPr>
              <a:t> </a:t>
            </a:r>
            <a:r>
              <a:rPr lang="en-US" dirty="0" err="1">
                <a:solidFill>
                  <a:srgbClr val="000000"/>
                </a:solidFill>
                <a:latin typeface="Arial" pitchFamily="34" charset="0"/>
                <a:ea typeface="Batang" pitchFamily="18" charset="-127"/>
                <a:cs typeface="Arial" pitchFamily="34" charset="0"/>
              </a:rPr>
              <a:t>oportunitatilor</a:t>
            </a:r>
            <a:r>
              <a:rPr lang="en-US" dirty="0">
                <a:solidFill>
                  <a:srgbClr val="000000"/>
                </a:solidFill>
                <a:latin typeface="Arial" pitchFamily="34" charset="0"/>
                <a:ea typeface="Batang" pitchFamily="18" charset="-127"/>
                <a:cs typeface="Arial" pitchFamily="34" charset="0"/>
              </a:rPr>
              <a:t>;</a:t>
            </a:r>
          </a:p>
          <a:p>
            <a:r>
              <a:rPr lang="en-US" dirty="0">
                <a:solidFill>
                  <a:srgbClr val="000000"/>
                </a:solidFill>
                <a:latin typeface="Arial" pitchFamily="34" charset="0"/>
                <a:cs typeface="Arial" pitchFamily="34" charset="0"/>
              </a:rPr>
              <a:t>b)	</a:t>
            </a:r>
            <a:r>
              <a:rPr lang="en-US" dirty="0" err="1">
                <a:solidFill>
                  <a:srgbClr val="000000"/>
                </a:solidFill>
                <a:latin typeface="Arial" pitchFamily="34" charset="0"/>
                <a:cs typeface="Arial" pitchFamily="34" charset="0"/>
              </a:rPr>
              <a:t>Modul</a:t>
            </a:r>
            <a:r>
              <a:rPr lang="en-US" dirty="0">
                <a:solidFill>
                  <a:srgbClr val="000000"/>
                </a:solidFill>
                <a:latin typeface="Arial" pitchFamily="34" charset="0"/>
                <a:cs typeface="Arial" pitchFamily="34" charset="0"/>
              </a:rPr>
              <a:t> in care:</a:t>
            </a:r>
          </a:p>
          <a:p>
            <a:r>
              <a:rPr lang="en-US" sz="2000" dirty="0">
                <a:solidFill>
                  <a:srgbClr val="000000"/>
                </a:solidFill>
                <a:latin typeface="Arial" pitchFamily="34" charset="0"/>
                <a:cs typeface="Arial" pitchFamily="34" charset="0"/>
              </a:rPr>
              <a:t>	1. Sa </a:t>
            </a:r>
            <a:r>
              <a:rPr lang="en-US" sz="2000" dirty="0" err="1">
                <a:solidFill>
                  <a:srgbClr val="000000"/>
                </a:solidFill>
                <a:latin typeface="Arial" pitchFamily="34" charset="0"/>
                <a:cs typeface="Arial" pitchFamily="34" charset="0"/>
              </a:rPr>
              <a:t>integreze</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si</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sa</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implementeze</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actiunile</a:t>
            </a:r>
            <a:r>
              <a:rPr lang="en-US" sz="2000" dirty="0">
                <a:solidFill>
                  <a:srgbClr val="000000"/>
                </a:solidFill>
                <a:latin typeface="Arial" pitchFamily="34" charset="0"/>
                <a:cs typeface="Arial" pitchFamily="34" charset="0"/>
              </a:rPr>
              <a:t> in </a:t>
            </a:r>
            <a:r>
              <a:rPr lang="en-US" sz="2000" dirty="0" err="1">
                <a:solidFill>
                  <a:srgbClr val="000000"/>
                </a:solidFill>
                <a:latin typeface="Arial" pitchFamily="34" charset="0"/>
                <a:cs typeface="Arial" pitchFamily="34" charset="0"/>
              </a:rPr>
              <a:t>procesele</a:t>
            </a:r>
            <a:r>
              <a:rPr lang="en-US" sz="2000" dirty="0">
                <a:solidFill>
                  <a:srgbClr val="000000"/>
                </a:solidFill>
                <a:latin typeface="Arial" pitchFamily="34" charset="0"/>
                <a:cs typeface="Arial" pitchFamily="34" charset="0"/>
              </a:rPr>
              <a:t> SMC (a se </a:t>
            </a:r>
            <a:r>
              <a:rPr lang="en-US" sz="2000" dirty="0" err="1">
                <a:solidFill>
                  <a:srgbClr val="000000"/>
                </a:solidFill>
                <a:latin typeface="Arial" pitchFamily="34" charset="0"/>
                <a:cs typeface="Arial" pitchFamily="34" charset="0"/>
              </a:rPr>
              <a:t>vedea</a:t>
            </a:r>
            <a:r>
              <a:rPr lang="en-US" sz="2000" dirty="0">
                <a:solidFill>
                  <a:srgbClr val="000000"/>
                </a:solidFill>
                <a:latin typeface="Arial" pitchFamily="34" charset="0"/>
                <a:cs typeface="Arial" pitchFamily="34" charset="0"/>
              </a:rPr>
              <a:t> </a:t>
            </a:r>
            <a:r>
              <a:rPr lang="en-US" sz="2000" dirty="0">
                <a:solidFill>
                  <a:srgbClr val="FF0000"/>
                </a:solidFill>
                <a:latin typeface="Arial" pitchFamily="34" charset="0"/>
                <a:cs typeface="Arial" pitchFamily="34" charset="0"/>
              </a:rPr>
              <a:t>4.4);</a:t>
            </a:r>
          </a:p>
          <a:p>
            <a:r>
              <a:rPr lang="en-US" sz="2000" dirty="0">
                <a:latin typeface="Arial" pitchFamily="34" charset="0"/>
                <a:cs typeface="Arial" pitchFamily="34" charset="0"/>
              </a:rPr>
              <a:t>	2. Sa </a:t>
            </a:r>
            <a:r>
              <a:rPr lang="en-US" sz="2000" dirty="0" err="1">
                <a:latin typeface="Arial" pitchFamily="34" charset="0"/>
                <a:cs typeface="Arial" pitchFamily="34" charset="0"/>
              </a:rPr>
              <a:t>evalueze</a:t>
            </a:r>
            <a:r>
              <a:rPr lang="en-US" sz="2000" dirty="0">
                <a:latin typeface="Arial" pitchFamily="34" charset="0"/>
                <a:cs typeface="Arial" pitchFamily="34" charset="0"/>
              </a:rPr>
              <a:t> </a:t>
            </a:r>
            <a:r>
              <a:rPr lang="en-US" sz="2000" dirty="0" err="1">
                <a:latin typeface="Arial" pitchFamily="34" charset="0"/>
                <a:cs typeface="Arial" pitchFamily="34" charset="0"/>
              </a:rPr>
              <a:t>eficaciatea</a:t>
            </a:r>
            <a:r>
              <a:rPr lang="en-US" sz="2000" dirty="0">
                <a:latin typeface="Arial" pitchFamily="34" charset="0"/>
                <a:cs typeface="Arial" pitchFamily="34" charset="0"/>
              </a:rPr>
              <a:t> </a:t>
            </a:r>
            <a:r>
              <a:rPr lang="en-US" sz="2000" dirty="0" err="1">
                <a:latin typeface="Arial" pitchFamily="34" charset="0"/>
                <a:cs typeface="Arial" pitchFamily="34" charset="0"/>
              </a:rPr>
              <a:t>acestor</a:t>
            </a:r>
            <a:r>
              <a:rPr lang="en-US" sz="2000" dirty="0">
                <a:latin typeface="Arial" pitchFamily="34" charset="0"/>
                <a:cs typeface="Arial" pitchFamily="34" charset="0"/>
              </a:rPr>
              <a:t> </a:t>
            </a:r>
            <a:r>
              <a:rPr lang="en-US" sz="2000" dirty="0" err="1">
                <a:latin typeface="Arial" pitchFamily="34" charset="0"/>
                <a:cs typeface="Arial" pitchFamily="34" charset="0"/>
              </a:rPr>
              <a:t>actiuni</a:t>
            </a:r>
            <a:r>
              <a:rPr lang="en-US" sz="2000" dirty="0">
                <a:latin typeface="Arial" pitchFamily="34" charset="0"/>
                <a:cs typeface="Arial" pitchFamily="34" charset="0"/>
              </a:rPr>
              <a:t>.</a:t>
            </a:r>
          </a:p>
          <a:p>
            <a:endParaRPr lang="en-US" sz="800" dirty="0">
              <a:latin typeface="Arial" pitchFamily="34" charset="0"/>
              <a:cs typeface="Arial" pitchFamily="34" charset="0"/>
            </a:endParaRPr>
          </a:p>
          <a:p>
            <a:r>
              <a:rPr lang="en-US" dirty="0">
                <a:latin typeface="Batang" pitchFamily="18" charset="-127"/>
                <a:cs typeface="Times New Roman" pitchFamily="18" charset="0"/>
              </a:rPr>
              <a:t>☞</a:t>
            </a:r>
            <a:r>
              <a:rPr lang="en-US" dirty="0">
                <a:latin typeface="Arial" pitchFamily="34" charset="0"/>
                <a:ea typeface="Batang" pitchFamily="18" charset="-127"/>
              </a:rPr>
              <a:t>	</a:t>
            </a:r>
            <a:r>
              <a:rPr lang="en-US" dirty="0" err="1">
                <a:latin typeface="Arial" pitchFamily="34" charset="0"/>
                <a:ea typeface="Batang" pitchFamily="18" charset="-127"/>
              </a:rPr>
              <a:t>Atunci</a:t>
            </a:r>
            <a:r>
              <a:rPr lang="en-US" dirty="0">
                <a:latin typeface="Arial" pitchFamily="34" charset="0"/>
                <a:ea typeface="Batang" pitchFamily="18" charset="-127"/>
              </a:rPr>
              <a:t> </a:t>
            </a:r>
            <a:r>
              <a:rPr lang="en-US" dirty="0" err="1">
                <a:latin typeface="Arial" pitchFamily="34" charset="0"/>
                <a:ea typeface="Batang" pitchFamily="18" charset="-127"/>
              </a:rPr>
              <a:t>cand</a:t>
            </a:r>
            <a:r>
              <a:rPr lang="en-US" dirty="0">
                <a:latin typeface="Arial" pitchFamily="34" charset="0"/>
                <a:ea typeface="Batang" pitchFamily="18" charset="-127"/>
              </a:rPr>
              <a:t> </a:t>
            </a:r>
            <a:r>
              <a:rPr lang="en-US" dirty="0" err="1">
                <a:latin typeface="Arial" pitchFamily="34" charset="0"/>
                <a:ea typeface="Batang" pitchFamily="18" charset="-127"/>
              </a:rPr>
              <a:t>planifica</a:t>
            </a:r>
            <a:r>
              <a:rPr lang="en-US" dirty="0">
                <a:latin typeface="Arial" pitchFamily="34" charset="0"/>
                <a:ea typeface="Batang" pitchFamily="18" charset="-127"/>
              </a:rPr>
              <a:t> </a:t>
            </a:r>
            <a:r>
              <a:rPr lang="en-US" dirty="0" err="1">
                <a:latin typeface="Arial" pitchFamily="34" charset="0"/>
                <a:ea typeface="Batang" pitchFamily="18" charset="-127"/>
              </a:rPr>
              <a:t>aceste</a:t>
            </a:r>
            <a:r>
              <a:rPr lang="en-US" dirty="0">
                <a:latin typeface="Arial" pitchFamily="34" charset="0"/>
                <a:ea typeface="Batang" pitchFamily="18" charset="-127"/>
              </a:rPr>
              <a:t> </a:t>
            </a:r>
            <a:r>
              <a:rPr lang="en-US" dirty="0" err="1">
                <a:latin typeface="Arial" pitchFamily="34" charset="0"/>
                <a:ea typeface="Batang" pitchFamily="18" charset="-127"/>
              </a:rPr>
              <a:t>actiuni</a:t>
            </a:r>
            <a:r>
              <a:rPr lang="en-US" dirty="0">
                <a:latin typeface="Arial" pitchFamily="34" charset="0"/>
                <a:ea typeface="Batang" pitchFamily="18" charset="-127"/>
              </a:rPr>
              <a:t>, </a:t>
            </a:r>
            <a:r>
              <a:rPr lang="en-US" dirty="0" err="1">
                <a:latin typeface="Arial" pitchFamily="34" charset="0"/>
                <a:ea typeface="Batang" pitchFamily="18" charset="-127"/>
              </a:rPr>
              <a:t>organziatia</a:t>
            </a:r>
            <a:r>
              <a:rPr lang="en-US" dirty="0">
                <a:latin typeface="Arial" pitchFamily="34" charset="0"/>
                <a:ea typeface="Batang" pitchFamily="18" charset="-127"/>
              </a:rPr>
              <a:t> </a:t>
            </a:r>
            <a:r>
              <a:rPr lang="en-US" dirty="0" err="1">
                <a:latin typeface="Arial" pitchFamily="34" charset="0"/>
                <a:ea typeface="Batang" pitchFamily="18" charset="-127"/>
              </a:rPr>
              <a:t>trebuie</a:t>
            </a:r>
            <a:r>
              <a:rPr lang="en-US" dirty="0">
                <a:latin typeface="Arial" pitchFamily="34" charset="0"/>
                <a:ea typeface="Batang" pitchFamily="18" charset="-127"/>
              </a:rPr>
              <a:t> </a:t>
            </a:r>
            <a:r>
              <a:rPr lang="en-US" dirty="0" err="1">
                <a:latin typeface="Arial" pitchFamily="34" charset="0"/>
                <a:ea typeface="Batang" pitchFamily="18" charset="-127"/>
              </a:rPr>
              <a:t>sa</a:t>
            </a:r>
            <a:r>
              <a:rPr lang="en-US" dirty="0">
                <a:latin typeface="Arial" pitchFamily="34" charset="0"/>
                <a:ea typeface="Batang" pitchFamily="18" charset="-127"/>
              </a:rPr>
              <a:t> </a:t>
            </a:r>
            <a:r>
              <a:rPr lang="en-US" dirty="0" err="1">
                <a:latin typeface="Arial" pitchFamily="34" charset="0"/>
                <a:ea typeface="Batang" pitchFamily="18" charset="-127"/>
              </a:rPr>
              <a:t>considere</a:t>
            </a:r>
            <a:r>
              <a:rPr lang="en-US" dirty="0">
                <a:latin typeface="Arial" pitchFamily="34" charset="0"/>
                <a:ea typeface="Batang" pitchFamily="18" charset="-127"/>
              </a:rPr>
              <a:t> </a:t>
            </a:r>
            <a:r>
              <a:rPr lang="en-US" dirty="0" err="1">
                <a:latin typeface="Arial" pitchFamily="34" charset="0"/>
                <a:ea typeface="Batang" pitchFamily="18" charset="-127"/>
              </a:rPr>
              <a:t>optiunile</a:t>
            </a:r>
            <a:r>
              <a:rPr lang="en-US" dirty="0">
                <a:latin typeface="Arial" pitchFamily="34" charset="0"/>
                <a:ea typeface="Batang" pitchFamily="18" charset="-127"/>
              </a:rPr>
              <a:t> sale </a:t>
            </a:r>
            <a:r>
              <a:rPr lang="en-US" dirty="0" err="1">
                <a:latin typeface="Arial" pitchFamily="34" charset="0"/>
                <a:ea typeface="Batang" pitchFamily="18" charset="-127"/>
              </a:rPr>
              <a:t>tehnologice</a:t>
            </a:r>
            <a:r>
              <a:rPr lang="en-US" dirty="0">
                <a:latin typeface="Arial" pitchFamily="34" charset="0"/>
                <a:ea typeface="Batang" pitchFamily="18" charset="-127"/>
              </a:rPr>
              <a:t> </a:t>
            </a:r>
            <a:r>
              <a:rPr lang="en-US" dirty="0" err="1">
                <a:latin typeface="Arial" pitchFamily="34" charset="0"/>
                <a:ea typeface="Batang" pitchFamily="18" charset="-127"/>
              </a:rPr>
              <a:t>si</a:t>
            </a:r>
            <a:r>
              <a:rPr lang="en-US" dirty="0">
                <a:latin typeface="Arial" pitchFamily="34" charset="0"/>
                <a:ea typeface="Batang" pitchFamily="18" charset="-127"/>
              </a:rPr>
              <a:t> </a:t>
            </a:r>
            <a:r>
              <a:rPr lang="en-US" dirty="0" err="1">
                <a:latin typeface="Arial" pitchFamily="34" charset="0"/>
                <a:ea typeface="Batang" pitchFamily="18" charset="-127"/>
              </a:rPr>
              <a:t>finaciare</a:t>
            </a:r>
            <a:r>
              <a:rPr lang="en-US" dirty="0">
                <a:latin typeface="Arial" pitchFamily="34" charset="0"/>
                <a:ea typeface="Batang" pitchFamily="18" charset="-127"/>
              </a:rPr>
              <a:t>, </a:t>
            </a:r>
            <a:r>
              <a:rPr lang="en-US" dirty="0" err="1">
                <a:latin typeface="Arial" pitchFamily="34" charset="0"/>
                <a:ea typeface="Batang" pitchFamily="18" charset="-127"/>
              </a:rPr>
              <a:t>cerintele</a:t>
            </a:r>
            <a:r>
              <a:rPr lang="en-US" dirty="0">
                <a:latin typeface="Arial" pitchFamily="34" charset="0"/>
                <a:ea typeface="Batang" pitchFamily="18" charset="-127"/>
              </a:rPr>
              <a:t> de </a:t>
            </a:r>
            <a:r>
              <a:rPr lang="en-US" dirty="0" err="1">
                <a:latin typeface="Arial" pitchFamily="34" charset="0"/>
                <a:ea typeface="Batang" pitchFamily="18" charset="-127"/>
              </a:rPr>
              <a:t>functionare</a:t>
            </a:r>
            <a:r>
              <a:rPr lang="en-US" dirty="0">
                <a:latin typeface="Arial" pitchFamily="34" charset="0"/>
                <a:ea typeface="Batang" pitchFamily="18" charset="-127"/>
              </a:rPr>
              <a:t> </a:t>
            </a:r>
            <a:r>
              <a:rPr lang="en-US" dirty="0" err="1">
                <a:latin typeface="Arial" pitchFamily="34" charset="0"/>
                <a:ea typeface="Batang" pitchFamily="18" charset="-127"/>
              </a:rPr>
              <a:t>si</a:t>
            </a:r>
            <a:r>
              <a:rPr lang="en-US" dirty="0">
                <a:latin typeface="Arial" pitchFamily="34" charset="0"/>
                <a:ea typeface="Batang" pitchFamily="18" charset="-127"/>
              </a:rPr>
              <a:t> de </a:t>
            </a:r>
            <a:r>
              <a:rPr lang="en-US" dirty="0" err="1">
                <a:latin typeface="Arial" pitchFamily="34" charset="0"/>
                <a:ea typeface="Batang" pitchFamily="18" charset="-127"/>
              </a:rPr>
              <a:t>defasurare</a:t>
            </a:r>
            <a:r>
              <a:rPr lang="en-US" dirty="0">
                <a:latin typeface="Arial" pitchFamily="34" charset="0"/>
                <a:ea typeface="Batang" pitchFamily="18" charset="-127"/>
              </a:rPr>
              <a:t> a </a:t>
            </a:r>
            <a:r>
              <a:rPr lang="en-US" dirty="0" err="1">
                <a:latin typeface="Arial" pitchFamily="34" charset="0"/>
                <a:ea typeface="Batang" pitchFamily="18" charset="-127"/>
              </a:rPr>
              <a:t>activitatii</a:t>
            </a:r>
            <a:r>
              <a:rPr lang="en-US" dirty="0">
                <a:latin typeface="Arial" pitchFamily="34" charset="0"/>
                <a:ea typeface="Batang" pitchFamily="18" charset="-127"/>
              </a:rPr>
              <a:t>.</a:t>
            </a:r>
          </a:p>
          <a:p>
            <a:endParaRPr lang="en-US" sz="800" dirty="0">
              <a:cs typeface="Times New Roman" pitchFamily="18" charset="0"/>
            </a:endParaRPr>
          </a:p>
          <a:p>
            <a:r>
              <a:rPr lang="en-US" dirty="0">
                <a:latin typeface="Batang" pitchFamily="18" charset="-127"/>
                <a:cs typeface="Times New Roman" pitchFamily="18" charset="0"/>
              </a:rPr>
              <a:t>☞</a:t>
            </a:r>
            <a:r>
              <a:rPr lang="en-US" dirty="0">
                <a:latin typeface="Arial" pitchFamily="34" charset="0"/>
                <a:ea typeface="Batang" pitchFamily="18" charset="-127"/>
              </a:rPr>
              <a:t>	</a:t>
            </a:r>
            <a:r>
              <a:rPr lang="en-US" dirty="0" err="1">
                <a:latin typeface="Arial" pitchFamily="34" charset="0"/>
                <a:ea typeface="Batang" pitchFamily="18" charset="-127"/>
              </a:rPr>
              <a:t>Acțiunile</a:t>
            </a:r>
            <a:r>
              <a:rPr lang="en-US" dirty="0">
                <a:latin typeface="Arial" pitchFamily="34" charset="0"/>
                <a:ea typeface="Batang" pitchFamily="18" charset="-127"/>
              </a:rPr>
              <a:t> </a:t>
            </a:r>
            <a:r>
              <a:rPr lang="en-US" dirty="0" err="1">
                <a:latin typeface="Arial" pitchFamily="34" charset="0"/>
                <a:ea typeface="Batang" pitchFamily="18" charset="-127"/>
              </a:rPr>
              <a:t>întreprinse</a:t>
            </a:r>
            <a:r>
              <a:rPr lang="en-US" dirty="0">
                <a:latin typeface="Arial" pitchFamily="34" charset="0"/>
                <a:ea typeface="Batang" pitchFamily="18" charset="-127"/>
              </a:rPr>
              <a:t> </a:t>
            </a:r>
            <a:r>
              <a:rPr lang="en-US" dirty="0" err="1">
                <a:latin typeface="Arial" pitchFamily="34" charset="0"/>
                <a:ea typeface="Batang" pitchFamily="18" charset="-127"/>
              </a:rPr>
              <a:t>pentru</a:t>
            </a:r>
            <a:r>
              <a:rPr lang="en-US" dirty="0">
                <a:latin typeface="Arial" pitchFamily="34" charset="0"/>
                <a:ea typeface="Batang" pitchFamily="18" charset="-127"/>
              </a:rPr>
              <a:t> </a:t>
            </a:r>
            <a:r>
              <a:rPr lang="en-US" dirty="0" err="1">
                <a:latin typeface="Arial" pitchFamily="34" charset="0"/>
                <a:ea typeface="Batang" pitchFamily="18" charset="-127"/>
              </a:rPr>
              <a:t>tratarea</a:t>
            </a:r>
            <a:r>
              <a:rPr lang="en-US" dirty="0">
                <a:latin typeface="Arial" pitchFamily="34" charset="0"/>
                <a:ea typeface="Batang" pitchFamily="18" charset="-127"/>
              </a:rPr>
              <a:t> </a:t>
            </a:r>
            <a:r>
              <a:rPr lang="en-US" dirty="0" err="1">
                <a:latin typeface="Arial" pitchFamily="34" charset="0"/>
                <a:ea typeface="Batang" pitchFamily="18" charset="-127"/>
              </a:rPr>
              <a:t>riscurilor</a:t>
            </a:r>
            <a:r>
              <a:rPr lang="en-US" dirty="0">
                <a:latin typeface="Arial" pitchFamily="34" charset="0"/>
                <a:ea typeface="Batang" pitchFamily="18" charset="-127"/>
              </a:rPr>
              <a:t> </a:t>
            </a:r>
            <a:r>
              <a:rPr lang="en-US" dirty="0" err="1">
                <a:latin typeface="Arial" pitchFamily="34" charset="0"/>
                <a:ea typeface="Batang" pitchFamily="18" charset="-127"/>
              </a:rPr>
              <a:t>și</a:t>
            </a:r>
            <a:r>
              <a:rPr lang="en-US" dirty="0">
                <a:latin typeface="Arial" pitchFamily="34" charset="0"/>
                <a:ea typeface="Batang" pitchFamily="18" charset="-127"/>
              </a:rPr>
              <a:t> </a:t>
            </a:r>
            <a:r>
              <a:rPr lang="en-US" dirty="0" err="1">
                <a:latin typeface="Arial" pitchFamily="34" charset="0"/>
                <a:ea typeface="Batang" pitchFamily="18" charset="-127"/>
              </a:rPr>
              <a:t>oportunităților</a:t>
            </a:r>
            <a:r>
              <a:rPr lang="en-US" dirty="0">
                <a:latin typeface="Arial" pitchFamily="34" charset="0"/>
                <a:ea typeface="Batang" pitchFamily="18" charset="-127"/>
              </a:rPr>
              <a:t> </a:t>
            </a:r>
            <a:r>
              <a:rPr lang="en-US" dirty="0" err="1">
                <a:latin typeface="Arial" pitchFamily="34" charset="0"/>
                <a:ea typeface="Batang" pitchFamily="18" charset="-127"/>
              </a:rPr>
              <a:t>trebuie</a:t>
            </a:r>
            <a:r>
              <a:rPr lang="en-US" dirty="0">
                <a:latin typeface="Arial" pitchFamily="34" charset="0"/>
                <a:ea typeface="Batang" pitchFamily="18" charset="-127"/>
              </a:rPr>
              <a:t> </a:t>
            </a:r>
            <a:r>
              <a:rPr lang="en-US" dirty="0" err="1">
                <a:latin typeface="Arial" pitchFamily="34" charset="0"/>
                <a:ea typeface="Batang" pitchFamily="18" charset="-127"/>
              </a:rPr>
              <a:t>sa</a:t>
            </a:r>
            <a:r>
              <a:rPr lang="en-US" dirty="0">
                <a:latin typeface="Arial" pitchFamily="34" charset="0"/>
                <a:ea typeface="Batang" pitchFamily="18" charset="-127"/>
              </a:rPr>
              <a:t> fie </a:t>
            </a:r>
            <a:r>
              <a:rPr lang="en-US" dirty="0" err="1">
                <a:latin typeface="Arial" pitchFamily="34" charset="0"/>
                <a:ea typeface="Batang" pitchFamily="18" charset="-127"/>
              </a:rPr>
              <a:t>proporționale</a:t>
            </a:r>
            <a:r>
              <a:rPr lang="en-US" dirty="0">
                <a:latin typeface="Arial" pitchFamily="34" charset="0"/>
                <a:ea typeface="Batang" pitchFamily="18" charset="-127"/>
              </a:rPr>
              <a:t> cu </a:t>
            </a:r>
            <a:r>
              <a:rPr lang="en-US" dirty="0" err="1">
                <a:latin typeface="Arial" pitchFamily="34" charset="0"/>
                <a:ea typeface="Batang" pitchFamily="18" charset="-127"/>
              </a:rPr>
              <a:t>impactul</a:t>
            </a:r>
            <a:r>
              <a:rPr lang="en-US" dirty="0">
                <a:latin typeface="Arial" pitchFamily="34" charset="0"/>
                <a:ea typeface="Batang" pitchFamily="18" charset="-127"/>
              </a:rPr>
              <a:t> </a:t>
            </a:r>
            <a:r>
              <a:rPr lang="en-US" dirty="0" err="1">
                <a:latin typeface="Arial" pitchFamily="34" charset="0"/>
                <a:ea typeface="Batang" pitchFamily="18" charset="-127"/>
              </a:rPr>
              <a:t>potențial</a:t>
            </a:r>
            <a:r>
              <a:rPr lang="en-US" dirty="0">
                <a:latin typeface="Arial" pitchFamily="34" charset="0"/>
                <a:ea typeface="Batang" pitchFamily="18" charset="-127"/>
              </a:rPr>
              <a:t> </a:t>
            </a:r>
            <a:r>
              <a:rPr lang="en-US" dirty="0" err="1">
                <a:latin typeface="Arial" pitchFamily="34" charset="0"/>
                <a:ea typeface="Batang" pitchFamily="18" charset="-127"/>
              </a:rPr>
              <a:t>asupra</a:t>
            </a:r>
            <a:r>
              <a:rPr lang="en-US" dirty="0">
                <a:latin typeface="Arial" pitchFamily="34" charset="0"/>
                <a:ea typeface="Batang" pitchFamily="18" charset="-127"/>
              </a:rPr>
              <a:t> </a:t>
            </a:r>
            <a:r>
              <a:rPr lang="en-US" dirty="0" err="1">
                <a:latin typeface="Arial" pitchFamily="34" charset="0"/>
                <a:ea typeface="Batang" pitchFamily="18" charset="-127"/>
              </a:rPr>
              <a:t>conformitatii</a:t>
            </a:r>
            <a:r>
              <a:rPr lang="en-US" dirty="0">
                <a:latin typeface="Arial" pitchFamily="34" charset="0"/>
                <a:ea typeface="Batang" pitchFamily="18" charset="-127"/>
              </a:rPr>
              <a:t> </a:t>
            </a:r>
            <a:r>
              <a:rPr lang="en-US" dirty="0" err="1">
                <a:latin typeface="Arial" pitchFamily="34" charset="0"/>
                <a:ea typeface="Batang" pitchFamily="18" charset="-127"/>
              </a:rPr>
              <a:t>produselor</a:t>
            </a:r>
            <a:r>
              <a:rPr lang="en-US" dirty="0">
                <a:latin typeface="Arial" pitchFamily="34" charset="0"/>
                <a:ea typeface="Batang" pitchFamily="18" charset="-127"/>
              </a:rPr>
              <a:t> </a:t>
            </a:r>
            <a:r>
              <a:rPr lang="en-US" dirty="0" err="1">
                <a:latin typeface="Arial" pitchFamily="34" charset="0"/>
                <a:ea typeface="Batang" pitchFamily="18" charset="-127"/>
              </a:rPr>
              <a:t>și</a:t>
            </a:r>
            <a:r>
              <a:rPr lang="en-US" dirty="0">
                <a:latin typeface="Arial" pitchFamily="34" charset="0"/>
                <a:ea typeface="Batang" pitchFamily="18" charset="-127"/>
              </a:rPr>
              <a:t> </a:t>
            </a:r>
            <a:r>
              <a:rPr lang="en-US" dirty="0" err="1">
                <a:latin typeface="Arial" pitchFamily="34" charset="0"/>
                <a:ea typeface="Batang" pitchFamily="18" charset="-127"/>
              </a:rPr>
              <a:t>serviciilor</a:t>
            </a:r>
            <a:r>
              <a:rPr lang="en-US" dirty="0">
                <a:latin typeface="Arial" pitchFamily="34" charset="0"/>
                <a:ea typeface="Batang" pitchFamily="18" charset="-127"/>
              </a:rPr>
              <a:t>.</a:t>
            </a:r>
            <a:endParaRPr lang="en-US" dirty="0">
              <a:cs typeface="Times New Roman" pitchFamily="18" charset="0"/>
            </a:endParaRPr>
          </a:p>
        </p:txBody>
      </p:sp>
      <p:sp>
        <p:nvSpPr>
          <p:cNvPr id="5" name="Rectangle 2"/>
          <p:cNvSpPr>
            <a:spLocks noGrp="1" noChangeArrowheads="1"/>
          </p:cNvSpPr>
          <p:nvPr>
            <p:ph type="title"/>
          </p:nvPr>
        </p:nvSpPr>
        <p:spPr>
          <a:xfrm>
            <a:off x="1222139" y="488274"/>
            <a:ext cx="10274300" cy="981075"/>
          </a:xfrm>
        </p:spPr>
        <p:txBody>
          <a:bodyPr>
            <a:normAutofit/>
          </a:bodyPr>
          <a:lstStyle/>
          <a:p>
            <a:r>
              <a:rPr lang="en-US" sz="3600" b="1" dirty="0" smtClean="0">
                <a:solidFill>
                  <a:schemeClr val="tx1"/>
                </a:solidFill>
                <a:latin typeface="Arial" pitchFamily="34" charset="0"/>
                <a:cs typeface="Arial" pitchFamily="34" charset="0"/>
              </a:rPr>
              <a:t>6.Planificare</a:t>
            </a:r>
            <a:endParaRPr lang="en-CA" sz="36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89581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847473" y="450266"/>
            <a:ext cx="10274300" cy="981075"/>
          </a:xfrm>
        </p:spPr>
        <p:txBody>
          <a:bodyPr>
            <a:normAutofit/>
          </a:bodyPr>
          <a:lstStyle/>
          <a:p>
            <a:pPr>
              <a:lnSpc>
                <a:spcPct val="150000"/>
              </a:lnSpc>
              <a:defRPr/>
            </a:pPr>
            <a:r>
              <a:rPr lang="en-US" sz="3600" b="1" dirty="0" smtClean="0">
                <a:solidFill>
                  <a:schemeClr val="tx1"/>
                </a:solidFill>
                <a:latin typeface="Arial" pitchFamily="34" charset="0"/>
                <a:cs typeface="Arial" pitchFamily="34" charset="0"/>
              </a:rPr>
              <a:t>6.Planificare</a:t>
            </a:r>
            <a:endParaRPr lang="en-US" sz="3600" b="1" dirty="0">
              <a:solidFill>
                <a:schemeClr val="tx1"/>
              </a:solidFill>
              <a:latin typeface="Arial" charset="0"/>
              <a:cs typeface="Arial" charset="0"/>
            </a:endParaRPr>
          </a:p>
        </p:txBody>
      </p:sp>
      <p:sp>
        <p:nvSpPr>
          <p:cNvPr id="5" name="Rectangle 3"/>
          <p:cNvSpPr>
            <a:spLocks noChangeArrowheads="1"/>
          </p:cNvSpPr>
          <p:nvPr/>
        </p:nvSpPr>
        <p:spPr bwMode="auto">
          <a:xfrm>
            <a:off x="1069197" y="1583515"/>
            <a:ext cx="10404426" cy="433965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marL="342900" indent="-342900">
              <a:lnSpc>
                <a:spcPct val="150000"/>
              </a:lnSpc>
              <a:buFontTx/>
              <a:buBlip>
                <a:blip r:embed="rId2"/>
              </a:buBlip>
              <a:defRPr/>
            </a:pPr>
            <a:r>
              <a:rPr lang="en-US" sz="2400" b="1" dirty="0" err="1" smtClean="0">
                <a:latin typeface="Arial" charset="0"/>
                <a:ea typeface="Calibri" pitchFamily="34" charset="0"/>
                <a:cs typeface="Calibri" pitchFamily="34" charset="0"/>
              </a:rPr>
              <a:t>Stabilirea</a:t>
            </a:r>
            <a:r>
              <a:rPr lang="en-US" sz="2400" b="1" dirty="0" smtClean="0">
                <a:latin typeface="Arial" charset="0"/>
                <a:ea typeface="Calibri" pitchFamily="34" charset="0"/>
                <a:cs typeface="Calibri" pitchFamily="34" charset="0"/>
              </a:rPr>
              <a:t> </a:t>
            </a:r>
            <a:r>
              <a:rPr lang="en-US" sz="2400" b="1" dirty="0" err="1">
                <a:latin typeface="Arial" charset="0"/>
                <a:ea typeface="Calibri" pitchFamily="34" charset="0"/>
                <a:cs typeface="Calibri" pitchFamily="34" charset="0"/>
              </a:rPr>
              <a:t>obiectivelor</a:t>
            </a:r>
            <a:r>
              <a:rPr lang="en-US" sz="2400" b="1" dirty="0">
                <a:latin typeface="Arial" charset="0"/>
                <a:ea typeface="Calibri" pitchFamily="34" charset="0"/>
                <a:cs typeface="Calibri" pitchFamily="34" charset="0"/>
              </a:rPr>
              <a:t> </a:t>
            </a:r>
            <a:r>
              <a:rPr lang="en-US" sz="2400" b="1" dirty="0" smtClean="0">
                <a:latin typeface="Arial" charset="0"/>
                <a:ea typeface="Calibri" pitchFamily="34" charset="0"/>
                <a:cs typeface="Calibri" pitchFamily="34" charset="0"/>
              </a:rPr>
              <a:t>SMC</a:t>
            </a:r>
          </a:p>
          <a:p>
            <a:pPr marL="342900" lvl="0" indent="-342900">
              <a:lnSpc>
                <a:spcPct val="150000"/>
              </a:lnSpc>
              <a:buBlip>
                <a:blip r:embed="rId2"/>
              </a:buBlip>
              <a:defRPr/>
            </a:pPr>
            <a:r>
              <a:rPr lang="en-US" sz="2400" b="1" i="1" dirty="0"/>
              <a:t> </a:t>
            </a:r>
            <a:r>
              <a:rPr lang="en-US" sz="2400" b="1" i="1" dirty="0" err="1" smtClean="0">
                <a:latin typeface="Arial" pitchFamily="34" charset="0"/>
                <a:cs typeface="Arial" pitchFamily="34" charset="0"/>
              </a:rPr>
              <a:t>Planificarea</a:t>
            </a:r>
            <a:r>
              <a:rPr lang="en-US" sz="2400" b="1" i="1" dirty="0" smtClean="0">
                <a:latin typeface="Arial" pitchFamily="34" charset="0"/>
                <a:cs typeface="Arial" pitchFamily="34" charset="0"/>
              </a:rPr>
              <a:t> </a:t>
            </a:r>
            <a:r>
              <a:rPr lang="en-US" sz="2400" b="1" i="1" dirty="0" err="1">
                <a:latin typeface="Arial" pitchFamily="34" charset="0"/>
                <a:cs typeface="Arial" pitchFamily="34" charset="0"/>
              </a:rPr>
              <a:t>obiectivelor</a:t>
            </a:r>
            <a:r>
              <a:rPr lang="en-US" sz="2400" b="1" i="1" dirty="0">
                <a:latin typeface="Arial" pitchFamily="34" charset="0"/>
                <a:cs typeface="Arial" pitchFamily="34" charset="0"/>
              </a:rPr>
              <a:t> </a:t>
            </a:r>
            <a:r>
              <a:rPr lang="en-US" sz="2400" b="1" i="1" dirty="0" err="1">
                <a:latin typeface="Arial" pitchFamily="34" charset="0"/>
                <a:cs typeface="Arial" pitchFamily="34" charset="0"/>
              </a:rPr>
              <a:t>referitoare</a:t>
            </a:r>
            <a:r>
              <a:rPr lang="en-US" sz="2400" b="1" i="1" dirty="0">
                <a:latin typeface="Arial" pitchFamily="34" charset="0"/>
                <a:cs typeface="Arial" pitchFamily="34" charset="0"/>
              </a:rPr>
              <a:t> la </a:t>
            </a:r>
            <a:r>
              <a:rPr lang="en-US" sz="2400" b="1" i="1" dirty="0" err="1">
                <a:latin typeface="Arial" pitchFamily="34" charset="0"/>
                <a:cs typeface="Arial" pitchFamily="34" charset="0"/>
              </a:rPr>
              <a:t>calitate</a:t>
            </a:r>
            <a:r>
              <a:rPr lang="en-US" sz="2400" b="1" i="1" dirty="0">
                <a:latin typeface="Arial" pitchFamily="34" charset="0"/>
                <a:cs typeface="Arial" pitchFamily="34" charset="0"/>
              </a:rPr>
              <a:t>, </a:t>
            </a:r>
            <a:endParaRPr lang="en-US" sz="2400" b="1" dirty="0">
              <a:latin typeface="Arial" pitchFamily="34" charset="0"/>
              <a:cs typeface="Arial" pitchFamily="34" charset="0"/>
            </a:endParaRPr>
          </a:p>
          <a:p>
            <a:pPr marL="342900" indent="-342900">
              <a:lnSpc>
                <a:spcPct val="150000"/>
              </a:lnSpc>
              <a:defRPr/>
            </a:pPr>
            <a:r>
              <a:rPr lang="en-US" dirty="0" smtClean="0">
                <a:latin typeface="Batang" pitchFamily="18" charset="-127"/>
                <a:ea typeface="Times New Roman" pitchFamily="18" charset="0"/>
                <a:cs typeface="Arial" charset="0"/>
              </a:rPr>
              <a:t>☞</a:t>
            </a:r>
            <a:r>
              <a:rPr lang="en-US" dirty="0" smtClean="0">
                <a:latin typeface="Arial" charset="0"/>
                <a:cs typeface="Times New Roman" pitchFamily="18" charset="0"/>
              </a:rPr>
              <a:t> </a:t>
            </a:r>
            <a:r>
              <a:rPr lang="en-US" sz="2000" dirty="0">
                <a:latin typeface="Arial" charset="0"/>
                <a:cs typeface="Times New Roman" pitchFamily="18" charset="0"/>
              </a:rPr>
              <a:t>	</a:t>
            </a:r>
            <a:r>
              <a:rPr lang="en-US" sz="2000" dirty="0" err="1">
                <a:latin typeface="Arial" charset="0"/>
                <a:cs typeface="Times New Roman" pitchFamily="18" charset="0"/>
              </a:rPr>
              <a:t>Organizația</a:t>
            </a:r>
            <a:r>
              <a:rPr lang="en-US" sz="2000" dirty="0">
                <a:latin typeface="Arial" charset="0"/>
                <a:cs typeface="Times New Roman" pitchFamily="18" charset="0"/>
              </a:rPr>
              <a:t> </a:t>
            </a:r>
            <a:r>
              <a:rPr lang="en-US" sz="2000" dirty="0" err="1">
                <a:latin typeface="Arial" charset="0"/>
                <a:cs typeface="Times New Roman" pitchFamily="18" charset="0"/>
              </a:rPr>
              <a:t>trebuie</a:t>
            </a:r>
            <a:r>
              <a:rPr lang="en-US" sz="2000" dirty="0">
                <a:latin typeface="Arial" charset="0"/>
                <a:cs typeface="Times New Roman" pitchFamily="18" charset="0"/>
              </a:rPr>
              <a:t> </a:t>
            </a:r>
            <a:r>
              <a:rPr lang="en-US" sz="2000" dirty="0" err="1">
                <a:latin typeface="Arial" charset="0"/>
                <a:cs typeface="Times New Roman" pitchFamily="18" charset="0"/>
              </a:rPr>
              <a:t>sa</a:t>
            </a:r>
            <a:r>
              <a:rPr lang="en-US" sz="2000" dirty="0">
                <a:latin typeface="Arial" charset="0"/>
                <a:cs typeface="Times New Roman" pitchFamily="18" charset="0"/>
              </a:rPr>
              <a:t> </a:t>
            </a:r>
            <a:r>
              <a:rPr lang="en-US" sz="2000" dirty="0" err="1">
                <a:latin typeface="Arial" charset="0"/>
                <a:cs typeface="Times New Roman" pitchFamily="18" charset="0"/>
              </a:rPr>
              <a:t>stabilesca</a:t>
            </a:r>
            <a:r>
              <a:rPr lang="en-US" sz="2000" dirty="0">
                <a:latin typeface="Arial" charset="0"/>
                <a:cs typeface="Times New Roman" pitchFamily="18" charset="0"/>
              </a:rPr>
              <a:t> </a:t>
            </a:r>
            <a:r>
              <a:rPr lang="en-US" sz="2000" dirty="0" err="1">
                <a:latin typeface="Arial" charset="0"/>
                <a:cs typeface="Times New Roman" pitchFamily="18" charset="0"/>
              </a:rPr>
              <a:t>obiectivele</a:t>
            </a:r>
            <a:r>
              <a:rPr lang="en-US" sz="2000" dirty="0">
                <a:latin typeface="Arial" charset="0"/>
                <a:cs typeface="Times New Roman" pitchFamily="18" charset="0"/>
              </a:rPr>
              <a:t> </a:t>
            </a:r>
            <a:r>
              <a:rPr lang="en-US" sz="2000" dirty="0" err="1">
                <a:latin typeface="Arial" charset="0"/>
                <a:cs typeface="Times New Roman" pitchFamily="18" charset="0"/>
              </a:rPr>
              <a:t>referitoare</a:t>
            </a:r>
            <a:r>
              <a:rPr lang="en-US" sz="2000" dirty="0">
                <a:latin typeface="Arial" charset="0"/>
                <a:cs typeface="Times New Roman" pitchFamily="18" charset="0"/>
              </a:rPr>
              <a:t> </a:t>
            </a:r>
            <a:r>
              <a:rPr lang="en-US" sz="2000" dirty="0" smtClean="0">
                <a:latin typeface="Arial" charset="0"/>
                <a:cs typeface="Times New Roman" pitchFamily="18" charset="0"/>
              </a:rPr>
              <a:t>la  </a:t>
            </a:r>
            <a:r>
              <a:rPr lang="en-US" sz="2000" dirty="0" err="1" smtClean="0">
                <a:latin typeface="Arial" charset="0"/>
                <a:cs typeface="Times New Roman" pitchFamily="18" charset="0"/>
              </a:rPr>
              <a:t>calitate</a:t>
            </a:r>
            <a:r>
              <a:rPr lang="en-US" sz="2000" dirty="0" smtClean="0">
                <a:latin typeface="Arial" charset="0"/>
                <a:cs typeface="Times New Roman" pitchFamily="18" charset="0"/>
              </a:rPr>
              <a:t> </a:t>
            </a:r>
            <a:r>
              <a:rPr lang="en-US" sz="2000" dirty="0" err="1">
                <a:latin typeface="Arial" charset="0"/>
                <a:cs typeface="Times New Roman" pitchFamily="18" charset="0"/>
              </a:rPr>
              <a:t>pentru</a:t>
            </a:r>
            <a:r>
              <a:rPr lang="en-US" sz="2000" dirty="0">
                <a:latin typeface="Arial" charset="0"/>
                <a:cs typeface="Times New Roman" pitchFamily="18" charset="0"/>
              </a:rPr>
              <a:t> </a:t>
            </a:r>
            <a:r>
              <a:rPr lang="en-US" sz="2000" dirty="0" err="1">
                <a:latin typeface="Arial" charset="0"/>
                <a:cs typeface="Times New Roman" pitchFamily="18" charset="0"/>
              </a:rPr>
              <a:t>funcții</a:t>
            </a:r>
            <a:r>
              <a:rPr lang="en-US" sz="2000" dirty="0">
                <a:latin typeface="Arial" charset="0"/>
                <a:cs typeface="Times New Roman" pitchFamily="18" charset="0"/>
              </a:rPr>
              <a:t>, </a:t>
            </a:r>
            <a:r>
              <a:rPr lang="en-US" sz="2000" dirty="0" err="1">
                <a:latin typeface="Arial" charset="0"/>
                <a:cs typeface="Times New Roman" pitchFamily="18" charset="0"/>
              </a:rPr>
              <a:t>niveluri</a:t>
            </a:r>
            <a:r>
              <a:rPr lang="en-US" sz="2000" dirty="0">
                <a:latin typeface="Arial" charset="0"/>
                <a:cs typeface="Times New Roman" pitchFamily="18" charset="0"/>
              </a:rPr>
              <a:t> </a:t>
            </a:r>
            <a:r>
              <a:rPr lang="en-US" sz="2000" dirty="0" err="1">
                <a:latin typeface="Arial" charset="0"/>
                <a:cs typeface="Times New Roman" pitchFamily="18" charset="0"/>
              </a:rPr>
              <a:t>și</a:t>
            </a:r>
            <a:r>
              <a:rPr lang="en-US" sz="2000" dirty="0">
                <a:latin typeface="Arial" charset="0"/>
                <a:cs typeface="Times New Roman" pitchFamily="18" charset="0"/>
              </a:rPr>
              <a:t> </a:t>
            </a:r>
            <a:r>
              <a:rPr lang="en-US" sz="2000" dirty="0" err="1">
                <a:latin typeface="Arial" charset="0"/>
                <a:cs typeface="Times New Roman" pitchFamily="18" charset="0"/>
              </a:rPr>
              <a:t>procese</a:t>
            </a:r>
            <a:r>
              <a:rPr lang="en-US" sz="2000" dirty="0">
                <a:latin typeface="Arial" charset="0"/>
                <a:cs typeface="Times New Roman" pitchFamily="18" charset="0"/>
              </a:rPr>
              <a:t> </a:t>
            </a:r>
            <a:r>
              <a:rPr lang="en-US" sz="2000" dirty="0" err="1">
                <a:latin typeface="Arial" charset="0"/>
                <a:cs typeface="Times New Roman" pitchFamily="18" charset="0"/>
              </a:rPr>
              <a:t>relevante</a:t>
            </a:r>
            <a:r>
              <a:rPr lang="en-US" sz="2000" dirty="0">
                <a:latin typeface="Arial" charset="0"/>
                <a:cs typeface="Times New Roman" pitchFamily="18" charset="0"/>
              </a:rPr>
              <a:t> SMC in </a:t>
            </a:r>
            <a:r>
              <a:rPr lang="en-US" sz="2000" dirty="0" err="1">
                <a:latin typeface="Arial" charset="0"/>
                <a:cs typeface="Times New Roman" pitchFamily="18" charset="0"/>
              </a:rPr>
              <a:t>vederea</a:t>
            </a:r>
            <a:r>
              <a:rPr lang="en-US" sz="2000" dirty="0">
                <a:latin typeface="Arial" charset="0"/>
                <a:cs typeface="Times New Roman" pitchFamily="18" charset="0"/>
              </a:rPr>
              <a:t>:</a:t>
            </a:r>
            <a:endParaRPr lang="en-US" sz="2000" dirty="0">
              <a:cs typeface="Times New Roman" pitchFamily="18" charset="0"/>
            </a:endParaRPr>
          </a:p>
          <a:p>
            <a:pPr marL="342900" indent="-342900">
              <a:lnSpc>
                <a:spcPct val="150000"/>
              </a:lnSpc>
              <a:defRPr/>
            </a:pPr>
            <a:r>
              <a:rPr lang="en-US" sz="2000" dirty="0">
                <a:latin typeface="Arial" charset="0"/>
                <a:cs typeface="Times New Roman" pitchFamily="18" charset="0"/>
              </a:rPr>
              <a:t>-		</a:t>
            </a:r>
            <a:r>
              <a:rPr lang="en-US" dirty="0" err="1">
                <a:latin typeface="Arial" charset="0"/>
                <a:cs typeface="Times New Roman" pitchFamily="18" charset="0"/>
              </a:rPr>
              <a:t>mentinerii</a:t>
            </a:r>
            <a:r>
              <a:rPr lang="en-US" dirty="0">
                <a:latin typeface="Arial" charset="0"/>
                <a:cs typeface="Times New Roman" pitchFamily="18" charset="0"/>
              </a:rPr>
              <a:t> </a:t>
            </a:r>
            <a:r>
              <a:rPr lang="en-US" dirty="0" err="1">
                <a:latin typeface="Arial" charset="0"/>
                <a:cs typeface="Times New Roman" pitchFamily="18" charset="0"/>
              </a:rPr>
              <a:t>si</a:t>
            </a:r>
            <a:r>
              <a:rPr lang="en-US" dirty="0">
                <a:latin typeface="Arial" charset="0"/>
                <a:cs typeface="Times New Roman" pitchFamily="18" charset="0"/>
              </a:rPr>
              <a:t> </a:t>
            </a:r>
            <a:r>
              <a:rPr lang="en-US" dirty="0" err="1">
                <a:latin typeface="Arial" charset="0"/>
                <a:cs typeface="Times New Roman" pitchFamily="18" charset="0"/>
              </a:rPr>
              <a:t>imbunatatirii</a:t>
            </a:r>
            <a:r>
              <a:rPr lang="en-US" dirty="0">
                <a:latin typeface="Arial" charset="0"/>
                <a:cs typeface="Times New Roman" pitchFamily="18" charset="0"/>
              </a:rPr>
              <a:t> SMC;</a:t>
            </a:r>
            <a:endParaRPr lang="en-US" dirty="0">
              <a:cs typeface="Times New Roman" pitchFamily="18" charset="0"/>
            </a:endParaRPr>
          </a:p>
          <a:p>
            <a:pPr>
              <a:lnSpc>
                <a:spcPct val="150000"/>
              </a:lnSpc>
              <a:defRPr/>
            </a:pPr>
            <a:r>
              <a:rPr lang="en-US" dirty="0">
                <a:latin typeface="Arial" charset="0"/>
                <a:cs typeface="Times New Roman" pitchFamily="18" charset="0"/>
              </a:rPr>
              <a:t>-	</a:t>
            </a:r>
            <a:r>
              <a:rPr lang="en-US" dirty="0" err="1">
                <a:latin typeface="Arial" charset="0"/>
                <a:cs typeface="Times New Roman" pitchFamily="18" charset="0"/>
              </a:rPr>
              <a:t>cresterii</a:t>
            </a:r>
            <a:r>
              <a:rPr lang="en-US" dirty="0">
                <a:latin typeface="Arial" charset="0"/>
                <a:cs typeface="Times New Roman" pitchFamily="18" charset="0"/>
              </a:rPr>
              <a:t> </a:t>
            </a:r>
            <a:r>
              <a:rPr lang="en-US" dirty="0" err="1">
                <a:latin typeface="Arial" charset="0"/>
                <a:cs typeface="Times New Roman" pitchFamily="18" charset="0"/>
              </a:rPr>
              <a:t>performantei</a:t>
            </a:r>
            <a:r>
              <a:rPr lang="en-US" dirty="0">
                <a:latin typeface="Arial" charset="0"/>
                <a:cs typeface="Times New Roman" pitchFamily="18" charset="0"/>
              </a:rPr>
              <a:t> </a:t>
            </a:r>
            <a:r>
              <a:rPr lang="en-US" dirty="0" err="1">
                <a:latin typeface="Arial" charset="0"/>
                <a:cs typeface="Times New Roman" pitchFamily="18" charset="0"/>
              </a:rPr>
              <a:t>si</a:t>
            </a:r>
            <a:r>
              <a:rPr lang="en-US" dirty="0">
                <a:latin typeface="Arial" charset="0"/>
                <a:cs typeface="Times New Roman" pitchFamily="18" charset="0"/>
              </a:rPr>
              <a:t> </a:t>
            </a:r>
            <a:r>
              <a:rPr lang="en-US" dirty="0" err="1">
                <a:latin typeface="Arial" charset="0"/>
                <a:cs typeface="Times New Roman" pitchFamily="18" charset="0"/>
              </a:rPr>
              <a:t>eficacitatii</a:t>
            </a:r>
            <a:r>
              <a:rPr lang="en-US" dirty="0">
                <a:latin typeface="Arial" charset="0"/>
                <a:cs typeface="Times New Roman" pitchFamily="18" charset="0"/>
              </a:rPr>
              <a:t> SMC</a:t>
            </a:r>
            <a:r>
              <a:rPr lang="en-US" dirty="0" smtClean="0">
                <a:latin typeface="Arial" charset="0"/>
                <a:cs typeface="Times New Roman" pitchFamily="18" charset="0"/>
              </a:rPr>
              <a:t>.</a:t>
            </a:r>
            <a:endParaRPr lang="en-US" sz="2000" dirty="0">
              <a:cs typeface="Times New Roman" pitchFamily="18" charset="0"/>
            </a:endParaRPr>
          </a:p>
          <a:p>
            <a:pPr marL="342900" indent="-342900">
              <a:lnSpc>
                <a:spcPct val="150000"/>
              </a:lnSpc>
              <a:defRPr/>
            </a:pPr>
            <a:r>
              <a:rPr lang="en-US" dirty="0" smtClean="0">
                <a:latin typeface="Batang" pitchFamily="18" charset="-127"/>
                <a:cs typeface="Times New Roman" pitchFamily="18" charset="0"/>
              </a:rPr>
              <a:t>☞</a:t>
            </a:r>
            <a:r>
              <a:rPr lang="en-US" dirty="0">
                <a:latin typeface="Arial" charset="0"/>
                <a:cs typeface="Times New Roman" pitchFamily="18" charset="0"/>
              </a:rPr>
              <a:t> </a:t>
            </a:r>
            <a:r>
              <a:rPr lang="en-US" dirty="0" smtClean="0">
                <a:latin typeface="Arial" charset="0"/>
                <a:cs typeface="Times New Roman" pitchFamily="18" charset="0"/>
              </a:rPr>
              <a:t> </a:t>
            </a:r>
            <a:r>
              <a:rPr lang="en-US" sz="2000" dirty="0" err="1" smtClean="0">
                <a:latin typeface="Arial" pitchFamily="34" charset="0"/>
                <a:cs typeface="Arial" pitchFamily="34" charset="0"/>
              </a:rPr>
              <a:t>Organizatia</a:t>
            </a:r>
            <a:r>
              <a:rPr lang="en-US" sz="2000" dirty="0" smtClean="0">
                <a:latin typeface="Arial" pitchFamily="34" charset="0"/>
                <a:cs typeface="Arial" pitchFamily="34" charset="0"/>
              </a:rPr>
              <a:t> </a:t>
            </a:r>
            <a:r>
              <a:rPr lang="en-US" sz="2000" dirty="0" err="1">
                <a:latin typeface="Arial" pitchFamily="34" charset="0"/>
                <a:cs typeface="Arial" pitchFamily="34" charset="0"/>
              </a:rPr>
              <a:t>trebuie</a:t>
            </a:r>
            <a:r>
              <a:rPr lang="en-US" sz="2000" dirty="0">
                <a:latin typeface="Arial" pitchFamily="34" charset="0"/>
                <a:cs typeface="Arial" pitchFamily="34" charset="0"/>
              </a:rPr>
              <a:t> </a:t>
            </a:r>
            <a:r>
              <a:rPr lang="en-US" sz="2000" dirty="0" err="1">
                <a:latin typeface="Arial" pitchFamily="34" charset="0"/>
                <a:cs typeface="Arial" pitchFamily="34" charset="0"/>
              </a:rPr>
              <a:t>sa</a:t>
            </a:r>
            <a:r>
              <a:rPr lang="en-US" sz="2000" dirty="0">
                <a:latin typeface="Arial" pitchFamily="34" charset="0"/>
                <a:cs typeface="Arial" pitchFamily="34" charset="0"/>
              </a:rPr>
              <a:t> </a:t>
            </a:r>
            <a:r>
              <a:rPr lang="en-US" sz="2000" dirty="0" err="1">
                <a:latin typeface="Arial" pitchFamily="34" charset="0"/>
                <a:cs typeface="Arial" pitchFamily="34" charset="0"/>
              </a:rPr>
              <a:t>considere</a:t>
            </a:r>
            <a:r>
              <a:rPr lang="en-US" sz="2000" dirty="0">
                <a:latin typeface="Arial" pitchFamily="34" charset="0"/>
                <a:cs typeface="Arial" pitchFamily="34" charset="0"/>
              </a:rPr>
              <a:t> cum pot fi integrate in </a:t>
            </a:r>
            <a:r>
              <a:rPr lang="en-US" sz="2000" dirty="0" err="1">
                <a:latin typeface="Arial" pitchFamily="34" charset="0"/>
                <a:cs typeface="Arial" pitchFamily="34" charset="0"/>
              </a:rPr>
              <a:t>procesele</a:t>
            </a:r>
            <a:r>
              <a:rPr lang="en-US" sz="2000" dirty="0">
                <a:latin typeface="Arial" pitchFamily="34" charset="0"/>
                <a:cs typeface="Arial" pitchFamily="34" charset="0"/>
              </a:rPr>
              <a:t> </a:t>
            </a:r>
            <a:r>
              <a:rPr lang="en-US" sz="2000" dirty="0" err="1">
                <a:latin typeface="Arial" pitchFamily="34" charset="0"/>
                <a:cs typeface="Arial" pitchFamily="34" charset="0"/>
              </a:rPr>
              <a:t>si</a:t>
            </a:r>
            <a:r>
              <a:rPr lang="en-US" sz="2000" dirty="0">
                <a:latin typeface="Arial" pitchFamily="34" charset="0"/>
                <a:cs typeface="Arial" pitchFamily="34" charset="0"/>
              </a:rPr>
              <a:t> </a:t>
            </a:r>
            <a:r>
              <a:rPr lang="en-US" sz="2000" dirty="0" err="1">
                <a:latin typeface="Arial" pitchFamily="34" charset="0"/>
                <a:cs typeface="Arial" pitchFamily="34" charset="0"/>
              </a:rPr>
              <a:t>practicile</a:t>
            </a:r>
            <a:r>
              <a:rPr lang="en-US" sz="2000" dirty="0">
                <a:latin typeface="Arial" pitchFamily="34" charset="0"/>
                <a:cs typeface="Arial" pitchFamily="34" charset="0"/>
              </a:rPr>
              <a:t> sale, </a:t>
            </a:r>
            <a:r>
              <a:rPr lang="en-US" sz="2000" dirty="0" err="1">
                <a:latin typeface="Arial" pitchFamily="34" charset="0"/>
                <a:cs typeface="Arial" pitchFamily="34" charset="0"/>
              </a:rPr>
              <a:t>actiunile</a:t>
            </a:r>
            <a:r>
              <a:rPr lang="en-US" sz="2000" dirty="0">
                <a:latin typeface="Arial" pitchFamily="34" charset="0"/>
                <a:cs typeface="Arial" pitchFamily="34" charset="0"/>
              </a:rPr>
              <a:t> </a:t>
            </a:r>
            <a:r>
              <a:rPr lang="en-US" sz="2000" dirty="0" err="1">
                <a:latin typeface="Arial" pitchFamily="34" charset="0"/>
                <a:cs typeface="Arial" pitchFamily="34" charset="0"/>
              </a:rPr>
              <a:t>pentru</a:t>
            </a:r>
            <a:r>
              <a:rPr lang="en-US" sz="2000" dirty="0">
                <a:latin typeface="Arial" pitchFamily="34" charset="0"/>
                <a:cs typeface="Arial" pitchFamily="34" charset="0"/>
              </a:rPr>
              <a:t> </a:t>
            </a:r>
            <a:r>
              <a:rPr lang="en-US" sz="2000" dirty="0" err="1">
                <a:latin typeface="Arial" pitchFamily="34" charset="0"/>
                <a:cs typeface="Arial" pitchFamily="34" charset="0"/>
              </a:rPr>
              <a:t>realizarea</a:t>
            </a:r>
            <a:r>
              <a:rPr lang="en-US" sz="2000" dirty="0">
                <a:latin typeface="Arial" pitchFamily="34" charset="0"/>
                <a:cs typeface="Arial" pitchFamily="34" charset="0"/>
              </a:rPr>
              <a:t> </a:t>
            </a:r>
            <a:r>
              <a:rPr lang="en-US" sz="2000" dirty="0" err="1">
                <a:latin typeface="Arial" pitchFamily="34" charset="0"/>
                <a:cs typeface="Arial" pitchFamily="34" charset="0"/>
              </a:rPr>
              <a:t>obiectivelor</a:t>
            </a:r>
            <a:r>
              <a:rPr lang="en-US" sz="2000" dirty="0">
                <a:latin typeface="Arial" pitchFamily="34" charset="0"/>
                <a:cs typeface="Arial" pitchFamily="34" charset="0"/>
              </a:rPr>
              <a:t> </a:t>
            </a:r>
            <a:r>
              <a:rPr lang="en-US" sz="2000" dirty="0" err="1">
                <a:latin typeface="Arial" pitchFamily="34" charset="0"/>
                <a:cs typeface="Arial" pitchFamily="34" charset="0"/>
              </a:rPr>
              <a:t>stabilite</a:t>
            </a:r>
            <a:r>
              <a:rPr lang="en-US" sz="2000" dirty="0">
                <a:latin typeface="Arial" pitchFamily="34" charset="0"/>
                <a:cs typeface="Arial" pitchFamily="34" charset="0"/>
              </a:rPr>
              <a:t> </a:t>
            </a:r>
            <a:r>
              <a:rPr lang="en-US" sz="2000" dirty="0" err="1">
                <a:latin typeface="Arial" pitchFamily="34" charset="0"/>
                <a:cs typeface="Arial" pitchFamily="34" charset="0"/>
              </a:rPr>
              <a:t>si</a:t>
            </a:r>
            <a:r>
              <a:rPr lang="en-US" sz="2000" dirty="0">
                <a:latin typeface="Arial" pitchFamily="34" charset="0"/>
                <a:cs typeface="Arial" pitchFamily="34" charset="0"/>
              </a:rPr>
              <a:t> </a:t>
            </a:r>
            <a:r>
              <a:rPr lang="en-US" sz="2000" dirty="0" err="1">
                <a:latin typeface="Arial" pitchFamily="34" charset="0"/>
                <a:cs typeface="Arial" pitchFamily="34" charset="0"/>
              </a:rPr>
              <a:t>planificate</a:t>
            </a:r>
            <a:r>
              <a:rPr lang="en-US" sz="2000" dirty="0">
                <a:latin typeface="Arial" pitchFamily="34" charset="0"/>
                <a:cs typeface="Arial" pitchFamily="34" charset="0"/>
              </a:rPr>
              <a:t>.</a:t>
            </a:r>
          </a:p>
          <a:p>
            <a:pPr marL="342900" indent="-342900">
              <a:lnSpc>
                <a:spcPct val="150000"/>
              </a:lnSpc>
              <a:defRPr/>
            </a:pPr>
            <a:endParaRPr lang="en-US" dirty="0">
              <a:cs typeface="Times New Roman" pitchFamily="18" charset="0"/>
            </a:endParaRPr>
          </a:p>
        </p:txBody>
      </p:sp>
    </p:spTree>
    <p:extLst>
      <p:ext uri="{BB962C8B-B14F-4D97-AF65-F5344CB8AC3E}">
        <p14:creationId xmlns:p14="http://schemas.microsoft.com/office/powerpoint/2010/main" val="2264571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583824" y="564691"/>
            <a:ext cx="10274300" cy="981075"/>
          </a:xfrm>
        </p:spPr>
        <p:txBody>
          <a:bodyPr>
            <a:noAutofit/>
          </a:bodyPr>
          <a:lstStyle/>
          <a:p>
            <a:r>
              <a:rPr lang="en-US" sz="4000" b="1" dirty="0" smtClean="0">
                <a:solidFill>
                  <a:schemeClr val="tx1"/>
                </a:solidFill>
                <a:latin typeface="Arial" pitchFamily="34" charset="0"/>
                <a:cs typeface="Arial" pitchFamily="34" charset="0"/>
              </a:rPr>
              <a:t/>
            </a:r>
            <a:br>
              <a:rPr lang="en-US" sz="4000" b="1" dirty="0" smtClean="0">
                <a:solidFill>
                  <a:schemeClr val="tx1"/>
                </a:solidFill>
                <a:latin typeface="Arial" pitchFamily="34" charset="0"/>
                <a:cs typeface="Arial" pitchFamily="34" charset="0"/>
              </a:rPr>
            </a:br>
            <a:r>
              <a:rPr lang="en-US" sz="4000" b="1" dirty="0" smtClean="0">
                <a:solidFill>
                  <a:schemeClr val="tx1"/>
                </a:solidFill>
                <a:latin typeface="Arial" pitchFamily="34" charset="0"/>
                <a:cs typeface="Arial" pitchFamily="34" charset="0"/>
              </a:rPr>
              <a:t>7.Suportul </a:t>
            </a:r>
            <a:br>
              <a:rPr lang="en-US" sz="4000" b="1" dirty="0" smtClean="0">
                <a:solidFill>
                  <a:schemeClr val="tx1"/>
                </a:solidFill>
                <a:latin typeface="Arial" pitchFamily="34" charset="0"/>
                <a:cs typeface="Arial" pitchFamily="34" charset="0"/>
              </a:rPr>
            </a:br>
            <a:endParaRPr lang="en-CA" sz="4000" b="1" dirty="0" smtClean="0">
              <a:solidFill>
                <a:schemeClr val="tx1"/>
              </a:solidFill>
              <a:latin typeface="Arial" pitchFamily="34" charset="0"/>
              <a:cs typeface="Arial" pitchFamily="34" charset="0"/>
            </a:endParaRPr>
          </a:p>
        </p:txBody>
      </p:sp>
      <p:sp>
        <p:nvSpPr>
          <p:cNvPr id="3" name="Rectangle 3"/>
          <p:cNvSpPr>
            <a:spLocks noChangeArrowheads="1"/>
          </p:cNvSpPr>
          <p:nvPr/>
        </p:nvSpPr>
        <p:spPr bwMode="auto">
          <a:xfrm>
            <a:off x="1254324" y="1759206"/>
            <a:ext cx="10469913" cy="419499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marL="342900" indent="-342900">
              <a:lnSpc>
                <a:spcPct val="150000"/>
              </a:lnSpc>
              <a:buFontTx/>
              <a:buBlip>
                <a:blip r:embed="rId2"/>
              </a:buBlip>
            </a:pPr>
            <a:r>
              <a:rPr lang="en-US" sz="2400" b="1" dirty="0" err="1" smtClean="0">
                <a:solidFill>
                  <a:srgbClr val="000000"/>
                </a:solidFill>
                <a:latin typeface="Arial" pitchFamily="34" charset="0"/>
                <a:cs typeface="Arial" pitchFamily="34" charset="0"/>
              </a:rPr>
              <a:t>Personalul</a:t>
            </a:r>
            <a:endParaRPr lang="en-US" sz="2400" b="1" dirty="0">
              <a:solidFill>
                <a:srgbClr val="000000"/>
              </a:solidFill>
              <a:latin typeface="Arial" pitchFamily="34" charset="0"/>
              <a:cs typeface="Arial" pitchFamily="34" charset="0"/>
            </a:endParaRPr>
          </a:p>
          <a:p>
            <a:pPr marL="342900" indent="-342900"/>
            <a:r>
              <a:rPr lang="en-US" sz="2400" dirty="0">
                <a:latin typeface="Arial" pitchFamily="34" charset="0"/>
                <a:cs typeface="Arial" pitchFamily="34" charset="0"/>
              </a:rPr>
              <a:t>	</a:t>
            </a:r>
            <a:r>
              <a:rPr lang="en-US" sz="2400" dirty="0" err="1">
                <a:latin typeface="Arial" pitchFamily="34" charset="0"/>
                <a:cs typeface="Arial" pitchFamily="34" charset="0"/>
              </a:rPr>
              <a:t>Organizația</a:t>
            </a:r>
            <a:r>
              <a:rPr lang="en-US" sz="2400" dirty="0">
                <a:latin typeface="Arial" pitchFamily="34" charset="0"/>
                <a:cs typeface="Arial" pitchFamily="34" charset="0"/>
              </a:rPr>
              <a:t> </a:t>
            </a:r>
            <a:r>
              <a:rPr lang="en-US" sz="2400" dirty="0" err="1">
                <a:latin typeface="Arial" pitchFamily="34" charset="0"/>
                <a:cs typeface="Arial" pitchFamily="34" charset="0"/>
              </a:rPr>
              <a:t>determina</a:t>
            </a:r>
            <a:r>
              <a:rPr lang="en-US" sz="2400" dirty="0">
                <a:latin typeface="Arial" pitchFamily="34" charset="0"/>
                <a:cs typeface="Arial" pitchFamily="34" charset="0"/>
              </a:rPr>
              <a:t> </a:t>
            </a:r>
            <a:r>
              <a:rPr lang="en-US" sz="2400" dirty="0" err="1">
                <a:latin typeface="Arial" pitchFamily="34" charset="0"/>
                <a:cs typeface="Arial" pitchFamily="34" charset="0"/>
              </a:rPr>
              <a:t>si</a:t>
            </a:r>
            <a:r>
              <a:rPr lang="en-US" sz="2400" dirty="0">
                <a:latin typeface="Arial" pitchFamily="34" charset="0"/>
                <a:cs typeface="Arial" pitchFamily="34" charset="0"/>
              </a:rPr>
              <a:t> </a:t>
            </a:r>
            <a:r>
              <a:rPr lang="en-US" sz="2400" dirty="0" err="1">
                <a:latin typeface="Arial" pitchFamily="34" charset="0"/>
                <a:cs typeface="Arial" pitchFamily="34" charset="0"/>
              </a:rPr>
              <a:t>pune</a:t>
            </a:r>
            <a:r>
              <a:rPr lang="en-US" sz="2400" dirty="0">
                <a:latin typeface="Arial" pitchFamily="34" charset="0"/>
                <a:cs typeface="Arial" pitchFamily="34" charset="0"/>
              </a:rPr>
              <a:t> la </a:t>
            </a:r>
            <a:r>
              <a:rPr lang="en-US" sz="2400" dirty="0" err="1">
                <a:latin typeface="Arial" pitchFamily="34" charset="0"/>
                <a:cs typeface="Arial" pitchFamily="34" charset="0"/>
              </a:rPr>
              <a:t>dispozitie</a:t>
            </a:r>
            <a:r>
              <a:rPr lang="en-US" sz="2400" dirty="0">
                <a:latin typeface="Arial" pitchFamily="34" charset="0"/>
                <a:cs typeface="Arial" pitchFamily="34" charset="0"/>
              </a:rPr>
              <a:t> </a:t>
            </a:r>
            <a:r>
              <a:rPr lang="en-US" sz="2400" dirty="0" err="1">
                <a:latin typeface="Arial" pitchFamily="34" charset="0"/>
                <a:cs typeface="Arial" pitchFamily="34" charset="0"/>
              </a:rPr>
              <a:t>persoanele</a:t>
            </a:r>
            <a:r>
              <a:rPr lang="en-US" sz="2400" dirty="0">
                <a:latin typeface="Arial" pitchFamily="34" charset="0"/>
                <a:cs typeface="Arial" pitchFamily="34" charset="0"/>
              </a:rPr>
              <a:t> </a:t>
            </a:r>
            <a:r>
              <a:rPr lang="en-US" sz="2400" dirty="0" err="1" smtClean="0">
                <a:latin typeface="Arial" pitchFamily="34" charset="0"/>
                <a:cs typeface="Arial" pitchFamily="34" charset="0"/>
              </a:rPr>
              <a:t>necesare</a:t>
            </a:r>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pentru</a:t>
            </a:r>
            <a:r>
              <a:rPr lang="en-US" sz="2400" dirty="0">
                <a:latin typeface="Arial" pitchFamily="34" charset="0"/>
                <a:cs typeface="Arial" pitchFamily="34" charset="0"/>
              </a:rPr>
              <a:t>: </a:t>
            </a:r>
          </a:p>
          <a:p>
            <a:pPr marL="342900" indent="-342900"/>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implementarea</a:t>
            </a:r>
            <a:r>
              <a:rPr lang="en-US" sz="2400" dirty="0" smtClean="0">
                <a:latin typeface="Arial" pitchFamily="34" charset="0"/>
                <a:cs typeface="Arial" pitchFamily="34" charset="0"/>
              </a:rPr>
              <a:t> </a:t>
            </a:r>
            <a:r>
              <a:rPr lang="en-US" sz="2400" dirty="0" err="1">
                <a:latin typeface="Arial" pitchFamily="34" charset="0"/>
                <a:cs typeface="Arial" pitchFamily="34" charset="0"/>
              </a:rPr>
              <a:t>eficace</a:t>
            </a:r>
            <a:r>
              <a:rPr lang="en-US" sz="2400" dirty="0">
                <a:latin typeface="Arial" pitchFamily="34" charset="0"/>
                <a:cs typeface="Arial" pitchFamily="34" charset="0"/>
              </a:rPr>
              <a:t> a SMC,</a:t>
            </a:r>
          </a:p>
          <a:p>
            <a:pPr marL="342900" indent="-342900">
              <a:lnSpc>
                <a:spcPct val="150000"/>
              </a:lnSpc>
            </a:pPr>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operarea</a:t>
            </a:r>
            <a:r>
              <a:rPr lang="en-US" sz="2400" dirty="0" smtClean="0">
                <a:latin typeface="Arial" pitchFamily="34" charset="0"/>
                <a:cs typeface="Arial" pitchFamily="34" charset="0"/>
              </a:rPr>
              <a:t> </a:t>
            </a:r>
            <a:r>
              <a:rPr lang="en-US" sz="2400" dirty="0" err="1">
                <a:latin typeface="Arial" pitchFamily="34" charset="0"/>
                <a:cs typeface="Arial" pitchFamily="34" charset="0"/>
              </a:rPr>
              <a:t>si</a:t>
            </a:r>
            <a:r>
              <a:rPr lang="en-US" sz="2400" dirty="0">
                <a:latin typeface="Arial" pitchFamily="34" charset="0"/>
                <a:cs typeface="Arial" pitchFamily="34" charset="0"/>
              </a:rPr>
              <a:t> </a:t>
            </a:r>
            <a:r>
              <a:rPr lang="en-US" sz="2400" dirty="0" err="1">
                <a:latin typeface="Arial" pitchFamily="34" charset="0"/>
                <a:cs typeface="Arial" pitchFamily="34" charset="0"/>
              </a:rPr>
              <a:t>controlul</a:t>
            </a:r>
            <a:r>
              <a:rPr lang="en-US" sz="2400" dirty="0">
                <a:latin typeface="Arial" pitchFamily="34" charset="0"/>
                <a:cs typeface="Arial" pitchFamily="34" charset="0"/>
              </a:rPr>
              <a:t> </a:t>
            </a:r>
            <a:r>
              <a:rPr lang="en-US" sz="2400" dirty="0" err="1">
                <a:latin typeface="Arial" pitchFamily="34" charset="0"/>
                <a:cs typeface="Arial" pitchFamily="34" charset="0"/>
              </a:rPr>
              <a:t>proceselor</a:t>
            </a:r>
            <a:r>
              <a:rPr lang="en-US" sz="2400" dirty="0">
                <a:latin typeface="Arial" pitchFamily="34" charset="0"/>
                <a:cs typeface="Arial" pitchFamily="34" charset="0"/>
              </a:rPr>
              <a:t> sale</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a:p>
            <a:pPr marL="342900" indent="-342900">
              <a:buFont typeface="Symbol" pitchFamily="18" charset="2"/>
              <a:buBlip>
                <a:blip r:embed="rId2"/>
              </a:buBlip>
            </a:pPr>
            <a:r>
              <a:rPr lang="en-US" sz="2400" b="1" dirty="0" err="1" smtClean="0">
                <a:latin typeface="Arial" pitchFamily="34" charset="0"/>
                <a:ea typeface="Batang" pitchFamily="18" charset="-127"/>
                <a:cs typeface="Arial" pitchFamily="34" charset="0"/>
              </a:rPr>
              <a:t>Infrastructura</a:t>
            </a:r>
            <a:r>
              <a:rPr lang="en-US" sz="2400" b="1" dirty="0" smtClean="0">
                <a:latin typeface="Arial" pitchFamily="34" charset="0"/>
                <a:ea typeface="Times New Roman" pitchFamily="18" charset="0"/>
                <a:cs typeface="Arial" pitchFamily="34" charset="0"/>
              </a:rPr>
              <a:t> </a:t>
            </a:r>
            <a:endParaRPr lang="en-US" sz="2400" b="1" dirty="0">
              <a:latin typeface="Arial" pitchFamily="34" charset="0"/>
              <a:cs typeface="Arial" pitchFamily="34" charset="0"/>
            </a:endParaRPr>
          </a:p>
          <a:p>
            <a:pPr marL="342900" indent="-342900"/>
            <a:r>
              <a:rPr lang="it-IT" sz="2400" dirty="0">
                <a:latin typeface="Arial" pitchFamily="34" charset="0"/>
                <a:cs typeface="Arial" pitchFamily="34" charset="0"/>
              </a:rPr>
              <a:t>	Organizația determina, pune la dispozitie si mentine infrastructura </a:t>
            </a:r>
            <a:r>
              <a:rPr lang="it-IT" sz="2400" dirty="0" smtClean="0">
                <a:latin typeface="Arial" pitchFamily="34" charset="0"/>
                <a:cs typeface="Arial" pitchFamily="34" charset="0"/>
              </a:rPr>
              <a:t>necesara pentru</a:t>
            </a:r>
            <a:r>
              <a:rPr lang="it-IT" sz="2400" dirty="0">
                <a:latin typeface="Arial" pitchFamily="34" charset="0"/>
                <a:cs typeface="Arial" pitchFamily="34" charset="0"/>
              </a:rPr>
              <a:t>: </a:t>
            </a:r>
            <a:endParaRPr lang="en-US" sz="2400" dirty="0">
              <a:latin typeface="Arial" pitchFamily="34" charset="0"/>
              <a:cs typeface="Arial" pitchFamily="34" charset="0"/>
            </a:endParaRPr>
          </a:p>
          <a:p>
            <a:pPr marL="342900" indent="-342900"/>
            <a:r>
              <a:rPr lang="it-IT" sz="2400" dirty="0">
                <a:latin typeface="Arial" pitchFamily="34" charset="0"/>
                <a:cs typeface="Arial" pitchFamily="34" charset="0"/>
              </a:rPr>
              <a:t>-	</a:t>
            </a:r>
            <a:r>
              <a:rPr lang="it-IT" sz="2400" dirty="0" smtClean="0">
                <a:latin typeface="Arial" pitchFamily="34" charset="0"/>
                <a:cs typeface="Arial" pitchFamily="34" charset="0"/>
              </a:rPr>
              <a:t>operarea </a:t>
            </a:r>
            <a:r>
              <a:rPr lang="it-IT" sz="2400" dirty="0">
                <a:latin typeface="Arial" pitchFamily="34" charset="0"/>
                <a:cs typeface="Arial" pitchFamily="34" charset="0"/>
              </a:rPr>
              <a:t>proceselor,</a:t>
            </a:r>
            <a:endParaRPr lang="en-US" sz="2400" dirty="0">
              <a:latin typeface="Arial" pitchFamily="34" charset="0"/>
              <a:cs typeface="Arial" pitchFamily="34" charset="0"/>
            </a:endParaRPr>
          </a:p>
          <a:p>
            <a:pPr marL="342900" indent="-342900">
              <a:lnSpc>
                <a:spcPct val="115000"/>
              </a:lnSpc>
              <a:buFontTx/>
              <a:buChar char="-"/>
            </a:pPr>
            <a:r>
              <a:rPr lang="it-IT" sz="2400" dirty="0" smtClean="0">
                <a:latin typeface="Arial" pitchFamily="34" charset="0"/>
                <a:cs typeface="Arial" pitchFamily="34" charset="0"/>
              </a:rPr>
              <a:t>realizarea </a:t>
            </a:r>
            <a:r>
              <a:rPr lang="it-IT" sz="2400" dirty="0">
                <a:latin typeface="Arial" pitchFamily="34" charset="0"/>
                <a:cs typeface="Arial" pitchFamily="34" charset="0"/>
              </a:rPr>
              <a:t>conformitatii produselor si serviciilor. </a:t>
            </a:r>
            <a:endParaRPr lang="it-IT" sz="2400" dirty="0" smtClean="0">
              <a:latin typeface="Arial" pitchFamily="34" charset="0"/>
              <a:cs typeface="Arial" pitchFamily="34" charset="0"/>
            </a:endParaRPr>
          </a:p>
          <a:p>
            <a:pPr>
              <a:lnSpc>
                <a:spcPct val="115000"/>
              </a:lnSpc>
            </a:pPr>
            <a:endParaRPr lang="en-US" sz="2000" dirty="0">
              <a:cs typeface="Times New Roman" pitchFamily="18" charset="0"/>
            </a:endParaRPr>
          </a:p>
        </p:txBody>
      </p:sp>
    </p:spTree>
    <p:extLst>
      <p:ext uri="{BB962C8B-B14F-4D97-AF65-F5344CB8AC3E}">
        <p14:creationId xmlns:p14="http://schemas.microsoft.com/office/powerpoint/2010/main" val="362806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52468" y="2675467"/>
            <a:ext cx="9877777" cy="3450696"/>
          </a:xfrm>
        </p:spPr>
        <p:txBody>
          <a:bodyPr/>
          <a:lstStyle/>
          <a:p>
            <a:pPr marL="342900" indent="-342900">
              <a:buBlip>
                <a:blip r:embed="rId2"/>
              </a:buBlip>
            </a:pPr>
            <a:r>
              <a:rPr lang="en-US" b="1" dirty="0" err="1">
                <a:latin typeface="Arial" charset="0"/>
                <a:ea typeface="Batang" pitchFamily="18" charset="-127"/>
              </a:rPr>
              <a:t>Resursele</a:t>
            </a:r>
            <a:r>
              <a:rPr lang="en-US" b="1" dirty="0">
                <a:latin typeface="Arial" charset="0"/>
                <a:ea typeface="Batang" pitchFamily="18" charset="-127"/>
              </a:rPr>
              <a:t> de </a:t>
            </a:r>
            <a:r>
              <a:rPr lang="en-US" b="1" dirty="0" err="1">
                <a:latin typeface="Arial" charset="0"/>
                <a:ea typeface="Batang" pitchFamily="18" charset="-127"/>
              </a:rPr>
              <a:t>monitorizare</a:t>
            </a:r>
            <a:r>
              <a:rPr lang="en-US" b="1" dirty="0">
                <a:latin typeface="Arial" charset="0"/>
                <a:ea typeface="Batang" pitchFamily="18" charset="-127"/>
              </a:rPr>
              <a:t> </a:t>
            </a:r>
            <a:r>
              <a:rPr lang="en-US" b="1" dirty="0" err="1">
                <a:latin typeface="Arial" charset="0"/>
                <a:ea typeface="Batang" pitchFamily="18" charset="-127"/>
              </a:rPr>
              <a:t>si</a:t>
            </a:r>
            <a:r>
              <a:rPr lang="en-US" b="1" dirty="0">
                <a:latin typeface="Arial" charset="0"/>
                <a:ea typeface="Batang" pitchFamily="18" charset="-127"/>
              </a:rPr>
              <a:t> </a:t>
            </a:r>
            <a:r>
              <a:rPr lang="en-US" b="1" dirty="0" err="1">
                <a:latin typeface="Arial" charset="0"/>
                <a:ea typeface="Batang" pitchFamily="18" charset="-127"/>
              </a:rPr>
              <a:t>masurare</a:t>
            </a:r>
            <a:endParaRPr lang="en-US" b="1" dirty="0">
              <a:cs typeface="Times New Roman" pitchFamily="18" charset="0"/>
            </a:endParaRPr>
          </a:p>
          <a:p>
            <a:pPr marL="342900" indent="-342900">
              <a:lnSpc>
                <a:spcPct val="150000"/>
              </a:lnSpc>
            </a:pPr>
            <a:r>
              <a:rPr lang="en-US" dirty="0">
                <a:latin typeface="Arial" charset="0"/>
                <a:cs typeface="Times New Roman" pitchFamily="18" charset="0"/>
              </a:rPr>
              <a:t>	</a:t>
            </a:r>
            <a:r>
              <a:rPr lang="en-US" dirty="0" err="1">
                <a:latin typeface="Arial" charset="0"/>
                <a:cs typeface="Times New Roman" pitchFamily="18" charset="0"/>
              </a:rPr>
              <a:t>Organizația</a:t>
            </a:r>
            <a:r>
              <a:rPr lang="en-US" dirty="0">
                <a:latin typeface="Arial" charset="0"/>
                <a:cs typeface="Times New Roman" pitchFamily="18" charset="0"/>
              </a:rPr>
              <a:t> </a:t>
            </a:r>
            <a:r>
              <a:rPr lang="en-US" dirty="0" err="1">
                <a:latin typeface="Arial" charset="0"/>
                <a:cs typeface="Times New Roman" pitchFamily="18" charset="0"/>
              </a:rPr>
              <a:t>determina</a:t>
            </a:r>
            <a:r>
              <a:rPr lang="en-US" dirty="0">
                <a:latin typeface="Arial" charset="0"/>
                <a:cs typeface="Times New Roman" pitchFamily="18" charset="0"/>
              </a:rPr>
              <a:t> </a:t>
            </a:r>
            <a:r>
              <a:rPr lang="en-US" dirty="0" err="1">
                <a:latin typeface="Arial" charset="0"/>
                <a:cs typeface="Times New Roman" pitchFamily="18" charset="0"/>
              </a:rPr>
              <a:t>si</a:t>
            </a:r>
            <a:r>
              <a:rPr lang="en-US" dirty="0">
                <a:latin typeface="Arial" charset="0"/>
                <a:cs typeface="Times New Roman" pitchFamily="18" charset="0"/>
              </a:rPr>
              <a:t> </a:t>
            </a:r>
            <a:r>
              <a:rPr lang="en-US" dirty="0" err="1">
                <a:latin typeface="Arial" charset="0"/>
                <a:cs typeface="Times New Roman" pitchFamily="18" charset="0"/>
              </a:rPr>
              <a:t>pune</a:t>
            </a:r>
            <a:r>
              <a:rPr lang="en-US" dirty="0">
                <a:latin typeface="Arial" charset="0"/>
                <a:cs typeface="Times New Roman" pitchFamily="18" charset="0"/>
              </a:rPr>
              <a:t> la </a:t>
            </a:r>
            <a:r>
              <a:rPr lang="en-US" dirty="0" err="1">
                <a:latin typeface="Arial" charset="0"/>
                <a:cs typeface="Times New Roman" pitchFamily="18" charset="0"/>
              </a:rPr>
              <a:t>dispozitie</a:t>
            </a:r>
            <a:r>
              <a:rPr lang="en-US" dirty="0">
                <a:latin typeface="Arial" charset="0"/>
                <a:cs typeface="Times New Roman" pitchFamily="18" charset="0"/>
              </a:rPr>
              <a:t> </a:t>
            </a:r>
            <a:r>
              <a:rPr lang="en-US" dirty="0" err="1">
                <a:latin typeface="Arial" charset="0"/>
                <a:cs typeface="Times New Roman" pitchFamily="18" charset="0"/>
              </a:rPr>
              <a:t>resursele</a:t>
            </a:r>
            <a:r>
              <a:rPr lang="en-US" dirty="0">
                <a:latin typeface="Arial" charset="0"/>
                <a:cs typeface="Times New Roman" pitchFamily="18" charset="0"/>
              </a:rPr>
              <a:t> </a:t>
            </a:r>
            <a:r>
              <a:rPr lang="en-US" dirty="0" err="1">
                <a:latin typeface="Arial" charset="0"/>
                <a:cs typeface="Times New Roman" pitchFamily="18" charset="0"/>
              </a:rPr>
              <a:t>necesare</a:t>
            </a:r>
            <a:r>
              <a:rPr lang="en-US" dirty="0">
                <a:latin typeface="Arial" charset="0"/>
                <a:cs typeface="Times New Roman" pitchFamily="18" charset="0"/>
              </a:rPr>
              <a:t> </a:t>
            </a:r>
          </a:p>
          <a:p>
            <a:pPr marL="342900" indent="-342900" algn="just">
              <a:lnSpc>
                <a:spcPct val="150000"/>
              </a:lnSpc>
            </a:pPr>
            <a:r>
              <a:rPr lang="en-US" dirty="0" err="1">
                <a:latin typeface="Arial" charset="0"/>
                <a:cs typeface="Times New Roman" pitchFamily="18" charset="0"/>
              </a:rPr>
              <a:t>pentru</a:t>
            </a:r>
            <a:r>
              <a:rPr lang="en-US" dirty="0">
                <a:latin typeface="Arial" charset="0"/>
                <a:cs typeface="Times New Roman" pitchFamily="18" charset="0"/>
              </a:rPr>
              <a:t> a </a:t>
            </a:r>
            <a:r>
              <a:rPr lang="en-US" dirty="0" err="1">
                <a:latin typeface="Arial" charset="0"/>
                <a:cs typeface="Times New Roman" pitchFamily="18" charset="0"/>
              </a:rPr>
              <a:t>asigura</a:t>
            </a:r>
            <a:r>
              <a:rPr lang="en-US" dirty="0">
                <a:latin typeface="Arial" charset="0"/>
                <a:cs typeface="Times New Roman" pitchFamily="18" charset="0"/>
              </a:rPr>
              <a:t> </a:t>
            </a:r>
            <a:r>
              <a:rPr lang="en-US" dirty="0" err="1">
                <a:latin typeface="Arial" charset="0"/>
                <a:cs typeface="Times New Roman" pitchFamily="18" charset="0"/>
              </a:rPr>
              <a:t>rezultate</a:t>
            </a:r>
            <a:r>
              <a:rPr lang="en-US" dirty="0">
                <a:latin typeface="Arial" charset="0"/>
                <a:cs typeface="Times New Roman" pitchFamily="18" charset="0"/>
              </a:rPr>
              <a:t> </a:t>
            </a:r>
            <a:r>
              <a:rPr lang="en-US" dirty="0" err="1">
                <a:latin typeface="Arial" charset="0"/>
                <a:cs typeface="Times New Roman" pitchFamily="18" charset="0"/>
              </a:rPr>
              <a:t>valide</a:t>
            </a:r>
            <a:r>
              <a:rPr lang="en-US" dirty="0">
                <a:latin typeface="Arial" charset="0"/>
                <a:cs typeface="Times New Roman" pitchFamily="18" charset="0"/>
              </a:rPr>
              <a:t> </a:t>
            </a:r>
            <a:r>
              <a:rPr lang="en-US" dirty="0" err="1">
                <a:latin typeface="Arial" charset="0"/>
                <a:cs typeface="Times New Roman" pitchFamily="18" charset="0"/>
              </a:rPr>
              <a:t>și</a:t>
            </a:r>
            <a:r>
              <a:rPr lang="en-US" dirty="0">
                <a:latin typeface="Arial" charset="0"/>
                <a:cs typeface="Times New Roman" pitchFamily="18" charset="0"/>
              </a:rPr>
              <a:t> de </a:t>
            </a:r>
            <a:r>
              <a:rPr lang="en-US" dirty="0" err="1">
                <a:latin typeface="Arial" charset="0"/>
                <a:cs typeface="Times New Roman" pitchFamily="18" charset="0"/>
              </a:rPr>
              <a:t>încredere</a:t>
            </a:r>
            <a:r>
              <a:rPr lang="en-US" dirty="0">
                <a:latin typeface="Arial" charset="0"/>
                <a:cs typeface="Times New Roman" pitchFamily="18" charset="0"/>
              </a:rPr>
              <a:t>, </a:t>
            </a:r>
            <a:r>
              <a:rPr lang="en-US" dirty="0" err="1">
                <a:latin typeface="Arial" charset="0"/>
                <a:cs typeface="Times New Roman" pitchFamily="18" charset="0"/>
              </a:rPr>
              <a:t>atunci</a:t>
            </a:r>
            <a:r>
              <a:rPr lang="en-US" dirty="0">
                <a:latin typeface="Arial" charset="0"/>
                <a:cs typeface="Times New Roman" pitchFamily="18" charset="0"/>
              </a:rPr>
              <a:t> </a:t>
            </a:r>
            <a:r>
              <a:rPr lang="en-US" dirty="0" err="1">
                <a:latin typeface="Arial" charset="0"/>
                <a:cs typeface="Times New Roman" pitchFamily="18" charset="0"/>
              </a:rPr>
              <a:t>când</a:t>
            </a:r>
            <a:r>
              <a:rPr lang="en-US" dirty="0">
                <a:latin typeface="Arial" charset="0"/>
                <a:cs typeface="Times New Roman" pitchFamily="18" charset="0"/>
              </a:rPr>
              <a:t>, </a:t>
            </a:r>
            <a:r>
              <a:rPr lang="en-US" dirty="0" err="1">
                <a:latin typeface="Arial" charset="0"/>
                <a:cs typeface="Times New Roman" pitchFamily="18" charset="0"/>
              </a:rPr>
              <a:t>pentru</a:t>
            </a:r>
            <a:endParaRPr lang="en-US" dirty="0">
              <a:latin typeface="Arial" charset="0"/>
              <a:cs typeface="Times New Roman" pitchFamily="18" charset="0"/>
            </a:endParaRPr>
          </a:p>
          <a:p>
            <a:pPr marL="342900" indent="-342900">
              <a:lnSpc>
                <a:spcPct val="150000"/>
              </a:lnSpc>
            </a:pPr>
            <a:r>
              <a:rPr lang="en-US" dirty="0">
                <a:latin typeface="Arial" charset="0"/>
                <a:cs typeface="Times New Roman" pitchFamily="18" charset="0"/>
              </a:rPr>
              <a:t>a </a:t>
            </a:r>
            <a:r>
              <a:rPr lang="en-US" dirty="0" err="1">
                <a:latin typeface="Arial" charset="0"/>
                <a:cs typeface="Times New Roman" pitchFamily="18" charset="0"/>
              </a:rPr>
              <a:t>verifica</a:t>
            </a:r>
            <a:r>
              <a:rPr lang="en-US" dirty="0">
                <a:latin typeface="Arial" charset="0"/>
                <a:cs typeface="Times New Roman" pitchFamily="18" charset="0"/>
              </a:rPr>
              <a:t> </a:t>
            </a:r>
            <a:r>
              <a:rPr lang="en-US" dirty="0" err="1">
                <a:latin typeface="Arial" charset="0"/>
                <a:cs typeface="Times New Roman" pitchFamily="18" charset="0"/>
              </a:rPr>
              <a:t>conformitatea</a:t>
            </a:r>
            <a:r>
              <a:rPr lang="en-US" dirty="0">
                <a:latin typeface="Arial" charset="0"/>
                <a:cs typeface="Times New Roman" pitchFamily="18" charset="0"/>
              </a:rPr>
              <a:t> </a:t>
            </a:r>
            <a:r>
              <a:rPr lang="en-US" dirty="0" err="1">
                <a:latin typeface="Arial" charset="0"/>
                <a:cs typeface="Times New Roman" pitchFamily="18" charset="0"/>
              </a:rPr>
              <a:t>produselor</a:t>
            </a:r>
            <a:r>
              <a:rPr lang="en-US" dirty="0">
                <a:latin typeface="Arial" charset="0"/>
                <a:cs typeface="Times New Roman" pitchFamily="18" charset="0"/>
              </a:rPr>
              <a:t> </a:t>
            </a:r>
            <a:r>
              <a:rPr lang="en-US" dirty="0" err="1">
                <a:latin typeface="Arial" charset="0"/>
                <a:cs typeface="Times New Roman" pitchFamily="18" charset="0"/>
              </a:rPr>
              <a:t>si</a:t>
            </a:r>
            <a:r>
              <a:rPr lang="en-US" dirty="0">
                <a:latin typeface="Arial" charset="0"/>
                <a:cs typeface="Times New Roman" pitchFamily="18" charset="0"/>
              </a:rPr>
              <a:t> </a:t>
            </a:r>
            <a:r>
              <a:rPr lang="en-US" dirty="0" err="1">
                <a:latin typeface="Arial" charset="0"/>
                <a:cs typeface="Times New Roman" pitchFamily="18" charset="0"/>
              </a:rPr>
              <a:t>serviciilor</a:t>
            </a:r>
            <a:r>
              <a:rPr lang="en-US" dirty="0">
                <a:latin typeface="Arial" charset="0"/>
                <a:cs typeface="Times New Roman" pitchFamily="18" charset="0"/>
              </a:rPr>
              <a:t> cu </a:t>
            </a:r>
            <a:r>
              <a:rPr lang="en-US" dirty="0" err="1">
                <a:latin typeface="Arial" charset="0"/>
                <a:cs typeface="Times New Roman" pitchFamily="18" charset="0"/>
              </a:rPr>
              <a:t>cerintele</a:t>
            </a:r>
            <a:r>
              <a:rPr lang="en-US" dirty="0">
                <a:latin typeface="Arial" charset="0"/>
                <a:cs typeface="Times New Roman" pitchFamily="18" charset="0"/>
              </a:rPr>
              <a:t>, </a:t>
            </a:r>
            <a:r>
              <a:rPr lang="en-US" dirty="0" err="1">
                <a:latin typeface="Arial" charset="0"/>
                <a:cs typeface="Times New Roman" pitchFamily="18" charset="0"/>
              </a:rPr>
              <a:t>este</a:t>
            </a:r>
            <a:endParaRPr lang="en-US" dirty="0">
              <a:latin typeface="Arial" charset="0"/>
              <a:cs typeface="Times New Roman" pitchFamily="18" charset="0"/>
            </a:endParaRPr>
          </a:p>
          <a:p>
            <a:pPr marL="342900" indent="-342900">
              <a:lnSpc>
                <a:spcPct val="150000"/>
              </a:lnSpc>
            </a:pPr>
            <a:r>
              <a:rPr lang="en-US" dirty="0" err="1">
                <a:latin typeface="Arial" charset="0"/>
                <a:cs typeface="Times New Roman" pitchFamily="18" charset="0"/>
              </a:rPr>
              <a:t>folosita</a:t>
            </a:r>
            <a:r>
              <a:rPr lang="en-US" dirty="0">
                <a:latin typeface="Arial" charset="0"/>
                <a:cs typeface="Times New Roman" pitchFamily="18" charset="0"/>
              </a:rPr>
              <a:t> </a:t>
            </a:r>
            <a:r>
              <a:rPr lang="en-US" dirty="0" err="1">
                <a:latin typeface="Arial" charset="0"/>
                <a:cs typeface="Times New Roman" pitchFamily="18" charset="0"/>
              </a:rPr>
              <a:t>monitorizarea</a:t>
            </a:r>
            <a:r>
              <a:rPr lang="en-US" dirty="0">
                <a:latin typeface="Arial" charset="0"/>
                <a:cs typeface="Times New Roman" pitchFamily="18" charset="0"/>
              </a:rPr>
              <a:t> </a:t>
            </a:r>
            <a:r>
              <a:rPr lang="en-US" dirty="0" err="1">
                <a:latin typeface="Arial" charset="0"/>
                <a:cs typeface="Times New Roman" pitchFamily="18" charset="0"/>
              </a:rPr>
              <a:t>sau</a:t>
            </a:r>
            <a:r>
              <a:rPr lang="en-US" dirty="0">
                <a:latin typeface="Arial" charset="0"/>
                <a:cs typeface="Times New Roman" pitchFamily="18" charset="0"/>
              </a:rPr>
              <a:t> </a:t>
            </a:r>
            <a:r>
              <a:rPr lang="en-US" dirty="0" err="1">
                <a:latin typeface="Arial" charset="0"/>
                <a:cs typeface="Times New Roman" pitchFamily="18" charset="0"/>
              </a:rPr>
              <a:t>măsurarea</a:t>
            </a:r>
            <a:r>
              <a:rPr lang="en-US" dirty="0">
                <a:latin typeface="Arial" charset="0"/>
                <a:cs typeface="Times New Roman" pitchFamily="18" charset="0"/>
              </a:rPr>
              <a:t>.</a:t>
            </a:r>
          </a:p>
          <a:p>
            <a:endParaRPr lang="en-US" dirty="0"/>
          </a:p>
        </p:txBody>
      </p:sp>
      <p:sp>
        <p:nvSpPr>
          <p:cNvPr id="3" name="Title 2"/>
          <p:cNvSpPr>
            <a:spLocks noGrp="1"/>
          </p:cNvSpPr>
          <p:nvPr>
            <p:ph type="title"/>
          </p:nvPr>
        </p:nvSpPr>
        <p:spPr/>
        <p:txBody>
          <a:bodyPr/>
          <a:lstStyle/>
          <a:p>
            <a:r>
              <a:rPr lang="en-US" b="1" dirty="0">
                <a:solidFill>
                  <a:schemeClr val="tx1"/>
                </a:solidFill>
                <a:latin typeface="Arial" pitchFamily="34" charset="0"/>
                <a:cs typeface="Arial" pitchFamily="34" charset="0"/>
              </a:rPr>
              <a:t>7.Suportul</a:t>
            </a:r>
            <a:endParaRPr lang="en-US"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2628" y="5748762"/>
            <a:ext cx="10001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12125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580113" y="439636"/>
            <a:ext cx="10274300" cy="981075"/>
          </a:xfrm>
        </p:spPr>
        <p:txBody>
          <a:bodyPr/>
          <a:lstStyle/>
          <a:p>
            <a:r>
              <a:rPr lang="en-US" sz="4000" b="1" dirty="0" smtClean="0">
                <a:solidFill>
                  <a:schemeClr val="tx1"/>
                </a:solidFill>
                <a:latin typeface="Arial" pitchFamily="34" charset="0"/>
                <a:cs typeface="Arial" pitchFamily="34" charset="0"/>
              </a:rPr>
              <a:t>7.Suportul</a:t>
            </a:r>
            <a:endParaRPr lang="en-CA" sz="40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647684" y="1989607"/>
            <a:ext cx="9493679" cy="412420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lang="en-US" sz="2400" b="1" dirty="0" smtClean="0">
                <a:latin typeface="Arial" pitchFamily="34" charset="0"/>
                <a:cs typeface="Arial" pitchFamily="34" charset="0"/>
              </a:rPr>
              <a:t>7.2.Competenta</a:t>
            </a:r>
          </a:p>
          <a:p>
            <a:r>
              <a:rPr lang="en-US" dirty="0">
                <a:latin typeface="MS Gothic" pitchFamily="49" charset="-128"/>
                <a:ea typeface="Times New Roman" pitchFamily="18" charset="0"/>
                <a:cs typeface="MS Gothic" pitchFamily="49" charset="-128"/>
              </a:rPr>
              <a:t>☞</a:t>
            </a:r>
            <a:r>
              <a:rPr lang="en-US" dirty="0">
                <a:latin typeface="Arial" pitchFamily="34" charset="0"/>
                <a:ea typeface="Times New Roman" pitchFamily="18" charset="0"/>
                <a:cs typeface="MS Gothic" pitchFamily="49" charset="-128"/>
              </a:rPr>
              <a:t> </a:t>
            </a:r>
            <a:r>
              <a:rPr lang="it-IT" dirty="0" smtClean="0">
                <a:latin typeface="Arial" pitchFamily="34" charset="0"/>
                <a:ea typeface="Times New Roman" pitchFamily="18" charset="0"/>
                <a:cs typeface="MS Gothic" pitchFamily="49" charset="-128"/>
              </a:rPr>
              <a:t>Organizatia </a:t>
            </a:r>
            <a:r>
              <a:rPr lang="it-IT" dirty="0">
                <a:latin typeface="Arial" pitchFamily="34" charset="0"/>
                <a:ea typeface="Times New Roman" pitchFamily="18" charset="0"/>
                <a:cs typeface="MS Gothic" pitchFamily="49" charset="-128"/>
              </a:rPr>
              <a:t>trebuie</a:t>
            </a:r>
            <a:r>
              <a:rPr lang="it-IT" dirty="0" smtClean="0">
                <a:latin typeface="Arial" pitchFamily="34" charset="0"/>
                <a:ea typeface="Times New Roman" pitchFamily="18" charset="0"/>
                <a:cs typeface="MS Gothic" pitchFamily="49" charset="-128"/>
              </a:rPr>
              <a:t>:</a:t>
            </a:r>
            <a:endParaRPr lang="en-US" dirty="0">
              <a:ea typeface="Times New Roman" pitchFamily="18" charset="0"/>
              <a:cs typeface="MS Gothic" pitchFamily="49" charset="-128"/>
            </a:endParaRPr>
          </a:p>
          <a:p>
            <a:pPr algn="just"/>
            <a:r>
              <a:rPr lang="it-IT" sz="2000" dirty="0">
                <a:latin typeface="Arial" pitchFamily="34" charset="0"/>
                <a:ea typeface="Times New Roman" pitchFamily="18" charset="0"/>
                <a:cs typeface="MS Gothic" pitchFamily="49" charset="-128"/>
              </a:rPr>
              <a:t>»	sa determine competențele necesare ale personalului aflat sub controlul său, care afecteaza sau poate afecta:</a:t>
            </a:r>
            <a:endParaRPr lang="en-US" sz="2000" dirty="0">
              <a:ea typeface="Times New Roman" pitchFamily="18" charset="0"/>
              <a:cs typeface="MS Gothic" pitchFamily="49" charset="-128"/>
            </a:endParaRPr>
          </a:p>
          <a:p>
            <a:pPr algn="just"/>
            <a:r>
              <a:rPr lang="it-IT" sz="2000" dirty="0">
                <a:latin typeface="Arial" pitchFamily="34" charset="0"/>
                <a:ea typeface="Times New Roman" pitchFamily="18" charset="0"/>
                <a:cs typeface="MS Gothic" pitchFamily="49" charset="-128"/>
              </a:rPr>
              <a:t>-	performanța si eficacitatea SMC;</a:t>
            </a:r>
            <a:endParaRPr lang="en-US" sz="2000" dirty="0">
              <a:ea typeface="Times New Roman" pitchFamily="18" charset="0"/>
              <a:cs typeface="MS Gothic" pitchFamily="49" charset="-128"/>
            </a:endParaRPr>
          </a:p>
          <a:p>
            <a:pPr algn="just"/>
            <a:r>
              <a:rPr lang="it-IT" sz="2000" dirty="0" smtClean="0">
                <a:latin typeface="Arial" pitchFamily="34" charset="0"/>
                <a:ea typeface="Times New Roman" pitchFamily="18" charset="0"/>
                <a:cs typeface="MS Gothic" pitchFamily="49" charset="-128"/>
              </a:rPr>
              <a:t>-</a:t>
            </a:r>
            <a:r>
              <a:rPr lang="it-IT" sz="2000" dirty="0">
                <a:latin typeface="Arial" pitchFamily="34" charset="0"/>
                <a:ea typeface="Times New Roman" pitchFamily="18" charset="0"/>
                <a:cs typeface="MS Gothic" pitchFamily="49" charset="-128"/>
              </a:rPr>
              <a:t>	capacitatea de a-si indeplini cerintele legale si alte cerinte (obligatiile de </a:t>
            </a:r>
            <a:r>
              <a:rPr lang="it-IT" sz="2000" dirty="0" smtClean="0">
                <a:latin typeface="Arial" pitchFamily="34" charset="0"/>
                <a:ea typeface="Times New Roman" pitchFamily="18" charset="0"/>
                <a:cs typeface="MS Gothic" pitchFamily="49" charset="-128"/>
              </a:rPr>
              <a:t>  conformare</a:t>
            </a:r>
            <a:r>
              <a:rPr lang="it-IT" sz="2000" dirty="0">
                <a:latin typeface="Arial" pitchFamily="34" charset="0"/>
                <a:ea typeface="Times New Roman" pitchFamily="18" charset="0"/>
                <a:cs typeface="MS Gothic" pitchFamily="49" charset="-128"/>
              </a:rPr>
              <a:t>). </a:t>
            </a:r>
            <a:endParaRPr lang="en-US" sz="2000" dirty="0">
              <a:ea typeface="Times New Roman" pitchFamily="18" charset="0"/>
              <a:cs typeface="MS Gothic" pitchFamily="49" charset="-128"/>
            </a:endParaRPr>
          </a:p>
          <a:p>
            <a:pPr algn="just"/>
            <a:r>
              <a:rPr lang="it-IT" sz="2000" dirty="0">
                <a:latin typeface="Arial" pitchFamily="34" charset="0"/>
                <a:ea typeface="Times New Roman" pitchFamily="18" charset="0"/>
                <a:cs typeface="MS Gothic" pitchFamily="49" charset="-128"/>
              </a:rPr>
              <a:t>»	să asigure că aceste persoane sunt competente în baza studiilor, instruirilor sau experienței adecvate;</a:t>
            </a:r>
            <a:endParaRPr lang="en-US" sz="2000" dirty="0">
              <a:ea typeface="Times New Roman" pitchFamily="18" charset="0"/>
              <a:cs typeface="MS Gothic" pitchFamily="49" charset="-128"/>
            </a:endParaRPr>
          </a:p>
          <a:p>
            <a:pPr algn="just"/>
            <a:r>
              <a:rPr lang="it-IT" sz="2000" dirty="0">
                <a:latin typeface="Arial" pitchFamily="34" charset="0"/>
                <a:ea typeface="Times New Roman" pitchFamily="18" charset="0"/>
                <a:cs typeface="MS Gothic" pitchFamily="49" charset="-128"/>
              </a:rPr>
              <a:t>»	sa determine necesitatile de instruire asociate cu performanta proceselor, aspectele sale de mediu si SMC; </a:t>
            </a:r>
            <a:endParaRPr lang="en-US" sz="2000" dirty="0">
              <a:ea typeface="Times New Roman" pitchFamily="18" charset="0"/>
              <a:cs typeface="MS Gothic" pitchFamily="49" charset="-128"/>
            </a:endParaRPr>
          </a:p>
          <a:p>
            <a:pPr algn="just"/>
            <a:r>
              <a:rPr lang="it-IT" sz="2000" dirty="0">
                <a:latin typeface="Arial" pitchFamily="34" charset="0"/>
                <a:ea typeface="Times New Roman" pitchFamily="18" charset="0"/>
                <a:cs typeface="MS Gothic" pitchFamily="49" charset="-128"/>
              </a:rPr>
              <a:t>»	dacă este cazul, să intreprinda actiuni de dobandire a competentei necesare și să evalueze eficacitatea acțiunilor întreprinse; </a:t>
            </a:r>
            <a:endParaRPr lang="en-US" sz="2000" dirty="0">
              <a:ea typeface="Times New Roman" pitchFamily="18" charset="0"/>
              <a:cs typeface="MS Gothic" pitchFamily="49" charset="-128"/>
            </a:endParaRPr>
          </a:p>
        </p:txBody>
      </p:sp>
    </p:spTree>
    <p:extLst>
      <p:ext uri="{BB962C8B-B14F-4D97-AF65-F5344CB8AC3E}">
        <p14:creationId xmlns:p14="http://schemas.microsoft.com/office/powerpoint/2010/main" val="192867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215900"/>
            <a:ext cx="10274300" cy="981075"/>
          </a:xfrm>
        </p:spPr>
        <p:txBody>
          <a:bodyPr>
            <a:normAutofit fontScale="90000"/>
          </a:bodyPr>
          <a:lstStyle/>
          <a:p>
            <a:r>
              <a:rPr lang="en-US" sz="4000" dirty="0">
                <a:latin typeface="Arial" pitchFamily="34" charset="0"/>
                <a:ea typeface="Times New Roman" pitchFamily="18" charset="0"/>
                <a:cs typeface="MS Gothic" pitchFamily="49" charset="-128"/>
              </a:rPr>
              <a:t/>
            </a:r>
            <a:br>
              <a:rPr lang="en-US" sz="4000" dirty="0">
                <a:latin typeface="Arial" pitchFamily="34" charset="0"/>
                <a:ea typeface="Times New Roman" pitchFamily="18" charset="0"/>
                <a:cs typeface="MS Gothic" pitchFamily="49" charset="-128"/>
              </a:rPr>
            </a:br>
            <a:endParaRPr lang="en-CA" sz="40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149803" y="1814330"/>
            <a:ext cx="10282237" cy="450892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dirty="0" smtClean="0">
                <a:latin typeface="Arial" pitchFamily="34" charset="0"/>
                <a:ea typeface="Batang" pitchFamily="18" charset="-127"/>
                <a:cs typeface="Arial" pitchFamily="34" charset="0"/>
              </a:rPr>
              <a:t> </a:t>
            </a:r>
            <a:r>
              <a:rPr lang="en-US" sz="2400" dirty="0" smtClean="0">
                <a:latin typeface="Arial" pitchFamily="34" charset="0"/>
                <a:ea typeface="Batang" pitchFamily="18" charset="-127"/>
                <a:cs typeface="Arial" pitchFamily="34" charset="0"/>
              </a:rPr>
              <a:t>7.3 </a:t>
            </a:r>
            <a:r>
              <a:rPr lang="en-US" sz="2400" b="1" dirty="0" err="1" smtClean="0">
                <a:latin typeface="Arial" pitchFamily="34" charset="0"/>
                <a:cs typeface="Arial" pitchFamily="34" charset="0"/>
              </a:rPr>
              <a:t>Constientizarea</a:t>
            </a:r>
            <a:endParaRPr lang="en-US" sz="2400" b="1" dirty="0">
              <a:latin typeface="Arial" pitchFamily="34" charset="0"/>
              <a:cs typeface="Arial" pitchFamily="34" charset="0"/>
            </a:endParaRPr>
          </a:p>
          <a:p>
            <a:endParaRPr lang="en-US" sz="900" b="1" dirty="0" smtClean="0">
              <a:latin typeface="Arial" pitchFamily="34" charset="0"/>
              <a:cs typeface="Arial" pitchFamily="34" charset="0"/>
            </a:endParaRPr>
          </a:p>
          <a:p>
            <a:r>
              <a:rPr lang="en-US" dirty="0">
                <a:latin typeface="Batang" pitchFamily="18" charset="-127"/>
                <a:ea typeface="Times New Roman" pitchFamily="18" charset="0"/>
                <a:cs typeface="Arial" pitchFamily="34" charset="0"/>
              </a:rPr>
              <a:t>☞ </a:t>
            </a:r>
            <a:r>
              <a:rPr lang="en-US" dirty="0" smtClean="0">
                <a:latin typeface="Batang" pitchFamily="18" charset="-127"/>
                <a:ea typeface="Times New Roman" pitchFamily="18" charset="0"/>
                <a:cs typeface="Arial" pitchFamily="34" charset="0"/>
              </a:rPr>
              <a:t> </a:t>
            </a:r>
            <a:r>
              <a:rPr lang="it-IT" dirty="0" smtClean="0">
                <a:latin typeface="Arial" pitchFamily="34" charset="0"/>
                <a:ea typeface="Batang" pitchFamily="18" charset="-127"/>
                <a:cs typeface="Arial" pitchFamily="34" charset="0"/>
              </a:rPr>
              <a:t>Organizatia </a:t>
            </a:r>
            <a:r>
              <a:rPr lang="it-IT" dirty="0">
                <a:latin typeface="Arial" pitchFamily="34" charset="0"/>
                <a:ea typeface="Batang" pitchFamily="18" charset="-127"/>
                <a:cs typeface="Arial" pitchFamily="34" charset="0"/>
              </a:rPr>
              <a:t>se asigura ca persoanele care lucreaza sub controlul organizatiei sunt conștientizate cu privire la:</a:t>
            </a:r>
          </a:p>
          <a:p>
            <a:endParaRPr lang="en-US" sz="800" dirty="0">
              <a:ea typeface="Batang" pitchFamily="18" charset="-127"/>
              <a:cs typeface="Times New Roman" pitchFamily="18" charset="0"/>
            </a:endParaRPr>
          </a:p>
          <a:p>
            <a:pPr>
              <a:lnSpc>
                <a:spcPct val="150000"/>
              </a:lnSpc>
            </a:pPr>
            <a:r>
              <a:rPr lang="it-IT" sz="2000" dirty="0">
                <a:latin typeface="Arial" pitchFamily="34" charset="0"/>
                <a:ea typeface="Batang" pitchFamily="18" charset="-127"/>
                <a:cs typeface="Times New Roman" pitchFamily="18" charset="0"/>
              </a:rPr>
              <a:t>» 	politica referitoare la calitate;</a:t>
            </a:r>
            <a:endParaRPr lang="en-US" sz="2000" dirty="0">
              <a:ea typeface="Batang" pitchFamily="18" charset="-127"/>
              <a:cs typeface="Times New Roman" pitchFamily="18" charset="0"/>
            </a:endParaRPr>
          </a:p>
          <a:p>
            <a:pPr>
              <a:lnSpc>
                <a:spcPct val="150000"/>
              </a:lnSpc>
            </a:pPr>
            <a:r>
              <a:rPr lang="it-IT" sz="2000" dirty="0">
                <a:latin typeface="Arial" pitchFamily="34" charset="0"/>
                <a:ea typeface="Batang" pitchFamily="18" charset="-127"/>
                <a:cs typeface="Times New Roman" pitchFamily="18" charset="0"/>
              </a:rPr>
              <a:t>»	obiectivele relevante ale SMC;</a:t>
            </a:r>
            <a:r>
              <a:rPr lang="en-US" sz="2000" dirty="0">
                <a:latin typeface="Arial" pitchFamily="34" charset="0"/>
                <a:ea typeface="Batang" pitchFamily="18" charset="-127"/>
                <a:cs typeface="Times New Roman" pitchFamily="18" charset="0"/>
              </a:rPr>
              <a:t> </a:t>
            </a:r>
            <a:endParaRPr lang="en-US" sz="2000" dirty="0">
              <a:ea typeface="Batang" pitchFamily="18" charset="-127"/>
              <a:cs typeface="Times New Roman" pitchFamily="18" charset="0"/>
            </a:endParaRPr>
          </a:p>
          <a:p>
            <a:pPr>
              <a:lnSpc>
                <a:spcPct val="150000"/>
              </a:lnSpc>
            </a:pPr>
            <a:r>
              <a:rPr lang="it-IT" sz="2000" dirty="0">
                <a:latin typeface="Arial" pitchFamily="34" charset="0"/>
                <a:ea typeface="Batang" pitchFamily="18" charset="-127"/>
                <a:cs typeface="Times New Roman" pitchFamily="18" charset="0"/>
              </a:rPr>
              <a:t>» 	contribuția lor la eficacitatea SMC, inclusiv, </a:t>
            </a:r>
            <a:r>
              <a:rPr lang="en-US" sz="2000" dirty="0" err="1">
                <a:latin typeface="Arial" pitchFamily="34" charset="0"/>
                <a:ea typeface="Batang" pitchFamily="18" charset="-127"/>
                <a:cs typeface="Times New Roman" pitchFamily="18" charset="0"/>
              </a:rPr>
              <a:t>beneficiile</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unei</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performante</a:t>
            </a:r>
            <a:r>
              <a:rPr lang="en-US" sz="2000" dirty="0">
                <a:latin typeface="Arial" pitchFamily="34" charset="0"/>
                <a:ea typeface="Batang" pitchFamily="18" charset="-127"/>
                <a:cs typeface="Times New Roman" pitchFamily="18" charset="0"/>
              </a:rPr>
              <a:t> de </a:t>
            </a:r>
            <a:r>
              <a:rPr lang="en-US" sz="2000" dirty="0" err="1">
                <a:latin typeface="Arial" pitchFamily="34" charset="0"/>
                <a:ea typeface="Batang" pitchFamily="18" charset="-127"/>
                <a:cs typeface="Times New Roman" pitchFamily="18" charset="0"/>
              </a:rPr>
              <a:t>mediu</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crescute</a:t>
            </a:r>
            <a:r>
              <a:rPr lang="en-US" sz="2000" dirty="0">
                <a:latin typeface="Arial" pitchFamily="34" charset="0"/>
                <a:ea typeface="Batang" pitchFamily="18" charset="-127"/>
                <a:cs typeface="Times New Roman" pitchFamily="18" charset="0"/>
              </a:rPr>
              <a:t>;</a:t>
            </a:r>
            <a:endParaRPr lang="en-US" sz="2000" dirty="0">
              <a:ea typeface="Batang" pitchFamily="18" charset="-127"/>
              <a:cs typeface="Times New Roman" pitchFamily="18" charset="0"/>
            </a:endParaRPr>
          </a:p>
          <a:p>
            <a:pPr>
              <a:lnSpc>
                <a:spcPct val="150000"/>
              </a:lnSpc>
            </a:pPr>
            <a:r>
              <a:rPr lang="pt-BR" sz="2000" dirty="0">
                <a:latin typeface="Arial" pitchFamily="34" charset="0"/>
                <a:ea typeface="Batang" pitchFamily="18" charset="-127"/>
                <a:cs typeface="Times New Roman" pitchFamily="18" charset="0"/>
              </a:rPr>
              <a:t>» 	implicațiile si posibilele consecinte ale nerespectarii cerintelor SMC, inclusiv ale neandeplinirii cerintelor legale si alte cerinte (obligatiile de conformare);</a:t>
            </a:r>
            <a:endParaRPr lang="en-US" sz="2000" dirty="0">
              <a:ea typeface="Batang" pitchFamily="18" charset="-127"/>
              <a:cs typeface="Times New Roman" pitchFamily="18" charset="0"/>
            </a:endParaRPr>
          </a:p>
          <a:p>
            <a:pPr>
              <a:lnSpc>
                <a:spcPct val="150000"/>
              </a:lnSpc>
            </a:pPr>
            <a:r>
              <a:rPr lang="pt-BR" sz="2000" dirty="0">
                <a:latin typeface="Arial" pitchFamily="34" charset="0"/>
                <a:ea typeface="Batang" pitchFamily="18" charset="-127"/>
                <a:cs typeface="Times New Roman" pitchFamily="18" charset="0"/>
              </a:rPr>
              <a:t>»	informații și lecții învățate privind incidentele relevante.</a:t>
            </a:r>
            <a:endParaRPr lang="en-US" sz="2000" dirty="0">
              <a:ea typeface="Batang" pitchFamily="18" charset="-127"/>
              <a:cs typeface="Times New Roman" pitchFamily="18" charset="0"/>
            </a:endParaRPr>
          </a:p>
        </p:txBody>
      </p:sp>
      <p:sp>
        <p:nvSpPr>
          <p:cNvPr id="6" name="Rectangle 2"/>
          <p:cNvSpPr txBox="1">
            <a:spLocks noChangeArrowheads="1"/>
          </p:cNvSpPr>
          <p:nvPr/>
        </p:nvSpPr>
        <p:spPr>
          <a:xfrm>
            <a:off x="580113" y="439636"/>
            <a:ext cx="10274300" cy="9810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dirty="0" smtClean="0">
                <a:solidFill>
                  <a:schemeClr val="tx1"/>
                </a:solidFill>
                <a:latin typeface="Arial" pitchFamily="34" charset="0"/>
                <a:cs typeface="Arial" pitchFamily="34" charset="0"/>
              </a:rPr>
              <a:t>7.Suportul</a:t>
            </a:r>
            <a:endParaRPr lang="en-US" sz="40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60839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1350179" y="1706866"/>
            <a:ext cx="9484434" cy="4278094"/>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lang="en-US" dirty="0">
                <a:latin typeface="Arial" pitchFamily="34" charset="0"/>
                <a:ea typeface="Batang" pitchFamily="18" charset="-127"/>
                <a:cs typeface="Arial" pitchFamily="34" charset="0"/>
              </a:rPr>
              <a:t>	</a:t>
            </a:r>
            <a:endParaRPr lang="en-US" sz="1400" dirty="0" smtClean="0">
              <a:latin typeface="Arial" pitchFamily="34" charset="0"/>
              <a:ea typeface="Batang" pitchFamily="18" charset="-127"/>
              <a:cs typeface="Arial" pitchFamily="34" charset="0"/>
            </a:endParaRPr>
          </a:p>
          <a:p>
            <a:r>
              <a:rPr lang="en-US" sz="2400" b="1" dirty="0" smtClean="0">
                <a:latin typeface="Arial" pitchFamily="34" charset="0"/>
                <a:cs typeface="Arial" pitchFamily="34" charset="0"/>
              </a:rPr>
              <a:t>7.4 </a:t>
            </a:r>
            <a:r>
              <a:rPr lang="en-US" sz="2400" b="1" dirty="0" err="1" smtClean="0">
                <a:latin typeface="Arial" pitchFamily="34" charset="0"/>
                <a:cs typeface="Arial" pitchFamily="34" charset="0"/>
              </a:rPr>
              <a:t>Comunicarea</a:t>
            </a:r>
            <a:r>
              <a:rPr lang="en-US" sz="2400" b="1" dirty="0" smtClean="0">
                <a:latin typeface="Arial" pitchFamily="34" charset="0"/>
                <a:cs typeface="Arial" pitchFamily="34" charset="0"/>
              </a:rPr>
              <a:t> </a:t>
            </a:r>
          </a:p>
          <a:p>
            <a:r>
              <a:rPr lang="en-US" b="1" dirty="0">
                <a:latin typeface="Arial" pitchFamily="34" charset="0"/>
                <a:cs typeface="Arial" pitchFamily="34" charset="0"/>
              </a:rPr>
              <a:t> </a:t>
            </a:r>
            <a:r>
              <a:rPr lang="en-US" dirty="0">
                <a:latin typeface="Batang" pitchFamily="18" charset="-127"/>
                <a:ea typeface="Times New Roman" pitchFamily="18" charset="0"/>
                <a:cs typeface="Arial" pitchFamily="34" charset="0"/>
              </a:rPr>
              <a:t>☞</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Organizatia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trebuie</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sa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stabilesca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sa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implementeze</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si</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sa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mentina</a:t>
            </a:r>
            <a:r>
              <a:rPr lang="en-US" dirty="0">
                <a:latin typeface="Arial" pitchFamily="34" charset="0"/>
                <a:ea typeface="Batang" pitchFamily="18" charset="-127"/>
                <a:cs typeface="Arial" pitchFamily="34" charset="0"/>
              </a:rPr>
              <a:t> un </a:t>
            </a:r>
            <a:r>
              <a:rPr lang="en-US" dirty="0" err="1">
                <a:latin typeface="Arial" pitchFamily="34" charset="0"/>
                <a:ea typeface="Batang" pitchFamily="18" charset="-127"/>
                <a:cs typeface="Arial" pitchFamily="34" charset="0"/>
              </a:rPr>
              <a:t>proces</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necesar</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pentru</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comunicarile</a:t>
            </a:r>
            <a:r>
              <a:rPr lang="en-US" dirty="0">
                <a:latin typeface="Arial" pitchFamily="34" charset="0"/>
                <a:ea typeface="Batang" pitchFamily="18" charset="-127"/>
                <a:cs typeface="Arial" pitchFamily="34" charset="0"/>
              </a:rPr>
              <a:t> interne </a:t>
            </a:r>
            <a:r>
              <a:rPr lang="en-US" dirty="0" err="1">
                <a:latin typeface="Arial" pitchFamily="34" charset="0"/>
                <a:ea typeface="Batang" pitchFamily="18" charset="-127"/>
                <a:cs typeface="Arial" pitchFamily="34" charset="0"/>
              </a:rPr>
              <a:t>si</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externe</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relevante</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pentru</a:t>
            </a:r>
            <a:r>
              <a:rPr lang="en-US" dirty="0">
                <a:latin typeface="Arial" pitchFamily="34" charset="0"/>
                <a:ea typeface="Batang" pitchFamily="18" charset="-127"/>
                <a:cs typeface="Arial" pitchFamily="34" charset="0"/>
              </a:rPr>
              <a:t> SMC, </a:t>
            </a:r>
            <a:endParaRPr lang="en-US" dirty="0" smtClean="0">
              <a:latin typeface="Arial" pitchFamily="34" charset="0"/>
              <a:ea typeface="Batang" pitchFamily="18" charset="-127"/>
              <a:cs typeface="Arial" pitchFamily="34" charset="0"/>
            </a:endParaRPr>
          </a:p>
          <a:p>
            <a:endParaRPr lang="en-US" dirty="0">
              <a:ea typeface="Batang" pitchFamily="18" charset="-127"/>
              <a:cs typeface="Times New Roman" pitchFamily="18" charset="0"/>
            </a:endParaRPr>
          </a:p>
          <a:p>
            <a:r>
              <a:rPr lang="en-US" dirty="0">
                <a:latin typeface="Batang" pitchFamily="18" charset="-127"/>
                <a:ea typeface="Times New Roman" pitchFamily="18" charset="0"/>
                <a:cs typeface="Arial" pitchFamily="34" charset="0"/>
              </a:rPr>
              <a:t>☞	</a:t>
            </a:r>
            <a:r>
              <a:rPr lang="pt-BR" dirty="0">
                <a:latin typeface="Arial" pitchFamily="34" charset="0"/>
                <a:ea typeface="Batang" pitchFamily="18" charset="-127"/>
              </a:rPr>
              <a:t>Organizația determina comunicarile si informarile interne (intalniri informale) interne și externe (inclusiv procesele aplicabile) relevante pentru SMC, inclusiv:</a:t>
            </a:r>
            <a:endParaRPr lang="en-US" dirty="0">
              <a:cs typeface="Times New Roman" pitchFamily="18" charset="0"/>
            </a:endParaRPr>
          </a:p>
          <a:p>
            <a:r>
              <a:rPr lang="pt-BR" sz="2000" dirty="0">
                <a:latin typeface="Arial" pitchFamily="34" charset="0"/>
                <a:ea typeface="Batang" pitchFamily="18" charset="-127"/>
              </a:rPr>
              <a:t>»	despre ce se va comunica, </a:t>
            </a:r>
            <a:endParaRPr lang="en-US" sz="2000" dirty="0">
              <a:cs typeface="Times New Roman" pitchFamily="18" charset="0"/>
            </a:endParaRPr>
          </a:p>
          <a:p>
            <a:r>
              <a:rPr lang="pt-BR" sz="2000" dirty="0">
                <a:latin typeface="Arial" pitchFamily="34" charset="0"/>
                <a:ea typeface="Batang" pitchFamily="18" charset="-127"/>
              </a:rPr>
              <a:t>»	când se comunica, </a:t>
            </a:r>
            <a:endParaRPr lang="en-US" sz="2000" dirty="0">
              <a:cs typeface="Times New Roman" pitchFamily="18" charset="0"/>
            </a:endParaRPr>
          </a:p>
          <a:p>
            <a:r>
              <a:rPr lang="pt-BR" sz="2000" dirty="0">
                <a:latin typeface="Arial" pitchFamily="34" charset="0"/>
                <a:ea typeface="Batang" pitchFamily="18" charset="-127"/>
              </a:rPr>
              <a:t>»	cu cine se </a:t>
            </a:r>
            <a:r>
              <a:rPr lang="pt-BR" sz="2000" dirty="0" smtClean="0">
                <a:latin typeface="Arial" pitchFamily="34" charset="0"/>
                <a:ea typeface="Batang" pitchFamily="18" charset="-127"/>
              </a:rPr>
              <a:t>comunica:</a:t>
            </a:r>
            <a:endParaRPr lang="en-US" sz="2000" dirty="0">
              <a:cs typeface="Times New Roman" pitchFamily="18" charset="0"/>
            </a:endParaRPr>
          </a:p>
          <a:p>
            <a:r>
              <a:rPr lang="pt-BR" sz="2000" dirty="0">
                <a:latin typeface="Arial" pitchFamily="34" charset="0"/>
                <a:ea typeface="Batang" pitchFamily="18" charset="-127"/>
              </a:rPr>
              <a:t>» </a:t>
            </a:r>
            <a:r>
              <a:rPr lang="pt-BR" sz="2000" dirty="0" smtClean="0">
                <a:latin typeface="Arial" pitchFamily="34" charset="0"/>
                <a:ea typeface="Batang" pitchFamily="18" charset="-127"/>
              </a:rPr>
              <a:t>          cum </a:t>
            </a:r>
            <a:r>
              <a:rPr lang="pt-BR" sz="2000" dirty="0">
                <a:latin typeface="Arial" pitchFamily="34" charset="0"/>
                <a:ea typeface="Batang" pitchFamily="18" charset="-127"/>
              </a:rPr>
              <a:t>sa se comunica / modul de comunicare,</a:t>
            </a:r>
            <a:endParaRPr lang="en-US" sz="2000" dirty="0">
              <a:cs typeface="Times New Roman" pitchFamily="18" charset="0"/>
            </a:endParaRPr>
          </a:p>
          <a:p>
            <a:r>
              <a:rPr lang="pt-BR" sz="2000" dirty="0">
                <a:latin typeface="Arial" pitchFamily="34" charset="0"/>
                <a:ea typeface="Batang" pitchFamily="18" charset="-127"/>
              </a:rPr>
              <a:t>»	cine comunica,</a:t>
            </a:r>
            <a:endParaRPr lang="en-US" sz="2000" dirty="0">
              <a:cs typeface="Times New Roman" pitchFamily="18" charset="0"/>
            </a:endParaRPr>
          </a:p>
          <a:p>
            <a:r>
              <a:rPr lang="pt-BR" sz="2000" dirty="0">
                <a:latin typeface="Arial" pitchFamily="34" charset="0"/>
                <a:ea typeface="Batang" pitchFamily="18" charset="-127"/>
              </a:rPr>
              <a:t>»	cum se va primi, va mentine informatiile documentate si se va raspunde la comunicarile relevante</a:t>
            </a:r>
            <a:endParaRPr lang="en-US" sz="2000" dirty="0">
              <a:cs typeface="Times New Roman" pitchFamily="18" charset="0"/>
            </a:endParaRPr>
          </a:p>
        </p:txBody>
      </p:sp>
      <p:sp>
        <p:nvSpPr>
          <p:cNvPr id="6" name="Rectangle 2"/>
          <p:cNvSpPr txBox="1">
            <a:spLocks noChangeArrowheads="1"/>
          </p:cNvSpPr>
          <p:nvPr/>
        </p:nvSpPr>
        <p:spPr>
          <a:xfrm>
            <a:off x="580113" y="439636"/>
            <a:ext cx="10274300" cy="9810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dirty="0" smtClean="0">
                <a:solidFill>
                  <a:schemeClr val="tx1"/>
                </a:solidFill>
                <a:latin typeface="Arial" pitchFamily="34" charset="0"/>
                <a:cs typeface="Arial" pitchFamily="34" charset="0"/>
              </a:rPr>
              <a:t>7.Suportul</a:t>
            </a:r>
            <a:endParaRPr lang="en-CA" sz="40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762735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62757" y="2136618"/>
            <a:ext cx="9877777" cy="3989545"/>
          </a:xfrm>
        </p:spPr>
        <p:txBody>
          <a:bodyPr/>
          <a:lstStyle/>
          <a:p>
            <a:pPr marL="0" indent="0">
              <a:buNone/>
            </a:pPr>
            <a:r>
              <a:rPr lang="en-US" sz="2000" b="1" i="1" dirty="0" err="1">
                <a:latin typeface="Arial" pitchFamily="34" charset="0"/>
                <a:cs typeface="Arial" pitchFamily="34" charset="0"/>
              </a:rPr>
              <a:t>Comunicarea</a:t>
            </a:r>
            <a:r>
              <a:rPr lang="en-US" sz="2000" b="1" i="1" dirty="0">
                <a:latin typeface="Arial" pitchFamily="34" charset="0"/>
                <a:cs typeface="Arial" pitchFamily="34" charset="0"/>
              </a:rPr>
              <a:t> </a:t>
            </a:r>
            <a:r>
              <a:rPr lang="en-US" sz="2000" b="1" i="1" dirty="0" err="1">
                <a:latin typeface="Arial" pitchFamily="34" charset="0"/>
                <a:cs typeface="Arial" pitchFamily="34" charset="0"/>
              </a:rPr>
              <a:t>este</a:t>
            </a:r>
            <a:r>
              <a:rPr lang="en-US" sz="2000" b="1" i="1" dirty="0">
                <a:latin typeface="Arial" pitchFamily="34" charset="0"/>
                <a:cs typeface="Arial" pitchFamily="34" charset="0"/>
              </a:rPr>
              <a:t> de 2 </a:t>
            </a:r>
            <a:r>
              <a:rPr lang="en-US" sz="2000" b="1" i="1" dirty="0" err="1">
                <a:latin typeface="Arial" pitchFamily="34" charset="0"/>
                <a:cs typeface="Arial" pitchFamily="34" charset="0"/>
              </a:rPr>
              <a:t>tipuri</a:t>
            </a:r>
            <a:r>
              <a:rPr lang="en-US" sz="2000" b="1" i="1" dirty="0">
                <a:latin typeface="Arial" pitchFamily="34" charset="0"/>
                <a:cs typeface="Arial" pitchFamily="34" charset="0"/>
              </a:rPr>
              <a:t>:</a:t>
            </a:r>
            <a:endParaRPr lang="en-US" sz="2000" dirty="0">
              <a:latin typeface="Arial" pitchFamily="34" charset="0"/>
              <a:cs typeface="Arial" pitchFamily="34" charset="0"/>
            </a:endParaRPr>
          </a:p>
          <a:p>
            <a:pPr marL="0" indent="0">
              <a:buNone/>
            </a:pPr>
            <a:r>
              <a:rPr lang="en-US" sz="1800" b="1" i="1" dirty="0" smtClean="0">
                <a:latin typeface="Arial" pitchFamily="34" charset="0"/>
                <a:cs typeface="Arial" pitchFamily="34" charset="0"/>
              </a:rPr>
              <a:t>-   </a:t>
            </a:r>
            <a:r>
              <a:rPr lang="en-US" sz="1800" i="1" dirty="0" err="1" smtClean="0">
                <a:latin typeface="Arial" pitchFamily="34" charset="0"/>
                <a:cs typeface="Arial" pitchFamily="34" charset="0"/>
              </a:rPr>
              <a:t>comunicare</a:t>
            </a:r>
            <a:r>
              <a:rPr lang="en-US" sz="1800" i="1" dirty="0" smtClean="0">
                <a:latin typeface="Arial" pitchFamily="34" charset="0"/>
                <a:cs typeface="Arial" pitchFamily="34" charset="0"/>
              </a:rPr>
              <a:t> </a:t>
            </a:r>
            <a:r>
              <a:rPr lang="en-US" sz="1800" i="1" dirty="0">
                <a:latin typeface="Arial" pitchFamily="34" charset="0"/>
                <a:cs typeface="Arial" pitchFamily="34" charset="0"/>
              </a:rPr>
              <a:t>de tip “</a:t>
            </a:r>
            <a:r>
              <a:rPr lang="en-US" sz="1800" i="1" dirty="0" err="1">
                <a:latin typeface="Arial" pitchFamily="34" charset="0"/>
                <a:cs typeface="Arial" pitchFamily="34" charset="0"/>
              </a:rPr>
              <a:t>ierarhic</a:t>
            </a:r>
            <a:r>
              <a:rPr lang="en-US" sz="1800" i="1" dirty="0">
                <a:latin typeface="Arial" pitchFamily="34" charset="0"/>
                <a:cs typeface="Arial" pitchFamily="34" charset="0"/>
              </a:rPr>
              <a:t>”,</a:t>
            </a:r>
            <a:endParaRPr lang="en-US" sz="1800" dirty="0">
              <a:latin typeface="Arial" pitchFamily="34" charset="0"/>
              <a:cs typeface="Arial" pitchFamily="34" charset="0"/>
            </a:endParaRPr>
          </a:p>
          <a:p>
            <a:pPr>
              <a:buFontTx/>
              <a:buChar char="-"/>
            </a:pPr>
            <a:r>
              <a:rPr lang="en-US" sz="1800" i="1" dirty="0" err="1" smtClean="0">
                <a:latin typeface="Arial" pitchFamily="34" charset="0"/>
                <a:cs typeface="Arial" pitchFamily="34" charset="0"/>
              </a:rPr>
              <a:t>comunicare</a:t>
            </a:r>
            <a:r>
              <a:rPr lang="en-US" sz="1800" i="1" dirty="0" smtClean="0">
                <a:latin typeface="Arial" pitchFamily="34" charset="0"/>
                <a:cs typeface="Arial" pitchFamily="34" charset="0"/>
              </a:rPr>
              <a:t> </a:t>
            </a:r>
            <a:r>
              <a:rPr lang="en-US" sz="1800" i="1" dirty="0">
                <a:latin typeface="Arial" pitchFamily="34" charset="0"/>
                <a:cs typeface="Arial" pitchFamily="34" charset="0"/>
              </a:rPr>
              <a:t>de tip “</a:t>
            </a:r>
            <a:r>
              <a:rPr lang="en-US" sz="1800" i="1" dirty="0" err="1">
                <a:latin typeface="Arial" pitchFamily="34" charset="0"/>
                <a:cs typeface="Arial" pitchFamily="34" charset="0"/>
              </a:rPr>
              <a:t>lant</a:t>
            </a:r>
            <a:r>
              <a:rPr lang="en-US" sz="1800" i="1" dirty="0">
                <a:latin typeface="Arial" pitchFamily="34" charset="0"/>
                <a:cs typeface="Arial" pitchFamily="34" charset="0"/>
              </a:rPr>
              <a:t> </a:t>
            </a:r>
            <a:r>
              <a:rPr lang="en-US" sz="1800" i="1" dirty="0" err="1">
                <a:latin typeface="Arial" pitchFamily="34" charset="0"/>
                <a:cs typeface="Arial" pitchFamily="34" charset="0"/>
              </a:rPr>
              <a:t>procese</a:t>
            </a:r>
            <a:r>
              <a:rPr lang="en-US" sz="1800" i="1" dirty="0" smtClean="0">
                <a:latin typeface="Arial" pitchFamily="34" charset="0"/>
                <a:cs typeface="Arial" pitchFamily="34" charset="0"/>
              </a:rPr>
              <a:t>”,</a:t>
            </a:r>
          </a:p>
          <a:p>
            <a:pPr>
              <a:buFontTx/>
              <a:buChar char="-"/>
            </a:pPr>
            <a:endParaRPr lang="en-US" sz="1800" i="1" dirty="0" smtClean="0">
              <a:latin typeface="Arial" pitchFamily="34" charset="0"/>
              <a:cs typeface="Arial" pitchFamily="34" charset="0"/>
            </a:endParaRPr>
          </a:p>
          <a:p>
            <a:pPr marL="0" indent="0">
              <a:buNone/>
            </a:pPr>
            <a:endParaRPr lang="en-US" b="1" i="1" dirty="0" smtClean="0"/>
          </a:p>
          <a:p>
            <a:pPr marL="0" indent="0">
              <a:buNone/>
            </a:pP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Comunicarea</a:t>
            </a:r>
            <a:r>
              <a:rPr lang="en-US" sz="2000" dirty="0" smtClean="0">
                <a:latin typeface="Arial" pitchFamily="34" charset="0"/>
                <a:cs typeface="Arial" pitchFamily="34" charset="0"/>
              </a:rPr>
              <a:t> </a:t>
            </a:r>
            <a:r>
              <a:rPr lang="en-US" sz="2000" dirty="0">
                <a:latin typeface="Arial" pitchFamily="34" charset="0"/>
                <a:cs typeface="Arial" pitchFamily="34" charset="0"/>
              </a:rPr>
              <a:t>de tip </a:t>
            </a:r>
            <a:r>
              <a:rPr lang="en-US" sz="2000" dirty="0" err="1">
                <a:latin typeface="Arial" pitchFamily="34" charset="0"/>
                <a:cs typeface="Arial" pitchFamily="34" charset="0"/>
              </a:rPr>
              <a:t>ierarhic</a:t>
            </a:r>
            <a:r>
              <a:rPr lang="en-US" sz="2000" dirty="0">
                <a:latin typeface="Arial" pitchFamily="34" charset="0"/>
                <a:cs typeface="Arial" pitchFamily="34" charset="0"/>
              </a:rPr>
              <a:t>:</a:t>
            </a:r>
          </a:p>
        </p:txBody>
      </p:sp>
      <p:sp>
        <p:nvSpPr>
          <p:cNvPr id="3" name="Title 2"/>
          <p:cNvSpPr>
            <a:spLocks noGrp="1"/>
          </p:cNvSpPr>
          <p:nvPr>
            <p:ph type="title"/>
          </p:nvPr>
        </p:nvSpPr>
        <p:spPr/>
        <p:txBody>
          <a:bodyPr/>
          <a:lstStyle/>
          <a:p>
            <a:r>
              <a:rPr lang="en-US" b="1" dirty="0" err="1" smtClean="0">
                <a:solidFill>
                  <a:schemeClr val="tx1"/>
                </a:solidFill>
                <a:latin typeface="Arial" pitchFamily="34" charset="0"/>
                <a:cs typeface="Arial" pitchFamily="34" charset="0"/>
              </a:rPr>
              <a:t>Comunicarea</a:t>
            </a:r>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t="-378" b="-378"/>
          <a:stretch>
            <a:fillRect/>
          </a:stretch>
        </p:blipFill>
        <p:spPr bwMode="auto">
          <a:xfrm>
            <a:off x="5604094" y="2879003"/>
            <a:ext cx="5549774" cy="3422209"/>
          </a:xfrm>
          <a:prstGeom prst="rect">
            <a:avLst/>
          </a:prstGeom>
          <a:gradFill rotWithShape="1">
            <a:gsLst>
              <a:gs pos="0">
                <a:srgbClr val="00B0F0"/>
              </a:gs>
              <a:gs pos="100000">
                <a:srgbClr val="FFFFFF"/>
              </a:gs>
            </a:gsLst>
            <a:lin ang="5400000" scaled="1"/>
          </a:gradFill>
          <a:ln>
            <a:noFill/>
          </a:ln>
          <a:effectLst>
            <a:outerShdw dist="45791" dir="2021404" algn="ctr" rotWithShape="0">
              <a:srgbClr val="808080"/>
            </a:outerShdw>
          </a:effectLst>
        </p:spPr>
      </p:pic>
    </p:spTree>
    <p:extLst>
      <p:ext uri="{BB962C8B-B14F-4D97-AF65-F5344CB8AC3E}">
        <p14:creationId xmlns:p14="http://schemas.microsoft.com/office/powerpoint/2010/main" val="10521875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658608" y="687065"/>
            <a:ext cx="10274300" cy="981075"/>
          </a:xfrm>
        </p:spPr>
        <p:txBody>
          <a:bodyPr>
            <a:normAutofit fontScale="90000"/>
          </a:bodyPr>
          <a:lstStyle/>
          <a:p>
            <a:r>
              <a:rPr lang="en-US" sz="4000" b="1" dirty="0">
                <a:solidFill>
                  <a:schemeClr val="tx1"/>
                </a:solidFill>
                <a:latin typeface="Arial" pitchFamily="34" charset="0"/>
                <a:cs typeface="Arial" pitchFamily="34" charset="0"/>
              </a:rPr>
              <a:t>7.Suportul</a:t>
            </a:r>
            <a:r>
              <a:rPr lang="en-CA" sz="4000" b="1" dirty="0">
                <a:solidFill>
                  <a:schemeClr val="tx1"/>
                </a:solidFill>
                <a:latin typeface="Arial" pitchFamily="34" charset="0"/>
                <a:cs typeface="Arial" pitchFamily="34" charset="0"/>
              </a:rPr>
              <a:t/>
            </a:r>
            <a:br>
              <a:rPr lang="en-CA" sz="4000" b="1" dirty="0">
                <a:solidFill>
                  <a:schemeClr val="tx1"/>
                </a:solidFill>
                <a:latin typeface="Arial" pitchFamily="34" charset="0"/>
                <a:cs typeface="Arial" pitchFamily="34" charset="0"/>
              </a:rPr>
            </a:br>
            <a:endParaRPr lang="en-CA" sz="40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758792" y="2101647"/>
            <a:ext cx="10282237" cy="341632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sz="2400" b="1" dirty="0" smtClean="0">
                <a:latin typeface="Arial" pitchFamily="34" charset="0"/>
                <a:ea typeface="Batang" pitchFamily="18" charset="-127"/>
              </a:rPr>
              <a:t>7.5 </a:t>
            </a:r>
            <a:r>
              <a:rPr lang="en-US" sz="2400" b="1" dirty="0" err="1">
                <a:latin typeface="Arial" pitchFamily="34" charset="0"/>
                <a:cs typeface="Arial" pitchFamily="34" charset="0"/>
              </a:rPr>
              <a:t>Informatii</a:t>
            </a:r>
            <a:r>
              <a:rPr lang="en-US" sz="2400" b="1" dirty="0">
                <a:latin typeface="Arial" pitchFamily="34" charset="0"/>
                <a:cs typeface="Arial" pitchFamily="34" charset="0"/>
              </a:rPr>
              <a:t> </a:t>
            </a:r>
            <a:r>
              <a:rPr lang="en-US" sz="2400" b="1" dirty="0" err="1" smtClean="0">
                <a:latin typeface="Arial" pitchFamily="34" charset="0"/>
                <a:cs typeface="Arial" pitchFamily="34" charset="0"/>
              </a:rPr>
              <a:t>documentate</a:t>
            </a:r>
            <a:endParaRPr lang="en-US" sz="2400" b="1" dirty="0">
              <a:latin typeface="Arial" pitchFamily="34" charset="0"/>
              <a:cs typeface="Arial" pitchFamily="34" charset="0"/>
            </a:endParaRPr>
          </a:p>
          <a:p>
            <a:endParaRPr lang="en-US" sz="1200" b="1" dirty="0" smtClean="0">
              <a:latin typeface="Arial" pitchFamily="34" charset="0"/>
              <a:ea typeface="Batang" pitchFamily="18" charset="-127"/>
            </a:endParaRPr>
          </a:p>
          <a:p>
            <a:pPr marL="342900" indent="-342900">
              <a:buFont typeface="Symbol" pitchFamily="18" charset="2"/>
              <a:buBlip>
                <a:blip r:embed="rId2"/>
              </a:buBlip>
            </a:pPr>
            <a:r>
              <a:rPr lang="en-US" b="1" dirty="0" err="1" smtClean="0">
                <a:latin typeface="Arial" pitchFamily="34" charset="0"/>
                <a:ea typeface="Batang" pitchFamily="18" charset="-127"/>
              </a:rPr>
              <a:t>Elaborare</a:t>
            </a:r>
            <a:r>
              <a:rPr lang="en-US" b="1" dirty="0" smtClean="0">
                <a:latin typeface="Arial" pitchFamily="34" charset="0"/>
                <a:ea typeface="Batang" pitchFamily="18" charset="-127"/>
              </a:rPr>
              <a:t> </a:t>
            </a:r>
            <a:r>
              <a:rPr lang="en-US" b="1" dirty="0" err="1">
                <a:latin typeface="Arial" pitchFamily="34" charset="0"/>
                <a:ea typeface="Batang" pitchFamily="18" charset="-127"/>
              </a:rPr>
              <a:t>si</a:t>
            </a:r>
            <a:r>
              <a:rPr lang="en-US" b="1" dirty="0">
                <a:latin typeface="Arial" pitchFamily="34" charset="0"/>
                <a:ea typeface="Batang" pitchFamily="18" charset="-127"/>
              </a:rPr>
              <a:t> </a:t>
            </a:r>
            <a:r>
              <a:rPr lang="en-US" b="1" dirty="0" err="1">
                <a:latin typeface="Arial" pitchFamily="34" charset="0"/>
                <a:ea typeface="Batang" pitchFamily="18" charset="-127"/>
              </a:rPr>
              <a:t>actualizari</a:t>
            </a:r>
            <a:endParaRPr lang="en-US" b="1" dirty="0">
              <a:cs typeface="Times New Roman" pitchFamily="18" charset="0"/>
            </a:endParaRPr>
          </a:p>
          <a:p>
            <a:pPr marL="342900" indent="-342900">
              <a:lnSpc>
                <a:spcPct val="150000"/>
              </a:lnSpc>
            </a:pPr>
            <a:r>
              <a:rPr lang="it-IT" dirty="0">
                <a:latin typeface="Arial" pitchFamily="34" charset="0"/>
                <a:cs typeface="Times New Roman" pitchFamily="18" charset="0"/>
              </a:rPr>
              <a:t>	La elaborarea și actualizarea informațiilor documentate organizația trebuie să asigure ca urmatoarele aspecte sunt adecvate:</a:t>
            </a:r>
            <a:endParaRPr lang="en-US" dirty="0">
              <a:cs typeface="Times New Roman" pitchFamily="18" charset="0"/>
            </a:endParaRPr>
          </a:p>
          <a:p>
            <a:pPr marL="342900" indent="-342900">
              <a:lnSpc>
                <a:spcPct val="150000"/>
              </a:lnSpc>
            </a:pPr>
            <a:r>
              <a:rPr lang="pt-BR" dirty="0">
                <a:latin typeface="Arial" pitchFamily="34" charset="0"/>
                <a:cs typeface="Times New Roman" pitchFamily="18" charset="0"/>
              </a:rPr>
              <a:t>-	identificarea și descrierea (de exemplu, un titlu, data, autor, sau numărul de referință),</a:t>
            </a:r>
            <a:endParaRPr lang="en-US" dirty="0">
              <a:cs typeface="Times New Roman" pitchFamily="18" charset="0"/>
            </a:endParaRPr>
          </a:p>
          <a:p>
            <a:pPr marL="342900" indent="-342900">
              <a:lnSpc>
                <a:spcPct val="150000"/>
              </a:lnSpc>
            </a:pPr>
            <a:r>
              <a:rPr lang="pt-BR" dirty="0">
                <a:latin typeface="Arial" pitchFamily="34" charset="0"/>
                <a:cs typeface="Times New Roman" pitchFamily="18" charset="0"/>
              </a:rPr>
              <a:t>-	formatul (de exemplu, limba, versiunea software, grafica) și suportul (de exemplu, hârtie, electronic)</a:t>
            </a:r>
            <a:endParaRPr lang="en-US" dirty="0">
              <a:cs typeface="Times New Roman" pitchFamily="18" charset="0"/>
            </a:endParaRPr>
          </a:p>
          <a:p>
            <a:pPr marL="342900" indent="-342900">
              <a:lnSpc>
                <a:spcPct val="150000"/>
              </a:lnSpc>
            </a:pPr>
            <a:r>
              <a:rPr lang="pt-BR" dirty="0">
                <a:latin typeface="Arial" pitchFamily="34" charset="0"/>
                <a:cs typeface="Times New Roman" pitchFamily="18" charset="0"/>
              </a:rPr>
              <a:t>-	analizarea si aprobarea privind potrivirea si adecvarea. </a:t>
            </a:r>
            <a:endParaRPr lang="en-US" dirty="0">
              <a:cs typeface="Times New Roman" pitchFamily="18" charset="0"/>
            </a:endParaRPr>
          </a:p>
        </p:txBody>
      </p:sp>
    </p:spTree>
    <p:extLst>
      <p:ext uri="{BB962C8B-B14F-4D97-AF65-F5344CB8AC3E}">
        <p14:creationId xmlns:p14="http://schemas.microsoft.com/office/powerpoint/2010/main" val="99751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667662" y="352087"/>
            <a:ext cx="10274300" cy="981075"/>
          </a:xfrm>
        </p:spPr>
        <p:txBody>
          <a:bodyPr/>
          <a:lstStyle/>
          <a:p>
            <a:pPr eaLnBrk="1" hangingPunct="1"/>
            <a:r>
              <a:rPr lang="en-US" sz="4000" b="1" dirty="0" smtClean="0">
                <a:solidFill>
                  <a:schemeClr val="tx1"/>
                </a:solidFill>
                <a:latin typeface="Arial" pitchFamily="34" charset="0"/>
                <a:cs typeface="Arial" pitchFamily="34" charset="0"/>
              </a:rPr>
              <a:t>7.5.Informatii </a:t>
            </a:r>
            <a:r>
              <a:rPr lang="en-US" sz="4000" b="1" dirty="0" err="1" smtClean="0">
                <a:solidFill>
                  <a:schemeClr val="tx1"/>
                </a:solidFill>
                <a:latin typeface="Arial" pitchFamily="34" charset="0"/>
                <a:cs typeface="Arial" pitchFamily="34" charset="0"/>
              </a:rPr>
              <a:t>documentate</a:t>
            </a:r>
            <a:endParaRPr lang="en-CA" sz="40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865795" y="1839001"/>
            <a:ext cx="10282237" cy="4216539"/>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buFont typeface="Symbol" pitchFamily="18" charset="2"/>
              <a:buBlip>
                <a:blip r:embed="rId2"/>
              </a:buBlip>
            </a:pPr>
            <a:r>
              <a:rPr lang="en-US" sz="2000" b="1" dirty="0" err="1" smtClean="0">
                <a:latin typeface="Arial" pitchFamily="34" charset="0"/>
                <a:ea typeface="Batang" pitchFamily="18" charset="-127"/>
              </a:rPr>
              <a:t>Controlul</a:t>
            </a:r>
            <a:r>
              <a:rPr lang="en-US" sz="2000" b="1" dirty="0" smtClean="0">
                <a:latin typeface="Arial" pitchFamily="34" charset="0"/>
                <a:ea typeface="Batang" pitchFamily="18" charset="-127"/>
              </a:rPr>
              <a:t> </a:t>
            </a:r>
            <a:r>
              <a:rPr lang="en-US" sz="2000" b="1" dirty="0" err="1">
                <a:latin typeface="Arial" pitchFamily="34" charset="0"/>
                <a:ea typeface="Batang" pitchFamily="18" charset="-127"/>
              </a:rPr>
              <a:t>informatiilor</a:t>
            </a:r>
            <a:r>
              <a:rPr lang="en-US" sz="2000" b="1" dirty="0">
                <a:latin typeface="Arial" pitchFamily="34" charset="0"/>
                <a:ea typeface="Batang" pitchFamily="18" charset="-127"/>
              </a:rPr>
              <a:t> </a:t>
            </a:r>
            <a:r>
              <a:rPr lang="en-US" sz="2000" b="1" dirty="0" err="1">
                <a:latin typeface="Arial" pitchFamily="34" charset="0"/>
                <a:ea typeface="Batang" pitchFamily="18" charset="-127"/>
              </a:rPr>
              <a:t>documenate</a:t>
            </a:r>
            <a:endParaRPr lang="en-US" sz="2000" b="1" dirty="0">
              <a:cs typeface="Times New Roman" pitchFamily="18" charset="0"/>
            </a:endParaRPr>
          </a:p>
          <a:p>
            <a:pPr marL="342900" indent="-342900"/>
            <a:r>
              <a:rPr lang="pt-BR" dirty="0">
                <a:latin typeface="Arial" pitchFamily="34" charset="0"/>
                <a:cs typeface="Times New Roman" pitchFamily="18" charset="0"/>
              </a:rPr>
              <a:t>	</a:t>
            </a:r>
            <a:endParaRPr lang="pt-BR" dirty="0" smtClean="0">
              <a:latin typeface="Arial" pitchFamily="34" charset="0"/>
              <a:cs typeface="Times New Roman" pitchFamily="18" charset="0"/>
            </a:endParaRPr>
          </a:p>
          <a:p>
            <a:pPr marL="342900" indent="-342900"/>
            <a:r>
              <a:rPr lang="pt-BR" dirty="0">
                <a:latin typeface="Arial" pitchFamily="34" charset="0"/>
                <a:cs typeface="Times New Roman" pitchFamily="18" charset="0"/>
              </a:rPr>
              <a:t> </a:t>
            </a:r>
            <a:r>
              <a:rPr lang="pt-BR" dirty="0" smtClean="0">
                <a:latin typeface="Arial" pitchFamily="34" charset="0"/>
                <a:cs typeface="Times New Roman" pitchFamily="18" charset="0"/>
              </a:rPr>
              <a:t>    Informațiile </a:t>
            </a:r>
            <a:r>
              <a:rPr lang="pt-BR" dirty="0">
                <a:latin typeface="Arial" pitchFamily="34" charset="0"/>
                <a:cs typeface="Times New Roman" pitchFamily="18" charset="0"/>
              </a:rPr>
              <a:t>documentate cerute de SMC și prezentul </a:t>
            </a:r>
            <a:r>
              <a:rPr lang="pt-BR" dirty="0" smtClean="0">
                <a:latin typeface="Arial" pitchFamily="34" charset="0"/>
                <a:cs typeface="Times New Roman" pitchFamily="18" charset="0"/>
              </a:rPr>
              <a:t>standard internațional </a:t>
            </a:r>
            <a:r>
              <a:rPr lang="pt-BR" dirty="0">
                <a:latin typeface="Arial" pitchFamily="34" charset="0"/>
                <a:cs typeface="Times New Roman" pitchFamily="18" charset="0"/>
              </a:rPr>
              <a:t>trebuie să fie controlate pentru a se asigura ca:</a:t>
            </a:r>
            <a:endParaRPr lang="en-US" sz="2800" dirty="0">
              <a:cs typeface="Times New Roman" pitchFamily="18" charset="0"/>
            </a:endParaRPr>
          </a:p>
          <a:p>
            <a:pPr marL="342900" indent="-342900"/>
            <a:r>
              <a:rPr lang="it-IT" sz="2000" dirty="0">
                <a:latin typeface="Arial" pitchFamily="34" charset="0"/>
                <a:cs typeface="Times New Roman" pitchFamily="18" charset="0"/>
              </a:rPr>
              <a:t>» 	sunt disponibile și adecvate pentru utilizare, acolo unde si atunci cand </a:t>
            </a:r>
            <a:r>
              <a:rPr lang="it-IT" sz="2000" dirty="0" smtClean="0">
                <a:latin typeface="Arial" pitchFamily="34" charset="0"/>
                <a:cs typeface="Times New Roman" pitchFamily="18" charset="0"/>
              </a:rPr>
              <a:t>este necesar</a:t>
            </a:r>
            <a:r>
              <a:rPr lang="it-IT" sz="2000" dirty="0">
                <a:latin typeface="Arial" pitchFamily="34" charset="0"/>
                <a:cs typeface="Times New Roman" pitchFamily="18" charset="0"/>
              </a:rPr>
              <a:t>, </a:t>
            </a:r>
            <a:endParaRPr lang="en-US" sz="2000" dirty="0">
              <a:cs typeface="Times New Roman" pitchFamily="18" charset="0"/>
            </a:endParaRPr>
          </a:p>
          <a:p>
            <a:pPr marL="342900" indent="-342900"/>
            <a:r>
              <a:rPr lang="it-IT" sz="2000" dirty="0">
                <a:latin typeface="Arial" pitchFamily="34" charset="0"/>
                <a:cs typeface="Times New Roman" pitchFamily="18" charset="0"/>
              </a:rPr>
              <a:t>»	sunt protejate în mod adecvat (de exemplu, de la pierderea </a:t>
            </a:r>
            <a:r>
              <a:rPr lang="it-IT" sz="2000" dirty="0" smtClean="0">
                <a:latin typeface="Arial" pitchFamily="34" charset="0"/>
                <a:cs typeface="Times New Roman" pitchFamily="18" charset="0"/>
              </a:rPr>
              <a:t>confidențialității, </a:t>
            </a:r>
          </a:p>
          <a:p>
            <a:pPr marL="342900" indent="-342900"/>
            <a:r>
              <a:rPr lang="it-IT" sz="2000" dirty="0">
                <a:latin typeface="Arial" pitchFamily="34" charset="0"/>
                <a:cs typeface="Times New Roman" pitchFamily="18" charset="0"/>
              </a:rPr>
              <a:t> </a:t>
            </a:r>
            <a:r>
              <a:rPr lang="it-IT" sz="2000" dirty="0" smtClean="0">
                <a:latin typeface="Arial" pitchFamily="34" charset="0"/>
                <a:cs typeface="Times New Roman" pitchFamily="18" charset="0"/>
              </a:rPr>
              <a:t>    utilizarii </a:t>
            </a:r>
            <a:r>
              <a:rPr lang="it-IT" sz="2000" dirty="0">
                <a:latin typeface="Arial" pitchFamily="34" charset="0"/>
                <a:cs typeface="Times New Roman" pitchFamily="18" charset="0"/>
              </a:rPr>
              <a:t>incorecte, sau deteriorarii). </a:t>
            </a:r>
          </a:p>
          <a:p>
            <a:pPr marL="342900" indent="-342900"/>
            <a:endParaRPr lang="en-US" sz="2000" dirty="0">
              <a:cs typeface="Times New Roman" pitchFamily="18" charset="0"/>
            </a:endParaRPr>
          </a:p>
          <a:p>
            <a:pPr marL="342900" indent="-342900"/>
            <a:r>
              <a:rPr lang="en-US" dirty="0">
                <a:latin typeface="MS Gothic" pitchFamily="49" charset="-128"/>
                <a:ea typeface="Times New Roman" pitchFamily="18" charset="0"/>
                <a:cs typeface="MS Gothic" pitchFamily="49" charset="-128"/>
              </a:rPr>
              <a:t>☞</a:t>
            </a:r>
            <a:r>
              <a:rPr lang="en-US" dirty="0">
                <a:latin typeface="Arial" pitchFamily="34" charset="0"/>
                <a:cs typeface="Times New Roman" pitchFamily="18" charset="0"/>
              </a:rPr>
              <a:t> </a:t>
            </a:r>
            <a:r>
              <a:rPr lang="it-IT" dirty="0">
                <a:latin typeface="Arial" pitchFamily="34" charset="0"/>
                <a:cs typeface="Times New Roman" pitchFamily="18" charset="0"/>
              </a:rPr>
              <a:t>	</a:t>
            </a:r>
            <a:r>
              <a:rPr lang="pt-BR" dirty="0">
                <a:latin typeface="Arial" pitchFamily="34" charset="0"/>
                <a:cs typeface="Times New Roman" pitchFamily="18" charset="0"/>
              </a:rPr>
              <a:t>Pentru controlul informațiilor documentate, organizația va lua in considerare următoarele activități, dupa caz: </a:t>
            </a:r>
            <a:endParaRPr lang="en-US" sz="2800" dirty="0">
              <a:cs typeface="Times New Roman" pitchFamily="18" charset="0"/>
            </a:endParaRPr>
          </a:p>
          <a:p>
            <a:pPr marL="342900" indent="-342900"/>
            <a:r>
              <a:rPr lang="it-IT" sz="2000" dirty="0">
                <a:latin typeface="Arial" pitchFamily="34" charset="0"/>
                <a:cs typeface="Times New Roman" pitchFamily="18" charset="0"/>
              </a:rPr>
              <a:t>» 	</a:t>
            </a:r>
            <a:r>
              <a:rPr lang="it-IT" sz="2000" dirty="0" smtClean="0">
                <a:latin typeface="Arial" pitchFamily="34" charset="0"/>
                <a:cs typeface="Times New Roman" pitchFamily="18" charset="0"/>
              </a:rPr>
              <a:t>distributia</a:t>
            </a:r>
            <a:r>
              <a:rPr lang="it-IT" sz="2000" dirty="0">
                <a:latin typeface="Arial" pitchFamily="34" charset="0"/>
                <a:cs typeface="Times New Roman" pitchFamily="18" charset="0"/>
              </a:rPr>
              <a:t>, accesul, regasirea și utilizarea,</a:t>
            </a:r>
            <a:endParaRPr lang="en-US" sz="2000" dirty="0">
              <a:cs typeface="Times New Roman" pitchFamily="18" charset="0"/>
            </a:endParaRPr>
          </a:p>
          <a:p>
            <a:pPr marL="342900" indent="-342900"/>
            <a:r>
              <a:rPr lang="it-IT" sz="2000" dirty="0">
                <a:latin typeface="Arial" pitchFamily="34" charset="0"/>
                <a:cs typeface="Times New Roman" pitchFamily="18" charset="0"/>
              </a:rPr>
              <a:t>»	depozitare și protejare, inclusiv mentinerea lizibilitatii,</a:t>
            </a:r>
            <a:endParaRPr lang="en-US" sz="2000" dirty="0">
              <a:cs typeface="Times New Roman" pitchFamily="18" charset="0"/>
            </a:endParaRPr>
          </a:p>
          <a:p>
            <a:pPr marL="342900" indent="-342900"/>
            <a:r>
              <a:rPr lang="it-IT" sz="2000" dirty="0">
                <a:latin typeface="Arial" pitchFamily="34" charset="0"/>
                <a:cs typeface="Times New Roman" pitchFamily="18" charset="0"/>
              </a:rPr>
              <a:t>»	controlul modificarilor (de exemplu, controlul versiunilor),</a:t>
            </a:r>
            <a:endParaRPr lang="en-US" sz="2000" dirty="0">
              <a:cs typeface="Times New Roman" pitchFamily="18" charset="0"/>
            </a:endParaRPr>
          </a:p>
          <a:p>
            <a:pPr marL="342900" indent="-342900"/>
            <a:r>
              <a:rPr lang="it-IT" sz="2000" dirty="0">
                <a:latin typeface="Arial" pitchFamily="34" charset="0"/>
                <a:cs typeface="Times New Roman" pitchFamily="18" charset="0"/>
              </a:rPr>
              <a:t>»	pastrarea și eliminarea,</a:t>
            </a:r>
            <a:endParaRPr lang="en-US" sz="2000" dirty="0">
              <a:cs typeface="Times New Roman" pitchFamily="18" charset="0"/>
            </a:endParaRPr>
          </a:p>
        </p:txBody>
      </p:sp>
    </p:spTree>
    <p:extLst>
      <p:ext uri="{BB962C8B-B14F-4D97-AF65-F5344CB8AC3E}">
        <p14:creationId xmlns:p14="http://schemas.microsoft.com/office/powerpoint/2010/main" val="250106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err="1" smtClean="0">
                <a:solidFill>
                  <a:schemeClr val="tx1"/>
                </a:solidFill>
                <a:latin typeface="Arial" pitchFamily="34" charset="0"/>
                <a:cs typeface="Arial" pitchFamily="34" charset="0"/>
              </a:rPr>
              <a:t>Informatii</a:t>
            </a:r>
            <a:r>
              <a:rPr lang="en-US" b="1" dirty="0" smtClean="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documentate</a:t>
            </a:r>
            <a:endParaRPr lang="en-US" dirty="0"/>
          </a:p>
        </p:txBody>
      </p:sp>
      <p:pic>
        <p:nvPicPr>
          <p:cNvPr id="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9136" y="5090737"/>
            <a:ext cx="10009188" cy="145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Table 4"/>
          <p:cNvGraphicFramePr>
            <a:graphicFrameLocks noGrp="1"/>
          </p:cNvGraphicFramePr>
          <p:nvPr>
            <p:extLst>
              <p:ext uri="{D42A27DB-BD31-4B8C-83A1-F6EECF244321}">
                <p14:modId xmlns:p14="http://schemas.microsoft.com/office/powerpoint/2010/main" val="1508044646"/>
              </p:ext>
            </p:extLst>
          </p:nvPr>
        </p:nvGraphicFramePr>
        <p:xfrm>
          <a:off x="1378200" y="2722738"/>
          <a:ext cx="9884310" cy="1433071"/>
        </p:xfrm>
        <a:graphic>
          <a:graphicData uri="http://schemas.openxmlformats.org/drawingml/2006/table">
            <a:tbl>
              <a:tblPr firstRow="1" firstCol="1" lastRow="1" lastCol="1" bandRow="1" bandCol="1"/>
              <a:tblGrid>
                <a:gridCol w="550468"/>
                <a:gridCol w="2219632"/>
                <a:gridCol w="1826017"/>
                <a:gridCol w="482401"/>
                <a:gridCol w="532712"/>
                <a:gridCol w="1506389"/>
                <a:gridCol w="890812"/>
                <a:gridCol w="887853"/>
                <a:gridCol w="988026"/>
              </a:tblGrid>
              <a:tr h="284466">
                <a:tc rowSpan="2">
                  <a:txBody>
                    <a:bodyPr/>
                    <a:lstStyle/>
                    <a:p>
                      <a:pPr marL="0" marR="0" algn="ctr">
                        <a:spcBef>
                          <a:spcPts val="0"/>
                        </a:spcBef>
                        <a:spcAft>
                          <a:spcPts val="0"/>
                        </a:spcAft>
                      </a:pPr>
                      <a:r>
                        <a:rPr lang="it-IT" sz="1800" dirty="0">
                          <a:effectLst/>
                          <a:latin typeface="Times New Roman"/>
                          <a:ea typeface="Times New Roman"/>
                        </a:rPr>
                        <a:t>Nr.</a:t>
                      </a:r>
                      <a:endParaRPr lang="en-US" sz="1800" dirty="0">
                        <a:effectLst/>
                        <a:latin typeface="Times New Roman"/>
                        <a:ea typeface="Times New Roman"/>
                      </a:endParaRPr>
                    </a:p>
                    <a:p>
                      <a:pPr marL="0" marR="0" algn="ctr">
                        <a:spcBef>
                          <a:spcPts val="0"/>
                        </a:spcBef>
                        <a:spcAft>
                          <a:spcPts val="0"/>
                        </a:spcAft>
                      </a:pPr>
                      <a:r>
                        <a:rPr lang="it-IT" sz="1800" dirty="0">
                          <a:effectLst/>
                          <a:latin typeface="Times New Roman"/>
                          <a:ea typeface="Times New Roman"/>
                        </a:rPr>
                        <a:t>Crt.</a:t>
                      </a:r>
                      <a:endParaRPr lang="en-US" sz="1800" dirty="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it-IT" sz="1800" dirty="0">
                          <a:effectLst/>
                          <a:latin typeface="Times New Roman"/>
                          <a:ea typeface="Times New Roman"/>
                        </a:rPr>
                        <a:t>Denumire document</a:t>
                      </a:r>
                      <a:endParaRPr lang="en-US" sz="1800" dirty="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it-IT" sz="1800" smtClean="0">
                          <a:effectLst/>
                          <a:latin typeface="Times New Roman"/>
                          <a:ea typeface="Times New Roman"/>
                        </a:rPr>
                        <a:t>Cod document</a:t>
                      </a:r>
                      <a:endParaRPr lang="en-US" sz="1800" dirty="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it-IT" sz="1800">
                          <a:effectLst/>
                          <a:latin typeface="Times New Roman"/>
                          <a:ea typeface="Times New Roman"/>
                        </a:rPr>
                        <a:t>Ed.</a:t>
                      </a:r>
                      <a:endParaRPr lang="en-US" sz="180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it-IT" sz="1800">
                          <a:effectLst/>
                          <a:latin typeface="Times New Roman"/>
                          <a:ea typeface="Times New Roman"/>
                        </a:rPr>
                        <a:t>Rev</a:t>
                      </a:r>
                      <a:endParaRPr lang="en-US" sz="180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it-IT" sz="1800">
                          <a:effectLst/>
                          <a:latin typeface="Times New Roman"/>
                          <a:ea typeface="Times New Roman"/>
                        </a:rPr>
                        <a:t>Data aplicarii</a:t>
                      </a:r>
                      <a:endParaRPr lang="en-US" sz="180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000" dirty="0">
                          <a:effectLst/>
                          <a:latin typeface="Times New Roman"/>
                          <a:ea typeface="Times New Roman"/>
                        </a:rPr>
                        <a:t>DG</a:t>
                      </a:r>
                      <a:endParaRPr lang="en-US" sz="1200" dirty="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000">
                          <a:effectLst/>
                          <a:latin typeface="Times New Roman"/>
                          <a:ea typeface="Times New Roman"/>
                        </a:rPr>
                        <a:t>DP</a:t>
                      </a:r>
                      <a:endParaRPr lang="en-US" sz="120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000" dirty="0">
                          <a:effectLst/>
                          <a:latin typeface="Times New Roman"/>
                          <a:ea typeface="Times New Roman"/>
                        </a:rPr>
                        <a:t>RMC</a:t>
                      </a:r>
                      <a:endParaRPr lang="en-US" sz="1200" dirty="0">
                        <a:effectLst/>
                        <a:latin typeface="Times New Roman"/>
                        <a:ea typeface="Times New Roman"/>
                      </a:endParaRPr>
                    </a:p>
                  </a:txBody>
                  <a:tcPr marL="68581" marR="685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4466">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gridSpan="3">
                  <a:txBody>
                    <a:bodyPr/>
                    <a:lstStyle/>
                    <a:p>
                      <a:pPr marL="0" marR="0" algn="ctr">
                        <a:spcBef>
                          <a:spcPts val="0"/>
                        </a:spcBef>
                        <a:spcAft>
                          <a:spcPts val="0"/>
                        </a:spcAft>
                      </a:pPr>
                      <a:r>
                        <a:rPr lang="it-IT" sz="1800">
                          <a:effectLst/>
                          <a:latin typeface="Times New Roman"/>
                          <a:ea typeface="Times New Roman"/>
                        </a:rPr>
                        <a:t>Nr. exemp</a:t>
                      </a:r>
                      <a:r>
                        <a:rPr lang="pt-BR" sz="1800">
                          <a:effectLst/>
                          <a:latin typeface="Times New Roman"/>
                          <a:ea typeface="Times New Roman"/>
                        </a:rPr>
                        <a:t>lar</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84466">
                <a:tc>
                  <a:txBody>
                    <a:bodyPr/>
                    <a:lstStyle/>
                    <a:p>
                      <a:pPr marL="0" marR="0">
                        <a:spcBef>
                          <a:spcPts val="0"/>
                        </a:spcBef>
                        <a:spcAft>
                          <a:spcPts val="0"/>
                        </a:spcAft>
                      </a:pPr>
                      <a:r>
                        <a:rPr lang="pt-BR" sz="1800">
                          <a:effectLst/>
                          <a:latin typeface="Times New Roman"/>
                          <a:ea typeface="Times New Roman"/>
                        </a:rPr>
                        <a:t>1.</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pt-BR" sz="1800" dirty="0">
                          <a:effectLst/>
                          <a:latin typeface="Times New Roman"/>
                          <a:ea typeface="Times New Roman"/>
                        </a:rPr>
                        <a:t>Manual cal</a:t>
                      </a:r>
                      <a:r>
                        <a:rPr lang="it-IT" sz="1800" dirty="0">
                          <a:effectLst/>
                          <a:latin typeface="Times New Roman"/>
                          <a:ea typeface="Times New Roman"/>
                        </a:rPr>
                        <a:t>itate</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smtClean="0">
                          <a:effectLst/>
                          <a:latin typeface="Times New Roman"/>
                          <a:ea typeface="Times New Roman"/>
                        </a:rPr>
                        <a:t>MC - 01</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a:effectLst/>
                          <a:latin typeface="Times New Roman"/>
                          <a:ea typeface="Times New Roman"/>
                        </a:rPr>
                        <a:t>2</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a:effectLst/>
                          <a:latin typeface="Times New Roman"/>
                          <a:ea typeface="Times New Roman"/>
                        </a:rPr>
                        <a:t>1</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dirty="0" smtClean="0">
                          <a:effectLst/>
                          <a:latin typeface="Times New Roman"/>
                          <a:ea typeface="Times New Roman"/>
                        </a:rPr>
                        <a:t>15.01.2018</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dirty="0">
                          <a:effectLst/>
                          <a:latin typeface="Times New Roman"/>
                          <a:ea typeface="Times New Roman"/>
                        </a:rPr>
                        <a:t>H1</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a:effectLst/>
                          <a:latin typeface="Times New Roman"/>
                          <a:ea typeface="Times New Roman"/>
                        </a:rPr>
                        <a:t>I</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a:effectLst/>
                          <a:latin typeface="Times New Roman"/>
                          <a:ea typeface="Times New Roman"/>
                        </a:rPr>
                        <a:t>H2</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4466">
                <a:tc>
                  <a:txBody>
                    <a:bodyPr/>
                    <a:lstStyle/>
                    <a:p>
                      <a:pPr marL="0" marR="0">
                        <a:spcBef>
                          <a:spcPts val="0"/>
                        </a:spcBef>
                        <a:spcAft>
                          <a:spcPts val="0"/>
                        </a:spcAft>
                      </a:pPr>
                      <a:r>
                        <a:rPr lang="it-IT" sz="1800">
                          <a:effectLst/>
                          <a:latin typeface="Times New Roman"/>
                          <a:ea typeface="Times New Roman"/>
                        </a:rPr>
                        <a:t>2.</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a:effectLst/>
                          <a:latin typeface="Times New Roman"/>
                          <a:ea typeface="Times New Roman"/>
                        </a:rPr>
                        <a:t>Marketing</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smtClean="0">
                          <a:effectLst/>
                          <a:latin typeface="Times New Roman"/>
                          <a:ea typeface="Times New Roman"/>
                        </a:rPr>
                        <a:t>PS.01.00</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a:effectLst/>
                          <a:latin typeface="Times New Roman"/>
                          <a:ea typeface="Times New Roman"/>
                        </a:rPr>
                        <a:t>2</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a:effectLst/>
                          <a:latin typeface="Times New Roman"/>
                          <a:ea typeface="Times New Roman"/>
                        </a:rPr>
                        <a:t>3</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dirty="0" smtClean="0">
                          <a:effectLst/>
                          <a:latin typeface="Times New Roman"/>
                          <a:ea typeface="Times New Roman"/>
                        </a:rPr>
                        <a:t>20.07.2018</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dirty="0">
                          <a:effectLst/>
                          <a:latin typeface="Times New Roman"/>
                          <a:ea typeface="Times New Roman"/>
                        </a:rPr>
                        <a:t>I</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a:effectLst/>
                          <a:latin typeface="Times New Roman"/>
                          <a:ea typeface="Times New Roman"/>
                        </a:rPr>
                        <a:t>I</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a:effectLst/>
                          <a:latin typeface="Times New Roman"/>
                          <a:ea typeface="Times New Roman"/>
                        </a:rPr>
                        <a:t>H1</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5207">
                <a:tc>
                  <a:txBody>
                    <a:bodyPr/>
                    <a:lstStyle/>
                    <a:p>
                      <a:pPr marL="0" marR="0">
                        <a:spcBef>
                          <a:spcPts val="0"/>
                        </a:spcBef>
                        <a:spcAft>
                          <a:spcPts val="0"/>
                        </a:spcAft>
                      </a:pPr>
                      <a:r>
                        <a:rPr lang="it-IT" sz="1800" dirty="0">
                          <a:effectLst/>
                          <a:latin typeface="Times New Roman"/>
                          <a:ea typeface="Times New Roman"/>
                        </a:rPr>
                        <a:t>3.</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dirty="0">
                          <a:effectLst/>
                          <a:latin typeface="Times New Roman"/>
                          <a:ea typeface="Times New Roman"/>
                        </a:rPr>
                        <a:t>Productie </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dirty="0" smtClean="0">
                          <a:effectLst/>
                          <a:latin typeface="Times New Roman"/>
                          <a:ea typeface="Times New Roman"/>
                        </a:rPr>
                        <a:t>PS.05.00</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a:effectLst/>
                          <a:latin typeface="Times New Roman"/>
                          <a:ea typeface="Times New Roman"/>
                        </a:rPr>
                        <a:t>2</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a:effectLst/>
                          <a:latin typeface="Times New Roman"/>
                          <a:ea typeface="Times New Roman"/>
                        </a:rPr>
                        <a:t>2</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it-IT" sz="1800" dirty="0" smtClean="0">
                          <a:effectLst/>
                          <a:latin typeface="Times New Roman"/>
                          <a:ea typeface="Times New Roman"/>
                        </a:rPr>
                        <a:t>15.01.2018</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a:effectLst/>
                          <a:latin typeface="Times New Roman"/>
                          <a:ea typeface="Times New Roman"/>
                        </a:rPr>
                        <a:t>I</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a:effectLst/>
                          <a:latin typeface="Times New Roman"/>
                          <a:ea typeface="Times New Roman"/>
                        </a:rPr>
                        <a:t>H1</a:t>
                      </a:r>
                      <a:endParaRPr lang="en-US" sz="180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it-IT" sz="1800" dirty="0">
                          <a:effectLst/>
                          <a:latin typeface="Times New Roman"/>
                          <a:ea typeface="Times New Roman"/>
                        </a:rPr>
                        <a:t>H2</a:t>
                      </a:r>
                      <a:endParaRPr lang="en-US" sz="1800" dirty="0">
                        <a:effectLst/>
                        <a:latin typeface="Times New Roman"/>
                        <a:ea typeface="Times New Roman"/>
                      </a:endParaRPr>
                    </a:p>
                  </a:txBody>
                  <a:tcPr marL="68581" marR="685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5"/>
          <p:cNvSpPr/>
          <p:nvPr/>
        </p:nvSpPr>
        <p:spPr>
          <a:xfrm>
            <a:off x="1071192" y="1929439"/>
            <a:ext cx="5921236" cy="410882"/>
          </a:xfrm>
          <a:prstGeom prst="rect">
            <a:avLst/>
          </a:prstGeom>
        </p:spPr>
        <p:txBody>
          <a:bodyPr wrap="none">
            <a:spAutoFit/>
          </a:bodyPr>
          <a:lstStyle/>
          <a:p>
            <a:pPr>
              <a:lnSpc>
                <a:spcPct val="115000"/>
              </a:lnSpc>
            </a:pPr>
            <a:r>
              <a:rPr lang="en-US" dirty="0">
                <a:solidFill>
                  <a:srgbClr val="FF0000"/>
                </a:solidFill>
                <a:latin typeface="Arial" pitchFamily="34" charset="0"/>
                <a:ea typeface="Times New Roman" pitchFamily="18" charset="0"/>
                <a:cs typeface="Arial" pitchFamily="34" charset="0"/>
              </a:rPr>
              <a:t>☞</a:t>
            </a:r>
            <a:r>
              <a:rPr lang="en-US" dirty="0">
                <a:solidFill>
                  <a:srgbClr val="FF0000"/>
                </a:solidFill>
                <a:latin typeface="Arial" pitchFamily="34" charset="0"/>
                <a:ea typeface="Batang" pitchFamily="18" charset="-127"/>
                <a:cs typeface="Arial" pitchFamily="34" charset="0"/>
              </a:rPr>
              <a:t>	</a:t>
            </a:r>
            <a:r>
              <a:rPr lang="en-US" dirty="0" err="1">
                <a:solidFill>
                  <a:srgbClr val="FF0000"/>
                </a:solidFill>
                <a:latin typeface="Arial" pitchFamily="34" charset="0"/>
                <a:ea typeface="Batang" pitchFamily="18" charset="-127"/>
                <a:cs typeface="Arial" pitchFamily="34" charset="0"/>
              </a:rPr>
              <a:t>Tinerea</a:t>
            </a:r>
            <a:r>
              <a:rPr lang="en-US" dirty="0">
                <a:solidFill>
                  <a:srgbClr val="FF0000"/>
                </a:solidFill>
                <a:latin typeface="Arial" pitchFamily="34" charset="0"/>
                <a:ea typeface="Batang" pitchFamily="18" charset="-127"/>
                <a:cs typeface="Arial" pitchFamily="34" charset="0"/>
              </a:rPr>
              <a:t> sub control a </a:t>
            </a:r>
            <a:r>
              <a:rPr lang="en-US" dirty="0" err="1">
                <a:solidFill>
                  <a:srgbClr val="FF0000"/>
                </a:solidFill>
                <a:latin typeface="Arial" pitchFamily="34" charset="0"/>
                <a:ea typeface="Batang" pitchFamily="18" charset="-127"/>
                <a:cs typeface="Arial" pitchFamily="34" charset="0"/>
              </a:rPr>
              <a:t>informatiilor</a:t>
            </a:r>
            <a:r>
              <a:rPr lang="en-US" dirty="0">
                <a:solidFill>
                  <a:srgbClr val="FF0000"/>
                </a:solidFill>
                <a:latin typeface="Arial" pitchFamily="34" charset="0"/>
                <a:ea typeface="Batang" pitchFamily="18" charset="-127"/>
                <a:cs typeface="Arial" pitchFamily="34" charset="0"/>
              </a:rPr>
              <a:t> </a:t>
            </a:r>
            <a:r>
              <a:rPr lang="en-US" dirty="0" err="1">
                <a:solidFill>
                  <a:srgbClr val="FF0000"/>
                </a:solidFill>
                <a:latin typeface="Arial" pitchFamily="34" charset="0"/>
                <a:ea typeface="Batang" pitchFamily="18" charset="-127"/>
                <a:cs typeface="Arial" pitchFamily="34" charset="0"/>
              </a:rPr>
              <a:t>documentate</a:t>
            </a:r>
            <a:endParaRPr lang="en-US" dirty="0">
              <a:solidFill>
                <a:srgbClr val="FF0000"/>
              </a:solidFill>
              <a:latin typeface="Arial" pitchFamily="34" charset="0"/>
              <a:ea typeface="Batang" pitchFamily="18" charset="-127"/>
              <a:cs typeface="Arial" pitchFamily="34" charset="0"/>
            </a:endParaRPr>
          </a:p>
        </p:txBody>
      </p:sp>
      <p:sp>
        <p:nvSpPr>
          <p:cNvPr id="7" name="Rectangle 6"/>
          <p:cNvSpPr/>
          <p:nvPr/>
        </p:nvSpPr>
        <p:spPr>
          <a:xfrm>
            <a:off x="1504949" y="4153643"/>
            <a:ext cx="7752784" cy="369332"/>
          </a:xfrm>
          <a:prstGeom prst="rect">
            <a:avLst/>
          </a:prstGeom>
        </p:spPr>
        <p:txBody>
          <a:bodyPr wrap="square">
            <a:spAutoFit/>
          </a:bodyPr>
          <a:lstStyle/>
          <a:p>
            <a:r>
              <a:rPr lang="pt-BR" dirty="0"/>
              <a:t>,</a:t>
            </a:r>
            <a:r>
              <a:rPr lang="pt-BR" sz="1200" dirty="0"/>
              <a:t>H,,	Exemplar pe suport cu hartie;                    ,,I,,	Exemplar pe suport informatic</a:t>
            </a:r>
            <a:endParaRPr lang="en-US" sz="1200" dirty="0"/>
          </a:p>
        </p:txBody>
      </p:sp>
      <p:sp>
        <p:nvSpPr>
          <p:cNvPr id="8" name="Rectangle 7"/>
          <p:cNvSpPr/>
          <p:nvPr/>
        </p:nvSpPr>
        <p:spPr>
          <a:xfrm>
            <a:off x="1504949" y="2353406"/>
            <a:ext cx="9757562" cy="369332"/>
          </a:xfrm>
          <a:prstGeom prst="rect">
            <a:avLst/>
          </a:prstGeom>
        </p:spPr>
        <p:txBody>
          <a:bodyPr wrap="square">
            <a:spAutoFit/>
          </a:bodyPr>
          <a:lstStyle/>
          <a:p>
            <a:r>
              <a:rPr lang="it-IT" dirty="0"/>
              <a:t>Lista de control a informatiilor documentate (manuale, proceduri, instructiuni, regulamente, etc):</a:t>
            </a:r>
            <a:endParaRPr lang="en-US" dirty="0"/>
          </a:p>
        </p:txBody>
      </p:sp>
      <p:sp>
        <p:nvSpPr>
          <p:cNvPr id="9" name="Rectangle 8"/>
          <p:cNvSpPr/>
          <p:nvPr/>
        </p:nvSpPr>
        <p:spPr>
          <a:xfrm>
            <a:off x="1442042" y="4721405"/>
            <a:ext cx="9883375" cy="369332"/>
          </a:xfrm>
          <a:prstGeom prst="rect">
            <a:avLst/>
          </a:prstGeom>
        </p:spPr>
        <p:txBody>
          <a:bodyPr wrap="square">
            <a:spAutoFit/>
          </a:bodyPr>
          <a:lstStyle/>
          <a:p>
            <a:r>
              <a:rPr lang="it-IT" dirty="0"/>
              <a:t>Lista de control a informatiilor documentate (formulare, inregistrari, baze de date,etc):</a:t>
            </a:r>
            <a:endParaRPr lang="en-US" dirty="0"/>
          </a:p>
        </p:txBody>
      </p:sp>
    </p:spTree>
    <p:extLst>
      <p:ext uri="{BB962C8B-B14F-4D97-AF65-F5344CB8AC3E}">
        <p14:creationId xmlns:p14="http://schemas.microsoft.com/office/powerpoint/2010/main" val="26361621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809821" y="731370"/>
            <a:ext cx="10274300" cy="765175"/>
          </a:xfrm>
        </p:spPr>
        <p:txBody>
          <a:bodyPr>
            <a:noAutofit/>
          </a:bodyPr>
          <a:lstStyle/>
          <a:p>
            <a:r>
              <a:rPr lang="en-US" sz="4000" b="1" dirty="0" smtClean="0">
                <a:solidFill>
                  <a:srgbClr val="031F43"/>
                </a:solidFill>
                <a:latin typeface="Arial" pitchFamily="34" charset="0"/>
                <a:sym typeface="Monotype Sorts"/>
              </a:rPr>
              <a:t>8.Operarea </a:t>
            </a:r>
            <a:br>
              <a:rPr lang="en-US" sz="4000" b="1" dirty="0" smtClean="0">
                <a:solidFill>
                  <a:srgbClr val="031F43"/>
                </a:solidFill>
                <a:latin typeface="Arial" pitchFamily="34" charset="0"/>
                <a:sym typeface="Monotype Sorts"/>
              </a:rPr>
            </a:br>
            <a:endParaRPr lang="en-CA" sz="40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943336" y="1949103"/>
            <a:ext cx="10282237" cy="477053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dirty="0">
                <a:latin typeface="Batang" pitchFamily="18" charset="-127"/>
                <a:ea typeface="Times New Roman" pitchFamily="18" charset="0"/>
                <a:cs typeface="Arial" pitchFamily="34" charset="0"/>
              </a:rPr>
              <a:t>☞</a:t>
            </a:r>
            <a:r>
              <a:rPr lang="it-IT" dirty="0">
                <a:latin typeface="Arial" pitchFamily="34" charset="0"/>
                <a:ea typeface="Times New Roman" pitchFamily="18" charset="0"/>
                <a:cs typeface="Arial" pitchFamily="34" charset="0"/>
              </a:rPr>
              <a:t> 	</a:t>
            </a:r>
            <a:r>
              <a:rPr lang="en-US" b="1" dirty="0">
                <a:latin typeface="Arial" pitchFamily="34" charset="0"/>
                <a:cs typeface="Arial" pitchFamily="34" charset="0"/>
              </a:rPr>
              <a:t> </a:t>
            </a:r>
            <a:r>
              <a:rPr lang="en-US" b="1" dirty="0" smtClean="0">
                <a:latin typeface="Arial" pitchFamily="34" charset="0"/>
                <a:cs typeface="Arial" pitchFamily="34" charset="0"/>
              </a:rPr>
              <a:t>8.1.Planificare </a:t>
            </a:r>
            <a:r>
              <a:rPr lang="en-US" b="1" dirty="0" err="1">
                <a:latin typeface="Arial" pitchFamily="34" charset="0"/>
                <a:cs typeface="Arial" pitchFamily="34" charset="0"/>
              </a:rPr>
              <a:t>si</a:t>
            </a:r>
            <a:r>
              <a:rPr lang="en-US" b="1" dirty="0">
                <a:latin typeface="Arial" pitchFamily="34" charset="0"/>
                <a:cs typeface="Arial" pitchFamily="34" charset="0"/>
              </a:rPr>
              <a:t> control operational </a:t>
            </a:r>
            <a:endParaRPr lang="en-US" b="1" dirty="0" smtClean="0">
              <a:latin typeface="Arial" pitchFamily="34" charset="0"/>
              <a:cs typeface="Arial" pitchFamily="34" charset="0"/>
            </a:endParaRPr>
          </a:p>
          <a:p>
            <a:r>
              <a:rPr lang="it-IT" dirty="0" smtClean="0">
                <a:latin typeface="Arial" pitchFamily="34" charset="0"/>
                <a:ea typeface="Batang" pitchFamily="18" charset="-127"/>
                <a:cs typeface="Arial" pitchFamily="34" charset="0"/>
              </a:rPr>
              <a:t>Organizația </a:t>
            </a:r>
            <a:r>
              <a:rPr lang="it-IT" dirty="0">
                <a:latin typeface="Arial" pitchFamily="34" charset="0"/>
                <a:ea typeface="Batang" pitchFamily="18" charset="-127"/>
                <a:cs typeface="Arial" pitchFamily="34" charset="0"/>
              </a:rPr>
              <a:t>trebuie să planifice, să implementeze și să controleze procesele necesare, așa cum sa subliniat în 4.4, pentru a satisface cerințele SMC si pentru livrarea produselor și serviciilor, a cerintelor de mediu și sa implementeze actiunile determinate in cadrul articolului </a:t>
            </a:r>
            <a:r>
              <a:rPr lang="it-IT" dirty="0">
                <a:solidFill>
                  <a:srgbClr val="FF0000"/>
                </a:solidFill>
                <a:latin typeface="Arial" pitchFamily="34" charset="0"/>
                <a:ea typeface="Batang" pitchFamily="18" charset="-127"/>
                <a:cs typeface="Arial" pitchFamily="34" charset="0"/>
              </a:rPr>
              <a:t>6,</a:t>
            </a:r>
            <a:r>
              <a:rPr lang="it-IT" dirty="0">
                <a:latin typeface="Arial" pitchFamily="34" charset="0"/>
                <a:ea typeface="Batang" pitchFamily="18" charset="-127"/>
                <a:cs typeface="Arial" pitchFamily="34" charset="0"/>
              </a:rPr>
              <a:t> prin</a:t>
            </a:r>
            <a:r>
              <a:rPr lang="it-IT" dirty="0" smtClean="0">
                <a:latin typeface="Arial" pitchFamily="34" charset="0"/>
                <a:ea typeface="Batang" pitchFamily="18" charset="-127"/>
                <a:cs typeface="Arial" pitchFamily="34" charset="0"/>
              </a:rPr>
              <a:t>:</a:t>
            </a:r>
            <a:endParaRPr lang="en-US" sz="2800" dirty="0">
              <a:ea typeface="Batang" pitchFamily="18" charset="-127"/>
              <a:cs typeface="Times New Roman" pitchFamily="18" charset="0"/>
            </a:endParaRPr>
          </a:p>
          <a:p>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determinarea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cerințelor</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pentru</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produse</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și</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servicii</a:t>
            </a:r>
            <a:r>
              <a:rPr lang="en-US" sz="2000" dirty="0">
                <a:latin typeface="Arial" pitchFamily="34" charset="0"/>
                <a:ea typeface="Batang" pitchFamily="18" charset="-127"/>
                <a:cs typeface="Times New Roman" pitchFamily="18" charset="0"/>
              </a:rPr>
              <a:t>;</a:t>
            </a:r>
            <a:endParaRPr lang="en-US" sz="2000" dirty="0">
              <a:ea typeface="Batang" pitchFamily="18" charset="-127"/>
              <a:cs typeface="Times New Roman" pitchFamily="18" charset="0"/>
            </a:endParaRPr>
          </a:p>
          <a:p>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stabilirea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criteriilor</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pentru</a:t>
            </a:r>
            <a:r>
              <a:rPr lang="en-US" sz="2000" dirty="0">
                <a:latin typeface="Arial" pitchFamily="34" charset="0"/>
                <a:ea typeface="Batang" pitchFamily="18" charset="-127"/>
                <a:cs typeface="Times New Roman" pitchFamily="18" charset="0"/>
              </a:rPr>
              <a:t>:</a:t>
            </a:r>
            <a:endParaRPr lang="en-US" sz="2000" dirty="0">
              <a:ea typeface="Batang" pitchFamily="18" charset="-127"/>
              <a:cs typeface="Times New Roman" pitchFamily="18" charset="0"/>
            </a:endParaRPr>
          </a:p>
          <a:p>
            <a:r>
              <a:rPr lang="en-US" sz="2000" dirty="0">
                <a:latin typeface="Arial" pitchFamily="34" charset="0"/>
                <a:ea typeface="Batang" pitchFamily="18" charset="-127"/>
                <a:cs typeface="Times New Roman" pitchFamily="18" charset="0"/>
              </a:rPr>
              <a:t>	- 	</a:t>
            </a:r>
            <a:r>
              <a:rPr lang="en-US" sz="2000" dirty="0" err="1">
                <a:latin typeface="Arial" pitchFamily="34" charset="0"/>
                <a:ea typeface="Batang" pitchFamily="18" charset="-127"/>
                <a:cs typeface="Times New Roman" pitchFamily="18" charset="0"/>
              </a:rPr>
              <a:t>functionarea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si</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acceptarea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proceselor</a:t>
            </a:r>
            <a:r>
              <a:rPr lang="en-US" sz="2000" dirty="0">
                <a:latin typeface="Arial" pitchFamily="34" charset="0"/>
                <a:ea typeface="Batang" pitchFamily="18" charset="-127"/>
                <a:cs typeface="Times New Roman" pitchFamily="18" charset="0"/>
              </a:rPr>
              <a:t>;</a:t>
            </a:r>
            <a:endParaRPr lang="en-US" sz="2000" dirty="0">
              <a:ea typeface="Batang" pitchFamily="18" charset="-127"/>
              <a:cs typeface="Times New Roman" pitchFamily="18" charset="0"/>
            </a:endParaRPr>
          </a:p>
          <a:p>
            <a:r>
              <a:rPr lang="en-US" sz="2000" dirty="0">
                <a:latin typeface="Arial" pitchFamily="34" charset="0"/>
                <a:ea typeface="Batang" pitchFamily="18" charset="-127"/>
                <a:cs typeface="Times New Roman" pitchFamily="18" charset="0"/>
              </a:rPr>
              <a:t>	- 	</a:t>
            </a:r>
            <a:r>
              <a:rPr lang="en-US" sz="2000" dirty="0" err="1">
                <a:latin typeface="Arial" pitchFamily="34" charset="0"/>
                <a:ea typeface="Batang" pitchFamily="18" charset="-127"/>
                <a:cs typeface="Times New Roman" pitchFamily="18" charset="0"/>
              </a:rPr>
              <a:t>acceptarea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produselor</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și</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serviciilor</a:t>
            </a:r>
            <a:r>
              <a:rPr lang="en-US" sz="2000" dirty="0">
                <a:latin typeface="Arial" pitchFamily="34" charset="0"/>
                <a:ea typeface="Batang" pitchFamily="18" charset="-127"/>
                <a:cs typeface="Times New Roman" pitchFamily="18" charset="0"/>
              </a:rPr>
              <a:t>;</a:t>
            </a:r>
            <a:endParaRPr lang="en-US" sz="2000" dirty="0">
              <a:ea typeface="Batang" pitchFamily="18" charset="-127"/>
              <a:cs typeface="Times New Roman" pitchFamily="18" charset="0"/>
            </a:endParaRPr>
          </a:p>
          <a:p>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implementarea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controlului</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proceselor</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în</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conformitate</a:t>
            </a:r>
            <a:r>
              <a:rPr lang="en-US" sz="2000" dirty="0">
                <a:latin typeface="Arial" pitchFamily="34" charset="0"/>
                <a:ea typeface="Batang" pitchFamily="18" charset="-127"/>
                <a:cs typeface="Times New Roman" pitchFamily="18" charset="0"/>
              </a:rPr>
              <a:t> cu </a:t>
            </a:r>
            <a:r>
              <a:rPr lang="en-US" sz="2000" dirty="0" err="1">
                <a:latin typeface="Arial" pitchFamily="34" charset="0"/>
                <a:ea typeface="Batang" pitchFamily="18" charset="-127"/>
                <a:cs typeface="Times New Roman" pitchFamily="18" charset="0"/>
              </a:rPr>
              <a:t>criteriile</a:t>
            </a:r>
            <a:r>
              <a:rPr lang="en-US" sz="2000" dirty="0">
                <a:latin typeface="Arial" pitchFamily="34" charset="0"/>
                <a:ea typeface="Batang" pitchFamily="18" charset="-127"/>
                <a:cs typeface="Times New Roman" pitchFamily="18" charset="0"/>
              </a:rPr>
              <a:t>;</a:t>
            </a:r>
            <a:endParaRPr lang="en-US" sz="2000" dirty="0">
              <a:ea typeface="Batang" pitchFamily="18" charset="-127"/>
              <a:cs typeface="Times New Roman" pitchFamily="18" charset="0"/>
            </a:endParaRPr>
          </a:p>
          <a:p>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evaluarea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eficacitatii</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controalelor</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implementate</a:t>
            </a:r>
            <a:r>
              <a:rPr lang="en-US" sz="2000" dirty="0">
                <a:latin typeface="Arial" pitchFamily="34" charset="0"/>
                <a:ea typeface="Batang" pitchFamily="18" charset="-127"/>
                <a:cs typeface="Times New Roman" pitchFamily="18" charset="0"/>
              </a:rPr>
              <a:t>;</a:t>
            </a:r>
            <a:endParaRPr lang="en-US" sz="2000" dirty="0">
              <a:ea typeface="Batang" pitchFamily="18" charset="-127"/>
              <a:cs typeface="Times New Roman" pitchFamily="18" charset="0"/>
            </a:endParaRPr>
          </a:p>
          <a:p>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determinarea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resurselor</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necesare</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pentru</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realizarea</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conformității</a:t>
            </a:r>
            <a:r>
              <a:rPr lang="en-US" sz="2000" dirty="0">
                <a:latin typeface="Arial" pitchFamily="34" charset="0"/>
                <a:ea typeface="Batang" pitchFamily="18" charset="-127"/>
                <a:cs typeface="Times New Roman" pitchFamily="18" charset="0"/>
              </a:rPr>
              <a:t>  cu </a:t>
            </a:r>
            <a:r>
              <a:rPr lang="en-US" sz="2000" dirty="0" err="1">
                <a:latin typeface="Arial" pitchFamily="34" charset="0"/>
                <a:ea typeface="Batang" pitchFamily="18" charset="-127"/>
                <a:cs typeface="Times New Roman" pitchFamily="18" charset="0"/>
              </a:rPr>
              <a:t>cerințele</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pentru</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produse</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și</a:t>
            </a:r>
            <a:r>
              <a:rPr lang="en-US" sz="2000" dirty="0">
                <a:latin typeface="Arial" pitchFamily="34" charset="0"/>
                <a:ea typeface="Batang" pitchFamily="18" charset="-127"/>
                <a:cs typeface="Times New Roman" pitchFamily="18" charset="0"/>
              </a:rPr>
              <a:t> </a:t>
            </a:r>
            <a:r>
              <a:rPr lang="en-US" sz="2000" dirty="0" err="1">
                <a:latin typeface="Arial" pitchFamily="34" charset="0"/>
                <a:ea typeface="Batang" pitchFamily="18" charset="-127"/>
                <a:cs typeface="Times New Roman" pitchFamily="18" charset="0"/>
              </a:rPr>
              <a:t>servicii</a:t>
            </a:r>
            <a:r>
              <a:rPr lang="en-US" sz="2000" dirty="0" smtClean="0">
                <a:latin typeface="Arial" pitchFamily="34" charset="0"/>
                <a:ea typeface="Batang" pitchFamily="18" charset="-127"/>
                <a:cs typeface="Times New Roman" pitchFamily="18" charset="0"/>
              </a:rPr>
              <a:t>;</a:t>
            </a:r>
          </a:p>
          <a:p>
            <a:r>
              <a:rPr lang="en-US" dirty="0">
                <a:latin typeface="Arial" pitchFamily="34" charset="0"/>
                <a:ea typeface="Batang" pitchFamily="18" charset="-127"/>
              </a:rPr>
              <a:t>» </a:t>
            </a:r>
            <a:r>
              <a:rPr lang="en-US" dirty="0" err="1" smtClean="0">
                <a:latin typeface="Arial" pitchFamily="34" charset="0"/>
                <a:ea typeface="Batang" pitchFamily="18" charset="-127"/>
              </a:rPr>
              <a:t>determinarea</a:t>
            </a:r>
            <a:r>
              <a:rPr lang="en-US" dirty="0">
                <a:latin typeface="Arial" pitchFamily="34" charset="0"/>
                <a:ea typeface="Batang" pitchFamily="18" charset="-127"/>
              </a:rPr>
              <a:t>, </a:t>
            </a:r>
            <a:r>
              <a:rPr lang="en-US" i="1" dirty="0" err="1">
                <a:solidFill>
                  <a:srgbClr val="FF0000"/>
                </a:solidFill>
                <a:latin typeface="Arial" pitchFamily="34" charset="0"/>
                <a:ea typeface="Batang" pitchFamily="18" charset="-127"/>
              </a:rPr>
              <a:t>mentinerea</a:t>
            </a:r>
            <a:r>
              <a:rPr lang="en-US" i="1" dirty="0">
                <a:solidFill>
                  <a:srgbClr val="FF0000"/>
                </a:solidFill>
                <a:latin typeface="Arial" pitchFamily="34" charset="0"/>
                <a:ea typeface="Batang" pitchFamily="18" charset="-127"/>
              </a:rPr>
              <a:t> </a:t>
            </a:r>
            <a:r>
              <a:rPr lang="en-US" i="1" dirty="0" err="1">
                <a:solidFill>
                  <a:srgbClr val="FF0000"/>
                </a:solidFill>
                <a:latin typeface="Arial" pitchFamily="34" charset="0"/>
                <a:ea typeface="Batang" pitchFamily="18" charset="-127"/>
              </a:rPr>
              <a:t>si</a:t>
            </a:r>
            <a:r>
              <a:rPr lang="en-US" i="1" dirty="0">
                <a:solidFill>
                  <a:srgbClr val="FF0000"/>
                </a:solidFill>
                <a:latin typeface="Arial" pitchFamily="34" charset="0"/>
                <a:ea typeface="Batang" pitchFamily="18" charset="-127"/>
              </a:rPr>
              <a:t> </a:t>
            </a:r>
            <a:r>
              <a:rPr lang="en-US" i="1" dirty="0" err="1">
                <a:solidFill>
                  <a:srgbClr val="FF0000"/>
                </a:solidFill>
                <a:latin typeface="Arial" pitchFamily="34" charset="0"/>
                <a:ea typeface="Batang" pitchFamily="18" charset="-127"/>
              </a:rPr>
              <a:t>pastrarea</a:t>
            </a:r>
            <a:r>
              <a:rPr lang="en-US" i="1" dirty="0">
                <a:solidFill>
                  <a:srgbClr val="FF0000"/>
                </a:solidFill>
                <a:latin typeface="Arial" pitchFamily="34" charset="0"/>
                <a:ea typeface="Batang" pitchFamily="18" charset="-127"/>
              </a:rPr>
              <a:t> </a:t>
            </a:r>
            <a:r>
              <a:rPr lang="en-US" i="1" dirty="0" err="1">
                <a:solidFill>
                  <a:srgbClr val="FF0000"/>
                </a:solidFill>
                <a:latin typeface="Arial" pitchFamily="34" charset="0"/>
                <a:ea typeface="Batang" pitchFamily="18" charset="-127"/>
              </a:rPr>
              <a:t>informatiilor</a:t>
            </a:r>
            <a:r>
              <a:rPr lang="en-US" i="1" dirty="0">
                <a:solidFill>
                  <a:srgbClr val="FF0000"/>
                </a:solidFill>
                <a:latin typeface="Arial" pitchFamily="34" charset="0"/>
                <a:ea typeface="Batang" pitchFamily="18" charset="-127"/>
              </a:rPr>
              <a:t> </a:t>
            </a:r>
            <a:r>
              <a:rPr lang="en-US" i="1" dirty="0" err="1">
                <a:solidFill>
                  <a:srgbClr val="FF0000"/>
                </a:solidFill>
                <a:latin typeface="Arial" pitchFamily="34" charset="0"/>
                <a:ea typeface="Batang" pitchFamily="18" charset="-127"/>
              </a:rPr>
              <a:t>documentate</a:t>
            </a:r>
            <a:r>
              <a:rPr lang="en-US" dirty="0">
                <a:latin typeface="Arial" pitchFamily="34" charset="0"/>
                <a:ea typeface="Batang" pitchFamily="18" charset="-127"/>
              </a:rPr>
              <a:t>  </a:t>
            </a:r>
            <a:r>
              <a:rPr lang="en-US" dirty="0" err="1">
                <a:latin typeface="Arial" pitchFamily="34" charset="0"/>
                <a:ea typeface="Batang" pitchFamily="18" charset="-127"/>
              </a:rPr>
              <a:t>atat</a:t>
            </a:r>
            <a:r>
              <a:rPr lang="en-US" dirty="0">
                <a:latin typeface="Arial" pitchFamily="34" charset="0"/>
                <a:ea typeface="Batang" pitchFamily="18" charset="-127"/>
              </a:rPr>
              <a:t> cat </a:t>
            </a:r>
            <a:r>
              <a:rPr lang="en-US" dirty="0" err="1">
                <a:latin typeface="Arial" pitchFamily="34" charset="0"/>
                <a:ea typeface="Batang" pitchFamily="18" charset="-127"/>
              </a:rPr>
              <a:t>este</a:t>
            </a:r>
            <a:r>
              <a:rPr lang="en-US" dirty="0">
                <a:latin typeface="Arial" pitchFamily="34" charset="0"/>
                <a:ea typeface="Batang" pitchFamily="18" charset="-127"/>
              </a:rPr>
              <a:t> </a:t>
            </a:r>
            <a:r>
              <a:rPr lang="en-US" dirty="0" err="1">
                <a:latin typeface="Arial" pitchFamily="34" charset="0"/>
                <a:ea typeface="Batang" pitchFamily="18" charset="-127"/>
              </a:rPr>
              <a:t>necesar</a:t>
            </a:r>
            <a:r>
              <a:rPr lang="en-US" dirty="0">
                <a:latin typeface="Arial" pitchFamily="34" charset="0"/>
                <a:ea typeface="Batang" pitchFamily="18" charset="-127"/>
              </a:rPr>
              <a:t> </a:t>
            </a:r>
            <a:r>
              <a:rPr lang="en-US" dirty="0" err="1">
                <a:latin typeface="Arial" pitchFamily="34" charset="0"/>
                <a:ea typeface="Batang" pitchFamily="18" charset="-127"/>
              </a:rPr>
              <a:t>pentru</a:t>
            </a:r>
            <a:r>
              <a:rPr lang="en-US" dirty="0">
                <a:latin typeface="Arial" pitchFamily="34" charset="0"/>
                <a:ea typeface="Batang" pitchFamily="18" charset="-127"/>
              </a:rPr>
              <a:t>: </a:t>
            </a:r>
            <a:endParaRPr lang="en-US" dirty="0">
              <a:cs typeface="Times New Roman" pitchFamily="18" charset="0"/>
            </a:endParaRPr>
          </a:p>
          <a:p>
            <a:r>
              <a:rPr lang="en-US" dirty="0">
                <a:latin typeface="Arial" pitchFamily="34" charset="0"/>
                <a:ea typeface="Batang" pitchFamily="18" charset="-127"/>
              </a:rPr>
              <a:t>	- a </a:t>
            </a:r>
            <a:r>
              <a:rPr lang="en-US" dirty="0" err="1">
                <a:latin typeface="Arial" pitchFamily="34" charset="0"/>
                <a:ea typeface="Batang" pitchFamily="18" charset="-127"/>
              </a:rPr>
              <a:t>furniza</a:t>
            </a:r>
            <a:r>
              <a:rPr lang="en-US" dirty="0">
                <a:latin typeface="Arial" pitchFamily="34" charset="0"/>
                <a:ea typeface="Batang" pitchFamily="18" charset="-127"/>
              </a:rPr>
              <a:t> </a:t>
            </a:r>
            <a:r>
              <a:rPr lang="en-US" dirty="0" err="1">
                <a:latin typeface="Arial" pitchFamily="34" charset="0"/>
                <a:ea typeface="Batang" pitchFamily="18" charset="-127"/>
              </a:rPr>
              <a:t>încredere</a:t>
            </a:r>
            <a:r>
              <a:rPr lang="en-US" dirty="0">
                <a:latin typeface="Arial" pitchFamily="34" charset="0"/>
                <a:ea typeface="Batang" pitchFamily="18" charset="-127"/>
              </a:rPr>
              <a:t> </a:t>
            </a:r>
            <a:r>
              <a:rPr lang="en-US" dirty="0" err="1">
                <a:latin typeface="Arial" pitchFamily="34" charset="0"/>
                <a:ea typeface="Batang" pitchFamily="18" charset="-127"/>
              </a:rPr>
              <a:t>că</a:t>
            </a:r>
            <a:r>
              <a:rPr lang="en-US" dirty="0">
                <a:latin typeface="Arial" pitchFamily="34" charset="0"/>
                <a:ea typeface="Batang" pitchFamily="18" charset="-127"/>
              </a:rPr>
              <a:t> </a:t>
            </a:r>
            <a:r>
              <a:rPr lang="en-US" dirty="0" err="1">
                <a:latin typeface="Arial" pitchFamily="34" charset="0"/>
                <a:ea typeface="Batang" pitchFamily="18" charset="-127"/>
              </a:rPr>
              <a:t>procesele</a:t>
            </a:r>
            <a:r>
              <a:rPr lang="en-US" dirty="0">
                <a:latin typeface="Arial" pitchFamily="34" charset="0"/>
                <a:ea typeface="Batang" pitchFamily="18" charset="-127"/>
              </a:rPr>
              <a:t> au </a:t>
            </a:r>
            <a:r>
              <a:rPr lang="en-US" dirty="0" err="1">
                <a:latin typeface="Arial" pitchFamily="34" charset="0"/>
                <a:ea typeface="Batang" pitchFamily="18" charset="-127"/>
              </a:rPr>
              <a:t>fost</a:t>
            </a:r>
            <a:r>
              <a:rPr lang="en-US" dirty="0">
                <a:latin typeface="Arial" pitchFamily="34" charset="0"/>
                <a:ea typeface="Batang" pitchFamily="18" charset="-127"/>
              </a:rPr>
              <a:t> </a:t>
            </a:r>
            <a:r>
              <a:rPr lang="en-US" dirty="0" err="1">
                <a:latin typeface="Arial" pitchFamily="34" charset="0"/>
                <a:ea typeface="Batang" pitchFamily="18" charset="-127"/>
              </a:rPr>
              <a:t>efectuate</a:t>
            </a:r>
            <a:r>
              <a:rPr lang="en-US" dirty="0">
                <a:latin typeface="Arial" pitchFamily="34" charset="0"/>
                <a:ea typeface="Batang" pitchFamily="18" charset="-127"/>
              </a:rPr>
              <a:t> conform </a:t>
            </a:r>
            <a:r>
              <a:rPr lang="en-US" dirty="0" err="1">
                <a:latin typeface="Arial" pitchFamily="34" charset="0"/>
                <a:ea typeface="Batang" pitchFamily="18" charset="-127"/>
              </a:rPr>
              <a:t>planificării</a:t>
            </a:r>
            <a:r>
              <a:rPr lang="en-US" dirty="0">
                <a:latin typeface="Arial" pitchFamily="34" charset="0"/>
                <a:ea typeface="Batang" pitchFamily="18" charset="-127"/>
              </a:rPr>
              <a:t>;</a:t>
            </a:r>
            <a:endParaRPr lang="en-US" dirty="0">
              <a:cs typeface="Times New Roman" pitchFamily="18" charset="0"/>
            </a:endParaRPr>
          </a:p>
          <a:p>
            <a:r>
              <a:rPr lang="en-US" dirty="0">
                <a:latin typeface="Arial" pitchFamily="34" charset="0"/>
                <a:ea typeface="Batang" pitchFamily="18" charset="-127"/>
              </a:rPr>
              <a:t>	- a </a:t>
            </a:r>
            <a:r>
              <a:rPr lang="en-US" dirty="0" err="1">
                <a:latin typeface="Arial" pitchFamily="34" charset="0"/>
                <a:ea typeface="Batang" pitchFamily="18" charset="-127"/>
              </a:rPr>
              <a:t>demonstra</a:t>
            </a:r>
            <a:r>
              <a:rPr lang="en-US" dirty="0">
                <a:latin typeface="Arial" pitchFamily="34" charset="0"/>
                <a:ea typeface="Batang" pitchFamily="18" charset="-127"/>
              </a:rPr>
              <a:t> </a:t>
            </a:r>
            <a:r>
              <a:rPr lang="en-US" dirty="0" err="1">
                <a:latin typeface="Arial" pitchFamily="34" charset="0"/>
                <a:ea typeface="Batang" pitchFamily="18" charset="-127"/>
              </a:rPr>
              <a:t>conformitatea</a:t>
            </a:r>
            <a:r>
              <a:rPr lang="en-US" dirty="0">
                <a:latin typeface="Arial" pitchFamily="34" charset="0"/>
                <a:ea typeface="Batang" pitchFamily="18" charset="-127"/>
              </a:rPr>
              <a:t> </a:t>
            </a:r>
            <a:r>
              <a:rPr lang="en-US" dirty="0" err="1">
                <a:latin typeface="Arial" pitchFamily="34" charset="0"/>
                <a:ea typeface="Batang" pitchFamily="18" charset="-127"/>
              </a:rPr>
              <a:t>produselor</a:t>
            </a:r>
            <a:r>
              <a:rPr lang="en-US" dirty="0">
                <a:latin typeface="Arial" pitchFamily="34" charset="0"/>
                <a:ea typeface="Batang" pitchFamily="18" charset="-127"/>
              </a:rPr>
              <a:t> </a:t>
            </a:r>
            <a:r>
              <a:rPr lang="en-US" dirty="0" err="1">
                <a:latin typeface="Arial" pitchFamily="34" charset="0"/>
                <a:ea typeface="Batang" pitchFamily="18" charset="-127"/>
              </a:rPr>
              <a:t>și</a:t>
            </a:r>
            <a:r>
              <a:rPr lang="en-US" dirty="0">
                <a:latin typeface="Arial" pitchFamily="34" charset="0"/>
                <a:ea typeface="Batang" pitchFamily="18" charset="-127"/>
              </a:rPr>
              <a:t> </a:t>
            </a:r>
            <a:r>
              <a:rPr lang="en-US" dirty="0" err="1">
                <a:latin typeface="Arial" pitchFamily="34" charset="0"/>
                <a:ea typeface="Batang" pitchFamily="18" charset="-127"/>
              </a:rPr>
              <a:t>serviciilor</a:t>
            </a:r>
            <a:r>
              <a:rPr lang="en-US" dirty="0">
                <a:latin typeface="Arial" pitchFamily="34" charset="0"/>
                <a:ea typeface="Batang" pitchFamily="18" charset="-127"/>
              </a:rPr>
              <a:t> cu </a:t>
            </a:r>
            <a:r>
              <a:rPr lang="en-US" dirty="0" err="1">
                <a:latin typeface="Arial" pitchFamily="34" charset="0"/>
                <a:ea typeface="Batang" pitchFamily="18" charset="-127"/>
              </a:rPr>
              <a:t>cerintele</a:t>
            </a:r>
            <a:r>
              <a:rPr lang="en-US" dirty="0">
                <a:latin typeface="Arial" pitchFamily="34" charset="0"/>
                <a:ea typeface="Batang" pitchFamily="18" charset="-127"/>
              </a:rPr>
              <a:t>.</a:t>
            </a:r>
            <a:endParaRPr lang="en-US" dirty="0">
              <a:cs typeface="Times New Roman" pitchFamily="18" charset="0"/>
            </a:endParaRPr>
          </a:p>
          <a:p>
            <a:endParaRPr lang="en-US" dirty="0">
              <a:solidFill>
                <a:srgbClr val="031F43"/>
              </a:solidFill>
              <a:latin typeface="Arial" pitchFamily="34" charset="0"/>
              <a:ea typeface="Batang" pitchFamily="18" charset="-127"/>
              <a:cs typeface="Times New Roman" pitchFamily="18" charset="0"/>
              <a:sym typeface="Monotype Sorts"/>
            </a:endParaRPr>
          </a:p>
        </p:txBody>
      </p:sp>
    </p:spTree>
    <p:extLst>
      <p:ext uri="{BB962C8B-B14F-4D97-AF65-F5344CB8AC3E}">
        <p14:creationId xmlns:p14="http://schemas.microsoft.com/office/powerpoint/2010/main" val="141557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284086" y="2155566"/>
            <a:ext cx="10367140" cy="403572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marL="342900" indent="-342900">
              <a:lnSpc>
                <a:spcPct val="115000"/>
              </a:lnSpc>
              <a:buFont typeface="Symbol" pitchFamily="18" charset="2"/>
              <a:buBlip>
                <a:blip r:embed="rId2"/>
              </a:buBlip>
            </a:pPr>
            <a:r>
              <a:rPr lang="en-US" sz="3200" dirty="0" err="1" smtClean="0">
                <a:latin typeface="Arial" pitchFamily="34" charset="0"/>
                <a:ea typeface="Batang" pitchFamily="18" charset="-127"/>
              </a:rPr>
              <a:t>Comunicarea</a:t>
            </a:r>
            <a:r>
              <a:rPr lang="en-US" sz="3200" dirty="0" smtClean="0">
                <a:latin typeface="Arial" pitchFamily="34" charset="0"/>
                <a:ea typeface="Batang" pitchFamily="18" charset="-127"/>
              </a:rPr>
              <a:t> </a:t>
            </a:r>
            <a:r>
              <a:rPr lang="en-US" sz="3200" dirty="0">
                <a:latin typeface="Arial" pitchFamily="34" charset="0"/>
                <a:ea typeface="Batang" pitchFamily="18" charset="-127"/>
              </a:rPr>
              <a:t>cu </a:t>
            </a:r>
            <a:r>
              <a:rPr lang="en-US" sz="3200" dirty="0" err="1" smtClean="0">
                <a:latin typeface="Arial" pitchFamily="34" charset="0"/>
                <a:ea typeface="Batang" pitchFamily="18" charset="-127"/>
              </a:rPr>
              <a:t>clientul</a:t>
            </a:r>
            <a:endParaRPr lang="en-US" sz="3200" dirty="0" smtClean="0">
              <a:latin typeface="Arial" pitchFamily="34" charset="0"/>
              <a:ea typeface="Batang" pitchFamily="18" charset="-127"/>
            </a:endParaRPr>
          </a:p>
          <a:p>
            <a:pPr>
              <a:lnSpc>
                <a:spcPct val="115000"/>
              </a:lnSpc>
            </a:pPr>
            <a:endParaRPr lang="en-US" sz="300" dirty="0">
              <a:cs typeface="Times New Roman" pitchFamily="18" charset="0"/>
            </a:endParaRPr>
          </a:p>
          <a:p>
            <a:pPr marL="342900" indent="-342900"/>
            <a:r>
              <a:rPr lang="en-US" dirty="0">
                <a:latin typeface="Arial" pitchFamily="34" charset="0"/>
                <a:cs typeface="Times New Roman" pitchFamily="18" charset="0"/>
              </a:rPr>
              <a:t>	</a:t>
            </a:r>
            <a:r>
              <a:rPr lang="en-US" dirty="0" err="1">
                <a:latin typeface="Arial" pitchFamily="34" charset="0"/>
                <a:cs typeface="Times New Roman" pitchFamily="18" charset="0"/>
              </a:rPr>
              <a:t>Comunicarea</a:t>
            </a:r>
            <a:r>
              <a:rPr lang="en-US" dirty="0">
                <a:latin typeface="Arial" pitchFamily="34" charset="0"/>
                <a:cs typeface="Times New Roman" pitchFamily="18" charset="0"/>
              </a:rPr>
              <a:t> cu </a:t>
            </a:r>
            <a:r>
              <a:rPr lang="en-US" dirty="0" err="1">
                <a:latin typeface="Arial" pitchFamily="34" charset="0"/>
                <a:cs typeface="Times New Roman" pitchFamily="18" charset="0"/>
              </a:rPr>
              <a:t>clientul</a:t>
            </a:r>
            <a:r>
              <a:rPr lang="en-US" dirty="0">
                <a:latin typeface="Arial" pitchFamily="34" charset="0"/>
                <a:cs typeface="Times New Roman" pitchFamily="18" charset="0"/>
              </a:rPr>
              <a:t> </a:t>
            </a:r>
            <a:r>
              <a:rPr lang="en-US" dirty="0" err="1">
                <a:latin typeface="Arial" pitchFamily="34" charset="0"/>
                <a:cs typeface="Times New Roman" pitchFamily="18" charset="0"/>
              </a:rPr>
              <a:t>trebuie</a:t>
            </a:r>
            <a:r>
              <a:rPr lang="en-US" dirty="0">
                <a:latin typeface="Arial" pitchFamily="34" charset="0"/>
                <a:cs typeface="Times New Roman" pitchFamily="18" charset="0"/>
              </a:rPr>
              <a:t> </a:t>
            </a:r>
            <a:r>
              <a:rPr lang="en-US" dirty="0" err="1">
                <a:latin typeface="Arial" pitchFamily="34" charset="0"/>
                <a:cs typeface="Times New Roman" pitchFamily="18" charset="0"/>
              </a:rPr>
              <a:t>să</a:t>
            </a:r>
            <a:r>
              <a:rPr lang="en-US" dirty="0">
                <a:latin typeface="Arial" pitchFamily="34" charset="0"/>
                <a:cs typeface="Times New Roman" pitchFamily="18" charset="0"/>
              </a:rPr>
              <a:t> </a:t>
            </a:r>
            <a:r>
              <a:rPr lang="en-US" dirty="0" err="1">
                <a:latin typeface="Arial" pitchFamily="34" charset="0"/>
                <a:cs typeface="Times New Roman" pitchFamily="18" charset="0"/>
              </a:rPr>
              <a:t>includă</a:t>
            </a:r>
            <a:r>
              <a:rPr lang="en-US" dirty="0">
                <a:latin typeface="Arial" pitchFamily="34" charset="0"/>
                <a:cs typeface="Times New Roman" pitchFamily="18" charset="0"/>
              </a:rPr>
              <a:t>:</a:t>
            </a:r>
            <a:endParaRPr lang="en-US" sz="28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furnizarea</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informații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referitoare</a:t>
            </a:r>
            <a:r>
              <a:rPr lang="en-US" sz="2000" dirty="0">
                <a:latin typeface="Arial" pitchFamily="34" charset="0"/>
                <a:cs typeface="Times New Roman" pitchFamily="18" charset="0"/>
              </a:rPr>
              <a:t> la </a:t>
            </a:r>
            <a:r>
              <a:rPr lang="en-US" sz="2000" dirty="0" err="1">
                <a:latin typeface="Arial" pitchFamily="34" charset="0"/>
                <a:cs typeface="Times New Roman" pitchFamily="18" charset="0"/>
              </a:rPr>
              <a:t>produse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tratarea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cererilor</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oferta</a:t>
            </a:r>
            <a:r>
              <a:rPr lang="en-US" sz="2000" dirty="0">
                <a:latin typeface="Arial" pitchFamily="34" charset="0"/>
                <a:cs typeface="Times New Roman" pitchFamily="18" charset="0"/>
              </a:rPr>
              <a:t>, a </a:t>
            </a:r>
            <a:r>
              <a:rPr lang="en-US" sz="2000" dirty="0" err="1">
                <a:latin typeface="Arial" pitchFamily="34" charset="0"/>
                <a:cs typeface="Times New Roman" pitchFamily="18" charset="0"/>
              </a:rPr>
              <a:t>contractelor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sau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comenzilor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inclusiv</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modificările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acestora</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obținerea</a:t>
            </a:r>
            <a:r>
              <a:rPr lang="en-US" sz="2000" dirty="0">
                <a:latin typeface="Arial" pitchFamily="34" charset="0"/>
                <a:cs typeface="Times New Roman" pitchFamily="18" charset="0"/>
              </a:rPr>
              <a:t> feedback-</a:t>
            </a:r>
            <a:r>
              <a:rPr lang="en-US" sz="2000" dirty="0" err="1">
                <a:latin typeface="Arial" pitchFamily="34" charset="0"/>
                <a:cs typeface="Times New Roman" pitchFamily="18" charset="0"/>
              </a:rPr>
              <a:t>ului</a:t>
            </a:r>
            <a:r>
              <a:rPr lang="en-US" sz="2000" dirty="0">
                <a:latin typeface="Arial" pitchFamily="34" charset="0"/>
                <a:cs typeface="Times New Roman" pitchFamily="18" charset="0"/>
              </a:rPr>
              <a:t> de la client cu </a:t>
            </a:r>
            <a:r>
              <a:rPr lang="en-US" sz="2000" dirty="0" err="1">
                <a:latin typeface="Arial" pitchFamily="34" charset="0"/>
                <a:cs typeface="Times New Roman" pitchFamily="18" charset="0"/>
              </a:rPr>
              <a:t>privire</a:t>
            </a:r>
            <a:r>
              <a:rPr lang="en-US" sz="2000" dirty="0">
                <a:latin typeface="Arial" pitchFamily="34" charset="0"/>
                <a:cs typeface="Times New Roman" pitchFamily="18" charset="0"/>
              </a:rPr>
              <a:t> la </a:t>
            </a:r>
            <a:r>
              <a:rPr lang="en-US" sz="2000" dirty="0" err="1">
                <a:latin typeface="Arial" pitchFamily="34" charset="0"/>
                <a:cs typeface="Times New Roman" pitchFamily="18" charset="0"/>
              </a:rPr>
              <a:t>produse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inclusiv</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reclamatiile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clienților</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tratarea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sau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controlul</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proprietatii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clientului</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stabilirea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specifice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actiunile</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urgență</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atunci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cand</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este</a:t>
            </a:r>
            <a:r>
              <a:rPr lang="en-US" sz="2000" dirty="0">
                <a:latin typeface="Arial" pitchFamily="34" charset="0"/>
                <a:cs typeface="Times New Roman" pitchFamily="18" charset="0"/>
              </a:rPr>
              <a:t> relevant. </a:t>
            </a:r>
            <a:endParaRPr lang="en-US" sz="2000" dirty="0">
              <a:cs typeface="Times New Roman" pitchFamily="18" charset="0"/>
            </a:endParaRPr>
          </a:p>
          <a:p>
            <a:pPr marL="342900" indent="-342900"/>
            <a:r>
              <a:rPr lang="it-IT" dirty="0">
                <a:solidFill>
                  <a:srgbClr val="000000"/>
                </a:solidFill>
                <a:latin typeface="Arial" pitchFamily="34" charset="0"/>
                <a:cs typeface="Times New Roman" pitchFamily="18" charset="0"/>
              </a:rPr>
              <a:t>	</a:t>
            </a:r>
            <a:endParaRPr lang="en-US" dirty="0">
              <a:solidFill>
                <a:srgbClr val="031F43"/>
              </a:solidFill>
              <a:latin typeface="Arial" pitchFamily="34" charset="0"/>
              <a:sym typeface="Monotype Sorts"/>
            </a:endParaRPr>
          </a:p>
        </p:txBody>
      </p:sp>
      <p:sp>
        <p:nvSpPr>
          <p:cNvPr id="5" name="Rectangle 2"/>
          <p:cNvSpPr>
            <a:spLocks noGrp="1" noChangeArrowheads="1"/>
          </p:cNvSpPr>
          <p:nvPr>
            <p:ph type="title"/>
          </p:nvPr>
        </p:nvSpPr>
        <p:spPr>
          <a:xfrm>
            <a:off x="910854" y="712011"/>
            <a:ext cx="10274300" cy="719138"/>
          </a:xfrm>
        </p:spPr>
        <p:txBody>
          <a:bodyPr/>
          <a:lstStyle/>
          <a:p>
            <a:pPr eaLnBrk="1" hangingPunct="1"/>
            <a:r>
              <a:rPr lang="en-US" sz="3600" b="1" dirty="0" err="1" smtClean="0">
                <a:solidFill>
                  <a:schemeClr val="tx1"/>
                </a:solidFill>
                <a:latin typeface="Arial" pitchFamily="34" charset="0"/>
                <a:cs typeface="Arial" pitchFamily="34" charset="0"/>
              </a:rPr>
              <a:t>Cerinte</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pentru</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produse</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servicii</a:t>
            </a:r>
            <a:endParaRPr lang="en-CA" sz="36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64921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18654" y="311168"/>
            <a:ext cx="10972800" cy="1252728"/>
          </a:xfrm>
        </p:spPr>
        <p:txBody>
          <a:bodyPr>
            <a:normAutofit/>
          </a:bodyPr>
          <a:lstStyle/>
          <a:p>
            <a:r>
              <a:rPr lang="en-US" sz="3600" b="1" dirty="0" err="1" smtClean="0">
                <a:solidFill>
                  <a:schemeClr val="tx1"/>
                </a:solidFill>
                <a:latin typeface="Arial" pitchFamily="34" charset="0"/>
                <a:cs typeface="Arial" pitchFamily="34" charset="0"/>
              </a:rPr>
              <a:t>Cerinte</a:t>
            </a:r>
            <a:r>
              <a:rPr lang="en-US" sz="3600" b="1" dirty="0" smtClean="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pentru</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produse</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si</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servicii</a:t>
            </a:r>
            <a:endParaRPr lang="en-US" sz="3600" dirty="0"/>
          </a:p>
        </p:txBody>
      </p:sp>
      <p:sp>
        <p:nvSpPr>
          <p:cNvPr id="5" name="Rectangle 3"/>
          <p:cNvSpPr>
            <a:spLocks noChangeArrowheads="1"/>
          </p:cNvSpPr>
          <p:nvPr/>
        </p:nvSpPr>
        <p:spPr bwMode="auto">
          <a:xfrm>
            <a:off x="1366240" y="2075554"/>
            <a:ext cx="10282237" cy="393954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buFont typeface="Symbol" pitchFamily="18" charset="2"/>
              <a:buBlip>
                <a:blip r:embed="rId2"/>
              </a:buBlip>
            </a:pPr>
            <a:r>
              <a:rPr lang="en-US" sz="2800" dirty="0" err="1" smtClean="0">
                <a:latin typeface="Arial" pitchFamily="34" charset="0"/>
                <a:ea typeface="Batang" pitchFamily="18" charset="-127"/>
              </a:rPr>
              <a:t>Determinarea</a:t>
            </a:r>
            <a:r>
              <a:rPr lang="en-US" sz="2800" dirty="0" smtClean="0">
                <a:latin typeface="Arial" pitchFamily="34" charset="0"/>
                <a:ea typeface="Batang" pitchFamily="18" charset="-127"/>
              </a:rPr>
              <a:t> </a:t>
            </a:r>
            <a:r>
              <a:rPr lang="en-US" sz="2800" dirty="0" err="1">
                <a:latin typeface="Arial" pitchFamily="34" charset="0"/>
                <a:ea typeface="Batang" pitchFamily="18" charset="-127"/>
              </a:rPr>
              <a:t>cerintelor</a:t>
            </a:r>
            <a:r>
              <a:rPr lang="en-US" sz="2800" dirty="0">
                <a:latin typeface="Arial" pitchFamily="34" charset="0"/>
                <a:ea typeface="Batang" pitchFamily="18" charset="-127"/>
              </a:rPr>
              <a:t> </a:t>
            </a:r>
            <a:r>
              <a:rPr lang="en-US" sz="2800" dirty="0" err="1">
                <a:latin typeface="Arial" pitchFamily="34" charset="0"/>
                <a:ea typeface="Batang" pitchFamily="18" charset="-127"/>
              </a:rPr>
              <a:t>pentru</a:t>
            </a:r>
            <a:r>
              <a:rPr lang="en-US" sz="2800" dirty="0">
                <a:latin typeface="Arial" pitchFamily="34" charset="0"/>
                <a:ea typeface="Batang" pitchFamily="18" charset="-127"/>
              </a:rPr>
              <a:t> </a:t>
            </a:r>
            <a:r>
              <a:rPr lang="en-US" sz="2800" dirty="0" err="1">
                <a:latin typeface="Arial" pitchFamily="34" charset="0"/>
                <a:ea typeface="Batang" pitchFamily="18" charset="-127"/>
              </a:rPr>
              <a:t>produse</a:t>
            </a:r>
            <a:r>
              <a:rPr lang="en-US" sz="2800" dirty="0">
                <a:latin typeface="Arial" pitchFamily="34" charset="0"/>
                <a:ea typeface="Batang" pitchFamily="18" charset="-127"/>
              </a:rPr>
              <a:t> </a:t>
            </a:r>
            <a:r>
              <a:rPr lang="en-US" sz="2800" dirty="0" err="1">
                <a:latin typeface="Arial" pitchFamily="34" charset="0"/>
                <a:ea typeface="Batang" pitchFamily="18" charset="-127"/>
              </a:rPr>
              <a:t>si</a:t>
            </a:r>
            <a:r>
              <a:rPr lang="en-US" sz="2800" dirty="0">
                <a:latin typeface="Arial" pitchFamily="34" charset="0"/>
                <a:ea typeface="Batang" pitchFamily="18" charset="-127"/>
              </a:rPr>
              <a:t> </a:t>
            </a:r>
            <a:r>
              <a:rPr lang="en-US" sz="2800" dirty="0" err="1">
                <a:latin typeface="Arial" pitchFamily="34" charset="0"/>
                <a:ea typeface="Batang" pitchFamily="18" charset="-127"/>
              </a:rPr>
              <a:t>servicii</a:t>
            </a:r>
            <a:endParaRPr lang="en-US" sz="2800" dirty="0">
              <a:latin typeface="Arial" pitchFamily="34" charset="0"/>
              <a:ea typeface="Batang" pitchFamily="18" charset="-127"/>
            </a:endParaRPr>
          </a:p>
          <a:p>
            <a:pPr marL="342900" indent="-342900">
              <a:buFont typeface="Symbol" pitchFamily="18" charset="2"/>
              <a:buBlip>
                <a:blip r:embed="rId2"/>
              </a:buBlip>
            </a:pPr>
            <a:endParaRPr lang="en-US" dirty="0">
              <a:cs typeface="Times New Roman" pitchFamily="18" charset="0"/>
            </a:endParaRPr>
          </a:p>
          <a:p>
            <a:pPr marL="342900" indent="-342900">
              <a:lnSpc>
                <a:spcPct val="150000"/>
              </a:lnSpc>
            </a:pPr>
            <a:r>
              <a:rPr lang="en-US" dirty="0">
                <a:latin typeface="Arial" pitchFamily="34" charset="0"/>
                <a:cs typeface="Times New Roman" pitchFamily="18" charset="0"/>
              </a:rPr>
              <a:t>	</a:t>
            </a:r>
            <a:r>
              <a:rPr lang="en-US" dirty="0" err="1">
                <a:latin typeface="Arial" pitchFamily="34" charset="0"/>
                <a:cs typeface="Times New Roman" pitchFamily="18" charset="0"/>
              </a:rPr>
              <a:t>Atunci</a:t>
            </a:r>
            <a:r>
              <a:rPr lang="en-US" dirty="0">
                <a:latin typeface="Arial" pitchFamily="34" charset="0"/>
                <a:cs typeface="Times New Roman" pitchFamily="18" charset="0"/>
              </a:rPr>
              <a:t> </a:t>
            </a:r>
            <a:r>
              <a:rPr lang="en-US" dirty="0" err="1">
                <a:latin typeface="Arial" pitchFamily="34" charset="0"/>
                <a:cs typeface="Times New Roman" pitchFamily="18" charset="0"/>
              </a:rPr>
              <a:t>cand</a:t>
            </a:r>
            <a:r>
              <a:rPr lang="en-US" dirty="0">
                <a:latin typeface="Arial" pitchFamily="34" charset="0"/>
                <a:cs typeface="Times New Roman" pitchFamily="18" charset="0"/>
              </a:rPr>
              <a:t> </a:t>
            </a:r>
            <a:r>
              <a:rPr lang="en-US" dirty="0" err="1">
                <a:latin typeface="Arial" pitchFamily="34" charset="0"/>
                <a:cs typeface="Times New Roman" pitchFamily="18" charset="0"/>
              </a:rPr>
              <a:t>determina</a:t>
            </a:r>
            <a:r>
              <a:rPr lang="en-US" dirty="0">
                <a:latin typeface="Arial" pitchFamily="34" charset="0"/>
                <a:cs typeface="Times New Roman" pitchFamily="18" charset="0"/>
              </a:rPr>
              <a:t> </a:t>
            </a:r>
            <a:r>
              <a:rPr lang="en-US" dirty="0" err="1">
                <a:latin typeface="Arial" pitchFamily="34" charset="0"/>
                <a:cs typeface="Times New Roman" pitchFamily="18" charset="0"/>
              </a:rPr>
              <a:t>cerințele</a:t>
            </a:r>
            <a:r>
              <a:rPr lang="en-US" dirty="0">
                <a:latin typeface="Arial" pitchFamily="34" charset="0"/>
                <a:cs typeface="Times New Roman" pitchFamily="18" charset="0"/>
              </a:rPr>
              <a:t> </a:t>
            </a:r>
            <a:r>
              <a:rPr lang="en-US" dirty="0" err="1">
                <a:latin typeface="Arial" pitchFamily="34" charset="0"/>
                <a:cs typeface="Times New Roman" pitchFamily="18" charset="0"/>
              </a:rPr>
              <a:t>pentru</a:t>
            </a:r>
            <a:r>
              <a:rPr lang="en-US" dirty="0">
                <a:latin typeface="Arial" pitchFamily="34" charset="0"/>
                <a:cs typeface="Times New Roman" pitchFamily="18" charset="0"/>
              </a:rPr>
              <a:t> </a:t>
            </a:r>
            <a:r>
              <a:rPr lang="en-US" dirty="0" err="1">
                <a:latin typeface="Arial" pitchFamily="34" charset="0"/>
                <a:cs typeface="Times New Roman" pitchFamily="18" charset="0"/>
              </a:rPr>
              <a:t>produsele</a:t>
            </a:r>
            <a:r>
              <a:rPr lang="en-US" dirty="0">
                <a:latin typeface="Arial" pitchFamily="34" charset="0"/>
                <a:cs typeface="Times New Roman" pitchFamily="18" charset="0"/>
              </a:rPr>
              <a:t> </a:t>
            </a:r>
            <a:r>
              <a:rPr lang="en-US" dirty="0" err="1">
                <a:latin typeface="Arial" pitchFamily="34" charset="0"/>
                <a:cs typeface="Times New Roman" pitchFamily="18" charset="0"/>
              </a:rPr>
              <a:t>și</a:t>
            </a:r>
            <a:r>
              <a:rPr lang="en-US" dirty="0">
                <a:latin typeface="Arial" pitchFamily="34" charset="0"/>
                <a:cs typeface="Times New Roman" pitchFamily="18" charset="0"/>
              </a:rPr>
              <a:t> </a:t>
            </a:r>
            <a:r>
              <a:rPr lang="en-US" dirty="0" err="1">
                <a:latin typeface="Arial" pitchFamily="34" charset="0"/>
                <a:cs typeface="Times New Roman" pitchFamily="18" charset="0"/>
              </a:rPr>
              <a:t>serviciile</a:t>
            </a:r>
            <a:r>
              <a:rPr lang="en-US" dirty="0">
                <a:latin typeface="Arial" pitchFamily="34" charset="0"/>
                <a:cs typeface="Times New Roman" pitchFamily="18" charset="0"/>
              </a:rPr>
              <a:t>  </a:t>
            </a:r>
            <a:r>
              <a:rPr lang="en-US" dirty="0" err="1" smtClean="0">
                <a:latin typeface="Arial" pitchFamily="34" charset="0"/>
                <a:cs typeface="Times New Roman" pitchFamily="18" charset="0"/>
              </a:rPr>
              <a:t>ce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vor</a:t>
            </a:r>
            <a:r>
              <a:rPr lang="en-US" dirty="0" smtClean="0">
                <a:latin typeface="Arial" pitchFamily="34" charset="0"/>
                <a:cs typeface="Times New Roman" pitchFamily="18" charset="0"/>
              </a:rPr>
              <a:t> </a:t>
            </a:r>
            <a:r>
              <a:rPr lang="en-US" dirty="0">
                <a:latin typeface="Arial" pitchFamily="34" charset="0"/>
                <a:cs typeface="Times New Roman" pitchFamily="18" charset="0"/>
              </a:rPr>
              <a:t>fi fie </a:t>
            </a:r>
            <a:r>
              <a:rPr lang="en-US" dirty="0" err="1">
                <a:latin typeface="Arial" pitchFamily="34" charset="0"/>
                <a:cs typeface="Times New Roman" pitchFamily="18" charset="0"/>
              </a:rPr>
              <a:t>oferite</a:t>
            </a:r>
            <a:r>
              <a:rPr lang="en-US" dirty="0">
                <a:latin typeface="Arial" pitchFamily="34" charset="0"/>
                <a:cs typeface="Times New Roman" pitchFamily="18" charset="0"/>
              </a:rPr>
              <a:t> </a:t>
            </a:r>
            <a:r>
              <a:rPr lang="en-US" dirty="0" err="1">
                <a:latin typeface="Arial" pitchFamily="34" charset="0"/>
                <a:cs typeface="Times New Roman" pitchFamily="18" charset="0"/>
              </a:rPr>
              <a:t>clienților</a:t>
            </a:r>
            <a:r>
              <a:rPr lang="en-US" dirty="0">
                <a:latin typeface="Arial" pitchFamily="34" charset="0"/>
                <a:cs typeface="Times New Roman" pitchFamily="18" charset="0"/>
              </a:rPr>
              <a:t>,  </a:t>
            </a:r>
            <a:r>
              <a:rPr lang="en-US" dirty="0" err="1">
                <a:latin typeface="Arial" pitchFamily="34" charset="0"/>
                <a:cs typeface="Times New Roman" pitchFamily="18" charset="0"/>
              </a:rPr>
              <a:t>organizatia</a:t>
            </a:r>
            <a:r>
              <a:rPr lang="en-US" dirty="0">
                <a:latin typeface="Arial" pitchFamily="34" charset="0"/>
                <a:cs typeface="Times New Roman" pitchFamily="18" charset="0"/>
              </a:rPr>
              <a:t> se </a:t>
            </a:r>
            <a:r>
              <a:rPr lang="en-US" dirty="0" err="1">
                <a:latin typeface="Arial" pitchFamily="34" charset="0"/>
                <a:cs typeface="Times New Roman" pitchFamily="18" charset="0"/>
              </a:rPr>
              <a:t>asigură</a:t>
            </a:r>
            <a:r>
              <a:rPr lang="en-US" dirty="0">
                <a:latin typeface="Arial" pitchFamily="34" charset="0"/>
                <a:cs typeface="Times New Roman" pitchFamily="18" charset="0"/>
              </a:rPr>
              <a:t> </a:t>
            </a:r>
            <a:r>
              <a:rPr lang="en-US" dirty="0" err="1">
                <a:latin typeface="Arial" pitchFamily="34" charset="0"/>
                <a:cs typeface="Times New Roman" pitchFamily="18" charset="0"/>
              </a:rPr>
              <a:t>că</a:t>
            </a:r>
            <a:r>
              <a:rPr lang="en-US" dirty="0">
                <a:latin typeface="Arial" pitchFamily="34" charset="0"/>
                <a:cs typeface="Times New Roman" pitchFamily="18" charset="0"/>
              </a:rPr>
              <a:t>:</a:t>
            </a:r>
            <a:endParaRPr lang="en-US" sz="28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produsele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sunt</a:t>
            </a:r>
            <a:r>
              <a:rPr lang="en-US" sz="2000" dirty="0">
                <a:latin typeface="Arial" pitchFamily="34" charset="0"/>
                <a:cs typeface="Times New Roman" pitchFamily="18" charset="0"/>
              </a:rPr>
              <a:t> definite, </a:t>
            </a:r>
            <a:r>
              <a:rPr lang="en-US" sz="2000" dirty="0" err="1">
                <a:latin typeface="Arial" pitchFamily="34" charset="0"/>
                <a:cs typeface="Times New Roman" pitchFamily="18" charset="0"/>
              </a:rPr>
              <a:t>inclusiv</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 	</a:t>
            </a:r>
            <a:r>
              <a:rPr lang="en-US" sz="2000" dirty="0" err="1">
                <a:latin typeface="Arial" pitchFamily="34" charset="0"/>
                <a:cs typeface="Times New Roman" pitchFamily="18" charset="0"/>
              </a:rPr>
              <a:t>orice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legale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reglementate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aplicabile</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 	</a:t>
            </a:r>
            <a:r>
              <a:rPr lang="en-US" sz="2000" dirty="0" err="1">
                <a:latin typeface="Arial" pitchFamily="34" charset="0"/>
                <a:cs typeface="Times New Roman" pitchFamily="18" charset="0"/>
              </a:rPr>
              <a:t>acele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cerinte</a:t>
            </a:r>
            <a:r>
              <a:rPr lang="en-US" sz="2000" dirty="0">
                <a:latin typeface="Arial" pitchFamily="34" charset="0"/>
                <a:cs typeface="Times New Roman" pitchFamily="18" charset="0"/>
              </a:rPr>
              <a:t> considerate </a:t>
            </a:r>
            <a:r>
              <a:rPr lang="en-US" sz="2000" dirty="0" err="1">
                <a:latin typeface="Arial" pitchFamily="34" charset="0"/>
                <a:cs typeface="Times New Roman" pitchFamily="18" charset="0"/>
              </a:rPr>
              <a:t>necesare</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către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organizație</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organizatia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poate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respecta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declaratiile</a:t>
            </a:r>
            <a:r>
              <a:rPr lang="en-US" sz="2000" dirty="0">
                <a:latin typeface="Arial" pitchFamily="34" charset="0"/>
                <a:cs typeface="Times New Roman" pitchFamily="18" charset="0"/>
              </a:rPr>
              <a:t> sale </a:t>
            </a:r>
            <a:r>
              <a:rPr lang="en-US" sz="2000" dirty="0" err="1">
                <a:latin typeface="Arial" pitchFamily="34" charset="0"/>
                <a:cs typeface="Times New Roman" pitchFamily="18" charset="0"/>
              </a:rPr>
              <a:t>referitoare</a:t>
            </a:r>
            <a:r>
              <a:rPr lang="en-US" sz="2000" dirty="0">
                <a:latin typeface="Arial" pitchFamily="34" charset="0"/>
                <a:cs typeface="Times New Roman" pitchFamily="18" charset="0"/>
              </a:rPr>
              <a:t> la  </a:t>
            </a:r>
            <a:r>
              <a:rPr lang="en-US" sz="2000" dirty="0" err="1">
                <a:latin typeface="Arial" pitchFamily="34" charset="0"/>
                <a:cs typeface="Times New Roman" pitchFamily="18" charset="0"/>
              </a:rPr>
              <a:t>produsele</a:t>
            </a:r>
            <a:r>
              <a:rPr lang="en-US" sz="2000" dirty="0">
                <a:latin typeface="Arial" pitchFamily="34" charset="0"/>
                <a:cs typeface="Times New Roman" pitchFamily="18" charset="0"/>
              </a:rPr>
              <a:t> </a:t>
            </a:r>
            <a:r>
              <a:rPr lang="en-US" sz="2000" dirty="0" err="1" smtClean="0">
                <a:latin typeface="Arial" pitchFamily="34" charset="0"/>
                <a:cs typeface="Times New Roman" pitchFamily="18" charset="0"/>
              </a:rPr>
              <a:t>și</a:t>
            </a:r>
            <a:r>
              <a:rPr lang="en-US" sz="2000" dirty="0" smtClean="0">
                <a:latin typeface="Arial" pitchFamily="34" charset="0"/>
                <a:cs typeface="Times New Roman" pitchFamily="18" charset="0"/>
              </a:rPr>
              <a:t> </a:t>
            </a:r>
            <a:r>
              <a:rPr lang="en-US" sz="2000" dirty="0" err="1" smtClean="0">
                <a:latin typeface="Arial" pitchFamily="34" charset="0"/>
                <a:cs typeface="Times New Roman" pitchFamily="18" charset="0"/>
              </a:rPr>
              <a:t>serviciile</a:t>
            </a:r>
            <a:r>
              <a:rPr lang="en-US" sz="2000" dirty="0" smtClean="0">
                <a:latin typeface="Arial" pitchFamily="34" charset="0"/>
                <a:cs typeface="Times New Roman" pitchFamily="18" charset="0"/>
              </a:rPr>
              <a:t> </a:t>
            </a:r>
            <a:r>
              <a:rPr lang="en-US" sz="2000" dirty="0" err="1">
                <a:latin typeface="Arial" pitchFamily="34" charset="0"/>
                <a:cs typeface="Times New Roman" pitchFamily="18" charset="0"/>
              </a:rPr>
              <a:t>pe</a:t>
            </a:r>
            <a:r>
              <a:rPr lang="en-US" sz="2000" dirty="0">
                <a:latin typeface="Arial" pitchFamily="34" charset="0"/>
                <a:cs typeface="Times New Roman" pitchFamily="18" charset="0"/>
              </a:rPr>
              <a:t> care le </a:t>
            </a:r>
            <a:r>
              <a:rPr lang="en-US" sz="2000" dirty="0" err="1">
                <a:latin typeface="Arial" pitchFamily="34" charset="0"/>
                <a:cs typeface="Times New Roman" pitchFamily="18" charset="0"/>
              </a:rPr>
              <a:t>oferă</a:t>
            </a:r>
            <a:r>
              <a:rPr lang="en-US" sz="2000" dirty="0">
                <a:latin typeface="Arial" pitchFamily="34" charset="0"/>
                <a:cs typeface="Times New Roman" pitchFamily="18" charset="0"/>
              </a:rPr>
              <a:t>.</a:t>
            </a:r>
            <a:endParaRPr lang="en-US" sz="2000" dirty="0">
              <a:cs typeface="Times New Roman" pitchFamily="18" charset="0"/>
            </a:endParaRPr>
          </a:p>
        </p:txBody>
      </p:sp>
    </p:spTree>
    <p:extLst>
      <p:ext uri="{BB962C8B-B14F-4D97-AF65-F5344CB8AC3E}">
        <p14:creationId xmlns:p14="http://schemas.microsoft.com/office/powerpoint/2010/main" val="249268812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600" b="1" dirty="0" err="1" smtClean="0">
                <a:solidFill>
                  <a:schemeClr val="tx1"/>
                </a:solidFill>
                <a:latin typeface="Arial" pitchFamily="34" charset="0"/>
                <a:cs typeface="Arial" pitchFamily="34" charset="0"/>
              </a:rPr>
              <a:t>Cerinte</a:t>
            </a:r>
            <a:r>
              <a:rPr lang="en-US" sz="3600" b="1" dirty="0" smtClean="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pentru</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produse</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si</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servicii</a:t>
            </a:r>
            <a:endParaRPr lang="en-US" sz="3600" dirty="0"/>
          </a:p>
        </p:txBody>
      </p:sp>
      <p:sp>
        <p:nvSpPr>
          <p:cNvPr id="5" name="Rectangle 3"/>
          <p:cNvSpPr>
            <a:spLocks noChangeArrowheads="1"/>
          </p:cNvSpPr>
          <p:nvPr/>
        </p:nvSpPr>
        <p:spPr bwMode="auto">
          <a:xfrm>
            <a:off x="1176117" y="1849219"/>
            <a:ext cx="10282237" cy="4278094"/>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lnSpc>
                <a:spcPct val="150000"/>
              </a:lnSpc>
              <a:buFont typeface="Symbol" pitchFamily="18" charset="2"/>
              <a:buBlip>
                <a:blip r:embed="rId2"/>
              </a:buBlip>
            </a:pPr>
            <a:r>
              <a:rPr lang="en-US" sz="2800" dirty="0" err="1" smtClean="0">
                <a:latin typeface="Arial" pitchFamily="34" charset="0"/>
                <a:ea typeface="Batang" pitchFamily="18" charset="-127"/>
              </a:rPr>
              <a:t>Analiza</a:t>
            </a:r>
            <a:r>
              <a:rPr lang="en-US" sz="2800" dirty="0" smtClean="0">
                <a:latin typeface="Arial" pitchFamily="34" charset="0"/>
                <a:ea typeface="Batang" pitchFamily="18" charset="-127"/>
              </a:rPr>
              <a:t> </a:t>
            </a:r>
            <a:r>
              <a:rPr lang="en-US" sz="2800" dirty="0" err="1">
                <a:latin typeface="Arial" pitchFamily="34" charset="0"/>
                <a:ea typeface="Batang" pitchFamily="18" charset="-127"/>
              </a:rPr>
              <a:t>cerintelor</a:t>
            </a:r>
            <a:r>
              <a:rPr lang="en-US" sz="2800" dirty="0">
                <a:latin typeface="Arial" pitchFamily="34" charset="0"/>
                <a:ea typeface="Batang" pitchFamily="18" charset="-127"/>
              </a:rPr>
              <a:t> </a:t>
            </a:r>
            <a:r>
              <a:rPr lang="en-US" sz="2800" dirty="0" err="1">
                <a:latin typeface="Arial" pitchFamily="34" charset="0"/>
                <a:ea typeface="Batang" pitchFamily="18" charset="-127"/>
              </a:rPr>
              <a:t>pentru</a:t>
            </a:r>
            <a:r>
              <a:rPr lang="en-US" sz="2800" dirty="0">
                <a:latin typeface="Arial" pitchFamily="34" charset="0"/>
                <a:ea typeface="Batang" pitchFamily="18" charset="-127"/>
              </a:rPr>
              <a:t> </a:t>
            </a:r>
            <a:r>
              <a:rPr lang="en-US" sz="2800" dirty="0" err="1">
                <a:latin typeface="Arial" pitchFamily="34" charset="0"/>
                <a:ea typeface="Batang" pitchFamily="18" charset="-127"/>
              </a:rPr>
              <a:t>produse</a:t>
            </a:r>
            <a:r>
              <a:rPr lang="en-US" sz="2800" dirty="0">
                <a:latin typeface="Arial" pitchFamily="34" charset="0"/>
                <a:ea typeface="Batang" pitchFamily="18" charset="-127"/>
              </a:rPr>
              <a:t> </a:t>
            </a:r>
            <a:r>
              <a:rPr lang="en-US" sz="2800" dirty="0" err="1">
                <a:latin typeface="Arial" pitchFamily="34" charset="0"/>
                <a:ea typeface="Batang" pitchFamily="18" charset="-127"/>
              </a:rPr>
              <a:t>si</a:t>
            </a:r>
            <a:r>
              <a:rPr lang="en-US" sz="2800" dirty="0">
                <a:latin typeface="Arial" pitchFamily="34" charset="0"/>
                <a:ea typeface="Batang" pitchFamily="18" charset="-127"/>
              </a:rPr>
              <a:t> </a:t>
            </a:r>
            <a:r>
              <a:rPr lang="en-US" sz="2800" dirty="0" err="1" smtClean="0">
                <a:latin typeface="Arial" pitchFamily="34" charset="0"/>
                <a:ea typeface="Batang" pitchFamily="18" charset="-127"/>
              </a:rPr>
              <a:t>servicii</a:t>
            </a:r>
            <a:r>
              <a:rPr lang="en-US" sz="2000" dirty="0" smtClean="0">
                <a:latin typeface="Arial" pitchFamily="34" charset="0"/>
                <a:cs typeface="Times New Roman" pitchFamily="18" charset="0"/>
              </a:rPr>
              <a:t>. </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Organizația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trebuie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să</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efectueze</a:t>
            </a:r>
            <a:r>
              <a:rPr lang="en-US" sz="2000" dirty="0">
                <a:latin typeface="Arial" pitchFamily="34" charset="0"/>
                <a:cs typeface="Times New Roman" pitchFamily="18" charset="0"/>
              </a:rPr>
              <a:t> o </a:t>
            </a:r>
            <a:r>
              <a:rPr lang="en-US" sz="2000" dirty="0" err="1">
                <a:latin typeface="Arial" pitchFamily="34" charset="0"/>
                <a:cs typeface="Times New Roman" pitchFamily="18" charset="0"/>
              </a:rPr>
              <a:t>analiza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înainte</a:t>
            </a:r>
            <a:r>
              <a:rPr lang="en-US" sz="2000" dirty="0">
                <a:latin typeface="Arial" pitchFamily="34" charset="0"/>
                <a:cs typeface="Times New Roman" pitchFamily="18" charset="0"/>
              </a:rPr>
              <a:t> de a se  </a:t>
            </a:r>
            <a:r>
              <a:rPr lang="en-US" sz="2000" dirty="0" err="1">
                <a:latin typeface="Arial" pitchFamily="34" charset="0"/>
                <a:cs typeface="Times New Roman" pitchFamily="18" charset="0"/>
              </a:rPr>
              <a:t>angaja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furnizeze</a:t>
            </a:r>
            <a:endParaRPr lang="en-US" sz="2000" dirty="0">
              <a:latin typeface="Arial" pitchFamily="34" charset="0"/>
              <a:cs typeface="Times New Roman" pitchFamily="18" charset="0"/>
            </a:endParaRPr>
          </a:p>
          <a:p>
            <a:pPr marL="342900" indent="-342900">
              <a:lnSpc>
                <a:spcPct val="150000"/>
              </a:lnSpc>
            </a:pPr>
            <a:r>
              <a:rPr lang="en-US" sz="2000" dirty="0" err="1">
                <a:latin typeface="Arial" pitchFamily="34" charset="0"/>
                <a:cs typeface="Times New Roman" pitchFamily="18" charset="0"/>
              </a:rPr>
              <a:t>produse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un client, </a:t>
            </a:r>
            <a:r>
              <a:rPr lang="en-US" sz="2000" dirty="0" err="1">
                <a:latin typeface="Arial" pitchFamily="34" charset="0"/>
                <a:cs typeface="Times New Roman" pitchFamily="18" charset="0"/>
              </a:rPr>
              <a:t>analiza</a:t>
            </a:r>
            <a:r>
              <a:rPr lang="en-US" sz="2000" dirty="0">
                <a:latin typeface="Arial" pitchFamily="34" charset="0"/>
                <a:cs typeface="Times New Roman" pitchFamily="18" charset="0"/>
              </a:rPr>
              <a:t>  care </a:t>
            </a:r>
            <a:r>
              <a:rPr lang="en-US" sz="2000" dirty="0" err="1">
                <a:latin typeface="Arial" pitchFamily="34" charset="0"/>
                <a:cs typeface="Times New Roman" pitchFamily="18" charset="0"/>
              </a:rPr>
              <a:t>sa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includa</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it-IT" sz="2000" dirty="0">
                <a:latin typeface="Arial" pitchFamily="34" charset="0"/>
                <a:cs typeface="Times New Roman" pitchFamily="18" charset="0"/>
              </a:rPr>
              <a:t>	-	</a:t>
            </a:r>
            <a:r>
              <a:rPr lang="en-US" sz="2000" dirty="0" err="1">
                <a:latin typeface="Arial" pitchFamily="34" charset="0"/>
                <a:cs typeface="Times New Roman" pitchFamily="18" charset="0"/>
              </a:rPr>
              <a:t>cerințele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specificate</a:t>
            </a:r>
            <a:r>
              <a:rPr lang="en-US" sz="2000" dirty="0">
                <a:latin typeface="Arial" pitchFamily="34" charset="0"/>
                <a:cs typeface="Times New Roman" pitchFamily="18" charset="0"/>
              </a:rPr>
              <a:t> de client, </a:t>
            </a:r>
            <a:r>
              <a:rPr lang="en-US" sz="2000" dirty="0" err="1">
                <a:latin typeface="Arial" pitchFamily="34" charset="0"/>
                <a:cs typeface="Times New Roman" pitchFamily="18" charset="0"/>
              </a:rPr>
              <a:t>inclusiv</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activitatile</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de </a:t>
            </a:r>
            <a:r>
              <a:rPr lang="en-US" sz="2000" dirty="0" err="1">
                <a:latin typeface="Arial" pitchFamily="34" charset="0"/>
                <a:cs typeface="Times New Roman" pitchFamily="18" charset="0"/>
              </a:rPr>
              <a:t>livrare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post-</a:t>
            </a:r>
            <a:r>
              <a:rPr lang="en-US" sz="2000" dirty="0" err="1">
                <a:latin typeface="Arial" pitchFamily="34" charset="0"/>
                <a:cs typeface="Times New Roman" pitchFamily="18" charset="0"/>
              </a:rPr>
              <a:t>livrare</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	-	</a:t>
            </a:r>
            <a:r>
              <a:rPr lang="en-US" sz="2000" dirty="0" err="1">
                <a:latin typeface="Arial" pitchFamily="34" charset="0"/>
                <a:cs typeface="Times New Roman" pitchFamily="18" charset="0"/>
              </a:rPr>
              <a:t>cerințe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nespecificate</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către</a:t>
            </a:r>
            <a:r>
              <a:rPr lang="en-US" sz="2000" dirty="0">
                <a:latin typeface="Arial" pitchFamily="34" charset="0"/>
                <a:cs typeface="Times New Roman" pitchFamily="18" charset="0"/>
              </a:rPr>
              <a:t> client, </a:t>
            </a:r>
            <a:r>
              <a:rPr lang="en-US" sz="2000" dirty="0" err="1">
                <a:latin typeface="Arial" pitchFamily="34" charset="0"/>
                <a:cs typeface="Times New Roman" pitchFamily="18" charset="0"/>
              </a:rPr>
              <a:t>dar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necesare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utilizarea</a:t>
            </a:r>
            <a:r>
              <a:rPr lang="en-US" sz="2000" dirty="0">
                <a:latin typeface="Arial" pitchFamily="34" charset="0"/>
                <a:cs typeface="Times New Roman" pitchFamily="18" charset="0"/>
              </a:rPr>
              <a:t> </a:t>
            </a:r>
          </a:p>
          <a:p>
            <a:pPr marL="342900" indent="-342900"/>
            <a:r>
              <a:rPr lang="en-US" sz="2000" dirty="0" err="1">
                <a:latin typeface="Arial" pitchFamily="34" charset="0"/>
                <a:cs typeface="Times New Roman" pitchFamily="18" charset="0"/>
              </a:rPr>
              <a:t>specificată</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sau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intetionata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atunci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când</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acesta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este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cunoscuta</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specificate</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organizație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fiind</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necesare</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legale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reglementate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aplicabile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produselor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serviciilor</a:t>
            </a:r>
            <a:r>
              <a:rPr lang="en-US" sz="2000" dirty="0">
                <a:latin typeface="Arial" pitchFamily="34" charset="0"/>
                <a:cs typeface="Times New Roman" pitchFamily="18" charset="0"/>
              </a:rPr>
              <a:t>;</a:t>
            </a:r>
            <a:endParaRPr lang="en-US" sz="2000" dirty="0">
              <a:cs typeface="Times New Roman" pitchFamily="18" charset="0"/>
            </a:endParaRPr>
          </a:p>
          <a:p>
            <a:pPr marL="342900" indent="-342900">
              <a:lnSpc>
                <a:spcPct val="150000"/>
              </a:lnSpc>
            </a:pP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a:t>
            </a:r>
            <a:r>
              <a:rPr lang="en-US" sz="2000" dirty="0">
                <a:latin typeface="Arial" pitchFamily="34" charset="0"/>
                <a:cs typeface="Times New Roman" pitchFamily="18" charset="0"/>
              </a:rPr>
              <a:t> din contract </a:t>
            </a:r>
            <a:r>
              <a:rPr lang="en-US" sz="2000" dirty="0" err="1">
                <a:latin typeface="Arial" pitchFamily="34" charset="0"/>
                <a:cs typeface="Times New Roman" pitchFamily="18" charset="0"/>
              </a:rPr>
              <a:t>sau</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comanda</a:t>
            </a:r>
            <a:r>
              <a:rPr lang="en-US" sz="2000" dirty="0">
                <a:latin typeface="Arial" pitchFamily="34" charset="0"/>
                <a:cs typeface="Times New Roman" pitchFamily="18" charset="0"/>
              </a:rPr>
              <a:t> care </a:t>
            </a:r>
            <a:r>
              <a:rPr lang="en-US" sz="2000" dirty="0" err="1">
                <a:latin typeface="Arial" pitchFamily="34" charset="0"/>
                <a:cs typeface="Times New Roman" pitchFamily="18" charset="0"/>
              </a:rPr>
              <a:t>difera</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cele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exprimate</a:t>
            </a:r>
            <a:r>
              <a:rPr lang="en-US" sz="2000" dirty="0">
                <a:latin typeface="Arial" pitchFamily="34" charset="0"/>
                <a:cs typeface="Times New Roman" pitchFamily="18" charset="0"/>
              </a:rPr>
              <a:t>  anterior.</a:t>
            </a:r>
          </a:p>
        </p:txBody>
      </p:sp>
    </p:spTree>
    <p:extLst>
      <p:ext uri="{BB962C8B-B14F-4D97-AF65-F5344CB8AC3E}">
        <p14:creationId xmlns:p14="http://schemas.microsoft.com/office/powerpoint/2010/main" val="106794216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Grp="1" noChangeArrowheads="1"/>
          </p:cNvSpPr>
          <p:nvPr>
            <p:ph type="title"/>
          </p:nvPr>
        </p:nvSpPr>
        <p:spPr>
          <a:xfrm>
            <a:off x="439209" y="215901"/>
            <a:ext cx="11415889" cy="765175"/>
          </a:xfrm>
        </p:spPr>
        <p:txBody>
          <a:bodyPr/>
          <a:lstStyle/>
          <a:p>
            <a:pPr eaLnBrk="1" hangingPunct="1"/>
            <a:r>
              <a:rPr lang="en-US" sz="3600" b="1" dirty="0" err="1" smtClean="0">
                <a:solidFill>
                  <a:schemeClr val="tx1"/>
                </a:solidFill>
                <a:latin typeface="Arial" pitchFamily="34" charset="0"/>
                <a:cs typeface="Arial" pitchFamily="34" charset="0"/>
              </a:rPr>
              <a:t>Proiectarea</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dezvoltarea</a:t>
            </a:r>
            <a:endParaRPr lang="en-CA" sz="3600" b="1" dirty="0" smtClean="0">
              <a:solidFill>
                <a:schemeClr val="tx1"/>
              </a:solidFill>
              <a:latin typeface="Arial" pitchFamily="34" charset="0"/>
              <a:cs typeface="Arial" pitchFamily="34" charset="0"/>
            </a:endParaRPr>
          </a:p>
        </p:txBody>
      </p:sp>
      <p:sp>
        <p:nvSpPr>
          <p:cNvPr id="8195" name="Rectangle 3"/>
          <p:cNvSpPr>
            <a:spLocks noChangeArrowheads="1"/>
          </p:cNvSpPr>
          <p:nvPr/>
        </p:nvSpPr>
        <p:spPr bwMode="auto">
          <a:xfrm>
            <a:off x="629800" y="2012180"/>
            <a:ext cx="10650818" cy="433965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marL="342900" indent="-342900">
              <a:spcBef>
                <a:spcPts val="0"/>
              </a:spcBef>
              <a:spcAft>
                <a:spcPts val="0"/>
              </a:spcAft>
              <a:buFont typeface="Symbol"/>
              <a:buBlip>
                <a:blip r:embed="rId3"/>
              </a:buBlip>
              <a:defRPr/>
            </a:pPr>
            <a:r>
              <a:rPr lang="en-US" sz="2400" dirty="0" err="1" smtClean="0">
                <a:latin typeface="Arial"/>
                <a:ea typeface="Batang"/>
              </a:rPr>
              <a:t>Planificarea</a:t>
            </a:r>
            <a:r>
              <a:rPr lang="en-US" sz="2400" dirty="0" smtClean="0">
                <a:latin typeface="Arial"/>
                <a:ea typeface="Batang"/>
              </a:rPr>
              <a:t> </a:t>
            </a:r>
            <a:r>
              <a:rPr lang="en-US" sz="2400" dirty="0" err="1">
                <a:latin typeface="Arial"/>
                <a:ea typeface="Batang"/>
              </a:rPr>
              <a:t>proiectarii</a:t>
            </a:r>
            <a:r>
              <a:rPr lang="en-US" sz="2400" dirty="0">
                <a:latin typeface="Arial"/>
                <a:ea typeface="Batang"/>
              </a:rPr>
              <a:t> </a:t>
            </a:r>
            <a:r>
              <a:rPr lang="en-US" sz="2400" dirty="0" err="1">
                <a:latin typeface="Arial"/>
                <a:ea typeface="Batang"/>
              </a:rPr>
              <a:t>si</a:t>
            </a:r>
            <a:r>
              <a:rPr lang="en-US" sz="2400" dirty="0">
                <a:latin typeface="Arial"/>
                <a:ea typeface="Batang"/>
              </a:rPr>
              <a:t> </a:t>
            </a:r>
            <a:r>
              <a:rPr lang="en-US" sz="2400" dirty="0" err="1">
                <a:latin typeface="Arial"/>
                <a:ea typeface="Batang"/>
              </a:rPr>
              <a:t>dezvoltarii</a:t>
            </a:r>
            <a:endParaRPr lang="en-US" sz="2400" dirty="0">
              <a:latin typeface="Arial"/>
              <a:ea typeface="Batang"/>
            </a:endParaRPr>
          </a:p>
          <a:p>
            <a:pPr>
              <a:spcBef>
                <a:spcPts val="0"/>
              </a:spcBef>
              <a:spcAft>
                <a:spcPts val="0"/>
              </a:spcAft>
              <a:defRPr/>
            </a:pPr>
            <a:endParaRPr lang="en-US" dirty="0">
              <a:latin typeface="Times New Roman"/>
              <a:ea typeface="Times New Roman"/>
            </a:endParaRPr>
          </a:p>
          <a:p>
            <a:pPr>
              <a:lnSpc>
                <a:spcPct val="150000"/>
              </a:lnSpc>
              <a:spcBef>
                <a:spcPts val="0"/>
              </a:spcBef>
              <a:spcAft>
                <a:spcPts val="0"/>
              </a:spcAft>
              <a:defRPr/>
            </a:pPr>
            <a:r>
              <a:rPr lang="en-US" dirty="0">
                <a:latin typeface="Arial"/>
                <a:ea typeface="Batang"/>
              </a:rPr>
              <a:t>	La </a:t>
            </a:r>
            <a:r>
              <a:rPr lang="en-US" dirty="0" err="1">
                <a:latin typeface="Arial"/>
                <a:ea typeface="Batang"/>
              </a:rPr>
              <a:t>determinarea</a:t>
            </a:r>
            <a:r>
              <a:rPr lang="en-US" dirty="0">
                <a:latin typeface="Arial"/>
                <a:ea typeface="Batang"/>
              </a:rPr>
              <a:t> </a:t>
            </a:r>
            <a:r>
              <a:rPr lang="en-US" dirty="0" err="1">
                <a:latin typeface="Arial"/>
                <a:ea typeface="Batang"/>
              </a:rPr>
              <a:t>etapelor</a:t>
            </a:r>
            <a:r>
              <a:rPr lang="en-US" dirty="0">
                <a:latin typeface="Arial"/>
                <a:ea typeface="Batang"/>
              </a:rPr>
              <a:t> </a:t>
            </a:r>
            <a:r>
              <a:rPr lang="en-US" dirty="0" err="1">
                <a:latin typeface="Arial"/>
                <a:ea typeface="Batang"/>
              </a:rPr>
              <a:t>și</a:t>
            </a:r>
            <a:r>
              <a:rPr lang="en-US" dirty="0">
                <a:latin typeface="Arial"/>
                <a:ea typeface="Batang"/>
              </a:rPr>
              <a:t> </a:t>
            </a:r>
            <a:r>
              <a:rPr lang="en-US" dirty="0" err="1">
                <a:latin typeface="Arial"/>
                <a:ea typeface="Batang"/>
              </a:rPr>
              <a:t>controalelor</a:t>
            </a:r>
            <a:r>
              <a:rPr lang="en-US" dirty="0">
                <a:latin typeface="Arial"/>
                <a:ea typeface="Batang"/>
              </a:rPr>
              <a:t> </a:t>
            </a:r>
            <a:r>
              <a:rPr lang="en-US" dirty="0" err="1">
                <a:latin typeface="Arial"/>
                <a:ea typeface="Batang"/>
              </a:rPr>
              <a:t>proiectarii</a:t>
            </a:r>
            <a:r>
              <a:rPr lang="en-US" dirty="0">
                <a:latin typeface="Arial"/>
                <a:ea typeface="Batang"/>
              </a:rPr>
              <a:t> </a:t>
            </a:r>
            <a:r>
              <a:rPr lang="en-US" dirty="0" err="1">
                <a:latin typeface="Arial"/>
                <a:ea typeface="Batang"/>
              </a:rPr>
              <a:t>și</a:t>
            </a:r>
            <a:r>
              <a:rPr lang="en-US" dirty="0">
                <a:latin typeface="Arial"/>
                <a:ea typeface="Batang"/>
              </a:rPr>
              <a:t> </a:t>
            </a:r>
            <a:r>
              <a:rPr lang="en-US" dirty="0" err="1">
                <a:latin typeface="Arial"/>
                <a:ea typeface="Batang"/>
              </a:rPr>
              <a:t>dezvoltarii</a:t>
            </a:r>
            <a:r>
              <a:rPr lang="en-US" dirty="0">
                <a:latin typeface="Arial"/>
                <a:ea typeface="Batang"/>
              </a:rPr>
              <a:t>, </a:t>
            </a:r>
            <a:r>
              <a:rPr lang="en-US" dirty="0" err="1">
                <a:latin typeface="Arial"/>
                <a:ea typeface="Batang"/>
              </a:rPr>
              <a:t>organizația</a:t>
            </a:r>
            <a:r>
              <a:rPr lang="en-US" dirty="0">
                <a:latin typeface="Arial"/>
                <a:ea typeface="Batang"/>
              </a:rPr>
              <a:t> </a:t>
            </a:r>
            <a:r>
              <a:rPr lang="en-US" dirty="0" err="1">
                <a:latin typeface="Arial"/>
                <a:ea typeface="Batang"/>
              </a:rPr>
              <a:t>trebuie</a:t>
            </a:r>
            <a:r>
              <a:rPr lang="en-US" dirty="0">
                <a:latin typeface="Arial"/>
                <a:ea typeface="Batang"/>
              </a:rPr>
              <a:t> </a:t>
            </a:r>
            <a:r>
              <a:rPr lang="en-US" dirty="0" err="1">
                <a:latin typeface="Arial"/>
                <a:ea typeface="Batang"/>
              </a:rPr>
              <a:t>să</a:t>
            </a:r>
            <a:r>
              <a:rPr lang="en-US" dirty="0">
                <a:latin typeface="Arial"/>
                <a:ea typeface="Batang"/>
              </a:rPr>
              <a:t> </a:t>
            </a:r>
            <a:r>
              <a:rPr lang="en-US" dirty="0" err="1">
                <a:latin typeface="Arial"/>
                <a:ea typeface="Batang"/>
              </a:rPr>
              <a:t>ia</a:t>
            </a:r>
            <a:r>
              <a:rPr lang="en-US" dirty="0">
                <a:latin typeface="Arial"/>
                <a:ea typeface="Batang"/>
              </a:rPr>
              <a:t> </a:t>
            </a:r>
            <a:r>
              <a:rPr lang="en-US" dirty="0" err="1">
                <a:latin typeface="Arial"/>
                <a:ea typeface="Batang"/>
              </a:rPr>
              <a:t>în</a:t>
            </a:r>
            <a:r>
              <a:rPr lang="en-US" dirty="0">
                <a:latin typeface="Arial"/>
                <a:ea typeface="Batang"/>
              </a:rPr>
              <a:t> </a:t>
            </a:r>
            <a:r>
              <a:rPr lang="en-US" dirty="0" err="1">
                <a:latin typeface="Arial"/>
                <a:ea typeface="Batang"/>
              </a:rPr>
              <a:t>considerare</a:t>
            </a:r>
            <a:r>
              <a:rPr lang="en-US" dirty="0">
                <a:latin typeface="Arial"/>
                <a:ea typeface="Batang"/>
              </a:rPr>
              <a:t>:</a:t>
            </a:r>
            <a:endParaRPr lang="en-US"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natura</a:t>
            </a:r>
            <a:r>
              <a:rPr lang="en-US" sz="2000" dirty="0">
                <a:latin typeface="Arial"/>
                <a:ea typeface="Batang"/>
              </a:rPr>
              <a:t>, </a:t>
            </a:r>
            <a:r>
              <a:rPr lang="en-US" sz="2000" dirty="0" err="1">
                <a:latin typeface="Arial"/>
                <a:ea typeface="Batang"/>
              </a:rPr>
              <a:t>durata</a:t>
            </a:r>
            <a:r>
              <a:rPr lang="en-US" sz="2000" dirty="0">
                <a:latin typeface="Arial"/>
                <a:ea typeface="Batang"/>
              </a:rPr>
              <a:t> </a:t>
            </a:r>
            <a:r>
              <a:rPr lang="en-US" sz="2000" dirty="0" err="1">
                <a:latin typeface="Arial"/>
                <a:ea typeface="Batang"/>
              </a:rPr>
              <a:t>și</a:t>
            </a:r>
            <a:r>
              <a:rPr lang="en-US" sz="2000" dirty="0">
                <a:latin typeface="Arial"/>
                <a:ea typeface="Batang"/>
              </a:rPr>
              <a:t> </a:t>
            </a:r>
            <a:r>
              <a:rPr lang="en-US" sz="2000" dirty="0" err="1">
                <a:latin typeface="Arial"/>
                <a:ea typeface="Batang"/>
              </a:rPr>
              <a:t>complexitatea</a:t>
            </a:r>
            <a:r>
              <a:rPr lang="en-US" sz="2000" dirty="0">
                <a:latin typeface="Arial"/>
                <a:ea typeface="Batang"/>
              </a:rPr>
              <a:t> </a:t>
            </a:r>
            <a:r>
              <a:rPr lang="en-US" sz="2000" dirty="0" err="1">
                <a:latin typeface="Arial"/>
                <a:ea typeface="Batang"/>
              </a:rPr>
              <a:t>activităților</a:t>
            </a:r>
            <a:r>
              <a:rPr lang="en-US" sz="2000" dirty="0">
                <a:latin typeface="Arial"/>
                <a:ea typeface="Batang"/>
              </a:rPr>
              <a:t> de </a:t>
            </a:r>
            <a:r>
              <a:rPr lang="en-US" sz="2000" dirty="0" err="1">
                <a:latin typeface="Arial"/>
                <a:ea typeface="Batang"/>
              </a:rPr>
              <a:t>proiectare</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dezvoltare</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etapele</a:t>
            </a:r>
            <a:r>
              <a:rPr lang="en-US" sz="2000" dirty="0">
                <a:latin typeface="Arial"/>
                <a:ea typeface="Batang"/>
              </a:rPr>
              <a:t> </a:t>
            </a:r>
            <a:r>
              <a:rPr lang="en-US" sz="2000" dirty="0" err="1">
                <a:latin typeface="Arial"/>
                <a:ea typeface="Batang"/>
              </a:rPr>
              <a:t>necesare</a:t>
            </a:r>
            <a:r>
              <a:rPr lang="en-US" sz="2000" dirty="0">
                <a:latin typeface="Arial"/>
                <a:ea typeface="Batang"/>
              </a:rPr>
              <a:t> </a:t>
            </a:r>
            <a:r>
              <a:rPr lang="en-US" sz="2000" dirty="0" err="1">
                <a:latin typeface="Arial"/>
                <a:ea typeface="Batang"/>
              </a:rPr>
              <a:t>procesului</a:t>
            </a:r>
            <a:r>
              <a:rPr lang="en-US" sz="2000" dirty="0">
                <a:latin typeface="Arial"/>
                <a:ea typeface="Batang"/>
              </a:rPr>
              <a:t>, </a:t>
            </a:r>
            <a:r>
              <a:rPr lang="en-US" sz="2000" dirty="0" err="1">
                <a:latin typeface="Arial"/>
                <a:ea typeface="Batang"/>
              </a:rPr>
              <a:t>inclusiv</a:t>
            </a:r>
            <a:r>
              <a:rPr lang="en-US" sz="2000" dirty="0">
                <a:latin typeface="Arial"/>
                <a:ea typeface="Batang"/>
              </a:rPr>
              <a:t> </a:t>
            </a:r>
            <a:r>
              <a:rPr lang="en-US" sz="2000" dirty="0" err="1">
                <a:latin typeface="Arial"/>
                <a:ea typeface="Batang"/>
              </a:rPr>
              <a:t>analizele</a:t>
            </a:r>
            <a:r>
              <a:rPr lang="en-US" sz="2000" dirty="0">
                <a:latin typeface="Arial"/>
                <a:ea typeface="Batang"/>
              </a:rPr>
              <a:t> </a:t>
            </a:r>
            <a:r>
              <a:rPr lang="en-US" sz="2000" dirty="0" err="1">
                <a:latin typeface="Arial"/>
                <a:ea typeface="Batang"/>
              </a:rPr>
              <a:t>aplicabile</a:t>
            </a:r>
            <a:r>
              <a:rPr lang="en-US" sz="2000" dirty="0">
                <a:latin typeface="Arial"/>
                <a:ea typeface="Batang"/>
              </a:rPr>
              <a:t>  ale </a:t>
            </a:r>
            <a:r>
              <a:rPr lang="en-US" sz="2000" dirty="0" err="1">
                <a:latin typeface="Arial"/>
                <a:ea typeface="Batang"/>
              </a:rPr>
              <a:t>proiectarii</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dezvoltarii</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activitatile</a:t>
            </a:r>
            <a:r>
              <a:rPr lang="en-US" sz="2000" dirty="0">
                <a:latin typeface="Arial"/>
                <a:ea typeface="Batang"/>
              </a:rPr>
              <a:t> </a:t>
            </a:r>
            <a:r>
              <a:rPr lang="en-US" sz="2000" dirty="0" err="1">
                <a:latin typeface="Arial"/>
                <a:ea typeface="Batang"/>
              </a:rPr>
              <a:t>necesare</a:t>
            </a:r>
            <a:r>
              <a:rPr lang="en-US" sz="2000" dirty="0">
                <a:latin typeface="Arial"/>
                <a:ea typeface="Batang"/>
              </a:rPr>
              <a:t> de </a:t>
            </a:r>
            <a:r>
              <a:rPr lang="en-US" sz="2000" dirty="0" err="1">
                <a:latin typeface="Arial"/>
                <a:ea typeface="Batang"/>
              </a:rPr>
              <a:t>verificare</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validare</a:t>
            </a:r>
            <a:r>
              <a:rPr lang="en-US" sz="2000" dirty="0">
                <a:latin typeface="Arial"/>
                <a:ea typeface="Batang"/>
              </a:rPr>
              <a:t> ale </a:t>
            </a:r>
            <a:r>
              <a:rPr lang="en-US" sz="2000" dirty="0" err="1">
                <a:latin typeface="Arial"/>
                <a:ea typeface="Batang"/>
              </a:rPr>
              <a:t>proiectarii</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dezvoltarii</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responsabilitatile</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autoritatile</a:t>
            </a:r>
            <a:r>
              <a:rPr lang="en-US" sz="2000" dirty="0">
                <a:latin typeface="Arial"/>
                <a:ea typeface="Batang"/>
              </a:rPr>
              <a:t> implicate in </a:t>
            </a:r>
            <a:r>
              <a:rPr lang="en-US" sz="2000" dirty="0" err="1">
                <a:latin typeface="Arial"/>
                <a:ea typeface="Batang"/>
              </a:rPr>
              <a:t>procesul</a:t>
            </a:r>
            <a:r>
              <a:rPr lang="en-US" sz="2000" dirty="0">
                <a:latin typeface="Arial"/>
                <a:ea typeface="Batang"/>
              </a:rPr>
              <a:t> de </a:t>
            </a:r>
            <a:r>
              <a:rPr lang="en-US" sz="2000" dirty="0" err="1">
                <a:latin typeface="Arial"/>
                <a:ea typeface="Batang"/>
              </a:rPr>
              <a:t>proiectare</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dezvoltare</a:t>
            </a:r>
            <a:r>
              <a:rPr lang="en-US" sz="2000" dirty="0">
                <a:latin typeface="Arial"/>
                <a:ea typeface="Batang"/>
              </a:rPr>
              <a:t>,</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resursele</a:t>
            </a:r>
            <a:r>
              <a:rPr lang="en-US" sz="2000" dirty="0">
                <a:latin typeface="Arial"/>
                <a:ea typeface="Batang"/>
              </a:rPr>
              <a:t> interne </a:t>
            </a:r>
            <a:r>
              <a:rPr lang="en-US" sz="2000" dirty="0" err="1">
                <a:latin typeface="Arial"/>
                <a:ea typeface="Batang"/>
              </a:rPr>
              <a:t>si</a:t>
            </a:r>
            <a:r>
              <a:rPr lang="en-US" sz="2000" dirty="0">
                <a:latin typeface="Arial"/>
                <a:ea typeface="Batang"/>
              </a:rPr>
              <a:t> </a:t>
            </a:r>
            <a:r>
              <a:rPr lang="en-US" sz="2000" dirty="0" err="1">
                <a:latin typeface="Arial"/>
                <a:ea typeface="Batang"/>
              </a:rPr>
              <a:t>externe</a:t>
            </a:r>
            <a:r>
              <a:rPr lang="en-US" sz="2000" dirty="0">
                <a:latin typeface="Arial"/>
                <a:ea typeface="Batang"/>
              </a:rPr>
              <a:t> </a:t>
            </a:r>
            <a:r>
              <a:rPr lang="en-US" sz="2000" dirty="0" err="1">
                <a:latin typeface="Arial"/>
                <a:ea typeface="Batang"/>
              </a:rPr>
              <a:t>necesare</a:t>
            </a: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proiectarea</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dezvoltarea</a:t>
            </a:r>
            <a:r>
              <a:rPr lang="en-US" sz="2000" dirty="0">
                <a:latin typeface="Arial"/>
                <a:ea typeface="Batang"/>
              </a:rPr>
              <a:t> </a:t>
            </a:r>
            <a:r>
              <a:rPr lang="en-US" sz="2000" dirty="0" err="1">
                <a:latin typeface="Arial"/>
                <a:ea typeface="Batang"/>
              </a:rPr>
              <a:t>produselor</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serviciilor</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necesitatea</a:t>
            </a:r>
            <a:r>
              <a:rPr lang="en-US" sz="2000" dirty="0">
                <a:latin typeface="Arial"/>
                <a:ea typeface="Batang"/>
              </a:rPr>
              <a:t> de control al </a:t>
            </a:r>
            <a:r>
              <a:rPr lang="en-US" sz="2000" dirty="0" err="1">
                <a:latin typeface="Arial"/>
                <a:ea typeface="Batang"/>
              </a:rPr>
              <a:t>interfețelor</a:t>
            </a:r>
            <a:r>
              <a:rPr lang="en-US" sz="2000" dirty="0">
                <a:latin typeface="Arial"/>
                <a:ea typeface="Batang"/>
              </a:rPr>
              <a:t> </a:t>
            </a:r>
            <a:r>
              <a:rPr lang="en-US" sz="2000" dirty="0" err="1">
                <a:latin typeface="Arial"/>
                <a:ea typeface="Batang"/>
              </a:rPr>
              <a:t>dintre</a:t>
            </a:r>
            <a:r>
              <a:rPr lang="en-US" sz="2000" dirty="0">
                <a:latin typeface="Arial"/>
                <a:ea typeface="Batang"/>
              </a:rPr>
              <a:t> </a:t>
            </a:r>
            <a:r>
              <a:rPr lang="en-US" sz="2000" dirty="0" err="1">
                <a:latin typeface="Arial"/>
                <a:ea typeface="Batang"/>
              </a:rPr>
              <a:t>persoanele</a:t>
            </a:r>
            <a:r>
              <a:rPr lang="en-US" sz="2000" dirty="0">
                <a:latin typeface="Arial"/>
                <a:ea typeface="Batang"/>
              </a:rPr>
              <a:t> implicate </a:t>
            </a:r>
            <a:r>
              <a:rPr lang="en-US" sz="2000" dirty="0" err="1">
                <a:latin typeface="Arial"/>
                <a:ea typeface="Batang"/>
              </a:rPr>
              <a:t>în</a:t>
            </a:r>
            <a:r>
              <a:rPr lang="en-US" sz="2000" dirty="0">
                <a:latin typeface="Arial"/>
                <a:ea typeface="Batang"/>
              </a:rPr>
              <a:t> </a:t>
            </a:r>
            <a:r>
              <a:rPr lang="en-US" sz="2000" dirty="0" err="1">
                <a:latin typeface="Arial"/>
                <a:ea typeface="Batang"/>
              </a:rPr>
              <a:t>procesul</a:t>
            </a:r>
            <a:r>
              <a:rPr lang="en-US" sz="2000" dirty="0">
                <a:latin typeface="Arial"/>
                <a:ea typeface="Batang"/>
              </a:rPr>
              <a:t> de </a:t>
            </a:r>
            <a:r>
              <a:rPr lang="en-US" sz="2000" dirty="0" err="1">
                <a:latin typeface="Arial"/>
                <a:ea typeface="Batang"/>
              </a:rPr>
              <a:t>proiectare</a:t>
            </a:r>
            <a:r>
              <a:rPr lang="en-US" sz="2000" dirty="0">
                <a:latin typeface="Arial"/>
                <a:ea typeface="Batang"/>
              </a:rPr>
              <a:t> </a:t>
            </a:r>
            <a:r>
              <a:rPr lang="en-US" sz="2000" dirty="0" err="1">
                <a:latin typeface="Arial"/>
                <a:ea typeface="Batang"/>
              </a:rPr>
              <a:t>și</a:t>
            </a:r>
            <a:r>
              <a:rPr lang="en-US" sz="2000" dirty="0">
                <a:latin typeface="Arial"/>
                <a:ea typeface="Batang"/>
              </a:rPr>
              <a:t> </a:t>
            </a:r>
            <a:r>
              <a:rPr lang="en-US" sz="2000" dirty="0" err="1">
                <a:latin typeface="Arial"/>
                <a:ea typeface="Batang"/>
              </a:rPr>
              <a:t>dezvoltare</a:t>
            </a:r>
            <a:r>
              <a:rPr lang="en-US" sz="2000" dirty="0">
                <a:latin typeface="Arial"/>
                <a:ea typeface="Batang"/>
              </a:rPr>
              <a:t>;</a:t>
            </a:r>
            <a:r>
              <a:rPr lang="it-IT" sz="2000" dirty="0">
                <a:solidFill>
                  <a:srgbClr val="000000"/>
                </a:solidFill>
                <a:latin typeface="Arial" pitchFamily="34" charset="0"/>
                <a:cs typeface="Times New Roman" pitchFamily="18" charset="0"/>
              </a:rPr>
              <a:t>	</a:t>
            </a:r>
          </a:p>
          <a:p>
            <a:pPr>
              <a:spcBef>
                <a:spcPts val="0"/>
              </a:spcBef>
              <a:spcAft>
                <a:spcPts val="0"/>
              </a:spcAft>
              <a:defRPr/>
            </a:pPr>
            <a:endParaRPr lang="en-US" sz="2000" dirty="0">
              <a:solidFill>
                <a:srgbClr val="031F43"/>
              </a:solidFill>
              <a:latin typeface="Arial" pitchFamily="34" charset="0"/>
              <a:sym typeface="Monotype Sorts"/>
            </a:endParaRPr>
          </a:p>
        </p:txBody>
      </p:sp>
    </p:spTree>
    <p:extLst>
      <p:ext uri="{BB962C8B-B14F-4D97-AF65-F5344CB8AC3E}">
        <p14:creationId xmlns:p14="http://schemas.microsoft.com/office/powerpoint/2010/main" val="3292194270"/>
      </p:ext>
    </p:extLst>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43714"/>
                                        </p:tgtEl>
                                        <p:attrNameLst>
                                          <p:attrName>style.visibility</p:attrName>
                                        </p:attrNameLst>
                                      </p:cBhvr>
                                      <p:to>
                                        <p:strVal val="visible"/>
                                      </p:to>
                                    </p:set>
                                    <p:anim calcmode="lin" valueType="num">
                                      <p:cBhvr>
                                        <p:cTn id="7" dur="1000" fill="hold"/>
                                        <p:tgtEl>
                                          <p:spTgt spid="243714"/>
                                        </p:tgtEl>
                                        <p:attrNameLst>
                                          <p:attrName>ppt_w</p:attrName>
                                        </p:attrNameLst>
                                      </p:cBhvr>
                                      <p:tavLst>
                                        <p:tav tm="0">
                                          <p:val>
                                            <p:strVal val="#ppt_w*0.70"/>
                                          </p:val>
                                        </p:tav>
                                        <p:tav tm="100000">
                                          <p:val>
                                            <p:strVal val="#ppt_w"/>
                                          </p:val>
                                        </p:tav>
                                      </p:tavLst>
                                    </p:anim>
                                    <p:anim calcmode="lin" valueType="num">
                                      <p:cBhvr>
                                        <p:cTn id="8" dur="1000" fill="hold"/>
                                        <p:tgtEl>
                                          <p:spTgt spid="243714"/>
                                        </p:tgtEl>
                                        <p:attrNameLst>
                                          <p:attrName>ppt_h</p:attrName>
                                        </p:attrNameLst>
                                      </p:cBhvr>
                                      <p:tavLst>
                                        <p:tav tm="0">
                                          <p:val>
                                            <p:strVal val="#ppt_h"/>
                                          </p:val>
                                        </p:tav>
                                        <p:tav tm="100000">
                                          <p:val>
                                            <p:strVal val="#ppt_h"/>
                                          </p:val>
                                        </p:tav>
                                      </p:tavLst>
                                    </p:anim>
                                    <p:animEffect transition="in" filter="fade">
                                      <p:cBhvr>
                                        <p:cTn id="9" dur="1000"/>
                                        <p:tgtEl>
                                          <p:spTgt spid="2437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745483" y="682827"/>
            <a:ext cx="10274300" cy="71913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solidFill>
                  <a:schemeClr val="tx1"/>
                </a:solidFill>
                <a:latin typeface="Arial" pitchFamily="34" charset="0"/>
                <a:cs typeface="Arial" pitchFamily="34" charset="0"/>
              </a:rPr>
              <a:t>Proiectarea</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dezvoltarea</a:t>
            </a:r>
            <a:endParaRPr lang="en-CA" sz="36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089532" y="2375474"/>
            <a:ext cx="10282237" cy="280076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spcBef>
                <a:spcPts val="0"/>
              </a:spcBef>
              <a:spcAft>
                <a:spcPts val="0"/>
              </a:spcAft>
              <a:buFont typeface="Symbol"/>
              <a:buBlip>
                <a:blip r:embed="rId2"/>
              </a:buBlip>
              <a:defRPr/>
            </a:pPr>
            <a:r>
              <a:rPr lang="en-US" dirty="0" smtClean="0">
                <a:solidFill>
                  <a:prstClr val="black"/>
                </a:solidFill>
                <a:latin typeface="Arial"/>
                <a:ea typeface="Batang"/>
              </a:rPr>
              <a:t> 	</a:t>
            </a:r>
            <a:r>
              <a:rPr lang="en-US" sz="2000" dirty="0" smtClean="0">
                <a:solidFill>
                  <a:prstClr val="black"/>
                </a:solidFill>
                <a:latin typeface="Arial"/>
                <a:ea typeface="Batang"/>
              </a:rPr>
              <a:t> </a:t>
            </a:r>
            <a:r>
              <a:rPr lang="en-US" sz="2000" b="1" dirty="0" err="1" smtClean="0">
                <a:latin typeface="Arial"/>
                <a:ea typeface="Batang"/>
              </a:rPr>
              <a:t>Elemente</a:t>
            </a:r>
            <a:r>
              <a:rPr lang="en-US" sz="2000" b="1" dirty="0" smtClean="0">
                <a:latin typeface="Arial"/>
                <a:ea typeface="Batang"/>
              </a:rPr>
              <a:t> </a:t>
            </a:r>
            <a:r>
              <a:rPr lang="en-US" sz="2000" b="1" dirty="0">
                <a:latin typeface="Arial"/>
                <a:ea typeface="Batang"/>
              </a:rPr>
              <a:t>de </a:t>
            </a:r>
            <a:r>
              <a:rPr lang="en-US" sz="2000" b="1" dirty="0" err="1">
                <a:latin typeface="Arial"/>
                <a:ea typeface="Batang"/>
              </a:rPr>
              <a:t>intrare</a:t>
            </a:r>
            <a:r>
              <a:rPr lang="en-US" sz="2000" b="1" dirty="0">
                <a:latin typeface="Arial"/>
                <a:ea typeface="Batang"/>
              </a:rPr>
              <a:t> ale </a:t>
            </a:r>
            <a:r>
              <a:rPr lang="en-US" sz="2000" b="1" dirty="0" err="1">
                <a:latin typeface="Arial"/>
                <a:ea typeface="Batang"/>
              </a:rPr>
              <a:t>proiectarii</a:t>
            </a:r>
            <a:r>
              <a:rPr lang="en-US" sz="2000" b="1" dirty="0">
                <a:latin typeface="Arial"/>
                <a:ea typeface="Batang"/>
              </a:rPr>
              <a:t> </a:t>
            </a:r>
            <a:r>
              <a:rPr lang="en-US" sz="2000" b="1" dirty="0" err="1">
                <a:latin typeface="Arial"/>
                <a:ea typeface="Batang"/>
              </a:rPr>
              <a:t>si</a:t>
            </a:r>
            <a:r>
              <a:rPr lang="en-US" sz="2000" b="1" dirty="0">
                <a:latin typeface="Arial"/>
                <a:ea typeface="Batang"/>
              </a:rPr>
              <a:t> </a:t>
            </a:r>
            <a:r>
              <a:rPr lang="en-US" sz="2000" b="1" dirty="0" err="1">
                <a:latin typeface="Arial"/>
                <a:ea typeface="Batang"/>
              </a:rPr>
              <a:t>dezvoltarii</a:t>
            </a:r>
            <a:endParaRPr lang="en-US" sz="2000" b="1" dirty="0">
              <a:latin typeface="Arial"/>
              <a:ea typeface="Batang"/>
            </a:endParaRPr>
          </a:p>
          <a:p>
            <a:pPr>
              <a:spcBef>
                <a:spcPts val="0"/>
              </a:spcBef>
              <a:spcAft>
                <a:spcPts val="0"/>
              </a:spcAft>
              <a:defRPr/>
            </a:pPr>
            <a:endParaRPr lang="en-US" dirty="0">
              <a:latin typeface="Times New Roman"/>
              <a:ea typeface="Times New Roman"/>
            </a:endParaRPr>
          </a:p>
          <a:p>
            <a:pPr indent="457200">
              <a:spcBef>
                <a:spcPts val="0"/>
              </a:spcBef>
              <a:spcAft>
                <a:spcPts val="0"/>
              </a:spcAft>
              <a:defRPr/>
            </a:pPr>
            <a:r>
              <a:rPr lang="en-US" dirty="0">
                <a:latin typeface="Arial"/>
                <a:ea typeface="Batang"/>
              </a:rPr>
              <a:t>     </a:t>
            </a:r>
            <a:r>
              <a:rPr lang="en-US" dirty="0" err="1">
                <a:latin typeface="Arial"/>
                <a:ea typeface="Batang"/>
              </a:rPr>
              <a:t>Organizația</a:t>
            </a:r>
            <a:r>
              <a:rPr lang="en-US" dirty="0">
                <a:latin typeface="Arial"/>
                <a:ea typeface="Batang"/>
              </a:rPr>
              <a:t> </a:t>
            </a:r>
            <a:r>
              <a:rPr lang="en-US" dirty="0" err="1">
                <a:latin typeface="Arial"/>
                <a:ea typeface="Batang"/>
              </a:rPr>
              <a:t>trebuie</a:t>
            </a:r>
            <a:r>
              <a:rPr lang="en-US" dirty="0">
                <a:latin typeface="Arial"/>
                <a:ea typeface="Batang"/>
              </a:rPr>
              <a:t> </a:t>
            </a:r>
            <a:r>
              <a:rPr lang="en-US" dirty="0" err="1">
                <a:latin typeface="Arial"/>
                <a:ea typeface="Batang"/>
              </a:rPr>
              <a:t>să</a:t>
            </a:r>
            <a:r>
              <a:rPr lang="en-US" dirty="0">
                <a:latin typeface="Arial"/>
                <a:ea typeface="Batang"/>
              </a:rPr>
              <a:t> </a:t>
            </a:r>
            <a:r>
              <a:rPr lang="en-US" dirty="0" err="1">
                <a:latin typeface="Arial"/>
                <a:ea typeface="Batang"/>
              </a:rPr>
              <a:t>ia</a:t>
            </a:r>
            <a:r>
              <a:rPr lang="en-US" dirty="0">
                <a:latin typeface="Arial"/>
                <a:ea typeface="Batang"/>
              </a:rPr>
              <a:t> </a:t>
            </a:r>
            <a:r>
              <a:rPr lang="en-US" dirty="0" err="1">
                <a:latin typeface="Arial"/>
                <a:ea typeface="Batang"/>
              </a:rPr>
              <a:t>în</a:t>
            </a:r>
            <a:r>
              <a:rPr lang="en-US" dirty="0">
                <a:latin typeface="Arial"/>
                <a:ea typeface="Batang"/>
              </a:rPr>
              <a:t> </a:t>
            </a:r>
            <a:r>
              <a:rPr lang="en-US" dirty="0" err="1">
                <a:latin typeface="Arial"/>
                <a:ea typeface="Batang"/>
              </a:rPr>
              <a:t>considerare</a:t>
            </a:r>
            <a:r>
              <a:rPr lang="en-US" dirty="0">
                <a:latin typeface="Arial"/>
                <a:ea typeface="Batang"/>
              </a:rPr>
              <a:t>:</a:t>
            </a:r>
            <a:endParaRPr lang="en-US"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cerințe</a:t>
            </a:r>
            <a:r>
              <a:rPr lang="en-US" sz="2000" dirty="0">
                <a:latin typeface="Arial"/>
                <a:ea typeface="Batang"/>
              </a:rPr>
              <a:t> </a:t>
            </a:r>
            <a:r>
              <a:rPr lang="en-US" sz="2000" dirty="0" err="1">
                <a:latin typeface="Arial"/>
                <a:ea typeface="Batang"/>
              </a:rPr>
              <a:t>funcționale</a:t>
            </a:r>
            <a:r>
              <a:rPr lang="en-US" sz="2000" dirty="0">
                <a:latin typeface="Arial"/>
                <a:ea typeface="Batang"/>
              </a:rPr>
              <a:t> </a:t>
            </a:r>
            <a:r>
              <a:rPr lang="en-US" sz="2000" dirty="0" err="1">
                <a:latin typeface="Arial"/>
                <a:ea typeface="Batang"/>
              </a:rPr>
              <a:t>și</a:t>
            </a:r>
            <a:r>
              <a:rPr lang="en-US" sz="2000" dirty="0">
                <a:latin typeface="Arial"/>
                <a:ea typeface="Batang"/>
              </a:rPr>
              <a:t> de </a:t>
            </a:r>
            <a:r>
              <a:rPr lang="en-US" sz="2000" dirty="0" err="1">
                <a:latin typeface="Arial"/>
                <a:ea typeface="Batang"/>
              </a:rPr>
              <a:t>performanță</a:t>
            </a:r>
            <a:r>
              <a:rPr lang="en-US" sz="2000" dirty="0">
                <a:latin typeface="Arial"/>
                <a:ea typeface="Batang"/>
              </a:rPr>
              <a:t>;</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informații</a:t>
            </a:r>
            <a:r>
              <a:rPr lang="en-US" sz="2000" dirty="0">
                <a:latin typeface="Arial"/>
                <a:ea typeface="Batang"/>
              </a:rPr>
              <a:t> </a:t>
            </a:r>
            <a:r>
              <a:rPr lang="en-US" sz="2000" dirty="0" err="1">
                <a:latin typeface="Arial"/>
                <a:ea typeface="Batang"/>
              </a:rPr>
              <a:t>provenite</a:t>
            </a:r>
            <a:r>
              <a:rPr lang="en-US" sz="2000" dirty="0">
                <a:latin typeface="Arial"/>
                <a:ea typeface="Batang"/>
              </a:rPr>
              <a:t> din </a:t>
            </a:r>
            <a:r>
              <a:rPr lang="en-US" sz="2000" dirty="0" err="1">
                <a:latin typeface="Arial"/>
                <a:ea typeface="Batang"/>
              </a:rPr>
              <a:t>activitățile</a:t>
            </a:r>
            <a:r>
              <a:rPr lang="en-US" sz="2000" dirty="0">
                <a:latin typeface="Arial"/>
                <a:ea typeface="Batang"/>
              </a:rPr>
              <a:t> de P/D </a:t>
            </a:r>
            <a:r>
              <a:rPr lang="en-US" sz="2000" dirty="0" err="1">
                <a:latin typeface="Arial"/>
                <a:ea typeface="Batang"/>
              </a:rPr>
              <a:t>anterioare</a:t>
            </a:r>
            <a:r>
              <a:rPr lang="en-US" sz="2000" dirty="0">
                <a:latin typeface="Arial"/>
                <a:ea typeface="Batang"/>
              </a:rPr>
              <a:t> </a:t>
            </a:r>
            <a:r>
              <a:rPr lang="en-US" sz="2000" dirty="0" err="1">
                <a:latin typeface="Arial"/>
                <a:ea typeface="Batang"/>
              </a:rPr>
              <a:t>similare</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cerințele</a:t>
            </a:r>
            <a:r>
              <a:rPr lang="en-US" sz="2000" dirty="0">
                <a:latin typeface="Arial"/>
                <a:ea typeface="Batang"/>
              </a:rPr>
              <a:t> </a:t>
            </a:r>
            <a:r>
              <a:rPr lang="en-US" sz="2000" dirty="0" err="1">
                <a:latin typeface="Arial"/>
                <a:ea typeface="Batang"/>
              </a:rPr>
              <a:t>legale</a:t>
            </a:r>
            <a:r>
              <a:rPr lang="en-US" sz="2000" dirty="0">
                <a:latin typeface="Arial"/>
                <a:ea typeface="Batang"/>
              </a:rPr>
              <a:t> </a:t>
            </a:r>
            <a:r>
              <a:rPr lang="en-US" sz="2000" dirty="0" err="1">
                <a:latin typeface="Arial"/>
                <a:ea typeface="Batang"/>
              </a:rPr>
              <a:t>reglementate</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standarde</a:t>
            </a:r>
            <a:r>
              <a:rPr lang="en-US" sz="2000" dirty="0">
                <a:latin typeface="Arial"/>
                <a:ea typeface="Batang"/>
              </a:rPr>
              <a:t> </a:t>
            </a:r>
            <a:r>
              <a:rPr lang="en-US" sz="2000" dirty="0" err="1">
                <a:latin typeface="Arial"/>
                <a:ea typeface="Batang"/>
              </a:rPr>
              <a:t>sau</a:t>
            </a:r>
            <a:r>
              <a:rPr lang="en-US" sz="2000" dirty="0">
                <a:latin typeface="Arial"/>
                <a:ea typeface="Batang"/>
              </a:rPr>
              <a:t> </a:t>
            </a:r>
            <a:r>
              <a:rPr lang="en-US" sz="2000" dirty="0" err="1">
                <a:latin typeface="Arial"/>
                <a:ea typeface="Batang"/>
              </a:rPr>
              <a:t>coduri</a:t>
            </a:r>
            <a:r>
              <a:rPr lang="en-US" sz="2000" dirty="0">
                <a:latin typeface="Arial"/>
                <a:ea typeface="Batang"/>
              </a:rPr>
              <a:t> de </a:t>
            </a:r>
            <a:r>
              <a:rPr lang="en-US" sz="2000" dirty="0" err="1">
                <a:latin typeface="Arial"/>
                <a:ea typeface="Batang"/>
              </a:rPr>
              <a:t>practică</a:t>
            </a:r>
            <a:r>
              <a:rPr lang="en-US" sz="2000" dirty="0">
                <a:latin typeface="Arial"/>
                <a:ea typeface="Batang"/>
              </a:rPr>
              <a:t> </a:t>
            </a:r>
            <a:r>
              <a:rPr lang="en-US" sz="2000" dirty="0" err="1">
                <a:latin typeface="Arial"/>
                <a:ea typeface="Batang"/>
              </a:rPr>
              <a:t>pe</a:t>
            </a:r>
            <a:r>
              <a:rPr lang="en-US" sz="2000" dirty="0">
                <a:latin typeface="Arial"/>
                <a:ea typeface="Batang"/>
              </a:rPr>
              <a:t> care </a:t>
            </a:r>
            <a:r>
              <a:rPr lang="en-US" sz="2000" dirty="0" err="1">
                <a:latin typeface="Arial"/>
                <a:ea typeface="Batang"/>
              </a:rPr>
              <a:t>organizația</a:t>
            </a:r>
            <a:r>
              <a:rPr lang="en-US" sz="2000" dirty="0">
                <a:latin typeface="Arial"/>
                <a:ea typeface="Batang"/>
              </a:rPr>
              <a:t> s-a </a:t>
            </a:r>
            <a:r>
              <a:rPr lang="en-US" sz="2000" dirty="0" err="1">
                <a:latin typeface="Arial"/>
                <a:ea typeface="Batang"/>
              </a:rPr>
              <a:t>angajat</a:t>
            </a:r>
            <a:r>
              <a:rPr lang="en-US" sz="2000" dirty="0">
                <a:latin typeface="Arial"/>
                <a:ea typeface="Batang"/>
              </a:rPr>
              <a:t>  </a:t>
            </a:r>
            <a:r>
              <a:rPr lang="en-US" sz="2000" dirty="0" err="1">
                <a:latin typeface="Arial"/>
                <a:ea typeface="Batang"/>
              </a:rPr>
              <a:t>să</a:t>
            </a:r>
            <a:r>
              <a:rPr lang="en-US" sz="2000" dirty="0">
                <a:latin typeface="Arial"/>
                <a:ea typeface="Batang"/>
              </a:rPr>
              <a:t> le </a:t>
            </a:r>
            <a:r>
              <a:rPr lang="en-US" sz="2000" dirty="0" err="1">
                <a:latin typeface="Arial"/>
                <a:ea typeface="Batang"/>
              </a:rPr>
              <a:t>pună</a:t>
            </a:r>
            <a:r>
              <a:rPr lang="en-US" sz="2000" dirty="0">
                <a:latin typeface="Arial"/>
                <a:ea typeface="Batang"/>
              </a:rPr>
              <a:t> </a:t>
            </a:r>
            <a:r>
              <a:rPr lang="en-US" sz="2000" dirty="0" err="1">
                <a:latin typeface="Arial"/>
                <a:ea typeface="Batang"/>
              </a:rPr>
              <a:t>în</a:t>
            </a:r>
            <a:r>
              <a:rPr lang="en-US" sz="2000" dirty="0">
                <a:latin typeface="Arial"/>
                <a:ea typeface="Batang"/>
              </a:rPr>
              <a:t> </a:t>
            </a:r>
            <a:r>
              <a:rPr lang="en-US" sz="2000" dirty="0" err="1">
                <a:latin typeface="Arial"/>
                <a:ea typeface="Batang"/>
              </a:rPr>
              <a:t>aplicare</a:t>
            </a:r>
            <a:r>
              <a:rPr lang="en-US" sz="2000" dirty="0">
                <a:latin typeface="Arial"/>
                <a:ea typeface="Batang"/>
              </a:rPr>
              <a:t>;</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consecințele</a:t>
            </a:r>
            <a:r>
              <a:rPr lang="en-US" sz="2000" dirty="0">
                <a:latin typeface="Arial"/>
                <a:ea typeface="Batang"/>
              </a:rPr>
              <a:t> </a:t>
            </a:r>
            <a:r>
              <a:rPr lang="en-US" sz="2000" dirty="0" err="1">
                <a:latin typeface="Arial"/>
                <a:ea typeface="Batang"/>
              </a:rPr>
              <a:t>potențiale</a:t>
            </a:r>
            <a:r>
              <a:rPr lang="en-US" sz="2000" dirty="0">
                <a:latin typeface="Arial"/>
                <a:ea typeface="Batang"/>
              </a:rPr>
              <a:t> ale </a:t>
            </a:r>
            <a:r>
              <a:rPr lang="en-US" sz="2000" dirty="0" err="1">
                <a:latin typeface="Arial"/>
                <a:ea typeface="Batang"/>
              </a:rPr>
              <a:t>eșecului</a:t>
            </a:r>
            <a:r>
              <a:rPr lang="en-US" sz="2000" dirty="0">
                <a:latin typeface="Arial"/>
                <a:ea typeface="Batang"/>
              </a:rPr>
              <a:t> din </a:t>
            </a:r>
            <a:r>
              <a:rPr lang="en-US" sz="2000" dirty="0" err="1">
                <a:latin typeface="Arial"/>
                <a:ea typeface="Batang"/>
              </a:rPr>
              <a:t>cauza</a:t>
            </a:r>
            <a:r>
              <a:rPr lang="en-US" sz="2000" dirty="0">
                <a:latin typeface="Arial"/>
                <a:ea typeface="Batang"/>
              </a:rPr>
              <a:t> </a:t>
            </a:r>
            <a:r>
              <a:rPr lang="en-US" sz="2000" dirty="0" err="1">
                <a:latin typeface="Arial"/>
                <a:ea typeface="Batang"/>
              </a:rPr>
              <a:t>naturii</a:t>
            </a:r>
            <a:r>
              <a:rPr lang="en-US" sz="2000" dirty="0">
                <a:latin typeface="Arial"/>
                <a:ea typeface="Batang"/>
              </a:rPr>
              <a:t> </a:t>
            </a:r>
            <a:r>
              <a:rPr lang="en-US" sz="2000" dirty="0" err="1">
                <a:latin typeface="Arial"/>
                <a:ea typeface="Batang"/>
              </a:rPr>
              <a:t>produselor</a:t>
            </a:r>
            <a:r>
              <a:rPr lang="en-US" sz="2000" dirty="0">
                <a:latin typeface="Arial"/>
                <a:ea typeface="Batang"/>
              </a:rPr>
              <a:t>  </a:t>
            </a:r>
            <a:r>
              <a:rPr lang="en-US" sz="2000" dirty="0" err="1">
                <a:latin typeface="Arial"/>
                <a:ea typeface="Batang"/>
              </a:rPr>
              <a:t>și</a:t>
            </a:r>
            <a:r>
              <a:rPr lang="en-US" sz="2000" dirty="0">
                <a:latin typeface="Arial"/>
                <a:ea typeface="Batang"/>
              </a:rPr>
              <a:t> </a:t>
            </a:r>
            <a:r>
              <a:rPr lang="en-US" sz="2000" dirty="0" err="1">
                <a:latin typeface="Arial"/>
                <a:ea typeface="Batang"/>
              </a:rPr>
              <a:t>serviciilor</a:t>
            </a:r>
            <a:r>
              <a:rPr lang="en-US" sz="2000" dirty="0">
                <a:latin typeface="Arial"/>
                <a:ea typeface="Batang"/>
              </a:rPr>
              <a:t>;</a:t>
            </a:r>
            <a:endParaRPr lang="en-US" sz="2000" dirty="0">
              <a:latin typeface="Times New Roman"/>
              <a:ea typeface="Times New Roman"/>
            </a:endParaRPr>
          </a:p>
        </p:txBody>
      </p:sp>
    </p:spTree>
    <p:extLst>
      <p:ext uri="{BB962C8B-B14F-4D97-AF65-F5344CB8AC3E}">
        <p14:creationId xmlns:p14="http://schemas.microsoft.com/office/powerpoint/2010/main" val="396523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215900"/>
            <a:ext cx="10274300" cy="765175"/>
          </a:xfrm>
        </p:spPr>
        <p:txBody>
          <a:bodyPr/>
          <a:lstStyle/>
          <a:p>
            <a:pPr eaLnBrk="1" hangingPunct="1"/>
            <a:r>
              <a:rPr lang="en-US" sz="3600" b="1" dirty="0" err="1" smtClean="0">
                <a:solidFill>
                  <a:schemeClr val="tx1"/>
                </a:solidFill>
                <a:latin typeface="Arial" pitchFamily="34" charset="0"/>
                <a:cs typeface="Arial" pitchFamily="34" charset="0"/>
              </a:rPr>
              <a:t>Proiectarea</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dezvoltarea</a:t>
            </a:r>
            <a:endParaRPr lang="en-CA" sz="36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343053" y="1529153"/>
            <a:ext cx="10126458" cy="489364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marL="342900" indent="-342900">
              <a:spcBef>
                <a:spcPts val="0"/>
              </a:spcBef>
              <a:spcAft>
                <a:spcPts val="0"/>
              </a:spcAft>
              <a:buFont typeface="Symbol"/>
              <a:buBlip>
                <a:blip r:embed="rId2"/>
              </a:buBlip>
              <a:defRPr/>
            </a:pPr>
            <a:r>
              <a:rPr lang="en-US" sz="2000" b="1" dirty="0" err="1" smtClean="0">
                <a:latin typeface="Arial"/>
                <a:ea typeface="Batang"/>
              </a:rPr>
              <a:t>Controlul</a:t>
            </a:r>
            <a:r>
              <a:rPr lang="en-US" sz="2000" b="1" dirty="0" smtClean="0">
                <a:latin typeface="Arial"/>
                <a:ea typeface="Batang"/>
              </a:rPr>
              <a:t> </a:t>
            </a:r>
            <a:r>
              <a:rPr lang="en-US" sz="2000" b="1" dirty="0" err="1">
                <a:latin typeface="Arial"/>
                <a:ea typeface="Batang"/>
              </a:rPr>
              <a:t>proiectarii</a:t>
            </a:r>
            <a:r>
              <a:rPr lang="en-US" sz="2000" b="1" dirty="0">
                <a:latin typeface="Arial"/>
                <a:ea typeface="Batang"/>
              </a:rPr>
              <a:t> </a:t>
            </a:r>
            <a:r>
              <a:rPr lang="en-US" sz="2000" b="1" dirty="0" err="1">
                <a:latin typeface="Arial"/>
                <a:ea typeface="Batang"/>
              </a:rPr>
              <a:t>si</a:t>
            </a:r>
            <a:r>
              <a:rPr lang="en-US" sz="2000" b="1" dirty="0">
                <a:latin typeface="Arial"/>
                <a:ea typeface="Batang"/>
              </a:rPr>
              <a:t> </a:t>
            </a:r>
            <a:r>
              <a:rPr lang="en-US" sz="2000" b="1" dirty="0" err="1" smtClean="0">
                <a:latin typeface="Arial"/>
                <a:ea typeface="Batang"/>
              </a:rPr>
              <a:t>dezvoltarii</a:t>
            </a:r>
            <a:endParaRPr lang="en-US" sz="2000" b="1" dirty="0" smtClean="0">
              <a:latin typeface="Arial"/>
              <a:ea typeface="Batang"/>
            </a:endParaRPr>
          </a:p>
          <a:p>
            <a:pPr>
              <a:spcBef>
                <a:spcPts val="0"/>
              </a:spcBef>
              <a:spcAft>
                <a:spcPts val="0"/>
              </a:spcAft>
              <a:defRPr/>
            </a:pPr>
            <a:endParaRPr lang="en-US" sz="1200" b="1" dirty="0">
              <a:latin typeface="Times New Roman"/>
              <a:ea typeface="Times New Roman"/>
            </a:endParaRPr>
          </a:p>
          <a:p>
            <a:pPr>
              <a:spcBef>
                <a:spcPts val="0"/>
              </a:spcBef>
              <a:spcAft>
                <a:spcPts val="0"/>
              </a:spcAft>
              <a:defRPr/>
            </a:pPr>
            <a:r>
              <a:rPr lang="en-US" dirty="0">
                <a:latin typeface="Arial"/>
                <a:ea typeface="Batang"/>
              </a:rPr>
              <a:t>	</a:t>
            </a:r>
            <a:r>
              <a:rPr lang="en-US" dirty="0" err="1">
                <a:latin typeface="Arial"/>
                <a:ea typeface="Batang"/>
              </a:rPr>
              <a:t>Organizația</a:t>
            </a:r>
            <a:r>
              <a:rPr lang="en-US" dirty="0">
                <a:latin typeface="Arial"/>
                <a:ea typeface="Batang"/>
              </a:rPr>
              <a:t> </a:t>
            </a:r>
            <a:r>
              <a:rPr lang="en-US" dirty="0" err="1">
                <a:latin typeface="Arial"/>
                <a:ea typeface="Batang"/>
              </a:rPr>
              <a:t>aplica</a:t>
            </a:r>
            <a:r>
              <a:rPr lang="en-US" dirty="0">
                <a:latin typeface="Arial"/>
                <a:ea typeface="Batang"/>
              </a:rPr>
              <a:t> </a:t>
            </a:r>
            <a:r>
              <a:rPr lang="en-US" dirty="0" err="1">
                <a:latin typeface="Arial"/>
                <a:ea typeface="Batang"/>
              </a:rPr>
              <a:t>controale</a:t>
            </a:r>
            <a:r>
              <a:rPr lang="en-US" dirty="0">
                <a:latin typeface="Arial"/>
                <a:ea typeface="Batang"/>
              </a:rPr>
              <a:t> </a:t>
            </a:r>
            <a:r>
              <a:rPr lang="en-US" dirty="0" err="1">
                <a:latin typeface="Arial"/>
                <a:ea typeface="Batang"/>
              </a:rPr>
              <a:t>asupra</a:t>
            </a:r>
            <a:r>
              <a:rPr lang="en-US" dirty="0">
                <a:latin typeface="Arial"/>
                <a:ea typeface="Batang"/>
              </a:rPr>
              <a:t> </a:t>
            </a:r>
            <a:r>
              <a:rPr lang="en-US" dirty="0" err="1">
                <a:latin typeface="Arial"/>
                <a:ea typeface="Batang"/>
              </a:rPr>
              <a:t>procesului</a:t>
            </a:r>
            <a:r>
              <a:rPr lang="en-US" dirty="0">
                <a:latin typeface="Arial"/>
                <a:ea typeface="Batang"/>
              </a:rPr>
              <a:t> de </a:t>
            </a:r>
            <a:r>
              <a:rPr lang="en-US" dirty="0" err="1">
                <a:latin typeface="Arial"/>
                <a:ea typeface="Batang"/>
              </a:rPr>
              <a:t>proiectare</a:t>
            </a:r>
            <a:r>
              <a:rPr lang="en-US" dirty="0">
                <a:latin typeface="Arial"/>
                <a:ea typeface="Batang"/>
              </a:rPr>
              <a:t> </a:t>
            </a:r>
            <a:r>
              <a:rPr lang="en-US" dirty="0" err="1">
                <a:latin typeface="Arial"/>
                <a:ea typeface="Batang"/>
              </a:rPr>
              <a:t>și</a:t>
            </a:r>
            <a:r>
              <a:rPr lang="en-US" dirty="0">
                <a:latin typeface="Arial"/>
                <a:ea typeface="Batang"/>
              </a:rPr>
              <a:t>  </a:t>
            </a:r>
            <a:r>
              <a:rPr lang="en-US" dirty="0" err="1">
                <a:latin typeface="Arial"/>
                <a:ea typeface="Batang"/>
              </a:rPr>
              <a:t>dezvoltare</a:t>
            </a:r>
            <a:r>
              <a:rPr lang="en-US" dirty="0">
                <a:latin typeface="Arial"/>
                <a:ea typeface="Batang"/>
              </a:rPr>
              <a:t> </a:t>
            </a:r>
            <a:r>
              <a:rPr lang="en-US" dirty="0" err="1">
                <a:latin typeface="Arial"/>
                <a:ea typeface="Batang"/>
              </a:rPr>
              <a:t>pentru</a:t>
            </a:r>
            <a:r>
              <a:rPr lang="en-US" dirty="0">
                <a:latin typeface="Arial"/>
                <a:ea typeface="Batang"/>
              </a:rPr>
              <a:t> a se </a:t>
            </a:r>
            <a:r>
              <a:rPr lang="en-US" dirty="0" err="1">
                <a:latin typeface="Arial"/>
                <a:ea typeface="Batang"/>
              </a:rPr>
              <a:t>asigura</a:t>
            </a:r>
            <a:r>
              <a:rPr lang="en-US" dirty="0">
                <a:latin typeface="Arial"/>
                <a:ea typeface="Batang"/>
              </a:rPr>
              <a:t> </a:t>
            </a:r>
            <a:r>
              <a:rPr lang="en-US" dirty="0" err="1">
                <a:latin typeface="Arial"/>
                <a:ea typeface="Batang"/>
              </a:rPr>
              <a:t>că</a:t>
            </a:r>
            <a:r>
              <a:rPr lang="en-US" dirty="0">
                <a:latin typeface="Arial"/>
                <a:ea typeface="Batang"/>
              </a:rPr>
              <a:t>:</a:t>
            </a:r>
            <a:endParaRPr lang="en-US"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sunt</a:t>
            </a:r>
            <a:r>
              <a:rPr lang="en-US" sz="2000" dirty="0">
                <a:latin typeface="Arial"/>
                <a:ea typeface="Batang"/>
              </a:rPr>
              <a:t> definite </a:t>
            </a:r>
            <a:r>
              <a:rPr lang="en-US" sz="2000" dirty="0" err="1">
                <a:latin typeface="Arial"/>
                <a:ea typeface="Batang"/>
              </a:rPr>
              <a:t>rezultatele</a:t>
            </a:r>
            <a:r>
              <a:rPr lang="en-US" sz="2000" dirty="0">
                <a:latin typeface="Arial"/>
                <a:ea typeface="Batang"/>
              </a:rPr>
              <a:t> care </a:t>
            </a:r>
            <a:r>
              <a:rPr lang="en-US" sz="2000" dirty="0" err="1">
                <a:latin typeface="Arial"/>
                <a:ea typeface="Batang"/>
              </a:rPr>
              <a:t>urmeaza</a:t>
            </a:r>
            <a:r>
              <a:rPr lang="en-US" sz="2000" dirty="0">
                <a:latin typeface="Arial"/>
                <a:ea typeface="Batang"/>
              </a:rPr>
              <a:t> </a:t>
            </a:r>
            <a:r>
              <a:rPr lang="en-US" sz="2000" dirty="0" err="1">
                <a:latin typeface="Arial"/>
                <a:ea typeface="Batang"/>
              </a:rPr>
              <a:t>sa</a:t>
            </a:r>
            <a:r>
              <a:rPr lang="en-US" sz="2000" dirty="0">
                <a:latin typeface="Arial"/>
                <a:ea typeface="Batang"/>
              </a:rPr>
              <a:t> fie </a:t>
            </a:r>
            <a:r>
              <a:rPr lang="en-US" sz="2000" dirty="0" err="1">
                <a:latin typeface="Arial"/>
                <a:ea typeface="Batang"/>
              </a:rPr>
              <a:t>obtinute</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analizele</a:t>
            </a:r>
            <a:r>
              <a:rPr lang="en-US" sz="2000" dirty="0">
                <a:latin typeface="Arial"/>
                <a:ea typeface="Batang"/>
              </a:rPr>
              <a:t> </a:t>
            </a:r>
            <a:r>
              <a:rPr lang="en-US" sz="2000" dirty="0" err="1">
                <a:latin typeface="Arial"/>
                <a:ea typeface="Batang"/>
              </a:rPr>
              <a:t>sunt</a:t>
            </a:r>
            <a:r>
              <a:rPr lang="en-US" sz="2000" dirty="0">
                <a:latin typeface="Arial"/>
                <a:ea typeface="Batang"/>
              </a:rPr>
              <a:t> </a:t>
            </a:r>
            <a:r>
              <a:rPr lang="en-US" sz="2000" dirty="0" err="1">
                <a:latin typeface="Arial"/>
                <a:ea typeface="Batang"/>
              </a:rPr>
              <a:t>efectuate</a:t>
            </a:r>
            <a:r>
              <a:rPr lang="en-US" sz="2000" dirty="0">
                <a:latin typeface="Arial"/>
                <a:ea typeface="Batang"/>
              </a:rPr>
              <a:t> </a:t>
            </a:r>
            <a:r>
              <a:rPr lang="en-US" sz="2000" dirty="0" err="1">
                <a:latin typeface="Arial"/>
                <a:ea typeface="Batang"/>
              </a:rPr>
              <a:t>pentru</a:t>
            </a:r>
            <a:r>
              <a:rPr lang="en-US" sz="2000" dirty="0">
                <a:latin typeface="Arial"/>
                <a:ea typeface="Batang"/>
              </a:rPr>
              <a:t> a </a:t>
            </a:r>
            <a:r>
              <a:rPr lang="en-US" sz="2000" dirty="0" err="1">
                <a:latin typeface="Arial"/>
                <a:ea typeface="Batang"/>
              </a:rPr>
              <a:t>evalua</a:t>
            </a:r>
            <a:r>
              <a:rPr lang="en-US" sz="2000" dirty="0">
                <a:latin typeface="Arial"/>
                <a:ea typeface="Batang"/>
              </a:rPr>
              <a:t> </a:t>
            </a:r>
            <a:r>
              <a:rPr lang="en-US" sz="2000" dirty="0" err="1">
                <a:latin typeface="Arial"/>
                <a:ea typeface="Batang"/>
              </a:rPr>
              <a:t>capabilitatea</a:t>
            </a:r>
            <a:r>
              <a:rPr lang="en-US" sz="2000" dirty="0">
                <a:latin typeface="Arial"/>
                <a:ea typeface="Batang"/>
              </a:rPr>
              <a:t> </a:t>
            </a:r>
            <a:r>
              <a:rPr lang="en-US" sz="2000" dirty="0" err="1">
                <a:latin typeface="Arial"/>
                <a:ea typeface="Batang"/>
              </a:rPr>
              <a:t>rezultatelor</a:t>
            </a:r>
            <a:r>
              <a:rPr lang="en-US" sz="2000" dirty="0">
                <a:latin typeface="Arial"/>
                <a:ea typeface="Batang"/>
              </a:rPr>
              <a:t>  </a:t>
            </a:r>
            <a:r>
              <a:rPr lang="en-US" sz="2000" dirty="0" err="1">
                <a:latin typeface="Arial"/>
                <a:ea typeface="Batang"/>
              </a:rPr>
              <a:t>proiectarii</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dezvoltarii</a:t>
            </a:r>
            <a:r>
              <a:rPr lang="en-US" sz="2000" dirty="0">
                <a:latin typeface="Arial"/>
                <a:ea typeface="Batang"/>
              </a:rPr>
              <a:t> de a </a:t>
            </a:r>
            <a:r>
              <a:rPr lang="en-US" sz="2000" dirty="0" err="1">
                <a:latin typeface="Arial"/>
                <a:ea typeface="Batang"/>
              </a:rPr>
              <a:t>satisface</a:t>
            </a:r>
            <a:r>
              <a:rPr lang="en-US" sz="2000" dirty="0">
                <a:latin typeface="Arial"/>
                <a:ea typeface="Batang"/>
              </a:rPr>
              <a:t> </a:t>
            </a:r>
            <a:r>
              <a:rPr lang="en-US" sz="2000" dirty="0" err="1">
                <a:latin typeface="Arial"/>
                <a:ea typeface="Batang"/>
              </a:rPr>
              <a:t>cerintele</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activitățile</a:t>
            </a:r>
            <a:r>
              <a:rPr lang="en-US" sz="2000" dirty="0">
                <a:latin typeface="Arial"/>
                <a:ea typeface="Batang"/>
              </a:rPr>
              <a:t> de </a:t>
            </a:r>
            <a:r>
              <a:rPr lang="en-US" sz="2000" dirty="0" err="1">
                <a:latin typeface="Arial"/>
                <a:ea typeface="Batang"/>
              </a:rPr>
              <a:t>verificare</a:t>
            </a:r>
            <a:r>
              <a:rPr lang="en-US" sz="2000" dirty="0">
                <a:latin typeface="Arial"/>
                <a:ea typeface="Batang"/>
              </a:rPr>
              <a:t> </a:t>
            </a:r>
            <a:r>
              <a:rPr lang="en-US" sz="2000" dirty="0" err="1">
                <a:latin typeface="Arial"/>
                <a:ea typeface="Batang"/>
              </a:rPr>
              <a:t>sunt</a:t>
            </a:r>
            <a:r>
              <a:rPr lang="en-US" sz="2000" dirty="0">
                <a:latin typeface="Arial"/>
                <a:ea typeface="Batang"/>
              </a:rPr>
              <a:t> </a:t>
            </a:r>
            <a:r>
              <a:rPr lang="en-US" sz="2000" dirty="0" err="1">
                <a:latin typeface="Arial"/>
                <a:ea typeface="Batang"/>
              </a:rPr>
              <a:t>realizate</a:t>
            </a:r>
            <a:r>
              <a:rPr lang="en-US" sz="2000" dirty="0">
                <a:latin typeface="Arial"/>
                <a:ea typeface="Batang"/>
              </a:rPr>
              <a:t> </a:t>
            </a:r>
            <a:r>
              <a:rPr lang="en-US" sz="2000" dirty="0" err="1">
                <a:latin typeface="Arial"/>
                <a:ea typeface="Batang"/>
              </a:rPr>
              <a:t>pentru</a:t>
            </a:r>
            <a:r>
              <a:rPr lang="en-US" sz="2000" dirty="0">
                <a:latin typeface="Arial"/>
                <a:ea typeface="Batang"/>
              </a:rPr>
              <a:t> a se </a:t>
            </a:r>
            <a:r>
              <a:rPr lang="en-US" sz="2000" dirty="0" err="1">
                <a:latin typeface="Arial"/>
                <a:ea typeface="Batang"/>
              </a:rPr>
              <a:t>asigura</a:t>
            </a:r>
            <a:r>
              <a:rPr lang="en-US" sz="2000" dirty="0">
                <a:latin typeface="Arial"/>
                <a:ea typeface="Batang"/>
              </a:rPr>
              <a:t> </a:t>
            </a:r>
            <a:r>
              <a:rPr lang="en-US" sz="2000" dirty="0" err="1">
                <a:latin typeface="Arial"/>
                <a:ea typeface="Batang"/>
              </a:rPr>
              <a:t>că</a:t>
            </a:r>
            <a:r>
              <a:rPr lang="en-US" sz="2000" dirty="0">
                <a:latin typeface="Arial"/>
                <a:ea typeface="Batang"/>
              </a:rPr>
              <a:t>  </a:t>
            </a:r>
            <a:r>
              <a:rPr lang="en-US" sz="2000" dirty="0" err="1">
                <a:latin typeface="Arial"/>
                <a:ea typeface="Batang"/>
              </a:rPr>
              <a:t>elementele</a:t>
            </a:r>
            <a:r>
              <a:rPr lang="en-US" sz="2000" dirty="0">
                <a:latin typeface="Arial"/>
                <a:ea typeface="Batang"/>
              </a:rPr>
              <a:t> de </a:t>
            </a:r>
            <a:r>
              <a:rPr lang="en-US" sz="2000" dirty="0" err="1">
                <a:latin typeface="Arial"/>
                <a:ea typeface="Batang"/>
              </a:rPr>
              <a:t>iesirile</a:t>
            </a:r>
            <a:r>
              <a:rPr lang="en-US" sz="2000" dirty="0">
                <a:latin typeface="Arial"/>
                <a:ea typeface="Batang"/>
              </a:rPr>
              <a:t> ale </a:t>
            </a:r>
            <a:r>
              <a:rPr lang="en-US" sz="2000" dirty="0" err="1">
                <a:latin typeface="Arial"/>
                <a:ea typeface="Batang"/>
              </a:rPr>
              <a:t>proiectarii</a:t>
            </a:r>
            <a:r>
              <a:rPr lang="en-US" sz="2000" dirty="0">
                <a:latin typeface="Arial"/>
                <a:ea typeface="Batang"/>
              </a:rPr>
              <a:t> </a:t>
            </a:r>
            <a:r>
              <a:rPr lang="en-US" sz="2000" dirty="0" err="1">
                <a:latin typeface="Arial"/>
                <a:ea typeface="Batang"/>
              </a:rPr>
              <a:t>și</a:t>
            </a:r>
            <a:r>
              <a:rPr lang="en-US" sz="2000" dirty="0">
                <a:latin typeface="Arial"/>
                <a:ea typeface="Batang"/>
              </a:rPr>
              <a:t> </a:t>
            </a:r>
            <a:r>
              <a:rPr lang="en-US" sz="2000" dirty="0" err="1">
                <a:latin typeface="Arial"/>
                <a:ea typeface="Batang"/>
              </a:rPr>
              <a:t>dezvoltarii</a:t>
            </a:r>
            <a:r>
              <a:rPr lang="en-US" sz="2000" dirty="0">
                <a:latin typeface="Arial"/>
                <a:ea typeface="Batang"/>
              </a:rPr>
              <a:t> </a:t>
            </a:r>
            <a:r>
              <a:rPr lang="en-US" sz="2000" dirty="0" err="1">
                <a:latin typeface="Arial"/>
                <a:ea typeface="Batang"/>
              </a:rPr>
              <a:t>satisfac</a:t>
            </a:r>
            <a:r>
              <a:rPr lang="en-US" sz="2000" dirty="0">
                <a:latin typeface="Arial"/>
                <a:ea typeface="Batang"/>
              </a:rPr>
              <a:t> </a:t>
            </a:r>
            <a:r>
              <a:rPr lang="en-US" sz="2000" dirty="0" err="1">
                <a:latin typeface="Arial"/>
                <a:ea typeface="Batang"/>
              </a:rPr>
              <a:t>cerințele</a:t>
            </a:r>
            <a:r>
              <a:rPr lang="en-US" sz="2000" dirty="0">
                <a:latin typeface="Arial"/>
                <a:ea typeface="Batang"/>
              </a:rPr>
              <a:t>  </a:t>
            </a:r>
            <a:r>
              <a:rPr lang="en-US" sz="2000" dirty="0" err="1">
                <a:latin typeface="Arial"/>
                <a:ea typeface="Batang"/>
              </a:rPr>
              <a:t>elementelor</a:t>
            </a:r>
            <a:r>
              <a:rPr lang="en-US" sz="2000" dirty="0">
                <a:latin typeface="Arial"/>
                <a:ea typeface="Batang"/>
              </a:rPr>
              <a:t> de </a:t>
            </a:r>
            <a:r>
              <a:rPr lang="en-US" sz="2000" dirty="0" err="1">
                <a:latin typeface="Arial"/>
                <a:ea typeface="Batang"/>
              </a:rPr>
              <a:t>intrare</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activitatile</a:t>
            </a:r>
            <a:r>
              <a:rPr lang="en-US" sz="2000" dirty="0">
                <a:latin typeface="Arial"/>
                <a:ea typeface="Batang"/>
              </a:rPr>
              <a:t> de </a:t>
            </a:r>
            <a:r>
              <a:rPr lang="en-US" sz="2000" dirty="0" err="1">
                <a:latin typeface="Arial"/>
                <a:ea typeface="Batang"/>
              </a:rPr>
              <a:t>validare</a:t>
            </a:r>
            <a:r>
              <a:rPr lang="en-US" sz="2000" dirty="0">
                <a:latin typeface="Arial"/>
                <a:ea typeface="Batang"/>
              </a:rPr>
              <a:t> </a:t>
            </a:r>
            <a:r>
              <a:rPr lang="en-US" sz="2000" dirty="0" err="1">
                <a:latin typeface="Arial"/>
                <a:ea typeface="Batang"/>
              </a:rPr>
              <a:t>sunt</a:t>
            </a:r>
            <a:r>
              <a:rPr lang="en-US" sz="2000" dirty="0">
                <a:latin typeface="Arial"/>
                <a:ea typeface="Batang"/>
              </a:rPr>
              <a:t> </a:t>
            </a:r>
            <a:r>
              <a:rPr lang="en-US" sz="2000" dirty="0" err="1">
                <a:latin typeface="Arial"/>
                <a:ea typeface="Batang"/>
              </a:rPr>
              <a:t>efectuate</a:t>
            </a:r>
            <a:r>
              <a:rPr lang="en-US" sz="2000" dirty="0">
                <a:latin typeface="Arial"/>
                <a:ea typeface="Batang"/>
              </a:rPr>
              <a:t> </a:t>
            </a:r>
            <a:r>
              <a:rPr lang="en-US" sz="2000" dirty="0" err="1">
                <a:latin typeface="Arial"/>
                <a:ea typeface="Batang"/>
              </a:rPr>
              <a:t>pentru</a:t>
            </a:r>
            <a:r>
              <a:rPr lang="en-US" sz="2000" dirty="0">
                <a:latin typeface="Arial"/>
                <a:ea typeface="Batang"/>
              </a:rPr>
              <a:t> a se </a:t>
            </a:r>
            <a:r>
              <a:rPr lang="en-US" sz="2000" dirty="0" err="1">
                <a:latin typeface="Arial"/>
                <a:ea typeface="Batang"/>
              </a:rPr>
              <a:t>asigura</a:t>
            </a:r>
            <a:r>
              <a:rPr lang="en-US" sz="2000" dirty="0">
                <a:latin typeface="Arial"/>
                <a:ea typeface="Batang"/>
              </a:rPr>
              <a:t> </a:t>
            </a:r>
            <a:r>
              <a:rPr lang="en-US" sz="2000" dirty="0" err="1">
                <a:latin typeface="Arial"/>
                <a:ea typeface="Batang"/>
              </a:rPr>
              <a:t>că</a:t>
            </a:r>
            <a:r>
              <a:rPr lang="en-US" sz="2000" dirty="0">
                <a:latin typeface="Arial"/>
                <a:ea typeface="Batang"/>
              </a:rPr>
              <a:t>  </a:t>
            </a:r>
            <a:r>
              <a:rPr lang="en-US" sz="2000" dirty="0" err="1">
                <a:latin typeface="Arial"/>
                <a:ea typeface="Batang"/>
              </a:rPr>
              <a:t>produsele</a:t>
            </a:r>
            <a:r>
              <a:rPr lang="en-US" sz="2000" dirty="0">
                <a:latin typeface="Arial"/>
                <a:ea typeface="Batang"/>
              </a:rPr>
              <a:t> </a:t>
            </a:r>
            <a:r>
              <a:rPr lang="en-US" sz="2000" dirty="0" err="1">
                <a:latin typeface="Arial"/>
                <a:ea typeface="Batang"/>
              </a:rPr>
              <a:t>și</a:t>
            </a:r>
            <a:r>
              <a:rPr lang="en-US" sz="2000" dirty="0">
                <a:latin typeface="Arial"/>
                <a:ea typeface="Batang"/>
              </a:rPr>
              <a:t> </a:t>
            </a:r>
            <a:r>
              <a:rPr lang="en-US" sz="2000" dirty="0" err="1">
                <a:latin typeface="Arial"/>
                <a:ea typeface="Batang"/>
              </a:rPr>
              <a:t>serviciile</a:t>
            </a:r>
            <a:r>
              <a:rPr lang="en-US" sz="2000" dirty="0">
                <a:latin typeface="Arial"/>
                <a:ea typeface="Batang"/>
              </a:rPr>
              <a:t> </a:t>
            </a:r>
            <a:r>
              <a:rPr lang="en-US" sz="2000" dirty="0" err="1">
                <a:latin typeface="Arial"/>
                <a:ea typeface="Batang"/>
              </a:rPr>
              <a:t>rezultate</a:t>
            </a:r>
            <a:r>
              <a:rPr lang="en-US" sz="2000" dirty="0">
                <a:latin typeface="Arial"/>
                <a:ea typeface="Batang"/>
              </a:rPr>
              <a:t> </a:t>
            </a:r>
            <a:r>
              <a:rPr lang="en-US" sz="2000" dirty="0" err="1">
                <a:latin typeface="Arial"/>
                <a:ea typeface="Batang"/>
              </a:rPr>
              <a:t>satisfac</a:t>
            </a:r>
            <a:r>
              <a:rPr lang="en-US" sz="2000" dirty="0">
                <a:latin typeface="Arial"/>
                <a:ea typeface="Batang"/>
              </a:rPr>
              <a:t> </a:t>
            </a:r>
            <a:r>
              <a:rPr lang="en-US" sz="2000" dirty="0" err="1">
                <a:latin typeface="Arial"/>
                <a:ea typeface="Batang"/>
              </a:rPr>
              <a:t>cerințele</a:t>
            </a: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aplicari</a:t>
            </a:r>
            <a:r>
              <a:rPr lang="en-US" sz="2000" dirty="0">
                <a:latin typeface="Arial"/>
                <a:ea typeface="Batang"/>
              </a:rPr>
              <a:t>  </a:t>
            </a:r>
            <a:r>
              <a:rPr lang="en-US" sz="2000" dirty="0" err="1">
                <a:latin typeface="Arial"/>
                <a:ea typeface="Batang"/>
              </a:rPr>
              <a:t>specificate</a:t>
            </a:r>
            <a:r>
              <a:rPr lang="en-US" sz="2000" dirty="0">
                <a:latin typeface="Arial"/>
                <a:ea typeface="Batang"/>
              </a:rPr>
              <a:t> </a:t>
            </a:r>
            <a:r>
              <a:rPr lang="en-US" sz="2000" dirty="0" err="1">
                <a:latin typeface="Arial"/>
                <a:ea typeface="Batang"/>
              </a:rPr>
              <a:t>sau</a:t>
            </a: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utilizari</a:t>
            </a:r>
            <a:r>
              <a:rPr lang="en-US" sz="2000" dirty="0">
                <a:latin typeface="Arial"/>
                <a:ea typeface="Batang"/>
              </a:rPr>
              <a:t> </a:t>
            </a:r>
            <a:r>
              <a:rPr lang="en-US" sz="2000" dirty="0" err="1">
                <a:latin typeface="Arial"/>
                <a:ea typeface="Batang"/>
              </a:rPr>
              <a:t>intentionate</a:t>
            </a:r>
            <a:r>
              <a:rPr lang="en-US" sz="2000" dirty="0">
                <a:latin typeface="Arial"/>
                <a:ea typeface="Batang"/>
              </a:rPr>
              <a:t>;</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problemele</a:t>
            </a:r>
            <a:r>
              <a:rPr lang="en-US" sz="2000" dirty="0">
                <a:latin typeface="Arial"/>
                <a:ea typeface="Batang"/>
              </a:rPr>
              <a:t> determinate cu </a:t>
            </a:r>
            <a:r>
              <a:rPr lang="en-US" sz="2000" dirty="0" err="1">
                <a:latin typeface="Arial"/>
                <a:ea typeface="Batang"/>
              </a:rPr>
              <a:t>ocazia</a:t>
            </a:r>
            <a:r>
              <a:rPr lang="en-US" sz="2000" dirty="0">
                <a:latin typeface="Arial"/>
                <a:ea typeface="Batang"/>
              </a:rPr>
              <a:t> </a:t>
            </a:r>
            <a:r>
              <a:rPr lang="en-US" sz="2000" dirty="0" err="1">
                <a:latin typeface="Arial"/>
                <a:ea typeface="Batang"/>
              </a:rPr>
              <a:t>analizelor</a:t>
            </a:r>
            <a:r>
              <a:rPr lang="en-US" sz="2000" dirty="0">
                <a:latin typeface="Arial"/>
                <a:ea typeface="Batang"/>
              </a:rPr>
              <a:t>, </a:t>
            </a:r>
            <a:r>
              <a:rPr lang="en-US" sz="2000" dirty="0" err="1">
                <a:latin typeface="Arial"/>
                <a:ea typeface="Batang"/>
              </a:rPr>
              <a:t>verificarii</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validarii</a:t>
            </a:r>
            <a:r>
              <a:rPr lang="en-US" sz="2000" dirty="0">
                <a:latin typeface="Arial"/>
                <a:ea typeface="Batang"/>
              </a:rPr>
              <a:t> </a:t>
            </a:r>
            <a:r>
              <a:rPr lang="en-US" sz="2000" dirty="0" err="1">
                <a:latin typeface="Arial"/>
                <a:ea typeface="Batang"/>
              </a:rPr>
              <a:t>sunt</a:t>
            </a:r>
            <a:r>
              <a:rPr lang="en-US" sz="2000" dirty="0">
                <a:latin typeface="Arial"/>
                <a:ea typeface="Batang"/>
              </a:rPr>
              <a:t> </a:t>
            </a:r>
            <a:r>
              <a:rPr lang="en-US" sz="2000" dirty="0" err="1">
                <a:latin typeface="Arial"/>
                <a:ea typeface="Batang"/>
              </a:rPr>
              <a:t>intreprinse</a:t>
            </a:r>
            <a:r>
              <a:rPr lang="en-US" sz="2000" dirty="0">
                <a:latin typeface="Arial"/>
                <a:ea typeface="Batang"/>
              </a:rPr>
              <a:t> </a:t>
            </a:r>
            <a:r>
              <a:rPr lang="en-US" sz="2000" dirty="0" err="1">
                <a:latin typeface="Arial"/>
                <a:ea typeface="Batang"/>
              </a:rPr>
              <a:t>toate</a:t>
            </a:r>
            <a:r>
              <a:rPr lang="en-US" sz="2000" dirty="0">
                <a:latin typeface="Arial"/>
                <a:ea typeface="Batang"/>
              </a:rPr>
              <a:t> </a:t>
            </a:r>
            <a:r>
              <a:rPr lang="en-US" sz="2000" dirty="0" err="1">
                <a:latin typeface="Arial"/>
                <a:ea typeface="Batang"/>
              </a:rPr>
              <a:t>actiunile</a:t>
            </a:r>
            <a:r>
              <a:rPr lang="en-US" sz="2000" dirty="0">
                <a:latin typeface="Arial"/>
                <a:ea typeface="Batang"/>
              </a:rPr>
              <a:t> </a:t>
            </a:r>
            <a:r>
              <a:rPr lang="en-US" sz="2000" dirty="0" err="1">
                <a:latin typeface="Arial"/>
                <a:ea typeface="Batang"/>
              </a:rPr>
              <a:t>necesare</a:t>
            </a:r>
            <a:r>
              <a:rPr lang="en-US" sz="2000" dirty="0">
                <a:latin typeface="Arial"/>
                <a:ea typeface="Batang"/>
              </a:rPr>
              <a:t> </a:t>
            </a:r>
            <a:r>
              <a:rPr lang="en-US" sz="2000" dirty="0" err="1">
                <a:latin typeface="Arial"/>
                <a:ea typeface="Batang"/>
              </a:rPr>
              <a:t>rezolvarii</a:t>
            </a:r>
            <a:r>
              <a:rPr lang="en-US" sz="2000" dirty="0">
                <a:latin typeface="Arial"/>
                <a:ea typeface="Batang"/>
              </a:rPr>
              <a:t> </a:t>
            </a:r>
            <a:r>
              <a:rPr lang="en-US" sz="2000" dirty="0" err="1">
                <a:latin typeface="Arial"/>
                <a:ea typeface="Batang"/>
              </a:rPr>
              <a:t>acestora</a:t>
            </a:r>
            <a:r>
              <a:rPr lang="en-US" sz="2000" dirty="0">
                <a:latin typeface="Arial"/>
                <a:ea typeface="Batang"/>
              </a:rPr>
              <a:t>;</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sunt</a:t>
            </a:r>
            <a:r>
              <a:rPr lang="en-US" sz="2000" dirty="0">
                <a:latin typeface="Arial"/>
                <a:ea typeface="Batang"/>
              </a:rPr>
              <a:t> </a:t>
            </a:r>
            <a:r>
              <a:rPr lang="en-US" sz="2000" i="1" dirty="0" err="1">
                <a:solidFill>
                  <a:srgbClr val="FF0000"/>
                </a:solidFill>
                <a:latin typeface="Arial"/>
                <a:ea typeface="Batang"/>
              </a:rPr>
              <a:t>pastrate</a:t>
            </a:r>
            <a:r>
              <a:rPr lang="en-US" sz="2000" i="1" dirty="0">
                <a:solidFill>
                  <a:srgbClr val="FF0000"/>
                </a:solidFill>
                <a:latin typeface="Arial"/>
                <a:ea typeface="Batang"/>
              </a:rPr>
              <a:t> </a:t>
            </a:r>
            <a:r>
              <a:rPr lang="en-US" sz="2000" i="1" dirty="0" err="1">
                <a:solidFill>
                  <a:srgbClr val="FF0000"/>
                </a:solidFill>
                <a:latin typeface="Arial"/>
                <a:ea typeface="Batang"/>
              </a:rPr>
              <a:t>informatii</a:t>
            </a:r>
            <a:r>
              <a:rPr lang="en-US" sz="2000" i="1" dirty="0">
                <a:solidFill>
                  <a:srgbClr val="FF0000"/>
                </a:solidFill>
                <a:latin typeface="Arial"/>
                <a:ea typeface="Batang"/>
              </a:rPr>
              <a:t> </a:t>
            </a:r>
            <a:r>
              <a:rPr lang="en-US" sz="2000" i="1" dirty="0" err="1">
                <a:solidFill>
                  <a:srgbClr val="FF0000"/>
                </a:solidFill>
                <a:latin typeface="Arial"/>
                <a:ea typeface="Batang"/>
              </a:rPr>
              <a:t>documentate</a:t>
            </a:r>
            <a:r>
              <a:rPr lang="en-US" sz="2000" dirty="0">
                <a:latin typeface="Arial"/>
                <a:ea typeface="Batang"/>
              </a:rPr>
              <a:t> ale </a:t>
            </a:r>
            <a:r>
              <a:rPr lang="en-US" sz="2000" dirty="0" err="1">
                <a:latin typeface="Arial"/>
                <a:ea typeface="Batang"/>
              </a:rPr>
              <a:t>acestor</a:t>
            </a:r>
            <a:r>
              <a:rPr lang="en-US" sz="2000" dirty="0">
                <a:latin typeface="Arial"/>
                <a:ea typeface="Batang"/>
              </a:rPr>
              <a:t> </a:t>
            </a:r>
            <a:r>
              <a:rPr lang="en-US" sz="2000" dirty="0" err="1">
                <a:latin typeface="Arial"/>
                <a:ea typeface="Batang"/>
              </a:rPr>
              <a:t>activitati</a:t>
            </a:r>
            <a:r>
              <a:rPr lang="en-US" sz="2000" dirty="0">
                <a:latin typeface="Arial"/>
                <a:ea typeface="Batang"/>
              </a:rPr>
              <a:t>.</a:t>
            </a:r>
          </a:p>
          <a:p>
            <a:pPr>
              <a:spcBef>
                <a:spcPts val="0"/>
              </a:spcBef>
              <a:spcAft>
                <a:spcPts val="0"/>
              </a:spcAft>
              <a:defRPr/>
            </a:pPr>
            <a:r>
              <a:rPr lang="en-US" sz="1600" dirty="0" smtClean="0">
                <a:latin typeface="Arial"/>
                <a:ea typeface="Batang"/>
              </a:rPr>
              <a:t>, </a:t>
            </a:r>
            <a:endParaRPr lang="en-US" sz="2000" dirty="0">
              <a:latin typeface="Times New Roman"/>
              <a:ea typeface="Times New Roman"/>
            </a:endParaRPr>
          </a:p>
        </p:txBody>
      </p:sp>
    </p:spTree>
    <p:extLst>
      <p:ext uri="{BB962C8B-B14F-4D97-AF65-F5344CB8AC3E}">
        <p14:creationId xmlns:p14="http://schemas.microsoft.com/office/powerpoint/2010/main" val="424633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099259" y="2385202"/>
            <a:ext cx="10282237" cy="398570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spcBef>
                <a:spcPts val="0"/>
              </a:spcBef>
              <a:spcAft>
                <a:spcPts val="0"/>
              </a:spcAft>
              <a:buFont typeface="Symbol"/>
              <a:buBlip>
                <a:blip r:embed="rId2"/>
              </a:buBlip>
              <a:defRPr/>
            </a:pPr>
            <a:r>
              <a:rPr lang="en-US" sz="2100" b="1" dirty="0" err="1" smtClean="0">
                <a:latin typeface="Arial"/>
                <a:ea typeface="Batang"/>
              </a:rPr>
              <a:t>Elemente</a:t>
            </a:r>
            <a:r>
              <a:rPr lang="en-US" sz="2100" b="1" dirty="0" smtClean="0">
                <a:latin typeface="Arial"/>
                <a:ea typeface="Batang"/>
              </a:rPr>
              <a:t> </a:t>
            </a:r>
            <a:r>
              <a:rPr lang="en-US" sz="2100" b="1" dirty="0">
                <a:latin typeface="Arial"/>
                <a:ea typeface="Batang"/>
              </a:rPr>
              <a:t>de </a:t>
            </a:r>
            <a:r>
              <a:rPr lang="en-US" sz="2100" b="1" dirty="0" err="1">
                <a:latin typeface="Arial"/>
                <a:ea typeface="Batang"/>
              </a:rPr>
              <a:t>iesire</a:t>
            </a:r>
            <a:r>
              <a:rPr lang="en-US" sz="2100" b="1" dirty="0">
                <a:latin typeface="Arial"/>
                <a:ea typeface="Batang"/>
              </a:rPr>
              <a:t> ale </a:t>
            </a:r>
            <a:r>
              <a:rPr lang="en-US" sz="2100" b="1" dirty="0" err="1">
                <a:latin typeface="Arial"/>
                <a:ea typeface="Batang"/>
              </a:rPr>
              <a:t>proiectarii</a:t>
            </a:r>
            <a:r>
              <a:rPr lang="en-US" sz="2100" b="1" dirty="0">
                <a:latin typeface="Arial"/>
                <a:ea typeface="Batang"/>
              </a:rPr>
              <a:t> </a:t>
            </a:r>
            <a:r>
              <a:rPr lang="en-US" sz="2100" b="1" dirty="0" err="1">
                <a:latin typeface="Arial"/>
                <a:ea typeface="Batang"/>
              </a:rPr>
              <a:t>si</a:t>
            </a:r>
            <a:r>
              <a:rPr lang="en-US" sz="2100" b="1" dirty="0">
                <a:latin typeface="Arial"/>
                <a:ea typeface="Batang"/>
              </a:rPr>
              <a:t> </a:t>
            </a:r>
            <a:r>
              <a:rPr lang="en-US" sz="2100" b="1" dirty="0" err="1">
                <a:latin typeface="Arial"/>
                <a:ea typeface="Batang"/>
              </a:rPr>
              <a:t>dezvoltarii</a:t>
            </a:r>
            <a:endParaRPr lang="en-US" sz="2100" b="1" dirty="0">
              <a:latin typeface="Arial"/>
              <a:ea typeface="Batang"/>
            </a:endParaRPr>
          </a:p>
          <a:p>
            <a:pPr>
              <a:spcBef>
                <a:spcPts val="0"/>
              </a:spcBef>
              <a:spcAft>
                <a:spcPts val="0"/>
              </a:spcAft>
              <a:defRPr/>
            </a:pPr>
            <a:endParaRPr lang="en-US" dirty="0">
              <a:latin typeface="Times New Roman"/>
              <a:ea typeface="Times New Roman"/>
            </a:endParaRPr>
          </a:p>
          <a:p>
            <a:pPr>
              <a:spcBef>
                <a:spcPts val="0"/>
              </a:spcBef>
              <a:spcAft>
                <a:spcPts val="0"/>
              </a:spcAft>
              <a:defRPr/>
            </a:pPr>
            <a:r>
              <a:rPr lang="en-US" dirty="0" err="1" smtClean="0">
                <a:latin typeface="Arial"/>
                <a:ea typeface="Batang"/>
              </a:rPr>
              <a:t>Organizația</a:t>
            </a:r>
            <a:r>
              <a:rPr lang="en-US" dirty="0" smtClean="0">
                <a:latin typeface="Arial"/>
                <a:ea typeface="Batang"/>
              </a:rPr>
              <a:t> </a:t>
            </a:r>
            <a:r>
              <a:rPr lang="en-US" dirty="0">
                <a:latin typeface="Arial"/>
                <a:ea typeface="Batang"/>
              </a:rPr>
              <a:t>se </a:t>
            </a:r>
            <a:r>
              <a:rPr lang="en-US" dirty="0" err="1">
                <a:latin typeface="Arial"/>
                <a:ea typeface="Batang"/>
              </a:rPr>
              <a:t>asigură</a:t>
            </a:r>
            <a:r>
              <a:rPr lang="en-US" dirty="0">
                <a:latin typeface="Arial"/>
                <a:ea typeface="Batang"/>
              </a:rPr>
              <a:t> </a:t>
            </a:r>
            <a:r>
              <a:rPr lang="en-US" dirty="0" err="1">
                <a:latin typeface="Arial"/>
                <a:ea typeface="Batang"/>
              </a:rPr>
              <a:t>că</a:t>
            </a:r>
            <a:r>
              <a:rPr lang="en-US" dirty="0">
                <a:latin typeface="Arial"/>
                <a:ea typeface="Batang"/>
              </a:rPr>
              <a:t> </a:t>
            </a:r>
            <a:r>
              <a:rPr lang="en-US" dirty="0" err="1">
                <a:latin typeface="Arial"/>
                <a:ea typeface="Batang"/>
              </a:rPr>
              <a:t>elementele</a:t>
            </a:r>
            <a:r>
              <a:rPr lang="en-US" dirty="0">
                <a:latin typeface="Arial"/>
                <a:ea typeface="Batang"/>
              </a:rPr>
              <a:t> de </a:t>
            </a:r>
            <a:r>
              <a:rPr lang="en-US" dirty="0" err="1">
                <a:latin typeface="Arial"/>
                <a:ea typeface="Batang"/>
              </a:rPr>
              <a:t>iesire</a:t>
            </a:r>
            <a:r>
              <a:rPr lang="en-US" dirty="0">
                <a:latin typeface="Arial"/>
                <a:ea typeface="Batang"/>
              </a:rPr>
              <a:t> ale P / D: </a:t>
            </a:r>
            <a:endParaRPr lang="en-US"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satisfac</a:t>
            </a:r>
            <a:r>
              <a:rPr lang="en-US" sz="2000" dirty="0">
                <a:latin typeface="Arial"/>
                <a:ea typeface="Batang"/>
              </a:rPr>
              <a:t> </a:t>
            </a:r>
            <a:r>
              <a:rPr lang="en-US" sz="2000" dirty="0" err="1">
                <a:latin typeface="Arial"/>
                <a:ea typeface="Batang"/>
              </a:rPr>
              <a:t>cerintele</a:t>
            </a:r>
            <a:r>
              <a:rPr lang="en-US" sz="2000" dirty="0">
                <a:latin typeface="Arial"/>
                <a:ea typeface="Batang"/>
              </a:rPr>
              <a:t> </a:t>
            </a:r>
            <a:r>
              <a:rPr lang="en-US" sz="2000" dirty="0" err="1">
                <a:latin typeface="Arial"/>
                <a:ea typeface="Batang"/>
              </a:rPr>
              <a:t>elementelor</a:t>
            </a:r>
            <a:r>
              <a:rPr lang="en-US" sz="2000" dirty="0">
                <a:latin typeface="Arial"/>
                <a:ea typeface="Batang"/>
              </a:rPr>
              <a:t> de </a:t>
            </a:r>
            <a:r>
              <a:rPr lang="en-US" sz="2000" dirty="0" err="1">
                <a:latin typeface="Arial"/>
                <a:ea typeface="Batang"/>
              </a:rPr>
              <a:t>intrare</a:t>
            </a:r>
            <a:r>
              <a:rPr lang="en-US" sz="2000" dirty="0">
                <a:latin typeface="Arial"/>
                <a:ea typeface="Batang"/>
              </a:rPr>
              <a:t>; </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sunt</a:t>
            </a:r>
            <a:r>
              <a:rPr lang="en-US" sz="2000" dirty="0">
                <a:latin typeface="Arial"/>
                <a:ea typeface="Batang"/>
              </a:rPr>
              <a:t> </a:t>
            </a:r>
            <a:r>
              <a:rPr lang="en-US" sz="2000" dirty="0" err="1">
                <a:latin typeface="Arial"/>
                <a:ea typeface="Batang"/>
              </a:rPr>
              <a:t>adecvate</a:t>
            </a: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procesele</a:t>
            </a:r>
            <a:r>
              <a:rPr lang="en-US" sz="2000" dirty="0">
                <a:latin typeface="Arial"/>
                <a:ea typeface="Batang"/>
              </a:rPr>
              <a:t> </a:t>
            </a:r>
            <a:r>
              <a:rPr lang="en-US" sz="2000" dirty="0" err="1">
                <a:latin typeface="Arial"/>
                <a:ea typeface="Batang"/>
              </a:rPr>
              <a:t>ulterioare</a:t>
            </a:r>
            <a:r>
              <a:rPr lang="en-US" sz="2000" dirty="0">
                <a:latin typeface="Arial"/>
                <a:ea typeface="Batang"/>
              </a:rPr>
              <a:t> de </a:t>
            </a:r>
            <a:r>
              <a:rPr lang="en-US" sz="2000" dirty="0" err="1">
                <a:latin typeface="Arial"/>
                <a:ea typeface="Batang"/>
              </a:rPr>
              <a:t>furnizare</a:t>
            </a:r>
            <a:r>
              <a:rPr lang="en-US" sz="2000" dirty="0">
                <a:latin typeface="Arial"/>
                <a:ea typeface="Batang"/>
              </a:rPr>
              <a:t> a </a:t>
            </a:r>
            <a:r>
              <a:rPr lang="en-US" sz="2000" dirty="0" err="1">
                <a:latin typeface="Arial"/>
                <a:ea typeface="Batang"/>
              </a:rPr>
              <a:t>produselor</a:t>
            </a:r>
            <a:r>
              <a:rPr lang="en-US" sz="2000" dirty="0">
                <a:latin typeface="Arial"/>
                <a:ea typeface="Batang"/>
              </a:rPr>
              <a:t>  </a:t>
            </a:r>
            <a:r>
              <a:rPr lang="en-US" sz="2000" dirty="0" err="1">
                <a:latin typeface="Arial"/>
                <a:ea typeface="Batang"/>
              </a:rPr>
              <a:t>și</a:t>
            </a:r>
            <a:r>
              <a:rPr lang="en-US" sz="2000" dirty="0">
                <a:latin typeface="Arial"/>
                <a:ea typeface="Batang"/>
              </a:rPr>
              <a:t> </a:t>
            </a:r>
            <a:r>
              <a:rPr lang="en-US" sz="2000" dirty="0" err="1">
                <a:latin typeface="Arial"/>
                <a:ea typeface="Batang"/>
              </a:rPr>
              <a:t>serviciilor</a:t>
            </a:r>
            <a:r>
              <a:rPr lang="en-US" sz="2000" dirty="0">
                <a:latin typeface="Arial"/>
                <a:ea typeface="Batang"/>
              </a:rPr>
              <a:t>;</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includ</a:t>
            </a:r>
            <a:r>
              <a:rPr lang="en-US" sz="2000" dirty="0">
                <a:latin typeface="Arial"/>
                <a:ea typeface="Batang"/>
              </a:rPr>
              <a:t>, </a:t>
            </a:r>
            <a:r>
              <a:rPr lang="en-US" sz="2000" dirty="0" err="1">
                <a:latin typeface="Arial"/>
                <a:ea typeface="Batang"/>
              </a:rPr>
              <a:t>sau</a:t>
            </a:r>
            <a:r>
              <a:rPr lang="en-US" sz="2000" dirty="0">
                <a:latin typeface="Arial"/>
                <a:ea typeface="Batang"/>
              </a:rPr>
              <a:t> </a:t>
            </a:r>
            <a:r>
              <a:rPr lang="en-US" sz="2000" dirty="0" err="1">
                <a:latin typeface="Arial"/>
                <a:ea typeface="Batang"/>
              </a:rPr>
              <a:t>fac</a:t>
            </a:r>
            <a:r>
              <a:rPr lang="en-US" sz="2000" dirty="0">
                <a:latin typeface="Arial"/>
                <a:ea typeface="Batang"/>
              </a:rPr>
              <a:t> </a:t>
            </a:r>
            <a:r>
              <a:rPr lang="en-US" sz="2000" dirty="0" err="1">
                <a:latin typeface="Arial"/>
                <a:ea typeface="Batang"/>
              </a:rPr>
              <a:t>referire</a:t>
            </a:r>
            <a:r>
              <a:rPr lang="en-US" sz="2000" dirty="0">
                <a:latin typeface="Arial"/>
                <a:ea typeface="Batang"/>
              </a:rPr>
              <a:t> la </a:t>
            </a:r>
            <a:r>
              <a:rPr lang="en-US" sz="2000" dirty="0" err="1">
                <a:latin typeface="Arial"/>
                <a:ea typeface="Batang"/>
              </a:rPr>
              <a:t>cerintele</a:t>
            </a: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monitorizare</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masurare</a:t>
            </a:r>
            <a:r>
              <a:rPr lang="en-US" sz="2000" dirty="0">
                <a:latin typeface="Arial"/>
                <a:ea typeface="Batang"/>
              </a:rPr>
              <a:t>, </a:t>
            </a:r>
            <a:r>
              <a:rPr lang="en-US" sz="2000" dirty="0" err="1">
                <a:latin typeface="Arial"/>
                <a:ea typeface="Batang"/>
              </a:rPr>
              <a:t>dupa</a:t>
            </a:r>
            <a:r>
              <a:rPr lang="en-US" sz="2000" dirty="0">
                <a:latin typeface="Arial"/>
                <a:ea typeface="Batang"/>
              </a:rPr>
              <a:t> </a:t>
            </a:r>
            <a:r>
              <a:rPr lang="en-US" sz="2000" dirty="0" err="1">
                <a:latin typeface="Arial"/>
                <a:ea typeface="Batang"/>
              </a:rPr>
              <a:t>caz</a:t>
            </a:r>
            <a:r>
              <a:rPr lang="en-US" sz="2000" dirty="0">
                <a:latin typeface="Arial"/>
                <a:ea typeface="Batang"/>
              </a:rPr>
              <a:t>, la </a:t>
            </a:r>
            <a:r>
              <a:rPr lang="en-US" sz="2000" dirty="0" err="1">
                <a:latin typeface="Arial"/>
                <a:ea typeface="Batang"/>
              </a:rPr>
              <a:t>criterii</a:t>
            </a:r>
            <a:r>
              <a:rPr lang="en-US" sz="2000" dirty="0">
                <a:latin typeface="Arial"/>
                <a:ea typeface="Batang"/>
              </a:rPr>
              <a:t> de </a:t>
            </a:r>
            <a:r>
              <a:rPr lang="en-US" sz="2000" dirty="0" err="1">
                <a:latin typeface="Arial"/>
                <a:ea typeface="Batang"/>
              </a:rPr>
              <a:t>acceptare</a:t>
            </a:r>
            <a:r>
              <a:rPr lang="en-US" sz="2000" dirty="0">
                <a:latin typeface="Arial"/>
                <a:ea typeface="Batang"/>
              </a:rPr>
              <a:t>,</a:t>
            </a:r>
            <a:endParaRPr lang="en-US" sz="2000" dirty="0">
              <a:latin typeface="Times New Roman"/>
              <a:ea typeface="Times New Roman"/>
            </a:endParaRPr>
          </a:p>
          <a:p>
            <a:pPr>
              <a:spcBef>
                <a:spcPts val="0"/>
              </a:spcBef>
              <a:spcAft>
                <a:spcPts val="0"/>
              </a:spcAft>
              <a:defRPr/>
            </a:pPr>
            <a:r>
              <a:rPr lang="en-US" sz="2000" dirty="0">
                <a:latin typeface="Arial"/>
                <a:ea typeface="Batang"/>
              </a:rPr>
              <a:t>»  	</a:t>
            </a:r>
            <a:r>
              <a:rPr lang="en-US" sz="2000" dirty="0" err="1">
                <a:latin typeface="Arial"/>
                <a:ea typeface="Batang"/>
              </a:rPr>
              <a:t>precizeaza</a:t>
            </a:r>
            <a:r>
              <a:rPr lang="en-US" sz="2000" dirty="0">
                <a:latin typeface="Arial"/>
                <a:ea typeface="Batang"/>
              </a:rPr>
              <a:t> </a:t>
            </a:r>
            <a:r>
              <a:rPr lang="en-US" sz="2000" dirty="0" err="1">
                <a:latin typeface="Arial"/>
                <a:ea typeface="Batang"/>
              </a:rPr>
              <a:t>caracteristicile</a:t>
            </a:r>
            <a:r>
              <a:rPr lang="en-US" sz="2000" dirty="0">
                <a:latin typeface="Arial"/>
                <a:ea typeface="Batang"/>
              </a:rPr>
              <a:t> </a:t>
            </a:r>
            <a:r>
              <a:rPr lang="en-US" sz="2000" dirty="0" err="1">
                <a:latin typeface="Arial"/>
                <a:ea typeface="Batang"/>
              </a:rPr>
              <a:t>produselor</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serviciilor</a:t>
            </a:r>
            <a:r>
              <a:rPr lang="en-US" sz="2000" dirty="0">
                <a:latin typeface="Arial"/>
                <a:ea typeface="Batang"/>
              </a:rPr>
              <a:t> care </a:t>
            </a:r>
            <a:r>
              <a:rPr lang="en-US" sz="2000" dirty="0" err="1">
                <a:latin typeface="Arial"/>
                <a:ea typeface="Batang"/>
              </a:rPr>
              <a:t>sunt</a:t>
            </a:r>
            <a:r>
              <a:rPr lang="en-US" sz="2000" dirty="0">
                <a:latin typeface="Arial"/>
                <a:ea typeface="Batang"/>
              </a:rPr>
              <a:t> </a:t>
            </a:r>
            <a:r>
              <a:rPr lang="en-US" sz="2000" dirty="0" err="1">
                <a:latin typeface="Arial"/>
                <a:ea typeface="Batang"/>
              </a:rPr>
              <a:t>esentiale</a:t>
            </a: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scopul</a:t>
            </a:r>
            <a:r>
              <a:rPr lang="en-US" sz="2000" dirty="0">
                <a:latin typeface="Arial"/>
                <a:ea typeface="Batang"/>
              </a:rPr>
              <a:t> </a:t>
            </a:r>
            <a:r>
              <a:rPr lang="en-US" sz="2000" dirty="0" err="1">
                <a:latin typeface="Arial"/>
                <a:ea typeface="Batang"/>
              </a:rPr>
              <a:t>intentionat</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pentru</a:t>
            </a:r>
            <a:r>
              <a:rPr lang="en-US" sz="2000" dirty="0">
                <a:latin typeface="Arial"/>
                <a:ea typeface="Batang"/>
              </a:rPr>
              <a:t> </a:t>
            </a:r>
            <a:r>
              <a:rPr lang="en-US" sz="2000" dirty="0" err="1">
                <a:latin typeface="Arial"/>
                <a:ea typeface="Batang"/>
              </a:rPr>
              <a:t>furnizarea</a:t>
            </a:r>
            <a:r>
              <a:rPr lang="en-US" sz="2000" dirty="0">
                <a:latin typeface="Arial"/>
                <a:ea typeface="Batang"/>
              </a:rPr>
              <a:t> </a:t>
            </a:r>
            <a:r>
              <a:rPr lang="en-US" sz="2000" dirty="0" err="1">
                <a:latin typeface="Arial"/>
                <a:ea typeface="Batang"/>
              </a:rPr>
              <a:t>lor</a:t>
            </a:r>
            <a:r>
              <a:rPr lang="en-US" sz="2000" dirty="0">
                <a:latin typeface="Arial"/>
                <a:ea typeface="Batang"/>
              </a:rPr>
              <a:t> </a:t>
            </a:r>
            <a:r>
              <a:rPr lang="en-US" sz="2000" dirty="0" err="1">
                <a:latin typeface="Arial"/>
                <a:ea typeface="Batang"/>
              </a:rPr>
              <a:t>sigura</a:t>
            </a:r>
            <a:r>
              <a:rPr lang="en-US" sz="2000" dirty="0">
                <a:latin typeface="Arial"/>
                <a:ea typeface="Batang"/>
              </a:rPr>
              <a:t> </a:t>
            </a:r>
            <a:r>
              <a:rPr lang="en-US" sz="2000" dirty="0" err="1">
                <a:latin typeface="Arial"/>
                <a:ea typeface="Batang"/>
              </a:rPr>
              <a:t>si</a:t>
            </a:r>
            <a:r>
              <a:rPr lang="en-US" sz="2000" dirty="0">
                <a:latin typeface="Arial"/>
                <a:ea typeface="Batang"/>
              </a:rPr>
              <a:t> </a:t>
            </a:r>
            <a:r>
              <a:rPr lang="en-US" sz="2000" dirty="0" err="1">
                <a:latin typeface="Arial"/>
                <a:ea typeface="Batang"/>
              </a:rPr>
              <a:t>adecvata</a:t>
            </a:r>
            <a:r>
              <a:rPr lang="en-US" sz="2000" dirty="0">
                <a:latin typeface="Arial"/>
                <a:ea typeface="Batang"/>
              </a:rPr>
              <a:t>, </a:t>
            </a:r>
          </a:p>
          <a:p>
            <a:pPr>
              <a:spcBef>
                <a:spcPts val="0"/>
              </a:spcBef>
              <a:spcAft>
                <a:spcPts val="0"/>
              </a:spcAft>
              <a:defRPr/>
            </a:pPr>
            <a:endParaRPr lang="en-US" sz="2000" dirty="0">
              <a:latin typeface="Times New Roman"/>
              <a:ea typeface="Times New Roman"/>
            </a:endParaRPr>
          </a:p>
          <a:p>
            <a:pPr>
              <a:spcBef>
                <a:spcPts val="0"/>
              </a:spcBef>
              <a:spcAft>
                <a:spcPts val="0"/>
              </a:spcAft>
              <a:defRPr/>
            </a:pPr>
            <a:r>
              <a:rPr lang="en-US" dirty="0">
                <a:latin typeface="Batang"/>
                <a:ea typeface="Times New Roman"/>
                <a:cs typeface="Arial"/>
              </a:rPr>
              <a:t>☞</a:t>
            </a:r>
            <a:r>
              <a:rPr lang="en-US" dirty="0">
                <a:latin typeface="Arial"/>
                <a:ea typeface="Batang"/>
              </a:rPr>
              <a:t> 	</a:t>
            </a:r>
            <a:r>
              <a:rPr lang="en-US" dirty="0" err="1">
                <a:latin typeface="Arial"/>
                <a:ea typeface="Batang"/>
              </a:rPr>
              <a:t>Organizația</a:t>
            </a:r>
            <a:r>
              <a:rPr lang="en-US" dirty="0">
                <a:latin typeface="Arial"/>
                <a:ea typeface="Batang"/>
              </a:rPr>
              <a:t> </a:t>
            </a:r>
            <a:r>
              <a:rPr lang="en-US" i="1" dirty="0" err="1">
                <a:solidFill>
                  <a:srgbClr val="FF0000"/>
                </a:solidFill>
                <a:latin typeface="Arial"/>
                <a:ea typeface="Batang"/>
              </a:rPr>
              <a:t>pastreaza</a:t>
            </a:r>
            <a:r>
              <a:rPr lang="en-US" i="1" dirty="0">
                <a:solidFill>
                  <a:srgbClr val="FF0000"/>
                </a:solidFill>
                <a:latin typeface="Arial"/>
                <a:ea typeface="Batang"/>
              </a:rPr>
              <a:t> </a:t>
            </a:r>
            <a:r>
              <a:rPr lang="en-US" i="1" dirty="0" err="1">
                <a:solidFill>
                  <a:srgbClr val="FF0000"/>
                </a:solidFill>
                <a:latin typeface="Arial"/>
                <a:ea typeface="Batang"/>
              </a:rPr>
              <a:t>informatii</a:t>
            </a:r>
            <a:r>
              <a:rPr lang="en-US" i="1" dirty="0">
                <a:solidFill>
                  <a:srgbClr val="FF0000"/>
                </a:solidFill>
                <a:latin typeface="Arial"/>
                <a:ea typeface="Batang"/>
              </a:rPr>
              <a:t> </a:t>
            </a:r>
            <a:r>
              <a:rPr lang="en-US" i="1" dirty="0" err="1">
                <a:solidFill>
                  <a:srgbClr val="FF0000"/>
                </a:solidFill>
                <a:latin typeface="Arial"/>
                <a:ea typeface="Batang"/>
              </a:rPr>
              <a:t>documentate</a:t>
            </a:r>
            <a:r>
              <a:rPr lang="en-US" dirty="0">
                <a:latin typeface="Arial"/>
                <a:ea typeface="Batang"/>
              </a:rPr>
              <a:t> </a:t>
            </a:r>
            <a:r>
              <a:rPr lang="en-US" dirty="0" err="1">
                <a:latin typeface="Arial"/>
                <a:ea typeface="Batang"/>
              </a:rPr>
              <a:t>referitoare</a:t>
            </a:r>
            <a:r>
              <a:rPr lang="en-US" dirty="0">
                <a:latin typeface="Arial"/>
                <a:ea typeface="Batang"/>
              </a:rPr>
              <a:t> la </a:t>
            </a:r>
            <a:r>
              <a:rPr lang="en-US" dirty="0" err="1">
                <a:latin typeface="Arial"/>
                <a:ea typeface="Batang"/>
              </a:rPr>
              <a:t>elementele</a:t>
            </a:r>
            <a:r>
              <a:rPr lang="en-US" dirty="0">
                <a:latin typeface="Arial"/>
                <a:ea typeface="Batang"/>
              </a:rPr>
              <a:t> de </a:t>
            </a:r>
            <a:r>
              <a:rPr lang="en-US" dirty="0" err="1">
                <a:latin typeface="Arial"/>
                <a:ea typeface="Batang"/>
              </a:rPr>
              <a:t>iesire</a:t>
            </a:r>
            <a:r>
              <a:rPr lang="en-US" dirty="0">
                <a:latin typeface="Arial"/>
                <a:ea typeface="Batang"/>
              </a:rPr>
              <a:t> ale </a:t>
            </a:r>
            <a:r>
              <a:rPr lang="en-US" dirty="0" err="1">
                <a:latin typeface="Arial"/>
                <a:ea typeface="Batang"/>
              </a:rPr>
              <a:t>proiectarii</a:t>
            </a:r>
            <a:r>
              <a:rPr lang="en-US" dirty="0">
                <a:latin typeface="Arial"/>
                <a:ea typeface="Batang"/>
              </a:rPr>
              <a:t> </a:t>
            </a:r>
            <a:r>
              <a:rPr lang="en-US" dirty="0" err="1">
                <a:latin typeface="Arial"/>
                <a:ea typeface="Batang"/>
              </a:rPr>
              <a:t>si</a:t>
            </a:r>
            <a:r>
              <a:rPr lang="en-US" dirty="0">
                <a:latin typeface="Arial"/>
                <a:ea typeface="Batang"/>
              </a:rPr>
              <a:t> </a:t>
            </a:r>
            <a:r>
              <a:rPr lang="en-US" dirty="0" err="1">
                <a:latin typeface="Arial"/>
                <a:ea typeface="Batang"/>
              </a:rPr>
              <a:t>dezvoltarii</a:t>
            </a:r>
            <a:r>
              <a:rPr lang="en-US" dirty="0">
                <a:latin typeface="Arial"/>
                <a:ea typeface="Batang"/>
              </a:rPr>
              <a:t>. </a:t>
            </a:r>
            <a:endParaRPr lang="en-US" dirty="0">
              <a:latin typeface="Times New Roman"/>
              <a:ea typeface="Times New Roman"/>
            </a:endParaRPr>
          </a:p>
          <a:p>
            <a:pPr>
              <a:spcBef>
                <a:spcPts val="0"/>
              </a:spcBef>
              <a:spcAft>
                <a:spcPts val="0"/>
              </a:spcAft>
              <a:defRPr/>
            </a:pPr>
            <a:endParaRPr lang="en-US" sz="2000" dirty="0">
              <a:solidFill>
                <a:prstClr val="black"/>
              </a:solidFill>
              <a:latin typeface="Times New Roman"/>
              <a:ea typeface="Times New Roman"/>
            </a:endParaRPr>
          </a:p>
        </p:txBody>
      </p:sp>
      <p:sp>
        <p:nvSpPr>
          <p:cNvPr id="5" name="Rectangle 2"/>
          <p:cNvSpPr>
            <a:spLocks noGrp="1" noChangeArrowheads="1"/>
          </p:cNvSpPr>
          <p:nvPr>
            <p:ph type="title"/>
          </p:nvPr>
        </p:nvSpPr>
        <p:spPr>
          <a:xfrm>
            <a:off x="570386" y="634189"/>
            <a:ext cx="10274300" cy="765175"/>
          </a:xfrm>
        </p:spPr>
        <p:txBody>
          <a:bodyPr/>
          <a:lstStyle/>
          <a:p>
            <a:pPr eaLnBrk="1" hangingPunct="1"/>
            <a:r>
              <a:rPr lang="en-US" sz="3600" b="1" dirty="0" err="1" smtClean="0">
                <a:solidFill>
                  <a:schemeClr val="tx1"/>
                </a:solidFill>
                <a:latin typeface="Arial" pitchFamily="34" charset="0"/>
                <a:cs typeface="Arial" pitchFamily="34" charset="0"/>
              </a:rPr>
              <a:t>Proiectarea</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dezvoltarea</a:t>
            </a:r>
            <a:endParaRPr lang="en-CA" sz="36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232359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b="1" dirty="0" err="1" smtClean="0">
                <a:solidFill>
                  <a:schemeClr val="tx1"/>
                </a:solidFill>
                <a:latin typeface="Arial" pitchFamily="34" charset="0"/>
                <a:cs typeface="Arial" pitchFamily="34" charset="0"/>
              </a:rPr>
              <a:t>Controlul</a:t>
            </a:r>
            <a:r>
              <a:rPr lang="en-US" b="1" dirty="0" smtClean="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proceselor</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produselor</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si</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serviciilor</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furnizate</a:t>
            </a:r>
            <a:r>
              <a:rPr lang="en-US" b="1" dirty="0">
                <a:solidFill>
                  <a:schemeClr val="tx1"/>
                </a:solidFill>
                <a:latin typeface="Arial" pitchFamily="34" charset="0"/>
                <a:cs typeface="Arial" pitchFamily="34" charset="0"/>
              </a:rPr>
              <a:t> din exterior</a:t>
            </a:r>
            <a:endParaRPr lang="en-US"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0284" y="2377730"/>
            <a:ext cx="10659301" cy="3709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244262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074298" y="478450"/>
            <a:ext cx="10274300" cy="719138"/>
          </a:xfrm>
        </p:spPr>
        <p:txBody>
          <a:bodyPr/>
          <a:lstStyle/>
          <a:p>
            <a:pPr eaLnBrk="1" hangingPunct="1"/>
            <a:r>
              <a:rPr lang="en-US" sz="3600" b="1" dirty="0" err="1" smtClean="0">
                <a:solidFill>
                  <a:schemeClr val="tx1"/>
                </a:solidFill>
                <a:latin typeface="Arial" pitchFamily="34" charset="0"/>
                <a:cs typeface="Arial" pitchFamily="34" charset="0"/>
              </a:rPr>
              <a:t>Productie</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furnizare</a:t>
            </a:r>
            <a:r>
              <a:rPr lang="en-US" sz="3600" b="1" dirty="0" smtClean="0">
                <a:solidFill>
                  <a:schemeClr val="tx1"/>
                </a:solidFill>
                <a:latin typeface="Arial" pitchFamily="34" charset="0"/>
                <a:cs typeface="Arial" pitchFamily="34" charset="0"/>
              </a:rPr>
              <a:t> de </a:t>
            </a:r>
            <a:r>
              <a:rPr lang="en-US" sz="3600" b="1" dirty="0" err="1" smtClean="0">
                <a:solidFill>
                  <a:schemeClr val="tx1"/>
                </a:solidFill>
                <a:latin typeface="Arial" pitchFamily="34" charset="0"/>
                <a:cs typeface="Arial" pitchFamily="34" charset="0"/>
              </a:rPr>
              <a:t>servicii</a:t>
            </a:r>
            <a:endParaRPr lang="en-CA" sz="3600" b="1" dirty="0" smtClean="0">
              <a:solidFill>
                <a:schemeClr val="tx1"/>
              </a:solidFill>
              <a:latin typeface="Arial" pitchFamily="34" charset="0"/>
              <a:cs typeface="Arial" pitchFamily="34" charset="0"/>
            </a:endParaRPr>
          </a:p>
        </p:txBody>
      </p:sp>
      <p:sp>
        <p:nvSpPr>
          <p:cNvPr id="3" name="Rectangle 3"/>
          <p:cNvSpPr>
            <a:spLocks noChangeArrowheads="1"/>
          </p:cNvSpPr>
          <p:nvPr/>
        </p:nvSpPr>
        <p:spPr bwMode="auto">
          <a:xfrm>
            <a:off x="1045458" y="1657702"/>
            <a:ext cx="10282237" cy="412420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buFont typeface="Symbol" pitchFamily="18" charset="2"/>
              <a:buBlip>
                <a:blip r:embed="rId2"/>
              </a:buBlip>
            </a:pPr>
            <a:r>
              <a:rPr lang="en-US" sz="2800" b="1" dirty="0" err="1" smtClean="0">
                <a:latin typeface="Arial" pitchFamily="34" charset="0"/>
                <a:ea typeface="Batang" pitchFamily="18" charset="-127"/>
              </a:rPr>
              <a:t>Controlul</a:t>
            </a:r>
            <a:r>
              <a:rPr lang="en-US" sz="2800" b="1" dirty="0" smtClean="0">
                <a:latin typeface="Arial" pitchFamily="34" charset="0"/>
                <a:ea typeface="Batang" pitchFamily="18" charset="-127"/>
              </a:rPr>
              <a:t> </a:t>
            </a:r>
            <a:r>
              <a:rPr lang="en-US" sz="2800" b="1" dirty="0" err="1">
                <a:latin typeface="Arial" pitchFamily="34" charset="0"/>
                <a:ea typeface="Batang" pitchFamily="18" charset="-127"/>
              </a:rPr>
              <a:t>productiei</a:t>
            </a:r>
            <a:r>
              <a:rPr lang="en-US" sz="2800" b="1" dirty="0">
                <a:latin typeface="Arial" pitchFamily="34" charset="0"/>
                <a:ea typeface="Batang" pitchFamily="18" charset="-127"/>
              </a:rPr>
              <a:t> </a:t>
            </a:r>
            <a:r>
              <a:rPr lang="en-US" sz="2800" b="1" dirty="0" err="1">
                <a:latin typeface="Arial" pitchFamily="34" charset="0"/>
                <a:ea typeface="Batang" pitchFamily="18" charset="-127"/>
              </a:rPr>
              <a:t>si</a:t>
            </a:r>
            <a:r>
              <a:rPr lang="en-US" sz="2800" b="1" dirty="0">
                <a:latin typeface="Arial" pitchFamily="34" charset="0"/>
                <a:ea typeface="Batang" pitchFamily="18" charset="-127"/>
              </a:rPr>
              <a:t> al </a:t>
            </a:r>
            <a:r>
              <a:rPr lang="en-US" sz="2800" b="1" dirty="0" err="1">
                <a:latin typeface="Arial" pitchFamily="34" charset="0"/>
                <a:ea typeface="Batang" pitchFamily="18" charset="-127"/>
              </a:rPr>
              <a:t>furnizarii</a:t>
            </a:r>
            <a:r>
              <a:rPr lang="en-US" sz="2800" b="1" dirty="0">
                <a:latin typeface="Arial" pitchFamily="34" charset="0"/>
                <a:ea typeface="Batang" pitchFamily="18" charset="-127"/>
              </a:rPr>
              <a:t> </a:t>
            </a:r>
            <a:r>
              <a:rPr lang="en-US" sz="2800" b="1" dirty="0" err="1">
                <a:latin typeface="Arial" pitchFamily="34" charset="0"/>
                <a:ea typeface="Batang" pitchFamily="18" charset="-127"/>
              </a:rPr>
              <a:t>serviciului</a:t>
            </a:r>
            <a:endParaRPr lang="en-US" sz="2800" b="1" dirty="0">
              <a:cs typeface="Times New Roman" pitchFamily="18" charset="0"/>
            </a:endParaRPr>
          </a:p>
          <a:p>
            <a:pPr marL="342900" indent="-342900"/>
            <a:r>
              <a:rPr lang="en-US" dirty="0">
                <a:latin typeface="Arial" pitchFamily="34" charset="0"/>
                <a:cs typeface="Times New Roman" pitchFamily="18" charset="0"/>
              </a:rPr>
              <a:t>	</a:t>
            </a:r>
            <a:r>
              <a:rPr lang="en-US" dirty="0" err="1">
                <a:latin typeface="Arial" pitchFamily="34" charset="0"/>
                <a:cs typeface="Times New Roman" pitchFamily="18" charset="0"/>
              </a:rPr>
              <a:t>Organizația</a:t>
            </a:r>
            <a:r>
              <a:rPr lang="en-US" dirty="0">
                <a:latin typeface="Arial" pitchFamily="34" charset="0"/>
                <a:cs typeface="Times New Roman" pitchFamily="18" charset="0"/>
              </a:rPr>
              <a:t> </a:t>
            </a:r>
            <a:r>
              <a:rPr lang="en-US" dirty="0" err="1">
                <a:latin typeface="Arial" pitchFamily="34" charset="0"/>
                <a:cs typeface="Times New Roman" pitchFamily="18" charset="0"/>
              </a:rPr>
              <a:t>implementeaza</a:t>
            </a:r>
            <a:r>
              <a:rPr lang="en-US" dirty="0">
                <a:latin typeface="Arial" pitchFamily="34" charset="0"/>
                <a:cs typeface="Times New Roman" pitchFamily="18" charset="0"/>
              </a:rPr>
              <a:t> </a:t>
            </a:r>
            <a:r>
              <a:rPr lang="en-US" dirty="0" err="1">
                <a:latin typeface="Arial" pitchFamily="34" charset="0"/>
                <a:cs typeface="Times New Roman" pitchFamily="18" charset="0"/>
              </a:rPr>
              <a:t>producția</a:t>
            </a:r>
            <a:r>
              <a:rPr lang="en-US" dirty="0">
                <a:latin typeface="Arial" pitchFamily="34" charset="0"/>
                <a:cs typeface="Times New Roman" pitchFamily="18" charset="0"/>
              </a:rPr>
              <a:t> </a:t>
            </a:r>
            <a:r>
              <a:rPr lang="en-US" dirty="0" err="1">
                <a:latin typeface="Arial" pitchFamily="34" charset="0"/>
                <a:cs typeface="Times New Roman" pitchFamily="18" charset="0"/>
              </a:rPr>
              <a:t>și</a:t>
            </a:r>
            <a:r>
              <a:rPr lang="en-US" dirty="0">
                <a:latin typeface="Arial" pitchFamily="34" charset="0"/>
                <a:cs typeface="Times New Roman" pitchFamily="18" charset="0"/>
              </a:rPr>
              <a:t> </a:t>
            </a:r>
            <a:r>
              <a:rPr lang="en-US" dirty="0" err="1">
                <a:latin typeface="Arial" pitchFamily="34" charset="0"/>
                <a:cs typeface="Times New Roman" pitchFamily="18" charset="0"/>
              </a:rPr>
              <a:t>furnizarea</a:t>
            </a:r>
            <a:r>
              <a:rPr lang="en-US" dirty="0">
                <a:latin typeface="Arial" pitchFamily="34" charset="0"/>
                <a:cs typeface="Times New Roman" pitchFamily="18" charset="0"/>
              </a:rPr>
              <a:t> de </a:t>
            </a:r>
            <a:r>
              <a:rPr lang="en-US" dirty="0" err="1">
                <a:latin typeface="Arial" pitchFamily="34" charset="0"/>
                <a:cs typeface="Times New Roman" pitchFamily="18" charset="0"/>
              </a:rPr>
              <a:t>servicii</a:t>
            </a:r>
            <a:r>
              <a:rPr lang="en-US" dirty="0">
                <a:latin typeface="Arial" pitchFamily="34" charset="0"/>
                <a:cs typeface="Times New Roman" pitchFamily="18" charset="0"/>
              </a:rPr>
              <a:t> </a:t>
            </a:r>
            <a:r>
              <a:rPr lang="en-US" dirty="0" err="1">
                <a:latin typeface="Arial" pitchFamily="34" charset="0"/>
                <a:cs typeface="Times New Roman" pitchFamily="18" charset="0"/>
              </a:rPr>
              <a:t>în</a:t>
            </a:r>
            <a:r>
              <a:rPr lang="en-US" dirty="0">
                <a:latin typeface="Arial" pitchFamily="34" charset="0"/>
                <a:cs typeface="Times New Roman" pitchFamily="18" charset="0"/>
              </a:rPr>
              <a:t> </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condiții</a:t>
            </a:r>
            <a:r>
              <a:rPr lang="en-US" dirty="0" smtClean="0">
                <a:latin typeface="Arial" pitchFamily="34" charset="0"/>
                <a:cs typeface="Times New Roman" pitchFamily="18" charset="0"/>
              </a:rPr>
              <a:t> </a:t>
            </a:r>
            <a:r>
              <a:rPr lang="en-US" dirty="0" err="1">
                <a:latin typeface="Arial" pitchFamily="34" charset="0"/>
                <a:cs typeface="Times New Roman" pitchFamily="18" charset="0"/>
              </a:rPr>
              <a:t>controlate</a:t>
            </a:r>
            <a:r>
              <a:rPr lang="en-US" dirty="0" smtClean="0">
                <a:latin typeface="Arial" pitchFamily="34" charset="0"/>
                <a:cs typeface="Times New Roman" pitchFamily="18" charset="0"/>
              </a:rPr>
              <a:t>.</a:t>
            </a:r>
          </a:p>
          <a:p>
            <a:pPr marL="342900" indent="-342900"/>
            <a:r>
              <a:rPr lang="en-US" dirty="0">
                <a:latin typeface="Arial" pitchFamily="34" charset="0"/>
                <a:cs typeface="Times New Roman" pitchFamily="18" charset="0"/>
              </a:rPr>
              <a:t> </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Condiții</a:t>
            </a:r>
            <a:r>
              <a:rPr lang="en-US" dirty="0" smtClean="0">
                <a:latin typeface="Arial" pitchFamily="34" charset="0"/>
                <a:cs typeface="Times New Roman" pitchFamily="18" charset="0"/>
              </a:rPr>
              <a:t> </a:t>
            </a:r>
            <a:r>
              <a:rPr lang="en-US" dirty="0" err="1">
                <a:latin typeface="Arial" pitchFamily="34" charset="0"/>
                <a:cs typeface="Times New Roman" pitchFamily="18" charset="0"/>
              </a:rPr>
              <a:t>controlate</a:t>
            </a:r>
            <a:r>
              <a:rPr lang="en-US" dirty="0">
                <a:latin typeface="Arial" pitchFamily="34" charset="0"/>
                <a:cs typeface="Times New Roman" pitchFamily="18" charset="0"/>
              </a:rPr>
              <a:t> </a:t>
            </a:r>
            <a:r>
              <a:rPr lang="en-US" dirty="0" err="1">
                <a:latin typeface="Arial" pitchFamily="34" charset="0"/>
                <a:cs typeface="Times New Roman" pitchFamily="18" charset="0"/>
              </a:rPr>
              <a:t>trebuie</a:t>
            </a:r>
            <a:r>
              <a:rPr lang="en-US" dirty="0">
                <a:latin typeface="Arial" pitchFamily="34" charset="0"/>
                <a:cs typeface="Times New Roman" pitchFamily="18" charset="0"/>
              </a:rPr>
              <a:t> </a:t>
            </a:r>
            <a:r>
              <a:rPr lang="en-US" dirty="0" err="1">
                <a:latin typeface="Arial" pitchFamily="34" charset="0"/>
                <a:cs typeface="Times New Roman" pitchFamily="18" charset="0"/>
              </a:rPr>
              <a:t>sa</a:t>
            </a:r>
            <a:r>
              <a:rPr lang="en-US" dirty="0">
                <a:latin typeface="Arial" pitchFamily="34" charset="0"/>
                <a:cs typeface="Times New Roman" pitchFamily="18" charset="0"/>
              </a:rPr>
              <a:t> </a:t>
            </a:r>
            <a:r>
              <a:rPr lang="en-US" dirty="0" err="1">
                <a:latin typeface="Arial" pitchFamily="34" charset="0"/>
                <a:cs typeface="Times New Roman" pitchFamily="18" charset="0"/>
              </a:rPr>
              <a:t>includa</a:t>
            </a:r>
            <a:r>
              <a:rPr lang="en-US" dirty="0">
                <a:latin typeface="Arial" pitchFamily="34" charset="0"/>
                <a:cs typeface="Times New Roman" pitchFamily="18" charset="0"/>
              </a:rPr>
              <a:t>, </a:t>
            </a:r>
            <a:r>
              <a:rPr lang="en-US" dirty="0" err="1">
                <a:latin typeface="Arial" pitchFamily="34" charset="0"/>
                <a:cs typeface="Times New Roman" pitchFamily="18" charset="0"/>
              </a:rPr>
              <a:t>după</a:t>
            </a:r>
            <a:r>
              <a:rPr lang="en-US" dirty="0">
                <a:latin typeface="Arial" pitchFamily="34" charset="0"/>
                <a:cs typeface="Times New Roman" pitchFamily="18" charset="0"/>
              </a:rPr>
              <a:t> cum </a:t>
            </a:r>
            <a:r>
              <a:rPr lang="en-US" dirty="0" err="1">
                <a:latin typeface="Arial" pitchFamily="34" charset="0"/>
                <a:cs typeface="Times New Roman" pitchFamily="18" charset="0"/>
              </a:rPr>
              <a:t>este</a:t>
            </a:r>
            <a:r>
              <a:rPr lang="en-US" dirty="0">
                <a:latin typeface="Arial" pitchFamily="34" charset="0"/>
                <a:cs typeface="Times New Roman" pitchFamily="18" charset="0"/>
              </a:rPr>
              <a:t> </a:t>
            </a:r>
            <a:r>
              <a:rPr lang="en-US" dirty="0" err="1">
                <a:latin typeface="Arial" pitchFamily="34" charset="0"/>
                <a:cs typeface="Times New Roman" pitchFamily="18" charset="0"/>
              </a:rPr>
              <a:t>cazul</a:t>
            </a:r>
            <a:r>
              <a:rPr lang="en-US" dirty="0">
                <a:latin typeface="Arial" pitchFamily="34" charset="0"/>
                <a:cs typeface="Times New Roman" pitchFamily="18" charset="0"/>
              </a:rPr>
              <a:t>: </a:t>
            </a:r>
            <a:endParaRPr lang="en-US"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disponibilitatea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informațiilor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documentate</a:t>
            </a:r>
            <a:r>
              <a:rPr lang="en-US" sz="2000" dirty="0">
                <a:latin typeface="Arial" pitchFamily="34" charset="0"/>
                <a:cs typeface="Times New Roman" pitchFamily="18" charset="0"/>
              </a:rPr>
              <a:t> care </a:t>
            </a:r>
            <a:r>
              <a:rPr lang="en-US" sz="2000" dirty="0" err="1">
                <a:latin typeface="Arial" pitchFamily="34" charset="0"/>
                <a:cs typeface="Times New Roman" pitchFamily="18" charset="0"/>
              </a:rPr>
              <a:t>definesc</a:t>
            </a:r>
            <a:r>
              <a:rPr lang="en-US" sz="2000" dirty="0">
                <a:latin typeface="Arial" pitchFamily="34" charset="0"/>
                <a:cs typeface="Times New Roman" pitchFamily="18" charset="0"/>
              </a:rPr>
              <a:t>:</a:t>
            </a:r>
            <a:endParaRPr lang="en-US" sz="2000" dirty="0">
              <a:cs typeface="Times New Roman" pitchFamily="18" charset="0"/>
            </a:endParaRPr>
          </a:p>
          <a:p>
            <a:pPr marL="342900" indent="-342900"/>
            <a:r>
              <a:rPr lang="en-US" sz="2000" dirty="0">
                <a:latin typeface="Arial" pitchFamily="34" charset="0"/>
                <a:cs typeface="Times New Roman" pitchFamily="18" charset="0"/>
              </a:rPr>
              <a:t>	-	</a:t>
            </a:r>
            <a:r>
              <a:rPr lang="en-US" sz="2000" dirty="0" err="1">
                <a:latin typeface="Arial" pitchFamily="34" charset="0"/>
                <a:cs typeface="Times New Roman" pitchFamily="18" charset="0"/>
              </a:rPr>
              <a:t>caracteristicile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produselor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serviciile</a:t>
            </a:r>
            <a:r>
              <a:rPr lang="en-US" sz="2000" dirty="0">
                <a:latin typeface="Arial" pitchFamily="34" charset="0"/>
                <a:cs typeface="Times New Roman" pitchFamily="18" charset="0"/>
              </a:rPr>
              <a:t> care </a:t>
            </a:r>
            <a:r>
              <a:rPr lang="en-US" sz="2000" dirty="0" err="1">
                <a:latin typeface="Arial" pitchFamily="34" charset="0"/>
                <a:cs typeface="Times New Roman" pitchFamily="18" charset="0"/>
              </a:rPr>
              <a:t>urmează</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să</a:t>
            </a:r>
            <a:r>
              <a:rPr lang="en-US" sz="2000" dirty="0">
                <a:latin typeface="Arial" pitchFamily="34" charset="0"/>
                <a:cs typeface="Times New Roman" pitchFamily="18" charset="0"/>
              </a:rPr>
              <a:t> fie  </a:t>
            </a:r>
            <a:r>
              <a:rPr lang="en-US" sz="2000" dirty="0" err="1">
                <a:latin typeface="Arial" pitchFamily="34" charset="0"/>
                <a:cs typeface="Times New Roman" pitchFamily="18" charset="0"/>
              </a:rPr>
              <a:t>realizate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sau</a:t>
            </a:r>
            <a:r>
              <a:rPr lang="en-US" sz="2000" dirty="0">
                <a:latin typeface="Arial" pitchFamily="34" charset="0"/>
                <a:cs typeface="Times New Roman" pitchFamily="18" charset="0"/>
              </a:rPr>
              <a:t> a </a:t>
            </a:r>
            <a:r>
              <a:rPr lang="en-US" sz="2000" dirty="0" err="1">
                <a:latin typeface="Arial" pitchFamily="34" charset="0"/>
                <a:cs typeface="Times New Roman" pitchFamily="18" charset="0"/>
              </a:rPr>
              <a:t>activităților</a:t>
            </a:r>
            <a:r>
              <a:rPr lang="en-US" sz="2000" dirty="0">
                <a:latin typeface="Arial" pitchFamily="34" charset="0"/>
                <a:cs typeface="Times New Roman" pitchFamily="18" charset="0"/>
              </a:rPr>
              <a:t> care </a:t>
            </a:r>
            <a:r>
              <a:rPr lang="en-US" sz="2000" dirty="0" err="1">
                <a:latin typeface="Arial" pitchFamily="34" charset="0"/>
                <a:cs typeface="Times New Roman" pitchFamily="18" charset="0"/>
              </a:rPr>
              <a:t>urmeaza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sa</a:t>
            </a:r>
            <a:r>
              <a:rPr lang="en-US" sz="2000" dirty="0">
                <a:latin typeface="Arial" pitchFamily="34" charset="0"/>
                <a:cs typeface="Times New Roman" pitchFamily="18" charset="0"/>
              </a:rPr>
              <a:t> fie </a:t>
            </a:r>
            <a:r>
              <a:rPr lang="en-US" sz="2000" dirty="0" err="1">
                <a:latin typeface="Arial" pitchFamily="34" charset="0"/>
                <a:cs typeface="Times New Roman" pitchFamily="18" charset="0"/>
              </a:rPr>
              <a:t>efectuate</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	-	</a:t>
            </a:r>
            <a:r>
              <a:rPr lang="en-US" sz="2000" dirty="0" err="1">
                <a:latin typeface="Arial" pitchFamily="34" charset="0"/>
                <a:cs typeface="Times New Roman" pitchFamily="18" charset="0"/>
              </a:rPr>
              <a:t>rezultatele</a:t>
            </a:r>
            <a:r>
              <a:rPr lang="en-US" sz="2000" dirty="0">
                <a:latin typeface="Arial" pitchFamily="34" charset="0"/>
                <a:cs typeface="Times New Roman" pitchFamily="18" charset="0"/>
              </a:rPr>
              <a:t> care </a:t>
            </a:r>
            <a:r>
              <a:rPr lang="en-US" sz="2000" dirty="0" err="1">
                <a:latin typeface="Arial" pitchFamily="34" charset="0"/>
                <a:cs typeface="Times New Roman" pitchFamily="18" charset="0"/>
              </a:rPr>
              <a:t>urmeaza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sa</a:t>
            </a:r>
            <a:r>
              <a:rPr lang="en-US" sz="2000" dirty="0">
                <a:latin typeface="Arial" pitchFamily="34" charset="0"/>
                <a:cs typeface="Times New Roman" pitchFamily="18" charset="0"/>
              </a:rPr>
              <a:t> fie </a:t>
            </a:r>
            <a:r>
              <a:rPr lang="en-US" sz="2000" dirty="0" err="1">
                <a:latin typeface="Arial" pitchFamily="34" charset="0"/>
                <a:cs typeface="Times New Roman" pitchFamily="18" charset="0"/>
              </a:rPr>
              <a:t>obtinute</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disponibilitatea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utilizarea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resurselor</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monitorizare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măsurare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adecvate</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implementarea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activităților</a:t>
            </a:r>
            <a:r>
              <a:rPr lang="en-US" sz="2000" dirty="0">
                <a:latin typeface="Arial" pitchFamily="34" charset="0"/>
                <a:cs typeface="Times New Roman" pitchFamily="18" charset="0"/>
              </a:rPr>
              <a:t> de </a:t>
            </a:r>
            <a:r>
              <a:rPr lang="en-US" sz="2000" dirty="0" err="1">
                <a:latin typeface="Arial" pitchFamily="34" charset="0"/>
                <a:cs typeface="Times New Roman" pitchFamily="18" charset="0"/>
              </a:rPr>
              <a:t>monitorizare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măsurare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în</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etape</a:t>
            </a:r>
            <a:endParaRPr lang="en-US" sz="2000" dirty="0">
              <a:latin typeface="Arial" pitchFamily="34" charset="0"/>
              <a:cs typeface="Times New Roman" pitchFamily="18" charset="0"/>
            </a:endParaRPr>
          </a:p>
          <a:p>
            <a:pPr marL="342900" indent="-342900"/>
            <a:r>
              <a:rPr lang="en-US" sz="2000" dirty="0" err="1" smtClean="0">
                <a:latin typeface="Arial" pitchFamily="34" charset="0"/>
                <a:cs typeface="Times New Roman" pitchFamily="18" charset="0"/>
              </a:rPr>
              <a:t>Corespunzatoare</a:t>
            </a:r>
            <a:endParaRPr lang="en-US" sz="2000" dirty="0" smtClean="0">
              <a:latin typeface="Arial" pitchFamily="34" charset="0"/>
              <a:cs typeface="Times New Roman" pitchFamily="18" charset="0"/>
            </a:endParaRPr>
          </a:p>
          <a:p>
            <a:pPr marL="342900" indent="-342900"/>
            <a:r>
              <a:rPr lang="en-US" sz="2000" dirty="0" smtClean="0">
                <a:latin typeface="Arial" pitchFamily="34" charset="0"/>
                <a:cs typeface="Times New Roman" pitchFamily="18" charset="0"/>
              </a:rPr>
              <a:t>» </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utilizarea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infrastructurii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corespunzatoare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 </a:t>
            </a:r>
            <a:r>
              <a:rPr lang="en-US" sz="2000" dirty="0" err="1">
                <a:latin typeface="Arial" pitchFamily="34" charset="0"/>
                <a:cs typeface="Times New Roman" pitchFamily="18" charset="0"/>
              </a:rPr>
              <a:t>mediului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corespunzator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endParaRPr lang="en-US" sz="2000" dirty="0">
              <a:latin typeface="Arial" pitchFamily="34" charset="0"/>
              <a:cs typeface="Times New Roman" pitchFamily="18" charset="0"/>
            </a:endParaRPr>
          </a:p>
          <a:p>
            <a:pPr marL="342900" indent="-342900"/>
            <a:r>
              <a:rPr lang="en-US" sz="2000" dirty="0" err="1">
                <a:latin typeface="Arial" pitchFamily="34" charset="0"/>
                <a:cs typeface="Times New Roman" pitchFamily="18" charset="0"/>
              </a:rPr>
              <a:t>operarea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proceselor</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endParaRPr lang="en-US" dirty="0">
              <a:solidFill>
                <a:srgbClr val="031F43"/>
              </a:solidFill>
              <a:latin typeface="Arial" pitchFamily="34" charset="0"/>
              <a:sym typeface="Monotype Sorts"/>
            </a:endParaRPr>
          </a:p>
        </p:txBody>
      </p:sp>
    </p:spTree>
    <p:extLst>
      <p:ext uri="{BB962C8B-B14F-4D97-AF65-F5344CB8AC3E}">
        <p14:creationId xmlns:p14="http://schemas.microsoft.com/office/powerpoint/2010/main" val="26484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304042" y="2559227"/>
            <a:ext cx="10282237" cy="2945422"/>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lnSpc>
                <a:spcPct val="115000"/>
              </a:lnSpc>
              <a:buFont typeface="Symbol" pitchFamily="18" charset="2"/>
              <a:buBlip>
                <a:blip r:embed="rId2"/>
              </a:buBlip>
            </a:pPr>
            <a:r>
              <a:rPr lang="en-US" sz="2800" dirty="0" err="1" smtClean="0">
                <a:latin typeface="Arial" pitchFamily="34" charset="0"/>
                <a:ea typeface="Batang" pitchFamily="18" charset="-127"/>
              </a:rPr>
              <a:t>Identificarea</a:t>
            </a:r>
            <a:r>
              <a:rPr lang="en-US" sz="2800" dirty="0" smtClean="0">
                <a:latin typeface="Arial" pitchFamily="34" charset="0"/>
                <a:ea typeface="Batang" pitchFamily="18" charset="-127"/>
              </a:rPr>
              <a:t> </a:t>
            </a:r>
            <a:r>
              <a:rPr lang="en-US" sz="2800" dirty="0" err="1">
                <a:latin typeface="Arial" pitchFamily="34" charset="0"/>
                <a:ea typeface="Batang" pitchFamily="18" charset="-127"/>
              </a:rPr>
              <a:t>si</a:t>
            </a:r>
            <a:r>
              <a:rPr lang="en-US" sz="2800" dirty="0">
                <a:latin typeface="Arial" pitchFamily="34" charset="0"/>
                <a:ea typeface="Batang" pitchFamily="18" charset="-127"/>
              </a:rPr>
              <a:t> </a:t>
            </a:r>
            <a:r>
              <a:rPr lang="en-US" sz="2800" dirty="0" err="1">
                <a:latin typeface="Arial" pitchFamily="34" charset="0"/>
                <a:ea typeface="Batang" pitchFamily="18" charset="-127"/>
              </a:rPr>
              <a:t>trasabilitatea</a:t>
            </a:r>
            <a:endParaRPr lang="en-US" sz="2800" dirty="0">
              <a:latin typeface="Arial" pitchFamily="34" charset="0"/>
              <a:ea typeface="Batang" pitchFamily="18" charset="-127"/>
            </a:endParaRPr>
          </a:p>
          <a:p>
            <a:pPr marL="342900" indent="-342900">
              <a:lnSpc>
                <a:spcPct val="115000"/>
              </a:lnSpc>
            </a:pPr>
            <a:endParaRPr lang="en-US" sz="800" dirty="0">
              <a:cs typeface="Times New Roman" pitchFamily="18" charset="0"/>
            </a:endParaRPr>
          </a:p>
          <a:p>
            <a:pPr marL="342900" indent="-342900"/>
            <a:r>
              <a:rPr lang="en-US" dirty="0">
                <a:latin typeface="Arial" pitchFamily="34" charset="0"/>
                <a:ea typeface="Yu Gothic" pitchFamily="34" charset="-128"/>
                <a:cs typeface="Times New Roman" pitchFamily="18" charset="0"/>
              </a:rPr>
              <a:t>☞	 </a:t>
            </a:r>
            <a:r>
              <a:rPr lang="en-US" dirty="0" err="1">
                <a:latin typeface="Arial" pitchFamily="34" charset="0"/>
                <a:cs typeface="Times New Roman" pitchFamily="18" charset="0"/>
              </a:rPr>
              <a:t>Organizația</a:t>
            </a:r>
            <a:r>
              <a:rPr lang="en-US" dirty="0">
                <a:latin typeface="Arial" pitchFamily="34" charset="0"/>
                <a:cs typeface="Times New Roman" pitchFamily="18" charset="0"/>
              </a:rPr>
              <a:t> </a:t>
            </a:r>
            <a:r>
              <a:rPr lang="en-US" dirty="0" err="1" smtClean="0">
                <a:latin typeface="Arial" pitchFamily="34" charset="0"/>
                <a:cs typeface="Times New Roman" pitchFamily="18" charset="0"/>
              </a:rPr>
              <a:t>utilizeaza</a:t>
            </a:r>
            <a:r>
              <a:rPr lang="en-US" dirty="0" smtClean="0">
                <a:latin typeface="Arial" pitchFamily="34" charset="0"/>
                <a:cs typeface="Times New Roman" pitchFamily="18" charset="0"/>
              </a:rPr>
              <a:t> </a:t>
            </a:r>
            <a:r>
              <a:rPr lang="en-US" dirty="0" err="1">
                <a:latin typeface="Arial" pitchFamily="34" charset="0"/>
                <a:cs typeface="Times New Roman" pitchFamily="18" charset="0"/>
              </a:rPr>
              <a:t>mijloace</a:t>
            </a:r>
            <a:r>
              <a:rPr lang="en-US" dirty="0">
                <a:latin typeface="Arial" pitchFamily="34" charset="0"/>
                <a:cs typeface="Times New Roman" pitchFamily="18" charset="0"/>
              </a:rPr>
              <a:t> </a:t>
            </a:r>
            <a:r>
              <a:rPr lang="en-US" dirty="0" err="1">
                <a:latin typeface="Arial" pitchFamily="34" charset="0"/>
                <a:cs typeface="Times New Roman" pitchFamily="18" charset="0"/>
              </a:rPr>
              <a:t>adecvate</a:t>
            </a:r>
            <a:r>
              <a:rPr lang="en-US" dirty="0">
                <a:latin typeface="Arial" pitchFamily="34" charset="0"/>
                <a:cs typeface="Times New Roman" pitchFamily="18" charset="0"/>
              </a:rPr>
              <a:t> </a:t>
            </a:r>
            <a:r>
              <a:rPr lang="en-US" dirty="0" err="1">
                <a:latin typeface="Arial" pitchFamily="34" charset="0"/>
                <a:cs typeface="Times New Roman" pitchFamily="18" charset="0"/>
              </a:rPr>
              <a:t>pentru</a:t>
            </a:r>
            <a:r>
              <a:rPr lang="en-US" dirty="0">
                <a:latin typeface="Arial" pitchFamily="34" charset="0"/>
                <a:cs typeface="Times New Roman" pitchFamily="18" charset="0"/>
              </a:rPr>
              <a:t> a </a:t>
            </a:r>
            <a:r>
              <a:rPr lang="en-US" dirty="0" err="1" smtClean="0">
                <a:latin typeface="Arial" pitchFamily="34" charset="0"/>
                <a:cs typeface="Times New Roman" pitchFamily="18" charset="0"/>
              </a:rPr>
              <a:t>identificarea</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elementelor</a:t>
            </a:r>
            <a:r>
              <a:rPr lang="en-US" dirty="0" smtClean="0">
                <a:latin typeface="Arial" pitchFamily="34" charset="0"/>
                <a:cs typeface="Times New Roman" pitchFamily="18" charset="0"/>
              </a:rPr>
              <a:t> </a:t>
            </a:r>
            <a:r>
              <a:rPr lang="en-US" dirty="0">
                <a:latin typeface="Arial" pitchFamily="34" charset="0"/>
                <a:cs typeface="Times New Roman" pitchFamily="18" charset="0"/>
              </a:rPr>
              <a:t>de </a:t>
            </a:r>
            <a:r>
              <a:rPr lang="en-US" dirty="0" err="1">
                <a:latin typeface="Arial" pitchFamily="34" charset="0"/>
                <a:cs typeface="Times New Roman" pitchFamily="18" charset="0"/>
              </a:rPr>
              <a:t>iesire</a:t>
            </a:r>
            <a:r>
              <a:rPr lang="en-US" dirty="0">
                <a:latin typeface="Arial" pitchFamily="34" charset="0"/>
                <a:cs typeface="Times New Roman" pitchFamily="18" charset="0"/>
              </a:rPr>
              <a:t>  </a:t>
            </a:r>
            <a:r>
              <a:rPr lang="en-US" dirty="0" err="1">
                <a:latin typeface="Arial" pitchFamily="34" charset="0"/>
                <a:cs typeface="Times New Roman" pitchFamily="18" charset="0"/>
              </a:rPr>
              <a:t>atunci</a:t>
            </a:r>
            <a:r>
              <a:rPr lang="en-US" dirty="0">
                <a:latin typeface="Arial" pitchFamily="34" charset="0"/>
                <a:cs typeface="Times New Roman" pitchFamily="18" charset="0"/>
              </a:rPr>
              <a:t> </a:t>
            </a:r>
            <a:r>
              <a:rPr lang="en-US" dirty="0" err="1">
                <a:latin typeface="Arial" pitchFamily="34" charset="0"/>
                <a:cs typeface="Times New Roman" pitchFamily="18" charset="0"/>
              </a:rPr>
              <a:t>când</a:t>
            </a:r>
            <a:r>
              <a:rPr lang="en-US" dirty="0">
                <a:latin typeface="Arial" pitchFamily="34" charset="0"/>
                <a:cs typeface="Times New Roman" pitchFamily="18" charset="0"/>
              </a:rPr>
              <a:t> </a:t>
            </a:r>
            <a:r>
              <a:rPr lang="en-US" dirty="0" err="1">
                <a:latin typeface="Arial" pitchFamily="34" charset="0"/>
                <a:cs typeface="Times New Roman" pitchFamily="18" charset="0"/>
              </a:rPr>
              <a:t>este</a:t>
            </a:r>
            <a:r>
              <a:rPr lang="en-US" dirty="0">
                <a:latin typeface="Arial" pitchFamily="34" charset="0"/>
                <a:cs typeface="Times New Roman" pitchFamily="18" charset="0"/>
              </a:rPr>
              <a:t> </a:t>
            </a:r>
            <a:r>
              <a:rPr lang="en-US" dirty="0" err="1">
                <a:latin typeface="Arial" pitchFamily="34" charset="0"/>
                <a:cs typeface="Times New Roman" pitchFamily="18" charset="0"/>
              </a:rPr>
              <a:t>necesar</a:t>
            </a:r>
            <a:r>
              <a:rPr lang="en-US" dirty="0">
                <a:latin typeface="Arial" pitchFamily="34" charset="0"/>
                <a:cs typeface="Times New Roman" pitchFamily="18" charset="0"/>
              </a:rPr>
              <a:t> </a:t>
            </a:r>
            <a:r>
              <a:rPr lang="en-US" dirty="0" err="1">
                <a:latin typeface="Arial" pitchFamily="34" charset="0"/>
                <a:cs typeface="Times New Roman" pitchFamily="18" charset="0"/>
              </a:rPr>
              <a:t>să</a:t>
            </a:r>
            <a:r>
              <a:rPr lang="en-US" dirty="0">
                <a:latin typeface="Arial" pitchFamily="34" charset="0"/>
                <a:cs typeface="Times New Roman" pitchFamily="18" charset="0"/>
              </a:rPr>
              <a:t> se </a:t>
            </a:r>
            <a:r>
              <a:rPr lang="en-US" dirty="0" err="1" smtClean="0">
                <a:latin typeface="Arial" pitchFamily="34" charset="0"/>
                <a:cs typeface="Times New Roman" pitchFamily="18" charset="0"/>
              </a:rPr>
              <a:t>asigure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conformitatea</a:t>
            </a:r>
            <a:r>
              <a:rPr lang="en-US" dirty="0" smtClean="0">
                <a:latin typeface="Arial" pitchFamily="34" charset="0"/>
                <a:cs typeface="Times New Roman" pitchFamily="18" charset="0"/>
              </a:rPr>
              <a:t> </a:t>
            </a:r>
            <a:r>
              <a:rPr lang="en-US" dirty="0" err="1">
                <a:latin typeface="Arial" pitchFamily="34" charset="0"/>
                <a:cs typeface="Times New Roman" pitchFamily="18" charset="0"/>
              </a:rPr>
              <a:t>produselor</a:t>
            </a:r>
            <a:r>
              <a:rPr lang="en-US" dirty="0">
                <a:latin typeface="Arial" pitchFamily="34" charset="0"/>
                <a:cs typeface="Times New Roman" pitchFamily="18" charset="0"/>
              </a:rPr>
              <a:t> </a:t>
            </a:r>
            <a:r>
              <a:rPr lang="en-US" dirty="0" err="1">
                <a:latin typeface="Arial" pitchFamily="34" charset="0"/>
                <a:cs typeface="Times New Roman" pitchFamily="18" charset="0"/>
              </a:rPr>
              <a:t>și</a:t>
            </a:r>
            <a:r>
              <a:rPr lang="en-US" dirty="0">
                <a:latin typeface="Arial" pitchFamily="34" charset="0"/>
                <a:cs typeface="Times New Roman" pitchFamily="18" charset="0"/>
              </a:rPr>
              <a:t> </a:t>
            </a:r>
            <a:r>
              <a:rPr lang="en-US" dirty="0" err="1">
                <a:latin typeface="Arial" pitchFamily="34" charset="0"/>
                <a:cs typeface="Times New Roman" pitchFamily="18" charset="0"/>
              </a:rPr>
              <a:t>serviciilor</a:t>
            </a:r>
            <a:r>
              <a:rPr lang="en-US" dirty="0">
                <a:latin typeface="Arial" pitchFamily="34" charset="0"/>
                <a:cs typeface="Times New Roman" pitchFamily="18" charset="0"/>
              </a:rPr>
              <a:t>.</a:t>
            </a:r>
          </a:p>
          <a:p>
            <a:pPr marL="342900" indent="-342900"/>
            <a:endParaRPr lang="en-US" dirty="0">
              <a:cs typeface="Times New Roman" pitchFamily="18" charset="0"/>
            </a:endParaRPr>
          </a:p>
          <a:p>
            <a:pPr marL="342900" indent="-342900"/>
            <a:r>
              <a:rPr lang="en-US" dirty="0">
                <a:latin typeface="Yu Gothic" pitchFamily="34" charset="-128"/>
                <a:ea typeface="Yu Gothic" pitchFamily="34" charset="-128"/>
              </a:rPr>
              <a:t>☞ </a:t>
            </a:r>
            <a:r>
              <a:rPr lang="en-US" dirty="0" err="1">
                <a:latin typeface="Arial" pitchFamily="34" charset="0"/>
                <a:cs typeface="Times New Roman" pitchFamily="18" charset="0"/>
              </a:rPr>
              <a:t>Organizația</a:t>
            </a:r>
            <a:r>
              <a:rPr lang="en-US" dirty="0">
                <a:latin typeface="Arial" pitchFamily="34" charset="0"/>
                <a:cs typeface="Times New Roman" pitchFamily="18" charset="0"/>
              </a:rPr>
              <a:t> </a:t>
            </a:r>
            <a:r>
              <a:rPr lang="en-US" dirty="0" err="1">
                <a:latin typeface="Arial" pitchFamily="34" charset="0"/>
                <a:cs typeface="Times New Roman" pitchFamily="18" charset="0"/>
              </a:rPr>
              <a:t>identifica</a:t>
            </a:r>
            <a:r>
              <a:rPr lang="en-US" dirty="0">
                <a:latin typeface="Arial" pitchFamily="34" charset="0"/>
                <a:cs typeface="Times New Roman" pitchFamily="18" charset="0"/>
              </a:rPr>
              <a:t> </a:t>
            </a:r>
            <a:r>
              <a:rPr lang="en-US" dirty="0" err="1">
                <a:latin typeface="Arial" pitchFamily="34" charset="0"/>
                <a:cs typeface="Times New Roman" pitchFamily="18" charset="0"/>
              </a:rPr>
              <a:t>stadiul</a:t>
            </a:r>
            <a:r>
              <a:rPr lang="en-US" dirty="0">
                <a:latin typeface="Arial" pitchFamily="34" charset="0"/>
                <a:cs typeface="Times New Roman" pitchFamily="18" charset="0"/>
              </a:rPr>
              <a:t> </a:t>
            </a:r>
            <a:r>
              <a:rPr lang="en-US" dirty="0" err="1">
                <a:latin typeface="Arial" pitchFamily="34" charset="0"/>
                <a:cs typeface="Times New Roman" pitchFamily="18" charset="0"/>
              </a:rPr>
              <a:t>elementelor</a:t>
            </a:r>
            <a:r>
              <a:rPr lang="en-US" dirty="0">
                <a:latin typeface="Arial" pitchFamily="34" charset="0"/>
                <a:cs typeface="Times New Roman" pitchFamily="18" charset="0"/>
              </a:rPr>
              <a:t> de </a:t>
            </a:r>
            <a:r>
              <a:rPr lang="en-US" dirty="0" err="1">
                <a:latin typeface="Arial" pitchFamily="34" charset="0"/>
                <a:cs typeface="Times New Roman" pitchFamily="18" charset="0"/>
              </a:rPr>
              <a:t>iesire</a:t>
            </a:r>
            <a:r>
              <a:rPr lang="en-US" dirty="0">
                <a:latin typeface="Arial" pitchFamily="34" charset="0"/>
                <a:cs typeface="Times New Roman" pitchFamily="18" charset="0"/>
              </a:rPr>
              <a:t> </a:t>
            </a:r>
            <a:r>
              <a:rPr lang="en-US" dirty="0" err="1">
                <a:latin typeface="Arial" pitchFamily="34" charset="0"/>
                <a:cs typeface="Times New Roman" pitchFamily="18" charset="0"/>
              </a:rPr>
              <a:t>referitor</a:t>
            </a:r>
            <a:r>
              <a:rPr lang="en-US" dirty="0">
                <a:latin typeface="Arial" pitchFamily="34" charset="0"/>
                <a:cs typeface="Times New Roman" pitchFamily="18" charset="0"/>
              </a:rPr>
              <a:t> </a:t>
            </a:r>
            <a:r>
              <a:rPr lang="en-US" dirty="0" smtClean="0">
                <a:latin typeface="Arial" pitchFamily="34" charset="0"/>
                <a:cs typeface="Times New Roman" pitchFamily="18" charset="0"/>
              </a:rPr>
              <a:t>la </a:t>
            </a:r>
            <a:r>
              <a:rPr lang="en-US" dirty="0" err="1" smtClean="0">
                <a:latin typeface="Arial" pitchFamily="34" charset="0"/>
                <a:cs typeface="Times New Roman" pitchFamily="18" charset="0"/>
              </a:rPr>
              <a:t>cerintele</a:t>
            </a:r>
            <a:r>
              <a:rPr lang="en-US" dirty="0" smtClean="0">
                <a:latin typeface="Arial" pitchFamily="34" charset="0"/>
                <a:cs typeface="Times New Roman" pitchFamily="18" charset="0"/>
              </a:rPr>
              <a:t> </a:t>
            </a:r>
            <a:r>
              <a:rPr lang="en-US" dirty="0">
                <a:latin typeface="Arial" pitchFamily="34" charset="0"/>
                <a:cs typeface="Times New Roman" pitchFamily="18" charset="0"/>
              </a:rPr>
              <a:t>de </a:t>
            </a:r>
            <a:r>
              <a:rPr lang="en-US" dirty="0" err="1">
                <a:latin typeface="Arial" pitchFamily="34" charset="0"/>
                <a:cs typeface="Times New Roman" pitchFamily="18" charset="0"/>
              </a:rPr>
              <a:t>monitorizare</a:t>
            </a:r>
            <a:r>
              <a:rPr lang="en-US" dirty="0">
                <a:latin typeface="Arial" pitchFamily="34" charset="0"/>
                <a:cs typeface="Times New Roman" pitchFamily="18" charset="0"/>
              </a:rPr>
              <a:t> </a:t>
            </a:r>
            <a:r>
              <a:rPr lang="en-US" dirty="0" err="1">
                <a:latin typeface="Arial" pitchFamily="34" charset="0"/>
                <a:cs typeface="Times New Roman" pitchFamily="18" charset="0"/>
              </a:rPr>
              <a:t>și</a:t>
            </a:r>
            <a:r>
              <a:rPr lang="en-US" dirty="0">
                <a:latin typeface="Arial" pitchFamily="34" charset="0"/>
                <a:cs typeface="Times New Roman" pitchFamily="18" charset="0"/>
              </a:rPr>
              <a:t> </a:t>
            </a:r>
            <a:r>
              <a:rPr lang="en-US" dirty="0" err="1">
                <a:latin typeface="Arial" pitchFamily="34" charset="0"/>
                <a:cs typeface="Times New Roman" pitchFamily="18" charset="0"/>
              </a:rPr>
              <a:t>măsurare</a:t>
            </a:r>
            <a:r>
              <a:rPr lang="en-US" dirty="0">
                <a:latin typeface="Arial" pitchFamily="34" charset="0"/>
                <a:cs typeface="Times New Roman" pitchFamily="18" charset="0"/>
              </a:rPr>
              <a:t> </a:t>
            </a:r>
            <a:r>
              <a:rPr lang="en-US" dirty="0" err="1">
                <a:latin typeface="Arial" pitchFamily="34" charset="0"/>
                <a:cs typeface="Times New Roman" pitchFamily="18" charset="0"/>
              </a:rPr>
              <a:t>pe</a:t>
            </a:r>
            <a:r>
              <a:rPr lang="en-US" dirty="0">
                <a:latin typeface="Arial" pitchFamily="34" charset="0"/>
                <a:cs typeface="Times New Roman" pitchFamily="18" charset="0"/>
              </a:rPr>
              <a:t> tot </a:t>
            </a:r>
            <a:r>
              <a:rPr lang="en-US" dirty="0" err="1">
                <a:latin typeface="Arial" pitchFamily="34" charset="0"/>
                <a:cs typeface="Times New Roman" pitchFamily="18" charset="0"/>
              </a:rPr>
              <a:t>parcursul</a:t>
            </a:r>
            <a:r>
              <a:rPr lang="en-US" dirty="0">
                <a:latin typeface="Arial" pitchFamily="34" charset="0"/>
                <a:cs typeface="Times New Roman" pitchFamily="18" charset="0"/>
              </a:rPr>
              <a:t>  </a:t>
            </a:r>
            <a:r>
              <a:rPr lang="en-US" dirty="0" err="1">
                <a:latin typeface="Arial" pitchFamily="34" charset="0"/>
                <a:cs typeface="Times New Roman" pitchFamily="18" charset="0"/>
              </a:rPr>
              <a:t>producție</a:t>
            </a:r>
            <a:r>
              <a:rPr lang="en-US" dirty="0">
                <a:latin typeface="Arial" pitchFamily="34" charset="0"/>
                <a:cs typeface="Times New Roman" pitchFamily="18" charset="0"/>
              </a:rPr>
              <a:t> </a:t>
            </a:r>
            <a:r>
              <a:rPr lang="en-US" dirty="0" err="1" smtClean="0">
                <a:latin typeface="Arial" pitchFamily="34" charset="0"/>
                <a:cs typeface="Times New Roman" pitchFamily="18" charset="0"/>
              </a:rPr>
              <a:t>și</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furnizarii</a:t>
            </a:r>
            <a:r>
              <a:rPr lang="en-US" dirty="0" smtClean="0">
                <a:latin typeface="Arial" pitchFamily="34" charset="0"/>
                <a:cs typeface="Times New Roman" pitchFamily="18" charset="0"/>
              </a:rPr>
              <a:t> </a:t>
            </a:r>
            <a:r>
              <a:rPr lang="en-US" dirty="0">
                <a:latin typeface="Arial" pitchFamily="34" charset="0"/>
                <a:cs typeface="Times New Roman" pitchFamily="18" charset="0"/>
              </a:rPr>
              <a:t>de </a:t>
            </a:r>
            <a:r>
              <a:rPr lang="en-US" dirty="0" err="1">
                <a:latin typeface="Arial" pitchFamily="34" charset="0"/>
                <a:cs typeface="Times New Roman" pitchFamily="18" charset="0"/>
              </a:rPr>
              <a:t>servicii</a:t>
            </a:r>
            <a:r>
              <a:rPr lang="en-US" dirty="0">
                <a:latin typeface="Arial" pitchFamily="34" charset="0"/>
                <a:cs typeface="Times New Roman" pitchFamily="18" charset="0"/>
              </a:rPr>
              <a:t>.</a:t>
            </a:r>
          </a:p>
          <a:p>
            <a:pPr marL="342900" indent="-342900"/>
            <a:endParaRPr lang="en-US" dirty="0">
              <a:cs typeface="Times New Roman" pitchFamily="18" charset="0"/>
            </a:endParaRPr>
          </a:p>
          <a:p>
            <a:pPr marL="342900" indent="-342900"/>
            <a:r>
              <a:rPr lang="en-US" dirty="0">
                <a:latin typeface="Arial" pitchFamily="34" charset="0"/>
                <a:ea typeface="Yu Gothic" pitchFamily="34" charset="-128"/>
              </a:rPr>
              <a:t>☞  </a:t>
            </a:r>
            <a:r>
              <a:rPr lang="en-US" dirty="0" err="1">
                <a:latin typeface="Arial" pitchFamily="34" charset="0"/>
                <a:cs typeface="Times New Roman" pitchFamily="18" charset="0"/>
              </a:rPr>
              <a:t>Organizația</a:t>
            </a:r>
            <a:r>
              <a:rPr lang="en-US" dirty="0">
                <a:latin typeface="Arial" pitchFamily="34" charset="0"/>
                <a:cs typeface="Times New Roman" pitchFamily="18" charset="0"/>
              </a:rPr>
              <a:t> </a:t>
            </a:r>
            <a:r>
              <a:rPr lang="en-US" dirty="0" err="1">
                <a:latin typeface="Arial" pitchFamily="34" charset="0"/>
                <a:cs typeface="Times New Roman" pitchFamily="18" charset="0"/>
              </a:rPr>
              <a:t>controlează</a:t>
            </a:r>
            <a:r>
              <a:rPr lang="en-US" dirty="0">
                <a:latin typeface="Arial" pitchFamily="34" charset="0"/>
                <a:cs typeface="Times New Roman" pitchFamily="18" charset="0"/>
              </a:rPr>
              <a:t> </a:t>
            </a:r>
            <a:r>
              <a:rPr lang="en-US" dirty="0" err="1">
                <a:latin typeface="Arial" pitchFamily="34" charset="0"/>
                <a:cs typeface="Times New Roman" pitchFamily="18" charset="0"/>
              </a:rPr>
              <a:t>identificarea</a:t>
            </a:r>
            <a:r>
              <a:rPr lang="en-US" dirty="0">
                <a:latin typeface="Arial" pitchFamily="34" charset="0"/>
                <a:cs typeface="Times New Roman" pitchFamily="18" charset="0"/>
              </a:rPr>
              <a:t> </a:t>
            </a:r>
            <a:r>
              <a:rPr lang="en-US" dirty="0" err="1">
                <a:latin typeface="Arial" pitchFamily="34" charset="0"/>
                <a:cs typeface="Times New Roman" pitchFamily="18" charset="0"/>
              </a:rPr>
              <a:t>unica</a:t>
            </a:r>
            <a:r>
              <a:rPr lang="en-US" dirty="0">
                <a:latin typeface="Arial" pitchFamily="34" charset="0"/>
                <a:cs typeface="Times New Roman" pitchFamily="18" charset="0"/>
              </a:rPr>
              <a:t>  a </a:t>
            </a:r>
            <a:r>
              <a:rPr lang="en-US" dirty="0" err="1">
                <a:latin typeface="Arial" pitchFamily="34" charset="0"/>
                <a:cs typeface="Times New Roman" pitchFamily="18" charset="0"/>
              </a:rPr>
              <a:t>elementelor</a:t>
            </a:r>
            <a:r>
              <a:rPr lang="en-US" dirty="0">
                <a:latin typeface="Arial" pitchFamily="34" charset="0"/>
                <a:cs typeface="Times New Roman" pitchFamily="18" charset="0"/>
              </a:rPr>
              <a:t> </a:t>
            </a:r>
            <a:r>
              <a:rPr lang="en-US" dirty="0" smtClean="0">
                <a:latin typeface="Arial" pitchFamily="34" charset="0"/>
                <a:cs typeface="Times New Roman" pitchFamily="18" charset="0"/>
              </a:rPr>
              <a:t>de </a:t>
            </a:r>
            <a:r>
              <a:rPr lang="en-US" dirty="0" err="1" smtClean="0">
                <a:latin typeface="Arial" pitchFamily="34" charset="0"/>
                <a:cs typeface="Times New Roman" pitchFamily="18" charset="0"/>
              </a:rPr>
              <a:t>iesire</a:t>
            </a:r>
            <a:r>
              <a:rPr lang="en-US" dirty="0" smtClean="0">
                <a:latin typeface="Arial" pitchFamily="34" charset="0"/>
                <a:cs typeface="Times New Roman" pitchFamily="18" charset="0"/>
              </a:rPr>
              <a:t> </a:t>
            </a:r>
            <a:r>
              <a:rPr lang="en-US" dirty="0">
                <a:latin typeface="Arial" pitchFamily="34" charset="0"/>
                <a:cs typeface="Times New Roman" pitchFamily="18" charset="0"/>
              </a:rPr>
              <a:t>, </a:t>
            </a:r>
            <a:r>
              <a:rPr lang="en-US" dirty="0" err="1">
                <a:latin typeface="Arial" pitchFamily="34" charset="0"/>
                <a:cs typeface="Times New Roman" pitchFamily="18" charset="0"/>
              </a:rPr>
              <a:t>atunci</a:t>
            </a:r>
            <a:r>
              <a:rPr lang="en-US" dirty="0">
                <a:latin typeface="Arial" pitchFamily="34" charset="0"/>
                <a:cs typeface="Times New Roman" pitchFamily="18" charset="0"/>
              </a:rPr>
              <a:t> </a:t>
            </a:r>
            <a:r>
              <a:rPr lang="en-US" dirty="0" err="1">
                <a:latin typeface="Arial" pitchFamily="34" charset="0"/>
                <a:cs typeface="Times New Roman" pitchFamily="18" charset="0"/>
              </a:rPr>
              <a:t>când</a:t>
            </a:r>
            <a:r>
              <a:rPr lang="en-US" dirty="0">
                <a:latin typeface="Arial" pitchFamily="34" charset="0"/>
                <a:cs typeface="Times New Roman" pitchFamily="18" charset="0"/>
              </a:rPr>
              <a:t> </a:t>
            </a:r>
            <a:r>
              <a:rPr lang="en-US" dirty="0" err="1">
                <a:latin typeface="Arial" pitchFamily="34" charset="0"/>
                <a:cs typeface="Times New Roman" pitchFamily="18" charset="0"/>
              </a:rPr>
              <a:t>trasabilitatea</a:t>
            </a:r>
            <a:r>
              <a:rPr lang="en-US" dirty="0">
                <a:latin typeface="Arial" pitchFamily="34" charset="0"/>
                <a:cs typeface="Times New Roman" pitchFamily="18" charset="0"/>
              </a:rPr>
              <a:t> </a:t>
            </a:r>
            <a:r>
              <a:rPr lang="en-US" dirty="0" err="1">
                <a:latin typeface="Arial" pitchFamily="34" charset="0"/>
                <a:cs typeface="Times New Roman" pitchFamily="18" charset="0"/>
              </a:rPr>
              <a:t>este</a:t>
            </a:r>
            <a:r>
              <a:rPr lang="en-US" dirty="0">
                <a:latin typeface="Arial" pitchFamily="34" charset="0"/>
                <a:cs typeface="Times New Roman" pitchFamily="18" charset="0"/>
              </a:rPr>
              <a:t> o </a:t>
            </a:r>
            <a:r>
              <a:rPr lang="en-US" dirty="0" err="1">
                <a:latin typeface="Arial" pitchFamily="34" charset="0"/>
                <a:cs typeface="Times New Roman" pitchFamily="18" charset="0"/>
              </a:rPr>
              <a:t>cerință</a:t>
            </a:r>
            <a:r>
              <a:rPr lang="en-US" dirty="0">
                <a:latin typeface="Arial" pitchFamily="34" charset="0"/>
                <a:cs typeface="Times New Roman" pitchFamily="18" charset="0"/>
              </a:rPr>
              <a:t>, </a:t>
            </a:r>
            <a:r>
              <a:rPr lang="en-US" dirty="0" err="1">
                <a:latin typeface="Arial" pitchFamily="34" charset="0"/>
                <a:cs typeface="Times New Roman" pitchFamily="18" charset="0"/>
              </a:rPr>
              <a:t>și</a:t>
            </a:r>
            <a:r>
              <a:rPr lang="en-US" dirty="0">
                <a:latin typeface="Arial" pitchFamily="34" charset="0"/>
                <a:cs typeface="Times New Roman" pitchFamily="18" charset="0"/>
              </a:rPr>
              <a:t> </a:t>
            </a:r>
            <a:r>
              <a:rPr lang="en-US" i="1" dirty="0" err="1" smtClean="0">
                <a:latin typeface="Arial" pitchFamily="34" charset="0"/>
                <a:cs typeface="Times New Roman" pitchFamily="18" charset="0"/>
              </a:rPr>
              <a:t>păstrează</a:t>
            </a:r>
            <a:r>
              <a:rPr lang="en-US" i="1" dirty="0" smtClean="0">
                <a:latin typeface="Arial" pitchFamily="34" charset="0"/>
                <a:cs typeface="Times New Roman" pitchFamily="18" charset="0"/>
              </a:rPr>
              <a:t> </a:t>
            </a:r>
            <a:r>
              <a:rPr lang="en-US" i="1" dirty="0" err="1" smtClean="0">
                <a:latin typeface="Arial" pitchFamily="34" charset="0"/>
                <a:cs typeface="Times New Roman" pitchFamily="18" charset="0"/>
              </a:rPr>
              <a:t>informații</a:t>
            </a:r>
            <a:r>
              <a:rPr lang="en-US" i="1" dirty="0" smtClean="0">
                <a:latin typeface="Arial" pitchFamily="34" charset="0"/>
                <a:cs typeface="Times New Roman" pitchFamily="18" charset="0"/>
              </a:rPr>
              <a:t> </a:t>
            </a:r>
            <a:r>
              <a:rPr lang="en-US" i="1" dirty="0" err="1">
                <a:latin typeface="Arial" pitchFamily="34" charset="0"/>
                <a:cs typeface="Times New Roman" pitchFamily="18" charset="0"/>
              </a:rPr>
              <a:t>documentate</a:t>
            </a:r>
            <a:r>
              <a:rPr lang="en-US" dirty="0">
                <a:latin typeface="Arial" pitchFamily="34" charset="0"/>
                <a:cs typeface="Times New Roman" pitchFamily="18" charset="0"/>
              </a:rPr>
              <a:t> </a:t>
            </a:r>
            <a:r>
              <a:rPr lang="en-US" dirty="0" err="1">
                <a:latin typeface="Arial" pitchFamily="34" charset="0"/>
                <a:cs typeface="Times New Roman" pitchFamily="18" charset="0"/>
              </a:rPr>
              <a:t>necesare</a:t>
            </a:r>
            <a:r>
              <a:rPr lang="en-US" dirty="0">
                <a:latin typeface="Arial" pitchFamily="34" charset="0"/>
                <a:cs typeface="Times New Roman" pitchFamily="18" charset="0"/>
              </a:rPr>
              <a:t> </a:t>
            </a:r>
            <a:r>
              <a:rPr lang="en-US" dirty="0" err="1">
                <a:latin typeface="Arial" pitchFamily="34" charset="0"/>
                <a:cs typeface="Times New Roman" pitchFamily="18" charset="0"/>
              </a:rPr>
              <a:t>pentru</a:t>
            </a:r>
            <a:r>
              <a:rPr lang="en-US" dirty="0">
                <a:latin typeface="Arial" pitchFamily="34" charset="0"/>
                <a:cs typeface="Times New Roman" pitchFamily="18" charset="0"/>
              </a:rPr>
              <a:t> a </a:t>
            </a:r>
            <a:r>
              <a:rPr lang="en-US" dirty="0" err="1">
                <a:latin typeface="Arial" pitchFamily="34" charset="0"/>
                <a:cs typeface="Times New Roman" pitchFamily="18" charset="0"/>
              </a:rPr>
              <a:t>permite</a:t>
            </a:r>
            <a:r>
              <a:rPr lang="en-US" dirty="0">
                <a:latin typeface="Arial" pitchFamily="34" charset="0"/>
                <a:cs typeface="Times New Roman" pitchFamily="18" charset="0"/>
              </a:rPr>
              <a:t> </a:t>
            </a:r>
            <a:r>
              <a:rPr lang="en-US" dirty="0" err="1">
                <a:latin typeface="Arial" pitchFamily="34" charset="0"/>
                <a:cs typeface="Times New Roman" pitchFamily="18" charset="0"/>
              </a:rPr>
              <a:t>trasabilitatea</a:t>
            </a:r>
            <a:r>
              <a:rPr lang="en-US" dirty="0">
                <a:latin typeface="Arial" pitchFamily="34" charset="0"/>
                <a:cs typeface="Times New Roman" pitchFamily="18" charset="0"/>
              </a:rPr>
              <a:t>.</a:t>
            </a:r>
            <a:endParaRPr lang="en-US" dirty="0">
              <a:cs typeface="Times New Roman" pitchFamily="18" charset="0"/>
            </a:endParaRPr>
          </a:p>
        </p:txBody>
      </p:sp>
      <p:sp>
        <p:nvSpPr>
          <p:cNvPr id="5" name="Rectangle 2"/>
          <p:cNvSpPr>
            <a:spLocks noGrp="1" noChangeArrowheads="1"/>
          </p:cNvSpPr>
          <p:nvPr>
            <p:ph type="title"/>
          </p:nvPr>
        </p:nvSpPr>
        <p:spPr>
          <a:xfrm>
            <a:off x="1029142" y="839695"/>
            <a:ext cx="10274300" cy="719138"/>
          </a:xfrm>
        </p:spPr>
        <p:txBody>
          <a:bodyPr/>
          <a:lstStyle/>
          <a:p>
            <a:pPr eaLnBrk="1" hangingPunct="1"/>
            <a:r>
              <a:rPr lang="en-US" sz="3600" b="1" dirty="0" err="1" smtClean="0">
                <a:solidFill>
                  <a:schemeClr val="tx1"/>
                </a:solidFill>
                <a:latin typeface="Arial" pitchFamily="34" charset="0"/>
                <a:cs typeface="Arial" pitchFamily="34" charset="0"/>
              </a:rPr>
              <a:t>Productie</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furnizare</a:t>
            </a:r>
            <a:r>
              <a:rPr lang="en-US" sz="3600" b="1" dirty="0" smtClean="0">
                <a:solidFill>
                  <a:schemeClr val="tx1"/>
                </a:solidFill>
                <a:latin typeface="Arial" pitchFamily="34" charset="0"/>
                <a:cs typeface="Arial" pitchFamily="34" charset="0"/>
              </a:rPr>
              <a:t> de </a:t>
            </a:r>
            <a:r>
              <a:rPr lang="en-US" sz="3600" b="1" dirty="0" err="1" smtClean="0">
                <a:solidFill>
                  <a:schemeClr val="tx1"/>
                </a:solidFill>
                <a:latin typeface="Arial" pitchFamily="34" charset="0"/>
                <a:cs typeface="Arial" pitchFamily="34" charset="0"/>
              </a:rPr>
              <a:t>servicii</a:t>
            </a:r>
            <a:endParaRPr lang="en-CA" sz="36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43730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875066" y="1994783"/>
            <a:ext cx="11125023" cy="305160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marL="342900" indent="-342900">
              <a:lnSpc>
                <a:spcPct val="115000"/>
              </a:lnSpc>
              <a:buFont typeface="Symbol" pitchFamily="18" charset="2"/>
              <a:buBlip>
                <a:blip r:embed="rId2"/>
              </a:buBlip>
            </a:pPr>
            <a:r>
              <a:rPr lang="en-US" sz="2800" dirty="0" err="1" smtClean="0">
                <a:latin typeface="Arial" pitchFamily="34" charset="0"/>
                <a:ea typeface="Batang" pitchFamily="18" charset="-127"/>
              </a:rPr>
              <a:t>Propietatea</a:t>
            </a:r>
            <a:r>
              <a:rPr lang="en-US" sz="2800" dirty="0" smtClean="0">
                <a:latin typeface="Arial" pitchFamily="34" charset="0"/>
                <a:ea typeface="Batang" pitchFamily="18" charset="-127"/>
              </a:rPr>
              <a:t> </a:t>
            </a:r>
            <a:r>
              <a:rPr lang="en-US" sz="2800" dirty="0" err="1">
                <a:latin typeface="Arial" pitchFamily="34" charset="0"/>
                <a:ea typeface="Batang" pitchFamily="18" charset="-127"/>
              </a:rPr>
              <a:t>apartinand</a:t>
            </a:r>
            <a:r>
              <a:rPr lang="en-US" sz="2800" dirty="0">
                <a:latin typeface="Arial" pitchFamily="34" charset="0"/>
                <a:ea typeface="Batang" pitchFamily="18" charset="-127"/>
              </a:rPr>
              <a:t> </a:t>
            </a:r>
            <a:r>
              <a:rPr lang="en-US" sz="2800" dirty="0" err="1">
                <a:latin typeface="Arial" pitchFamily="34" charset="0"/>
                <a:ea typeface="Batang" pitchFamily="18" charset="-127"/>
              </a:rPr>
              <a:t>clientilor</a:t>
            </a:r>
            <a:r>
              <a:rPr lang="en-US" sz="2800" dirty="0">
                <a:latin typeface="Arial" pitchFamily="34" charset="0"/>
                <a:ea typeface="Batang" pitchFamily="18" charset="-127"/>
              </a:rPr>
              <a:t> </a:t>
            </a:r>
            <a:r>
              <a:rPr lang="en-US" sz="2800" dirty="0" err="1">
                <a:latin typeface="Arial" pitchFamily="34" charset="0"/>
                <a:ea typeface="Batang" pitchFamily="18" charset="-127"/>
              </a:rPr>
              <a:t>sau</a:t>
            </a:r>
            <a:r>
              <a:rPr lang="en-US" sz="2800" dirty="0">
                <a:latin typeface="Arial" pitchFamily="34" charset="0"/>
                <a:ea typeface="Batang" pitchFamily="18" charset="-127"/>
              </a:rPr>
              <a:t> </a:t>
            </a:r>
            <a:r>
              <a:rPr lang="en-US" sz="2800" dirty="0" err="1">
                <a:latin typeface="Arial" pitchFamily="34" charset="0"/>
                <a:ea typeface="Batang" pitchFamily="18" charset="-127"/>
              </a:rPr>
              <a:t>furnizorilor</a:t>
            </a:r>
            <a:r>
              <a:rPr lang="en-US" sz="2800" dirty="0">
                <a:latin typeface="Arial" pitchFamily="34" charset="0"/>
                <a:ea typeface="Batang" pitchFamily="18" charset="-127"/>
              </a:rPr>
              <a:t> </a:t>
            </a:r>
            <a:r>
              <a:rPr lang="en-US" sz="2800" dirty="0" err="1" smtClean="0">
                <a:latin typeface="Arial" pitchFamily="34" charset="0"/>
                <a:ea typeface="Batang" pitchFamily="18" charset="-127"/>
              </a:rPr>
              <a:t>externi</a:t>
            </a:r>
            <a:endParaRPr lang="en-US" sz="2800" dirty="0">
              <a:latin typeface="Arial" pitchFamily="34" charset="0"/>
              <a:ea typeface="Batang" pitchFamily="18" charset="-127"/>
            </a:endParaRPr>
          </a:p>
          <a:p>
            <a:pPr marL="342900" indent="-342900">
              <a:lnSpc>
                <a:spcPct val="115000"/>
              </a:lnSpc>
              <a:buFont typeface="Symbol" pitchFamily="18" charset="2"/>
              <a:buBlip>
                <a:blip r:embed="rId2"/>
              </a:buBlip>
            </a:pPr>
            <a:endParaRPr lang="en-US" sz="1400" dirty="0">
              <a:cs typeface="Times New Roman" pitchFamily="18" charset="0"/>
            </a:endParaRPr>
          </a:p>
          <a:p>
            <a:pPr marL="342900" indent="-342900"/>
            <a:r>
              <a:rPr lang="en-US" dirty="0">
                <a:latin typeface="Arial" pitchFamily="34" charset="0"/>
                <a:cs typeface="Times New Roman" pitchFamily="18" charset="0"/>
              </a:rPr>
              <a:t>	</a:t>
            </a:r>
            <a:r>
              <a:rPr lang="en-US" dirty="0" err="1" smtClean="0">
                <a:latin typeface="Arial" pitchFamily="34" charset="0"/>
                <a:cs typeface="Times New Roman" pitchFamily="18" charset="0"/>
              </a:rPr>
              <a:t>Organizația</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trebuie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sa</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identifice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să</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verifice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să</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protejeze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și</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să</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puna</a:t>
            </a:r>
            <a:r>
              <a:rPr lang="en-US" dirty="0" smtClean="0">
                <a:latin typeface="Arial" pitchFamily="34" charset="0"/>
                <a:cs typeface="Times New Roman" pitchFamily="18" charset="0"/>
              </a:rPr>
              <a:t> in </a:t>
            </a:r>
            <a:r>
              <a:rPr lang="en-US" dirty="0" err="1" smtClean="0">
                <a:latin typeface="Arial" pitchFamily="34" charset="0"/>
                <a:cs typeface="Times New Roman" pitchFamily="18" charset="0"/>
              </a:rPr>
              <a:t>siguranta</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proprietatea</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clientilor</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sau</a:t>
            </a:r>
            <a:r>
              <a:rPr lang="en-US" dirty="0" smtClean="0">
                <a:latin typeface="Arial" pitchFamily="34" charset="0"/>
                <a:cs typeface="Times New Roman" pitchFamily="18" charset="0"/>
              </a:rPr>
              <a:t> a </a:t>
            </a:r>
            <a:r>
              <a:rPr lang="en-US" dirty="0" err="1" smtClean="0">
                <a:latin typeface="Arial" pitchFamily="34" charset="0"/>
                <a:cs typeface="Times New Roman" pitchFamily="18" charset="0"/>
              </a:rPr>
              <a:t>furnizorilor</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externi</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pusa</a:t>
            </a:r>
            <a:r>
              <a:rPr lang="en-US" dirty="0" smtClean="0">
                <a:latin typeface="Arial" pitchFamily="34" charset="0"/>
                <a:cs typeface="Times New Roman" pitchFamily="18" charset="0"/>
              </a:rPr>
              <a:t> la </a:t>
            </a:r>
            <a:r>
              <a:rPr lang="en-US" dirty="0" err="1" smtClean="0">
                <a:latin typeface="Arial" pitchFamily="34" charset="0"/>
                <a:cs typeface="Times New Roman" pitchFamily="18" charset="0"/>
              </a:rPr>
              <a:t>dispozitie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pentru</a:t>
            </a:r>
            <a:r>
              <a:rPr lang="en-US" dirty="0" smtClean="0">
                <a:latin typeface="Arial" pitchFamily="34" charset="0"/>
                <a:cs typeface="Times New Roman" pitchFamily="18" charset="0"/>
              </a:rPr>
              <a:t> a fi </a:t>
            </a:r>
            <a:r>
              <a:rPr lang="en-US" dirty="0" err="1" smtClean="0">
                <a:latin typeface="Arial" pitchFamily="34" charset="0"/>
                <a:cs typeface="Times New Roman" pitchFamily="18" charset="0"/>
              </a:rPr>
              <a:t>utilizata</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sau</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încorporarea</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în</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produse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și</a:t>
            </a:r>
            <a:endParaRPr lang="en-US" dirty="0" smtClean="0">
              <a:latin typeface="Arial" pitchFamily="34" charset="0"/>
              <a:cs typeface="Times New Roman" pitchFamily="18" charset="0"/>
            </a:endParaRPr>
          </a:p>
          <a:p>
            <a:pPr marL="342900" indent="-342900"/>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servicii</a:t>
            </a:r>
            <a:r>
              <a:rPr lang="en-US" dirty="0">
                <a:latin typeface="Arial" pitchFamily="34" charset="0"/>
                <a:cs typeface="Times New Roman" pitchFamily="18" charset="0"/>
              </a:rPr>
              <a:t>. </a:t>
            </a:r>
            <a:endParaRPr lang="en-US" dirty="0">
              <a:cs typeface="Times New Roman" pitchFamily="18" charset="0"/>
            </a:endParaRPr>
          </a:p>
          <a:p>
            <a:pPr marL="342900" indent="-342900"/>
            <a:r>
              <a:rPr lang="en-US" dirty="0">
                <a:latin typeface="Arial" pitchFamily="34" charset="0"/>
                <a:cs typeface="Times New Roman" pitchFamily="18" charset="0"/>
              </a:rPr>
              <a:t>	</a:t>
            </a:r>
            <a:r>
              <a:rPr lang="en-US" dirty="0" err="1">
                <a:latin typeface="Arial" pitchFamily="34" charset="0"/>
                <a:cs typeface="Times New Roman" pitchFamily="18" charset="0"/>
              </a:rPr>
              <a:t>Atunci</a:t>
            </a:r>
            <a:r>
              <a:rPr lang="en-US" dirty="0">
                <a:latin typeface="Arial" pitchFamily="34" charset="0"/>
                <a:cs typeface="Times New Roman" pitchFamily="18" charset="0"/>
              </a:rPr>
              <a:t> </a:t>
            </a:r>
            <a:r>
              <a:rPr lang="en-US" dirty="0" err="1">
                <a:latin typeface="Arial" pitchFamily="34" charset="0"/>
                <a:cs typeface="Times New Roman" pitchFamily="18" charset="0"/>
              </a:rPr>
              <a:t>cand</a:t>
            </a:r>
            <a:r>
              <a:rPr lang="en-US" dirty="0">
                <a:latin typeface="Arial" pitchFamily="34" charset="0"/>
                <a:cs typeface="Times New Roman" pitchFamily="18" charset="0"/>
              </a:rPr>
              <a:t> </a:t>
            </a:r>
            <a:r>
              <a:rPr lang="en-US" dirty="0" err="1">
                <a:latin typeface="Arial" pitchFamily="34" charset="0"/>
                <a:cs typeface="Times New Roman" pitchFamily="18" charset="0"/>
              </a:rPr>
              <a:t>proprietatea</a:t>
            </a:r>
            <a:r>
              <a:rPr lang="en-US" dirty="0">
                <a:latin typeface="Arial" pitchFamily="34" charset="0"/>
                <a:cs typeface="Times New Roman" pitchFamily="18" charset="0"/>
              </a:rPr>
              <a:t> </a:t>
            </a:r>
            <a:r>
              <a:rPr lang="en-US" dirty="0" err="1">
                <a:latin typeface="Arial" pitchFamily="34" charset="0"/>
                <a:cs typeface="Times New Roman" pitchFamily="18" charset="0"/>
              </a:rPr>
              <a:t>unui</a:t>
            </a:r>
            <a:r>
              <a:rPr lang="en-US" dirty="0">
                <a:latin typeface="Arial" pitchFamily="34" charset="0"/>
                <a:cs typeface="Times New Roman" pitchFamily="18" charset="0"/>
              </a:rPr>
              <a:t> client </a:t>
            </a:r>
            <a:r>
              <a:rPr lang="en-US" dirty="0" err="1">
                <a:latin typeface="Arial" pitchFamily="34" charset="0"/>
                <a:cs typeface="Times New Roman" pitchFamily="18" charset="0"/>
              </a:rPr>
              <a:t>sau</a:t>
            </a:r>
            <a:r>
              <a:rPr lang="en-US" dirty="0">
                <a:latin typeface="Arial" pitchFamily="34" charset="0"/>
                <a:cs typeface="Times New Roman" pitchFamily="18" charset="0"/>
              </a:rPr>
              <a:t> a </a:t>
            </a:r>
            <a:r>
              <a:rPr lang="en-US" dirty="0" err="1">
                <a:latin typeface="Arial" pitchFamily="34" charset="0"/>
                <a:cs typeface="Times New Roman" pitchFamily="18" charset="0"/>
              </a:rPr>
              <a:t>unui</a:t>
            </a:r>
            <a:r>
              <a:rPr lang="en-US" dirty="0">
                <a:latin typeface="Arial" pitchFamily="34" charset="0"/>
                <a:cs typeface="Times New Roman" pitchFamily="18" charset="0"/>
              </a:rPr>
              <a:t> </a:t>
            </a:r>
            <a:r>
              <a:rPr lang="en-US" dirty="0" err="1">
                <a:latin typeface="Arial" pitchFamily="34" charset="0"/>
                <a:cs typeface="Times New Roman" pitchFamily="18" charset="0"/>
              </a:rPr>
              <a:t>furnizor</a:t>
            </a:r>
            <a:r>
              <a:rPr lang="en-US" dirty="0">
                <a:latin typeface="Arial" pitchFamily="34" charset="0"/>
                <a:cs typeface="Times New Roman" pitchFamily="18" charset="0"/>
              </a:rPr>
              <a:t> extern </a:t>
            </a:r>
            <a:r>
              <a:rPr lang="en-US" dirty="0" err="1" smtClean="0">
                <a:latin typeface="Arial" pitchFamily="34" charset="0"/>
                <a:cs typeface="Times New Roman" pitchFamily="18" charset="0"/>
              </a:rPr>
              <a:t>este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pierduta</a:t>
            </a:r>
            <a:r>
              <a:rPr lang="en-US" dirty="0">
                <a:latin typeface="Arial" pitchFamily="34" charset="0"/>
                <a:cs typeface="Times New Roman" pitchFamily="18" charset="0"/>
              </a:rPr>
              <a:t>, </a:t>
            </a:r>
            <a:r>
              <a:rPr lang="en-US" dirty="0" err="1">
                <a:latin typeface="Arial" pitchFamily="34" charset="0"/>
                <a:cs typeface="Times New Roman" pitchFamily="18" charset="0"/>
              </a:rPr>
              <a:t>deteriorata</a:t>
            </a:r>
            <a:r>
              <a:rPr lang="en-US" dirty="0">
                <a:latin typeface="Arial" pitchFamily="34" charset="0"/>
                <a:cs typeface="Times New Roman" pitchFamily="18" charset="0"/>
              </a:rPr>
              <a:t> </a:t>
            </a:r>
            <a:r>
              <a:rPr lang="en-US" dirty="0" err="1">
                <a:latin typeface="Arial" pitchFamily="34" charset="0"/>
                <a:cs typeface="Times New Roman" pitchFamily="18" charset="0"/>
              </a:rPr>
              <a:t>sau</a:t>
            </a:r>
            <a:r>
              <a:rPr lang="en-US" dirty="0">
                <a:latin typeface="Arial" pitchFamily="34" charset="0"/>
                <a:cs typeface="Times New Roman" pitchFamily="18" charset="0"/>
              </a:rPr>
              <a:t> se </a:t>
            </a:r>
            <a:r>
              <a:rPr lang="en-US" dirty="0" err="1">
                <a:latin typeface="Arial" pitchFamily="34" charset="0"/>
                <a:cs typeface="Times New Roman" pitchFamily="18" charset="0"/>
              </a:rPr>
              <a:t>constata</a:t>
            </a:r>
            <a:r>
              <a:rPr lang="en-US" dirty="0">
                <a:latin typeface="Arial" pitchFamily="34" charset="0"/>
                <a:cs typeface="Times New Roman" pitchFamily="18" charset="0"/>
              </a:rPr>
              <a:t> </a:t>
            </a:r>
            <a:r>
              <a:rPr lang="en-US" dirty="0" err="1">
                <a:latin typeface="Arial" pitchFamily="34" charset="0"/>
                <a:cs typeface="Times New Roman" pitchFamily="18" charset="0"/>
              </a:rPr>
              <a:t>ca</a:t>
            </a:r>
            <a:r>
              <a:rPr lang="en-US" dirty="0">
                <a:latin typeface="Arial" pitchFamily="34" charset="0"/>
                <a:cs typeface="Times New Roman" pitchFamily="18" charset="0"/>
              </a:rPr>
              <a:t> </a:t>
            </a:r>
            <a:r>
              <a:rPr lang="en-US" dirty="0" err="1">
                <a:latin typeface="Arial" pitchFamily="34" charset="0"/>
                <a:cs typeface="Times New Roman" pitchFamily="18" charset="0"/>
              </a:rPr>
              <a:t>este</a:t>
            </a:r>
            <a:r>
              <a:rPr lang="en-US" dirty="0">
                <a:latin typeface="Arial" pitchFamily="34" charset="0"/>
                <a:cs typeface="Times New Roman" pitchFamily="18" charset="0"/>
              </a:rPr>
              <a:t> </a:t>
            </a:r>
            <a:r>
              <a:rPr lang="en-US" dirty="0" err="1">
                <a:latin typeface="Arial" pitchFamily="34" charset="0"/>
                <a:cs typeface="Times New Roman" pitchFamily="18" charset="0"/>
              </a:rPr>
              <a:t>inapta</a:t>
            </a:r>
            <a:r>
              <a:rPr lang="en-US" dirty="0">
                <a:latin typeface="Arial" pitchFamily="34" charset="0"/>
                <a:cs typeface="Times New Roman" pitchFamily="18" charset="0"/>
              </a:rPr>
              <a:t> </a:t>
            </a:r>
            <a:r>
              <a:rPr lang="en-US" dirty="0" err="1">
                <a:latin typeface="Arial" pitchFamily="34" charset="0"/>
                <a:cs typeface="Times New Roman" pitchFamily="18" charset="0"/>
              </a:rPr>
              <a:t>pentru</a:t>
            </a:r>
            <a:r>
              <a:rPr lang="en-US" dirty="0">
                <a:latin typeface="Arial" pitchFamily="34" charset="0"/>
                <a:cs typeface="Times New Roman" pitchFamily="18" charset="0"/>
              </a:rPr>
              <a:t> </a:t>
            </a:r>
            <a:r>
              <a:rPr lang="en-US" dirty="0" err="1" smtClean="0">
                <a:latin typeface="Arial" pitchFamily="34" charset="0"/>
                <a:cs typeface="Times New Roman" pitchFamily="18" charset="0"/>
              </a:rPr>
              <a:t>utilizare</a:t>
            </a:r>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organizația</a:t>
            </a:r>
            <a:r>
              <a:rPr lang="en-US" dirty="0" smtClean="0">
                <a:latin typeface="Arial" pitchFamily="34" charset="0"/>
                <a:cs typeface="Times New Roman" pitchFamily="18" charset="0"/>
              </a:rPr>
              <a:t> </a:t>
            </a:r>
            <a:r>
              <a:rPr lang="en-US" dirty="0" err="1">
                <a:latin typeface="Arial" pitchFamily="34" charset="0"/>
                <a:cs typeface="Times New Roman" pitchFamily="18" charset="0"/>
              </a:rPr>
              <a:t>raporteaza</a:t>
            </a:r>
            <a:r>
              <a:rPr lang="en-US" dirty="0">
                <a:latin typeface="Arial" pitchFamily="34" charset="0"/>
                <a:cs typeface="Times New Roman" pitchFamily="18" charset="0"/>
              </a:rPr>
              <a:t> </a:t>
            </a:r>
            <a:r>
              <a:rPr lang="en-US" dirty="0" err="1">
                <a:latin typeface="Arial" pitchFamily="34" charset="0"/>
                <a:cs typeface="Times New Roman" pitchFamily="18" charset="0"/>
              </a:rPr>
              <a:t>acest</a:t>
            </a:r>
            <a:r>
              <a:rPr lang="en-US" dirty="0">
                <a:latin typeface="Arial" pitchFamily="34" charset="0"/>
                <a:cs typeface="Times New Roman" pitchFamily="18" charset="0"/>
              </a:rPr>
              <a:t> </a:t>
            </a:r>
            <a:r>
              <a:rPr lang="en-US" dirty="0" err="1">
                <a:latin typeface="Arial" pitchFamily="34" charset="0"/>
                <a:cs typeface="Times New Roman" pitchFamily="18" charset="0"/>
              </a:rPr>
              <a:t>lucru</a:t>
            </a:r>
            <a:r>
              <a:rPr lang="en-US" dirty="0">
                <a:latin typeface="Arial" pitchFamily="34" charset="0"/>
                <a:cs typeface="Times New Roman" pitchFamily="18" charset="0"/>
              </a:rPr>
              <a:t> </a:t>
            </a:r>
            <a:r>
              <a:rPr lang="en-US" dirty="0" err="1">
                <a:latin typeface="Arial" pitchFamily="34" charset="0"/>
                <a:cs typeface="Times New Roman" pitchFamily="18" charset="0"/>
              </a:rPr>
              <a:t>clientului</a:t>
            </a:r>
            <a:r>
              <a:rPr lang="en-US" dirty="0">
                <a:latin typeface="Arial" pitchFamily="34" charset="0"/>
                <a:cs typeface="Times New Roman" pitchFamily="18" charset="0"/>
              </a:rPr>
              <a:t> </a:t>
            </a:r>
            <a:r>
              <a:rPr lang="en-US" dirty="0" err="1">
                <a:latin typeface="Arial" pitchFamily="34" charset="0"/>
                <a:cs typeface="Times New Roman" pitchFamily="18" charset="0"/>
              </a:rPr>
              <a:t>sau</a:t>
            </a:r>
            <a:r>
              <a:rPr lang="en-US" dirty="0">
                <a:latin typeface="Arial" pitchFamily="34" charset="0"/>
                <a:cs typeface="Times New Roman" pitchFamily="18" charset="0"/>
              </a:rPr>
              <a:t> </a:t>
            </a:r>
            <a:r>
              <a:rPr lang="en-US" dirty="0">
                <a:cs typeface="Times New Roman" pitchFamily="18" charset="0"/>
              </a:rPr>
              <a:t> </a:t>
            </a:r>
            <a:r>
              <a:rPr lang="en-US" dirty="0" err="1">
                <a:latin typeface="Arial" pitchFamily="34" charset="0"/>
                <a:cs typeface="Times New Roman" pitchFamily="18" charset="0"/>
              </a:rPr>
              <a:t>furnizorului</a:t>
            </a:r>
            <a:r>
              <a:rPr lang="en-US" dirty="0">
                <a:latin typeface="Arial" pitchFamily="34" charset="0"/>
                <a:cs typeface="Times New Roman" pitchFamily="18" charset="0"/>
              </a:rPr>
              <a:t> extern</a:t>
            </a:r>
          </a:p>
          <a:p>
            <a:pPr marL="342900" indent="-342900"/>
            <a:r>
              <a:rPr lang="en-US" dirty="0" smtClean="0">
                <a:latin typeface="Arial" pitchFamily="34" charset="0"/>
                <a:cs typeface="Times New Roman" pitchFamily="18" charset="0"/>
              </a:rPr>
              <a:t>	</a:t>
            </a:r>
            <a:r>
              <a:rPr lang="en-US" dirty="0" err="1" smtClean="0">
                <a:latin typeface="Arial" pitchFamily="34" charset="0"/>
                <a:cs typeface="Times New Roman" pitchFamily="18" charset="0"/>
              </a:rPr>
              <a:t>și</a:t>
            </a:r>
            <a:r>
              <a:rPr lang="en-US" dirty="0" smtClean="0">
                <a:latin typeface="Arial" pitchFamily="34" charset="0"/>
                <a:cs typeface="Times New Roman" pitchFamily="18" charset="0"/>
              </a:rPr>
              <a:t> </a:t>
            </a:r>
            <a:r>
              <a:rPr lang="en-US" i="1" dirty="0" err="1">
                <a:solidFill>
                  <a:srgbClr val="FF0000"/>
                </a:solidFill>
                <a:latin typeface="Arial" pitchFamily="34" charset="0"/>
                <a:cs typeface="Times New Roman" pitchFamily="18" charset="0"/>
              </a:rPr>
              <a:t>mentine</a:t>
            </a:r>
            <a:r>
              <a:rPr lang="en-US" i="1" dirty="0">
                <a:solidFill>
                  <a:srgbClr val="FF0000"/>
                </a:solidFill>
                <a:latin typeface="Arial" pitchFamily="34" charset="0"/>
                <a:cs typeface="Times New Roman" pitchFamily="18" charset="0"/>
              </a:rPr>
              <a:t> </a:t>
            </a:r>
            <a:r>
              <a:rPr lang="en-US" i="1" dirty="0" err="1">
                <a:solidFill>
                  <a:srgbClr val="FF0000"/>
                </a:solidFill>
                <a:latin typeface="Arial" pitchFamily="34" charset="0"/>
                <a:cs typeface="Times New Roman" pitchFamily="18" charset="0"/>
              </a:rPr>
              <a:t>informații</a:t>
            </a:r>
            <a:r>
              <a:rPr lang="en-US" i="1" dirty="0">
                <a:solidFill>
                  <a:srgbClr val="FF0000"/>
                </a:solidFill>
                <a:latin typeface="Arial" pitchFamily="34" charset="0"/>
                <a:cs typeface="Times New Roman" pitchFamily="18" charset="0"/>
              </a:rPr>
              <a:t> </a:t>
            </a:r>
            <a:r>
              <a:rPr lang="en-US" i="1" dirty="0" err="1">
                <a:solidFill>
                  <a:srgbClr val="FF0000"/>
                </a:solidFill>
                <a:latin typeface="Arial" pitchFamily="34" charset="0"/>
                <a:cs typeface="Times New Roman" pitchFamily="18" charset="0"/>
              </a:rPr>
              <a:t>documentate</a:t>
            </a:r>
            <a:r>
              <a:rPr lang="en-US" dirty="0">
                <a:latin typeface="Arial" pitchFamily="34" charset="0"/>
                <a:cs typeface="Times New Roman" pitchFamily="18" charset="0"/>
              </a:rPr>
              <a:t> </a:t>
            </a:r>
            <a:r>
              <a:rPr lang="en-US" dirty="0" err="1">
                <a:latin typeface="Arial" pitchFamily="34" charset="0"/>
                <a:cs typeface="Times New Roman" pitchFamily="18" charset="0"/>
              </a:rPr>
              <a:t>referitoare</a:t>
            </a:r>
            <a:r>
              <a:rPr lang="en-US" dirty="0">
                <a:latin typeface="Arial" pitchFamily="34" charset="0"/>
                <a:cs typeface="Times New Roman" pitchFamily="18" charset="0"/>
              </a:rPr>
              <a:t> la </a:t>
            </a:r>
            <a:r>
              <a:rPr lang="en-US" dirty="0" err="1">
                <a:latin typeface="Arial" pitchFamily="34" charset="0"/>
                <a:cs typeface="Times New Roman" pitchFamily="18" charset="0"/>
              </a:rPr>
              <a:t>ceea</a:t>
            </a:r>
            <a:r>
              <a:rPr lang="en-US" dirty="0">
                <a:latin typeface="Arial" pitchFamily="34" charset="0"/>
                <a:cs typeface="Times New Roman" pitchFamily="18" charset="0"/>
              </a:rPr>
              <a:t> </a:t>
            </a:r>
            <a:r>
              <a:rPr lang="en-US" dirty="0" err="1">
                <a:latin typeface="Arial" pitchFamily="34" charset="0"/>
                <a:cs typeface="Times New Roman" pitchFamily="18" charset="0"/>
              </a:rPr>
              <a:t>ce</a:t>
            </a:r>
            <a:r>
              <a:rPr lang="en-US" dirty="0">
                <a:latin typeface="Arial" pitchFamily="34" charset="0"/>
                <a:cs typeface="Times New Roman" pitchFamily="18" charset="0"/>
              </a:rPr>
              <a:t> </a:t>
            </a:r>
            <a:r>
              <a:rPr lang="en-US" dirty="0" smtClean="0">
                <a:latin typeface="Arial" pitchFamily="34" charset="0"/>
                <a:cs typeface="Times New Roman" pitchFamily="18" charset="0"/>
              </a:rPr>
              <a:t>s-a  </a:t>
            </a:r>
            <a:r>
              <a:rPr lang="en-US" dirty="0" err="1" smtClean="0">
                <a:latin typeface="Arial" pitchFamily="34" charset="0"/>
                <a:cs typeface="Times New Roman" pitchFamily="18" charset="0"/>
              </a:rPr>
              <a:t>întâmplat</a:t>
            </a:r>
            <a:r>
              <a:rPr lang="en-US" dirty="0">
                <a:latin typeface="Arial" pitchFamily="34" charset="0"/>
                <a:cs typeface="Times New Roman" pitchFamily="18" charset="0"/>
              </a:rPr>
              <a:t>.</a:t>
            </a:r>
            <a:endParaRPr lang="en-US" dirty="0">
              <a:cs typeface="Times New Roman" pitchFamily="18" charset="0"/>
            </a:endParaRPr>
          </a:p>
          <a:p>
            <a:pPr marL="342900" indent="-342900"/>
            <a:endParaRPr lang="en-US" sz="1800" dirty="0" smtClean="0">
              <a:solidFill>
                <a:srgbClr val="FF0000"/>
              </a:solidFill>
              <a:latin typeface="Arial" pitchFamily="34" charset="0"/>
              <a:cs typeface="Times New Roman" pitchFamily="18" charset="0"/>
            </a:endParaRPr>
          </a:p>
          <a:p>
            <a:pPr marL="342900" indent="-342900"/>
            <a:r>
              <a:rPr lang="en-US" dirty="0">
                <a:solidFill>
                  <a:srgbClr val="FF0000"/>
                </a:solidFill>
                <a:latin typeface="Arial" pitchFamily="34" charset="0"/>
                <a:cs typeface="Times New Roman" pitchFamily="18" charset="0"/>
              </a:rPr>
              <a:t> </a:t>
            </a:r>
            <a:r>
              <a:rPr lang="en-US" dirty="0" smtClean="0">
                <a:solidFill>
                  <a:srgbClr val="FF0000"/>
                </a:solidFill>
                <a:latin typeface="Arial" pitchFamily="34" charset="0"/>
                <a:cs typeface="Times New Roman" pitchFamily="18" charset="0"/>
              </a:rPr>
              <a:t>     </a:t>
            </a:r>
            <a:endParaRPr lang="en-US" sz="2800" dirty="0">
              <a:cs typeface="Times New Roman" pitchFamily="18" charset="0"/>
            </a:endParaRPr>
          </a:p>
        </p:txBody>
      </p:sp>
      <p:sp>
        <p:nvSpPr>
          <p:cNvPr id="5" name="Rectangle 2"/>
          <p:cNvSpPr>
            <a:spLocks noGrp="1" noChangeArrowheads="1"/>
          </p:cNvSpPr>
          <p:nvPr>
            <p:ph type="title"/>
          </p:nvPr>
        </p:nvSpPr>
        <p:spPr>
          <a:xfrm>
            <a:off x="1017853" y="659073"/>
            <a:ext cx="10274300" cy="719138"/>
          </a:xfrm>
        </p:spPr>
        <p:txBody>
          <a:bodyPr/>
          <a:lstStyle/>
          <a:p>
            <a:pPr eaLnBrk="1" hangingPunct="1"/>
            <a:r>
              <a:rPr lang="en-US" sz="3600" b="1" dirty="0" err="1" smtClean="0">
                <a:solidFill>
                  <a:schemeClr val="tx1"/>
                </a:solidFill>
                <a:latin typeface="Arial" pitchFamily="34" charset="0"/>
                <a:cs typeface="Arial" pitchFamily="34" charset="0"/>
              </a:rPr>
              <a:t>Productie</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furnizare</a:t>
            </a:r>
            <a:r>
              <a:rPr lang="en-US" sz="3600" b="1" dirty="0" smtClean="0">
                <a:solidFill>
                  <a:schemeClr val="tx1"/>
                </a:solidFill>
                <a:latin typeface="Arial" pitchFamily="34" charset="0"/>
                <a:cs typeface="Arial" pitchFamily="34" charset="0"/>
              </a:rPr>
              <a:t> de </a:t>
            </a:r>
            <a:r>
              <a:rPr lang="en-US" sz="3600" b="1" dirty="0" err="1" smtClean="0">
                <a:solidFill>
                  <a:schemeClr val="tx1"/>
                </a:solidFill>
                <a:latin typeface="Arial" pitchFamily="34" charset="0"/>
                <a:cs typeface="Arial" pitchFamily="34" charset="0"/>
              </a:rPr>
              <a:t>servicii</a:t>
            </a:r>
            <a:endParaRPr lang="en-CA" sz="36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81641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017853" y="659073"/>
            <a:ext cx="10274300" cy="719138"/>
          </a:xfrm>
        </p:spPr>
        <p:txBody>
          <a:bodyPr/>
          <a:lstStyle/>
          <a:p>
            <a:pPr eaLnBrk="1" hangingPunct="1"/>
            <a:r>
              <a:rPr lang="en-US" sz="3600" b="1" dirty="0" err="1" smtClean="0">
                <a:solidFill>
                  <a:schemeClr val="tx1"/>
                </a:solidFill>
                <a:latin typeface="Arial" pitchFamily="34" charset="0"/>
                <a:cs typeface="Arial" pitchFamily="34" charset="0"/>
              </a:rPr>
              <a:t>Productie</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furnizare</a:t>
            </a:r>
            <a:r>
              <a:rPr lang="en-US" sz="3600" b="1" dirty="0" smtClean="0">
                <a:solidFill>
                  <a:schemeClr val="tx1"/>
                </a:solidFill>
                <a:latin typeface="Arial" pitchFamily="34" charset="0"/>
                <a:cs typeface="Arial" pitchFamily="34" charset="0"/>
              </a:rPr>
              <a:t> de </a:t>
            </a:r>
            <a:r>
              <a:rPr lang="en-US" sz="3600" b="1" dirty="0" err="1" smtClean="0">
                <a:solidFill>
                  <a:schemeClr val="tx1"/>
                </a:solidFill>
                <a:latin typeface="Arial" pitchFamily="34" charset="0"/>
                <a:cs typeface="Arial" pitchFamily="34" charset="0"/>
              </a:rPr>
              <a:t>servicii</a:t>
            </a:r>
            <a:endParaRPr lang="en-CA" sz="36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044399" y="2175405"/>
            <a:ext cx="10282237" cy="2185214"/>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marL="342900" indent="-342900">
              <a:buFont typeface="Symbol" pitchFamily="18" charset="2"/>
              <a:buBlip>
                <a:blip r:embed="rId2"/>
              </a:buBlip>
            </a:pPr>
            <a:r>
              <a:rPr lang="en-US" sz="2800" dirty="0" err="1" smtClean="0">
                <a:latin typeface="Arial" pitchFamily="34" charset="0"/>
                <a:ea typeface="Batang" pitchFamily="18" charset="-127"/>
              </a:rPr>
              <a:t>Pastrarea</a:t>
            </a:r>
            <a:endParaRPr lang="en-US" sz="2800" dirty="0">
              <a:latin typeface="Arial" pitchFamily="34" charset="0"/>
              <a:ea typeface="Batang" pitchFamily="18" charset="-127"/>
            </a:endParaRPr>
          </a:p>
          <a:p>
            <a:pPr marL="342900" indent="-342900">
              <a:buFont typeface="Symbol" pitchFamily="18" charset="2"/>
              <a:buBlip>
                <a:blip r:embed="rId2"/>
              </a:buBlip>
            </a:pPr>
            <a:endParaRPr lang="en-US" sz="2800" dirty="0">
              <a:cs typeface="Times New Roman" pitchFamily="18" charset="0"/>
            </a:endParaRPr>
          </a:p>
          <a:p>
            <a:pPr marL="342900" indent="-342900">
              <a:lnSpc>
                <a:spcPct val="150000"/>
              </a:lnSpc>
            </a:pPr>
            <a:r>
              <a:rPr lang="it-IT" dirty="0" smtClean="0">
                <a:latin typeface="Arial" pitchFamily="34" charset="0"/>
                <a:cs typeface="Times New Roman" pitchFamily="18" charset="0"/>
              </a:rPr>
              <a:t>	</a:t>
            </a:r>
            <a:r>
              <a:rPr lang="it-IT" sz="2000" dirty="0" smtClean="0">
                <a:latin typeface="Arial" pitchFamily="34" charset="0"/>
                <a:cs typeface="Times New Roman" pitchFamily="18" charset="0"/>
              </a:rPr>
              <a:t>Organizația pastreaza elementele de iesire pe parcursul producției și furnizării de serviciului, atat cat este necesar pentru a se asigura  conformitatea cu cerințele.</a:t>
            </a:r>
          </a:p>
          <a:p>
            <a:pPr marL="342900" indent="-342900"/>
            <a:endParaRPr lang="en-US" sz="2000" dirty="0">
              <a:cs typeface="Times New Roman" pitchFamily="18" charset="0"/>
            </a:endParaRPr>
          </a:p>
        </p:txBody>
      </p:sp>
    </p:spTree>
    <p:extLst>
      <p:ext uri="{BB962C8B-B14F-4D97-AF65-F5344CB8AC3E}">
        <p14:creationId xmlns:p14="http://schemas.microsoft.com/office/powerpoint/2010/main" val="163768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017853" y="659073"/>
            <a:ext cx="10274300" cy="719138"/>
          </a:xfrm>
        </p:spPr>
        <p:txBody>
          <a:bodyPr/>
          <a:lstStyle/>
          <a:p>
            <a:pPr eaLnBrk="1" hangingPunct="1"/>
            <a:r>
              <a:rPr lang="en-US" sz="3600" b="1" dirty="0" err="1" smtClean="0">
                <a:solidFill>
                  <a:schemeClr val="tx1"/>
                </a:solidFill>
                <a:latin typeface="Arial" pitchFamily="34" charset="0"/>
                <a:cs typeface="Arial" pitchFamily="34" charset="0"/>
              </a:rPr>
              <a:t>Productie</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furnizare</a:t>
            </a:r>
            <a:r>
              <a:rPr lang="en-US" sz="3600" b="1" dirty="0" smtClean="0">
                <a:solidFill>
                  <a:schemeClr val="tx1"/>
                </a:solidFill>
                <a:latin typeface="Arial" pitchFamily="34" charset="0"/>
                <a:cs typeface="Arial" pitchFamily="34" charset="0"/>
              </a:rPr>
              <a:t> de </a:t>
            </a:r>
            <a:r>
              <a:rPr lang="en-US" sz="3600" b="1" dirty="0" err="1" smtClean="0">
                <a:solidFill>
                  <a:schemeClr val="tx1"/>
                </a:solidFill>
                <a:latin typeface="Arial" pitchFamily="34" charset="0"/>
                <a:cs typeface="Arial" pitchFamily="34" charset="0"/>
              </a:rPr>
              <a:t>servicii</a:t>
            </a:r>
            <a:endParaRPr lang="en-CA" sz="36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939884" y="2395595"/>
            <a:ext cx="9978595" cy="363484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marL="342900" indent="-342900">
              <a:lnSpc>
                <a:spcPct val="115000"/>
              </a:lnSpc>
              <a:buFont typeface="Symbol" pitchFamily="18" charset="2"/>
              <a:buBlip>
                <a:blip r:embed="rId2"/>
              </a:buBlip>
            </a:pPr>
            <a:r>
              <a:rPr lang="en-US" sz="2800" dirty="0" err="1" smtClean="0">
                <a:latin typeface="Arial" pitchFamily="34" charset="0"/>
                <a:ea typeface="Batang" pitchFamily="18" charset="-127"/>
              </a:rPr>
              <a:t>Activitati</a:t>
            </a:r>
            <a:r>
              <a:rPr lang="en-US" sz="2800" dirty="0" smtClean="0">
                <a:latin typeface="Arial" pitchFamily="34" charset="0"/>
                <a:ea typeface="Batang" pitchFamily="18" charset="-127"/>
              </a:rPr>
              <a:t> </a:t>
            </a:r>
            <a:r>
              <a:rPr lang="en-US" sz="2800" dirty="0">
                <a:latin typeface="Arial" pitchFamily="34" charset="0"/>
                <a:ea typeface="Batang" pitchFamily="18" charset="-127"/>
              </a:rPr>
              <a:t>post-</a:t>
            </a:r>
            <a:r>
              <a:rPr lang="en-US" sz="2800" dirty="0" err="1">
                <a:latin typeface="Arial" pitchFamily="34" charset="0"/>
                <a:ea typeface="Batang" pitchFamily="18" charset="-127"/>
              </a:rPr>
              <a:t>livrare</a:t>
            </a:r>
            <a:endParaRPr lang="en-US" sz="2800" dirty="0">
              <a:cs typeface="Times New Roman" pitchFamily="18" charset="0"/>
            </a:endParaRPr>
          </a:p>
          <a:p>
            <a:pPr marL="342900" indent="-342900"/>
            <a:r>
              <a:rPr lang="en-US"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Pentru</a:t>
            </a:r>
            <a:r>
              <a:rPr lang="en-US" sz="2000" dirty="0">
                <a:latin typeface="Arial" pitchFamily="34" charset="0"/>
                <a:cs typeface="Times New Roman" pitchFamily="18" charset="0"/>
              </a:rPr>
              <a:t> </a:t>
            </a:r>
            <a:r>
              <a:rPr lang="en-US" sz="2000" dirty="0" smtClean="0">
                <a:latin typeface="Arial" pitchFamily="34" charset="0"/>
                <a:cs typeface="Times New Roman" pitchFamily="18" charset="0"/>
              </a:rPr>
              <a:t>a </a:t>
            </a:r>
            <a:r>
              <a:rPr lang="en-US" sz="2000" dirty="0" err="1" smtClean="0">
                <a:latin typeface="Arial" pitchFamily="34" charset="0"/>
                <a:cs typeface="Times New Roman" pitchFamily="18" charset="0"/>
              </a:rPr>
              <a:t>determina</a:t>
            </a:r>
            <a:r>
              <a:rPr lang="en-US" sz="2000" dirty="0" smtClean="0">
                <a:latin typeface="Arial" pitchFamily="34" charset="0"/>
                <a:cs typeface="Times New Roman" pitchFamily="18" charset="0"/>
              </a:rPr>
              <a:t> </a:t>
            </a:r>
            <a:r>
              <a:rPr lang="en-US" sz="2000" dirty="0" err="1" smtClean="0">
                <a:latin typeface="Arial" pitchFamily="34" charset="0"/>
                <a:cs typeface="Times New Roman" pitchFamily="18" charset="0"/>
              </a:rPr>
              <a:t>amploarea</a:t>
            </a:r>
            <a:r>
              <a:rPr lang="en-US" sz="2000" dirty="0" smtClean="0">
                <a:latin typeface="Arial" pitchFamily="34" charset="0"/>
                <a:cs typeface="Times New Roman" pitchFamily="18" charset="0"/>
              </a:rPr>
              <a:t> </a:t>
            </a:r>
            <a:r>
              <a:rPr lang="en-US" sz="2000" dirty="0" err="1">
                <a:latin typeface="Arial" pitchFamily="34" charset="0"/>
                <a:cs typeface="Times New Roman" pitchFamily="18" charset="0"/>
              </a:rPr>
              <a:t>activităților</a:t>
            </a:r>
            <a:r>
              <a:rPr lang="en-US" sz="2000" dirty="0">
                <a:latin typeface="Arial" pitchFamily="34" charset="0"/>
                <a:cs typeface="Times New Roman" pitchFamily="18" charset="0"/>
              </a:rPr>
              <a:t> post-</a:t>
            </a:r>
            <a:r>
              <a:rPr lang="en-US" sz="2000" dirty="0" err="1">
                <a:latin typeface="Arial" pitchFamily="34" charset="0"/>
                <a:cs typeface="Times New Roman" pitchFamily="18" charset="0"/>
              </a:rPr>
              <a:t>livrare</a:t>
            </a:r>
            <a:r>
              <a:rPr lang="en-US" sz="2000" dirty="0">
                <a:latin typeface="Arial" pitchFamily="34" charset="0"/>
                <a:cs typeface="Times New Roman" pitchFamily="18" charset="0"/>
              </a:rPr>
              <a:t> </a:t>
            </a:r>
            <a:r>
              <a:rPr lang="en-US" sz="2000" dirty="0" err="1" smtClean="0">
                <a:latin typeface="Arial" pitchFamily="34" charset="0"/>
                <a:cs typeface="Times New Roman" pitchFamily="18" charset="0"/>
              </a:rPr>
              <a:t>cerute</a:t>
            </a:r>
            <a:r>
              <a:rPr lang="en-US" sz="2000" dirty="0" smtClean="0">
                <a:latin typeface="Arial" pitchFamily="34" charset="0"/>
                <a:cs typeface="Times New Roman" pitchFamily="18" charset="0"/>
              </a:rPr>
              <a:t> </a:t>
            </a:r>
            <a:r>
              <a:rPr lang="en-US" sz="2000" dirty="0" err="1" smtClean="0">
                <a:latin typeface="Arial" pitchFamily="34" charset="0"/>
                <a:cs typeface="Times New Roman" pitchFamily="18" charset="0"/>
              </a:rPr>
              <a:t>organizatia</a:t>
            </a:r>
            <a:r>
              <a:rPr lang="en-US" sz="2000" dirty="0" smtClean="0">
                <a:latin typeface="Arial" pitchFamily="34" charset="0"/>
                <a:cs typeface="Times New Roman" pitchFamily="18" charset="0"/>
              </a:rPr>
              <a:t> </a:t>
            </a:r>
            <a:r>
              <a:rPr lang="en-US" sz="2000" dirty="0" err="1" smtClean="0">
                <a:latin typeface="Arial" pitchFamily="34" charset="0"/>
                <a:cs typeface="Times New Roman" pitchFamily="18" charset="0"/>
              </a:rPr>
              <a:t>ia</a:t>
            </a:r>
            <a:r>
              <a:rPr lang="en-US" sz="2000" dirty="0" smtClean="0">
                <a:latin typeface="Arial" pitchFamily="34" charset="0"/>
                <a:cs typeface="Times New Roman" pitchFamily="18" charset="0"/>
              </a:rPr>
              <a:t> </a:t>
            </a:r>
            <a:r>
              <a:rPr lang="en-US" sz="2000" dirty="0" err="1">
                <a:latin typeface="Arial" pitchFamily="34" charset="0"/>
                <a:cs typeface="Times New Roman" pitchFamily="18" charset="0"/>
              </a:rPr>
              <a:t>în</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considerare</a:t>
            </a:r>
            <a:r>
              <a:rPr lang="en-US" sz="2000" dirty="0">
                <a:latin typeface="Arial" pitchFamily="34" charset="0"/>
                <a:cs typeface="Times New Roman" pitchFamily="18" charset="0"/>
              </a:rPr>
              <a:t>:</a:t>
            </a:r>
            <a:endParaRPr lang="en-US" sz="2000"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legale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reglementate</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consecintele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potențiale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nedorite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asociate</a:t>
            </a:r>
            <a:r>
              <a:rPr lang="en-US" sz="2000" dirty="0">
                <a:latin typeface="Arial" pitchFamily="34" charset="0"/>
                <a:cs typeface="Times New Roman" pitchFamily="18" charset="0"/>
              </a:rPr>
              <a:t> cu </a:t>
            </a:r>
            <a:r>
              <a:rPr lang="en-US" sz="2000" dirty="0" err="1">
                <a:latin typeface="Arial" pitchFamily="34" charset="0"/>
                <a:cs typeface="Times New Roman" pitchFamily="18" charset="0"/>
              </a:rPr>
              <a:t>produsele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serviciile</a:t>
            </a:r>
            <a:r>
              <a:rPr lang="en-US" sz="2000" dirty="0">
                <a:latin typeface="Arial" pitchFamily="34" charset="0"/>
                <a:cs typeface="Times New Roman" pitchFamily="18" charset="0"/>
              </a:rPr>
              <a:t> sale;</a:t>
            </a:r>
            <a:endParaRPr lang="en-US" sz="2000"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natura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utilizarea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durata</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viață</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intentionata</a:t>
            </a:r>
            <a:r>
              <a:rPr lang="en-US" sz="2000" dirty="0">
                <a:latin typeface="Arial" pitchFamily="34" charset="0"/>
                <a:cs typeface="Times New Roman" pitchFamily="18" charset="0"/>
              </a:rPr>
              <a:t> a </a:t>
            </a:r>
            <a:r>
              <a:rPr lang="en-US" sz="2000" dirty="0" err="1">
                <a:latin typeface="Arial" pitchFamily="34" charset="0"/>
                <a:cs typeface="Times New Roman" pitchFamily="18" charset="0"/>
              </a:rPr>
              <a:t>produselor</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și</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serviciilor</a:t>
            </a:r>
            <a:r>
              <a:rPr lang="en-US" sz="2000" dirty="0">
                <a:latin typeface="Arial" pitchFamily="34" charset="0"/>
                <a:cs typeface="Times New Roman" pitchFamily="18" charset="0"/>
              </a:rPr>
              <a:t> sale;</a:t>
            </a:r>
            <a:endParaRPr lang="en-US" sz="2000" dirty="0">
              <a:cs typeface="Times New Roman" pitchFamily="18" charset="0"/>
            </a:endParaRPr>
          </a:p>
          <a:p>
            <a:pPr marL="342900" indent="-342900"/>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cerințele</a:t>
            </a:r>
            <a:r>
              <a:rPr lang="en-US" sz="2000" dirty="0">
                <a:latin typeface="Arial" pitchFamily="34" charset="0"/>
                <a:cs typeface="Times New Roman" pitchFamily="18" charset="0"/>
              </a:rPr>
              <a:t> </a:t>
            </a:r>
            <a:r>
              <a:rPr lang="en-US" sz="2000" dirty="0" err="1">
                <a:latin typeface="Arial" pitchFamily="34" charset="0"/>
                <a:cs typeface="Times New Roman" pitchFamily="18" charset="0"/>
              </a:rPr>
              <a:t>clientului</a:t>
            </a:r>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a:latin typeface="Arial" pitchFamily="34" charset="0"/>
                <a:cs typeface="Times New Roman" pitchFamily="18" charset="0"/>
              </a:rPr>
              <a:t>» 	feedback-</a:t>
            </a:r>
            <a:r>
              <a:rPr lang="en-US" sz="2000" dirty="0" err="1">
                <a:latin typeface="Arial" pitchFamily="34" charset="0"/>
                <a:cs typeface="Times New Roman" pitchFamily="18" charset="0"/>
              </a:rPr>
              <a:t>ul</a:t>
            </a:r>
            <a:r>
              <a:rPr lang="en-US" sz="2000" dirty="0">
                <a:latin typeface="Arial" pitchFamily="34" charset="0"/>
                <a:cs typeface="Times New Roman" pitchFamily="18" charset="0"/>
              </a:rPr>
              <a:t> de la client.</a:t>
            </a:r>
          </a:p>
          <a:p>
            <a:pPr marL="342900" indent="-342900"/>
            <a:r>
              <a:rPr lang="en-US" sz="2000" dirty="0">
                <a:latin typeface="Arial" pitchFamily="34" charset="0"/>
                <a:cs typeface="Times New Roman" pitchFamily="18" charset="0"/>
              </a:rPr>
              <a:t> </a:t>
            </a:r>
            <a:endParaRPr lang="en-US" sz="2000" dirty="0">
              <a:cs typeface="Times New Roman" pitchFamily="18" charset="0"/>
            </a:endParaRPr>
          </a:p>
          <a:p>
            <a:pPr marL="342900" indent="-342900"/>
            <a:r>
              <a:rPr lang="en-US" sz="2000" dirty="0" smtClean="0">
                <a:latin typeface="Arial" pitchFamily="34" charset="0"/>
                <a:cs typeface="Times New Roman" pitchFamily="18" charset="0"/>
              </a:rPr>
              <a:t>.</a:t>
            </a:r>
            <a:endParaRPr lang="en-US" sz="3200" dirty="0">
              <a:cs typeface="Times New Roman" pitchFamily="18" charset="0"/>
            </a:endParaRPr>
          </a:p>
        </p:txBody>
      </p:sp>
    </p:spTree>
    <p:extLst>
      <p:ext uri="{BB962C8B-B14F-4D97-AF65-F5344CB8AC3E}">
        <p14:creationId xmlns:p14="http://schemas.microsoft.com/office/powerpoint/2010/main" val="45794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96888" y="520700"/>
            <a:ext cx="10274300" cy="719138"/>
          </a:xfrm>
        </p:spPr>
        <p:txBody>
          <a:bodyPr/>
          <a:lstStyle/>
          <a:p>
            <a:pPr eaLnBrk="1" hangingPunct="1"/>
            <a:r>
              <a:rPr lang="en-US" sz="3600" b="1" dirty="0" err="1" smtClean="0">
                <a:solidFill>
                  <a:schemeClr val="tx1"/>
                </a:solidFill>
                <a:latin typeface="Arial" pitchFamily="34" charset="0"/>
                <a:cs typeface="Arial" pitchFamily="34" charset="0"/>
              </a:rPr>
              <a:t>Eliberarea</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produselor</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si</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serviciilor</a:t>
            </a:r>
            <a:endParaRPr lang="en-CA" sz="3600" b="1" dirty="0" smtClean="0">
              <a:solidFill>
                <a:schemeClr val="tx1"/>
              </a:solidFill>
              <a:latin typeface="Arial" pitchFamily="34" charset="0"/>
              <a:cs typeface="Arial" pitchFamily="34" charset="0"/>
            </a:endParaRPr>
          </a:p>
        </p:txBody>
      </p:sp>
      <p:sp>
        <p:nvSpPr>
          <p:cNvPr id="7" name="Rectangle 3"/>
          <p:cNvSpPr>
            <a:spLocks noChangeArrowheads="1"/>
          </p:cNvSpPr>
          <p:nvPr/>
        </p:nvSpPr>
        <p:spPr bwMode="auto">
          <a:xfrm>
            <a:off x="1466661" y="2586520"/>
            <a:ext cx="9542353" cy="288540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lang="en-US" dirty="0">
                <a:latin typeface="Batang" pitchFamily="18" charset="-127"/>
                <a:ea typeface="Times New Roman" pitchFamily="18" charset="0"/>
                <a:cs typeface="Arial" pitchFamily="34" charset="0"/>
              </a:rPr>
              <a:t>☞</a:t>
            </a:r>
            <a:r>
              <a:rPr lang="en-US" dirty="0">
                <a:latin typeface="Arial" pitchFamily="34" charset="0"/>
                <a:ea typeface="Batang" pitchFamily="18" charset="-127"/>
                <a:cs typeface="Arial" pitchFamily="34" charset="0"/>
              </a:rPr>
              <a:t>	</a:t>
            </a:r>
            <a:r>
              <a:rPr lang="en-US" sz="2000" dirty="0" err="1">
                <a:latin typeface="Arial" charset="0"/>
                <a:ea typeface="Times New Roman" pitchFamily="18" charset="0"/>
                <a:cs typeface="MS Gothic" pitchFamily="49" charset="-128"/>
              </a:rPr>
              <a:t>Eliberarea</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produselor</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și</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serviciilor</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catre</a:t>
            </a:r>
            <a:r>
              <a:rPr lang="en-US" sz="2000" dirty="0">
                <a:latin typeface="Arial" charset="0"/>
                <a:ea typeface="Times New Roman" pitchFamily="18" charset="0"/>
                <a:cs typeface="MS Gothic" pitchFamily="49" charset="-128"/>
              </a:rPr>
              <a:t> client nu se </a:t>
            </a:r>
            <a:r>
              <a:rPr lang="en-US" sz="2000" dirty="0" err="1">
                <a:latin typeface="Arial" charset="0"/>
                <a:ea typeface="Times New Roman" pitchFamily="18" charset="0"/>
                <a:cs typeface="MS Gothic" pitchFamily="49" charset="-128"/>
              </a:rPr>
              <a:t>va</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realiza</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până</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cand</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modalitățile</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planificate</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sa</a:t>
            </a:r>
            <a:r>
              <a:rPr lang="en-US" sz="2000" dirty="0">
                <a:latin typeface="Arial" charset="0"/>
                <a:ea typeface="Times New Roman" pitchFamily="18" charset="0"/>
                <a:cs typeface="MS Gothic" pitchFamily="49" charset="-128"/>
              </a:rPr>
              <a:t> fi </a:t>
            </a:r>
            <a:r>
              <a:rPr lang="en-US" sz="2000" dirty="0" err="1">
                <a:latin typeface="Arial" charset="0"/>
                <a:ea typeface="Times New Roman" pitchFamily="18" charset="0"/>
                <a:cs typeface="MS Gothic" pitchFamily="49" charset="-128"/>
              </a:rPr>
              <a:t>fost</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finalizate</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în</a:t>
            </a:r>
            <a:r>
              <a:rPr lang="en-US" sz="2000" dirty="0">
                <a:latin typeface="Arial" charset="0"/>
                <a:ea typeface="Times New Roman" pitchFamily="18" charset="0"/>
                <a:cs typeface="MS Gothic" pitchFamily="49" charset="-128"/>
              </a:rPr>
              <a:t> mod </a:t>
            </a:r>
            <a:r>
              <a:rPr lang="en-US" sz="2000" dirty="0" err="1">
                <a:latin typeface="Arial" charset="0"/>
                <a:ea typeface="Times New Roman" pitchFamily="18" charset="0"/>
                <a:cs typeface="MS Gothic" pitchFamily="49" charset="-128"/>
              </a:rPr>
              <a:t>corespunzatoar</a:t>
            </a:r>
            <a:r>
              <a:rPr lang="en-US" sz="2000" dirty="0">
                <a:latin typeface="Arial" charset="0"/>
                <a:ea typeface="Times New Roman" pitchFamily="18" charset="0"/>
                <a:cs typeface="MS Gothic" pitchFamily="49" charset="-128"/>
              </a:rPr>
              <a:t>, cu </a:t>
            </a:r>
            <a:r>
              <a:rPr lang="en-US" sz="2000" dirty="0" err="1">
                <a:latin typeface="Arial" charset="0"/>
                <a:ea typeface="Times New Roman" pitchFamily="18" charset="0"/>
                <a:cs typeface="MS Gothic" pitchFamily="49" charset="-128"/>
              </a:rPr>
              <a:t>excepția</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cazului</a:t>
            </a:r>
            <a:r>
              <a:rPr lang="en-US" sz="2000" dirty="0">
                <a:latin typeface="Arial" charset="0"/>
                <a:ea typeface="Times New Roman" pitchFamily="18" charset="0"/>
                <a:cs typeface="MS Gothic" pitchFamily="49" charset="-128"/>
              </a:rPr>
              <a:t> in care s-a </a:t>
            </a:r>
            <a:r>
              <a:rPr lang="en-US" sz="2000" dirty="0" err="1">
                <a:latin typeface="Arial" charset="0"/>
                <a:ea typeface="Times New Roman" pitchFamily="18" charset="0"/>
                <a:cs typeface="MS Gothic" pitchFamily="49" charset="-128"/>
              </a:rPr>
              <a:t>aprobat</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altfel</a:t>
            </a:r>
            <a:r>
              <a:rPr lang="en-US" sz="2000" dirty="0">
                <a:latin typeface="Arial" charset="0"/>
                <a:ea typeface="Times New Roman" pitchFamily="18" charset="0"/>
                <a:cs typeface="MS Gothic" pitchFamily="49" charset="-128"/>
              </a:rPr>
              <a:t> de o </a:t>
            </a:r>
            <a:r>
              <a:rPr lang="en-US" sz="2000" dirty="0" err="1">
                <a:latin typeface="Arial" charset="0"/>
                <a:ea typeface="Times New Roman" pitchFamily="18" charset="0"/>
                <a:cs typeface="MS Gothic" pitchFamily="49" charset="-128"/>
              </a:rPr>
              <a:t>autoritate</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relevantă</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și</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după</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caz</a:t>
            </a:r>
            <a:r>
              <a:rPr lang="en-US" sz="2000" dirty="0">
                <a:latin typeface="Arial" charset="0"/>
                <a:ea typeface="Times New Roman" pitchFamily="18" charset="0"/>
                <a:cs typeface="MS Gothic" pitchFamily="49" charset="-128"/>
              </a:rPr>
              <a:t>, de </a:t>
            </a:r>
            <a:r>
              <a:rPr lang="en-US" sz="2000" dirty="0" err="1">
                <a:latin typeface="Arial" charset="0"/>
                <a:ea typeface="Times New Roman" pitchFamily="18" charset="0"/>
                <a:cs typeface="MS Gothic" pitchFamily="49" charset="-128"/>
              </a:rPr>
              <a:t>către</a:t>
            </a:r>
            <a:r>
              <a:rPr lang="en-US" sz="2000" dirty="0">
                <a:latin typeface="Arial" charset="0"/>
                <a:ea typeface="Times New Roman" pitchFamily="18" charset="0"/>
                <a:cs typeface="MS Gothic" pitchFamily="49" charset="-128"/>
              </a:rPr>
              <a:t> client.</a:t>
            </a:r>
            <a:endParaRPr lang="en-US" sz="2000" dirty="0">
              <a:ea typeface="Times New Roman" pitchFamily="18" charset="0"/>
              <a:cs typeface="MS Gothic" pitchFamily="49" charset="-128"/>
            </a:endParaRPr>
          </a:p>
          <a:p>
            <a:r>
              <a:rPr lang="en-US" sz="2000" dirty="0">
                <a:latin typeface="MS Gothic" pitchFamily="49" charset="-128"/>
                <a:ea typeface="Times New Roman" pitchFamily="18" charset="0"/>
                <a:cs typeface="MS Gothic" pitchFamily="49" charset="-128"/>
              </a:rPr>
              <a:t>☞</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Organizația</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trebuie</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sa</a:t>
            </a:r>
            <a:r>
              <a:rPr lang="en-US" sz="2000" dirty="0">
                <a:latin typeface="Arial" charset="0"/>
                <a:ea typeface="Times New Roman" pitchFamily="18" charset="0"/>
                <a:cs typeface="MS Gothic" pitchFamily="49" charset="-128"/>
              </a:rPr>
              <a:t> </a:t>
            </a:r>
            <a:r>
              <a:rPr lang="en-US" sz="2000" i="1" dirty="0" err="1">
                <a:solidFill>
                  <a:srgbClr val="FF0000"/>
                </a:solidFill>
                <a:latin typeface="Arial" charset="0"/>
                <a:ea typeface="Times New Roman" pitchFamily="18" charset="0"/>
                <a:cs typeface="MS Gothic" pitchFamily="49" charset="-128"/>
              </a:rPr>
              <a:t>păstreze</a:t>
            </a:r>
            <a:r>
              <a:rPr lang="en-US" sz="2000" i="1" dirty="0">
                <a:solidFill>
                  <a:srgbClr val="FF0000"/>
                </a:solidFill>
                <a:latin typeface="Arial" charset="0"/>
                <a:ea typeface="Times New Roman" pitchFamily="18" charset="0"/>
                <a:cs typeface="MS Gothic" pitchFamily="49" charset="-128"/>
              </a:rPr>
              <a:t> </a:t>
            </a:r>
            <a:r>
              <a:rPr lang="en-US" sz="2000" i="1" dirty="0" err="1">
                <a:solidFill>
                  <a:srgbClr val="FF0000"/>
                </a:solidFill>
                <a:latin typeface="Arial" charset="0"/>
                <a:ea typeface="Times New Roman" pitchFamily="18" charset="0"/>
                <a:cs typeface="MS Gothic" pitchFamily="49" charset="-128"/>
              </a:rPr>
              <a:t>informații</a:t>
            </a:r>
            <a:r>
              <a:rPr lang="en-US" sz="2000" i="1" dirty="0">
                <a:solidFill>
                  <a:srgbClr val="FF0000"/>
                </a:solidFill>
                <a:latin typeface="Arial" charset="0"/>
                <a:ea typeface="Times New Roman" pitchFamily="18" charset="0"/>
                <a:cs typeface="MS Gothic" pitchFamily="49" charset="-128"/>
              </a:rPr>
              <a:t> </a:t>
            </a:r>
            <a:r>
              <a:rPr lang="en-US" sz="2000" i="1" dirty="0" err="1">
                <a:solidFill>
                  <a:srgbClr val="FF0000"/>
                </a:solidFill>
                <a:latin typeface="Arial" charset="0"/>
                <a:ea typeface="Times New Roman" pitchFamily="18" charset="0"/>
                <a:cs typeface="MS Gothic" pitchFamily="49" charset="-128"/>
              </a:rPr>
              <a:t>documentate</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referitoare</a:t>
            </a:r>
            <a:r>
              <a:rPr lang="en-US" sz="2000" dirty="0">
                <a:latin typeface="Arial" charset="0"/>
                <a:ea typeface="Times New Roman" pitchFamily="18" charset="0"/>
                <a:cs typeface="MS Gothic" pitchFamily="49" charset="-128"/>
              </a:rPr>
              <a:t> la </a:t>
            </a:r>
            <a:r>
              <a:rPr lang="en-US" sz="2000" dirty="0" err="1">
                <a:latin typeface="Arial" charset="0"/>
                <a:ea typeface="Times New Roman" pitchFamily="18" charset="0"/>
                <a:cs typeface="MS Gothic" pitchFamily="49" charset="-128"/>
              </a:rPr>
              <a:t>eliberarea</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produselor</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si</a:t>
            </a:r>
            <a:r>
              <a:rPr lang="en-US" sz="2000" dirty="0">
                <a:latin typeface="Arial" charset="0"/>
                <a:ea typeface="Times New Roman" pitchFamily="18" charset="0"/>
                <a:cs typeface="MS Gothic" pitchFamily="49" charset="-128"/>
              </a:rPr>
              <a:t> </a:t>
            </a:r>
            <a:r>
              <a:rPr lang="en-US" sz="2000" dirty="0" err="1">
                <a:latin typeface="Arial" charset="0"/>
                <a:ea typeface="Times New Roman" pitchFamily="18" charset="0"/>
                <a:cs typeface="MS Gothic" pitchFamily="49" charset="-128"/>
              </a:rPr>
              <a:t>serviciilor</a:t>
            </a:r>
            <a:r>
              <a:rPr lang="en-US" sz="2000" dirty="0">
                <a:latin typeface="Arial" charset="0"/>
                <a:ea typeface="Times New Roman" pitchFamily="18" charset="0"/>
                <a:cs typeface="MS Gothic" pitchFamily="49" charset="-128"/>
              </a:rPr>
              <a:t>.</a:t>
            </a:r>
          </a:p>
          <a:p>
            <a:pPr>
              <a:lnSpc>
                <a:spcPct val="150000"/>
              </a:lnSpc>
            </a:pPr>
            <a:r>
              <a:rPr lang="en-US" sz="900" i="1" dirty="0">
                <a:solidFill>
                  <a:srgbClr val="002060"/>
                </a:solidFill>
                <a:latin typeface="Arial" pitchFamily="34" charset="0"/>
                <a:cs typeface="Times New Roman" pitchFamily="18" charset="0"/>
              </a:rPr>
              <a:t> </a:t>
            </a:r>
            <a:endParaRPr lang="en-US" sz="3200" dirty="0">
              <a:cs typeface="Times New Roman" pitchFamily="18" charset="0"/>
            </a:endParaRPr>
          </a:p>
          <a:p>
            <a:pPr>
              <a:lnSpc>
                <a:spcPct val="150000"/>
              </a:lnSpc>
            </a:pPr>
            <a:endParaRPr lang="en-US" sz="2000" dirty="0">
              <a:cs typeface="Times New Roman" pitchFamily="18" charset="0"/>
            </a:endParaRPr>
          </a:p>
          <a:p>
            <a:endParaRPr lang="en-US" sz="1800" dirty="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5467" y="5594853"/>
            <a:ext cx="10001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10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77334" y="575395"/>
            <a:ext cx="10972800" cy="1252728"/>
          </a:xfrm>
        </p:spPr>
        <p:txBody>
          <a:bodyPr>
            <a:normAutofit fontScale="90000"/>
          </a:bodyPr>
          <a:lstStyle/>
          <a:p>
            <a:r>
              <a:rPr lang="it-IT" sz="4000" b="1" dirty="0">
                <a:solidFill>
                  <a:schemeClr val="tx1"/>
                </a:solidFill>
                <a:latin typeface="Arial" pitchFamily="34" charset="0"/>
                <a:cs typeface="Arial" pitchFamily="34" charset="0"/>
              </a:rPr>
              <a:t>	Controlul elementelor de iesire neconforme</a:t>
            </a:r>
            <a:r>
              <a:rPr lang="en-US" dirty="0"/>
              <a:t/>
            </a:r>
            <a:br>
              <a:rPr lang="en-US" dirty="0"/>
            </a:br>
            <a:endParaRPr lang="en-US" dirty="0"/>
          </a:p>
        </p:txBody>
      </p:sp>
      <p:sp>
        <p:nvSpPr>
          <p:cNvPr id="5" name="Rectangle 3"/>
          <p:cNvSpPr>
            <a:spLocks noChangeArrowheads="1"/>
          </p:cNvSpPr>
          <p:nvPr/>
        </p:nvSpPr>
        <p:spPr bwMode="auto">
          <a:xfrm>
            <a:off x="1341366" y="2093473"/>
            <a:ext cx="10216444" cy="332398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lang="en-US" dirty="0">
                <a:latin typeface="Batang" pitchFamily="18" charset="-127"/>
                <a:ea typeface="Times New Roman" pitchFamily="18" charset="0"/>
                <a:cs typeface="Arial" pitchFamily="34" charset="0"/>
              </a:rPr>
              <a:t>☞</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Organizația</a:t>
            </a:r>
            <a:r>
              <a:rPr lang="en-US" dirty="0">
                <a:latin typeface="Arial" pitchFamily="34" charset="0"/>
                <a:ea typeface="Batang" pitchFamily="18" charset="-127"/>
                <a:cs typeface="Arial" pitchFamily="34" charset="0"/>
              </a:rPr>
              <a:t> se </a:t>
            </a:r>
            <a:r>
              <a:rPr lang="en-US" dirty="0" err="1">
                <a:latin typeface="Arial" pitchFamily="34" charset="0"/>
                <a:ea typeface="Batang" pitchFamily="18" charset="-127"/>
                <a:cs typeface="Arial" pitchFamily="34" charset="0"/>
              </a:rPr>
              <a:t>asigura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că</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elementele</a:t>
            </a:r>
            <a:r>
              <a:rPr lang="en-US" dirty="0">
                <a:latin typeface="Arial" pitchFamily="34" charset="0"/>
                <a:ea typeface="Batang" pitchFamily="18" charset="-127"/>
                <a:cs typeface="Arial" pitchFamily="34" charset="0"/>
              </a:rPr>
              <a:t> de </a:t>
            </a:r>
            <a:r>
              <a:rPr lang="en-US" dirty="0" err="1">
                <a:latin typeface="Arial" pitchFamily="34" charset="0"/>
                <a:ea typeface="Batang" pitchFamily="18" charset="-127"/>
                <a:cs typeface="Arial" pitchFamily="34" charset="0"/>
              </a:rPr>
              <a:t>ieșire</a:t>
            </a:r>
            <a:r>
              <a:rPr lang="en-US" dirty="0">
                <a:latin typeface="Arial" pitchFamily="34" charset="0"/>
                <a:ea typeface="Batang" pitchFamily="18" charset="-127"/>
                <a:cs typeface="Arial" pitchFamily="34" charset="0"/>
              </a:rPr>
              <a:t> care nu </a:t>
            </a:r>
            <a:r>
              <a:rPr lang="en-US" dirty="0" err="1">
                <a:latin typeface="Arial" pitchFamily="34" charset="0"/>
                <a:ea typeface="Batang" pitchFamily="18" charset="-127"/>
                <a:cs typeface="Arial" pitchFamily="34" charset="0"/>
              </a:rPr>
              <a:t>sunt</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conforme</a:t>
            </a:r>
            <a:r>
              <a:rPr lang="en-US" dirty="0">
                <a:latin typeface="Arial" pitchFamily="34" charset="0"/>
                <a:ea typeface="Batang" pitchFamily="18" charset="-127"/>
                <a:cs typeface="Arial" pitchFamily="34" charset="0"/>
              </a:rPr>
              <a:t> cu </a:t>
            </a:r>
            <a:r>
              <a:rPr lang="en-US" dirty="0" err="1">
                <a:latin typeface="Arial" pitchFamily="34" charset="0"/>
                <a:ea typeface="Batang" pitchFamily="18" charset="-127"/>
                <a:cs typeface="Arial" pitchFamily="34" charset="0"/>
              </a:rPr>
              <a:t>cerințele</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referitoare</a:t>
            </a:r>
            <a:r>
              <a:rPr lang="en-US" dirty="0">
                <a:latin typeface="Arial" pitchFamily="34" charset="0"/>
                <a:ea typeface="Batang" pitchFamily="18" charset="-127"/>
                <a:cs typeface="Arial" pitchFamily="34" charset="0"/>
              </a:rPr>
              <a:t> la </a:t>
            </a:r>
            <a:r>
              <a:rPr lang="en-US" dirty="0" err="1">
                <a:latin typeface="Arial" pitchFamily="34" charset="0"/>
                <a:ea typeface="Batang" pitchFamily="18" charset="-127"/>
                <a:cs typeface="Arial" pitchFamily="34" charset="0"/>
              </a:rPr>
              <a:t>acesta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sunt</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identificate</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și</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controlate</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pentru</a:t>
            </a:r>
            <a:r>
              <a:rPr lang="en-US" dirty="0">
                <a:latin typeface="Arial" pitchFamily="34" charset="0"/>
                <a:ea typeface="Batang" pitchFamily="18" charset="-127"/>
                <a:cs typeface="Arial" pitchFamily="34" charset="0"/>
              </a:rPr>
              <a:t> a </a:t>
            </a:r>
            <a:r>
              <a:rPr lang="en-US" dirty="0" err="1">
                <a:latin typeface="Arial" pitchFamily="34" charset="0"/>
                <a:ea typeface="Batang" pitchFamily="18" charset="-127"/>
                <a:cs typeface="Arial" pitchFamily="34" charset="0"/>
              </a:rPr>
              <a:t>preveni</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utilizarea</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sau</a:t>
            </a:r>
            <a:r>
              <a:rPr lang="en-US" dirty="0">
                <a:latin typeface="Arial" pitchFamily="34" charset="0"/>
                <a:ea typeface="Batang" pitchFamily="18" charset="-127"/>
                <a:cs typeface="Arial" pitchFamily="34" charset="0"/>
              </a:rPr>
              <a:t> </a:t>
            </a:r>
            <a:r>
              <a:rPr lang="en-US" dirty="0" err="1" smtClean="0">
                <a:latin typeface="Arial" pitchFamily="34" charset="0"/>
                <a:ea typeface="Batang" pitchFamily="18" charset="-127"/>
                <a:cs typeface="Arial" pitchFamily="34" charset="0"/>
              </a:rPr>
              <a:t>livrarea</a:t>
            </a:r>
            <a:r>
              <a:rPr lang="en-US" dirty="0" smtClean="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lor</a:t>
            </a:r>
            <a:r>
              <a:rPr lang="en-US" dirty="0">
                <a:latin typeface="Arial" pitchFamily="34" charset="0"/>
                <a:ea typeface="Batang" pitchFamily="18" charset="-127"/>
                <a:cs typeface="Arial" pitchFamily="34" charset="0"/>
              </a:rPr>
              <a:t> </a:t>
            </a:r>
            <a:r>
              <a:rPr lang="en-US" dirty="0" err="1">
                <a:latin typeface="Arial" pitchFamily="34" charset="0"/>
                <a:ea typeface="Batang" pitchFamily="18" charset="-127"/>
                <a:cs typeface="Arial" pitchFamily="34" charset="0"/>
              </a:rPr>
              <a:t>neintenționată</a:t>
            </a:r>
            <a:r>
              <a:rPr lang="en-US" dirty="0">
                <a:latin typeface="Arial" pitchFamily="34" charset="0"/>
                <a:ea typeface="Batang" pitchFamily="18" charset="-127"/>
                <a:cs typeface="Arial" pitchFamily="34" charset="0"/>
              </a:rPr>
              <a:t>; </a:t>
            </a:r>
            <a:endParaRPr lang="en-US" sz="900" dirty="0" smtClean="0">
              <a:latin typeface="Arial" pitchFamily="34" charset="0"/>
              <a:ea typeface="Batang" pitchFamily="18" charset="-127"/>
            </a:endParaRPr>
          </a:p>
          <a:p>
            <a:endParaRPr lang="en-US" sz="300" dirty="0">
              <a:cs typeface="Times New Roman" pitchFamily="18" charset="0"/>
            </a:endParaRPr>
          </a:p>
          <a:p>
            <a:r>
              <a:rPr lang="en-US" dirty="0">
                <a:latin typeface="Batang" pitchFamily="18" charset="-127"/>
                <a:cs typeface="Times New Roman" pitchFamily="18" charset="0"/>
              </a:rPr>
              <a:t>☞</a:t>
            </a:r>
            <a:r>
              <a:rPr lang="en-US" dirty="0">
                <a:latin typeface="Arial" pitchFamily="34" charset="0"/>
                <a:ea typeface="Batang" pitchFamily="18" charset="-127"/>
              </a:rPr>
              <a:t> 	</a:t>
            </a:r>
            <a:r>
              <a:rPr lang="en-US" dirty="0" err="1">
                <a:latin typeface="Arial" pitchFamily="34" charset="0"/>
                <a:ea typeface="Batang" pitchFamily="18" charset="-127"/>
              </a:rPr>
              <a:t>Organizația</a:t>
            </a:r>
            <a:r>
              <a:rPr lang="en-US" dirty="0">
                <a:latin typeface="Arial" pitchFamily="34" charset="0"/>
                <a:ea typeface="Batang" pitchFamily="18" charset="-127"/>
              </a:rPr>
              <a:t> </a:t>
            </a:r>
            <a:r>
              <a:rPr lang="en-US" dirty="0" err="1">
                <a:latin typeface="Arial" pitchFamily="34" charset="0"/>
                <a:ea typeface="Batang" pitchFamily="18" charset="-127"/>
              </a:rPr>
              <a:t>trebuie</a:t>
            </a:r>
            <a:r>
              <a:rPr lang="en-US" dirty="0">
                <a:latin typeface="Arial" pitchFamily="34" charset="0"/>
                <a:ea typeface="Batang" pitchFamily="18" charset="-127"/>
              </a:rPr>
              <a:t> </a:t>
            </a:r>
            <a:r>
              <a:rPr lang="en-US" dirty="0" err="1">
                <a:latin typeface="Arial" pitchFamily="34" charset="0"/>
                <a:ea typeface="Batang" pitchFamily="18" charset="-127"/>
              </a:rPr>
              <a:t>sa</a:t>
            </a:r>
            <a:r>
              <a:rPr lang="en-US" dirty="0">
                <a:latin typeface="Arial" pitchFamily="34" charset="0"/>
                <a:ea typeface="Batang" pitchFamily="18" charset="-127"/>
              </a:rPr>
              <a:t> </a:t>
            </a:r>
            <a:r>
              <a:rPr lang="en-US" dirty="0" err="1">
                <a:latin typeface="Arial" pitchFamily="34" charset="0"/>
                <a:ea typeface="Batang" pitchFamily="18" charset="-127"/>
              </a:rPr>
              <a:t>trateze</a:t>
            </a:r>
            <a:r>
              <a:rPr lang="en-US" dirty="0">
                <a:latin typeface="Arial" pitchFamily="34" charset="0"/>
                <a:ea typeface="Batang" pitchFamily="18" charset="-127"/>
              </a:rPr>
              <a:t>  </a:t>
            </a:r>
            <a:r>
              <a:rPr lang="en-US" dirty="0" err="1">
                <a:latin typeface="Arial" pitchFamily="34" charset="0"/>
                <a:ea typeface="Batang" pitchFamily="18" charset="-127"/>
              </a:rPr>
              <a:t>elementele</a:t>
            </a:r>
            <a:r>
              <a:rPr lang="en-US" dirty="0">
                <a:latin typeface="Arial" pitchFamily="34" charset="0"/>
                <a:ea typeface="Batang" pitchFamily="18" charset="-127"/>
              </a:rPr>
              <a:t> de </a:t>
            </a:r>
            <a:r>
              <a:rPr lang="en-US" dirty="0" err="1">
                <a:latin typeface="Arial" pitchFamily="34" charset="0"/>
                <a:ea typeface="Batang" pitchFamily="18" charset="-127"/>
              </a:rPr>
              <a:t>iesire</a:t>
            </a:r>
            <a:r>
              <a:rPr lang="en-US" dirty="0">
                <a:latin typeface="Arial" pitchFamily="34" charset="0"/>
                <a:ea typeface="Batang" pitchFamily="18" charset="-127"/>
              </a:rPr>
              <a:t> </a:t>
            </a:r>
            <a:r>
              <a:rPr lang="en-US" dirty="0" err="1">
                <a:latin typeface="Arial" pitchFamily="34" charset="0"/>
                <a:ea typeface="Batang" pitchFamily="18" charset="-127"/>
              </a:rPr>
              <a:t>neconforme</a:t>
            </a:r>
            <a:r>
              <a:rPr lang="en-US" dirty="0">
                <a:latin typeface="Arial" pitchFamily="34" charset="0"/>
                <a:ea typeface="Batang" pitchFamily="18" charset="-127"/>
              </a:rPr>
              <a:t>  in  </a:t>
            </a:r>
            <a:r>
              <a:rPr lang="en-US" dirty="0" err="1">
                <a:latin typeface="Arial" pitchFamily="34" charset="0"/>
                <a:ea typeface="Batang" pitchFamily="18" charset="-127"/>
              </a:rPr>
              <a:t>unul</a:t>
            </a:r>
            <a:r>
              <a:rPr lang="en-US" dirty="0">
                <a:latin typeface="Arial" pitchFamily="34" charset="0"/>
                <a:ea typeface="Batang" pitchFamily="18" charset="-127"/>
              </a:rPr>
              <a:t> </a:t>
            </a:r>
            <a:r>
              <a:rPr lang="en-US" dirty="0" err="1">
                <a:latin typeface="Arial" pitchFamily="34" charset="0"/>
                <a:ea typeface="Batang" pitchFamily="18" charset="-127"/>
              </a:rPr>
              <a:t>sau</a:t>
            </a:r>
            <a:r>
              <a:rPr lang="en-US" dirty="0">
                <a:latin typeface="Arial" pitchFamily="34" charset="0"/>
                <a:ea typeface="Batang" pitchFamily="18" charset="-127"/>
              </a:rPr>
              <a:t> </a:t>
            </a:r>
            <a:r>
              <a:rPr lang="en-US" dirty="0" err="1">
                <a:latin typeface="Arial" pitchFamily="34" charset="0"/>
                <a:ea typeface="Batang" pitchFamily="18" charset="-127"/>
              </a:rPr>
              <a:t>mai</a:t>
            </a:r>
            <a:r>
              <a:rPr lang="en-US" dirty="0">
                <a:latin typeface="Arial" pitchFamily="34" charset="0"/>
                <a:ea typeface="Batang" pitchFamily="18" charset="-127"/>
              </a:rPr>
              <a:t> </a:t>
            </a:r>
            <a:r>
              <a:rPr lang="en-US" dirty="0" err="1">
                <a:latin typeface="Arial" pitchFamily="34" charset="0"/>
                <a:ea typeface="Batang" pitchFamily="18" charset="-127"/>
              </a:rPr>
              <a:t>multe</a:t>
            </a:r>
            <a:r>
              <a:rPr lang="en-US" dirty="0">
                <a:latin typeface="Arial" pitchFamily="34" charset="0"/>
                <a:ea typeface="Batang" pitchFamily="18" charset="-127"/>
              </a:rPr>
              <a:t> </a:t>
            </a:r>
            <a:r>
              <a:rPr lang="en-US" dirty="0" err="1">
                <a:latin typeface="Arial" pitchFamily="34" charset="0"/>
                <a:ea typeface="Batang" pitchFamily="18" charset="-127"/>
              </a:rPr>
              <a:t>modalitati</a:t>
            </a:r>
            <a:r>
              <a:rPr lang="en-US" dirty="0">
                <a:latin typeface="Arial" pitchFamily="34" charset="0"/>
                <a:ea typeface="Batang" pitchFamily="18" charset="-127"/>
              </a:rPr>
              <a:t>, </a:t>
            </a:r>
            <a:r>
              <a:rPr lang="en-US" dirty="0" err="1">
                <a:latin typeface="Arial" pitchFamily="34" charset="0"/>
                <a:ea typeface="Batang" pitchFamily="18" charset="-127"/>
              </a:rPr>
              <a:t>astfel</a:t>
            </a:r>
            <a:r>
              <a:rPr lang="en-US" dirty="0">
                <a:latin typeface="Arial" pitchFamily="34" charset="0"/>
                <a:ea typeface="Batang" pitchFamily="18" charset="-127"/>
              </a:rPr>
              <a:t>:</a:t>
            </a:r>
            <a:endParaRPr lang="en-US" dirty="0">
              <a:cs typeface="Times New Roman" pitchFamily="18" charset="0"/>
            </a:endParaRPr>
          </a:p>
          <a:p>
            <a:r>
              <a:rPr lang="en-US" sz="1800" dirty="0">
                <a:latin typeface="Arial" pitchFamily="34" charset="0"/>
                <a:ea typeface="Batang" pitchFamily="18" charset="-127"/>
              </a:rPr>
              <a:t>»	</a:t>
            </a:r>
            <a:r>
              <a:rPr lang="en-US" sz="1800" dirty="0" err="1">
                <a:latin typeface="Arial" pitchFamily="34" charset="0"/>
                <a:ea typeface="Batang" pitchFamily="18" charset="-127"/>
              </a:rPr>
              <a:t>corecție</a:t>
            </a:r>
            <a:r>
              <a:rPr lang="en-US" sz="1800" dirty="0">
                <a:latin typeface="Arial" pitchFamily="34" charset="0"/>
                <a:ea typeface="Batang" pitchFamily="18" charset="-127"/>
              </a:rPr>
              <a:t>;</a:t>
            </a:r>
            <a:endParaRPr lang="en-US" sz="2000" dirty="0">
              <a:cs typeface="Times New Roman" pitchFamily="18" charset="0"/>
            </a:endParaRPr>
          </a:p>
          <a:p>
            <a:r>
              <a:rPr lang="en-US" sz="1800" dirty="0">
                <a:latin typeface="Arial" pitchFamily="34" charset="0"/>
                <a:ea typeface="Batang" pitchFamily="18" charset="-127"/>
              </a:rPr>
              <a:t>» 	</a:t>
            </a:r>
            <a:r>
              <a:rPr lang="en-US" sz="1800" dirty="0" err="1">
                <a:latin typeface="Arial" pitchFamily="34" charset="0"/>
                <a:ea typeface="Batang" pitchFamily="18" charset="-127"/>
              </a:rPr>
              <a:t>izolare</a:t>
            </a:r>
            <a:r>
              <a:rPr lang="en-US" sz="1800" dirty="0">
                <a:latin typeface="Arial" pitchFamily="34" charset="0"/>
                <a:ea typeface="Batang" pitchFamily="18" charset="-127"/>
              </a:rPr>
              <a:t>, </a:t>
            </a:r>
            <a:r>
              <a:rPr lang="en-US" sz="1800" dirty="0" err="1">
                <a:latin typeface="Arial" pitchFamily="34" charset="0"/>
                <a:ea typeface="Batang" pitchFamily="18" charset="-127"/>
              </a:rPr>
              <a:t>retinere</a:t>
            </a:r>
            <a:r>
              <a:rPr lang="en-US" sz="1800" dirty="0">
                <a:latin typeface="Arial" pitchFamily="34" charset="0"/>
                <a:ea typeface="Batang" pitchFamily="18" charset="-127"/>
              </a:rPr>
              <a:t>, </a:t>
            </a:r>
            <a:r>
              <a:rPr lang="en-US" sz="1800" dirty="0" err="1">
                <a:latin typeface="Arial" pitchFamily="34" charset="0"/>
                <a:ea typeface="Batang" pitchFamily="18" charset="-127"/>
              </a:rPr>
              <a:t>returnare</a:t>
            </a:r>
            <a:r>
              <a:rPr lang="en-US" sz="1800" dirty="0">
                <a:latin typeface="Arial" pitchFamily="34" charset="0"/>
                <a:ea typeface="Batang" pitchFamily="18" charset="-127"/>
              </a:rPr>
              <a:t> </a:t>
            </a:r>
            <a:r>
              <a:rPr lang="en-US" sz="1800" dirty="0" err="1">
                <a:latin typeface="Arial" pitchFamily="34" charset="0"/>
                <a:ea typeface="Batang" pitchFamily="18" charset="-127"/>
              </a:rPr>
              <a:t>sau</a:t>
            </a:r>
            <a:r>
              <a:rPr lang="en-US" sz="1800" dirty="0">
                <a:latin typeface="Arial" pitchFamily="34" charset="0"/>
                <a:ea typeface="Batang" pitchFamily="18" charset="-127"/>
              </a:rPr>
              <a:t> </a:t>
            </a:r>
            <a:r>
              <a:rPr lang="en-US" sz="1800" dirty="0" err="1">
                <a:latin typeface="Arial" pitchFamily="34" charset="0"/>
                <a:ea typeface="Batang" pitchFamily="18" charset="-127"/>
              </a:rPr>
              <a:t>suspendarea</a:t>
            </a:r>
            <a:r>
              <a:rPr lang="en-US" sz="1800" dirty="0">
                <a:latin typeface="Arial" pitchFamily="34" charset="0"/>
                <a:ea typeface="Batang" pitchFamily="18" charset="-127"/>
              </a:rPr>
              <a:t> </a:t>
            </a:r>
            <a:r>
              <a:rPr lang="en-US" sz="1800" dirty="0" err="1">
                <a:latin typeface="Arial" pitchFamily="34" charset="0"/>
                <a:ea typeface="Batang" pitchFamily="18" charset="-127"/>
              </a:rPr>
              <a:t>livrarii</a:t>
            </a:r>
            <a:r>
              <a:rPr lang="en-US" sz="1800" dirty="0">
                <a:latin typeface="Arial" pitchFamily="34" charset="0"/>
                <a:ea typeface="Batang" pitchFamily="18" charset="-127"/>
              </a:rPr>
              <a:t> </a:t>
            </a:r>
            <a:r>
              <a:rPr lang="en-US" sz="1800" dirty="0" err="1">
                <a:latin typeface="Arial" pitchFamily="34" charset="0"/>
                <a:ea typeface="Batang" pitchFamily="18" charset="-127"/>
              </a:rPr>
              <a:t>produselor</a:t>
            </a:r>
            <a:r>
              <a:rPr lang="en-US" sz="1800" dirty="0">
                <a:latin typeface="Arial" pitchFamily="34" charset="0"/>
                <a:ea typeface="Batang" pitchFamily="18" charset="-127"/>
              </a:rPr>
              <a:t> </a:t>
            </a:r>
            <a:r>
              <a:rPr lang="en-US" sz="1800" dirty="0" err="1">
                <a:latin typeface="Arial" pitchFamily="34" charset="0"/>
                <a:ea typeface="Batang" pitchFamily="18" charset="-127"/>
              </a:rPr>
              <a:t>și</a:t>
            </a:r>
            <a:r>
              <a:rPr lang="en-US" sz="1800" dirty="0">
                <a:latin typeface="Arial" pitchFamily="34" charset="0"/>
                <a:ea typeface="Batang" pitchFamily="18" charset="-127"/>
              </a:rPr>
              <a:t>  </a:t>
            </a:r>
            <a:r>
              <a:rPr lang="en-US" sz="1800" dirty="0" err="1">
                <a:latin typeface="Arial" pitchFamily="34" charset="0"/>
                <a:ea typeface="Batang" pitchFamily="18" charset="-127"/>
              </a:rPr>
              <a:t>serviciilor</a:t>
            </a:r>
            <a:r>
              <a:rPr lang="en-US" sz="1800" dirty="0">
                <a:latin typeface="Arial" pitchFamily="34" charset="0"/>
                <a:ea typeface="Batang" pitchFamily="18" charset="-127"/>
              </a:rPr>
              <a:t>; </a:t>
            </a:r>
            <a:endParaRPr lang="en-US" sz="2000" dirty="0">
              <a:cs typeface="Times New Roman" pitchFamily="18" charset="0"/>
            </a:endParaRPr>
          </a:p>
          <a:p>
            <a:r>
              <a:rPr lang="en-US" sz="1800" dirty="0">
                <a:latin typeface="Arial" pitchFamily="34" charset="0"/>
                <a:ea typeface="Batang" pitchFamily="18" charset="-127"/>
              </a:rPr>
              <a:t>» 	</a:t>
            </a:r>
            <a:r>
              <a:rPr lang="en-US" sz="1800" dirty="0" err="1">
                <a:latin typeface="Arial" pitchFamily="34" charset="0"/>
                <a:ea typeface="Batang" pitchFamily="18" charset="-127"/>
              </a:rPr>
              <a:t>informarea</a:t>
            </a:r>
            <a:r>
              <a:rPr lang="en-US" sz="1800" dirty="0">
                <a:latin typeface="Arial" pitchFamily="34" charset="0"/>
                <a:ea typeface="Batang" pitchFamily="18" charset="-127"/>
              </a:rPr>
              <a:t> </a:t>
            </a:r>
            <a:r>
              <a:rPr lang="en-US" sz="1800" dirty="0" err="1">
                <a:latin typeface="Arial" pitchFamily="34" charset="0"/>
                <a:ea typeface="Batang" pitchFamily="18" charset="-127"/>
              </a:rPr>
              <a:t>clientului</a:t>
            </a:r>
            <a:r>
              <a:rPr lang="en-US" sz="1800" dirty="0">
                <a:latin typeface="Arial" pitchFamily="34" charset="0"/>
                <a:ea typeface="Batang" pitchFamily="18" charset="-127"/>
              </a:rPr>
              <a:t>;</a:t>
            </a:r>
            <a:endParaRPr lang="en-US" sz="2000" dirty="0">
              <a:cs typeface="Times New Roman" pitchFamily="18" charset="0"/>
            </a:endParaRPr>
          </a:p>
          <a:p>
            <a:r>
              <a:rPr lang="en-US" sz="1800" dirty="0">
                <a:latin typeface="Arial" pitchFamily="34" charset="0"/>
                <a:ea typeface="Batang" pitchFamily="18" charset="-127"/>
              </a:rPr>
              <a:t>» 	</a:t>
            </a:r>
            <a:r>
              <a:rPr lang="en-US" sz="1800" dirty="0" err="1">
                <a:latin typeface="Arial" pitchFamily="34" charset="0"/>
                <a:ea typeface="Batang" pitchFamily="18" charset="-127"/>
              </a:rPr>
              <a:t>obținerea</a:t>
            </a:r>
            <a:r>
              <a:rPr lang="en-US" sz="1800" dirty="0">
                <a:latin typeface="Arial" pitchFamily="34" charset="0"/>
                <a:ea typeface="Batang" pitchFamily="18" charset="-127"/>
              </a:rPr>
              <a:t> </a:t>
            </a:r>
            <a:r>
              <a:rPr lang="en-US" sz="1800" dirty="0" err="1">
                <a:latin typeface="Arial" pitchFamily="34" charset="0"/>
                <a:ea typeface="Batang" pitchFamily="18" charset="-127"/>
              </a:rPr>
              <a:t>autorizației</a:t>
            </a:r>
            <a:r>
              <a:rPr lang="en-US" sz="1800" dirty="0">
                <a:latin typeface="Arial" pitchFamily="34" charset="0"/>
                <a:ea typeface="Batang" pitchFamily="18" charset="-127"/>
              </a:rPr>
              <a:t> </a:t>
            </a:r>
            <a:r>
              <a:rPr lang="en-US" sz="1800" dirty="0" err="1">
                <a:latin typeface="Arial" pitchFamily="34" charset="0"/>
                <a:ea typeface="Batang" pitchFamily="18" charset="-127"/>
              </a:rPr>
              <a:t>pentru</a:t>
            </a:r>
            <a:r>
              <a:rPr lang="en-US" sz="1800" dirty="0">
                <a:latin typeface="Arial" pitchFamily="34" charset="0"/>
                <a:ea typeface="Batang" pitchFamily="18" charset="-127"/>
              </a:rPr>
              <a:t> </a:t>
            </a:r>
            <a:r>
              <a:rPr lang="en-US" sz="1800" dirty="0" err="1">
                <a:latin typeface="Arial" pitchFamily="34" charset="0"/>
                <a:ea typeface="Batang" pitchFamily="18" charset="-127"/>
              </a:rPr>
              <a:t>acceptarea</a:t>
            </a:r>
            <a:r>
              <a:rPr lang="en-US" sz="1800" dirty="0">
                <a:latin typeface="Arial" pitchFamily="34" charset="0"/>
                <a:ea typeface="Batang" pitchFamily="18" charset="-127"/>
              </a:rPr>
              <a:t> cu </a:t>
            </a:r>
            <a:r>
              <a:rPr lang="en-US" sz="1800" dirty="0" err="1">
                <a:latin typeface="Arial" pitchFamily="34" charset="0"/>
                <a:ea typeface="Batang" pitchFamily="18" charset="-127"/>
              </a:rPr>
              <a:t>derogare</a:t>
            </a:r>
            <a:r>
              <a:rPr lang="en-US" sz="1800" dirty="0" smtClean="0">
                <a:latin typeface="Arial" pitchFamily="34" charset="0"/>
                <a:ea typeface="Batang" pitchFamily="18" charset="-127"/>
              </a:rPr>
              <a:t>.</a:t>
            </a:r>
          </a:p>
          <a:p>
            <a:endParaRPr lang="en-US" sz="900" dirty="0">
              <a:cs typeface="Times New Roman" pitchFamily="18" charset="0"/>
            </a:endParaRPr>
          </a:p>
          <a:p>
            <a:r>
              <a:rPr lang="en-US" dirty="0">
                <a:latin typeface="Batang" pitchFamily="18" charset="-127"/>
                <a:cs typeface="Times New Roman" pitchFamily="18" charset="0"/>
              </a:rPr>
              <a:t>☞</a:t>
            </a:r>
            <a:r>
              <a:rPr lang="en-US" dirty="0">
                <a:latin typeface="Arial" pitchFamily="34" charset="0"/>
                <a:ea typeface="Batang" pitchFamily="18" charset="-127"/>
              </a:rPr>
              <a:t> 	</a:t>
            </a:r>
            <a:r>
              <a:rPr lang="en-US" dirty="0" err="1">
                <a:latin typeface="Arial" pitchFamily="34" charset="0"/>
                <a:ea typeface="Batang" pitchFamily="18" charset="-127"/>
              </a:rPr>
              <a:t>Conformitate</a:t>
            </a:r>
            <a:r>
              <a:rPr lang="en-US" dirty="0">
                <a:latin typeface="Arial" pitchFamily="34" charset="0"/>
                <a:ea typeface="Batang" pitchFamily="18" charset="-127"/>
              </a:rPr>
              <a:t> cu </a:t>
            </a:r>
            <a:r>
              <a:rPr lang="en-US" dirty="0" err="1">
                <a:latin typeface="Arial" pitchFamily="34" charset="0"/>
                <a:ea typeface="Batang" pitchFamily="18" charset="-127"/>
              </a:rPr>
              <a:t>cerințele</a:t>
            </a:r>
            <a:r>
              <a:rPr lang="en-US" dirty="0">
                <a:latin typeface="Arial" pitchFamily="34" charset="0"/>
                <a:ea typeface="Batang" pitchFamily="18" charset="-127"/>
              </a:rPr>
              <a:t> </a:t>
            </a:r>
            <a:r>
              <a:rPr lang="en-US" dirty="0" err="1">
                <a:latin typeface="Arial" pitchFamily="34" charset="0"/>
                <a:ea typeface="Batang" pitchFamily="18" charset="-127"/>
              </a:rPr>
              <a:t>trebuie</a:t>
            </a:r>
            <a:r>
              <a:rPr lang="en-US" dirty="0">
                <a:latin typeface="Arial" pitchFamily="34" charset="0"/>
                <a:ea typeface="Batang" pitchFamily="18" charset="-127"/>
              </a:rPr>
              <a:t> </a:t>
            </a:r>
            <a:r>
              <a:rPr lang="en-US" dirty="0" err="1">
                <a:latin typeface="Arial" pitchFamily="34" charset="0"/>
                <a:ea typeface="Batang" pitchFamily="18" charset="-127"/>
              </a:rPr>
              <a:t>să</a:t>
            </a:r>
            <a:r>
              <a:rPr lang="en-US" dirty="0">
                <a:latin typeface="Arial" pitchFamily="34" charset="0"/>
                <a:ea typeface="Batang" pitchFamily="18" charset="-127"/>
              </a:rPr>
              <a:t> fie </a:t>
            </a:r>
            <a:r>
              <a:rPr lang="en-US" dirty="0" err="1">
                <a:latin typeface="Arial" pitchFamily="34" charset="0"/>
                <a:ea typeface="Batang" pitchFamily="18" charset="-127"/>
              </a:rPr>
              <a:t>reverificata</a:t>
            </a:r>
            <a:r>
              <a:rPr lang="en-US" dirty="0">
                <a:latin typeface="Arial" pitchFamily="34" charset="0"/>
                <a:ea typeface="Batang" pitchFamily="18" charset="-127"/>
              </a:rPr>
              <a:t> </a:t>
            </a:r>
            <a:r>
              <a:rPr lang="en-US" dirty="0" err="1">
                <a:latin typeface="Arial" pitchFamily="34" charset="0"/>
                <a:ea typeface="Batang" pitchFamily="18" charset="-127"/>
              </a:rPr>
              <a:t>atunci</a:t>
            </a:r>
            <a:r>
              <a:rPr lang="en-US" dirty="0">
                <a:latin typeface="Arial" pitchFamily="34" charset="0"/>
                <a:ea typeface="Batang" pitchFamily="18" charset="-127"/>
              </a:rPr>
              <a:t> </a:t>
            </a:r>
            <a:r>
              <a:rPr lang="en-US" dirty="0" err="1">
                <a:latin typeface="Arial" pitchFamily="34" charset="0"/>
                <a:ea typeface="Batang" pitchFamily="18" charset="-127"/>
              </a:rPr>
              <a:t>cand</a:t>
            </a:r>
            <a:r>
              <a:rPr lang="en-US" dirty="0">
                <a:latin typeface="Arial" pitchFamily="34" charset="0"/>
                <a:ea typeface="Batang" pitchFamily="18" charset="-127"/>
              </a:rPr>
              <a:t> </a:t>
            </a:r>
            <a:r>
              <a:rPr lang="en-US" dirty="0" err="1">
                <a:latin typeface="Arial" pitchFamily="34" charset="0"/>
                <a:ea typeface="Batang" pitchFamily="18" charset="-127"/>
              </a:rPr>
              <a:t>elementele</a:t>
            </a:r>
            <a:r>
              <a:rPr lang="en-US" dirty="0">
                <a:latin typeface="Arial" pitchFamily="34" charset="0"/>
                <a:ea typeface="Batang" pitchFamily="18" charset="-127"/>
              </a:rPr>
              <a:t> de </a:t>
            </a:r>
            <a:r>
              <a:rPr lang="en-US" dirty="0" err="1">
                <a:latin typeface="Arial" pitchFamily="34" charset="0"/>
                <a:ea typeface="Batang" pitchFamily="18" charset="-127"/>
              </a:rPr>
              <a:t>iesire</a:t>
            </a:r>
            <a:r>
              <a:rPr lang="en-US" dirty="0">
                <a:latin typeface="Arial" pitchFamily="34" charset="0"/>
                <a:ea typeface="Batang" pitchFamily="18" charset="-127"/>
              </a:rPr>
              <a:t> </a:t>
            </a:r>
            <a:r>
              <a:rPr lang="en-US" dirty="0" err="1">
                <a:latin typeface="Arial" pitchFamily="34" charset="0"/>
                <a:ea typeface="Batang" pitchFamily="18" charset="-127"/>
              </a:rPr>
              <a:t>neconforme</a:t>
            </a:r>
            <a:r>
              <a:rPr lang="en-US" dirty="0">
                <a:latin typeface="Arial" pitchFamily="34" charset="0"/>
                <a:ea typeface="Batang" pitchFamily="18" charset="-127"/>
              </a:rPr>
              <a:t> </a:t>
            </a:r>
            <a:r>
              <a:rPr lang="en-US" dirty="0" err="1">
                <a:latin typeface="Arial" pitchFamily="34" charset="0"/>
                <a:ea typeface="Batang" pitchFamily="18" charset="-127"/>
              </a:rPr>
              <a:t>sunt</a:t>
            </a:r>
            <a:r>
              <a:rPr lang="en-US" dirty="0">
                <a:latin typeface="Arial" pitchFamily="34" charset="0"/>
                <a:ea typeface="Batang" pitchFamily="18" charset="-127"/>
              </a:rPr>
              <a:t> </a:t>
            </a:r>
            <a:r>
              <a:rPr lang="en-US" dirty="0" err="1">
                <a:latin typeface="Arial" pitchFamily="34" charset="0"/>
                <a:ea typeface="Batang" pitchFamily="18" charset="-127"/>
              </a:rPr>
              <a:t>corectate</a:t>
            </a:r>
            <a:r>
              <a:rPr lang="en-US" dirty="0">
                <a:latin typeface="Arial" pitchFamily="34" charset="0"/>
                <a:ea typeface="Batang" pitchFamily="18" charset="-127"/>
              </a:rPr>
              <a:t>.</a:t>
            </a:r>
            <a:endParaRPr lang="en-US" dirty="0">
              <a:cs typeface="Times New Roman" pitchFamily="18" charset="0"/>
            </a:endParaRPr>
          </a:p>
        </p:txBody>
      </p:sp>
    </p:spTree>
    <p:extLst>
      <p:ext uri="{BB962C8B-B14F-4D97-AF65-F5344CB8AC3E}">
        <p14:creationId xmlns:p14="http://schemas.microsoft.com/office/powerpoint/2010/main" val="7017602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090612" y="2389389"/>
            <a:ext cx="10282237" cy="2970044"/>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nSpc>
                <a:spcPct val="115000"/>
              </a:lnSpc>
            </a:pPr>
            <a:r>
              <a:rPr lang="en-US" sz="2400" b="1" dirty="0" smtClean="0">
                <a:latin typeface="Arial" pitchFamily="34" charset="0"/>
                <a:cs typeface="Arial" pitchFamily="34" charset="0"/>
              </a:rPr>
              <a:t>9.1. </a:t>
            </a:r>
            <a:r>
              <a:rPr lang="en-US" sz="2400" b="1" dirty="0" err="1" smtClean="0">
                <a:latin typeface="Arial" pitchFamily="34" charset="0"/>
                <a:cs typeface="Arial" pitchFamily="34" charset="0"/>
              </a:rPr>
              <a:t>Monitorizare</a:t>
            </a:r>
            <a:r>
              <a:rPr lang="en-US" sz="2400" b="1" dirty="0">
                <a:latin typeface="Arial" pitchFamily="34" charset="0"/>
                <a:cs typeface="Arial" pitchFamily="34" charset="0"/>
              </a:rPr>
              <a:t>, </a:t>
            </a:r>
            <a:r>
              <a:rPr lang="en-US" sz="2400" b="1" dirty="0" err="1">
                <a:latin typeface="Arial" pitchFamily="34" charset="0"/>
                <a:cs typeface="Arial" pitchFamily="34" charset="0"/>
              </a:rPr>
              <a:t>masurare</a:t>
            </a:r>
            <a:r>
              <a:rPr lang="en-US" sz="2400" b="1" dirty="0">
                <a:latin typeface="Arial" pitchFamily="34" charset="0"/>
                <a:cs typeface="Arial" pitchFamily="34" charset="0"/>
              </a:rPr>
              <a:t>, </a:t>
            </a:r>
            <a:r>
              <a:rPr lang="en-US" sz="2400" b="1" dirty="0" err="1">
                <a:latin typeface="Arial" pitchFamily="34" charset="0"/>
                <a:cs typeface="Arial" pitchFamily="34" charset="0"/>
              </a:rPr>
              <a:t>analiza</a:t>
            </a:r>
            <a:r>
              <a:rPr lang="en-US" sz="2400" b="1" dirty="0">
                <a:latin typeface="Arial" pitchFamily="34" charset="0"/>
                <a:cs typeface="Arial" pitchFamily="34" charset="0"/>
              </a:rPr>
              <a:t> </a:t>
            </a:r>
            <a:r>
              <a:rPr lang="en-US" sz="2400" b="1" dirty="0" err="1">
                <a:latin typeface="Arial" pitchFamily="34" charset="0"/>
                <a:cs typeface="Arial" pitchFamily="34" charset="0"/>
              </a:rPr>
              <a:t>si</a:t>
            </a:r>
            <a:r>
              <a:rPr lang="en-US" sz="2400" b="1" dirty="0">
                <a:latin typeface="Arial" pitchFamily="34" charset="0"/>
                <a:cs typeface="Arial" pitchFamily="34" charset="0"/>
              </a:rPr>
              <a:t> </a:t>
            </a:r>
            <a:r>
              <a:rPr lang="en-US" sz="2400" b="1" dirty="0" err="1" smtClean="0">
                <a:latin typeface="Arial" pitchFamily="34" charset="0"/>
                <a:cs typeface="Arial" pitchFamily="34" charset="0"/>
              </a:rPr>
              <a:t>evaluare</a:t>
            </a:r>
            <a:endParaRPr lang="en-US" sz="2400" b="1" dirty="0" smtClean="0">
              <a:latin typeface="Arial" pitchFamily="34" charset="0"/>
              <a:cs typeface="Arial" pitchFamily="34" charset="0"/>
            </a:endParaRPr>
          </a:p>
          <a:p>
            <a:pPr>
              <a:lnSpc>
                <a:spcPct val="115000"/>
              </a:lnSpc>
            </a:pPr>
            <a:endParaRPr lang="en-US" sz="1200" dirty="0" smtClean="0">
              <a:latin typeface="Arial" charset="0"/>
              <a:ea typeface="Batang" pitchFamily="18" charset="-127"/>
            </a:endParaRPr>
          </a:p>
          <a:p>
            <a:pPr marL="342900" indent="-342900">
              <a:lnSpc>
                <a:spcPct val="115000"/>
              </a:lnSpc>
              <a:buFont typeface="Symbol" pitchFamily="18" charset="2"/>
              <a:buBlip>
                <a:blip r:embed="rId2"/>
              </a:buBlip>
            </a:pPr>
            <a:r>
              <a:rPr lang="en-US" sz="2400" dirty="0" err="1" smtClean="0">
                <a:latin typeface="Arial" charset="0"/>
                <a:ea typeface="Batang" pitchFamily="18" charset="-127"/>
              </a:rPr>
              <a:t>Satisfactia</a:t>
            </a:r>
            <a:r>
              <a:rPr lang="en-US" sz="2400" dirty="0" smtClean="0">
                <a:latin typeface="Arial" charset="0"/>
                <a:ea typeface="Batang" pitchFamily="18" charset="-127"/>
              </a:rPr>
              <a:t> </a:t>
            </a:r>
            <a:r>
              <a:rPr lang="en-US" sz="2400" dirty="0" err="1" smtClean="0">
                <a:latin typeface="Arial" charset="0"/>
                <a:ea typeface="Batang" pitchFamily="18" charset="-127"/>
              </a:rPr>
              <a:t>clientului</a:t>
            </a:r>
            <a:endParaRPr lang="en-US" sz="2400" dirty="0">
              <a:cs typeface="Times New Roman" pitchFamily="18" charset="0"/>
            </a:endParaRPr>
          </a:p>
          <a:p>
            <a:pPr marL="342900" indent="-342900"/>
            <a:r>
              <a:rPr lang="en-US" sz="2000" dirty="0">
                <a:latin typeface="Arial" charset="0"/>
                <a:cs typeface="Times New Roman" pitchFamily="18" charset="0"/>
              </a:rPr>
              <a:t>	</a:t>
            </a:r>
            <a:r>
              <a:rPr lang="en-US" sz="2000" dirty="0" err="1">
                <a:latin typeface="Arial" charset="0"/>
                <a:cs typeface="Times New Roman" pitchFamily="18" charset="0"/>
              </a:rPr>
              <a:t>Organizația</a:t>
            </a:r>
            <a:r>
              <a:rPr lang="en-US" sz="2000" dirty="0">
                <a:latin typeface="Arial" charset="0"/>
                <a:cs typeface="Times New Roman" pitchFamily="18" charset="0"/>
              </a:rPr>
              <a:t> </a:t>
            </a:r>
            <a:r>
              <a:rPr lang="en-US" sz="2000" dirty="0" err="1">
                <a:latin typeface="Arial" charset="0"/>
                <a:cs typeface="Times New Roman" pitchFamily="18" charset="0"/>
              </a:rPr>
              <a:t>va</a:t>
            </a:r>
            <a:r>
              <a:rPr lang="en-US" sz="2000" dirty="0">
                <a:latin typeface="Arial" charset="0"/>
                <a:cs typeface="Times New Roman" pitchFamily="18" charset="0"/>
              </a:rPr>
              <a:t> </a:t>
            </a:r>
            <a:r>
              <a:rPr lang="en-US" sz="2000" dirty="0" err="1">
                <a:latin typeface="Arial" charset="0"/>
                <a:cs typeface="Times New Roman" pitchFamily="18" charset="0"/>
              </a:rPr>
              <a:t>monitoriza</a:t>
            </a:r>
            <a:r>
              <a:rPr lang="en-US" sz="2000" dirty="0">
                <a:latin typeface="Arial" charset="0"/>
                <a:cs typeface="Times New Roman" pitchFamily="18" charset="0"/>
              </a:rPr>
              <a:t> </a:t>
            </a:r>
            <a:r>
              <a:rPr lang="en-US" sz="2000" dirty="0" err="1">
                <a:latin typeface="Arial" charset="0"/>
                <a:cs typeface="Times New Roman" pitchFamily="18" charset="0"/>
              </a:rPr>
              <a:t>percepția</a:t>
            </a:r>
            <a:r>
              <a:rPr lang="en-US" sz="2000" dirty="0">
                <a:latin typeface="Arial" charset="0"/>
                <a:cs typeface="Times New Roman" pitchFamily="18" charset="0"/>
              </a:rPr>
              <a:t> </a:t>
            </a:r>
            <a:r>
              <a:rPr lang="en-US" sz="2000" dirty="0" err="1">
                <a:latin typeface="Arial" charset="0"/>
                <a:cs typeface="Times New Roman" pitchFamily="18" charset="0"/>
              </a:rPr>
              <a:t>clienților</a:t>
            </a:r>
            <a:r>
              <a:rPr lang="en-US" sz="2000" dirty="0">
                <a:latin typeface="Arial" charset="0"/>
                <a:cs typeface="Times New Roman" pitchFamily="18" charset="0"/>
              </a:rPr>
              <a:t> </a:t>
            </a:r>
            <a:r>
              <a:rPr lang="en-US" sz="2000" dirty="0" err="1">
                <a:latin typeface="Arial" charset="0"/>
                <a:cs typeface="Times New Roman" pitchFamily="18" charset="0"/>
              </a:rPr>
              <a:t>referitoare</a:t>
            </a:r>
            <a:r>
              <a:rPr lang="en-US" sz="2000" dirty="0">
                <a:latin typeface="Arial" charset="0"/>
                <a:cs typeface="Times New Roman" pitchFamily="18" charset="0"/>
              </a:rPr>
              <a:t> la </a:t>
            </a:r>
            <a:r>
              <a:rPr lang="en-US" sz="2000" dirty="0" err="1" smtClean="0">
                <a:latin typeface="Arial" charset="0"/>
                <a:cs typeface="Times New Roman" pitchFamily="18" charset="0"/>
              </a:rPr>
              <a:t>masura</a:t>
            </a:r>
            <a:r>
              <a:rPr lang="en-US" sz="2000" dirty="0" smtClean="0">
                <a:latin typeface="Arial" charset="0"/>
                <a:cs typeface="Times New Roman" pitchFamily="18" charset="0"/>
              </a:rPr>
              <a:t> in </a:t>
            </a:r>
            <a:r>
              <a:rPr lang="en-US" sz="2000" dirty="0">
                <a:latin typeface="Arial" charset="0"/>
                <a:cs typeface="Times New Roman" pitchFamily="18" charset="0"/>
              </a:rPr>
              <a:t>care au </a:t>
            </a:r>
            <a:r>
              <a:rPr lang="en-US" sz="2000" dirty="0" err="1">
                <a:latin typeface="Arial" charset="0"/>
                <a:cs typeface="Times New Roman" pitchFamily="18" charset="0"/>
              </a:rPr>
              <a:t>fost</a:t>
            </a:r>
            <a:r>
              <a:rPr lang="en-US" sz="2000" dirty="0">
                <a:latin typeface="Arial" charset="0"/>
                <a:cs typeface="Times New Roman" pitchFamily="18" charset="0"/>
              </a:rPr>
              <a:t> </a:t>
            </a:r>
            <a:r>
              <a:rPr lang="en-US" sz="2000" dirty="0" err="1">
                <a:latin typeface="Arial" charset="0"/>
                <a:cs typeface="Times New Roman" pitchFamily="18" charset="0"/>
              </a:rPr>
              <a:t>indeplinite</a:t>
            </a:r>
            <a:r>
              <a:rPr lang="en-US" sz="2000" dirty="0">
                <a:latin typeface="Arial" charset="0"/>
                <a:cs typeface="Times New Roman" pitchFamily="18" charset="0"/>
              </a:rPr>
              <a:t> </a:t>
            </a:r>
            <a:r>
              <a:rPr lang="en-US" sz="2000" dirty="0" err="1">
                <a:latin typeface="Arial" charset="0"/>
                <a:cs typeface="Times New Roman" pitchFamily="18" charset="0"/>
              </a:rPr>
              <a:t>necesitatile</a:t>
            </a:r>
            <a:r>
              <a:rPr lang="en-US" sz="2000" dirty="0">
                <a:latin typeface="Arial" charset="0"/>
                <a:cs typeface="Times New Roman" pitchFamily="18" charset="0"/>
              </a:rPr>
              <a:t> </a:t>
            </a:r>
            <a:r>
              <a:rPr lang="en-US" sz="2000" dirty="0" err="1">
                <a:latin typeface="Arial" charset="0"/>
                <a:cs typeface="Times New Roman" pitchFamily="18" charset="0"/>
              </a:rPr>
              <a:t>si</a:t>
            </a:r>
            <a:r>
              <a:rPr lang="en-US" sz="2000" dirty="0">
                <a:latin typeface="Arial" charset="0"/>
                <a:cs typeface="Times New Roman" pitchFamily="18" charset="0"/>
              </a:rPr>
              <a:t> </a:t>
            </a:r>
            <a:r>
              <a:rPr lang="en-US" sz="2000" dirty="0" err="1">
                <a:latin typeface="Arial" charset="0"/>
                <a:cs typeface="Times New Roman" pitchFamily="18" charset="0"/>
              </a:rPr>
              <a:t>asteptarile</a:t>
            </a:r>
            <a:r>
              <a:rPr lang="en-US" sz="2000" dirty="0">
                <a:latin typeface="Arial" charset="0"/>
                <a:cs typeface="Times New Roman" pitchFamily="18" charset="0"/>
              </a:rPr>
              <a:t> </a:t>
            </a:r>
            <a:r>
              <a:rPr lang="en-US" sz="2000" dirty="0" err="1">
                <a:latin typeface="Arial" charset="0"/>
                <a:cs typeface="Times New Roman" pitchFamily="18" charset="0"/>
              </a:rPr>
              <a:t>lor</a:t>
            </a:r>
            <a:r>
              <a:rPr lang="en-US" sz="2000" dirty="0">
                <a:latin typeface="Arial" charset="0"/>
                <a:cs typeface="Times New Roman" pitchFamily="18" charset="0"/>
              </a:rPr>
              <a:t>, </a:t>
            </a:r>
            <a:endParaRPr lang="en-US" sz="2000" dirty="0" smtClean="0">
              <a:latin typeface="Arial" charset="0"/>
              <a:cs typeface="Times New Roman" pitchFamily="18" charset="0"/>
            </a:endParaRPr>
          </a:p>
          <a:p>
            <a:pPr marL="342900" indent="-342900"/>
            <a:endParaRPr lang="en-US" sz="2000" dirty="0">
              <a:cs typeface="Times New Roman" pitchFamily="18" charset="0"/>
            </a:endParaRPr>
          </a:p>
          <a:p>
            <a:pPr marL="342900" indent="-342900"/>
            <a:r>
              <a:rPr lang="en-US" sz="2000" dirty="0">
                <a:latin typeface="Arial" charset="0"/>
                <a:cs typeface="Times New Roman" pitchFamily="18" charset="0"/>
              </a:rPr>
              <a:t>	</a:t>
            </a:r>
            <a:r>
              <a:rPr lang="en-US" sz="2000" dirty="0" err="1">
                <a:latin typeface="Arial" charset="0"/>
                <a:cs typeface="Times New Roman" pitchFamily="18" charset="0"/>
              </a:rPr>
              <a:t>Organizația</a:t>
            </a:r>
            <a:r>
              <a:rPr lang="en-US" sz="2000" dirty="0">
                <a:latin typeface="Arial" charset="0"/>
                <a:cs typeface="Times New Roman" pitchFamily="18" charset="0"/>
              </a:rPr>
              <a:t> </a:t>
            </a:r>
            <a:r>
              <a:rPr lang="en-US" sz="2000" dirty="0" err="1">
                <a:latin typeface="Arial" charset="0"/>
                <a:cs typeface="Times New Roman" pitchFamily="18" charset="0"/>
              </a:rPr>
              <a:t>determina</a:t>
            </a:r>
            <a:r>
              <a:rPr lang="en-US" sz="2000" dirty="0">
                <a:latin typeface="Arial" charset="0"/>
                <a:cs typeface="Times New Roman" pitchFamily="18" charset="0"/>
              </a:rPr>
              <a:t> </a:t>
            </a:r>
            <a:r>
              <a:rPr lang="en-US" sz="2000" dirty="0" err="1">
                <a:latin typeface="Arial" charset="0"/>
                <a:cs typeface="Times New Roman" pitchFamily="18" charset="0"/>
              </a:rPr>
              <a:t>metodele</a:t>
            </a:r>
            <a:r>
              <a:rPr lang="en-US" sz="2000" dirty="0">
                <a:latin typeface="Arial" charset="0"/>
                <a:cs typeface="Times New Roman" pitchFamily="18" charset="0"/>
              </a:rPr>
              <a:t> </a:t>
            </a:r>
            <a:r>
              <a:rPr lang="en-US" sz="2000" dirty="0" err="1">
                <a:latin typeface="Arial" charset="0"/>
                <a:cs typeface="Times New Roman" pitchFamily="18" charset="0"/>
              </a:rPr>
              <a:t>pentru</a:t>
            </a:r>
            <a:r>
              <a:rPr lang="en-US" sz="2000" dirty="0">
                <a:latin typeface="Arial" charset="0"/>
                <a:cs typeface="Times New Roman" pitchFamily="18" charset="0"/>
              </a:rPr>
              <a:t> </a:t>
            </a:r>
            <a:r>
              <a:rPr lang="en-US" sz="2000" dirty="0" err="1">
                <a:latin typeface="Arial" charset="0"/>
                <a:cs typeface="Times New Roman" pitchFamily="18" charset="0"/>
              </a:rPr>
              <a:t>obținerea</a:t>
            </a:r>
            <a:r>
              <a:rPr lang="en-US" sz="2000" dirty="0">
                <a:latin typeface="Arial" charset="0"/>
                <a:cs typeface="Times New Roman" pitchFamily="18" charset="0"/>
              </a:rPr>
              <a:t>, </a:t>
            </a:r>
            <a:r>
              <a:rPr lang="en-US" sz="2000" dirty="0" err="1">
                <a:latin typeface="Arial" charset="0"/>
                <a:cs typeface="Times New Roman" pitchFamily="18" charset="0"/>
              </a:rPr>
              <a:t>monitorizarea</a:t>
            </a:r>
            <a:r>
              <a:rPr lang="en-US" sz="2000" dirty="0">
                <a:latin typeface="Arial" charset="0"/>
                <a:cs typeface="Times New Roman" pitchFamily="18" charset="0"/>
              </a:rPr>
              <a:t>  </a:t>
            </a:r>
            <a:r>
              <a:rPr lang="en-US" sz="2000" dirty="0" err="1" smtClean="0">
                <a:latin typeface="Arial" charset="0"/>
                <a:cs typeface="Times New Roman" pitchFamily="18" charset="0"/>
              </a:rPr>
              <a:t>si</a:t>
            </a:r>
            <a:r>
              <a:rPr lang="en-US" sz="2000" dirty="0" smtClean="0">
                <a:latin typeface="Arial" charset="0"/>
                <a:cs typeface="Times New Roman" pitchFamily="18" charset="0"/>
              </a:rPr>
              <a:t> </a:t>
            </a:r>
            <a:r>
              <a:rPr lang="en-US" sz="2000" dirty="0" err="1" smtClean="0">
                <a:latin typeface="Arial" charset="0"/>
                <a:cs typeface="Times New Roman" pitchFamily="18" charset="0"/>
              </a:rPr>
              <a:t>analizarea</a:t>
            </a:r>
            <a:r>
              <a:rPr lang="en-US" sz="2000" dirty="0" smtClean="0">
                <a:latin typeface="Arial" charset="0"/>
                <a:cs typeface="Times New Roman" pitchFamily="18" charset="0"/>
              </a:rPr>
              <a:t> </a:t>
            </a:r>
            <a:r>
              <a:rPr lang="en-US" sz="2000" dirty="0" err="1">
                <a:latin typeface="Arial" charset="0"/>
                <a:cs typeface="Times New Roman" pitchFamily="18" charset="0"/>
              </a:rPr>
              <a:t>acestor</a:t>
            </a:r>
            <a:r>
              <a:rPr lang="en-US" sz="2000" dirty="0">
                <a:latin typeface="Arial" charset="0"/>
                <a:cs typeface="Times New Roman" pitchFamily="18" charset="0"/>
              </a:rPr>
              <a:t> </a:t>
            </a:r>
            <a:r>
              <a:rPr lang="en-US" sz="2000" dirty="0" err="1">
                <a:latin typeface="Arial" charset="0"/>
                <a:cs typeface="Times New Roman" pitchFamily="18" charset="0"/>
              </a:rPr>
              <a:t>informatii</a:t>
            </a:r>
            <a:r>
              <a:rPr lang="en-US" sz="2000" dirty="0">
                <a:latin typeface="Arial" charset="0"/>
                <a:cs typeface="Times New Roman" pitchFamily="18" charset="0"/>
              </a:rPr>
              <a:t>,</a:t>
            </a:r>
          </a:p>
          <a:p>
            <a:pPr marL="342900" indent="-342900"/>
            <a:endParaRPr lang="en-US" dirty="0">
              <a:cs typeface="Times New Roman" pitchFamily="18" charset="0"/>
            </a:endParaRPr>
          </a:p>
        </p:txBody>
      </p:sp>
      <p:sp>
        <p:nvSpPr>
          <p:cNvPr id="5" name="Rectangle 2"/>
          <p:cNvSpPr txBox="1">
            <a:spLocks noChangeArrowheads="1"/>
          </p:cNvSpPr>
          <p:nvPr/>
        </p:nvSpPr>
        <p:spPr>
          <a:xfrm>
            <a:off x="969220" y="635979"/>
            <a:ext cx="10274300" cy="7651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a:solidFill>
                  <a:schemeClr val="tx1"/>
                </a:solidFill>
                <a:latin typeface="Arial" pitchFamily="34" charset="0"/>
                <a:cs typeface="Arial" pitchFamily="34" charset="0"/>
              </a:rPr>
              <a:t>9.Evaluarea </a:t>
            </a:r>
            <a:r>
              <a:rPr lang="en-US" sz="3600" b="1" dirty="0" err="1">
                <a:solidFill>
                  <a:schemeClr val="tx1"/>
                </a:solidFill>
                <a:latin typeface="Arial" pitchFamily="34" charset="0"/>
                <a:cs typeface="Arial" pitchFamily="34" charset="0"/>
              </a:rPr>
              <a:t>performantei</a:t>
            </a:r>
            <a:r>
              <a:rPr lang="en-US" sz="3600" b="1" dirty="0">
                <a:solidFill>
                  <a:schemeClr val="tx1"/>
                </a:solidFill>
                <a:latin typeface="Arial" pitchFamily="34" charset="0"/>
                <a:cs typeface="Arial" pitchFamily="34" charset="0"/>
              </a:rPr>
              <a:t> </a:t>
            </a:r>
            <a:endParaRPr lang="en-US" sz="3600" b="1" dirty="0" smtClean="0">
              <a:solidFill>
                <a:schemeClr val="tx1"/>
              </a:solidFill>
              <a:latin typeface="Arial" pitchFamily="34" charset="0"/>
              <a:cs typeface="Arial" pitchFamily="34" charset="0"/>
            </a:endParaRPr>
          </a:p>
          <a:p>
            <a:endParaRPr lang="en-CA" sz="36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311014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1147898" y="1537054"/>
            <a:ext cx="10282237" cy="406265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fr-FR" sz="2000" b="1" dirty="0" smtClean="0">
                <a:latin typeface="Arial" pitchFamily="34" charset="0"/>
                <a:ea typeface="Batang" pitchFamily="18" charset="-127"/>
                <a:cs typeface="Arial" pitchFamily="34" charset="0"/>
              </a:rPr>
              <a:t>9.1</a:t>
            </a:r>
            <a:r>
              <a:rPr lang="fr-FR" dirty="0" smtClean="0">
                <a:latin typeface="Arial" pitchFamily="34" charset="0"/>
                <a:ea typeface="Batang" pitchFamily="18" charset="-127"/>
                <a:cs typeface="Arial" pitchFamily="34" charset="0"/>
              </a:rPr>
              <a:t> </a:t>
            </a:r>
            <a:r>
              <a:rPr lang="en-US" sz="2400" b="1" dirty="0" smtClean="0">
                <a:latin typeface="Arial" pitchFamily="34" charset="0"/>
                <a:cs typeface="Arial" pitchFamily="34" charset="0"/>
              </a:rPr>
              <a:t>Audit intern</a:t>
            </a:r>
          </a:p>
          <a:p>
            <a:r>
              <a:rPr lang="fr-FR" dirty="0">
                <a:latin typeface="Arial" pitchFamily="34" charset="0"/>
                <a:ea typeface="Yu Gothic" pitchFamily="34" charset="-128"/>
                <a:cs typeface="Arial" pitchFamily="34" charset="0"/>
              </a:rPr>
              <a:t>☞ </a:t>
            </a:r>
            <a:r>
              <a:rPr lang="fr-FR" dirty="0" err="1" smtClean="0">
                <a:latin typeface="Arial" pitchFamily="34" charset="0"/>
                <a:ea typeface="Batang" pitchFamily="18" charset="-127"/>
                <a:cs typeface="Arial" pitchFamily="34" charset="0"/>
              </a:rPr>
              <a:t>Organizația</a:t>
            </a:r>
            <a:r>
              <a:rPr lang="fr-FR" dirty="0" smtClean="0">
                <a:latin typeface="Arial" pitchFamily="34" charset="0"/>
                <a:ea typeface="Batang" pitchFamily="18" charset="-127"/>
                <a:cs typeface="Arial" pitchFamily="34" charset="0"/>
              </a:rPr>
              <a:t> </a:t>
            </a:r>
            <a:r>
              <a:rPr lang="fr-FR" dirty="0" err="1">
                <a:latin typeface="Arial" pitchFamily="34" charset="0"/>
                <a:ea typeface="Batang" pitchFamily="18" charset="-127"/>
                <a:cs typeface="Arial" pitchFamily="34" charset="0"/>
              </a:rPr>
              <a:t>efectueaza</a:t>
            </a:r>
            <a:r>
              <a:rPr lang="fr-FR" dirty="0">
                <a:latin typeface="Arial" pitchFamily="34" charset="0"/>
                <a:ea typeface="Batang" pitchFamily="18" charset="-127"/>
                <a:cs typeface="Arial" pitchFamily="34" charset="0"/>
              </a:rPr>
              <a:t> </a:t>
            </a:r>
            <a:r>
              <a:rPr lang="fr-FR" dirty="0" err="1">
                <a:latin typeface="Arial" pitchFamily="34" charset="0"/>
                <a:ea typeface="Batang" pitchFamily="18" charset="-127"/>
                <a:cs typeface="Arial" pitchFamily="34" charset="0"/>
              </a:rPr>
              <a:t>audituri</a:t>
            </a:r>
            <a:r>
              <a:rPr lang="fr-FR" dirty="0">
                <a:latin typeface="Arial" pitchFamily="34" charset="0"/>
                <a:ea typeface="Batang" pitchFamily="18" charset="-127"/>
                <a:cs typeface="Arial" pitchFamily="34" charset="0"/>
              </a:rPr>
              <a:t> interne la </a:t>
            </a:r>
            <a:r>
              <a:rPr lang="fr-FR" dirty="0" err="1">
                <a:latin typeface="Arial" pitchFamily="34" charset="0"/>
                <a:ea typeface="Batang" pitchFamily="18" charset="-127"/>
                <a:cs typeface="Arial" pitchFamily="34" charset="0"/>
              </a:rPr>
              <a:t>intervale</a:t>
            </a:r>
            <a:r>
              <a:rPr lang="fr-FR" dirty="0">
                <a:latin typeface="Arial" pitchFamily="34" charset="0"/>
                <a:ea typeface="Batang" pitchFamily="18" charset="-127"/>
                <a:cs typeface="Arial" pitchFamily="34" charset="0"/>
              </a:rPr>
              <a:t> </a:t>
            </a:r>
            <a:r>
              <a:rPr lang="fr-FR" dirty="0" err="1">
                <a:latin typeface="Arial" pitchFamily="34" charset="0"/>
                <a:ea typeface="Batang" pitchFamily="18" charset="-127"/>
                <a:cs typeface="Arial" pitchFamily="34" charset="0"/>
              </a:rPr>
              <a:t>planificate</a:t>
            </a:r>
            <a:r>
              <a:rPr lang="fr-FR" dirty="0">
                <a:latin typeface="Arial" pitchFamily="34" charset="0"/>
                <a:ea typeface="Batang" pitchFamily="18" charset="-127"/>
                <a:cs typeface="Arial" pitchFamily="34" charset="0"/>
              </a:rPr>
              <a:t> </a:t>
            </a:r>
            <a:r>
              <a:rPr lang="fr-FR" dirty="0" err="1">
                <a:latin typeface="Arial" pitchFamily="34" charset="0"/>
                <a:ea typeface="Batang" pitchFamily="18" charset="-127"/>
                <a:cs typeface="Arial" pitchFamily="34" charset="0"/>
              </a:rPr>
              <a:t>pentru</a:t>
            </a:r>
            <a:r>
              <a:rPr lang="fr-FR" dirty="0">
                <a:latin typeface="Arial" pitchFamily="34" charset="0"/>
                <a:ea typeface="Batang" pitchFamily="18" charset="-127"/>
                <a:cs typeface="Arial" pitchFamily="34" charset="0"/>
              </a:rPr>
              <a:t> a </a:t>
            </a:r>
            <a:r>
              <a:rPr lang="fr-FR" dirty="0" err="1">
                <a:latin typeface="Arial" pitchFamily="34" charset="0"/>
                <a:ea typeface="Batang" pitchFamily="18" charset="-127"/>
                <a:cs typeface="Arial" pitchFamily="34" charset="0"/>
              </a:rPr>
              <a:t>furniza</a:t>
            </a:r>
            <a:r>
              <a:rPr lang="fr-FR" dirty="0">
                <a:latin typeface="Arial" pitchFamily="34" charset="0"/>
                <a:ea typeface="Batang" pitchFamily="18" charset="-127"/>
                <a:cs typeface="Arial" pitchFamily="34" charset="0"/>
              </a:rPr>
              <a:t> </a:t>
            </a:r>
            <a:r>
              <a:rPr lang="fr-FR" dirty="0" err="1">
                <a:latin typeface="Arial" pitchFamily="34" charset="0"/>
                <a:ea typeface="Batang" pitchFamily="18" charset="-127"/>
                <a:cs typeface="Arial" pitchFamily="34" charset="0"/>
              </a:rPr>
              <a:t>informații</a:t>
            </a:r>
            <a:r>
              <a:rPr lang="fr-FR" dirty="0">
                <a:latin typeface="Arial" pitchFamily="34" charset="0"/>
                <a:ea typeface="Batang" pitchFamily="18" charset="-127"/>
                <a:cs typeface="Arial" pitchFamily="34" charset="0"/>
              </a:rPr>
              <a:t> </a:t>
            </a:r>
            <a:r>
              <a:rPr lang="fr-FR" dirty="0" err="1">
                <a:latin typeface="Arial" pitchFamily="34" charset="0"/>
                <a:ea typeface="Batang" pitchFamily="18" charset="-127"/>
                <a:cs typeface="Arial" pitchFamily="34" charset="0"/>
              </a:rPr>
              <a:t>referitoare</a:t>
            </a:r>
            <a:r>
              <a:rPr lang="fr-FR" dirty="0">
                <a:latin typeface="Arial" pitchFamily="34" charset="0"/>
                <a:ea typeface="Batang" pitchFamily="18" charset="-127"/>
                <a:cs typeface="Arial" pitchFamily="34" charset="0"/>
              </a:rPr>
              <a:t> </a:t>
            </a:r>
            <a:r>
              <a:rPr lang="fr-FR" dirty="0" err="1">
                <a:latin typeface="Arial" pitchFamily="34" charset="0"/>
                <a:ea typeface="Batang" pitchFamily="18" charset="-127"/>
                <a:cs typeface="Arial" pitchFamily="34" charset="0"/>
              </a:rPr>
              <a:t>faptul</a:t>
            </a:r>
            <a:r>
              <a:rPr lang="fr-FR" dirty="0">
                <a:latin typeface="Arial" pitchFamily="34" charset="0"/>
                <a:ea typeface="Batang" pitchFamily="18" charset="-127"/>
                <a:cs typeface="Arial" pitchFamily="34" charset="0"/>
              </a:rPr>
              <a:t> ca </a:t>
            </a:r>
            <a:r>
              <a:rPr lang="fr-FR" dirty="0" err="1">
                <a:latin typeface="Arial" pitchFamily="34" charset="0"/>
                <a:ea typeface="Batang" pitchFamily="18" charset="-127"/>
                <a:cs typeface="Arial" pitchFamily="34" charset="0"/>
              </a:rPr>
              <a:t>sistemul</a:t>
            </a:r>
            <a:r>
              <a:rPr lang="fr-FR" dirty="0">
                <a:latin typeface="Arial" pitchFamily="34" charset="0"/>
                <a:ea typeface="Batang" pitchFamily="18" charset="-127"/>
                <a:cs typeface="Arial" pitchFamily="34" charset="0"/>
              </a:rPr>
              <a:t> management; </a:t>
            </a:r>
            <a:endParaRPr lang="en-US" dirty="0">
              <a:ea typeface="Batang" pitchFamily="18" charset="-127"/>
              <a:cs typeface="Times New Roman" pitchFamily="18" charset="0"/>
            </a:endParaRPr>
          </a:p>
          <a:p>
            <a:r>
              <a:rPr lang="it-IT" sz="2000" dirty="0">
                <a:latin typeface="Arial" pitchFamily="34" charset="0"/>
                <a:ea typeface="Batang" pitchFamily="18" charset="-127"/>
                <a:cs typeface="Times New Roman" pitchFamily="18" charset="0"/>
              </a:rPr>
              <a:t>»	este conform cu: </a:t>
            </a:r>
            <a:endParaRPr lang="en-US" sz="2000" dirty="0">
              <a:ea typeface="Batang" pitchFamily="18" charset="-127"/>
              <a:cs typeface="Times New Roman" pitchFamily="18" charset="0"/>
            </a:endParaRPr>
          </a:p>
          <a:p>
            <a:r>
              <a:rPr lang="it-IT" sz="2000" dirty="0">
                <a:latin typeface="Arial" pitchFamily="34" charset="0"/>
                <a:ea typeface="Batang" pitchFamily="18" charset="-127"/>
                <a:cs typeface="Times New Roman" pitchFamily="18" charset="0"/>
              </a:rPr>
              <a:t>	-	necesitatile proprii ale organizației pentru SMC,  </a:t>
            </a:r>
            <a:endParaRPr lang="en-US" sz="2000" dirty="0">
              <a:ea typeface="Batang" pitchFamily="18" charset="-127"/>
              <a:cs typeface="Times New Roman" pitchFamily="18" charset="0"/>
            </a:endParaRPr>
          </a:p>
          <a:p>
            <a:r>
              <a:rPr lang="it-IT" sz="2000" dirty="0">
                <a:latin typeface="Arial" pitchFamily="34" charset="0"/>
                <a:ea typeface="Batang" pitchFamily="18" charset="-127"/>
                <a:cs typeface="Times New Roman" pitchFamily="18" charset="0"/>
              </a:rPr>
              <a:t>	-	cerințele standardelor de referinta aplocabile; </a:t>
            </a:r>
            <a:endParaRPr lang="en-US" sz="2000" dirty="0">
              <a:ea typeface="Batang" pitchFamily="18" charset="-127"/>
              <a:cs typeface="Times New Roman" pitchFamily="18" charset="0"/>
            </a:endParaRPr>
          </a:p>
          <a:p>
            <a:r>
              <a:rPr lang="it-IT" sz="2000" dirty="0">
                <a:latin typeface="Arial" pitchFamily="34" charset="0"/>
                <a:ea typeface="Batang" pitchFamily="18" charset="-127"/>
                <a:cs typeface="Times New Roman" pitchFamily="18" charset="0"/>
              </a:rPr>
              <a:t>»	este implementat si mentinut in mod eficace;</a:t>
            </a:r>
          </a:p>
          <a:p>
            <a:endParaRPr lang="en-US" sz="2000" dirty="0">
              <a:ea typeface="Batang" pitchFamily="18" charset="-127"/>
              <a:cs typeface="Times New Roman" pitchFamily="18" charset="0"/>
            </a:endParaRPr>
          </a:p>
          <a:p>
            <a:r>
              <a:rPr lang="en-US" dirty="0">
                <a:latin typeface="Batang" pitchFamily="18" charset="-127"/>
                <a:ea typeface="Times New Roman" pitchFamily="18" charset="0"/>
                <a:cs typeface="Arial" pitchFamily="34" charset="0"/>
              </a:rPr>
              <a:t>☞</a:t>
            </a:r>
            <a:r>
              <a:rPr lang="en-US" dirty="0">
                <a:latin typeface="Arial" pitchFamily="34" charset="0"/>
                <a:ea typeface="Batang" pitchFamily="18" charset="-127"/>
              </a:rPr>
              <a:t>	</a:t>
            </a:r>
            <a:r>
              <a:rPr lang="en-US" dirty="0" err="1">
                <a:latin typeface="Arial" pitchFamily="34" charset="0"/>
                <a:ea typeface="Batang" pitchFamily="18" charset="-127"/>
              </a:rPr>
              <a:t>Organizatia</a:t>
            </a:r>
            <a:r>
              <a:rPr lang="en-US" dirty="0">
                <a:latin typeface="Arial" pitchFamily="34" charset="0"/>
                <a:ea typeface="Batang" pitchFamily="18" charset="-127"/>
              </a:rPr>
              <a:t> </a:t>
            </a:r>
            <a:r>
              <a:rPr lang="en-US" dirty="0" err="1">
                <a:latin typeface="Arial" pitchFamily="34" charset="0"/>
                <a:ea typeface="Batang" pitchFamily="18" charset="-127"/>
              </a:rPr>
              <a:t>trebuie</a:t>
            </a:r>
            <a:r>
              <a:rPr lang="en-US" dirty="0">
                <a:latin typeface="Arial" pitchFamily="34" charset="0"/>
                <a:ea typeface="Batang" pitchFamily="18" charset="-127"/>
              </a:rPr>
              <a:t> </a:t>
            </a:r>
            <a:r>
              <a:rPr lang="en-US" dirty="0" err="1">
                <a:latin typeface="Arial" pitchFamily="34" charset="0"/>
                <a:ea typeface="Batang" pitchFamily="18" charset="-127"/>
              </a:rPr>
              <a:t>sa</a:t>
            </a:r>
            <a:r>
              <a:rPr lang="en-US" dirty="0">
                <a:latin typeface="Arial" pitchFamily="34" charset="0"/>
                <a:ea typeface="Batang" pitchFamily="18" charset="-127"/>
              </a:rPr>
              <a:t>:</a:t>
            </a:r>
            <a:endParaRPr lang="en-US" dirty="0">
              <a:cs typeface="Times New Roman" pitchFamily="18" charset="0"/>
            </a:endParaRPr>
          </a:p>
          <a:p>
            <a:r>
              <a:rPr lang="en-US" sz="2000" dirty="0">
                <a:latin typeface="Arial" pitchFamily="34" charset="0"/>
                <a:ea typeface="Batang" pitchFamily="18" charset="-127"/>
              </a:rPr>
              <a:t>» 	</a:t>
            </a:r>
            <a:r>
              <a:rPr lang="en-US" sz="2000" dirty="0" err="1">
                <a:latin typeface="Arial" pitchFamily="34" charset="0"/>
                <a:ea typeface="Batang" pitchFamily="18" charset="-127"/>
              </a:rPr>
              <a:t>planifice</a:t>
            </a:r>
            <a:r>
              <a:rPr lang="en-US" sz="2000" dirty="0">
                <a:latin typeface="Arial" pitchFamily="34" charset="0"/>
                <a:ea typeface="Batang" pitchFamily="18" charset="-127"/>
              </a:rPr>
              <a:t>, </a:t>
            </a:r>
            <a:r>
              <a:rPr lang="en-US" sz="2000" dirty="0" err="1">
                <a:latin typeface="Arial" pitchFamily="34" charset="0"/>
                <a:ea typeface="Batang" pitchFamily="18" charset="-127"/>
              </a:rPr>
              <a:t>stabilească</a:t>
            </a:r>
            <a:r>
              <a:rPr lang="en-US" sz="2000" dirty="0">
                <a:latin typeface="Arial" pitchFamily="34" charset="0"/>
                <a:ea typeface="Batang" pitchFamily="18" charset="-127"/>
              </a:rPr>
              <a:t>, </a:t>
            </a:r>
            <a:r>
              <a:rPr lang="en-US" sz="2000" dirty="0" err="1">
                <a:latin typeface="Arial" pitchFamily="34" charset="0"/>
                <a:ea typeface="Batang" pitchFamily="18" charset="-127"/>
              </a:rPr>
              <a:t>implementeze</a:t>
            </a:r>
            <a:r>
              <a:rPr lang="en-US" sz="2000" dirty="0">
                <a:latin typeface="Arial" pitchFamily="34" charset="0"/>
                <a:ea typeface="Batang" pitchFamily="18" charset="-127"/>
              </a:rPr>
              <a:t> </a:t>
            </a:r>
            <a:r>
              <a:rPr lang="en-US" sz="2000" dirty="0" err="1">
                <a:latin typeface="Arial" pitchFamily="34" charset="0"/>
                <a:ea typeface="Batang" pitchFamily="18" charset="-127"/>
              </a:rPr>
              <a:t>și</a:t>
            </a:r>
            <a:r>
              <a:rPr lang="en-US" sz="2000" dirty="0">
                <a:latin typeface="Arial" pitchFamily="34" charset="0"/>
                <a:ea typeface="Batang" pitchFamily="18" charset="-127"/>
              </a:rPr>
              <a:t> </a:t>
            </a:r>
            <a:r>
              <a:rPr lang="en-US" sz="2000" dirty="0" err="1">
                <a:latin typeface="Arial" pitchFamily="34" charset="0"/>
                <a:ea typeface="Batang" pitchFamily="18" charset="-127"/>
              </a:rPr>
              <a:t>sa</a:t>
            </a:r>
            <a:r>
              <a:rPr lang="en-US" sz="2000" dirty="0">
                <a:latin typeface="Arial" pitchFamily="34" charset="0"/>
                <a:ea typeface="Batang" pitchFamily="18" charset="-127"/>
              </a:rPr>
              <a:t> </a:t>
            </a:r>
            <a:r>
              <a:rPr lang="en-US" sz="2000" dirty="0" err="1">
                <a:latin typeface="Arial" pitchFamily="34" charset="0"/>
                <a:ea typeface="Batang" pitchFamily="18" charset="-127"/>
              </a:rPr>
              <a:t>mențină</a:t>
            </a:r>
            <a:r>
              <a:rPr lang="en-US" sz="2000" dirty="0">
                <a:latin typeface="Arial" pitchFamily="34" charset="0"/>
                <a:ea typeface="Batang" pitchFamily="18" charset="-127"/>
              </a:rPr>
              <a:t> un program de audit care </a:t>
            </a:r>
            <a:r>
              <a:rPr lang="en-US" sz="2000" dirty="0" err="1">
                <a:latin typeface="Arial" pitchFamily="34" charset="0"/>
                <a:ea typeface="Batang" pitchFamily="18" charset="-127"/>
              </a:rPr>
              <a:t>sa</a:t>
            </a:r>
            <a:r>
              <a:rPr lang="en-US" sz="2000" dirty="0">
                <a:latin typeface="Arial" pitchFamily="34" charset="0"/>
                <a:ea typeface="Batang" pitchFamily="18" charset="-127"/>
              </a:rPr>
              <a:t> </a:t>
            </a:r>
            <a:r>
              <a:rPr lang="en-US" sz="2000" dirty="0" err="1" smtClean="0">
                <a:latin typeface="Arial" pitchFamily="34" charset="0"/>
                <a:ea typeface="Batang" pitchFamily="18" charset="-127"/>
              </a:rPr>
              <a:t>includa</a:t>
            </a:r>
            <a:r>
              <a:rPr lang="en-US" sz="2000" dirty="0" smtClean="0">
                <a:latin typeface="Arial" pitchFamily="34" charset="0"/>
                <a:ea typeface="Batang" pitchFamily="18" charset="-127"/>
              </a:rPr>
              <a:t>:</a:t>
            </a:r>
            <a:r>
              <a:rPr lang="en-US" sz="2000" dirty="0">
                <a:cs typeface="Times New Roman" pitchFamily="18" charset="0"/>
              </a:rPr>
              <a:t> </a:t>
            </a:r>
            <a:r>
              <a:rPr lang="en-US" sz="2000" dirty="0" smtClean="0">
                <a:cs typeface="Times New Roman" pitchFamily="18" charset="0"/>
              </a:rPr>
              <a:t> </a:t>
            </a:r>
            <a:r>
              <a:rPr lang="en-US" sz="2000" dirty="0" err="1" smtClean="0">
                <a:latin typeface="Arial" pitchFamily="34" charset="0"/>
                <a:ea typeface="Batang" pitchFamily="18" charset="-127"/>
              </a:rPr>
              <a:t>frecvența</a:t>
            </a:r>
            <a:r>
              <a:rPr lang="en-US" sz="2000" dirty="0">
                <a:latin typeface="Arial" pitchFamily="34" charset="0"/>
                <a:ea typeface="Batang" pitchFamily="18" charset="-127"/>
              </a:rPr>
              <a:t>, </a:t>
            </a:r>
            <a:r>
              <a:rPr lang="en-US" sz="2000" dirty="0" err="1" smtClean="0">
                <a:latin typeface="Arial" pitchFamily="34" charset="0"/>
                <a:ea typeface="Batang" pitchFamily="18" charset="-127"/>
              </a:rPr>
              <a:t>metodele</a:t>
            </a:r>
            <a:r>
              <a:rPr lang="en-US" sz="2000" dirty="0">
                <a:latin typeface="Arial" pitchFamily="34" charset="0"/>
                <a:ea typeface="Batang" pitchFamily="18" charset="-127"/>
              </a:rPr>
              <a:t>, </a:t>
            </a:r>
            <a:r>
              <a:rPr lang="en-US" sz="2000" dirty="0">
                <a:cs typeface="Times New Roman" pitchFamily="18" charset="0"/>
              </a:rPr>
              <a:t> </a:t>
            </a:r>
            <a:r>
              <a:rPr lang="en-US" sz="2000" dirty="0" err="1" smtClean="0">
                <a:latin typeface="Arial" pitchFamily="34" charset="0"/>
                <a:ea typeface="Batang" pitchFamily="18" charset="-127"/>
              </a:rPr>
              <a:t>responsabilități</a:t>
            </a:r>
            <a:r>
              <a:rPr lang="en-US" sz="2000" dirty="0">
                <a:latin typeface="Arial" pitchFamily="34" charset="0"/>
                <a:ea typeface="Batang" pitchFamily="18" charset="-127"/>
              </a:rPr>
              <a:t>, </a:t>
            </a:r>
            <a:r>
              <a:rPr lang="en-US" sz="2000" dirty="0">
                <a:cs typeface="Times New Roman" pitchFamily="18" charset="0"/>
              </a:rPr>
              <a:t> </a:t>
            </a:r>
            <a:r>
              <a:rPr lang="en-US" sz="2000" dirty="0" err="1" smtClean="0">
                <a:latin typeface="Arial" pitchFamily="34" charset="0"/>
                <a:ea typeface="Batang" pitchFamily="18" charset="-127"/>
              </a:rPr>
              <a:t>cerințele</a:t>
            </a:r>
            <a:r>
              <a:rPr lang="en-US" sz="2000" dirty="0" smtClean="0">
                <a:latin typeface="Arial" pitchFamily="34" charset="0"/>
                <a:ea typeface="Batang" pitchFamily="18" charset="-127"/>
              </a:rPr>
              <a:t> </a:t>
            </a:r>
            <a:r>
              <a:rPr lang="en-US" sz="2000" dirty="0">
                <a:latin typeface="Arial" pitchFamily="34" charset="0"/>
                <a:ea typeface="Batang" pitchFamily="18" charset="-127"/>
              </a:rPr>
              <a:t>de </a:t>
            </a:r>
            <a:r>
              <a:rPr lang="en-US" sz="2000" dirty="0" err="1">
                <a:latin typeface="Arial" pitchFamily="34" charset="0"/>
                <a:ea typeface="Batang" pitchFamily="18" charset="-127"/>
              </a:rPr>
              <a:t>planificare</a:t>
            </a:r>
            <a:r>
              <a:rPr lang="en-US" sz="2000" dirty="0">
                <a:latin typeface="Arial" pitchFamily="34" charset="0"/>
                <a:ea typeface="Batang" pitchFamily="18" charset="-127"/>
              </a:rPr>
              <a:t> </a:t>
            </a:r>
            <a:r>
              <a:rPr lang="en-US" sz="2000" dirty="0" err="1">
                <a:latin typeface="Arial" pitchFamily="34" charset="0"/>
                <a:ea typeface="Batang" pitchFamily="18" charset="-127"/>
              </a:rPr>
              <a:t>și</a:t>
            </a:r>
            <a:r>
              <a:rPr lang="en-US" sz="2000" dirty="0">
                <a:latin typeface="Arial" pitchFamily="34" charset="0"/>
                <a:ea typeface="Batang" pitchFamily="18" charset="-127"/>
              </a:rPr>
              <a:t> </a:t>
            </a:r>
            <a:r>
              <a:rPr lang="en-US" sz="2000" dirty="0" err="1">
                <a:latin typeface="Arial" pitchFamily="34" charset="0"/>
                <a:ea typeface="Batang" pitchFamily="18" charset="-127"/>
              </a:rPr>
              <a:t>raportare</a:t>
            </a:r>
            <a:r>
              <a:rPr lang="en-US" sz="2000" dirty="0">
                <a:latin typeface="Arial" pitchFamily="34" charset="0"/>
                <a:ea typeface="Batang" pitchFamily="18" charset="-127"/>
              </a:rPr>
              <a:t>, </a:t>
            </a:r>
            <a:endParaRPr lang="en-US" sz="2000" dirty="0">
              <a:cs typeface="Times New Roman" pitchFamily="18" charset="0"/>
            </a:endParaRPr>
          </a:p>
          <a:p>
            <a:r>
              <a:rPr lang="en-US" sz="2000" dirty="0">
                <a:latin typeface="Arial" pitchFamily="34" charset="0"/>
                <a:ea typeface="Batang" pitchFamily="18" charset="-127"/>
              </a:rPr>
              <a:t>	</a:t>
            </a:r>
            <a:r>
              <a:rPr lang="en-US" sz="2000" dirty="0" err="1">
                <a:latin typeface="Arial" pitchFamily="34" charset="0"/>
                <a:ea typeface="Batang" pitchFamily="18" charset="-127"/>
              </a:rPr>
              <a:t>si</a:t>
            </a:r>
            <a:r>
              <a:rPr lang="en-US" sz="2000" dirty="0">
                <a:latin typeface="Arial" pitchFamily="34" charset="0"/>
                <a:ea typeface="Batang" pitchFamily="18" charset="-127"/>
              </a:rPr>
              <a:t> care </a:t>
            </a:r>
            <a:r>
              <a:rPr lang="en-US" sz="2000" dirty="0" err="1">
                <a:latin typeface="Arial" pitchFamily="34" charset="0"/>
                <a:ea typeface="Batang" pitchFamily="18" charset="-127"/>
              </a:rPr>
              <a:t>trebuie</a:t>
            </a:r>
            <a:r>
              <a:rPr lang="en-US" sz="2000" dirty="0">
                <a:latin typeface="Arial" pitchFamily="34" charset="0"/>
                <a:ea typeface="Batang" pitchFamily="18" charset="-127"/>
              </a:rPr>
              <a:t> </a:t>
            </a:r>
            <a:r>
              <a:rPr lang="en-US" sz="2000" dirty="0" err="1">
                <a:latin typeface="Arial" pitchFamily="34" charset="0"/>
                <a:ea typeface="Batang" pitchFamily="18" charset="-127"/>
              </a:rPr>
              <a:t>sa</a:t>
            </a:r>
            <a:r>
              <a:rPr lang="en-US" sz="2000" dirty="0">
                <a:latin typeface="Arial" pitchFamily="34" charset="0"/>
                <a:ea typeface="Batang" pitchFamily="18" charset="-127"/>
              </a:rPr>
              <a:t> </a:t>
            </a:r>
            <a:r>
              <a:rPr lang="en-US" sz="2000" dirty="0" err="1">
                <a:latin typeface="Arial" pitchFamily="34" charset="0"/>
                <a:ea typeface="Batang" pitchFamily="18" charset="-127"/>
              </a:rPr>
              <a:t>ia</a:t>
            </a:r>
            <a:r>
              <a:rPr lang="en-US" sz="2000" dirty="0">
                <a:latin typeface="Arial" pitchFamily="34" charset="0"/>
                <a:ea typeface="Batang" pitchFamily="18" charset="-127"/>
              </a:rPr>
              <a:t> </a:t>
            </a:r>
            <a:r>
              <a:rPr lang="en-US" sz="2000" dirty="0" err="1">
                <a:latin typeface="Arial" pitchFamily="34" charset="0"/>
                <a:ea typeface="Batang" pitchFamily="18" charset="-127"/>
              </a:rPr>
              <a:t>în</a:t>
            </a:r>
            <a:r>
              <a:rPr lang="en-US" sz="2000" dirty="0">
                <a:latin typeface="Arial" pitchFamily="34" charset="0"/>
                <a:ea typeface="Batang" pitchFamily="18" charset="-127"/>
              </a:rPr>
              <a:t> </a:t>
            </a:r>
            <a:r>
              <a:rPr lang="en-US" sz="2000" dirty="0" err="1">
                <a:latin typeface="Arial" pitchFamily="34" charset="0"/>
                <a:ea typeface="Batang" pitchFamily="18" charset="-127"/>
              </a:rPr>
              <a:t>considerare</a:t>
            </a:r>
            <a:r>
              <a:rPr lang="en-US" sz="2000" dirty="0">
                <a:latin typeface="Arial" pitchFamily="34" charset="0"/>
                <a:ea typeface="Batang" pitchFamily="18" charset="-127"/>
              </a:rPr>
              <a:t> </a:t>
            </a:r>
            <a:r>
              <a:rPr lang="en-US" sz="2000" dirty="0" err="1">
                <a:latin typeface="Arial" pitchFamily="34" charset="0"/>
                <a:ea typeface="Batang" pitchFamily="18" charset="-127"/>
              </a:rPr>
              <a:t>importanța</a:t>
            </a:r>
            <a:r>
              <a:rPr lang="en-US" sz="2000" dirty="0">
                <a:latin typeface="Arial" pitchFamily="34" charset="0"/>
                <a:ea typeface="Batang" pitchFamily="18" charset="-127"/>
              </a:rPr>
              <a:t> </a:t>
            </a:r>
            <a:r>
              <a:rPr lang="en-US" sz="2000" dirty="0" err="1">
                <a:latin typeface="Arial" pitchFamily="34" charset="0"/>
                <a:ea typeface="Batang" pitchFamily="18" charset="-127"/>
              </a:rPr>
              <a:t>proceselor</a:t>
            </a:r>
            <a:r>
              <a:rPr lang="en-US" sz="2000" dirty="0">
                <a:latin typeface="Arial" pitchFamily="34" charset="0"/>
                <a:ea typeface="Batang" pitchFamily="18" charset="-127"/>
              </a:rPr>
              <a:t> implicate, </a:t>
            </a:r>
            <a:r>
              <a:rPr lang="en-US" sz="2000" dirty="0" err="1">
                <a:latin typeface="Arial" pitchFamily="34" charset="0"/>
                <a:ea typeface="Batang" pitchFamily="18" charset="-127"/>
              </a:rPr>
              <a:t>modificările</a:t>
            </a:r>
            <a:r>
              <a:rPr lang="en-US" sz="2000" dirty="0">
                <a:latin typeface="Arial" pitchFamily="34" charset="0"/>
                <a:ea typeface="Batang" pitchFamily="18" charset="-127"/>
              </a:rPr>
              <a:t> care </a:t>
            </a:r>
            <a:r>
              <a:rPr lang="en-US" sz="2000" dirty="0" err="1">
                <a:latin typeface="Arial" pitchFamily="34" charset="0"/>
                <a:ea typeface="Batang" pitchFamily="18" charset="-127"/>
              </a:rPr>
              <a:t>influentează</a:t>
            </a:r>
            <a:r>
              <a:rPr lang="en-US" sz="2000" dirty="0">
                <a:latin typeface="Arial" pitchFamily="34" charset="0"/>
                <a:ea typeface="Batang" pitchFamily="18" charset="-127"/>
              </a:rPr>
              <a:t> </a:t>
            </a:r>
            <a:r>
              <a:rPr lang="en-US" sz="2000" dirty="0" err="1">
                <a:latin typeface="Arial" pitchFamily="34" charset="0"/>
                <a:ea typeface="Batang" pitchFamily="18" charset="-127"/>
              </a:rPr>
              <a:t>organizația</a:t>
            </a:r>
            <a:r>
              <a:rPr lang="en-US" sz="2000" dirty="0">
                <a:latin typeface="Arial" pitchFamily="34" charset="0"/>
                <a:ea typeface="Batang" pitchFamily="18" charset="-127"/>
              </a:rPr>
              <a:t>, </a:t>
            </a:r>
            <a:r>
              <a:rPr lang="en-US" sz="2000" dirty="0" err="1">
                <a:latin typeface="Arial" pitchFamily="34" charset="0"/>
                <a:ea typeface="Batang" pitchFamily="18" charset="-127"/>
              </a:rPr>
              <a:t>și</a:t>
            </a:r>
            <a:r>
              <a:rPr lang="en-US" sz="2000" dirty="0">
                <a:latin typeface="Arial" pitchFamily="34" charset="0"/>
                <a:ea typeface="Batang" pitchFamily="18" charset="-127"/>
              </a:rPr>
              <a:t> </a:t>
            </a:r>
            <a:r>
              <a:rPr lang="en-US" sz="2000" dirty="0" err="1">
                <a:latin typeface="Arial" pitchFamily="34" charset="0"/>
                <a:ea typeface="Batang" pitchFamily="18" charset="-127"/>
              </a:rPr>
              <a:t>rezultatele</a:t>
            </a:r>
            <a:r>
              <a:rPr lang="en-US" sz="2000" dirty="0">
                <a:latin typeface="Arial" pitchFamily="34" charset="0"/>
                <a:ea typeface="Batang" pitchFamily="18" charset="-127"/>
              </a:rPr>
              <a:t> </a:t>
            </a:r>
            <a:r>
              <a:rPr lang="en-US" sz="2000" dirty="0" err="1">
                <a:latin typeface="Arial" pitchFamily="34" charset="0"/>
                <a:ea typeface="Batang" pitchFamily="18" charset="-127"/>
              </a:rPr>
              <a:t>auditurile</a:t>
            </a:r>
            <a:r>
              <a:rPr lang="en-US" sz="2000" dirty="0">
                <a:latin typeface="Arial" pitchFamily="34" charset="0"/>
                <a:ea typeface="Batang" pitchFamily="18" charset="-127"/>
              </a:rPr>
              <a:t> </a:t>
            </a:r>
            <a:r>
              <a:rPr lang="en-US" sz="2000" dirty="0" err="1">
                <a:latin typeface="Arial" pitchFamily="34" charset="0"/>
                <a:ea typeface="Batang" pitchFamily="18" charset="-127"/>
              </a:rPr>
              <a:t>precedente</a:t>
            </a:r>
            <a:r>
              <a:rPr lang="en-US" sz="2000" dirty="0">
                <a:latin typeface="Arial" pitchFamily="34" charset="0"/>
                <a:ea typeface="Batang" pitchFamily="18" charset="-127"/>
              </a:rPr>
              <a:t>;</a:t>
            </a:r>
            <a:endParaRPr lang="en-US" sz="2000" dirty="0">
              <a:cs typeface="Times New Roman" pitchFamily="18" charset="0"/>
            </a:endParaRPr>
          </a:p>
        </p:txBody>
      </p:sp>
      <p:sp>
        <p:nvSpPr>
          <p:cNvPr id="6" name="Rectangle 2"/>
          <p:cNvSpPr>
            <a:spLocks noGrp="1" noChangeArrowheads="1"/>
          </p:cNvSpPr>
          <p:nvPr>
            <p:ph type="title"/>
          </p:nvPr>
        </p:nvSpPr>
        <p:spPr/>
        <p:txBody>
          <a:bodyPr>
            <a:normAutofit/>
          </a:bodyPr>
          <a:lstStyle/>
          <a:p>
            <a:r>
              <a:rPr lang="en-US" sz="3600" b="1" dirty="0">
                <a:solidFill>
                  <a:schemeClr val="tx1"/>
                </a:solidFill>
                <a:latin typeface="Arial" pitchFamily="34" charset="0"/>
                <a:cs typeface="Arial" pitchFamily="34" charset="0"/>
              </a:rPr>
              <a:t>9.Evaluarea </a:t>
            </a:r>
            <a:r>
              <a:rPr lang="en-US" sz="3600" b="1" dirty="0" err="1">
                <a:solidFill>
                  <a:schemeClr val="tx1"/>
                </a:solidFill>
                <a:latin typeface="Arial" pitchFamily="34" charset="0"/>
                <a:cs typeface="Arial" pitchFamily="34" charset="0"/>
              </a:rPr>
              <a:t>performantei</a:t>
            </a:r>
            <a:r>
              <a:rPr lang="en-US" sz="3600" b="1" dirty="0">
                <a:solidFill>
                  <a:schemeClr val="tx1"/>
                </a:solidFill>
                <a:latin typeface="Arial" pitchFamily="34" charset="0"/>
                <a:cs typeface="Arial" pitchFamily="34" charset="0"/>
              </a:rPr>
              <a:t> </a:t>
            </a:r>
            <a:br>
              <a:rPr lang="en-US" sz="3600" b="1" dirty="0">
                <a:solidFill>
                  <a:schemeClr val="tx1"/>
                </a:solidFill>
                <a:latin typeface="Arial" pitchFamily="34" charset="0"/>
                <a:cs typeface="Arial" pitchFamily="34" charset="0"/>
              </a:rPr>
            </a:br>
            <a:endParaRPr lang="en-CA" sz="3600" b="1"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307152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p:txBody>
          <a:bodyPr/>
          <a:lstStyle/>
          <a:p>
            <a:r>
              <a:rPr lang="en-US" sz="3600" b="1" dirty="0">
                <a:solidFill>
                  <a:schemeClr val="tx1"/>
                </a:solidFill>
                <a:latin typeface="Arial" pitchFamily="34" charset="0"/>
                <a:cs typeface="Arial" pitchFamily="34" charset="0"/>
              </a:rPr>
              <a:t>9.Evaluarea </a:t>
            </a:r>
            <a:r>
              <a:rPr lang="en-US" sz="3600" b="1" dirty="0" err="1">
                <a:solidFill>
                  <a:schemeClr val="tx1"/>
                </a:solidFill>
                <a:latin typeface="Arial" pitchFamily="34" charset="0"/>
                <a:cs typeface="Arial" pitchFamily="34" charset="0"/>
              </a:rPr>
              <a:t>performantei</a:t>
            </a:r>
            <a:r>
              <a:rPr lang="en-US" sz="3600" b="1" dirty="0">
                <a:solidFill>
                  <a:schemeClr val="tx1"/>
                </a:solidFill>
                <a:latin typeface="Arial" pitchFamily="34" charset="0"/>
                <a:cs typeface="Arial" pitchFamily="34" charset="0"/>
              </a:rPr>
              <a:t> </a:t>
            </a:r>
            <a:br>
              <a:rPr lang="en-US" sz="3600" b="1" dirty="0">
                <a:solidFill>
                  <a:schemeClr val="tx1"/>
                </a:solidFill>
                <a:latin typeface="Arial" pitchFamily="34" charset="0"/>
                <a:cs typeface="Arial" pitchFamily="34" charset="0"/>
              </a:rPr>
            </a:br>
            <a:endParaRPr lang="en-CA" sz="3600" b="1" dirty="0" smtClean="0">
              <a:solidFill>
                <a:schemeClr val="tx1"/>
              </a:solidFill>
              <a:latin typeface="Arial" charset="0"/>
              <a:cs typeface="Arial" charset="0"/>
            </a:endParaRPr>
          </a:p>
        </p:txBody>
      </p:sp>
      <p:sp>
        <p:nvSpPr>
          <p:cNvPr id="5" name="Rectangle 3"/>
          <p:cNvSpPr>
            <a:spLocks noChangeArrowheads="1"/>
          </p:cNvSpPr>
          <p:nvPr/>
        </p:nvSpPr>
        <p:spPr bwMode="auto">
          <a:xfrm>
            <a:off x="1372951" y="2041491"/>
            <a:ext cx="9494161" cy="470898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a:lnSpc>
                <a:spcPct val="150000"/>
              </a:lnSpc>
              <a:spcBef>
                <a:spcPts val="0"/>
              </a:spcBef>
              <a:spcAft>
                <a:spcPts val="0"/>
              </a:spcAft>
              <a:defRPr/>
            </a:pPr>
            <a:r>
              <a:rPr lang="en-US" sz="2000" b="1" dirty="0" smtClean="0">
                <a:latin typeface="Arial"/>
                <a:ea typeface="Batang"/>
              </a:rPr>
              <a:t>9.3</a:t>
            </a:r>
            <a:r>
              <a:rPr lang="en-US" sz="2000" b="1" dirty="0" smtClean="0">
                <a:latin typeface="Arial" charset="0"/>
                <a:cs typeface="Arial" charset="0"/>
              </a:rPr>
              <a:t>Analiza </a:t>
            </a:r>
            <a:r>
              <a:rPr lang="en-US" sz="2000" b="1" dirty="0" err="1" smtClean="0">
                <a:latin typeface="Arial" charset="0"/>
                <a:cs typeface="Arial" charset="0"/>
              </a:rPr>
              <a:t>managementului</a:t>
            </a:r>
            <a:endParaRPr lang="en-US" sz="2000" b="1" dirty="0" smtClean="0">
              <a:latin typeface="Arial" charset="0"/>
              <a:cs typeface="Arial" charset="0"/>
            </a:endParaRPr>
          </a:p>
          <a:p>
            <a:pPr>
              <a:lnSpc>
                <a:spcPct val="150000"/>
              </a:lnSpc>
              <a:spcBef>
                <a:spcPts val="0"/>
              </a:spcBef>
              <a:spcAft>
                <a:spcPts val="0"/>
              </a:spcAft>
              <a:defRPr/>
            </a:pPr>
            <a:r>
              <a:rPr lang="en-US" sz="2000" dirty="0" err="1" smtClean="0">
                <a:latin typeface="Arial"/>
                <a:ea typeface="Batang"/>
              </a:rPr>
              <a:t>Managementul</a:t>
            </a:r>
            <a:r>
              <a:rPr lang="en-US" sz="2000" dirty="0" smtClean="0">
                <a:latin typeface="Arial"/>
                <a:ea typeface="Batang"/>
              </a:rPr>
              <a:t> </a:t>
            </a:r>
            <a:r>
              <a:rPr lang="en-US" sz="2000" dirty="0">
                <a:latin typeface="Arial"/>
                <a:ea typeface="Batang"/>
              </a:rPr>
              <a:t>de la </a:t>
            </a:r>
            <a:r>
              <a:rPr lang="en-US" sz="2000" dirty="0" err="1">
                <a:latin typeface="Arial"/>
                <a:ea typeface="Batang"/>
              </a:rPr>
              <a:t>cel</a:t>
            </a:r>
            <a:r>
              <a:rPr lang="en-US" sz="2000" dirty="0">
                <a:latin typeface="Arial"/>
                <a:ea typeface="Batang"/>
              </a:rPr>
              <a:t> </a:t>
            </a:r>
            <a:r>
              <a:rPr lang="en-US" sz="2000" dirty="0" err="1">
                <a:latin typeface="Arial"/>
                <a:ea typeface="Batang"/>
              </a:rPr>
              <a:t>mai</a:t>
            </a:r>
            <a:r>
              <a:rPr lang="en-US" sz="2000" dirty="0">
                <a:latin typeface="Arial"/>
                <a:ea typeface="Batang"/>
              </a:rPr>
              <a:t> </a:t>
            </a:r>
            <a:r>
              <a:rPr lang="en-US" sz="2000" dirty="0" err="1">
                <a:latin typeface="Arial"/>
                <a:ea typeface="Batang"/>
              </a:rPr>
              <a:t>inalt</a:t>
            </a:r>
            <a:r>
              <a:rPr lang="en-US" sz="2000" dirty="0">
                <a:latin typeface="Arial"/>
                <a:ea typeface="Batang"/>
              </a:rPr>
              <a:t> </a:t>
            </a:r>
            <a:r>
              <a:rPr lang="en-US" sz="2000" dirty="0" err="1">
                <a:latin typeface="Arial"/>
                <a:ea typeface="Batang"/>
              </a:rPr>
              <a:t>nivel</a:t>
            </a:r>
            <a:r>
              <a:rPr lang="en-US" sz="2000" dirty="0">
                <a:latin typeface="Arial"/>
                <a:ea typeface="Batang"/>
              </a:rPr>
              <a:t>  </a:t>
            </a:r>
            <a:r>
              <a:rPr lang="en-US" sz="2000" dirty="0" err="1">
                <a:latin typeface="Arial"/>
                <a:ea typeface="Batang"/>
              </a:rPr>
              <a:t>analizează</a:t>
            </a:r>
            <a:r>
              <a:rPr lang="en-US" sz="2000" dirty="0">
                <a:latin typeface="Arial"/>
                <a:ea typeface="Batang"/>
              </a:rPr>
              <a:t> la </a:t>
            </a:r>
            <a:r>
              <a:rPr lang="en-US" sz="2000" dirty="0" err="1">
                <a:latin typeface="Arial"/>
                <a:ea typeface="Batang"/>
              </a:rPr>
              <a:t>intervale</a:t>
            </a:r>
            <a:r>
              <a:rPr lang="en-US" sz="2000" dirty="0">
                <a:latin typeface="Arial"/>
                <a:ea typeface="Batang"/>
              </a:rPr>
              <a:t> </a:t>
            </a:r>
            <a:r>
              <a:rPr lang="en-US" sz="2000" dirty="0" err="1">
                <a:latin typeface="Arial"/>
                <a:ea typeface="Batang"/>
              </a:rPr>
              <a:t>planificate</a:t>
            </a:r>
            <a:r>
              <a:rPr lang="en-US" sz="2000" dirty="0">
                <a:latin typeface="Arial"/>
                <a:ea typeface="Batang"/>
              </a:rPr>
              <a:t> SMC din </a:t>
            </a:r>
            <a:r>
              <a:rPr lang="en-US" sz="2000" dirty="0" err="1">
                <a:latin typeface="Arial"/>
                <a:ea typeface="Batang"/>
              </a:rPr>
              <a:t>organizației</a:t>
            </a:r>
            <a:r>
              <a:rPr lang="en-US" sz="2000" dirty="0">
                <a:latin typeface="Arial"/>
                <a:ea typeface="Batang"/>
              </a:rPr>
              <a:t>, </a:t>
            </a:r>
            <a:r>
              <a:rPr lang="en-US" sz="2000" dirty="0" err="1">
                <a:latin typeface="Arial"/>
                <a:ea typeface="Batang"/>
              </a:rPr>
              <a:t>pentru</a:t>
            </a:r>
            <a:r>
              <a:rPr lang="en-US" sz="2000" dirty="0">
                <a:latin typeface="Arial"/>
                <a:ea typeface="Batang"/>
              </a:rPr>
              <a:t> a se </a:t>
            </a:r>
            <a:r>
              <a:rPr lang="en-US" sz="2000" dirty="0" err="1">
                <a:latin typeface="Arial"/>
                <a:ea typeface="Batang"/>
              </a:rPr>
              <a:t>asigura</a:t>
            </a:r>
            <a:r>
              <a:rPr lang="en-US" sz="2000" dirty="0">
                <a:latin typeface="Arial"/>
                <a:ea typeface="Batang"/>
              </a:rPr>
              <a:t> </a:t>
            </a:r>
            <a:r>
              <a:rPr lang="en-US" sz="2000" dirty="0" err="1">
                <a:latin typeface="Arial"/>
                <a:ea typeface="Batang"/>
              </a:rPr>
              <a:t>ca</a:t>
            </a:r>
            <a:r>
              <a:rPr lang="en-US" sz="2000" dirty="0">
                <a:latin typeface="Arial"/>
                <a:ea typeface="Batang"/>
              </a:rPr>
              <a:t> </a:t>
            </a:r>
            <a:r>
              <a:rPr lang="en-US" sz="2000" dirty="0" err="1">
                <a:latin typeface="Arial"/>
                <a:ea typeface="Batang"/>
              </a:rPr>
              <a:t>este</a:t>
            </a:r>
            <a:r>
              <a:rPr lang="en-US" sz="2000" dirty="0">
                <a:latin typeface="Arial"/>
                <a:ea typeface="Batang"/>
              </a:rPr>
              <a:t> in </a:t>
            </a:r>
            <a:r>
              <a:rPr lang="en-US" sz="2000" dirty="0" err="1">
                <a:latin typeface="Arial"/>
                <a:ea typeface="Batang"/>
              </a:rPr>
              <a:t>continuare</a:t>
            </a:r>
            <a:r>
              <a:rPr lang="en-US" sz="2000" dirty="0">
                <a:latin typeface="Arial"/>
                <a:ea typeface="Batang"/>
              </a:rPr>
              <a:t> </a:t>
            </a:r>
            <a:r>
              <a:rPr lang="en-US" sz="2000" dirty="0" err="1">
                <a:latin typeface="Arial"/>
                <a:ea typeface="Batang"/>
              </a:rPr>
              <a:t>corespunzator</a:t>
            </a:r>
            <a:r>
              <a:rPr lang="en-US" sz="2000" dirty="0">
                <a:latin typeface="Arial"/>
                <a:ea typeface="Batang"/>
              </a:rPr>
              <a:t>, </a:t>
            </a:r>
            <a:r>
              <a:rPr lang="en-US" sz="2000" dirty="0" err="1">
                <a:latin typeface="Arial"/>
                <a:ea typeface="Batang"/>
              </a:rPr>
              <a:t>adecvat</a:t>
            </a:r>
            <a:r>
              <a:rPr lang="en-US" sz="2000" dirty="0">
                <a:latin typeface="Arial"/>
                <a:ea typeface="Batang"/>
              </a:rPr>
              <a:t>, </a:t>
            </a:r>
            <a:r>
              <a:rPr lang="en-US" sz="2000" dirty="0" err="1">
                <a:latin typeface="Arial"/>
                <a:ea typeface="Batang"/>
              </a:rPr>
              <a:t>eficace</a:t>
            </a:r>
            <a:r>
              <a:rPr lang="en-US" sz="2000" dirty="0">
                <a:latin typeface="Arial"/>
                <a:ea typeface="Batang"/>
              </a:rPr>
              <a:t> </a:t>
            </a:r>
            <a:r>
              <a:rPr lang="en-US" sz="2000" dirty="0" err="1">
                <a:latin typeface="Arial"/>
                <a:ea typeface="Batang"/>
              </a:rPr>
              <a:t>și</a:t>
            </a:r>
            <a:r>
              <a:rPr lang="en-US" sz="2000" dirty="0">
                <a:latin typeface="Arial"/>
                <a:ea typeface="Batang"/>
              </a:rPr>
              <a:t> </a:t>
            </a:r>
            <a:r>
              <a:rPr lang="en-US" sz="2000" dirty="0" err="1">
                <a:latin typeface="Arial"/>
                <a:ea typeface="Batang"/>
              </a:rPr>
              <a:t>aliniat</a:t>
            </a:r>
            <a:r>
              <a:rPr lang="en-US" sz="2000" dirty="0">
                <a:latin typeface="Arial"/>
                <a:ea typeface="Batang"/>
              </a:rPr>
              <a:t> la </a:t>
            </a:r>
            <a:r>
              <a:rPr lang="en-US" sz="2000" dirty="0" err="1">
                <a:latin typeface="Arial"/>
                <a:ea typeface="Batang"/>
              </a:rPr>
              <a:t>direcția</a:t>
            </a:r>
            <a:r>
              <a:rPr lang="en-US" sz="2000" dirty="0">
                <a:latin typeface="Arial"/>
                <a:ea typeface="Batang"/>
              </a:rPr>
              <a:t> </a:t>
            </a:r>
            <a:r>
              <a:rPr lang="en-US" sz="2000" dirty="0" err="1">
                <a:latin typeface="Arial"/>
                <a:ea typeface="Batang"/>
              </a:rPr>
              <a:t>strategică</a:t>
            </a:r>
            <a:r>
              <a:rPr lang="en-US" sz="2000" dirty="0">
                <a:latin typeface="Arial"/>
                <a:ea typeface="Batang"/>
              </a:rPr>
              <a:t> a </a:t>
            </a:r>
            <a:r>
              <a:rPr lang="en-US" sz="2000" dirty="0" err="1">
                <a:latin typeface="Arial"/>
                <a:ea typeface="Batang"/>
              </a:rPr>
              <a:t>organizatiei</a:t>
            </a:r>
            <a:r>
              <a:rPr lang="en-US" sz="2000" dirty="0" smtClean="0">
                <a:latin typeface="Arial"/>
                <a:ea typeface="Batang"/>
              </a:rPr>
              <a:t>.</a:t>
            </a:r>
            <a:endParaRPr lang="en-US" sz="2000" dirty="0">
              <a:latin typeface="Times New Roman"/>
              <a:ea typeface="Times New Roman"/>
            </a:endParaRPr>
          </a:p>
          <a:p>
            <a:pPr marL="342900" indent="-342900">
              <a:lnSpc>
                <a:spcPct val="150000"/>
              </a:lnSpc>
              <a:spcBef>
                <a:spcPts val="0"/>
              </a:spcBef>
              <a:spcAft>
                <a:spcPts val="0"/>
              </a:spcAft>
              <a:buFont typeface="Symbol"/>
              <a:buBlip>
                <a:blip r:embed="rId2"/>
              </a:buBlip>
              <a:defRPr/>
            </a:pPr>
            <a:r>
              <a:rPr lang="en-US" sz="2000" dirty="0" err="1">
                <a:latin typeface="Arial"/>
                <a:ea typeface="Batang"/>
              </a:rPr>
              <a:t>Elemente</a:t>
            </a:r>
            <a:r>
              <a:rPr lang="en-US" sz="2000" dirty="0">
                <a:latin typeface="Arial"/>
                <a:ea typeface="Batang"/>
              </a:rPr>
              <a:t> de </a:t>
            </a:r>
            <a:r>
              <a:rPr lang="en-US" sz="2000" dirty="0" err="1">
                <a:latin typeface="Arial"/>
                <a:ea typeface="Batang"/>
              </a:rPr>
              <a:t>intrare</a:t>
            </a:r>
            <a:r>
              <a:rPr lang="en-US" sz="2000" dirty="0">
                <a:latin typeface="Arial"/>
                <a:ea typeface="Batang"/>
              </a:rPr>
              <a:t> </a:t>
            </a:r>
            <a:r>
              <a:rPr lang="en-US" sz="2000" dirty="0" smtClean="0">
                <a:latin typeface="Arial"/>
                <a:ea typeface="Batang"/>
              </a:rPr>
              <a:t>ale </a:t>
            </a:r>
            <a:r>
              <a:rPr lang="en-US" sz="2000" dirty="0" err="1" smtClean="0">
                <a:latin typeface="Arial"/>
                <a:ea typeface="Batang"/>
              </a:rPr>
              <a:t>analizei</a:t>
            </a:r>
            <a:r>
              <a:rPr lang="en-US" sz="2000" dirty="0" smtClean="0">
                <a:latin typeface="Arial"/>
                <a:ea typeface="Batang"/>
              </a:rPr>
              <a:t> </a:t>
            </a:r>
            <a:r>
              <a:rPr lang="en-US" sz="2000" dirty="0" err="1" smtClean="0">
                <a:latin typeface="Arial"/>
                <a:ea typeface="Batang"/>
              </a:rPr>
              <a:t>efectuate</a:t>
            </a:r>
            <a:r>
              <a:rPr lang="en-US" sz="2000" dirty="0" smtClean="0">
                <a:latin typeface="Arial"/>
                <a:ea typeface="Batang"/>
              </a:rPr>
              <a:t> de management </a:t>
            </a:r>
          </a:p>
          <a:p>
            <a:pPr marL="342900" indent="-342900">
              <a:lnSpc>
                <a:spcPct val="150000"/>
              </a:lnSpc>
              <a:buBlip>
                <a:blip r:embed="rId2"/>
              </a:buBlip>
              <a:defRPr/>
            </a:pPr>
            <a:r>
              <a:rPr lang="en-US" sz="2000" dirty="0" err="1" smtClean="0">
                <a:latin typeface="Arial"/>
                <a:ea typeface="Times New Roman"/>
              </a:rPr>
              <a:t>Elementele</a:t>
            </a:r>
            <a:r>
              <a:rPr lang="en-US" sz="2000" dirty="0" smtClean="0">
                <a:latin typeface="Arial"/>
                <a:ea typeface="Times New Roman"/>
              </a:rPr>
              <a:t> de </a:t>
            </a:r>
            <a:r>
              <a:rPr lang="en-US" sz="2000" dirty="0" err="1" smtClean="0">
                <a:latin typeface="Arial"/>
                <a:ea typeface="Times New Roman"/>
              </a:rPr>
              <a:t>iesire</a:t>
            </a:r>
            <a:r>
              <a:rPr lang="en-US" sz="2000" dirty="0" smtClean="0">
                <a:latin typeface="Arial"/>
                <a:ea typeface="Times New Roman"/>
              </a:rPr>
              <a:t> ale </a:t>
            </a:r>
            <a:r>
              <a:rPr lang="en-US" sz="2000" dirty="0" err="1">
                <a:latin typeface="Arial"/>
                <a:ea typeface="Batang"/>
              </a:rPr>
              <a:t>ale</a:t>
            </a:r>
            <a:r>
              <a:rPr lang="en-US" sz="2000" dirty="0">
                <a:latin typeface="Arial"/>
                <a:ea typeface="Batang"/>
              </a:rPr>
              <a:t> </a:t>
            </a:r>
            <a:r>
              <a:rPr lang="en-US" sz="2000" dirty="0" err="1">
                <a:latin typeface="Arial"/>
                <a:ea typeface="Batang"/>
              </a:rPr>
              <a:t>analizei</a:t>
            </a:r>
            <a:r>
              <a:rPr lang="en-US" sz="2000" dirty="0">
                <a:latin typeface="Arial"/>
                <a:ea typeface="Batang"/>
              </a:rPr>
              <a:t> </a:t>
            </a:r>
            <a:r>
              <a:rPr lang="en-US" sz="2000" dirty="0" err="1">
                <a:latin typeface="Arial"/>
                <a:ea typeface="Batang"/>
              </a:rPr>
              <a:t>efectuate</a:t>
            </a:r>
            <a:r>
              <a:rPr lang="en-US" sz="2000" dirty="0">
                <a:latin typeface="Arial"/>
                <a:ea typeface="Batang"/>
              </a:rPr>
              <a:t> de management </a:t>
            </a:r>
          </a:p>
          <a:p>
            <a:pPr>
              <a:lnSpc>
                <a:spcPct val="150000"/>
              </a:lnSpc>
              <a:spcBef>
                <a:spcPts val="0"/>
              </a:spcBef>
              <a:spcAft>
                <a:spcPts val="0"/>
              </a:spcAft>
              <a:defRPr/>
            </a:pPr>
            <a:endParaRPr lang="en-US" sz="2000" dirty="0" smtClean="0">
              <a:latin typeface="Times New Roman"/>
              <a:ea typeface="Times New Roman"/>
            </a:endParaRPr>
          </a:p>
          <a:p>
            <a:pPr>
              <a:lnSpc>
                <a:spcPct val="150000"/>
              </a:lnSpc>
              <a:defRPr/>
            </a:pPr>
            <a:r>
              <a:rPr lang="en-US" sz="2000" dirty="0">
                <a:latin typeface="Arial"/>
                <a:ea typeface="Batang"/>
              </a:rPr>
              <a:t>	</a:t>
            </a:r>
            <a:r>
              <a:rPr lang="en-US" sz="2000" dirty="0" err="1">
                <a:latin typeface="Arial" pitchFamily="34" charset="0"/>
                <a:cs typeface="Arial" pitchFamily="34" charset="0"/>
              </a:rPr>
              <a:t>Organizatia</a:t>
            </a:r>
            <a:r>
              <a:rPr lang="en-US" sz="2000" dirty="0">
                <a:latin typeface="Arial" pitchFamily="34" charset="0"/>
                <a:cs typeface="Arial" pitchFamily="34" charset="0"/>
              </a:rPr>
              <a:t> </a:t>
            </a:r>
            <a:r>
              <a:rPr lang="en-US" sz="2000" dirty="0" err="1">
                <a:latin typeface="Arial" pitchFamily="34" charset="0"/>
                <a:cs typeface="Arial" pitchFamily="34" charset="0"/>
              </a:rPr>
              <a:t>trebuie</a:t>
            </a:r>
            <a:r>
              <a:rPr lang="en-US" sz="2000" dirty="0">
                <a:latin typeface="Arial" pitchFamily="34" charset="0"/>
                <a:cs typeface="Arial" pitchFamily="34" charset="0"/>
              </a:rPr>
              <a:t> </a:t>
            </a:r>
            <a:r>
              <a:rPr lang="en-US" sz="2000" dirty="0" err="1">
                <a:latin typeface="Arial" pitchFamily="34" charset="0"/>
                <a:cs typeface="Arial" pitchFamily="34" charset="0"/>
              </a:rPr>
              <a:t>sa</a:t>
            </a:r>
            <a:r>
              <a:rPr lang="en-US" sz="2000" dirty="0">
                <a:latin typeface="Arial" pitchFamily="34" charset="0"/>
                <a:cs typeface="Arial" pitchFamily="34" charset="0"/>
              </a:rPr>
              <a:t> </a:t>
            </a:r>
            <a:r>
              <a:rPr lang="en-US" sz="2000" b="1" i="1" dirty="0" err="1">
                <a:latin typeface="Arial" pitchFamily="34" charset="0"/>
                <a:cs typeface="Arial" pitchFamily="34" charset="0"/>
              </a:rPr>
              <a:t>pastreze</a:t>
            </a:r>
            <a:r>
              <a:rPr lang="en-US" sz="2000" b="1" i="1" dirty="0">
                <a:latin typeface="Arial" pitchFamily="34" charset="0"/>
                <a:cs typeface="Arial" pitchFamily="34" charset="0"/>
              </a:rPr>
              <a:t> </a:t>
            </a:r>
            <a:r>
              <a:rPr lang="en-US" sz="2000" b="1" i="1" dirty="0" err="1">
                <a:latin typeface="Arial" pitchFamily="34" charset="0"/>
                <a:cs typeface="Arial" pitchFamily="34" charset="0"/>
              </a:rPr>
              <a:t>informatii</a:t>
            </a:r>
            <a:r>
              <a:rPr lang="en-US" sz="2000" b="1" i="1" dirty="0">
                <a:latin typeface="Arial" pitchFamily="34" charset="0"/>
                <a:cs typeface="Arial" pitchFamily="34" charset="0"/>
              </a:rPr>
              <a:t> </a:t>
            </a:r>
            <a:r>
              <a:rPr lang="en-US" sz="2000" b="1" i="1" dirty="0" err="1">
                <a:latin typeface="Arial" pitchFamily="34" charset="0"/>
                <a:cs typeface="Arial" pitchFamily="34" charset="0"/>
              </a:rPr>
              <a:t>documentate</a:t>
            </a:r>
            <a:r>
              <a:rPr lang="en-US" sz="2000" dirty="0">
                <a:latin typeface="Arial" pitchFamily="34" charset="0"/>
                <a:cs typeface="Arial" pitchFamily="34" charset="0"/>
              </a:rPr>
              <a:t> </a:t>
            </a:r>
            <a:r>
              <a:rPr lang="en-US" sz="2000" dirty="0" err="1">
                <a:latin typeface="Arial" pitchFamily="34" charset="0"/>
                <a:cs typeface="Arial" pitchFamily="34" charset="0"/>
              </a:rPr>
              <a:t>ca</a:t>
            </a:r>
            <a:r>
              <a:rPr lang="en-US" sz="2000" dirty="0">
                <a:latin typeface="Arial" pitchFamily="34" charset="0"/>
                <a:cs typeface="Arial" pitchFamily="34" charset="0"/>
              </a:rPr>
              <a:t> </a:t>
            </a:r>
            <a:r>
              <a:rPr lang="en-US" sz="2000" dirty="0" err="1">
                <a:latin typeface="Arial" pitchFamily="34" charset="0"/>
                <a:cs typeface="Arial" pitchFamily="34" charset="0"/>
              </a:rPr>
              <a:t>dovada</a:t>
            </a:r>
            <a:r>
              <a:rPr lang="en-US" sz="2000" dirty="0">
                <a:latin typeface="Arial" pitchFamily="34" charset="0"/>
                <a:cs typeface="Arial" pitchFamily="34" charset="0"/>
              </a:rPr>
              <a:t> a </a:t>
            </a:r>
            <a:r>
              <a:rPr lang="en-US" sz="2000" dirty="0" err="1">
                <a:latin typeface="Arial" pitchFamily="34" charset="0"/>
                <a:cs typeface="Arial" pitchFamily="34" charset="0"/>
              </a:rPr>
              <a:t>rezultatelor</a:t>
            </a:r>
            <a:r>
              <a:rPr lang="en-US" sz="2000" dirty="0">
                <a:latin typeface="Arial" pitchFamily="34" charset="0"/>
                <a:cs typeface="Arial" pitchFamily="34" charset="0"/>
              </a:rPr>
              <a:t> </a:t>
            </a:r>
            <a:r>
              <a:rPr lang="en-US" sz="2000" dirty="0" err="1">
                <a:latin typeface="Arial" pitchFamily="34" charset="0"/>
                <a:cs typeface="Arial" pitchFamily="34" charset="0"/>
              </a:rPr>
              <a:t>analizelor</a:t>
            </a:r>
            <a:r>
              <a:rPr lang="en-US" sz="2000" dirty="0">
                <a:latin typeface="Arial" pitchFamily="34" charset="0"/>
                <a:cs typeface="Arial" pitchFamily="34" charset="0"/>
              </a:rPr>
              <a:t> </a:t>
            </a:r>
            <a:r>
              <a:rPr lang="en-US" sz="2000" dirty="0" err="1">
                <a:latin typeface="Arial" pitchFamily="34" charset="0"/>
                <a:cs typeface="Arial" pitchFamily="34" charset="0"/>
              </a:rPr>
              <a:t>efectuate</a:t>
            </a:r>
            <a:r>
              <a:rPr lang="en-US" sz="2000" dirty="0">
                <a:latin typeface="Arial" pitchFamily="34" charset="0"/>
                <a:cs typeface="Arial" pitchFamily="34" charset="0"/>
              </a:rPr>
              <a:t> de management</a:t>
            </a:r>
            <a:r>
              <a:rPr lang="en-US" dirty="0">
                <a:latin typeface="Arial" pitchFamily="34" charset="0"/>
                <a:cs typeface="Arial" pitchFamily="34" charset="0"/>
              </a:rPr>
              <a:t>.</a:t>
            </a:r>
          </a:p>
          <a:p>
            <a:pPr>
              <a:lnSpc>
                <a:spcPct val="150000"/>
              </a:lnSpc>
              <a:spcBef>
                <a:spcPts val="0"/>
              </a:spcBef>
              <a:spcAft>
                <a:spcPts val="0"/>
              </a:spcAft>
              <a:defRPr/>
            </a:pPr>
            <a:endParaRPr lang="en-US" sz="2000" dirty="0">
              <a:latin typeface="Times New Roman"/>
              <a:ea typeface="Times New Roman"/>
            </a:endParaRPr>
          </a:p>
        </p:txBody>
      </p:sp>
    </p:spTree>
    <p:extLst>
      <p:ext uri="{BB962C8B-B14F-4D97-AF65-F5344CB8AC3E}">
        <p14:creationId xmlns:p14="http://schemas.microsoft.com/office/powerpoint/2010/main" val="217305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589841" y="595279"/>
            <a:ext cx="10274300" cy="765175"/>
          </a:xfrm>
        </p:spPr>
        <p:txBody>
          <a:bodyPr>
            <a:normAutofit fontScale="90000"/>
          </a:bodyPr>
          <a:lstStyle/>
          <a:p>
            <a:r>
              <a:rPr lang="en-US" sz="3600" b="1" dirty="0" smtClean="0">
                <a:solidFill>
                  <a:schemeClr val="tx1"/>
                </a:solidFill>
                <a:latin typeface="Arial" pitchFamily="34" charset="0"/>
                <a:cs typeface="Arial" pitchFamily="34" charset="0"/>
              </a:rPr>
              <a:t/>
            </a:r>
            <a:br>
              <a:rPr lang="en-US" sz="3600" b="1" dirty="0" smtClean="0">
                <a:solidFill>
                  <a:schemeClr val="tx1"/>
                </a:solidFill>
                <a:latin typeface="Arial" pitchFamily="34" charset="0"/>
                <a:cs typeface="Arial" pitchFamily="34" charset="0"/>
              </a:rPr>
            </a:br>
            <a:r>
              <a:rPr lang="en-US" sz="3600" b="1" dirty="0" smtClean="0">
                <a:solidFill>
                  <a:schemeClr val="tx1"/>
                </a:solidFill>
                <a:latin typeface="Arial" pitchFamily="34" charset="0"/>
                <a:cs typeface="Arial" pitchFamily="34" charset="0"/>
              </a:rPr>
              <a:t>10</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Sisteme</a:t>
            </a:r>
            <a:r>
              <a:rPr lang="en-US" sz="3600" b="1" dirty="0">
                <a:solidFill>
                  <a:schemeClr val="tx1"/>
                </a:solidFill>
                <a:latin typeface="Arial" pitchFamily="34" charset="0"/>
                <a:cs typeface="Arial" pitchFamily="34" charset="0"/>
              </a:rPr>
              <a:t> de management al </a:t>
            </a:r>
            <a:r>
              <a:rPr lang="en-US" sz="3600" b="1" dirty="0" err="1" smtClean="0">
                <a:solidFill>
                  <a:schemeClr val="tx1"/>
                </a:solidFill>
                <a:latin typeface="Arial" pitchFamily="34" charset="0"/>
                <a:cs typeface="Arial" pitchFamily="34" charset="0"/>
              </a:rPr>
              <a:t>calitatii</a:t>
            </a:r>
            <a:r>
              <a:rPr lang="en-US" sz="3600" b="1" dirty="0" smtClean="0">
                <a:solidFill>
                  <a:schemeClr val="tx1"/>
                </a:solidFill>
                <a:latin typeface="Arial" pitchFamily="34" charset="0"/>
                <a:cs typeface="Arial" pitchFamily="34" charset="0"/>
              </a:rPr>
              <a:t/>
            </a:r>
            <a:br>
              <a:rPr lang="en-US" sz="3600" b="1" dirty="0" smtClean="0">
                <a:solidFill>
                  <a:schemeClr val="tx1"/>
                </a:solidFill>
                <a:latin typeface="Arial" pitchFamily="34" charset="0"/>
                <a:cs typeface="Arial" pitchFamily="34" charset="0"/>
              </a:rPr>
            </a:br>
            <a:endParaRPr lang="en-CA" sz="36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894979" y="2374896"/>
            <a:ext cx="10675350" cy="3908762"/>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lang="en-US" sz="2000" b="1" dirty="0" smtClean="0">
                <a:latin typeface="Arial" pitchFamily="34" charset="0"/>
                <a:cs typeface="Arial" pitchFamily="34" charset="0"/>
              </a:rPr>
              <a:t>10.1.Neconformitati </a:t>
            </a:r>
            <a:r>
              <a:rPr lang="en-US" sz="2000" b="1" dirty="0" err="1">
                <a:latin typeface="Arial" pitchFamily="34" charset="0"/>
                <a:cs typeface="Arial" pitchFamily="34" charset="0"/>
              </a:rPr>
              <a:t>si</a:t>
            </a:r>
            <a:r>
              <a:rPr lang="en-US" sz="2000" b="1" dirty="0">
                <a:latin typeface="Arial" pitchFamily="34" charset="0"/>
                <a:cs typeface="Arial" pitchFamily="34" charset="0"/>
              </a:rPr>
              <a:t> </a:t>
            </a:r>
            <a:r>
              <a:rPr lang="en-US" sz="2000" b="1" dirty="0" err="1">
                <a:latin typeface="Arial" pitchFamily="34" charset="0"/>
                <a:cs typeface="Arial" pitchFamily="34" charset="0"/>
              </a:rPr>
              <a:t>actiuni</a:t>
            </a:r>
            <a:r>
              <a:rPr lang="en-US" sz="2000" b="1" dirty="0">
                <a:latin typeface="Arial" pitchFamily="34" charset="0"/>
                <a:cs typeface="Arial" pitchFamily="34" charset="0"/>
              </a:rPr>
              <a:t> </a:t>
            </a:r>
            <a:r>
              <a:rPr lang="en-US" sz="2000" b="1" dirty="0" err="1" smtClean="0">
                <a:latin typeface="Arial" pitchFamily="34" charset="0"/>
                <a:cs typeface="Arial" pitchFamily="34" charset="0"/>
              </a:rPr>
              <a:t>corective</a:t>
            </a:r>
            <a:endParaRPr lang="en-US" sz="2000" b="1" dirty="0" smtClean="0">
              <a:latin typeface="Arial" pitchFamily="34" charset="0"/>
              <a:cs typeface="Arial" pitchFamily="34" charset="0"/>
            </a:endParaRPr>
          </a:p>
          <a:p>
            <a:endParaRPr lang="en-US" sz="2000" b="1" dirty="0" smtClean="0">
              <a:latin typeface="Arial" pitchFamily="34" charset="0"/>
              <a:cs typeface="Arial" pitchFamily="34" charset="0"/>
            </a:endParaRPr>
          </a:p>
          <a:p>
            <a:r>
              <a:rPr lang="en-US" dirty="0" smtClean="0">
                <a:latin typeface="Arial" pitchFamily="34" charset="0"/>
                <a:ea typeface="Batang" pitchFamily="18" charset="-127"/>
                <a:cs typeface="Arial" pitchFamily="34" charset="0"/>
              </a:rPr>
              <a:t> </a:t>
            </a:r>
            <a:r>
              <a:rPr lang="en-US" sz="2000" dirty="0">
                <a:latin typeface="Batang" pitchFamily="18" charset="-127"/>
                <a:ea typeface="Times New Roman" pitchFamily="18" charset="0"/>
                <a:cs typeface="Arial" pitchFamily="34" charset="0"/>
              </a:rPr>
              <a:t>☞ </a:t>
            </a:r>
            <a:r>
              <a:rPr lang="en-US" sz="2000" dirty="0" err="1" smtClean="0">
                <a:latin typeface="Arial" pitchFamily="34" charset="0"/>
                <a:ea typeface="Batang" pitchFamily="18" charset="-127"/>
              </a:rPr>
              <a:t>Atunci</a:t>
            </a:r>
            <a:r>
              <a:rPr lang="en-US" sz="2000" dirty="0" smtClean="0">
                <a:latin typeface="Arial" pitchFamily="34" charset="0"/>
                <a:ea typeface="Batang" pitchFamily="18" charset="-127"/>
              </a:rPr>
              <a:t> </a:t>
            </a:r>
            <a:r>
              <a:rPr lang="en-US" sz="2000" dirty="0" err="1">
                <a:latin typeface="Arial" pitchFamily="34" charset="0"/>
                <a:ea typeface="Batang" pitchFamily="18" charset="-127"/>
              </a:rPr>
              <a:t>cand</a:t>
            </a:r>
            <a:r>
              <a:rPr lang="en-US" sz="2000" dirty="0">
                <a:latin typeface="Arial" pitchFamily="34" charset="0"/>
                <a:ea typeface="Batang" pitchFamily="18" charset="-127"/>
              </a:rPr>
              <a:t> </a:t>
            </a:r>
            <a:r>
              <a:rPr lang="en-US" sz="2000" dirty="0" err="1">
                <a:latin typeface="Arial" pitchFamily="34" charset="0"/>
                <a:ea typeface="Batang" pitchFamily="18" charset="-127"/>
              </a:rPr>
              <a:t>apare</a:t>
            </a:r>
            <a:r>
              <a:rPr lang="en-US" sz="2000" dirty="0">
                <a:latin typeface="Arial" pitchFamily="34" charset="0"/>
                <a:ea typeface="Batang" pitchFamily="18" charset="-127"/>
              </a:rPr>
              <a:t> o </a:t>
            </a:r>
            <a:r>
              <a:rPr lang="en-US" sz="2000" dirty="0" err="1">
                <a:latin typeface="Arial" pitchFamily="34" charset="0"/>
                <a:ea typeface="Batang" pitchFamily="18" charset="-127"/>
              </a:rPr>
              <a:t>neconformitate</a:t>
            </a:r>
            <a:r>
              <a:rPr lang="en-US" sz="2000" dirty="0">
                <a:latin typeface="Arial" pitchFamily="34" charset="0"/>
                <a:ea typeface="Batang" pitchFamily="18" charset="-127"/>
              </a:rPr>
              <a:t>, </a:t>
            </a:r>
            <a:r>
              <a:rPr lang="en-US" sz="2000" dirty="0" err="1">
                <a:latin typeface="Arial" pitchFamily="34" charset="0"/>
                <a:ea typeface="Batang" pitchFamily="18" charset="-127"/>
              </a:rPr>
              <a:t>inclusiv</a:t>
            </a:r>
            <a:r>
              <a:rPr lang="en-US" sz="2000" dirty="0">
                <a:latin typeface="Arial" pitchFamily="34" charset="0"/>
                <a:ea typeface="Batang" pitchFamily="18" charset="-127"/>
              </a:rPr>
              <a:t> </a:t>
            </a:r>
            <a:r>
              <a:rPr lang="en-US" sz="2000" dirty="0" err="1">
                <a:latin typeface="Arial" pitchFamily="34" charset="0"/>
                <a:ea typeface="Batang" pitchFamily="18" charset="-127"/>
              </a:rPr>
              <a:t>daca</a:t>
            </a:r>
            <a:r>
              <a:rPr lang="en-US" sz="2000" dirty="0">
                <a:latin typeface="Arial" pitchFamily="34" charset="0"/>
                <a:ea typeface="Batang" pitchFamily="18" charset="-127"/>
              </a:rPr>
              <a:t> </a:t>
            </a:r>
            <a:r>
              <a:rPr lang="en-US" sz="2000" dirty="0" err="1">
                <a:latin typeface="Arial" pitchFamily="34" charset="0"/>
                <a:ea typeface="Batang" pitchFamily="18" charset="-127"/>
              </a:rPr>
              <a:t>acesta</a:t>
            </a:r>
            <a:r>
              <a:rPr lang="en-US" sz="2000" dirty="0">
                <a:latin typeface="Arial" pitchFamily="34" charset="0"/>
                <a:ea typeface="Batang" pitchFamily="18" charset="-127"/>
              </a:rPr>
              <a:t> </a:t>
            </a:r>
            <a:r>
              <a:rPr lang="en-US" sz="2000" dirty="0" err="1">
                <a:latin typeface="Arial" pitchFamily="34" charset="0"/>
                <a:ea typeface="Batang" pitchFamily="18" charset="-127"/>
              </a:rPr>
              <a:t>rezulta</a:t>
            </a:r>
            <a:r>
              <a:rPr lang="en-US" sz="2000" dirty="0">
                <a:latin typeface="Arial" pitchFamily="34" charset="0"/>
                <a:ea typeface="Batang" pitchFamily="18" charset="-127"/>
              </a:rPr>
              <a:t> din </a:t>
            </a:r>
            <a:r>
              <a:rPr lang="en-US" sz="2000" dirty="0" err="1">
                <a:latin typeface="Arial" pitchFamily="34" charset="0"/>
                <a:ea typeface="Batang" pitchFamily="18" charset="-127"/>
              </a:rPr>
              <a:t>reclamații</a:t>
            </a:r>
            <a:r>
              <a:rPr lang="en-US" sz="2000" dirty="0">
                <a:latin typeface="Arial" pitchFamily="34" charset="0"/>
                <a:ea typeface="Batang" pitchFamily="18" charset="-127"/>
              </a:rPr>
              <a:t>, </a:t>
            </a:r>
            <a:r>
              <a:rPr lang="en-US" sz="2000" dirty="0" err="1">
                <a:latin typeface="Arial" pitchFamily="34" charset="0"/>
                <a:ea typeface="Batang" pitchFamily="18" charset="-127"/>
              </a:rPr>
              <a:t>organizația</a:t>
            </a:r>
            <a:r>
              <a:rPr lang="en-US" sz="2000" dirty="0">
                <a:latin typeface="Arial" pitchFamily="34" charset="0"/>
                <a:ea typeface="Batang" pitchFamily="18" charset="-127"/>
              </a:rPr>
              <a:t>:</a:t>
            </a:r>
            <a:endParaRPr lang="en-US" sz="2000" dirty="0">
              <a:cs typeface="Times New Roman" pitchFamily="18" charset="0"/>
            </a:endParaRPr>
          </a:p>
          <a:p>
            <a:pPr eaLnBrk="0" hangingPunct="0"/>
            <a:r>
              <a:rPr lang="en-US" sz="2000" dirty="0">
                <a:latin typeface="Arial" pitchFamily="34" charset="0"/>
                <a:ea typeface="Batang" pitchFamily="18" charset="-127"/>
              </a:rPr>
              <a:t>»   	</a:t>
            </a:r>
            <a:r>
              <a:rPr lang="en-US" sz="2000" dirty="0" err="1">
                <a:latin typeface="Arial" pitchFamily="34" charset="0"/>
                <a:ea typeface="Batang" pitchFamily="18" charset="-127"/>
              </a:rPr>
              <a:t>reacționează</a:t>
            </a:r>
            <a:r>
              <a:rPr lang="en-US" sz="2000" dirty="0">
                <a:latin typeface="Arial" pitchFamily="34" charset="0"/>
                <a:ea typeface="Batang" pitchFamily="18" charset="-127"/>
              </a:rPr>
              <a:t> la </a:t>
            </a:r>
            <a:r>
              <a:rPr lang="en-US" sz="2000" dirty="0" err="1">
                <a:latin typeface="Arial" pitchFamily="34" charset="0"/>
                <a:ea typeface="Batang" pitchFamily="18" charset="-127"/>
              </a:rPr>
              <a:t>timp</a:t>
            </a:r>
            <a:r>
              <a:rPr lang="en-US" sz="2000" dirty="0">
                <a:latin typeface="Arial" pitchFamily="34" charset="0"/>
                <a:ea typeface="Batang" pitchFamily="18" charset="-127"/>
              </a:rPr>
              <a:t> la </a:t>
            </a:r>
            <a:r>
              <a:rPr lang="en-US" sz="2000" dirty="0" err="1">
                <a:latin typeface="Arial" pitchFamily="34" charset="0"/>
                <a:ea typeface="Batang" pitchFamily="18" charset="-127"/>
              </a:rPr>
              <a:t>neconformitate</a:t>
            </a:r>
            <a:r>
              <a:rPr lang="en-US" sz="2000" dirty="0">
                <a:latin typeface="Arial" pitchFamily="34" charset="0"/>
                <a:ea typeface="Batang" pitchFamily="18" charset="-127"/>
              </a:rPr>
              <a:t> </a:t>
            </a:r>
            <a:r>
              <a:rPr lang="en-US" sz="2000" dirty="0" err="1">
                <a:latin typeface="Arial" pitchFamily="34" charset="0"/>
                <a:ea typeface="Batang" pitchFamily="18" charset="-127"/>
              </a:rPr>
              <a:t>și</a:t>
            </a:r>
            <a:r>
              <a:rPr lang="en-US" sz="2000" dirty="0">
                <a:latin typeface="Arial" pitchFamily="34" charset="0"/>
                <a:ea typeface="Batang" pitchFamily="18" charset="-127"/>
              </a:rPr>
              <a:t>, </a:t>
            </a:r>
            <a:r>
              <a:rPr lang="en-US" sz="2000" dirty="0" err="1">
                <a:latin typeface="Arial" pitchFamily="34" charset="0"/>
                <a:ea typeface="Batang" pitchFamily="18" charset="-127"/>
              </a:rPr>
              <a:t>după</a:t>
            </a:r>
            <a:r>
              <a:rPr lang="en-US" sz="2000" dirty="0">
                <a:latin typeface="Arial" pitchFamily="34" charset="0"/>
                <a:ea typeface="Batang" pitchFamily="18" charset="-127"/>
              </a:rPr>
              <a:t> cum </a:t>
            </a:r>
            <a:r>
              <a:rPr lang="en-US" sz="2000" dirty="0" err="1">
                <a:latin typeface="Arial" pitchFamily="34" charset="0"/>
                <a:ea typeface="Batang" pitchFamily="18" charset="-127"/>
              </a:rPr>
              <a:t>este</a:t>
            </a:r>
            <a:r>
              <a:rPr lang="en-US" sz="2000" dirty="0">
                <a:latin typeface="Arial" pitchFamily="34" charset="0"/>
                <a:ea typeface="Batang" pitchFamily="18" charset="-127"/>
              </a:rPr>
              <a:t> </a:t>
            </a:r>
            <a:r>
              <a:rPr lang="en-US" sz="2000" dirty="0" err="1">
                <a:latin typeface="Arial" pitchFamily="34" charset="0"/>
                <a:ea typeface="Batang" pitchFamily="18" charset="-127"/>
              </a:rPr>
              <a:t>cazul</a:t>
            </a:r>
            <a:r>
              <a:rPr lang="en-US" sz="2000" dirty="0">
                <a:latin typeface="Arial" pitchFamily="34" charset="0"/>
                <a:ea typeface="Batang" pitchFamily="18" charset="-127"/>
              </a:rPr>
              <a:t>:</a:t>
            </a:r>
            <a:endParaRPr lang="en-US" sz="2000" dirty="0">
              <a:cs typeface="Times New Roman" pitchFamily="18" charset="0"/>
            </a:endParaRPr>
          </a:p>
          <a:p>
            <a:pPr eaLnBrk="0" hangingPunct="0"/>
            <a:r>
              <a:rPr lang="en-US" dirty="0">
                <a:latin typeface="Arial" pitchFamily="34" charset="0"/>
                <a:ea typeface="Batang" pitchFamily="18" charset="-127"/>
              </a:rPr>
              <a:t>   	</a:t>
            </a:r>
            <a:r>
              <a:rPr lang="en-US" sz="1800" dirty="0">
                <a:latin typeface="Arial" pitchFamily="34" charset="0"/>
                <a:ea typeface="Batang" pitchFamily="18" charset="-127"/>
              </a:rPr>
              <a:t>- 	</a:t>
            </a:r>
            <a:r>
              <a:rPr lang="en-US" sz="1800" dirty="0" err="1">
                <a:latin typeface="Arial" pitchFamily="34" charset="0"/>
                <a:ea typeface="Batang" pitchFamily="18" charset="-127"/>
              </a:rPr>
              <a:t>intreprinde</a:t>
            </a:r>
            <a:r>
              <a:rPr lang="en-US" sz="1800" dirty="0">
                <a:latin typeface="Arial" pitchFamily="34" charset="0"/>
                <a:ea typeface="Batang" pitchFamily="18" charset="-127"/>
              </a:rPr>
              <a:t> </a:t>
            </a:r>
            <a:r>
              <a:rPr lang="en-US" sz="1800" dirty="0" err="1">
                <a:latin typeface="Arial" pitchFamily="34" charset="0"/>
                <a:ea typeface="Batang" pitchFamily="18" charset="-127"/>
              </a:rPr>
              <a:t>actiuni</a:t>
            </a:r>
            <a:r>
              <a:rPr lang="en-US" sz="1800" dirty="0">
                <a:latin typeface="Arial" pitchFamily="34" charset="0"/>
                <a:ea typeface="Batang" pitchFamily="18" charset="-127"/>
              </a:rPr>
              <a:t> </a:t>
            </a:r>
            <a:r>
              <a:rPr lang="en-US" sz="1800" dirty="0" err="1">
                <a:latin typeface="Arial" pitchFamily="34" charset="0"/>
                <a:ea typeface="Batang" pitchFamily="18" charset="-127"/>
              </a:rPr>
              <a:t>pentru</a:t>
            </a:r>
            <a:r>
              <a:rPr lang="en-US" sz="1800" dirty="0">
                <a:latin typeface="Arial" pitchFamily="34" charset="0"/>
                <a:ea typeface="Batang" pitchFamily="18" charset="-127"/>
              </a:rPr>
              <a:t> </a:t>
            </a:r>
            <a:r>
              <a:rPr lang="en-US" sz="1800" dirty="0" err="1">
                <a:latin typeface="Arial" pitchFamily="34" charset="0"/>
                <a:ea typeface="Batang" pitchFamily="18" charset="-127"/>
              </a:rPr>
              <a:t>controlul</a:t>
            </a:r>
            <a:r>
              <a:rPr lang="en-US" sz="1800" dirty="0">
                <a:latin typeface="Arial" pitchFamily="34" charset="0"/>
                <a:ea typeface="Batang" pitchFamily="18" charset="-127"/>
              </a:rPr>
              <a:t> </a:t>
            </a:r>
            <a:r>
              <a:rPr lang="en-US" sz="1800" dirty="0" err="1">
                <a:latin typeface="Arial" pitchFamily="34" charset="0"/>
                <a:ea typeface="Batang" pitchFamily="18" charset="-127"/>
              </a:rPr>
              <a:t>și</a:t>
            </a:r>
            <a:r>
              <a:rPr lang="en-US" sz="1800" dirty="0">
                <a:latin typeface="Arial" pitchFamily="34" charset="0"/>
                <a:ea typeface="Batang" pitchFamily="18" charset="-127"/>
              </a:rPr>
              <a:t> </a:t>
            </a:r>
            <a:r>
              <a:rPr lang="en-US" sz="1800" dirty="0" err="1">
                <a:latin typeface="Arial" pitchFamily="34" charset="0"/>
                <a:ea typeface="Batang" pitchFamily="18" charset="-127"/>
              </a:rPr>
              <a:t>corectia</a:t>
            </a:r>
            <a:r>
              <a:rPr lang="en-US" sz="1800" dirty="0">
                <a:latin typeface="Arial" pitchFamily="34" charset="0"/>
                <a:ea typeface="Batang" pitchFamily="18" charset="-127"/>
              </a:rPr>
              <a:t> </a:t>
            </a:r>
            <a:r>
              <a:rPr lang="en-US" sz="1800" dirty="0" err="1">
                <a:latin typeface="Arial" pitchFamily="34" charset="0"/>
                <a:ea typeface="Batang" pitchFamily="18" charset="-127"/>
              </a:rPr>
              <a:t>aceasteia</a:t>
            </a:r>
            <a:r>
              <a:rPr lang="en-US" sz="1800" dirty="0">
                <a:latin typeface="Arial" pitchFamily="34" charset="0"/>
                <a:ea typeface="Batang" pitchFamily="18" charset="-127"/>
              </a:rPr>
              <a:t>;</a:t>
            </a:r>
            <a:endParaRPr lang="en-US" sz="1800" dirty="0">
              <a:cs typeface="Times New Roman" pitchFamily="18" charset="0"/>
            </a:endParaRPr>
          </a:p>
          <a:p>
            <a:pPr eaLnBrk="0" hangingPunct="0"/>
            <a:r>
              <a:rPr lang="en-US" sz="1800" dirty="0">
                <a:latin typeface="Arial" pitchFamily="34" charset="0"/>
                <a:ea typeface="Batang" pitchFamily="18" charset="-127"/>
              </a:rPr>
              <a:t>    	- 	se </a:t>
            </a:r>
            <a:r>
              <a:rPr lang="en-US" sz="1800" dirty="0" err="1">
                <a:latin typeface="Arial" pitchFamily="34" charset="0"/>
                <a:ea typeface="Batang" pitchFamily="18" charset="-127"/>
              </a:rPr>
              <a:t>ocupa</a:t>
            </a:r>
            <a:r>
              <a:rPr lang="en-US" sz="1800" dirty="0">
                <a:latin typeface="Arial" pitchFamily="34" charset="0"/>
                <a:ea typeface="Batang" pitchFamily="18" charset="-127"/>
              </a:rPr>
              <a:t> de </a:t>
            </a:r>
            <a:r>
              <a:rPr lang="en-US" sz="1800" dirty="0" err="1">
                <a:latin typeface="Arial" pitchFamily="34" charset="0"/>
                <a:ea typeface="Batang" pitchFamily="18" charset="-127"/>
              </a:rPr>
              <a:t>consecințele</a:t>
            </a:r>
            <a:r>
              <a:rPr lang="en-US" sz="1800" dirty="0">
                <a:latin typeface="Arial" pitchFamily="34" charset="0"/>
                <a:ea typeface="Batang" pitchFamily="18" charset="-127"/>
              </a:rPr>
              <a:t>, </a:t>
            </a:r>
            <a:r>
              <a:rPr lang="en-US" sz="1800" dirty="0" err="1">
                <a:latin typeface="Arial" pitchFamily="34" charset="0"/>
                <a:ea typeface="Batang" pitchFamily="18" charset="-127"/>
              </a:rPr>
              <a:t>inclusiv</a:t>
            </a:r>
            <a:r>
              <a:rPr lang="en-US" sz="1800" dirty="0">
                <a:latin typeface="Arial" pitchFamily="34" charset="0"/>
                <a:ea typeface="Batang" pitchFamily="18" charset="-127"/>
              </a:rPr>
              <a:t> </a:t>
            </a:r>
            <a:r>
              <a:rPr lang="en-US" sz="1800" dirty="0" err="1">
                <a:latin typeface="Arial" pitchFamily="34" charset="0"/>
                <a:ea typeface="Batang" pitchFamily="18" charset="-127"/>
              </a:rPr>
              <a:t>prin</a:t>
            </a:r>
            <a:r>
              <a:rPr lang="en-US" sz="1800" dirty="0">
                <a:latin typeface="Arial" pitchFamily="34" charset="0"/>
                <a:ea typeface="Batang" pitchFamily="18" charset="-127"/>
              </a:rPr>
              <a:t> </a:t>
            </a:r>
            <a:r>
              <a:rPr lang="en-US" sz="1800" dirty="0" err="1">
                <a:latin typeface="Arial" pitchFamily="34" charset="0"/>
                <a:ea typeface="Batang" pitchFamily="18" charset="-127"/>
              </a:rPr>
              <a:t>diminuarea</a:t>
            </a:r>
            <a:r>
              <a:rPr lang="en-US" sz="1800" dirty="0">
                <a:latin typeface="Arial" pitchFamily="34" charset="0"/>
                <a:ea typeface="Batang" pitchFamily="18" charset="-127"/>
              </a:rPr>
              <a:t> </a:t>
            </a:r>
            <a:r>
              <a:rPr lang="en-US" sz="1800" dirty="0" err="1">
                <a:latin typeface="Arial" pitchFamily="34" charset="0"/>
                <a:ea typeface="Batang" pitchFamily="18" charset="-127"/>
              </a:rPr>
              <a:t>impacturilor</a:t>
            </a:r>
            <a:r>
              <a:rPr lang="en-US" sz="1800" dirty="0">
                <a:latin typeface="Arial" pitchFamily="34" charset="0"/>
                <a:ea typeface="Batang" pitchFamily="18" charset="-127"/>
              </a:rPr>
              <a:t> negative de </a:t>
            </a:r>
            <a:r>
              <a:rPr lang="en-US" sz="1800" dirty="0" err="1">
                <a:latin typeface="Arial" pitchFamily="34" charset="0"/>
                <a:ea typeface="Batang" pitchFamily="18" charset="-127"/>
              </a:rPr>
              <a:t>mediu</a:t>
            </a:r>
            <a:r>
              <a:rPr lang="en-US" sz="1800" dirty="0">
                <a:latin typeface="Arial" pitchFamily="34" charset="0"/>
                <a:ea typeface="Batang" pitchFamily="18" charset="-127"/>
              </a:rPr>
              <a:t>;</a:t>
            </a:r>
            <a:endParaRPr lang="en-US" sz="1800" dirty="0">
              <a:cs typeface="Times New Roman" pitchFamily="18" charset="0"/>
            </a:endParaRPr>
          </a:p>
          <a:p>
            <a:pPr eaLnBrk="0" hangingPunct="0"/>
            <a:r>
              <a:rPr lang="en-US" sz="2000" dirty="0">
                <a:latin typeface="Arial" pitchFamily="34" charset="0"/>
                <a:ea typeface="Batang" pitchFamily="18" charset="-127"/>
              </a:rPr>
              <a:t>»   	</a:t>
            </a:r>
            <a:r>
              <a:rPr lang="en-US" sz="2000" dirty="0" err="1">
                <a:latin typeface="Arial" pitchFamily="34" charset="0"/>
                <a:ea typeface="Batang" pitchFamily="18" charset="-127"/>
              </a:rPr>
              <a:t>evalueaza</a:t>
            </a:r>
            <a:r>
              <a:rPr lang="en-US" sz="2000" dirty="0">
                <a:latin typeface="Arial" pitchFamily="34" charset="0"/>
                <a:ea typeface="Batang" pitchFamily="18" charset="-127"/>
              </a:rPr>
              <a:t> </a:t>
            </a:r>
            <a:r>
              <a:rPr lang="en-US" sz="2000" dirty="0" err="1">
                <a:latin typeface="Arial" pitchFamily="34" charset="0"/>
                <a:ea typeface="Batang" pitchFamily="18" charset="-127"/>
              </a:rPr>
              <a:t>necesitatea</a:t>
            </a:r>
            <a:r>
              <a:rPr lang="en-US" sz="2000" dirty="0">
                <a:latin typeface="Arial" pitchFamily="34" charset="0"/>
                <a:ea typeface="Batang" pitchFamily="18" charset="-127"/>
              </a:rPr>
              <a:t> de a </a:t>
            </a:r>
            <a:r>
              <a:rPr lang="en-US" sz="2000" dirty="0" err="1" smtClean="0">
                <a:latin typeface="Arial" pitchFamily="34" charset="0"/>
                <a:ea typeface="Batang" pitchFamily="18" charset="-127"/>
              </a:rPr>
              <a:t>acționa</a:t>
            </a:r>
            <a:r>
              <a:rPr lang="en-US" sz="2000" dirty="0" smtClean="0">
                <a:latin typeface="Arial" pitchFamily="34" charset="0"/>
                <a:ea typeface="Batang" pitchFamily="18" charset="-127"/>
              </a:rPr>
              <a:t> </a:t>
            </a:r>
            <a:r>
              <a:rPr lang="en-US" sz="2000" dirty="0" err="1">
                <a:latin typeface="Arial" pitchFamily="34" charset="0"/>
                <a:ea typeface="Batang" pitchFamily="18" charset="-127"/>
              </a:rPr>
              <a:t>pentru</a:t>
            </a:r>
            <a:r>
              <a:rPr lang="en-US" sz="2000" dirty="0">
                <a:latin typeface="Arial" pitchFamily="34" charset="0"/>
                <a:ea typeface="Batang" pitchFamily="18" charset="-127"/>
              </a:rPr>
              <a:t> </a:t>
            </a:r>
            <a:r>
              <a:rPr lang="en-US" sz="2000" dirty="0" err="1">
                <a:latin typeface="Arial" pitchFamily="34" charset="0"/>
                <a:ea typeface="Batang" pitchFamily="18" charset="-127"/>
              </a:rPr>
              <a:t>eliminarea</a:t>
            </a:r>
            <a:r>
              <a:rPr lang="en-US" sz="2000" dirty="0">
                <a:latin typeface="Arial" pitchFamily="34" charset="0"/>
                <a:ea typeface="Batang" pitchFamily="18" charset="-127"/>
              </a:rPr>
              <a:t> </a:t>
            </a:r>
            <a:r>
              <a:rPr lang="en-US" sz="2000" dirty="0" err="1">
                <a:latin typeface="Arial" pitchFamily="34" charset="0"/>
                <a:ea typeface="Batang" pitchFamily="18" charset="-127"/>
              </a:rPr>
              <a:t>cauzei</a:t>
            </a:r>
            <a:r>
              <a:rPr lang="en-US" sz="2000" dirty="0">
                <a:latin typeface="Arial" pitchFamily="34" charset="0"/>
                <a:ea typeface="Batang" pitchFamily="18" charset="-127"/>
              </a:rPr>
              <a:t> (</a:t>
            </a:r>
            <a:r>
              <a:rPr lang="en-US" sz="2000" dirty="0" err="1">
                <a:latin typeface="Arial" pitchFamily="34" charset="0"/>
                <a:ea typeface="Batang" pitchFamily="18" charset="-127"/>
              </a:rPr>
              <a:t>cauzelor</a:t>
            </a:r>
            <a:r>
              <a:rPr lang="en-US" sz="2000" dirty="0">
                <a:latin typeface="Arial" pitchFamily="34" charset="0"/>
                <a:ea typeface="Batang" pitchFamily="18" charset="-127"/>
              </a:rPr>
              <a:t>) </a:t>
            </a:r>
            <a:r>
              <a:rPr lang="en-US" sz="2000" dirty="0" err="1">
                <a:latin typeface="Arial" pitchFamily="34" charset="0"/>
                <a:ea typeface="Batang" pitchFamily="18" charset="-127"/>
              </a:rPr>
              <a:t>neconformității</a:t>
            </a:r>
            <a:r>
              <a:rPr lang="en-US" sz="2000" dirty="0">
                <a:latin typeface="Arial" pitchFamily="34" charset="0"/>
                <a:ea typeface="Batang" pitchFamily="18" charset="-127"/>
              </a:rPr>
              <a:t>, cu </a:t>
            </a:r>
            <a:r>
              <a:rPr lang="en-US" sz="2000" dirty="0" err="1">
                <a:latin typeface="Arial" pitchFamily="34" charset="0"/>
                <a:ea typeface="Batang" pitchFamily="18" charset="-127"/>
              </a:rPr>
              <a:t>scopul</a:t>
            </a:r>
            <a:r>
              <a:rPr lang="en-US" sz="2000" dirty="0">
                <a:latin typeface="Arial" pitchFamily="34" charset="0"/>
                <a:ea typeface="Batang" pitchFamily="18" charset="-127"/>
              </a:rPr>
              <a:t> </a:t>
            </a:r>
            <a:r>
              <a:rPr lang="en-US" sz="2000" dirty="0" err="1">
                <a:latin typeface="Arial" pitchFamily="34" charset="0"/>
                <a:ea typeface="Batang" pitchFamily="18" charset="-127"/>
              </a:rPr>
              <a:t>ca</a:t>
            </a:r>
            <a:r>
              <a:rPr lang="en-US" sz="2000" dirty="0">
                <a:latin typeface="Arial" pitchFamily="34" charset="0"/>
                <a:ea typeface="Batang" pitchFamily="18" charset="-127"/>
              </a:rPr>
              <a:t> </a:t>
            </a:r>
            <a:r>
              <a:rPr lang="en-US" sz="2000" dirty="0" err="1">
                <a:latin typeface="Arial" pitchFamily="34" charset="0"/>
                <a:ea typeface="Batang" pitchFamily="18" charset="-127"/>
              </a:rPr>
              <a:t>acesta</a:t>
            </a:r>
            <a:r>
              <a:rPr lang="en-US" sz="2000" dirty="0">
                <a:latin typeface="Arial" pitchFamily="34" charset="0"/>
                <a:ea typeface="Batang" pitchFamily="18" charset="-127"/>
              </a:rPr>
              <a:t> </a:t>
            </a:r>
            <a:r>
              <a:rPr lang="en-US" sz="2000" dirty="0" err="1">
                <a:latin typeface="Arial" pitchFamily="34" charset="0"/>
                <a:ea typeface="Batang" pitchFamily="18" charset="-127"/>
              </a:rPr>
              <a:t>sa</a:t>
            </a:r>
            <a:r>
              <a:rPr lang="en-US" sz="2000" dirty="0">
                <a:latin typeface="Arial" pitchFamily="34" charset="0"/>
                <a:ea typeface="Batang" pitchFamily="18" charset="-127"/>
              </a:rPr>
              <a:t> nu </a:t>
            </a:r>
            <a:r>
              <a:rPr lang="en-US" sz="2000" dirty="0" err="1">
                <a:latin typeface="Arial" pitchFamily="34" charset="0"/>
                <a:ea typeface="Batang" pitchFamily="18" charset="-127"/>
              </a:rPr>
              <a:t>reapara</a:t>
            </a:r>
            <a:r>
              <a:rPr lang="en-US" sz="2000" dirty="0">
                <a:latin typeface="Arial" pitchFamily="34" charset="0"/>
                <a:ea typeface="Batang" pitchFamily="18" charset="-127"/>
              </a:rPr>
              <a:t> </a:t>
            </a:r>
            <a:r>
              <a:rPr lang="en-US" sz="2000" dirty="0" err="1">
                <a:latin typeface="Arial" pitchFamily="34" charset="0"/>
                <a:ea typeface="Batang" pitchFamily="18" charset="-127"/>
              </a:rPr>
              <a:t>sau</a:t>
            </a:r>
            <a:r>
              <a:rPr lang="en-US" sz="2000" dirty="0">
                <a:latin typeface="Arial" pitchFamily="34" charset="0"/>
                <a:ea typeface="Batang" pitchFamily="18" charset="-127"/>
              </a:rPr>
              <a:t> </a:t>
            </a:r>
            <a:r>
              <a:rPr lang="en-US" sz="2000" dirty="0" err="1">
                <a:latin typeface="Arial" pitchFamily="34" charset="0"/>
                <a:ea typeface="Batang" pitchFamily="18" charset="-127"/>
              </a:rPr>
              <a:t>apara</a:t>
            </a:r>
            <a:r>
              <a:rPr lang="en-US" sz="2000" dirty="0">
                <a:latin typeface="Arial" pitchFamily="34" charset="0"/>
                <a:ea typeface="Batang" pitchFamily="18" charset="-127"/>
              </a:rPr>
              <a:t> </a:t>
            </a:r>
            <a:r>
              <a:rPr lang="en-US" sz="2000" dirty="0" err="1">
                <a:latin typeface="Arial" pitchFamily="34" charset="0"/>
                <a:ea typeface="Batang" pitchFamily="18" charset="-127"/>
              </a:rPr>
              <a:t>în</a:t>
            </a:r>
            <a:r>
              <a:rPr lang="en-US" sz="2000" dirty="0">
                <a:latin typeface="Arial" pitchFamily="34" charset="0"/>
                <a:ea typeface="Batang" pitchFamily="18" charset="-127"/>
              </a:rPr>
              <a:t> </a:t>
            </a:r>
            <a:r>
              <a:rPr lang="en-US" sz="2000" dirty="0" err="1">
                <a:latin typeface="Arial" pitchFamily="34" charset="0"/>
                <a:ea typeface="Batang" pitchFamily="18" charset="-127"/>
              </a:rPr>
              <a:t>altă</a:t>
            </a:r>
            <a:r>
              <a:rPr lang="en-US" sz="2000" dirty="0">
                <a:latin typeface="Arial" pitchFamily="34" charset="0"/>
                <a:ea typeface="Batang" pitchFamily="18" charset="-127"/>
              </a:rPr>
              <a:t> parte, </a:t>
            </a:r>
            <a:r>
              <a:rPr lang="en-US" sz="2000" dirty="0" err="1">
                <a:latin typeface="Arial" pitchFamily="34" charset="0"/>
                <a:ea typeface="Batang" pitchFamily="18" charset="-127"/>
              </a:rPr>
              <a:t>prin</a:t>
            </a:r>
            <a:r>
              <a:rPr lang="en-US" sz="2000" dirty="0">
                <a:latin typeface="Arial" pitchFamily="34" charset="0"/>
                <a:ea typeface="Batang" pitchFamily="18" charset="-127"/>
              </a:rPr>
              <a:t>: </a:t>
            </a:r>
            <a:endParaRPr lang="en-US" sz="2000" dirty="0">
              <a:cs typeface="Times New Roman" pitchFamily="18" charset="0"/>
            </a:endParaRPr>
          </a:p>
          <a:p>
            <a:pPr eaLnBrk="0" hangingPunct="0"/>
            <a:r>
              <a:rPr lang="en-US" sz="1800" dirty="0">
                <a:latin typeface="Arial" pitchFamily="34" charset="0"/>
                <a:ea typeface="Batang" pitchFamily="18" charset="-127"/>
              </a:rPr>
              <a:t>    	- 	</a:t>
            </a:r>
            <a:r>
              <a:rPr lang="en-US" sz="1800" dirty="0" err="1">
                <a:latin typeface="Arial" pitchFamily="34" charset="0"/>
                <a:ea typeface="Batang" pitchFamily="18" charset="-127"/>
              </a:rPr>
              <a:t>examinarea</a:t>
            </a:r>
            <a:r>
              <a:rPr lang="en-US" sz="1800" dirty="0">
                <a:latin typeface="Arial" pitchFamily="34" charset="0"/>
                <a:ea typeface="Batang" pitchFamily="18" charset="-127"/>
              </a:rPr>
              <a:t> </a:t>
            </a:r>
            <a:r>
              <a:rPr lang="en-US" sz="1800" dirty="0" err="1">
                <a:latin typeface="Arial" pitchFamily="34" charset="0"/>
                <a:ea typeface="Batang" pitchFamily="18" charset="-127"/>
              </a:rPr>
              <a:t>si</a:t>
            </a:r>
            <a:r>
              <a:rPr lang="en-US" sz="1800" dirty="0">
                <a:latin typeface="Arial" pitchFamily="34" charset="0"/>
                <a:ea typeface="Batang" pitchFamily="18" charset="-127"/>
              </a:rPr>
              <a:t> </a:t>
            </a:r>
            <a:r>
              <a:rPr lang="en-US" sz="1800" dirty="0" err="1">
                <a:latin typeface="Arial" pitchFamily="34" charset="0"/>
                <a:ea typeface="Batang" pitchFamily="18" charset="-127"/>
              </a:rPr>
              <a:t>analiza</a:t>
            </a:r>
            <a:r>
              <a:rPr lang="en-US" sz="1800" dirty="0">
                <a:latin typeface="Arial" pitchFamily="34" charset="0"/>
                <a:ea typeface="Batang" pitchFamily="18" charset="-127"/>
              </a:rPr>
              <a:t> </a:t>
            </a:r>
            <a:r>
              <a:rPr lang="en-US" sz="1800" dirty="0" err="1">
                <a:latin typeface="Arial" pitchFamily="34" charset="0"/>
                <a:ea typeface="Batang" pitchFamily="18" charset="-127"/>
              </a:rPr>
              <a:t>neconformitatii</a:t>
            </a:r>
            <a:r>
              <a:rPr lang="en-US" sz="1800" dirty="0">
                <a:latin typeface="Arial" pitchFamily="34" charset="0"/>
                <a:ea typeface="Batang" pitchFamily="18" charset="-127"/>
              </a:rPr>
              <a:t>;</a:t>
            </a:r>
            <a:endParaRPr lang="en-US" sz="1800" dirty="0">
              <a:cs typeface="Times New Roman" pitchFamily="18" charset="0"/>
            </a:endParaRPr>
          </a:p>
          <a:p>
            <a:pPr eaLnBrk="0" hangingPunct="0"/>
            <a:r>
              <a:rPr lang="en-US" sz="1800" dirty="0">
                <a:latin typeface="Arial" pitchFamily="34" charset="0"/>
                <a:ea typeface="Batang" pitchFamily="18" charset="-127"/>
              </a:rPr>
              <a:t>    	- 	</a:t>
            </a:r>
            <a:r>
              <a:rPr lang="en-US" sz="1800" dirty="0" err="1">
                <a:latin typeface="Arial" pitchFamily="34" charset="0"/>
                <a:ea typeface="Batang" pitchFamily="18" charset="-127"/>
              </a:rPr>
              <a:t>determina</a:t>
            </a:r>
            <a:r>
              <a:rPr lang="en-US" sz="1800" dirty="0">
                <a:latin typeface="Arial" pitchFamily="34" charset="0"/>
                <a:ea typeface="Batang" pitchFamily="18" charset="-127"/>
              </a:rPr>
              <a:t> </a:t>
            </a:r>
            <a:r>
              <a:rPr lang="en-US" sz="1800" dirty="0" err="1">
                <a:latin typeface="Arial" pitchFamily="34" charset="0"/>
                <a:ea typeface="Batang" pitchFamily="18" charset="-127"/>
              </a:rPr>
              <a:t>cauzele</a:t>
            </a:r>
            <a:r>
              <a:rPr lang="en-US" sz="1800" dirty="0">
                <a:latin typeface="Arial" pitchFamily="34" charset="0"/>
                <a:ea typeface="Batang" pitchFamily="18" charset="-127"/>
              </a:rPr>
              <a:t> </a:t>
            </a:r>
            <a:r>
              <a:rPr lang="en-US" sz="1800" dirty="0" err="1">
                <a:latin typeface="Arial" pitchFamily="34" charset="0"/>
                <a:ea typeface="Batang" pitchFamily="18" charset="-127"/>
              </a:rPr>
              <a:t>neconformității</a:t>
            </a:r>
            <a:r>
              <a:rPr lang="en-US" sz="1800" dirty="0">
                <a:latin typeface="Arial" pitchFamily="34" charset="0"/>
                <a:ea typeface="Batang" pitchFamily="18" charset="-127"/>
              </a:rPr>
              <a:t>;</a:t>
            </a:r>
            <a:endParaRPr lang="en-US" sz="1800" dirty="0">
              <a:cs typeface="Times New Roman" pitchFamily="18" charset="0"/>
            </a:endParaRPr>
          </a:p>
          <a:p>
            <a:pPr eaLnBrk="0" hangingPunct="0"/>
            <a:r>
              <a:rPr lang="en-US" sz="1800" dirty="0">
                <a:ea typeface="Batang" pitchFamily="18" charset="-127"/>
              </a:rPr>
              <a:t>    	</a:t>
            </a:r>
            <a:r>
              <a:rPr lang="en-US" sz="1800" dirty="0">
                <a:latin typeface="Arial" pitchFamily="34" charset="0"/>
                <a:ea typeface="Batang" pitchFamily="18" charset="-127"/>
              </a:rPr>
              <a:t>- 	</a:t>
            </a:r>
            <a:r>
              <a:rPr lang="en-US" sz="1800" dirty="0" err="1">
                <a:latin typeface="Arial" pitchFamily="34" charset="0"/>
                <a:ea typeface="Batang" pitchFamily="18" charset="-127"/>
              </a:rPr>
              <a:t>determinarea</a:t>
            </a:r>
            <a:r>
              <a:rPr lang="en-US" sz="1800" dirty="0">
                <a:latin typeface="Arial" pitchFamily="34" charset="0"/>
                <a:ea typeface="Batang" pitchFamily="18" charset="-127"/>
              </a:rPr>
              <a:t> </a:t>
            </a:r>
            <a:r>
              <a:rPr lang="en-US" sz="1800" dirty="0" err="1">
                <a:latin typeface="Arial" pitchFamily="34" charset="0"/>
                <a:ea typeface="Batang" pitchFamily="18" charset="-127"/>
              </a:rPr>
              <a:t>unor</a:t>
            </a:r>
            <a:r>
              <a:rPr lang="en-US" sz="1800" dirty="0">
                <a:latin typeface="Arial" pitchFamily="34" charset="0"/>
                <a:ea typeface="Batang" pitchFamily="18" charset="-127"/>
              </a:rPr>
              <a:t> </a:t>
            </a:r>
            <a:r>
              <a:rPr lang="en-US" sz="1800" dirty="0" err="1">
                <a:latin typeface="Arial" pitchFamily="34" charset="0"/>
                <a:ea typeface="Batang" pitchFamily="18" charset="-127"/>
              </a:rPr>
              <a:t>neconformitati</a:t>
            </a:r>
            <a:r>
              <a:rPr lang="en-US" sz="1800" dirty="0">
                <a:latin typeface="Arial" pitchFamily="34" charset="0"/>
                <a:ea typeface="Batang" pitchFamily="18" charset="-127"/>
              </a:rPr>
              <a:t> </a:t>
            </a:r>
            <a:r>
              <a:rPr lang="en-US" sz="1800" dirty="0" err="1">
                <a:latin typeface="Arial" pitchFamily="34" charset="0"/>
                <a:ea typeface="Batang" pitchFamily="18" charset="-127"/>
              </a:rPr>
              <a:t>similare</a:t>
            </a:r>
            <a:r>
              <a:rPr lang="en-US" sz="1800" dirty="0">
                <a:latin typeface="Arial" pitchFamily="34" charset="0"/>
                <a:ea typeface="Batang" pitchFamily="18" charset="-127"/>
              </a:rPr>
              <a:t> </a:t>
            </a:r>
            <a:r>
              <a:rPr lang="en-US" sz="1800" dirty="0" err="1">
                <a:latin typeface="Arial" pitchFamily="34" charset="0"/>
                <a:ea typeface="Batang" pitchFamily="18" charset="-127"/>
              </a:rPr>
              <a:t>existente</a:t>
            </a:r>
            <a:r>
              <a:rPr lang="en-US" sz="1800" dirty="0">
                <a:latin typeface="Arial" pitchFamily="34" charset="0"/>
                <a:ea typeface="Batang" pitchFamily="18" charset="-127"/>
              </a:rPr>
              <a:t> </a:t>
            </a:r>
            <a:r>
              <a:rPr lang="en-US" sz="1800" dirty="0" err="1">
                <a:latin typeface="Arial" pitchFamily="34" charset="0"/>
                <a:ea typeface="Batang" pitchFamily="18" charset="-127"/>
              </a:rPr>
              <a:t>sau</a:t>
            </a:r>
            <a:r>
              <a:rPr lang="en-US" sz="1800" dirty="0">
                <a:latin typeface="Arial" pitchFamily="34" charset="0"/>
                <a:ea typeface="Batang" pitchFamily="18" charset="-127"/>
              </a:rPr>
              <a:t> care </a:t>
            </a:r>
            <a:r>
              <a:rPr lang="en-US" sz="1800" dirty="0" err="1">
                <a:latin typeface="Arial" pitchFamily="34" charset="0"/>
                <a:ea typeface="Batang" pitchFamily="18" charset="-127"/>
              </a:rPr>
              <a:t>ar</a:t>
            </a:r>
            <a:r>
              <a:rPr lang="en-US" sz="1800" dirty="0">
                <a:latin typeface="Arial" pitchFamily="34" charset="0"/>
                <a:ea typeface="Batang" pitchFamily="18" charset="-127"/>
              </a:rPr>
              <a:t> </a:t>
            </a:r>
            <a:r>
              <a:rPr lang="en-US" sz="1800" dirty="0" err="1">
                <a:latin typeface="Arial" pitchFamily="34" charset="0"/>
                <a:ea typeface="Batang" pitchFamily="18" charset="-127"/>
              </a:rPr>
              <a:t>putea</a:t>
            </a:r>
            <a:r>
              <a:rPr lang="en-US" sz="1800" dirty="0">
                <a:latin typeface="Arial" pitchFamily="34" charset="0"/>
                <a:ea typeface="Batang" pitchFamily="18" charset="-127"/>
              </a:rPr>
              <a:t> eventual </a:t>
            </a:r>
            <a:r>
              <a:rPr lang="en-US" sz="1800" dirty="0" err="1">
                <a:latin typeface="Arial" pitchFamily="34" charset="0"/>
                <a:ea typeface="Batang" pitchFamily="18" charset="-127"/>
              </a:rPr>
              <a:t>sa</a:t>
            </a:r>
            <a:r>
              <a:rPr lang="en-US" sz="1800" dirty="0">
                <a:latin typeface="Arial" pitchFamily="34" charset="0"/>
                <a:ea typeface="Batang" pitchFamily="18" charset="-127"/>
              </a:rPr>
              <a:t> se </a:t>
            </a:r>
            <a:r>
              <a:rPr lang="en-US" sz="1800" dirty="0" err="1">
                <a:latin typeface="Arial" pitchFamily="34" charset="0"/>
                <a:ea typeface="Batang" pitchFamily="18" charset="-127"/>
              </a:rPr>
              <a:t>produca</a:t>
            </a:r>
            <a:r>
              <a:rPr lang="en-US" sz="1800" dirty="0">
                <a:latin typeface="Arial" pitchFamily="34" charset="0"/>
                <a:ea typeface="Batang" pitchFamily="18" charset="-127"/>
              </a:rPr>
              <a:t>;</a:t>
            </a:r>
          </a:p>
        </p:txBody>
      </p:sp>
    </p:spTree>
    <p:extLst>
      <p:ext uri="{BB962C8B-B14F-4D97-AF65-F5344CB8AC3E}">
        <p14:creationId xmlns:p14="http://schemas.microsoft.com/office/powerpoint/2010/main" val="300383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609585" y="679360"/>
            <a:ext cx="10274300" cy="765175"/>
          </a:xfrm>
        </p:spPr>
        <p:txBody>
          <a:bodyPr>
            <a:normAutofit fontScale="90000"/>
          </a:bodyPr>
          <a:lstStyle/>
          <a:p>
            <a:r>
              <a:rPr lang="en-US" sz="3600" b="1" dirty="0">
                <a:solidFill>
                  <a:schemeClr val="tx1"/>
                </a:solidFill>
                <a:latin typeface="Arial" pitchFamily="34" charset="0"/>
                <a:cs typeface="Arial" pitchFamily="34" charset="0"/>
              </a:rPr>
              <a:t>10. </a:t>
            </a:r>
            <a:r>
              <a:rPr lang="en-US" sz="3600" b="1" dirty="0" err="1">
                <a:solidFill>
                  <a:schemeClr val="tx1"/>
                </a:solidFill>
                <a:latin typeface="Arial" pitchFamily="34" charset="0"/>
                <a:cs typeface="Arial" pitchFamily="34" charset="0"/>
              </a:rPr>
              <a:t>Sisteme</a:t>
            </a:r>
            <a:r>
              <a:rPr lang="en-US" sz="3600" b="1" dirty="0">
                <a:solidFill>
                  <a:schemeClr val="tx1"/>
                </a:solidFill>
                <a:latin typeface="Arial" pitchFamily="34" charset="0"/>
                <a:cs typeface="Arial" pitchFamily="34" charset="0"/>
              </a:rPr>
              <a:t> de management al </a:t>
            </a:r>
            <a:r>
              <a:rPr lang="en-US" sz="3600" b="1" dirty="0" err="1">
                <a:solidFill>
                  <a:schemeClr val="tx1"/>
                </a:solidFill>
                <a:latin typeface="Arial" pitchFamily="34" charset="0"/>
                <a:cs typeface="Arial" pitchFamily="34" charset="0"/>
              </a:rPr>
              <a:t>calitatii</a:t>
            </a:r>
            <a:r>
              <a:rPr lang="en-US" sz="3600" b="1" dirty="0">
                <a:solidFill>
                  <a:schemeClr val="tx1"/>
                </a:solidFill>
                <a:latin typeface="Arial" pitchFamily="34" charset="0"/>
                <a:cs typeface="Arial" pitchFamily="34" charset="0"/>
              </a:rPr>
              <a:t/>
            </a:r>
            <a:br>
              <a:rPr lang="en-US" sz="3600" b="1" dirty="0">
                <a:solidFill>
                  <a:schemeClr val="tx1"/>
                </a:solidFill>
                <a:latin typeface="Arial" pitchFamily="34" charset="0"/>
                <a:cs typeface="Arial" pitchFamily="34" charset="0"/>
              </a:rPr>
            </a:br>
            <a:endParaRPr lang="en-CA" sz="3600" b="1" dirty="0" smtClean="0">
              <a:solidFill>
                <a:schemeClr val="tx1"/>
              </a:solidFill>
              <a:latin typeface="Arial" pitchFamily="34" charset="0"/>
              <a:cs typeface="Arial" pitchFamily="34" charset="0"/>
            </a:endParaRPr>
          </a:p>
        </p:txBody>
      </p:sp>
      <p:sp>
        <p:nvSpPr>
          <p:cNvPr id="5" name="Rectangle 3"/>
          <p:cNvSpPr>
            <a:spLocks noChangeArrowheads="1"/>
          </p:cNvSpPr>
          <p:nvPr/>
        </p:nvSpPr>
        <p:spPr bwMode="auto">
          <a:xfrm>
            <a:off x="1325596" y="2165318"/>
            <a:ext cx="10282237" cy="4016484"/>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sz="2000" b="1" dirty="0" smtClean="0">
                <a:latin typeface="Arial" pitchFamily="34" charset="0"/>
                <a:cs typeface="Arial" pitchFamily="34" charset="0"/>
              </a:rPr>
              <a:t>10.2 </a:t>
            </a:r>
            <a:r>
              <a:rPr lang="en-US" sz="2000" b="1" dirty="0" err="1" smtClean="0">
                <a:latin typeface="Arial" pitchFamily="34" charset="0"/>
                <a:cs typeface="Arial" pitchFamily="34" charset="0"/>
              </a:rPr>
              <a:t>Imbunatatirea</a:t>
            </a:r>
            <a:r>
              <a:rPr lang="en-US" sz="2000" b="1" dirty="0" smtClean="0">
                <a:latin typeface="Arial" pitchFamily="34" charset="0"/>
                <a:cs typeface="Arial" pitchFamily="34" charset="0"/>
              </a:rPr>
              <a:t> continua</a:t>
            </a:r>
          </a:p>
          <a:p>
            <a:endParaRPr lang="en-US" sz="2000" dirty="0" smtClean="0">
              <a:latin typeface="MS Gothic" pitchFamily="49" charset="-128"/>
              <a:ea typeface="Times New Roman" pitchFamily="18" charset="0"/>
              <a:cs typeface="Arial" pitchFamily="34" charset="0"/>
            </a:endParaRPr>
          </a:p>
          <a:p>
            <a:r>
              <a:rPr lang="en-US" dirty="0" smtClean="0">
                <a:latin typeface="MS Gothic" pitchFamily="49" charset="-128"/>
                <a:ea typeface="Times New Roman" pitchFamily="18" charset="0"/>
                <a:cs typeface="Arial" pitchFamily="34" charset="0"/>
              </a:rPr>
              <a:t> </a:t>
            </a:r>
            <a:r>
              <a:rPr lang="en-US" dirty="0">
                <a:latin typeface="MS Gothic" pitchFamily="49" charset="-128"/>
                <a:ea typeface="Times New Roman" pitchFamily="18" charset="0"/>
                <a:cs typeface="Arial" pitchFamily="34" charset="0"/>
              </a:rPr>
              <a:t>☞ </a:t>
            </a:r>
            <a:r>
              <a:rPr lang="en-US" dirty="0" err="1" smtClean="0">
                <a:latin typeface="Arial" pitchFamily="34" charset="0"/>
                <a:ea typeface="Times New Roman" pitchFamily="18" charset="0"/>
                <a:cs typeface="Arial" pitchFamily="34" charset="0"/>
              </a:rPr>
              <a:t>Organizația</a:t>
            </a:r>
            <a:r>
              <a:rPr lang="en-US" dirty="0" smtClean="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trebuie</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să</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îmbunătățească</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în</a:t>
            </a:r>
            <a:r>
              <a:rPr lang="en-US" dirty="0">
                <a:latin typeface="Arial" pitchFamily="34" charset="0"/>
                <a:ea typeface="Times New Roman" pitchFamily="18" charset="0"/>
                <a:cs typeface="Arial" pitchFamily="34" charset="0"/>
              </a:rPr>
              <a:t> mod </a:t>
            </a:r>
            <a:r>
              <a:rPr lang="en-US" dirty="0" err="1">
                <a:latin typeface="Arial" pitchFamily="34" charset="0"/>
                <a:ea typeface="Times New Roman" pitchFamily="18" charset="0"/>
                <a:cs typeface="Arial" pitchFamily="34" charset="0"/>
              </a:rPr>
              <a:t>continuu</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potrivirea</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adecvare</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și</a:t>
            </a:r>
            <a:r>
              <a:rPr lang="en-US" dirty="0">
                <a:latin typeface="Arial" pitchFamily="34" charset="0"/>
                <a:ea typeface="Times New Roman" pitchFamily="18" charset="0"/>
                <a:cs typeface="Arial" pitchFamily="34" charset="0"/>
              </a:rPr>
              <a:t> </a:t>
            </a:r>
            <a:r>
              <a:rPr lang="en-US" dirty="0" err="1">
                <a:latin typeface="Arial" pitchFamily="34" charset="0"/>
                <a:ea typeface="Times New Roman" pitchFamily="18" charset="0"/>
                <a:cs typeface="Arial" pitchFamily="34" charset="0"/>
              </a:rPr>
              <a:t>eficacitatea</a:t>
            </a:r>
            <a:r>
              <a:rPr lang="en-US" dirty="0">
                <a:latin typeface="Arial" pitchFamily="34" charset="0"/>
                <a:ea typeface="Times New Roman" pitchFamily="18" charset="0"/>
                <a:cs typeface="Arial" pitchFamily="34" charset="0"/>
              </a:rPr>
              <a:t> SMC </a:t>
            </a:r>
            <a:r>
              <a:rPr lang="en-US" dirty="0" err="1">
                <a:latin typeface="Arial" pitchFamily="34" charset="0"/>
                <a:ea typeface="Times New Roman" pitchFamily="18" charset="0"/>
                <a:cs typeface="Arial" pitchFamily="34" charset="0"/>
              </a:rPr>
              <a:t>prin</a:t>
            </a:r>
            <a:r>
              <a:rPr lang="en-US" dirty="0">
                <a:latin typeface="Arial" pitchFamily="34" charset="0"/>
                <a:ea typeface="Times New Roman" pitchFamily="18" charset="0"/>
                <a:cs typeface="Arial" pitchFamily="34" charset="0"/>
              </a:rPr>
              <a:t>:</a:t>
            </a:r>
            <a:endParaRPr lang="en-US" dirty="0">
              <a:ea typeface="Times New Roman" pitchFamily="18" charset="0"/>
              <a:cs typeface="Arial" pitchFamily="34" charset="0"/>
            </a:endParaRPr>
          </a:p>
          <a:p>
            <a:pPr>
              <a:lnSpc>
                <a:spcPct val="115000"/>
              </a:lnSpc>
            </a:pP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cresterea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performantei</a:t>
            </a:r>
            <a:r>
              <a:rPr lang="en-US" sz="2000" dirty="0">
                <a:latin typeface="Arial" pitchFamily="34" charset="0"/>
                <a:ea typeface="Times New Roman" pitchFamily="18" charset="0"/>
                <a:cs typeface="Arial" pitchFamily="34" charset="0"/>
              </a:rPr>
              <a:t> SMC;</a:t>
            </a:r>
            <a:endParaRPr lang="en-US" sz="2000" dirty="0">
              <a:ea typeface="Times New Roman" pitchFamily="18" charset="0"/>
              <a:cs typeface="Arial" pitchFamily="34" charset="0"/>
            </a:endParaRPr>
          </a:p>
          <a:p>
            <a:pPr>
              <a:lnSpc>
                <a:spcPct val="115000"/>
              </a:lnSpc>
            </a:pP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promovarea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unei</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culturi</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pozitive</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privind</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calitatea</a:t>
            </a:r>
            <a:r>
              <a:rPr lang="en-US" sz="2000" dirty="0">
                <a:latin typeface="Arial" pitchFamily="34" charset="0"/>
                <a:ea typeface="Times New Roman" pitchFamily="18" charset="0"/>
                <a:cs typeface="Arial" pitchFamily="34" charset="0"/>
              </a:rPr>
              <a:t>;</a:t>
            </a:r>
            <a:endParaRPr lang="en-US" sz="2000" dirty="0">
              <a:ea typeface="Times New Roman" pitchFamily="18" charset="0"/>
              <a:cs typeface="Arial" pitchFamily="34" charset="0"/>
            </a:endParaRPr>
          </a:p>
          <a:p>
            <a:pPr>
              <a:lnSpc>
                <a:spcPct val="115000"/>
              </a:lnSpc>
            </a:pP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promovarea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implicarii</a:t>
            </a:r>
            <a:r>
              <a:rPr lang="en-US" sz="2000" dirty="0">
                <a:latin typeface="Arial" pitchFamily="34" charset="0"/>
                <a:ea typeface="Times New Roman" pitchFamily="18" charset="0"/>
                <a:cs typeface="Arial" pitchFamily="34" charset="0"/>
              </a:rPr>
              <a:t> </a:t>
            </a:r>
            <a:r>
              <a:rPr lang="en-US" sz="2000" dirty="0" err="1" smtClean="0">
                <a:latin typeface="Arial" pitchFamily="34" charset="0"/>
                <a:ea typeface="Times New Roman" pitchFamily="18" charset="0"/>
                <a:cs typeface="Arial" pitchFamily="34" charset="0"/>
              </a:rPr>
              <a:t>personalului</a:t>
            </a:r>
            <a:r>
              <a:rPr lang="en-US" sz="2000" dirty="0" smtClean="0">
                <a:latin typeface="Arial" pitchFamily="34" charset="0"/>
                <a:ea typeface="Times New Roman" pitchFamily="18" charset="0"/>
                <a:cs typeface="Arial" pitchFamily="34" charset="0"/>
              </a:rPr>
              <a:t> </a:t>
            </a:r>
            <a:r>
              <a:rPr lang="en-US" sz="2000" dirty="0">
                <a:latin typeface="Arial" pitchFamily="34" charset="0"/>
                <a:ea typeface="Times New Roman" pitchFamily="18" charset="0"/>
                <a:cs typeface="Arial" pitchFamily="34" charset="0"/>
              </a:rPr>
              <a:t>la </a:t>
            </a:r>
            <a:r>
              <a:rPr lang="en-US" sz="2000" dirty="0" err="1">
                <a:latin typeface="Arial" pitchFamily="34" charset="0"/>
                <a:ea typeface="Times New Roman" pitchFamily="18" charset="0"/>
                <a:cs typeface="Arial" pitchFamily="34" charset="0"/>
              </a:rPr>
              <a:t>implementarea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actiunilor</a:t>
            </a:r>
            <a:r>
              <a:rPr lang="en-US" sz="2000" dirty="0">
                <a:latin typeface="Arial" pitchFamily="34" charset="0"/>
                <a:ea typeface="Times New Roman" pitchFamily="18" charset="0"/>
                <a:cs typeface="Arial" pitchFamily="34" charset="0"/>
              </a:rPr>
              <a:t> de </a:t>
            </a:r>
            <a:r>
              <a:rPr lang="en-US" sz="2000" dirty="0" err="1">
                <a:latin typeface="Arial" pitchFamily="34" charset="0"/>
                <a:ea typeface="Times New Roman" pitchFamily="18" charset="0"/>
                <a:cs typeface="Arial" pitchFamily="34" charset="0"/>
              </a:rPr>
              <a:t>imbunatatire</a:t>
            </a:r>
            <a:r>
              <a:rPr lang="en-US" sz="2000" dirty="0">
                <a:latin typeface="Arial" pitchFamily="34" charset="0"/>
                <a:ea typeface="Times New Roman" pitchFamily="18" charset="0"/>
                <a:cs typeface="Arial" pitchFamily="34" charset="0"/>
              </a:rPr>
              <a:t> continua a SMC;</a:t>
            </a:r>
            <a:endParaRPr lang="en-US" sz="2000" dirty="0">
              <a:ea typeface="Times New Roman" pitchFamily="18" charset="0"/>
              <a:cs typeface="Arial" pitchFamily="34" charset="0"/>
            </a:endParaRPr>
          </a:p>
          <a:p>
            <a:pPr>
              <a:lnSpc>
                <a:spcPct val="115000"/>
              </a:lnSpc>
            </a:pP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comunicarea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rezultatelor</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relevante</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referitoare</a:t>
            </a:r>
            <a:r>
              <a:rPr lang="en-US" sz="2000" dirty="0">
                <a:latin typeface="Arial" pitchFamily="34" charset="0"/>
                <a:ea typeface="Times New Roman" pitchFamily="18" charset="0"/>
                <a:cs typeface="Arial" pitchFamily="34" charset="0"/>
              </a:rPr>
              <a:t> la </a:t>
            </a:r>
            <a:r>
              <a:rPr lang="en-US" sz="2000" dirty="0" err="1">
                <a:latin typeface="Arial" pitchFamily="34" charset="0"/>
                <a:ea typeface="Times New Roman" pitchFamily="18" charset="0"/>
                <a:cs typeface="Arial" pitchFamily="34" charset="0"/>
              </a:rPr>
              <a:t>imbunatatirea</a:t>
            </a:r>
            <a:r>
              <a:rPr lang="en-US" sz="2000" dirty="0">
                <a:latin typeface="Arial" pitchFamily="34" charset="0"/>
                <a:ea typeface="Times New Roman" pitchFamily="18" charset="0"/>
                <a:cs typeface="Arial" pitchFamily="34" charset="0"/>
              </a:rPr>
              <a:t> continua;</a:t>
            </a:r>
            <a:endParaRPr lang="en-US" sz="2000" dirty="0">
              <a:ea typeface="Times New Roman" pitchFamily="18" charset="0"/>
              <a:cs typeface="Arial" pitchFamily="34" charset="0"/>
            </a:endParaRPr>
          </a:p>
          <a:p>
            <a:pPr>
              <a:lnSpc>
                <a:spcPct val="115000"/>
              </a:lnSpc>
            </a:pP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mentinerea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si</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pastrarea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informatiilor</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documenate</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ca</a:t>
            </a:r>
            <a:r>
              <a:rPr lang="en-US" sz="2000" dirty="0">
                <a:latin typeface="Arial" pitchFamily="34" charset="0"/>
                <a:ea typeface="Times New Roman" pitchFamily="18" charset="0"/>
                <a:cs typeface="Arial" pitchFamily="34" charset="0"/>
              </a:rPr>
              <a:t> </a:t>
            </a:r>
            <a:r>
              <a:rPr lang="en-US" sz="2000" dirty="0" err="1">
                <a:latin typeface="Arial" pitchFamily="34" charset="0"/>
                <a:ea typeface="Times New Roman" pitchFamily="18" charset="0"/>
                <a:cs typeface="Arial" pitchFamily="34" charset="0"/>
              </a:rPr>
              <a:t>dovada</a:t>
            </a:r>
            <a:r>
              <a:rPr lang="en-US" sz="2000" dirty="0">
                <a:latin typeface="Arial" pitchFamily="34" charset="0"/>
                <a:ea typeface="Times New Roman" pitchFamily="18" charset="0"/>
                <a:cs typeface="Arial" pitchFamily="34" charset="0"/>
              </a:rPr>
              <a:t> a </a:t>
            </a:r>
            <a:r>
              <a:rPr lang="en-US" sz="2000" dirty="0" err="1">
                <a:latin typeface="Arial" pitchFamily="34" charset="0"/>
                <a:ea typeface="Times New Roman" pitchFamily="18" charset="0"/>
                <a:cs typeface="Arial" pitchFamily="34" charset="0"/>
              </a:rPr>
              <a:t>imbunatatirii</a:t>
            </a:r>
            <a:r>
              <a:rPr lang="en-US" sz="2000" dirty="0">
                <a:latin typeface="Arial" pitchFamily="34" charset="0"/>
                <a:ea typeface="Times New Roman" pitchFamily="18" charset="0"/>
                <a:cs typeface="Arial" pitchFamily="34" charset="0"/>
              </a:rPr>
              <a:t> continue.</a:t>
            </a:r>
            <a:endParaRPr lang="en-US" sz="2000" dirty="0">
              <a:ea typeface="Times New Roman" pitchFamily="18" charset="0"/>
              <a:cs typeface="Arial" pitchFamily="34" charset="0"/>
            </a:endParaRPr>
          </a:p>
          <a:p>
            <a:r>
              <a:rPr lang="en-US" dirty="0">
                <a:latin typeface="Arial" pitchFamily="34" charset="0"/>
                <a:ea typeface="Times New Roman" pitchFamily="18" charset="0"/>
                <a:cs typeface="Arial" pitchFamily="34" charset="0"/>
              </a:rPr>
              <a:t>	</a:t>
            </a:r>
            <a:endParaRPr lang="en-US" dirty="0">
              <a:ea typeface="Times New Roman" pitchFamily="18" charset="0"/>
              <a:cs typeface="Arial" pitchFamily="34" charset="0"/>
            </a:endParaRPr>
          </a:p>
        </p:txBody>
      </p:sp>
    </p:spTree>
    <p:extLst>
      <p:ext uri="{BB962C8B-B14F-4D97-AF65-F5344CB8AC3E}">
        <p14:creationId xmlns:p14="http://schemas.microsoft.com/office/powerpoint/2010/main" val="2521609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
          <p:cNvSpPr txBox="1"/>
          <p:nvPr/>
        </p:nvSpPr>
        <p:spPr>
          <a:xfrm>
            <a:off x="1810250" y="1237845"/>
            <a:ext cx="8664787" cy="571500"/>
          </a:xfrm>
          <a:prstGeom prst="rect">
            <a:avLst/>
          </a:prstGeom>
        </p:spPr>
        <p:txBody>
          <a:bodyPr vert="horz" wrap="square" lIns="0" tIns="0" rIns="0" bIns="0" rtlCol="0">
            <a:noAutofit/>
          </a:bodyPr>
          <a:lstStyle/>
          <a:p>
            <a:pPr marL="12700">
              <a:lnSpc>
                <a:spcPct val="100000"/>
              </a:lnSpc>
              <a:tabLst>
                <a:tab pos="2127885" algn="l"/>
              </a:tabLst>
            </a:pPr>
            <a:r>
              <a:rPr lang="en-US" sz="3600" b="1" spc="-20" dirty="0" err="1" smtClean="0">
                <a:latin typeface="Calibri"/>
                <a:cs typeface="Calibri"/>
              </a:rPr>
              <a:t>Concluzii</a:t>
            </a:r>
            <a:endParaRPr sz="3600" b="1" dirty="0">
              <a:latin typeface="Calibri"/>
              <a:cs typeface="Calibri"/>
            </a:endParaRPr>
          </a:p>
        </p:txBody>
      </p:sp>
      <p:sp>
        <p:nvSpPr>
          <p:cNvPr id="4" name="object 3"/>
          <p:cNvSpPr txBox="1">
            <a:spLocks/>
          </p:cNvSpPr>
          <p:nvPr/>
        </p:nvSpPr>
        <p:spPr>
          <a:xfrm>
            <a:off x="1040525" y="2288571"/>
            <a:ext cx="10515600" cy="3701263"/>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9900" indent="-457200">
              <a:lnSpc>
                <a:spcPct val="100000"/>
              </a:lnSpc>
              <a:buFont typeface="Wingdings" pitchFamily="2" charset="2"/>
              <a:buChar char="q"/>
              <a:tabLst>
                <a:tab pos="355600" algn="l"/>
              </a:tabLst>
            </a:pPr>
            <a:r>
              <a:rPr lang="en-US" spc="-15" dirty="0" err="1" smtClean="0">
                <a:latin typeface="Calibri"/>
                <a:cs typeface="Calibri"/>
              </a:rPr>
              <a:t>Conceptul</a:t>
            </a:r>
            <a:r>
              <a:rPr lang="en-US" spc="-15" dirty="0" smtClean="0">
                <a:latin typeface="Calibri"/>
                <a:cs typeface="Calibri"/>
              </a:rPr>
              <a:t> </a:t>
            </a:r>
            <a:r>
              <a:rPr lang="vi-VN" b="1" spc="-25" dirty="0" smtClean="0">
                <a:solidFill>
                  <a:srgbClr val="0070C0"/>
                </a:solidFill>
                <a:latin typeface="Times New Roman"/>
                <a:cs typeface="Times New Roman"/>
              </a:rPr>
              <a:t>CA</a:t>
            </a:r>
            <a:r>
              <a:rPr lang="vi-VN" b="1" spc="-35" dirty="0" smtClean="0">
                <a:solidFill>
                  <a:srgbClr val="0070C0"/>
                </a:solidFill>
                <a:latin typeface="Times New Roman"/>
                <a:cs typeface="Times New Roman"/>
              </a:rPr>
              <a:t>L</a:t>
            </a:r>
            <a:r>
              <a:rPr lang="vi-VN" b="1" spc="-15" dirty="0" smtClean="0">
                <a:solidFill>
                  <a:srgbClr val="0070C0"/>
                </a:solidFill>
                <a:latin typeface="Times New Roman"/>
                <a:cs typeface="Times New Roman"/>
              </a:rPr>
              <a:t>I</a:t>
            </a:r>
            <a:r>
              <a:rPr lang="vi-VN" b="1" spc="-225" dirty="0" smtClean="0">
                <a:solidFill>
                  <a:srgbClr val="0070C0"/>
                </a:solidFill>
                <a:latin typeface="Times New Roman"/>
                <a:cs typeface="Times New Roman"/>
              </a:rPr>
              <a:t>T</a:t>
            </a:r>
            <a:r>
              <a:rPr lang="vi-VN" b="1" spc="-235" dirty="0" smtClean="0">
                <a:solidFill>
                  <a:srgbClr val="0070C0"/>
                </a:solidFill>
                <a:latin typeface="Times New Roman"/>
                <a:cs typeface="Times New Roman"/>
              </a:rPr>
              <a:t>A</a:t>
            </a:r>
            <a:r>
              <a:rPr lang="vi-VN" b="1" spc="-20" dirty="0" smtClean="0">
                <a:solidFill>
                  <a:srgbClr val="0070C0"/>
                </a:solidFill>
                <a:latin typeface="Times New Roman"/>
                <a:cs typeface="Times New Roman"/>
              </a:rPr>
              <a:t>T</a:t>
            </a:r>
            <a:r>
              <a:rPr lang="vi-VN" b="1" spc="-35" dirty="0" smtClean="0">
                <a:solidFill>
                  <a:srgbClr val="0070C0"/>
                </a:solidFill>
                <a:latin typeface="Times New Roman"/>
                <a:cs typeface="Times New Roman"/>
              </a:rPr>
              <a:t>E</a:t>
            </a:r>
            <a:endParaRPr lang="vi-VN" dirty="0" smtClean="0">
              <a:solidFill>
                <a:srgbClr val="0070C0"/>
              </a:solidFill>
              <a:latin typeface="Times New Roman"/>
              <a:cs typeface="Times New Roman"/>
            </a:endParaRPr>
          </a:p>
          <a:p>
            <a:pPr marL="0" marR="15240" indent="0">
              <a:lnSpc>
                <a:spcPct val="100000"/>
              </a:lnSpc>
              <a:buNone/>
            </a:pPr>
            <a:r>
              <a:rPr lang="en-US" sz="650" dirty="0" smtClean="0"/>
              <a:t>                                                                        </a:t>
            </a:r>
            <a:r>
              <a:rPr lang="vi-VN" i="1" spc="-10" dirty="0" smtClean="0">
                <a:latin typeface="Calibri"/>
                <a:cs typeface="Calibri"/>
              </a:rPr>
              <a:t>„</a:t>
            </a:r>
            <a:r>
              <a:rPr lang="vi-VN" sz="1800" i="1" dirty="0" smtClean="0">
                <a:latin typeface="Calibri"/>
                <a:cs typeface="Calibri"/>
              </a:rPr>
              <a:t>Cali</a:t>
            </a:r>
            <a:r>
              <a:rPr lang="vi-VN" sz="1800" i="1" spc="-30" dirty="0" smtClean="0">
                <a:latin typeface="Calibri"/>
                <a:cs typeface="Calibri"/>
              </a:rPr>
              <a:t>t</a:t>
            </a:r>
            <a:r>
              <a:rPr lang="vi-VN" sz="1800" i="1" dirty="0" smtClean="0">
                <a:latin typeface="Calibri"/>
                <a:cs typeface="Calibri"/>
              </a:rPr>
              <a:t>a</a:t>
            </a:r>
            <a:r>
              <a:rPr lang="vi-VN" sz="1800" i="1" spc="-20" dirty="0" smtClean="0">
                <a:latin typeface="Calibri"/>
                <a:cs typeface="Calibri"/>
              </a:rPr>
              <a:t>t</a:t>
            </a:r>
            <a:r>
              <a:rPr lang="vi-VN" sz="1800" i="1" dirty="0" smtClean="0">
                <a:latin typeface="Calibri"/>
                <a:cs typeface="Calibri"/>
              </a:rPr>
              <a:t>ea</a:t>
            </a:r>
            <a:r>
              <a:rPr lang="vi-VN" sz="1800" i="1" spc="5" dirty="0" smtClean="0">
                <a:latin typeface="Calibri"/>
                <a:cs typeface="Calibri"/>
              </a:rPr>
              <a:t> </a:t>
            </a:r>
            <a:r>
              <a:rPr lang="vi-VN" sz="1800" i="1" dirty="0" smtClean="0">
                <a:latin typeface="Calibri"/>
                <a:cs typeface="Calibri"/>
              </a:rPr>
              <a:t>e</a:t>
            </a:r>
            <a:r>
              <a:rPr lang="vi-VN" sz="1800" i="1" spc="-10" dirty="0" smtClean="0">
                <a:latin typeface="Calibri"/>
                <a:cs typeface="Calibri"/>
              </a:rPr>
              <a:t>s</a:t>
            </a:r>
            <a:r>
              <a:rPr lang="vi-VN" sz="1800" i="1" spc="-15" dirty="0" smtClean="0">
                <a:latin typeface="Calibri"/>
                <a:cs typeface="Calibri"/>
              </a:rPr>
              <a:t>t</a:t>
            </a:r>
            <a:r>
              <a:rPr lang="vi-VN" sz="1800" i="1" dirty="0" smtClean="0">
                <a:latin typeface="Calibri"/>
                <a:cs typeface="Calibri"/>
              </a:rPr>
              <a:t>e</a:t>
            </a:r>
            <a:r>
              <a:rPr lang="vi-VN" sz="1800" i="1" spc="-20" dirty="0" smtClean="0">
                <a:latin typeface="Calibri"/>
                <a:cs typeface="Calibri"/>
              </a:rPr>
              <a:t> </a:t>
            </a:r>
            <a:r>
              <a:rPr lang="vi-VN" sz="1800" i="1" dirty="0" smtClean="0">
                <a:latin typeface="Calibri"/>
                <a:cs typeface="Calibri"/>
              </a:rPr>
              <a:t>o</a:t>
            </a:r>
            <a:r>
              <a:rPr lang="vi-VN" sz="1800" i="1" spc="-20" dirty="0" smtClean="0">
                <a:latin typeface="Calibri"/>
                <a:cs typeface="Calibri"/>
              </a:rPr>
              <a:t> </a:t>
            </a:r>
            <a:r>
              <a:rPr lang="vi-VN" sz="1800" i="1" dirty="0" smtClean="0">
                <a:latin typeface="Calibri"/>
                <a:cs typeface="Calibri"/>
              </a:rPr>
              <a:t>e</a:t>
            </a:r>
            <a:r>
              <a:rPr lang="vi-VN" sz="1800" i="1" spc="-15" dirty="0" smtClean="0">
                <a:latin typeface="Calibri"/>
                <a:cs typeface="Calibri"/>
              </a:rPr>
              <a:t>n</a:t>
            </a:r>
            <a:r>
              <a:rPr lang="vi-VN" sz="1800" i="1" dirty="0" smtClean="0">
                <a:latin typeface="Calibri"/>
                <a:cs typeface="Calibri"/>
              </a:rPr>
              <a:t>ti</a:t>
            </a:r>
            <a:r>
              <a:rPr lang="vi-VN" sz="1800" i="1" spc="-30" dirty="0" smtClean="0">
                <a:latin typeface="Calibri"/>
                <a:cs typeface="Calibri"/>
              </a:rPr>
              <a:t>t</a:t>
            </a:r>
            <a:r>
              <a:rPr lang="vi-VN" sz="1800" i="1" dirty="0" smtClean="0">
                <a:latin typeface="Calibri"/>
                <a:cs typeface="Calibri"/>
              </a:rPr>
              <a:t>a</a:t>
            </a:r>
            <a:r>
              <a:rPr lang="vi-VN" sz="1800" i="1" spc="-20" dirty="0" smtClean="0">
                <a:latin typeface="Calibri"/>
                <a:cs typeface="Calibri"/>
              </a:rPr>
              <a:t>t</a:t>
            </a:r>
            <a:r>
              <a:rPr lang="vi-VN" sz="1800" i="1" dirty="0" smtClean="0">
                <a:latin typeface="Calibri"/>
                <a:cs typeface="Calibri"/>
              </a:rPr>
              <a:t>e</a:t>
            </a:r>
            <a:r>
              <a:rPr lang="vi-VN" sz="1800" i="1" spc="5" dirty="0" smtClean="0">
                <a:latin typeface="Calibri"/>
                <a:cs typeface="Calibri"/>
              </a:rPr>
              <a:t> </a:t>
            </a:r>
            <a:r>
              <a:rPr lang="vi-VN" sz="1800" i="1" dirty="0" smtClean="0">
                <a:latin typeface="Calibri"/>
                <a:cs typeface="Calibri"/>
              </a:rPr>
              <a:t>reali</a:t>
            </a:r>
            <a:r>
              <a:rPr lang="vi-VN" sz="1800" i="1" spc="-30" dirty="0" smtClean="0">
                <a:latin typeface="Calibri"/>
                <a:cs typeface="Calibri"/>
              </a:rPr>
              <a:t>z</a:t>
            </a:r>
            <a:r>
              <a:rPr lang="vi-VN" sz="1800" i="1" dirty="0" smtClean="0">
                <a:latin typeface="Calibri"/>
                <a:cs typeface="Calibri"/>
              </a:rPr>
              <a:t>abilă, măsurabilă şi</a:t>
            </a:r>
            <a:r>
              <a:rPr lang="vi-VN" sz="1800" i="1" spc="-5" dirty="0" smtClean="0">
                <a:latin typeface="Calibri"/>
                <a:cs typeface="Calibri"/>
              </a:rPr>
              <a:t> </a:t>
            </a:r>
            <a:r>
              <a:rPr lang="vi-VN" sz="1800" i="1" dirty="0" smtClean="0">
                <a:latin typeface="Calibri"/>
                <a:cs typeface="Calibri"/>
              </a:rPr>
              <a:t>profi</a:t>
            </a:r>
            <a:r>
              <a:rPr lang="vi-VN" sz="1800" i="1" spc="-30" dirty="0" smtClean="0">
                <a:latin typeface="Calibri"/>
                <a:cs typeface="Calibri"/>
              </a:rPr>
              <a:t>t</a:t>
            </a:r>
            <a:r>
              <a:rPr lang="vi-VN" sz="1800" i="1" dirty="0" smtClean="0">
                <a:latin typeface="Calibri"/>
                <a:cs typeface="Calibri"/>
              </a:rPr>
              <a:t>abilă,</a:t>
            </a:r>
            <a:r>
              <a:rPr lang="vi-VN" sz="1800" i="1" spc="10" dirty="0" smtClean="0">
                <a:latin typeface="Calibri"/>
                <a:cs typeface="Calibri"/>
              </a:rPr>
              <a:t> </a:t>
            </a:r>
            <a:r>
              <a:rPr lang="vi-VN" sz="1800" i="1" dirty="0" smtClean="0">
                <a:latin typeface="Calibri"/>
                <a:cs typeface="Calibri"/>
              </a:rPr>
              <a:t>pe</a:t>
            </a:r>
            <a:r>
              <a:rPr lang="vi-VN" sz="1800" i="1" spc="-5" dirty="0" smtClean="0">
                <a:latin typeface="Calibri"/>
                <a:cs typeface="Calibri"/>
              </a:rPr>
              <a:t> </a:t>
            </a:r>
            <a:r>
              <a:rPr lang="vi-VN" sz="1800" i="1" spc="-10" dirty="0" smtClean="0">
                <a:latin typeface="Calibri"/>
                <a:cs typeface="Calibri"/>
              </a:rPr>
              <a:t>c</a:t>
            </a:r>
            <a:r>
              <a:rPr lang="vi-VN" sz="1800" i="1" dirty="0" smtClean="0">
                <a:latin typeface="Calibri"/>
                <a:cs typeface="Calibri"/>
              </a:rPr>
              <a:t>are</a:t>
            </a:r>
            <a:r>
              <a:rPr lang="vi-VN" sz="1800" i="1" spc="-20" dirty="0" smtClean="0">
                <a:latin typeface="Calibri"/>
                <a:cs typeface="Calibri"/>
              </a:rPr>
              <a:t> </a:t>
            </a:r>
            <a:r>
              <a:rPr lang="vi-VN" sz="1800" i="1" dirty="0" smtClean="0">
                <a:latin typeface="Calibri"/>
                <a:cs typeface="Calibri"/>
              </a:rPr>
              <a:t>o</a:t>
            </a:r>
            <a:r>
              <a:rPr lang="vi-VN" sz="1800" i="1" spc="-20" dirty="0" smtClean="0">
                <a:latin typeface="Calibri"/>
                <a:cs typeface="Calibri"/>
              </a:rPr>
              <a:t> </a:t>
            </a:r>
            <a:r>
              <a:rPr lang="vi-VN" sz="1800" i="1" dirty="0" smtClean="0">
                <a:latin typeface="Calibri"/>
                <a:cs typeface="Calibri"/>
              </a:rPr>
              <a:t>po</a:t>
            </a:r>
            <a:r>
              <a:rPr lang="vi-VN" sz="1800" i="1" spc="-5" dirty="0" smtClean="0">
                <a:latin typeface="Calibri"/>
                <a:cs typeface="Calibri"/>
              </a:rPr>
              <a:t>ţ</a:t>
            </a:r>
            <a:r>
              <a:rPr lang="vi-VN" sz="1800" i="1" dirty="0" smtClean="0">
                <a:latin typeface="Calibri"/>
                <a:cs typeface="Calibri"/>
              </a:rPr>
              <a:t>i</a:t>
            </a:r>
            <a:r>
              <a:rPr lang="vi-VN" sz="1800" i="1" spc="5" dirty="0" smtClean="0">
                <a:latin typeface="Calibri"/>
                <a:cs typeface="Calibri"/>
              </a:rPr>
              <a:t> </a:t>
            </a:r>
            <a:r>
              <a:rPr lang="vi-VN" sz="1800" i="1" dirty="0" smtClean="0">
                <a:latin typeface="Calibri"/>
                <a:cs typeface="Calibri"/>
              </a:rPr>
              <a:t>reali</a:t>
            </a:r>
            <a:r>
              <a:rPr lang="vi-VN" sz="1800" i="1" spc="-30" dirty="0" smtClean="0">
                <a:latin typeface="Calibri"/>
                <a:cs typeface="Calibri"/>
              </a:rPr>
              <a:t>z</a:t>
            </a:r>
            <a:r>
              <a:rPr lang="vi-VN" sz="1800" i="1" dirty="0" smtClean="0">
                <a:latin typeface="Calibri"/>
                <a:cs typeface="Calibri"/>
              </a:rPr>
              <a:t>a</a:t>
            </a:r>
            <a:r>
              <a:rPr lang="vi-VN" sz="1800" i="1" spc="-20" dirty="0" smtClean="0">
                <a:latin typeface="Calibri"/>
                <a:cs typeface="Calibri"/>
              </a:rPr>
              <a:t> </a:t>
            </a:r>
            <a:r>
              <a:rPr lang="vi-VN" sz="1800" i="1" dirty="0" smtClean="0">
                <a:latin typeface="Calibri"/>
                <a:cs typeface="Calibri"/>
              </a:rPr>
              <a:t>numai</a:t>
            </a:r>
            <a:r>
              <a:rPr lang="vi-VN" sz="1800" i="1" spc="15" dirty="0" smtClean="0">
                <a:latin typeface="Calibri"/>
                <a:cs typeface="Calibri"/>
              </a:rPr>
              <a:t> </a:t>
            </a:r>
            <a:r>
              <a:rPr lang="vi-VN" sz="1800" i="1" dirty="0" smtClean="0">
                <a:latin typeface="Calibri"/>
                <a:cs typeface="Calibri"/>
              </a:rPr>
              <a:t>da</a:t>
            </a:r>
            <a:r>
              <a:rPr lang="vi-VN" sz="1800" i="1" spc="-15" dirty="0" smtClean="0">
                <a:latin typeface="Calibri"/>
                <a:cs typeface="Calibri"/>
              </a:rPr>
              <a:t>c</a:t>
            </a:r>
            <a:r>
              <a:rPr lang="vi-VN" sz="1800" i="1" dirty="0" smtClean="0">
                <a:latin typeface="Calibri"/>
                <a:cs typeface="Calibri"/>
              </a:rPr>
              <a:t>ă</a:t>
            </a:r>
            <a:endParaRPr lang="vi-VN" sz="1800" dirty="0" smtClean="0">
              <a:latin typeface="Calibri"/>
              <a:cs typeface="Calibri"/>
            </a:endParaRPr>
          </a:p>
          <a:p>
            <a:pPr marL="0" marR="15240" indent="0" algn="r">
              <a:lnSpc>
                <a:spcPct val="100000"/>
              </a:lnSpc>
              <a:buFont typeface="Arial" panose="020B0604020202020204" pitchFamily="34" charset="0"/>
              <a:buNone/>
            </a:pPr>
            <a:r>
              <a:rPr lang="vi-VN" sz="1800" b="1" i="1" spc="-25" dirty="0" smtClean="0">
                <a:latin typeface="Calibri"/>
                <a:cs typeface="Calibri"/>
              </a:rPr>
              <a:t> 	t</a:t>
            </a:r>
            <a:r>
              <a:rPr lang="vi-VN" sz="1800" b="1" i="1" spc="-10" dirty="0" smtClean="0">
                <a:latin typeface="Calibri"/>
                <a:cs typeface="Calibri"/>
              </a:rPr>
              <a:t>e</a:t>
            </a:r>
            <a:r>
              <a:rPr lang="vi-VN" sz="1800" b="1" i="1" spc="-20" dirty="0" smtClean="0">
                <a:latin typeface="Calibri"/>
                <a:cs typeface="Calibri"/>
              </a:rPr>
              <a:t> </a:t>
            </a:r>
            <a:r>
              <a:rPr lang="vi-VN" sz="1800" b="1" i="1" spc="-10" dirty="0" smtClean="0">
                <a:latin typeface="Calibri"/>
                <a:cs typeface="Calibri"/>
              </a:rPr>
              <a:t>an</a:t>
            </a:r>
            <a:r>
              <a:rPr lang="vi-VN" sz="1800" b="1" i="1" spc="-20" dirty="0" smtClean="0">
                <a:latin typeface="Calibri"/>
                <a:cs typeface="Calibri"/>
              </a:rPr>
              <a:t>g</a:t>
            </a:r>
            <a:r>
              <a:rPr lang="vi-VN" sz="1800" b="1" i="1" spc="-10" dirty="0" smtClean="0">
                <a:latin typeface="Calibri"/>
                <a:cs typeface="Calibri"/>
              </a:rPr>
              <a:t>a</a:t>
            </a:r>
            <a:r>
              <a:rPr lang="vi-VN" sz="1800" b="1" i="1" dirty="0" smtClean="0">
                <a:latin typeface="Calibri"/>
                <a:cs typeface="Calibri"/>
              </a:rPr>
              <a:t>j</a:t>
            </a:r>
            <a:r>
              <a:rPr lang="vi-VN" sz="1800" b="1" i="1" spc="-40" dirty="0" smtClean="0">
                <a:latin typeface="Calibri"/>
                <a:cs typeface="Calibri"/>
              </a:rPr>
              <a:t>e</a:t>
            </a:r>
            <a:r>
              <a:rPr lang="vi-VN" sz="1800" b="1" i="1" spc="-5" dirty="0" smtClean="0">
                <a:latin typeface="Calibri"/>
                <a:cs typeface="Calibri"/>
              </a:rPr>
              <a:t>zi</a:t>
            </a:r>
            <a:r>
              <a:rPr lang="vi-VN" sz="1800" b="1" i="1" spc="50" dirty="0" smtClean="0">
                <a:latin typeface="Calibri"/>
                <a:cs typeface="Calibri"/>
              </a:rPr>
              <a:t> </a:t>
            </a:r>
            <a:r>
              <a:rPr lang="vi-VN" sz="1800" b="1" i="1" spc="-15" dirty="0" smtClean="0">
                <a:latin typeface="Calibri"/>
                <a:cs typeface="Calibri"/>
              </a:rPr>
              <a:t>ş</a:t>
            </a:r>
            <a:r>
              <a:rPr lang="vi-VN" sz="1800" b="1" i="1" spc="-5" dirty="0" smtClean="0">
                <a:latin typeface="Calibri"/>
                <a:cs typeface="Calibri"/>
              </a:rPr>
              <a:t>i</a:t>
            </a:r>
            <a:r>
              <a:rPr lang="vi-VN" sz="1800" b="1" i="1" spc="-15" dirty="0" smtClean="0">
                <a:latin typeface="Calibri"/>
                <a:cs typeface="Calibri"/>
              </a:rPr>
              <a:t> </a:t>
            </a:r>
            <a:r>
              <a:rPr lang="vi-VN" sz="1800" b="1" i="1" spc="-25" dirty="0" smtClean="0">
                <a:latin typeface="Calibri"/>
                <a:cs typeface="Calibri"/>
              </a:rPr>
              <a:t>t</a:t>
            </a:r>
            <a:r>
              <a:rPr lang="vi-VN" sz="1800" b="1" i="1" spc="-10" dirty="0" smtClean="0">
                <a:latin typeface="Calibri"/>
                <a:cs typeface="Calibri"/>
              </a:rPr>
              <a:t>e</a:t>
            </a:r>
            <a:r>
              <a:rPr lang="vi-VN" sz="1800" b="1" i="1" spc="5" dirty="0" smtClean="0">
                <a:latin typeface="Calibri"/>
                <a:cs typeface="Calibri"/>
              </a:rPr>
              <a:t> </a:t>
            </a:r>
            <a:r>
              <a:rPr lang="vi-VN" sz="1800" b="1" i="1" spc="-10" dirty="0" smtClean="0">
                <a:latin typeface="Calibri"/>
                <a:cs typeface="Calibri"/>
              </a:rPr>
              <a:t>pre</a:t>
            </a:r>
            <a:r>
              <a:rPr lang="vi-VN" sz="1800" b="1" i="1" spc="-20" dirty="0" smtClean="0">
                <a:latin typeface="Calibri"/>
                <a:cs typeface="Calibri"/>
              </a:rPr>
              <a:t>g</a:t>
            </a:r>
            <a:r>
              <a:rPr lang="vi-VN" sz="1800" b="1" i="1" spc="-10" dirty="0" smtClean="0">
                <a:latin typeface="Calibri"/>
                <a:cs typeface="Calibri"/>
              </a:rPr>
              <a:t>ă</a:t>
            </a:r>
            <a:r>
              <a:rPr lang="vi-VN" sz="1800" b="1" i="1" spc="-30" dirty="0" smtClean="0">
                <a:latin typeface="Calibri"/>
                <a:cs typeface="Calibri"/>
              </a:rPr>
              <a:t>t</a:t>
            </a:r>
            <a:r>
              <a:rPr lang="vi-VN" sz="1800" b="1" i="1" spc="-10" dirty="0" smtClean="0">
                <a:latin typeface="Calibri"/>
                <a:cs typeface="Calibri"/>
              </a:rPr>
              <a:t>e</a:t>
            </a:r>
            <a:r>
              <a:rPr lang="vi-VN" sz="1800" b="1" i="1" spc="-45" dirty="0" smtClean="0">
                <a:latin typeface="Calibri"/>
                <a:cs typeface="Calibri"/>
              </a:rPr>
              <a:t>ş</a:t>
            </a:r>
            <a:r>
              <a:rPr lang="vi-VN" sz="1800" b="1" i="1" spc="-5" dirty="0" smtClean="0">
                <a:latin typeface="Calibri"/>
                <a:cs typeface="Calibri"/>
              </a:rPr>
              <a:t>ti</a:t>
            </a:r>
            <a:r>
              <a:rPr lang="vi-VN" sz="1800" b="1" i="1" spc="30" dirty="0" smtClean="0">
                <a:latin typeface="Calibri"/>
                <a:cs typeface="Calibri"/>
              </a:rPr>
              <a:t> </a:t>
            </a:r>
            <a:r>
              <a:rPr lang="vi-VN" sz="1800" b="1" i="1" spc="-10" dirty="0" smtClean="0">
                <a:latin typeface="Calibri"/>
                <a:cs typeface="Calibri"/>
              </a:rPr>
              <a:t>p</a:t>
            </a:r>
            <a:r>
              <a:rPr lang="vi-VN" sz="1800" b="1" i="1" spc="-20" dirty="0" smtClean="0">
                <a:latin typeface="Calibri"/>
                <a:cs typeface="Calibri"/>
              </a:rPr>
              <a:t>e</a:t>
            </a:r>
            <a:r>
              <a:rPr lang="vi-VN" sz="1800" b="1" i="1" spc="-25" dirty="0" smtClean="0">
                <a:latin typeface="Calibri"/>
                <a:cs typeface="Calibri"/>
              </a:rPr>
              <a:t>n</a:t>
            </a:r>
            <a:r>
              <a:rPr lang="vi-VN" sz="1800" b="1" i="1" spc="-10" dirty="0" smtClean="0">
                <a:latin typeface="Calibri"/>
                <a:cs typeface="Calibri"/>
              </a:rPr>
              <a:t>tru</a:t>
            </a:r>
            <a:r>
              <a:rPr lang="vi-VN" sz="1800" b="1" i="1" spc="30" dirty="0" smtClean="0">
                <a:latin typeface="Calibri"/>
                <a:cs typeface="Calibri"/>
              </a:rPr>
              <a:t> </a:t>
            </a:r>
            <a:r>
              <a:rPr lang="vi-VN" sz="1800" b="1" i="1" spc="-10" dirty="0" smtClean="0">
                <a:latin typeface="Calibri"/>
                <a:cs typeface="Calibri"/>
              </a:rPr>
              <a:t>o</a:t>
            </a:r>
            <a:r>
              <a:rPr lang="vi-VN" sz="1800" b="1" i="1" spc="5" dirty="0" smtClean="0">
                <a:latin typeface="Calibri"/>
                <a:cs typeface="Calibri"/>
              </a:rPr>
              <a:t> </a:t>
            </a:r>
            <a:r>
              <a:rPr lang="vi-VN" sz="1800" b="1" i="1" spc="-10" dirty="0" smtClean="0">
                <a:latin typeface="Calibri"/>
                <a:cs typeface="Calibri"/>
              </a:rPr>
              <a:t>mun</a:t>
            </a:r>
            <a:r>
              <a:rPr lang="vi-VN" sz="1800" b="1" i="1" spc="-25" dirty="0" smtClean="0">
                <a:latin typeface="Calibri"/>
                <a:cs typeface="Calibri"/>
              </a:rPr>
              <a:t>c</a:t>
            </a:r>
            <a:r>
              <a:rPr lang="vi-VN" sz="1800" b="1" i="1" spc="-10" dirty="0" smtClean="0">
                <a:latin typeface="Calibri"/>
                <a:cs typeface="Calibri"/>
              </a:rPr>
              <a:t>ă</a:t>
            </a:r>
            <a:r>
              <a:rPr lang="vi-VN" sz="1800" b="1" i="1" spc="25" dirty="0" smtClean="0">
                <a:latin typeface="Calibri"/>
                <a:cs typeface="Calibri"/>
              </a:rPr>
              <a:t> </a:t>
            </a:r>
            <a:r>
              <a:rPr lang="vi-VN" sz="1800" b="1" i="1" spc="-10" dirty="0" smtClean="0">
                <a:latin typeface="Calibri"/>
                <a:cs typeface="Calibri"/>
              </a:rPr>
              <a:t>dificilă</a:t>
            </a:r>
            <a:r>
              <a:rPr lang="vi-VN" sz="1800" b="1" i="1" spc="15" dirty="0" smtClean="0">
                <a:latin typeface="Calibri"/>
                <a:cs typeface="Calibri"/>
              </a:rPr>
              <a:t> </a:t>
            </a:r>
            <a:r>
              <a:rPr lang="vi-VN" sz="1800" i="1" dirty="0" smtClean="0">
                <a:latin typeface="Calibri"/>
                <a:cs typeface="Calibri"/>
              </a:rPr>
              <a:t>..... </a:t>
            </a:r>
            <a:r>
              <a:rPr lang="vi-VN" sz="1800" i="1" spc="-10" dirty="0" smtClean="0">
                <a:latin typeface="Calibri"/>
                <a:cs typeface="Calibri"/>
              </a:rPr>
              <a:t>P</a:t>
            </a:r>
            <a:r>
              <a:rPr lang="vi-VN" sz="1800" i="1" dirty="0" smtClean="0">
                <a:latin typeface="Calibri"/>
                <a:cs typeface="Calibri"/>
              </a:rPr>
              <a:t>rima</a:t>
            </a:r>
            <a:r>
              <a:rPr lang="vi-VN" sz="1800" i="1" spc="-20" dirty="0" smtClean="0">
                <a:latin typeface="Calibri"/>
                <a:cs typeface="Calibri"/>
              </a:rPr>
              <a:t> </a:t>
            </a:r>
            <a:r>
              <a:rPr lang="vi-VN" sz="1800" i="1" dirty="0" smtClean="0">
                <a:latin typeface="Calibri"/>
                <a:cs typeface="Calibri"/>
              </a:rPr>
              <a:t>lup</a:t>
            </a:r>
            <a:r>
              <a:rPr lang="vi-VN" sz="1800" i="1" spc="-30" dirty="0" smtClean="0">
                <a:latin typeface="Calibri"/>
                <a:cs typeface="Calibri"/>
              </a:rPr>
              <a:t>t</a:t>
            </a:r>
            <a:r>
              <a:rPr lang="vi-VN" sz="1800" i="1" dirty="0" smtClean="0">
                <a:latin typeface="Calibri"/>
                <a:cs typeface="Calibri"/>
              </a:rPr>
              <a:t>ă</a:t>
            </a:r>
            <a:r>
              <a:rPr lang="vi-VN" sz="1800" i="1" spc="15" dirty="0" smtClean="0">
                <a:latin typeface="Calibri"/>
                <a:cs typeface="Calibri"/>
              </a:rPr>
              <a:t> </a:t>
            </a:r>
            <a:r>
              <a:rPr lang="vi-VN" sz="1800" i="1" dirty="0" smtClean="0">
                <a:latin typeface="Calibri"/>
                <a:cs typeface="Calibri"/>
              </a:rPr>
              <a:t>e</a:t>
            </a:r>
            <a:r>
              <a:rPr lang="vi-VN" sz="1800" i="1" spc="-10" dirty="0" smtClean="0">
                <a:latin typeface="Calibri"/>
                <a:cs typeface="Calibri"/>
              </a:rPr>
              <a:t>s</a:t>
            </a:r>
            <a:r>
              <a:rPr lang="vi-VN" sz="1800" i="1" spc="-15" dirty="0" smtClean="0">
                <a:latin typeface="Calibri"/>
                <a:cs typeface="Calibri"/>
              </a:rPr>
              <a:t>t</a:t>
            </a:r>
            <a:r>
              <a:rPr lang="vi-VN" sz="1800" i="1" dirty="0" smtClean="0">
                <a:latin typeface="Calibri"/>
                <a:cs typeface="Calibri"/>
              </a:rPr>
              <a:t>e</a:t>
            </a:r>
            <a:r>
              <a:rPr lang="vi-VN" sz="1800" i="1" spc="-30" dirty="0" smtClean="0">
                <a:latin typeface="Calibri"/>
                <a:cs typeface="Calibri"/>
              </a:rPr>
              <a:t> </a:t>
            </a:r>
            <a:r>
              <a:rPr lang="vi-VN" sz="1800" i="1" dirty="0" smtClean="0">
                <a:latin typeface="Calibri"/>
                <a:cs typeface="Calibri"/>
              </a:rPr>
              <a:t>să</a:t>
            </a:r>
            <a:r>
              <a:rPr lang="vi-VN" sz="1800" i="1" spc="5" dirty="0" smtClean="0">
                <a:latin typeface="Calibri"/>
                <a:cs typeface="Calibri"/>
              </a:rPr>
              <a:t> </a:t>
            </a:r>
            <a:r>
              <a:rPr lang="vi-VN" sz="1800" i="1" dirty="0" smtClean="0">
                <a:latin typeface="Calibri"/>
                <a:cs typeface="Calibri"/>
              </a:rPr>
              <a:t>î</a:t>
            </a:r>
            <a:r>
              <a:rPr lang="vi-VN" sz="1800" i="1" spc="-30" dirty="0" smtClean="0">
                <a:latin typeface="Calibri"/>
                <a:cs typeface="Calibri"/>
              </a:rPr>
              <a:t>n</a:t>
            </a:r>
            <a:r>
              <a:rPr lang="vi-VN" sz="1800" i="1" dirty="0" smtClean="0">
                <a:latin typeface="Calibri"/>
                <a:cs typeface="Calibri"/>
              </a:rPr>
              <a:t>vin</a:t>
            </a:r>
            <a:r>
              <a:rPr lang="vi-VN" sz="1800" i="1" spc="-5" dirty="0" smtClean="0">
                <a:latin typeface="Calibri"/>
                <a:cs typeface="Calibri"/>
              </a:rPr>
              <a:t>g</a:t>
            </a:r>
            <a:r>
              <a:rPr lang="vi-VN" sz="1800" i="1" dirty="0" smtClean="0">
                <a:latin typeface="Calibri"/>
                <a:cs typeface="Calibri"/>
              </a:rPr>
              <a:t>i</a:t>
            </a:r>
            <a:r>
              <a:rPr lang="vi-VN" sz="1800" i="1" spc="5" dirty="0" smtClean="0">
                <a:latin typeface="Calibri"/>
                <a:cs typeface="Calibri"/>
              </a:rPr>
              <a:t> </a:t>
            </a:r>
            <a:r>
              <a:rPr lang="vi-VN" sz="1800" i="1" dirty="0" smtClean="0">
                <a:latin typeface="Calibri"/>
                <a:cs typeface="Calibri"/>
              </a:rPr>
              <a:t>înţelpciunea</a:t>
            </a:r>
            <a:r>
              <a:rPr lang="vi-VN" sz="1800" i="1" spc="15" dirty="0" smtClean="0">
                <a:latin typeface="Calibri"/>
                <a:cs typeface="Calibri"/>
              </a:rPr>
              <a:t> </a:t>
            </a:r>
            <a:r>
              <a:rPr lang="vi-VN" sz="1800" i="1" spc="-10" dirty="0" smtClean="0">
                <a:latin typeface="Calibri"/>
                <a:cs typeface="Calibri"/>
              </a:rPr>
              <a:t>c</a:t>
            </a:r>
            <a:r>
              <a:rPr lang="vi-VN" sz="1800" i="1" dirty="0" smtClean="0">
                <a:latin typeface="Calibri"/>
                <a:cs typeface="Calibri"/>
              </a:rPr>
              <a:t>o</a:t>
            </a:r>
            <a:r>
              <a:rPr lang="vi-VN" sz="1800" i="1" spc="-30" dirty="0" smtClean="0">
                <a:latin typeface="Calibri"/>
                <a:cs typeface="Calibri"/>
              </a:rPr>
              <a:t>n</a:t>
            </a:r>
            <a:r>
              <a:rPr lang="vi-VN" sz="1800" i="1" dirty="0" smtClean="0">
                <a:latin typeface="Calibri"/>
                <a:cs typeface="Calibri"/>
              </a:rPr>
              <a:t>ven</a:t>
            </a:r>
            <a:r>
              <a:rPr lang="vi-VN" sz="1800" i="1" spc="-10" dirty="0" smtClean="0">
                <a:latin typeface="Calibri"/>
                <a:cs typeface="Calibri"/>
              </a:rPr>
              <a:t>ţ</a:t>
            </a:r>
            <a:r>
              <a:rPr lang="vi-VN" sz="1800" i="1" dirty="0" smtClean="0">
                <a:latin typeface="Calibri"/>
                <a:cs typeface="Calibri"/>
              </a:rPr>
              <a:t>ională privind </a:t>
            </a:r>
            <a:r>
              <a:rPr lang="vi-VN" sz="1800" i="1" spc="-5" dirty="0" smtClean="0">
                <a:latin typeface="Calibri"/>
                <a:cs typeface="Calibri"/>
              </a:rPr>
              <a:t>c</a:t>
            </a:r>
            <a:r>
              <a:rPr lang="vi-VN" sz="1800" i="1" dirty="0" smtClean="0">
                <a:latin typeface="Calibri"/>
                <a:cs typeface="Calibri"/>
              </a:rPr>
              <a:t>ali</a:t>
            </a:r>
            <a:r>
              <a:rPr lang="vi-VN" sz="1800" i="1" spc="-30" dirty="0" smtClean="0">
                <a:latin typeface="Calibri"/>
                <a:cs typeface="Calibri"/>
              </a:rPr>
              <a:t>t</a:t>
            </a:r>
            <a:r>
              <a:rPr lang="vi-VN" sz="1800" i="1" dirty="0" smtClean="0">
                <a:latin typeface="Calibri"/>
                <a:cs typeface="Calibri"/>
              </a:rPr>
              <a:t>a</a:t>
            </a:r>
            <a:r>
              <a:rPr lang="vi-VN" sz="1800" i="1" spc="-20" dirty="0" smtClean="0">
                <a:latin typeface="Calibri"/>
                <a:cs typeface="Calibri"/>
              </a:rPr>
              <a:t>t</a:t>
            </a:r>
            <a:r>
              <a:rPr lang="vi-VN" sz="1800" i="1" dirty="0" smtClean="0">
                <a:latin typeface="Calibri"/>
                <a:cs typeface="Calibri"/>
              </a:rPr>
              <a:t>ea”</a:t>
            </a:r>
            <a:r>
              <a:rPr lang="vi-VN" sz="1800" i="1" spc="15" dirty="0" smtClean="0">
                <a:latin typeface="Calibri"/>
                <a:cs typeface="Calibri"/>
              </a:rPr>
              <a:t> </a:t>
            </a:r>
            <a:r>
              <a:rPr lang="en-US" sz="1800" i="1" dirty="0" smtClean="0">
                <a:latin typeface="Calibri"/>
                <a:cs typeface="Calibri"/>
              </a:rPr>
              <a:t>…</a:t>
            </a:r>
            <a:r>
              <a:rPr lang="en-US" sz="1800" i="1" spc="-25" dirty="0" smtClean="0">
                <a:latin typeface="Calibri"/>
                <a:cs typeface="Calibri"/>
              </a:rPr>
              <a:t>(</a:t>
            </a:r>
            <a:r>
              <a:rPr lang="vi-VN" sz="1800" b="1" i="1" spc="-150" dirty="0" smtClean="0">
                <a:latin typeface="Calibri"/>
                <a:cs typeface="Calibri"/>
              </a:rPr>
              <a:t>P</a:t>
            </a:r>
            <a:r>
              <a:rPr lang="vi-VN" sz="1800" b="1" i="1" dirty="0" smtClean="0">
                <a:latin typeface="Calibri"/>
                <a:cs typeface="Calibri"/>
              </a:rPr>
              <a:t>.B</a:t>
            </a:r>
            <a:r>
              <a:rPr lang="vi-VN" sz="1800" b="1" i="1" spc="-25" dirty="0" smtClean="0">
                <a:latin typeface="Calibri"/>
                <a:cs typeface="Calibri"/>
              </a:rPr>
              <a:t>.</a:t>
            </a:r>
            <a:r>
              <a:rPr lang="vi-VN" sz="1800" b="1" i="1" dirty="0" smtClean="0">
                <a:latin typeface="Calibri"/>
                <a:cs typeface="Calibri"/>
              </a:rPr>
              <a:t>Cros</a:t>
            </a:r>
            <a:r>
              <a:rPr lang="vi-VN" sz="1800" b="1" i="1" spc="-10" dirty="0" smtClean="0">
                <a:latin typeface="Calibri"/>
                <a:cs typeface="Calibri"/>
              </a:rPr>
              <a:t>b</a:t>
            </a:r>
            <a:r>
              <a:rPr lang="vi-VN" sz="1800" b="1" i="1" dirty="0" smtClean="0">
                <a:latin typeface="Calibri"/>
                <a:cs typeface="Calibri"/>
              </a:rPr>
              <a:t>y</a:t>
            </a:r>
            <a:r>
              <a:rPr lang="en-US" sz="1800" b="1" i="1" dirty="0" smtClean="0">
                <a:latin typeface="Calibri"/>
                <a:cs typeface="Calibri"/>
              </a:rPr>
              <a:t>)</a:t>
            </a:r>
            <a:endParaRPr lang="vi-VN" sz="1800" dirty="0" smtClean="0">
              <a:latin typeface="Calibri"/>
              <a:cs typeface="Calibri"/>
            </a:endParaRPr>
          </a:p>
          <a:p>
            <a:pPr marL="0" marR="13335" indent="0" algn="r">
              <a:lnSpc>
                <a:spcPct val="100000"/>
              </a:lnSpc>
              <a:spcBef>
                <a:spcPts val="335"/>
              </a:spcBef>
              <a:buNone/>
            </a:pPr>
            <a:r>
              <a:rPr lang="vi-VN" sz="2000" b="1" i="1" dirty="0" smtClean="0">
                <a:latin typeface="Calibri"/>
                <a:cs typeface="Calibri"/>
              </a:rPr>
              <a:t>C</a:t>
            </a:r>
            <a:r>
              <a:rPr lang="vi-VN" sz="2000" b="1" i="1" spc="5" dirty="0" smtClean="0">
                <a:latin typeface="Calibri"/>
                <a:cs typeface="Calibri"/>
              </a:rPr>
              <a:t>a</a:t>
            </a:r>
            <a:r>
              <a:rPr lang="vi-VN" sz="2000" b="1" i="1" dirty="0" smtClean="0">
                <a:latin typeface="Calibri"/>
                <a:cs typeface="Calibri"/>
              </a:rPr>
              <a:t>l</a:t>
            </a:r>
            <a:r>
              <a:rPr lang="vi-VN" sz="2000" b="1" i="1" spc="5" dirty="0" smtClean="0">
                <a:latin typeface="Calibri"/>
                <a:cs typeface="Calibri"/>
              </a:rPr>
              <a:t>i</a:t>
            </a:r>
            <a:r>
              <a:rPr lang="vi-VN" sz="2000" b="1" i="1" spc="-10" dirty="0" smtClean="0">
                <a:latin typeface="Calibri"/>
                <a:cs typeface="Calibri"/>
              </a:rPr>
              <a:t>t</a:t>
            </a:r>
            <a:r>
              <a:rPr lang="vi-VN" sz="2000" b="1" i="1" dirty="0" smtClean="0">
                <a:latin typeface="Calibri"/>
                <a:cs typeface="Calibri"/>
              </a:rPr>
              <a:t>a</a:t>
            </a:r>
            <a:r>
              <a:rPr lang="vi-VN" sz="2000" b="1" i="1" spc="-5" dirty="0" smtClean="0">
                <a:latin typeface="Calibri"/>
                <a:cs typeface="Calibri"/>
              </a:rPr>
              <a:t>t</a:t>
            </a:r>
            <a:r>
              <a:rPr lang="vi-VN" sz="2000" b="1" i="1" spc="-10" dirty="0" smtClean="0">
                <a:latin typeface="Calibri"/>
                <a:cs typeface="Calibri"/>
              </a:rPr>
              <a:t>e</a:t>
            </a:r>
            <a:r>
              <a:rPr lang="vi-VN" sz="2000" b="1" i="1" dirty="0" smtClean="0">
                <a:latin typeface="Calibri"/>
                <a:cs typeface="Calibri"/>
              </a:rPr>
              <a:t>a</a:t>
            </a:r>
            <a:r>
              <a:rPr lang="vi-VN" sz="2000" b="1" i="1" spc="-50" dirty="0" smtClean="0">
                <a:latin typeface="Calibri"/>
                <a:cs typeface="Calibri"/>
              </a:rPr>
              <a:t> </a:t>
            </a:r>
            <a:r>
              <a:rPr lang="vi-VN" sz="2000" b="1" i="1" spc="-10" dirty="0" smtClean="0">
                <a:latin typeface="Calibri"/>
                <a:cs typeface="Calibri"/>
              </a:rPr>
              <a:t>e</a:t>
            </a:r>
            <a:r>
              <a:rPr lang="vi-VN" sz="2000" b="1" i="1" spc="-15" dirty="0" smtClean="0">
                <a:latin typeface="Calibri"/>
                <a:cs typeface="Calibri"/>
              </a:rPr>
              <a:t>s</a:t>
            </a:r>
            <a:r>
              <a:rPr lang="vi-VN" sz="2000" b="1" i="1" spc="-10" dirty="0" smtClean="0">
                <a:latin typeface="Calibri"/>
                <a:cs typeface="Calibri"/>
              </a:rPr>
              <a:t>t</a:t>
            </a:r>
            <a:r>
              <a:rPr lang="vi-VN" sz="2000" b="1" i="1" dirty="0" smtClean="0">
                <a:latin typeface="Calibri"/>
                <a:cs typeface="Calibri"/>
              </a:rPr>
              <a:t>e</a:t>
            </a:r>
            <a:r>
              <a:rPr lang="vi-VN" sz="2000" b="1" i="1" spc="-15" dirty="0" smtClean="0">
                <a:latin typeface="Calibri"/>
                <a:cs typeface="Calibri"/>
              </a:rPr>
              <a:t> </a:t>
            </a:r>
            <a:r>
              <a:rPr lang="vi-VN" sz="2000" b="1" i="1" dirty="0" smtClean="0">
                <a:latin typeface="Calibri"/>
                <a:cs typeface="Calibri"/>
              </a:rPr>
              <a:t>grija</a:t>
            </a:r>
            <a:r>
              <a:rPr lang="vi-VN" sz="2000" b="1" i="1" spc="-15" dirty="0" smtClean="0">
                <a:latin typeface="Calibri"/>
                <a:cs typeface="Calibri"/>
              </a:rPr>
              <a:t> </a:t>
            </a:r>
            <a:r>
              <a:rPr lang="vi-VN" sz="2000" b="1" i="1" dirty="0" smtClean="0">
                <a:latin typeface="Calibri"/>
                <a:cs typeface="Calibri"/>
              </a:rPr>
              <a:t>pe</a:t>
            </a:r>
            <a:r>
              <a:rPr lang="vi-VN" sz="2000" b="1" i="1" spc="-15" dirty="0" smtClean="0">
                <a:latin typeface="Calibri"/>
                <a:cs typeface="Calibri"/>
              </a:rPr>
              <a:t>n</a:t>
            </a:r>
            <a:r>
              <a:rPr lang="vi-VN" sz="2000" b="1" i="1" dirty="0" smtClean="0">
                <a:latin typeface="Calibri"/>
                <a:cs typeface="Calibri"/>
              </a:rPr>
              <a:t>tru</a:t>
            </a:r>
            <a:r>
              <a:rPr lang="vi-VN" sz="2000" b="1" i="1" spc="-30" dirty="0" smtClean="0">
                <a:latin typeface="Calibri"/>
                <a:cs typeface="Calibri"/>
              </a:rPr>
              <a:t> </a:t>
            </a:r>
            <a:r>
              <a:rPr lang="vi-VN" sz="2000" b="1" i="1" dirty="0" smtClean="0">
                <a:latin typeface="Calibri"/>
                <a:cs typeface="Calibri"/>
              </a:rPr>
              <a:t>.</a:t>
            </a:r>
            <a:r>
              <a:rPr lang="vi-VN" sz="2000" b="1" i="1" spc="-10" dirty="0" smtClean="0">
                <a:latin typeface="Calibri"/>
                <a:cs typeface="Calibri"/>
              </a:rPr>
              <a:t>.</a:t>
            </a:r>
            <a:r>
              <a:rPr lang="vi-VN" sz="2000" b="1" i="1" dirty="0" smtClean="0">
                <a:latin typeface="Calibri"/>
                <a:cs typeface="Calibri"/>
              </a:rPr>
              <a:t>.. D</a:t>
            </a:r>
            <a:r>
              <a:rPr lang="vi-VN" sz="2000" b="1" i="1" spc="-15" dirty="0" smtClean="0">
                <a:latin typeface="Calibri"/>
                <a:cs typeface="Calibri"/>
              </a:rPr>
              <a:t>e</a:t>
            </a:r>
            <a:r>
              <a:rPr lang="vi-VN" sz="2000" b="1" i="1" spc="-10" dirty="0" smtClean="0">
                <a:latin typeface="Calibri"/>
                <a:cs typeface="Calibri"/>
              </a:rPr>
              <a:t>t</a:t>
            </a:r>
            <a:r>
              <a:rPr lang="vi-VN" sz="2000" b="1" i="1" dirty="0" smtClean="0">
                <a:latin typeface="Calibri"/>
                <a:cs typeface="Calibri"/>
              </a:rPr>
              <a:t>a</a:t>
            </a:r>
            <a:r>
              <a:rPr lang="vi-VN" sz="2000" b="1" i="1" spc="5" dirty="0" smtClean="0">
                <a:latin typeface="Calibri"/>
                <a:cs typeface="Calibri"/>
              </a:rPr>
              <a:t>l</a:t>
            </a:r>
            <a:r>
              <a:rPr lang="vi-VN" sz="2000" b="1" i="1" dirty="0" smtClean="0">
                <a:latin typeface="Calibri"/>
                <a:cs typeface="Calibri"/>
              </a:rPr>
              <a:t>ii </a:t>
            </a:r>
            <a:endParaRPr lang="vi-VN" sz="300" dirty="0" smtClean="0"/>
          </a:p>
          <a:p>
            <a:pPr marL="355600" marR="206375" indent="-342900">
              <a:lnSpc>
                <a:spcPct val="100000"/>
              </a:lnSpc>
              <a:buFont typeface="Wingdings" pitchFamily="2" charset="2"/>
              <a:buChar char="q"/>
              <a:tabLst>
                <a:tab pos="355600" algn="l"/>
                <a:tab pos="775970" algn="l"/>
              </a:tabLst>
            </a:pPr>
            <a:r>
              <a:rPr lang="en-US" sz="2400" dirty="0">
                <a:latin typeface="Calibri"/>
                <a:cs typeface="Calibri"/>
              </a:rPr>
              <a:t>A</a:t>
            </a:r>
            <a:r>
              <a:rPr lang="vi-VN" sz="2400" dirty="0" smtClean="0">
                <a:latin typeface="Calibri"/>
                <a:cs typeface="Calibri"/>
              </a:rPr>
              <a:t>pli</a:t>
            </a:r>
            <a:r>
              <a:rPr lang="vi-VN" sz="2400" spc="-20" dirty="0" smtClean="0">
                <a:latin typeface="Calibri"/>
                <a:cs typeface="Calibri"/>
              </a:rPr>
              <a:t>c</a:t>
            </a:r>
            <a:r>
              <a:rPr lang="en-US" sz="2400" dirty="0" smtClean="0">
                <a:latin typeface="Calibri"/>
                <a:cs typeface="Calibri"/>
              </a:rPr>
              <a:t>area </a:t>
            </a:r>
            <a:r>
              <a:rPr lang="vi-VN" sz="2400" dirty="0" smtClean="0">
                <a:latin typeface="Calibri"/>
                <a:cs typeface="Calibri"/>
              </a:rPr>
              <a:t>cu </a:t>
            </a:r>
            <a:r>
              <a:rPr lang="vi-VN" sz="2400" spc="-20" dirty="0" smtClean="0">
                <a:latin typeface="Calibri"/>
                <a:cs typeface="Calibri"/>
              </a:rPr>
              <a:t>c</a:t>
            </a:r>
            <a:r>
              <a:rPr lang="vi-VN" sz="2400" dirty="0" smtClean="0">
                <a:latin typeface="Calibri"/>
                <a:cs typeface="Calibri"/>
              </a:rPr>
              <a:t>on</a:t>
            </a:r>
            <a:r>
              <a:rPr lang="vi-VN" sz="2400" spc="-10" dirty="0" smtClean="0">
                <a:latin typeface="Calibri"/>
                <a:cs typeface="Calibri"/>
              </a:rPr>
              <a:t>s</a:t>
            </a:r>
            <a:r>
              <a:rPr lang="vi-VN" sz="2400" dirty="0" smtClean="0">
                <a:latin typeface="Calibri"/>
                <a:cs typeface="Calibri"/>
              </a:rPr>
              <a:t>e</a:t>
            </a:r>
            <a:r>
              <a:rPr lang="vi-VN" sz="2400" spc="5" dirty="0" smtClean="0">
                <a:latin typeface="Calibri"/>
                <a:cs typeface="Calibri"/>
              </a:rPr>
              <a:t>c</a:t>
            </a:r>
            <a:r>
              <a:rPr lang="vi-VN" sz="2400" spc="-30" dirty="0" smtClean="0">
                <a:latin typeface="Calibri"/>
                <a:cs typeface="Calibri"/>
              </a:rPr>
              <a:t>v</a:t>
            </a:r>
            <a:r>
              <a:rPr lang="vi-VN" sz="2400" dirty="0" smtClean="0">
                <a:latin typeface="Calibri"/>
                <a:cs typeface="Calibri"/>
              </a:rPr>
              <a:t>e</a:t>
            </a:r>
            <a:r>
              <a:rPr lang="vi-VN" sz="2400" spc="-20" dirty="0" smtClean="0">
                <a:latin typeface="Calibri"/>
                <a:cs typeface="Calibri"/>
              </a:rPr>
              <a:t>n</a:t>
            </a:r>
            <a:r>
              <a:rPr lang="vi-VN" sz="2400" spc="-25" dirty="0" smtClean="0">
                <a:latin typeface="Calibri"/>
                <a:cs typeface="Calibri"/>
              </a:rPr>
              <a:t>ț</a:t>
            </a:r>
            <a:r>
              <a:rPr lang="vi-VN" sz="2400" dirty="0" smtClean="0">
                <a:latin typeface="Calibri"/>
                <a:cs typeface="Calibri"/>
              </a:rPr>
              <a:t>ă</a:t>
            </a:r>
            <a:r>
              <a:rPr lang="vi-VN" sz="2400" spc="-15" dirty="0" smtClean="0">
                <a:latin typeface="Calibri"/>
                <a:cs typeface="Calibri"/>
              </a:rPr>
              <a:t> </a:t>
            </a:r>
            <a:r>
              <a:rPr lang="vi-VN" sz="2400" dirty="0" smtClean="0">
                <a:latin typeface="Calibri"/>
                <a:cs typeface="Calibri"/>
              </a:rPr>
              <a:t>la</a:t>
            </a:r>
            <a:r>
              <a:rPr lang="vi-VN" sz="2400" spc="-30" dirty="0" smtClean="0">
                <a:latin typeface="Calibri"/>
                <a:cs typeface="Calibri"/>
              </a:rPr>
              <a:t> </a:t>
            </a:r>
            <a:r>
              <a:rPr lang="vi-VN" sz="2400" dirty="0" smtClean="0">
                <a:latin typeface="Calibri"/>
                <a:cs typeface="Calibri"/>
              </a:rPr>
              <a:t>fie</a:t>
            </a:r>
            <a:r>
              <a:rPr lang="vi-VN" sz="2400" spc="-15" dirty="0" smtClean="0">
                <a:latin typeface="Calibri"/>
                <a:cs typeface="Calibri"/>
              </a:rPr>
              <a:t>c</a:t>
            </a:r>
            <a:r>
              <a:rPr lang="vi-VN" sz="2400" dirty="0" smtClean="0">
                <a:latin typeface="Calibri"/>
                <a:cs typeface="Calibri"/>
              </a:rPr>
              <a:t>a</a:t>
            </a:r>
            <a:r>
              <a:rPr lang="vi-VN" sz="2400" spc="-35" dirty="0" smtClean="0">
                <a:latin typeface="Calibri"/>
                <a:cs typeface="Calibri"/>
              </a:rPr>
              <a:t>r</a:t>
            </a:r>
            <a:r>
              <a:rPr lang="vi-VN" sz="2400" dirty="0" smtClean="0">
                <a:latin typeface="Calibri"/>
                <a:cs typeface="Calibri"/>
              </a:rPr>
              <a:t>e loc</a:t>
            </a:r>
            <a:r>
              <a:rPr lang="vi-VN" sz="2400" spc="-15" dirty="0" smtClean="0">
                <a:latin typeface="Calibri"/>
                <a:cs typeface="Calibri"/>
              </a:rPr>
              <a:t> </a:t>
            </a:r>
            <a:r>
              <a:rPr lang="vi-VN" sz="2400" dirty="0" smtClean="0">
                <a:latin typeface="Calibri"/>
                <a:cs typeface="Calibri"/>
              </a:rPr>
              <a:t>de mun</a:t>
            </a:r>
            <a:r>
              <a:rPr lang="vi-VN" sz="2400" spc="-15" dirty="0" smtClean="0">
                <a:latin typeface="Calibri"/>
                <a:cs typeface="Calibri"/>
              </a:rPr>
              <a:t>c</a:t>
            </a:r>
            <a:r>
              <a:rPr lang="vi-VN" sz="2400" dirty="0" smtClean="0">
                <a:latin typeface="Calibri"/>
                <a:cs typeface="Calibri"/>
              </a:rPr>
              <a:t>ă/p</a:t>
            </a:r>
            <a:r>
              <a:rPr lang="vi-VN" sz="2400" spc="-35" dirty="0" smtClean="0">
                <a:latin typeface="Calibri"/>
                <a:cs typeface="Calibri"/>
              </a:rPr>
              <a:t>r</a:t>
            </a:r>
            <a:r>
              <a:rPr lang="vi-VN" sz="2400" dirty="0" smtClean="0">
                <a:latin typeface="Calibri"/>
                <a:cs typeface="Calibri"/>
              </a:rPr>
              <a:t>oces </a:t>
            </a:r>
            <a:r>
              <a:rPr lang="en-US" sz="2400" dirty="0" smtClean="0">
                <a:latin typeface="Calibri"/>
                <a:cs typeface="Calibri"/>
              </a:rPr>
              <a:t>a </a:t>
            </a:r>
            <a:r>
              <a:rPr lang="vi-VN" sz="2400" dirty="0" smtClean="0">
                <a:latin typeface="Calibri"/>
                <a:cs typeface="Calibri"/>
              </a:rPr>
              <a:t>principiil</a:t>
            </a:r>
            <a:r>
              <a:rPr lang="en-US" sz="2400" dirty="0" smtClean="0">
                <a:latin typeface="Calibri"/>
                <a:cs typeface="Calibri"/>
              </a:rPr>
              <a:t>or </a:t>
            </a:r>
            <a:r>
              <a:rPr lang="vi-VN" sz="2400" dirty="0" smtClean="0">
                <a:latin typeface="Calibri"/>
                <a:cs typeface="Calibri"/>
              </a:rPr>
              <a:t>de mana</a:t>
            </a:r>
            <a:r>
              <a:rPr lang="vi-VN" sz="2400" spc="-25" dirty="0" smtClean="0">
                <a:latin typeface="Calibri"/>
                <a:cs typeface="Calibri"/>
              </a:rPr>
              <a:t>g</a:t>
            </a:r>
            <a:r>
              <a:rPr lang="vi-VN" sz="2400" dirty="0" smtClean="0">
                <a:latin typeface="Calibri"/>
                <a:cs typeface="Calibri"/>
              </a:rPr>
              <a:t>eme</a:t>
            </a:r>
            <a:r>
              <a:rPr lang="vi-VN" sz="2400" spc="-20" dirty="0" smtClean="0">
                <a:latin typeface="Calibri"/>
                <a:cs typeface="Calibri"/>
              </a:rPr>
              <a:t>n</a:t>
            </a:r>
            <a:r>
              <a:rPr lang="vi-VN" sz="2400" dirty="0" smtClean="0">
                <a:latin typeface="Calibri"/>
                <a:cs typeface="Calibri"/>
              </a:rPr>
              <a:t>t</a:t>
            </a:r>
            <a:r>
              <a:rPr lang="vi-VN" sz="2400" spc="-30" dirty="0" smtClean="0">
                <a:latin typeface="Calibri"/>
                <a:cs typeface="Calibri"/>
              </a:rPr>
              <a:t> </a:t>
            </a:r>
            <a:r>
              <a:rPr lang="vi-VN" sz="2400" dirty="0" smtClean="0">
                <a:latin typeface="Calibri"/>
                <a:cs typeface="Calibri"/>
              </a:rPr>
              <a:t>al </a:t>
            </a:r>
            <a:r>
              <a:rPr lang="vi-VN" sz="2400" spc="-20" dirty="0" smtClean="0">
                <a:latin typeface="Calibri"/>
                <a:cs typeface="Calibri"/>
              </a:rPr>
              <a:t>c</a:t>
            </a:r>
            <a:r>
              <a:rPr lang="vi-VN" sz="2400" dirty="0" smtClean="0">
                <a:latin typeface="Calibri"/>
                <a:cs typeface="Calibri"/>
              </a:rPr>
              <a:t>ali</a:t>
            </a:r>
            <a:r>
              <a:rPr lang="vi-VN" sz="2400" spc="-25" dirty="0" smtClean="0">
                <a:latin typeface="Calibri"/>
                <a:cs typeface="Calibri"/>
              </a:rPr>
              <a:t>tă</a:t>
            </a:r>
            <a:r>
              <a:rPr lang="vi-VN" sz="2400" dirty="0" smtClean="0">
                <a:latin typeface="Calibri"/>
                <a:cs typeface="Calibri"/>
              </a:rPr>
              <a:t>ții,</a:t>
            </a:r>
            <a:r>
              <a:rPr lang="vi-VN" sz="2400" spc="-40" dirty="0" smtClean="0">
                <a:latin typeface="Calibri"/>
                <a:cs typeface="Calibri"/>
              </a:rPr>
              <a:t> </a:t>
            </a:r>
            <a:r>
              <a:rPr lang="vi-VN" sz="2400" spc="-25" dirty="0" smtClean="0">
                <a:latin typeface="Calibri"/>
                <a:cs typeface="Calibri"/>
              </a:rPr>
              <a:t>t</a:t>
            </a:r>
            <a:r>
              <a:rPr lang="vi-VN" sz="2400" dirty="0" smtClean="0">
                <a:latin typeface="Calibri"/>
                <a:cs typeface="Calibri"/>
              </a:rPr>
              <a:t>ehni</a:t>
            </a:r>
            <a:r>
              <a:rPr lang="vi-VN" sz="2400" spc="5" dirty="0" smtClean="0">
                <a:latin typeface="Calibri"/>
                <a:cs typeface="Calibri"/>
              </a:rPr>
              <a:t>c</a:t>
            </a:r>
            <a:r>
              <a:rPr lang="vi-VN" sz="2400" dirty="0" smtClean="0">
                <a:latin typeface="Calibri"/>
                <a:cs typeface="Calibri"/>
              </a:rPr>
              <a:t>ile</a:t>
            </a:r>
            <a:r>
              <a:rPr lang="vi-VN" sz="2400" spc="-10" dirty="0" smtClean="0">
                <a:latin typeface="Calibri"/>
                <a:cs typeface="Calibri"/>
              </a:rPr>
              <a:t> </a:t>
            </a:r>
            <a:r>
              <a:rPr lang="vi-VN" sz="2400" dirty="0" smtClean="0">
                <a:latin typeface="Calibri"/>
                <a:cs typeface="Calibri"/>
              </a:rPr>
              <a:t>de îmbun</a:t>
            </a:r>
            <a:r>
              <a:rPr lang="vi-VN" sz="2400" spc="-20" dirty="0" smtClean="0">
                <a:latin typeface="Calibri"/>
                <a:cs typeface="Calibri"/>
              </a:rPr>
              <a:t>ă</a:t>
            </a:r>
            <a:r>
              <a:rPr lang="vi-VN" sz="2400" spc="-25" dirty="0" smtClean="0">
                <a:latin typeface="Calibri"/>
                <a:cs typeface="Calibri"/>
              </a:rPr>
              <a:t>tă</a:t>
            </a:r>
            <a:r>
              <a:rPr lang="vi-VN" sz="2400" dirty="0" smtClean="0">
                <a:latin typeface="Calibri"/>
                <a:cs typeface="Calibri"/>
              </a:rPr>
              <a:t>ți</a:t>
            </a:r>
            <a:r>
              <a:rPr lang="vi-VN" sz="2400" spc="-35" dirty="0" smtClean="0">
                <a:latin typeface="Calibri"/>
                <a:cs typeface="Calibri"/>
              </a:rPr>
              <a:t>r</a:t>
            </a:r>
            <a:r>
              <a:rPr lang="vi-VN" sz="2400" dirty="0" smtClean="0">
                <a:latin typeface="Calibri"/>
                <a:cs typeface="Calibri"/>
              </a:rPr>
              <a:t>e</a:t>
            </a:r>
            <a:r>
              <a:rPr lang="en-US" sz="2400" dirty="0" smtClean="0">
                <a:latin typeface="Calibri"/>
                <a:cs typeface="Calibri"/>
              </a:rPr>
              <a:t> continua</a:t>
            </a:r>
            <a:endParaRPr lang="vi-VN" sz="2400" dirty="0" smtClean="0">
              <a:latin typeface="Calibri"/>
              <a:cs typeface="Calibri"/>
            </a:endParaRPr>
          </a:p>
          <a:p>
            <a:pPr>
              <a:lnSpc>
                <a:spcPts val="600"/>
              </a:lnSpc>
              <a:spcBef>
                <a:spcPts val="4"/>
              </a:spcBef>
            </a:pPr>
            <a:endParaRPr lang="vi-VN" sz="600" dirty="0" smtClean="0"/>
          </a:p>
          <a:p>
            <a:pPr marL="355600" marR="60960" indent="-342900">
              <a:lnSpc>
                <a:spcPct val="100099"/>
              </a:lnSpc>
              <a:buFont typeface="Wingdings" pitchFamily="2" charset="2"/>
              <a:buChar char="q"/>
              <a:tabLst>
                <a:tab pos="355600" algn="l"/>
              </a:tabLst>
            </a:pPr>
            <a:r>
              <a:rPr lang="en-US" sz="2400" spc="-15" dirty="0" smtClean="0">
                <a:latin typeface="Calibri" pitchFamily="34" charset="0"/>
                <a:cs typeface="Calibri" pitchFamily="34" charset="0"/>
              </a:rPr>
              <a:t>L</a:t>
            </a:r>
            <a:r>
              <a:rPr lang="vi-VN" sz="2400" spc="-15" dirty="0" smtClean="0">
                <a:latin typeface="Calibri" pitchFamily="34" charset="0"/>
                <a:cs typeface="Calibri" pitchFamily="34" charset="0"/>
              </a:rPr>
              <a:t>uc</a:t>
            </a:r>
            <a:r>
              <a:rPr lang="en-US" sz="2400" spc="-75" dirty="0" err="1" smtClean="0">
                <a:latin typeface="Calibri" pitchFamily="34" charset="0"/>
                <a:cs typeface="Calibri" pitchFamily="34" charset="0"/>
              </a:rPr>
              <a:t>ru</a:t>
            </a:r>
            <a:r>
              <a:rPr lang="vi-VN" sz="2400" spc="15" dirty="0" smtClean="0">
                <a:latin typeface="Calibri" pitchFamily="34" charset="0"/>
                <a:cs typeface="Calibri" pitchFamily="34" charset="0"/>
              </a:rPr>
              <a:t> </a:t>
            </a:r>
            <a:r>
              <a:rPr lang="en-US" sz="2400" spc="-15" dirty="0">
                <a:latin typeface="Calibri" pitchFamily="34" charset="0"/>
                <a:cs typeface="Calibri" pitchFamily="34" charset="0"/>
              </a:rPr>
              <a:t>i</a:t>
            </a:r>
            <a:r>
              <a:rPr lang="vi-VN" sz="2400" spc="-15" dirty="0" smtClean="0">
                <a:latin typeface="Calibri" pitchFamily="34" charset="0"/>
                <a:cs typeface="Calibri" pitchFamily="34" charset="0"/>
              </a:rPr>
              <a:t>n</a:t>
            </a:r>
            <a:r>
              <a:rPr lang="vi-VN" sz="2400" spc="10" dirty="0" smtClean="0">
                <a:latin typeface="Calibri" pitchFamily="34" charset="0"/>
                <a:cs typeface="Calibri" pitchFamily="34" charset="0"/>
              </a:rPr>
              <a:t> </a:t>
            </a:r>
            <a:r>
              <a:rPr lang="vi-VN" sz="2400" spc="-15" dirty="0" smtClean="0">
                <a:latin typeface="Calibri" pitchFamily="34" charset="0"/>
                <a:cs typeface="Calibri" pitchFamily="34" charset="0"/>
              </a:rPr>
              <a:t>echi</a:t>
            </a:r>
            <a:r>
              <a:rPr lang="vi-VN" sz="2400" spc="-30" dirty="0" smtClean="0">
                <a:latin typeface="Calibri" pitchFamily="34" charset="0"/>
                <a:cs typeface="Calibri" pitchFamily="34" charset="0"/>
              </a:rPr>
              <a:t>p</a:t>
            </a:r>
            <a:r>
              <a:rPr lang="en-US" sz="2400" spc="-15" dirty="0">
                <a:latin typeface="Calibri" pitchFamily="34" charset="0"/>
                <a:cs typeface="Calibri" pitchFamily="34" charset="0"/>
              </a:rPr>
              <a:t>a</a:t>
            </a:r>
            <a:r>
              <a:rPr lang="vi-VN" sz="2400" spc="-15" dirty="0" smtClean="0">
                <a:latin typeface="Calibri" pitchFamily="34" charset="0"/>
                <a:cs typeface="Calibri" pitchFamily="34" charset="0"/>
              </a:rPr>
              <a:t>,</a:t>
            </a:r>
            <a:r>
              <a:rPr lang="vi-VN" sz="2400" spc="10" dirty="0" smtClean="0">
                <a:latin typeface="Calibri" pitchFamily="34" charset="0"/>
                <a:cs typeface="Calibri" pitchFamily="34" charset="0"/>
              </a:rPr>
              <a:t> </a:t>
            </a:r>
            <a:r>
              <a:rPr lang="vi-VN" sz="2400" spc="-15" dirty="0" smtClean="0">
                <a:latin typeface="Calibri" pitchFamily="34" charset="0"/>
                <a:cs typeface="Calibri" pitchFamily="34" charset="0"/>
              </a:rPr>
              <a:t>cu</a:t>
            </a:r>
            <a:r>
              <a:rPr lang="vi-VN" sz="2400" spc="10" dirty="0" smtClean="0">
                <a:latin typeface="Calibri" pitchFamily="34" charset="0"/>
                <a:cs typeface="Calibri" pitchFamily="34" charset="0"/>
              </a:rPr>
              <a:t> </a:t>
            </a:r>
            <a:r>
              <a:rPr lang="vi-VN" sz="2400" spc="-15" dirty="0" smtClean="0">
                <a:latin typeface="Calibri" pitchFamily="34" charset="0"/>
                <a:cs typeface="Calibri" pitchFamily="34" charset="0"/>
              </a:rPr>
              <a:t>leade</a:t>
            </a:r>
            <a:r>
              <a:rPr lang="vi-VN" sz="2400" spc="-25" dirty="0" smtClean="0">
                <a:latin typeface="Calibri" pitchFamily="34" charset="0"/>
                <a:cs typeface="Calibri" pitchFamily="34" charset="0"/>
              </a:rPr>
              <a:t>r</a:t>
            </a:r>
            <a:r>
              <a:rPr lang="vi-VN" sz="2400" dirty="0" smtClean="0">
                <a:latin typeface="Calibri" pitchFamily="34" charset="0"/>
                <a:cs typeface="Calibri" pitchFamily="34" charset="0"/>
              </a:rPr>
              <a:t>i</a:t>
            </a:r>
            <a:r>
              <a:rPr lang="vi-VN" sz="2400" spc="-5" dirty="0" smtClean="0">
                <a:latin typeface="Calibri" pitchFamily="34" charset="0"/>
                <a:cs typeface="Calibri" pitchFamily="34" charset="0"/>
              </a:rPr>
              <a:t> </a:t>
            </a:r>
            <a:r>
              <a:rPr lang="vi-VN" sz="2400" dirty="0" smtClean="0">
                <a:latin typeface="Calibri" pitchFamily="34" charset="0"/>
                <a:cs typeface="Calibri" pitchFamily="34" charset="0"/>
              </a:rPr>
              <a:t>și </a:t>
            </a:r>
            <a:r>
              <a:rPr lang="vi-VN" sz="2400" spc="-20" dirty="0" smtClean="0">
                <a:latin typeface="Calibri" pitchFamily="34" charset="0"/>
                <a:cs typeface="Calibri" pitchFamily="34" charset="0"/>
              </a:rPr>
              <a:t>mana</a:t>
            </a:r>
            <a:r>
              <a:rPr lang="vi-VN" sz="2400" spc="-35" dirty="0" smtClean="0">
                <a:latin typeface="Calibri" pitchFamily="34" charset="0"/>
                <a:cs typeface="Calibri" pitchFamily="34" charset="0"/>
              </a:rPr>
              <a:t>g</a:t>
            </a:r>
            <a:r>
              <a:rPr lang="vi-VN" sz="2400" spc="-15" dirty="0" smtClean="0">
                <a:latin typeface="Calibri" pitchFamily="34" charset="0"/>
                <a:cs typeface="Calibri" pitchFamily="34" charset="0"/>
              </a:rPr>
              <a:t>er</a:t>
            </a:r>
            <a:r>
              <a:rPr lang="vi-VN" sz="2400" spc="-25" dirty="0" smtClean="0">
                <a:latin typeface="Calibri" pitchFamily="34" charset="0"/>
                <a:cs typeface="Calibri" pitchFamily="34" charset="0"/>
              </a:rPr>
              <a:t>i</a:t>
            </a:r>
            <a:r>
              <a:rPr lang="vi-VN" sz="2400" spc="-10" dirty="0" smtClean="0">
                <a:latin typeface="Calibri" pitchFamily="34" charset="0"/>
                <a:cs typeface="Calibri" pitchFamily="34" charset="0"/>
              </a:rPr>
              <a:t>,</a:t>
            </a:r>
            <a:r>
              <a:rPr lang="vi-VN" sz="2400" spc="-5" dirty="0" smtClean="0">
                <a:latin typeface="Calibri" pitchFamily="34" charset="0"/>
                <a:cs typeface="Calibri" pitchFamily="34" charset="0"/>
              </a:rPr>
              <a:t> </a:t>
            </a:r>
            <a:r>
              <a:rPr lang="vi-VN" sz="2400" spc="15" dirty="0" smtClean="0">
                <a:latin typeface="Calibri" pitchFamily="34" charset="0"/>
                <a:cs typeface="Calibri" pitchFamily="34" charset="0"/>
              </a:rPr>
              <a:t> </a:t>
            </a:r>
            <a:r>
              <a:rPr lang="vi-VN" sz="2400" spc="-10" dirty="0" smtClean="0">
                <a:latin typeface="Calibri" pitchFamily="34" charset="0"/>
                <a:cs typeface="Calibri" pitchFamily="34" charset="0"/>
              </a:rPr>
              <a:t>i</a:t>
            </a:r>
            <a:r>
              <a:rPr lang="vi-VN" sz="2400" spc="-55" dirty="0" smtClean="0">
                <a:latin typeface="Calibri" pitchFamily="34" charset="0"/>
                <a:cs typeface="Calibri" pitchFamily="34" charset="0"/>
              </a:rPr>
              <a:t>n</a:t>
            </a:r>
            <a:r>
              <a:rPr lang="vi-VN" sz="2400" spc="-40" dirty="0" smtClean="0">
                <a:latin typeface="Calibri" pitchFamily="34" charset="0"/>
                <a:cs typeface="Calibri" pitchFamily="34" charset="0"/>
              </a:rPr>
              <a:t>t</a:t>
            </a:r>
            <a:r>
              <a:rPr lang="vi-VN" sz="2400" spc="-15" dirty="0" smtClean="0">
                <a:latin typeface="Calibri" pitchFamily="34" charset="0"/>
                <a:cs typeface="Calibri" pitchFamily="34" charset="0"/>
              </a:rPr>
              <a:t>eg</a:t>
            </a:r>
            <a:r>
              <a:rPr lang="vi-VN" sz="2400" spc="-75" dirty="0" smtClean="0">
                <a:latin typeface="Calibri" pitchFamily="34" charset="0"/>
                <a:cs typeface="Calibri" pitchFamily="34" charset="0"/>
              </a:rPr>
              <a:t>r</a:t>
            </a:r>
            <a:r>
              <a:rPr lang="en-US" sz="2400" spc="-20" dirty="0" smtClean="0">
                <a:latin typeface="Calibri" pitchFamily="34" charset="0"/>
                <a:cs typeface="Calibri" pitchFamily="34" charset="0"/>
              </a:rPr>
              <a:t>area </a:t>
            </a:r>
            <a:r>
              <a:rPr lang="vi-VN" sz="2400" spc="-15" dirty="0" smtClean="0">
                <a:latin typeface="Calibri" pitchFamily="34" charset="0"/>
                <a:cs typeface="Calibri" pitchFamily="34" charset="0"/>
              </a:rPr>
              <a:t>no</a:t>
            </a:r>
            <a:r>
              <a:rPr lang="vi-VN" sz="2400" spc="-20" dirty="0" smtClean="0">
                <a:latin typeface="Calibri" pitchFamily="34" charset="0"/>
                <a:cs typeface="Calibri" pitchFamily="34" charset="0"/>
              </a:rPr>
              <a:t>i</a:t>
            </a:r>
            <a:r>
              <a:rPr lang="vi-VN" sz="2400" spc="-15" dirty="0" smtClean="0">
                <a:latin typeface="Calibri" pitchFamily="34" charset="0"/>
                <a:cs typeface="Calibri" pitchFamily="34" charset="0"/>
              </a:rPr>
              <a:t>le</a:t>
            </a:r>
            <a:r>
              <a:rPr lang="vi-VN" sz="2400" spc="-5" dirty="0" smtClean="0">
                <a:latin typeface="Calibri" pitchFamily="34" charset="0"/>
                <a:cs typeface="Calibri" pitchFamily="34" charset="0"/>
              </a:rPr>
              <a:t> </a:t>
            </a:r>
            <a:r>
              <a:rPr lang="vi-VN" sz="2400" spc="-15" dirty="0" smtClean="0">
                <a:latin typeface="Calibri" pitchFamily="34" charset="0"/>
                <a:cs typeface="Calibri" pitchFamily="34" charset="0"/>
              </a:rPr>
              <a:t>cuno</a:t>
            </a:r>
            <a:r>
              <a:rPr lang="vi-VN" sz="2400" spc="-60" dirty="0" smtClean="0">
                <a:latin typeface="Calibri" pitchFamily="34" charset="0"/>
                <a:cs typeface="Calibri" pitchFamily="34" charset="0"/>
              </a:rPr>
              <a:t>ș</a:t>
            </a:r>
            <a:r>
              <a:rPr lang="vi-VN" sz="2400" spc="-10" dirty="0" smtClean="0">
                <a:latin typeface="Calibri" pitchFamily="34" charset="0"/>
                <a:cs typeface="Calibri" pitchFamily="34" charset="0"/>
              </a:rPr>
              <a:t>ti</a:t>
            </a:r>
            <a:r>
              <a:rPr lang="vi-VN" sz="2400" spc="-55" dirty="0" smtClean="0">
                <a:latin typeface="Calibri" pitchFamily="34" charset="0"/>
                <a:cs typeface="Calibri" pitchFamily="34" charset="0"/>
              </a:rPr>
              <a:t>n</a:t>
            </a:r>
            <a:r>
              <a:rPr lang="vi-VN" sz="2400" spc="-40" dirty="0" smtClean="0">
                <a:latin typeface="Calibri" pitchFamily="34" charset="0"/>
                <a:cs typeface="Calibri" pitchFamily="34" charset="0"/>
              </a:rPr>
              <a:t>ț</a:t>
            </a:r>
            <a:r>
              <a:rPr lang="vi-VN" sz="2400" spc="-15" dirty="0" smtClean="0">
                <a:latin typeface="Calibri" pitchFamily="34" charset="0"/>
                <a:cs typeface="Calibri" pitchFamily="34" charset="0"/>
              </a:rPr>
              <a:t>e</a:t>
            </a:r>
            <a:r>
              <a:rPr lang="vi-VN" sz="2400" spc="35" dirty="0" smtClean="0">
                <a:latin typeface="Calibri" pitchFamily="34" charset="0"/>
                <a:cs typeface="Calibri" pitchFamily="34" charset="0"/>
              </a:rPr>
              <a:t> </a:t>
            </a:r>
            <a:r>
              <a:rPr lang="en-US" sz="2400" spc="-15" dirty="0">
                <a:latin typeface="Calibri" pitchFamily="34" charset="0"/>
                <a:cs typeface="Calibri" pitchFamily="34" charset="0"/>
              </a:rPr>
              <a:t>i</a:t>
            </a:r>
            <a:r>
              <a:rPr lang="vi-VN" sz="2400" spc="-15" dirty="0" smtClean="0">
                <a:latin typeface="Calibri" pitchFamily="34" charset="0"/>
                <a:cs typeface="Calibri" pitchFamily="34" charset="0"/>
              </a:rPr>
              <a:t>n cele</a:t>
            </a:r>
            <a:r>
              <a:rPr lang="vi-VN" sz="2400" spc="-5" dirty="0" smtClean="0">
                <a:latin typeface="Calibri" pitchFamily="34" charset="0"/>
                <a:cs typeface="Calibri" pitchFamily="34" charset="0"/>
              </a:rPr>
              <a:t> </a:t>
            </a:r>
            <a:r>
              <a:rPr lang="vi-VN" sz="2400" spc="-55" dirty="0" smtClean="0">
                <a:latin typeface="Calibri" pitchFamily="34" charset="0"/>
                <a:cs typeface="Calibri" pitchFamily="34" charset="0"/>
              </a:rPr>
              <a:t>v</a:t>
            </a:r>
            <a:r>
              <a:rPr lang="vi-VN" sz="2400" dirty="0" smtClean="0">
                <a:latin typeface="Calibri" pitchFamily="34" charset="0"/>
                <a:cs typeface="Calibri" pitchFamily="34" charset="0"/>
              </a:rPr>
              <a:t>al</a:t>
            </a:r>
            <a:r>
              <a:rPr lang="vi-VN" sz="2400" spc="-10" dirty="0" smtClean="0">
                <a:latin typeface="Calibri" pitchFamily="34" charset="0"/>
                <a:cs typeface="Calibri" pitchFamily="34" charset="0"/>
              </a:rPr>
              <a:t>i</a:t>
            </a:r>
            <a:r>
              <a:rPr lang="vi-VN" sz="2400" spc="-15" dirty="0" smtClean="0">
                <a:latin typeface="Calibri" pitchFamily="34" charset="0"/>
                <a:cs typeface="Calibri" pitchFamily="34" charset="0"/>
              </a:rPr>
              <a:t>d</a:t>
            </a:r>
            <a:r>
              <a:rPr lang="vi-VN" sz="2400" spc="-40" dirty="0" smtClean="0">
                <a:latin typeface="Calibri" pitchFamily="34" charset="0"/>
                <a:cs typeface="Calibri" pitchFamily="34" charset="0"/>
              </a:rPr>
              <a:t>at</a:t>
            </a:r>
            <a:r>
              <a:rPr lang="vi-VN" sz="2400" spc="-15" dirty="0" smtClean="0">
                <a:latin typeface="Calibri" pitchFamily="34" charset="0"/>
                <a:cs typeface="Calibri" pitchFamily="34" charset="0"/>
              </a:rPr>
              <a:t>e</a:t>
            </a:r>
            <a:r>
              <a:rPr lang="vi-VN" sz="2400" spc="-5" dirty="0" smtClean="0">
                <a:latin typeface="Calibri" pitchFamily="34" charset="0"/>
                <a:cs typeface="Calibri" pitchFamily="34" charset="0"/>
              </a:rPr>
              <a:t> </a:t>
            </a:r>
            <a:r>
              <a:rPr lang="vi-VN" sz="2400" spc="-30" dirty="0" smtClean="0">
                <a:latin typeface="Calibri" pitchFamily="34" charset="0"/>
                <a:cs typeface="Calibri" pitchFamily="34" charset="0"/>
              </a:rPr>
              <a:t>d</a:t>
            </a:r>
            <a:r>
              <a:rPr lang="vi-VN" sz="2400" spc="-15" dirty="0" smtClean="0">
                <a:latin typeface="Calibri" pitchFamily="34" charset="0"/>
                <a:cs typeface="Calibri" pitchFamily="34" charset="0"/>
              </a:rPr>
              <a:t>in</a:t>
            </a:r>
            <a:r>
              <a:rPr lang="vi-VN" sz="2400" spc="10" dirty="0" smtClean="0">
                <a:latin typeface="Calibri" pitchFamily="34" charset="0"/>
                <a:cs typeface="Calibri" pitchFamily="34" charset="0"/>
              </a:rPr>
              <a:t> </a:t>
            </a:r>
            <a:r>
              <a:rPr lang="vi-VN" sz="2400" spc="-10" dirty="0" smtClean="0">
                <a:latin typeface="Calibri" pitchFamily="34" charset="0"/>
                <a:cs typeface="Calibri" pitchFamily="34" charset="0"/>
              </a:rPr>
              <a:t>t</a:t>
            </a:r>
            <a:r>
              <a:rPr lang="vi-VN" sz="2400" spc="-50" dirty="0" smtClean="0">
                <a:latin typeface="Calibri" pitchFamily="34" charset="0"/>
                <a:cs typeface="Calibri" pitchFamily="34" charset="0"/>
              </a:rPr>
              <a:t>r</a:t>
            </a:r>
            <a:r>
              <a:rPr lang="vi-VN" sz="2400" spc="-15" dirty="0" smtClean="0">
                <a:latin typeface="Calibri" pitchFamily="34" charset="0"/>
                <a:cs typeface="Calibri" pitchFamily="34" charset="0"/>
              </a:rPr>
              <a:t>ecut</a:t>
            </a:r>
            <a:endParaRPr lang="vi-VN" sz="2400" dirty="0" smtClean="0">
              <a:latin typeface="Calibri" pitchFamily="34" charset="0"/>
              <a:cs typeface="Calibri" pitchFamily="34" charset="0"/>
            </a:endParaRPr>
          </a:p>
          <a:p>
            <a:pPr>
              <a:lnSpc>
                <a:spcPts val="600"/>
              </a:lnSpc>
              <a:spcBef>
                <a:spcPts val="7"/>
              </a:spcBef>
            </a:pPr>
            <a:endParaRPr lang="vi-VN" sz="2400" dirty="0" smtClean="0">
              <a:latin typeface="Calibri" pitchFamily="34" charset="0"/>
              <a:cs typeface="Calibri" pitchFamily="34" charset="0"/>
            </a:endParaRPr>
          </a:p>
          <a:p>
            <a:pPr>
              <a:lnSpc>
                <a:spcPts val="1000"/>
              </a:lnSpc>
            </a:pPr>
            <a:endParaRPr lang="vi-VN" sz="1000" dirty="0"/>
          </a:p>
        </p:txBody>
      </p:sp>
      <p:grpSp>
        <p:nvGrpSpPr>
          <p:cNvPr id="6" name="Group 5"/>
          <p:cNvGrpSpPr/>
          <p:nvPr/>
        </p:nvGrpSpPr>
        <p:grpSpPr>
          <a:xfrm>
            <a:off x="3113069" y="106158"/>
            <a:ext cx="6516502" cy="904573"/>
            <a:chOff x="0" y="0"/>
            <a:chExt cx="7046595" cy="1179195"/>
          </a:xfrm>
        </p:grpSpPr>
        <p:grpSp>
          <p:nvGrpSpPr>
            <p:cNvPr id="7" name="Group 6"/>
            <p:cNvGrpSpPr>
              <a:grpSpLocks/>
            </p:cNvGrpSpPr>
            <p:nvPr/>
          </p:nvGrpSpPr>
          <p:grpSpPr bwMode="auto">
            <a:xfrm>
              <a:off x="0" y="0"/>
              <a:ext cx="7046595" cy="1179195"/>
              <a:chOff x="0" y="0"/>
              <a:chExt cx="70468" cy="11791"/>
            </a:xfrm>
          </p:grpSpPr>
          <p:pic>
            <p:nvPicPr>
              <p:cNvPr id="9" name="Picture 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730" y="272"/>
                <a:ext cx="12738" cy="1151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43" y="409"/>
                <a:ext cx="8922" cy="86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3462" cy="10795"/>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8805" y="86995"/>
              <a:ext cx="767080" cy="756920"/>
            </a:xfrm>
            <a:prstGeom prst="rect">
              <a:avLst/>
            </a:prstGeom>
            <a:noFill/>
            <a:ln>
              <a:noFill/>
            </a:ln>
            <a:extLst>
              <a:ext uri="{FAA26D3D-D897-4be2-8F04-BA451C77F1D7}">
                <ma14:placeholderFlag xmlns="" xmlns:wpc="http://schemas.microsoft.com/office/word/2010/wordprocessingCanvas" xmlns:mo="http://schemas.microsoft.com/office/mac/office/2008/main" xmlns:mc="http://schemas.openxmlformats.org/markup-compatibility/2006" xmlns:mv="urn:schemas-microsoft-com:mac:vml"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ma14="http://schemas.microsoft.com/office/mac/drawingml/2011/main" xmlns:lc="http://schemas.openxmlformats.org/drawingml/2006/lockedCanvas"/>
              </a:ext>
            </a:extLst>
          </p:spPr>
        </p:pic>
      </p:gr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29253" y="5812136"/>
            <a:ext cx="10001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3101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8418</TotalTime>
  <Words>2418</Words>
  <Application>Microsoft Office PowerPoint</Application>
  <PresentationFormat>Custom</PresentationFormat>
  <Paragraphs>712</Paragraphs>
  <Slides>81</Slides>
  <Notes>3</Notes>
  <HiddenSlides>0</HiddenSlides>
  <MMClips>0</MMClips>
  <ScaleCrop>false</ScaleCrop>
  <HeadingPairs>
    <vt:vector size="4" baseType="variant">
      <vt:variant>
        <vt:lpstr>Theme</vt:lpstr>
      </vt:variant>
      <vt:variant>
        <vt:i4>1</vt:i4>
      </vt:variant>
      <vt:variant>
        <vt:lpstr>Slide Titles</vt:lpstr>
      </vt:variant>
      <vt:variant>
        <vt:i4>81</vt:i4>
      </vt:variant>
    </vt:vector>
  </HeadingPairs>
  <TitlesOfParts>
    <vt:vector size="82" baseType="lpstr">
      <vt:lpstr>Waveform</vt:lpstr>
      <vt:lpstr>PowerPoint Presentation</vt:lpstr>
      <vt:lpstr>Tematica  curs </vt:lpstr>
      <vt:lpstr>Calitatea …</vt:lpstr>
      <vt:lpstr>Sistem de management al calitatii </vt:lpstr>
      <vt:lpstr>Ce îl face atât de special?</vt:lpstr>
      <vt:lpstr>ORIENTAREA CĂTRE CLIENT</vt:lpstr>
      <vt:lpstr>NECESITATEA DE A  OBŢINE ÎMBUNĂTĂŢIREA  PERFORMANŢEI</vt:lpstr>
      <vt:lpstr>   De ce să implementăm Sistemul de management al calităţii?</vt:lpstr>
      <vt:lpstr> BENEFICIILE  IMPLEMENTĂRII UNUI SISTEM DE MANAGEMENT</vt:lpstr>
      <vt:lpstr>Principii de management al calităţii- 7 principii</vt:lpstr>
      <vt:lpstr>Principii de management al calităţii</vt:lpstr>
      <vt:lpstr>Principii de management al calităţii</vt:lpstr>
      <vt:lpstr>“Ciclul lui Deming”- PDCA- Baza SMC</vt:lpstr>
      <vt:lpstr>Diagrama flux – Metodologia PDCA Actiune corectiva</vt:lpstr>
      <vt:lpstr>ABORDARE BAZATĂ PE PROCES </vt:lpstr>
      <vt:lpstr>PowerPoint Presentation</vt:lpstr>
      <vt:lpstr>ABORDARE BAZATĂ PE PROCES</vt:lpstr>
      <vt:lpstr>Abordarea bazată pe proces</vt:lpstr>
      <vt:lpstr>PowerPoint Presentation</vt:lpstr>
      <vt:lpstr>Responsabilități generale și specifice  </vt:lpstr>
      <vt:lpstr> Standarde de referinta Relatia cu alte standarde de sisteme de management </vt:lpstr>
      <vt:lpstr>Specificații, norme, standarde naționale sau internaționale </vt:lpstr>
      <vt:lpstr>Standarde naționale sau internaționale</vt:lpstr>
      <vt:lpstr>Standard ISO 9001 </vt:lpstr>
      <vt:lpstr> Despre ISO</vt:lpstr>
      <vt:lpstr> Certificarea, Acreditarea </vt:lpstr>
      <vt:lpstr>SR EN ISO 9001:2015 Sisteme de management al calităţii. Cerinţe 1.Domeniul de aplicare</vt:lpstr>
      <vt:lpstr>SMC – Cerinte generale</vt:lpstr>
      <vt:lpstr>Sistemul de management al calităţii</vt:lpstr>
      <vt:lpstr>STRUCTURA documentației unui SMC </vt:lpstr>
      <vt:lpstr>Modele de documente SMC  în acord cu SR ISO/TR 10013:2003 -Linii directoare pentru documentaţia  sistemului de management al calităţii</vt:lpstr>
      <vt:lpstr>      Proceduri și Instructiuni (date preluate din ISO 9000:2015 și ISO/TR 10013:2013)</vt:lpstr>
      <vt:lpstr>Proceduri de sistem și operaționale</vt:lpstr>
      <vt:lpstr>Structura unei proceduri scrise</vt:lpstr>
      <vt:lpstr>PowerPoint Presentation</vt:lpstr>
      <vt:lpstr>Ciclul de viaţă al documentelor</vt:lpstr>
      <vt:lpstr>Terminologie</vt:lpstr>
      <vt:lpstr>Standard ISO 9001:2015- Cerinte</vt:lpstr>
      <vt:lpstr>4. Contextul organizatiei</vt:lpstr>
      <vt:lpstr>4.Contextul organizatiei</vt:lpstr>
      <vt:lpstr>4.Contextul organizatiei</vt:lpstr>
      <vt:lpstr>4.Contextul organizatiei </vt:lpstr>
      <vt:lpstr> 4.Contextul organizatiei </vt:lpstr>
      <vt:lpstr>  4.Contextul organizatiei 4.4 Sistemul de management al calitatii si procesele sale </vt:lpstr>
      <vt:lpstr>PowerPoint Presentation</vt:lpstr>
      <vt:lpstr>PowerPoint Presentation</vt:lpstr>
      <vt:lpstr>Leadership </vt:lpstr>
      <vt:lpstr>PowerPoint Presentation</vt:lpstr>
      <vt:lpstr>6.Planificare</vt:lpstr>
      <vt:lpstr>6.Planificare</vt:lpstr>
      <vt:lpstr> 7.Suportul  </vt:lpstr>
      <vt:lpstr>7.Suportul</vt:lpstr>
      <vt:lpstr>7.Suportul</vt:lpstr>
      <vt:lpstr> </vt:lpstr>
      <vt:lpstr>PowerPoint Presentation</vt:lpstr>
      <vt:lpstr>Comunicarea</vt:lpstr>
      <vt:lpstr>7.Suportul </vt:lpstr>
      <vt:lpstr>7.5.Informatii documentate</vt:lpstr>
      <vt:lpstr>Informatii documentate</vt:lpstr>
      <vt:lpstr>8.Operarea  </vt:lpstr>
      <vt:lpstr>Cerinte pentru produse si servicii</vt:lpstr>
      <vt:lpstr>Cerinte pentru produse si servicii</vt:lpstr>
      <vt:lpstr>Cerinte pentru produse si servicii</vt:lpstr>
      <vt:lpstr>Proiectarea si dezvoltarea</vt:lpstr>
      <vt:lpstr>PowerPoint Presentation</vt:lpstr>
      <vt:lpstr>Proiectarea si dezvoltarea</vt:lpstr>
      <vt:lpstr>Proiectarea si dezvoltarea</vt:lpstr>
      <vt:lpstr>Controlul proceselor, produselor si serviciilor furnizate din exterior</vt:lpstr>
      <vt:lpstr>Productie si furnizare de servicii</vt:lpstr>
      <vt:lpstr>Productie si furnizare de servicii</vt:lpstr>
      <vt:lpstr>Productie si furnizare de servicii</vt:lpstr>
      <vt:lpstr>Productie si furnizare de servicii</vt:lpstr>
      <vt:lpstr>Productie si furnizare de servicii</vt:lpstr>
      <vt:lpstr>Eliberarea produselor si serviciilor</vt:lpstr>
      <vt:lpstr> Controlul elementelor de iesire neconforme </vt:lpstr>
      <vt:lpstr>PowerPoint Presentation</vt:lpstr>
      <vt:lpstr>9.Evaluarea performantei  </vt:lpstr>
      <vt:lpstr>9.Evaluarea performantei  </vt:lpstr>
      <vt:lpstr> 10. Sisteme de management al calitatii </vt:lpstr>
      <vt:lpstr>10. Sisteme de management al calitatii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“Antreprenoriat Consolidat, Competitiv si Sustenabil in regiunea SV Oltenia – A.C.C.E.S”, Cod proiect: 104745, Apel: România Start Up Plus</dc:title>
  <dc:creator>Dana Siminica</dc:creator>
  <cp:lastModifiedBy>Camelia</cp:lastModifiedBy>
  <cp:revision>1222</cp:revision>
  <dcterms:created xsi:type="dcterms:W3CDTF">2018-04-09T20:12:34Z</dcterms:created>
  <dcterms:modified xsi:type="dcterms:W3CDTF">2021-05-10T10:23:18Z</dcterms:modified>
</cp:coreProperties>
</file>