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341" r:id="rId3"/>
    <p:sldId id="342" r:id="rId4"/>
    <p:sldId id="344" r:id="rId5"/>
    <p:sldId id="345" r:id="rId6"/>
    <p:sldId id="346" r:id="rId7"/>
    <p:sldId id="347" r:id="rId8"/>
    <p:sldId id="348" r:id="rId9"/>
    <p:sldId id="349" r:id="rId10"/>
    <p:sldId id="350" r:id="rId11"/>
    <p:sldId id="351" r:id="rId12"/>
    <p:sldId id="352" r:id="rId13"/>
    <p:sldId id="353" r:id="rId14"/>
    <p:sldId id="354" r:id="rId15"/>
    <p:sldId id="355" r:id="rId16"/>
    <p:sldId id="356" r:id="rId17"/>
    <p:sldId id="357" r:id="rId18"/>
    <p:sldId id="358" r:id="rId19"/>
    <p:sldId id="359" r:id="rId20"/>
    <p:sldId id="361" r:id="rId21"/>
    <p:sldId id="362" r:id="rId22"/>
    <p:sldId id="363" r:id="rId23"/>
    <p:sldId id="364" r:id="rId24"/>
    <p:sldId id="365" r:id="rId25"/>
    <p:sldId id="366" r:id="rId26"/>
    <p:sldId id="367"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0" r:id="rId40"/>
    <p:sldId id="381" r:id="rId41"/>
    <p:sldId id="382" r:id="rId42"/>
    <p:sldId id="383" r:id="rId43"/>
    <p:sldId id="384" r:id="rId44"/>
    <p:sldId id="385" r:id="rId45"/>
    <p:sldId id="386" r:id="rId46"/>
    <p:sldId id="387" r:id="rId47"/>
    <p:sldId id="388" r:id="rId48"/>
    <p:sldId id="389" r:id="rId49"/>
    <p:sldId id="390" r:id="rId50"/>
    <p:sldId id="391" r:id="rId51"/>
    <p:sldId id="392" r:id="rId52"/>
    <p:sldId id="291" r:id="rId53"/>
    <p:sldId id="331"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Default Section" id="{2316CC7F-8C4E-4FEC-98D4-0614DB1FFDA6}">
          <p14:sldIdLst>
            <p14:sldId id="256"/>
            <p14:sldId id="334"/>
            <p14:sldId id="335"/>
            <p14:sldId id="336"/>
            <p14:sldId id="332"/>
            <p14:sldId id="333"/>
            <p14:sldId id="257"/>
            <p14:sldId id="329"/>
            <p14:sldId id="330"/>
            <p14:sldId id="258"/>
            <p14:sldId id="260"/>
            <p14:sldId id="269"/>
            <p14:sldId id="292"/>
            <p14:sldId id="268"/>
            <p14:sldId id="264"/>
            <p14:sldId id="294"/>
            <p14:sldId id="295"/>
            <p14:sldId id="297"/>
            <p14:sldId id="270"/>
            <p14:sldId id="299"/>
            <p14:sldId id="308"/>
            <p14:sldId id="309"/>
            <p14:sldId id="310"/>
            <p14:sldId id="266"/>
            <p14:sldId id="265"/>
            <p14:sldId id="261"/>
            <p14:sldId id="303"/>
            <p14:sldId id="304"/>
            <p14:sldId id="305"/>
            <p14:sldId id="306"/>
            <p14:sldId id="312"/>
            <p14:sldId id="313"/>
            <p14:sldId id="318"/>
            <p14:sldId id="319"/>
            <p14:sldId id="320"/>
            <p14:sldId id="321"/>
            <p14:sldId id="322"/>
            <p14:sldId id="323"/>
            <p14:sldId id="324"/>
            <p14:sldId id="325"/>
            <p14:sldId id="262"/>
            <p14:sldId id="272"/>
            <p14:sldId id="273"/>
            <p14:sldId id="274"/>
            <p14:sldId id="275"/>
            <p14:sldId id="276"/>
            <p14:sldId id="271"/>
            <p14:sldId id="277"/>
            <p14:sldId id="278"/>
            <p14:sldId id="279"/>
            <p14:sldId id="288"/>
            <p14:sldId id="281"/>
            <p14:sldId id="282"/>
            <p14:sldId id="283"/>
          </p14:sldIdLst>
        </p14:section>
        <p14:section name="Untitled Section" id="{8192D64E-C018-4A1A-9DFD-10F14AB47E3D}">
          <p14:sldIdLst>
            <p14:sldId id="284"/>
            <p14:sldId id="285"/>
            <p14:sldId id="286"/>
            <p14:sldId id="287"/>
            <p14:sldId id="289"/>
            <p14:sldId id="327"/>
            <p14:sldId id="328"/>
            <p14:sldId id="291"/>
            <p14:sldId id="331"/>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9781" autoAdjust="0"/>
    <p:restoredTop sz="94660"/>
  </p:normalViewPr>
  <p:slideViewPr>
    <p:cSldViewPr snapToGrid="0">
      <p:cViewPr>
        <p:scale>
          <a:sx n="60" d="100"/>
          <a:sy n="60" d="100"/>
        </p:scale>
        <p:origin x="-450" y="-522"/>
      </p:cViewPr>
      <p:guideLst>
        <p:guide orient="horz" pos="2160"/>
        <p:guide pos="3840"/>
      </p:guideLst>
    </p:cSldViewPr>
  </p:slideViewPr>
  <p:notesTextViewPr>
    <p:cViewPr>
      <p:scale>
        <a:sx n="1" d="1"/>
        <a:sy n="1" d="1"/>
      </p:scale>
      <p:origin x="0" y="0"/>
    </p:cViewPr>
  </p:notesTextViewPr>
  <p:sorterViewPr>
    <p:cViewPr>
      <p:scale>
        <a:sx n="66" d="100"/>
        <a:sy n="66" d="100"/>
      </p:scale>
      <p:origin x="0" y="456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9E5821-123B-4DBF-9CC8-EF7CD87B48A4}" type="datetimeFigureOut">
              <a:rPr lang="en-US" smtClean="0"/>
              <a:t>3/18/2020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E21B8E-CB23-4D80-A6C9-7C40B62384F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p:spPr>
        <p:txBody>
          <a:bodyPr/>
          <a:lstStyle/>
          <a:p>
            <a:endParaRPr lang="en-US" smtClean="0">
              <a:latin typeface="Arial" pitchFamily="34" charset="0"/>
            </a:endParaRPr>
          </a:p>
        </p:txBody>
      </p:sp>
      <p:sp>
        <p:nvSpPr>
          <p:cNvPr id="62468" name="Slide Number Placeholder 3"/>
          <p:cNvSpPr>
            <a:spLocks noGrp="1"/>
          </p:cNvSpPr>
          <p:nvPr>
            <p:ph type="sldNum" sz="quarter" idx="5"/>
          </p:nvPr>
        </p:nvSpPr>
        <p:spPr>
          <a:noFill/>
        </p:spPr>
        <p:txBody>
          <a:bodyPr/>
          <a:lstStyle/>
          <a:p>
            <a:fld id="{14295BC1-016D-4D3D-BFE4-0EB11016515D}" type="slidenum">
              <a:rPr lang="fr-FR" smtClean="0">
                <a:latin typeface="Arial" pitchFamily="34" charset="0"/>
              </a:rPr>
              <a:pPr/>
              <a:t>2</a:t>
            </a:fld>
            <a:endParaRPr lang="fr-FR"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p:spPr>
        <p:txBody>
          <a:bodyPr/>
          <a:lstStyle/>
          <a:p>
            <a:endParaRPr lang="en-US" smtClean="0">
              <a:latin typeface="Arial" pitchFamily="34" charset="0"/>
            </a:endParaRPr>
          </a:p>
        </p:txBody>
      </p:sp>
      <p:sp>
        <p:nvSpPr>
          <p:cNvPr id="63492" name="Slide Number Placeholder 3"/>
          <p:cNvSpPr>
            <a:spLocks noGrp="1"/>
          </p:cNvSpPr>
          <p:nvPr>
            <p:ph type="sldNum" sz="quarter" idx="5"/>
          </p:nvPr>
        </p:nvSpPr>
        <p:spPr>
          <a:noFill/>
        </p:spPr>
        <p:txBody>
          <a:bodyPr/>
          <a:lstStyle/>
          <a:p>
            <a:fld id="{F8D851DB-9B41-47C2-8F31-8140A3576192}" type="slidenum">
              <a:rPr lang="en-US" smtClean="0">
                <a:latin typeface="Arial" pitchFamily="34" charset="0"/>
              </a:rPr>
              <a:pPr/>
              <a:t>5</a:t>
            </a:fld>
            <a:endParaRPr lang="en-US"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p:spPr>
        <p:txBody>
          <a:bodyPr/>
          <a:lstStyle/>
          <a:p>
            <a:endParaRPr lang="en-US" smtClean="0">
              <a:latin typeface="Arial" pitchFamily="34" charset="0"/>
            </a:endParaRPr>
          </a:p>
        </p:txBody>
      </p:sp>
      <p:sp>
        <p:nvSpPr>
          <p:cNvPr id="64516" name="Slide Number Placeholder 3"/>
          <p:cNvSpPr>
            <a:spLocks noGrp="1"/>
          </p:cNvSpPr>
          <p:nvPr>
            <p:ph type="sldNum" sz="quarter" idx="5"/>
          </p:nvPr>
        </p:nvSpPr>
        <p:spPr>
          <a:noFill/>
        </p:spPr>
        <p:txBody>
          <a:bodyPr/>
          <a:lstStyle/>
          <a:p>
            <a:fld id="{3F00BBED-29AC-4D1F-B26D-83CE2D041912}" type="slidenum">
              <a:rPr lang="en-US" smtClean="0">
                <a:latin typeface="Arial" pitchFamily="34" charset="0"/>
              </a:rPr>
              <a:pPr/>
              <a:t>17</a:t>
            </a:fld>
            <a:endParaRPr lang="en-US"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p:spPr>
        <p:txBody>
          <a:bodyPr/>
          <a:lstStyle/>
          <a:p>
            <a:endParaRPr lang="en-US" smtClean="0">
              <a:latin typeface="Arial" pitchFamily="34" charset="0"/>
            </a:endParaRPr>
          </a:p>
        </p:txBody>
      </p:sp>
      <p:sp>
        <p:nvSpPr>
          <p:cNvPr id="65540" name="Slide Number Placeholder 3"/>
          <p:cNvSpPr>
            <a:spLocks noGrp="1"/>
          </p:cNvSpPr>
          <p:nvPr>
            <p:ph type="sldNum" sz="quarter" idx="5"/>
          </p:nvPr>
        </p:nvSpPr>
        <p:spPr>
          <a:noFill/>
        </p:spPr>
        <p:txBody>
          <a:bodyPr/>
          <a:lstStyle/>
          <a:p>
            <a:fld id="{9434BC59-C781-4476-A288-47B0D24B5499}" type="slidenum">
              <a:rPr lang="fr-FR" smtClean="0">
                <a:latin typeface="Arial" pitchFamily="34" charset="0"/>
              </a:rPr>
              <a:pPr/>
              <a:t>33</a:t>
            </a:fld>
            <a:endParaRPr lang="fr-FR"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CC3E4B-E18C-47D1-9C92-52C772C3EC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4AB50D8A-956F-45D3-B6D0-F0FBA3329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A5176D0E-C6BE-412D-8747-9D7F5642B4FF}"/>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5" name="Footer Placeholder 4">
            <a:extLst>
              <a:ext uri="{FF2B5EF4-FFF2-40B4-BE49-F238E27FC236}">
                <a16:creationId xmlns:a16="http://schemas.microsoft.com/office/drawing/2014/main" xmlns="" id="{DE1E10B9-DBC2-41F1-BC8F-C81712F0CE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7C45D01-C5A1-4FAD-8985-41B7EB5A7E60}"/>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54564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D74EC1-905C-4F4B-A2DF-94E3F92B8C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ADB4ED3-FFBA-49F4-AE15-67F730662E1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7DF26C3-F24A-4CC6-BFFF-410458449A42}"/>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5" name="Footer Placeholder 4">
            <a:extLst>
              <a:ext uri="{FF2B5EF4-FFF2-40B4-BE49-F238E27FC236}">
                <a16:creationId xmlns:a16="http://schemas.microsoft.com/office/drawing/2014/main" xmlns="" id="{4563475F-FE60-4604-91CA-9C41B1D2F2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4D2DA82-03EC-41B9-B71E-680112DA5AED}"/>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025497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4CD99B-6F45-42B3-A549-A3CE7A866D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62783BD-C08B-41DE-ADA7-9A27D65E07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BC63DEE3-11BB-4A60-8615-0317E00156C4}"/>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5" name="Footer Placeholder 4">
            <a:extLst>
              <a:ext uri="{FF2B5EF4-FFF2-40B4-BE49-F238E27FC236}">
                <a16:creationId xmlns:a16="http://schemas.microsoft.com/office/drawing/2014/main" xmlns="" id="{9571A134-1E63-4CA2-8787-2903A3A62F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0D2AFEF-7860-4572-B765-DFFCE9F9B100}"/>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2668974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5AA6C1-5DE1-4153-85E8-F124123FE0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1C444E9-E1BB-44CB-B009-F0AB723E575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7E7F178C-3283-426F-ADD9-E43EB15393D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BED0C8FA-ACAD-4545-9064-2EC775BB4A20}"/>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6" name="Footer Placeholder 5">
            <a:extLst>
              <a:ext uri="{FF2B5EF4-FFF2-40B4-BE49-F238E27FC236}">
                <a16:creationId xmlns:a16="http://schemas.microsoft.com/office/drawing/2014/main" xmlns="" id="{BEE629BD-993E-41F5-8372-2DFCB17417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AD5D3329-66C2-439E-9807-74134CE073A7}"/>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734438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D1EB6A-A180-4CA5-9AB4-95C8E64748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382AC71-BF7C-4EF1-9C65-46499C1FD5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414456AE-BB5F-4769-957C-9761711299B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446A5EE2-613A-4581-AABD-2211921B95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48DE00C8-E7D0-447F-8042-1DF900CEFFD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F49981A4-7B61-444B-8958-4FBF08806F54}"/>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8" name="Footer Placeholder 7">
            <a:extLst>
              <a:ext uri="{FF2B5EF4-FFF2-40B4-BE49-F238E27FC236}">
                <a16:creationId xmlns:a16="http://schemas.microsoft.com/office/drawing/2014/main" xmlns="" id="{DFA66E87-CB9F-440C-A645-A0CF9FC8D25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6BD4F336-4D1D-4AA6-BC0E-5F9C78698F22}"/>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039709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9AB3D8-B430-4186-BF34-FF16433602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F213A3FF-F55E-4DF4-AA40-AC9778CA933D}"/>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4" name="Footer Placeholder 3">
            <a:extLst>
              <a:ext uri="{FF2B5EF4-FFF2-40B4-BE49-F238E27FC236}">
                <a16:creationId xmlns:a16="http://schemas.microsoft.com/office/drawing/2014/main" xmlns="" id="{F5988E33-44E7-435D-A4D2-E3EA40C04E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882127B5-2EC0-4425-AF63-D9A7D24B20A4}"/>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828229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C559EFE-A74B-449B-9B45-E23632D8B57D}"/>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3" name="Footer Placeholder 2">
            <a:extLst>
              <a:ext uri="{FF2B5EF4-FFF2-40B4-BE49-F238E27FC236}">
                <a16:creationId xmlns:a16="http://schemas.microsoft.com/office/drawing/2014/main" xmlns="" id="{BBD227C1-497A-428E-9949-581EB721C8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316B16B5-FCF0-4EE1-8EBA-1FAFD9700D81}"/>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876433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6E5FDE-33D6-49D5-A8D7-6258DA3FC7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4AACE1D-08D3-4AE8-B717-2736F55F9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9A462177-DA21-4C1A-9A7F-4B456647B9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C36D8570-C98C-4832-AB4E-2103B15167FB}"/>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6" name="Footer Placeholder 5">
            <a:extLst>
              <a:ext uri="{FF2B5EF4-FFF2-40B4-BE49-F238E27FC236}">
                <a16:creationId xmlns:a16="http://schemas.microsoft.com/office/drawing/2014/main" xmlns="" id="{AAA94B32-FBCC-483E-8703-67C32C608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AD7A363-F106-47DB-9709-B3F79DE9E6E0}"/>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2501868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54A10E-F608-45CC-B085-B565ABE98B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44A529FE-FD07-4EED-B2DB-016D6D7D6A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xmlns="" id="{AEE6734E-809D-41DE-8080-2B3A21572D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52DCFBF7-5AF4-4229-9A38-298BA44B13EB}"/>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6" name="Footer Placeholder 5">
            <a:extLst>
              <a:ext uri="{FF2B5EF4-FFF2-40B4-BE49-F238E27FC236}">
                <a16:creationId xmlns:a16="http://schemas.microsoft.com/office/drawing/2014/main" xmlns="" id="{93CD4039-89C2-44D5-9372-DE84B353CA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079C4716-4206-4EE0-8311-1E1ABF42B428}"/>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1943590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C57EB3-B60A-459C-B496-D541594B5A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789098D-7679-4C03-84A0-621159E15EC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B219D69-3E3F-45E9-B818-C5CFA6FDCD40}"/>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5" name="Footer Placeholder 4">
            <a:extLst>
              <a:ext uri="{FF2B5EF4-FFF2-40B4-BE49-F238E27FC236}">
                <a16:creationId xmlns:a16="http://schemas.microsoft.com/office/drawing/2014/main" xmlns="" id="{32320AF1-0A1C-440E-8108-35950FAEB2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A7C7626-4E7B-4A54-8F50-3E711AE570BB}"/>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208121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1F43B7E0-D3E6-415D-B6A4-741425CA4D9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739EF58C-C4A1-416C-8939-1903EC484AB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7629569-1146-4A96-B43B-1F76694D9B4C}"/>
              </a:ext>
            </a:extLst>
          </p:cNvPr>
          <p:cNvSpPr>
            <a:spLocks noGrp="1"/>
          </p:cNvSpPr>
          <p:nvPr>
            <p:ph type="dt" sz="half" idx="10"/>
          </p:nvPr>
        </p:nvSpPr>
        <p:spPr/>
        <p:txBody>
          <a:bodyPr/>
          <a:lstStyle/>
          <a:p>
            <a:fld id="{A966655C-4BB9-4158-B01A-DB5838BCA6CC}" type="datetimeFigureOut">
              <a:rPr lang="en-GB" smtClean="0"/>
              <a:pPr/>
              <a:t>18/03/2020</a:t>
            </a:fld>
            <a:endParaRPr lang="en-GB"/>
          </a:p>
        </p:txBody>
      </p:sp>
      <p:sp>
        <p:nvSpPr>
          <p:cNvPr id="5" name="Footer Placeholder 4">
            <a:extLst>
              <a:ext uri="{FF2B5EF4-FFF2-40B4-BE49-F238E27FC236}">
                <a16:creationId xmlns:a16="http://schemas.microsoft.com/office/drawing/2014/main" xmlns="" id="{9347ADB3-6B7A-44DF-8940-AD828FB26A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0ACFB31-5560-4B06-B201-6DA46659A6FE}"/>
              </a:ext>
            </a:extLst>
          </p:cNvPr>
          <p:cNvSpPr>
            <a:spLocks noGrp="1"/>
          </p:cNvSpPr>
          <p:nvPr>
            <p:ph type="sldNum" sz="quarter" idx="12"/>
          </p:nvPr>
        </p:nvSpPr>
        <p:spPr/>
        <p:txBody>
          <a:body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514802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CFEF5D2-0AB0-4668-B46C-55854EBE98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88FA4DB-49EA-4F47-A128-E9BF43BF95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BF88B94-FC44-4ADB-B546-CAA1725D01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66655C-4BB9-4158-B01A-DB5838BCA6CC}" type="datetimeFigureOut">
              <a:rPr lang="en-GB" smtClean="0"/>
              <a:pPr/>
              <a:t>18/03/2020</a:t>
            </a:fld>
            <a:endParaRPr lang="en-GB"/>
          </a:p>
        </p:txBody>
      </p:sp>
      <p:sp>
        <p:nvSpPr>
          <p:cNvPr id="5" name="Footer Placeholder 4">
            <a:extLst>
              <a:ext uri="{FF2B5EF4-FFF2-40B4-BE49-F238E27FC236}">
                <a16:creationId xmlns:a16="http://schemas.microsoft.com/office/drawing/2014/main" xmlns="" id="{EB5EC08D-F363-4341-9665-EEAD2DFC25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C7F81372-0F2B-4F1B-9767-EA1DFC251D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FC0409-9441-45EB-9505-A488B8D37E11}" type="slidenum">
              <a:rPr lang="en-GB" smtClean="0"/>
              <a:pPr/>
              <a:t>‹#›</a:t>
            </a:fld>
            <a:endParaRPr lang="en-GB"/>
          </a:p>
        </p:txBody>
      </p:sp>
    </p:spTree>
    <p:extLst>
      <p:ext uri="{BB962C8B-B14F-4D97-AF65-F5344CB8AC3E}">
        <p14:creationId xmlns:p14="http://schemas.microsoft.com/office/powerpoint/2010/main" xmlns="" val="23765543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legestart.ro/Monitorul-Oficial-54-din-23.01.2013-(M.-Of.-54-2013-22501).htm" TargetMode="External"/><Relationship Id="rId2" Type="http://schemas.openxmlformats.org/officeDocument/2006/relationships/hyperlink" Target="http://lege5.ro/Gratuit/gmztoobwgy/ordonanta-8-2013-ordonanta-pentru-modificarea-si-completarea-legii-nr-571-2003-privind-codul-fiscal-si-reglementarea-unor-masuri-financiar-fiscal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ro.wikipedia.org/wiki/Drepturi_de_autor" TargetMode="External"/><Relationship Id="rId2" Type="http://schemas.openxmlformats.org/officeDocument/2006/relationships/hyperlink" Target="https://ro.wikipedia.org/wiki/Brevet_de_inven%C8%9Bie" TargetMode="External"/><Relationship Id="rId1" Type="http://schemas.openxmlformats.org/officeDocument/2006/relationships/slideLayout" Target="../slideLayouts/slideLayout2.xml"/><Relationship Id="rId4" Type="http://schemas.openxmlformats.org/officeDocument/2006/relationships/hyperlink" Target="https://ro.wikipedia.org/wiki/Marc%C4%83_%C3%AEnregistrat%C4%83"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ro.wikipedia.org/w/index.php?title=Model_de_utilitate&amp;action=edit&amp;redlink=1" TargetMode="External"/><Relationship Id="rId2" Type="http://schemas.openxmlformats.org/officeDocument/2006/relationships/hyperlink" Target="https://ro.wikipedia.org/wiki/Inven%C8%9Bie" TargetMode="External"/><Relationship Id="rId1" Type="http://schemas.openxmlformats.org/officeDocument/2006/relationships/slideLayout" Target="../slideLayouts/slideLayout2.xml"/><Relationship Id="rId4" Type="http://schemas.openxmlformats.org/officeDocument/2006/relationships/hyperlink" Target="https://ro.wikipedia.org/wiki/Desene_%C8%99i_modele_industriale"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ro.wikipedia.org/w/index.php?title=Indica%C8%9Bie_geografic%C4%83&amp;action=edit&amp;redlink=1" TargetMode="External"/><Relationship Id="rId2" Type="http://schemas.openxmlformats.org/officeDocument/2006/relationships/hyperlink" Target="https://ro.wikipedia.org/wiki/Marc%C4%83_%C3%AEnregistrat%C4%83_(termen)" TargetMode="External"/><Relationship Id="rId1" Type="http://schemas.openxmlformats.org/officeDocument/2006/relationships/slideLayout" Target="../slideLayouts/slideLayout2.xml"/><Relationship Id="rId5" Type="http://schemas.openxmlformats.org/officeDocument/2006/relationships/hyperlink" Target="https://ro.wikipedia.org/w/index.php?title=Reprimarea_concuren%C8%9Bei_neloiale&amp;action=edit&amp;redlink=1" TargetMode="External"/><Relationship Id="rId4" Type="http://schemas.openxmlformats.org/officeDocument/2006/relationships/hyperlink" Target="https://ro.wikipedia.org/w/index.php?title=Nume_comercial&amp;action=edit&amp;redlink=1"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hyperlink" Target="mailto:office@ipacv.ro" TargetMode="External"/><Relationship Id="rId3" Type="http://schemas.openxmlformats.org/officeDocument/2006/relationships/image" Target="../media/image3.jpeg"/><Relationship Id="rId7"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B8C56D5C-EC5A-49F2-B44D-234840A874DF}"/>
              </a:ext>
            </a:extLst>
          </p:cNvPr>
          <p:cNvSpPr>
            <a:spLocks noGrp="1"/>
          </p:cNvSpPr>
          <p:nvPr>
            <p:ph type="subTitle" idx="1"/>
          </p:nvPr>
        </p:nvSpPr>
        <p:spPr>
          <a:xfrm>
            <a:off x="1725448" y="3196514"/>
            <a:ext cx="9144000" cy="1008062"/>
          </a:xfrm>
        </p:spPr>
        <p:txBody>
          <a:bodyPr>
            <a:normAutofit/>
          </a:bodyPr>
          <a:lstStyle/>
          <a:p>
            <a:r>
              <a:rPr lang="en-US" sz="4400" b="1" dirty="0" err="1" smtClean="0">
                <a:solidFill>
                  <a:srgbClr val="7030A0"/>
                </a:solidFill>
              </a:rPr>
              <a:t>Managementul</a:t>
            </a:r>
            <a:r>
              <a:rPr lang="en-US" sz="4400" b="1" dirty="0" smtClean="0">
                <a:solidFill>
                  <a:srgbClr val="7030A0"/>
                </a:solidFill>
              </a:rPr>
              <a:t> </a:t>
            </a:r>
            <a:r>
              <a:rPr lang="en-US" sz="4400" b="1" dirty="0" err="1" smtClean="0">
                <a:solidFill>
                  <a:srgbClr val="7030A0"/>
                </a:solidFill>
              </a:rPr>
              <a:t>inovarii</a:t>
            </a:r>
            <a:endParaRPr lang="en-GB" sz="4400" dirty="0"/>
          </a:p>
        </p:txBody>
      </p:sp>
      <p:sp>
        <p:nvSpPr>
          <p:cNvPr id="6" name="Subtitle 2">
            <a:extLst>
              <a:ext uri="{FF2B5EF4-FFF2-40B4-BE49-F238E27FC236}">
                <a16:creationId xmlns:a16="http://schemas.microsoft.com/office/drawing/2014/main" xmlns="" id="{CBA466C8-2121-44B0-9565-BE22CA08E4D6}"/>
              </a:ext>
            </a:extLst>
          </p:cNvPr>
          <p:cNvSpPr txBox="1">
            <a:spLocks/>
          </p:cNvSpPr>
          <p:nvPr/>
        </p:nvSpPr>
        <p:spPr>
          <a:xfrm>
            <a:off x="2276475" y="5749925"/>
            <a:ext cx="9144000" cy="10080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a:p>
        </p:txBody>
      </p:sp>
      <p:pic>
        <p:nvPicPr>
          <p:cNvPr id="8" name="Picture 7">
            <a:extLst>
              <a:ext uri="{FF2B5EF4-FFF2-40B4-BE49-F238E27FC236}">
                <a16:creationId xmlns:a16="http://schemas.microsoft.com/office/drawing/2014/main" xmlns="" id="{A372BED8-19AF-4C2E-B2CD-FDDC249959ED}"/>
              </a:ext>
            </a:extLst>
          </p:cNvPr>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475037" y="6117020"/>
            <a:ext cx="1081088" cy="454845"/>
          </a:xfrm>
          <a:prstGeom prst="rect">
            <a:avLst/>
          </a:prstGeom>
          <a:noFill/>
          <a:ln>
            <a:noFill/>
          </a:ln>
        </p:spPr>
      </p:pic>
      <p:sp>
        <p:nvSpPr>
          <p:cNvPr id="58369" name="Rectangle 1"/>
          <p:cNvSpPr>
            <a:spLocks noChangeArrowheads="1"/>
          </p:cNvSpPr>
          <p:nvPr/>
        </p:nvSpPr>
        <p:spPr bwMode="auto">
          <a:xfrm>
            <a:off x="536029" y="1497724"/>
            <a:ext cx="10184524"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TITLUL PROIECTULUI: „Universitatea Antreprenorială – sistem de educaţie superioară şi de formare pentru piața muncii din România </a:t>
            </a:r>
            <a:endParaRPr kumimoji="0" lang="en-US"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prin acordarea de burse pentru doctoranzi şi cercetători post-doctorat şi implementarea de programe de formare antreprenorială inovative”</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Proiect cofinanţat din Fondul Social European, prin Programul Operațional Capital Uman 2014-2020 </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ID PROIECT: </a:t>
            </a:r>
            <a:r>
              <a:rPr kumimoji="0" lang="en-US" sz="1100" b="0" i="0" u="none" strike="noStrike" cap="none" normalizeH="0" baseline="0" dirty="0" smtClean="0">
                <a:ln>
                  <a:noFill/>
                </a:ln>
                <a:solidFill>
                  <a:schemeClr val="tx1"/>
                </a:solidFill>
                <a:effectLst/>
                <a:latin typeface="Trebuchet MS" pitchFamily="34" charset="0"/>
                <a:ea typeface="Calibri" pitchFamily="34" charset="0"/>
                <a:cs typeface="Calibri" pitchFamily="34" charset="0"/>
              </a:rPr>
              <a:t>POCU/380/6/13/123990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58370" name="Group 22"/>
          <p:cNvGrpSpPr>
            <a:grpSpLocks/>
          </p:cNvGrpSpPr>
          <p:nvPr/>
        </p:nvGrpSpPr>
        <p:grpSpPr bwMode="auto">
          <a:xfrm>
            <a:off x="2579360" y="283779"/>
            <a:ext cx="7046912" cy="1177925"/>
            <a:chOff x="0" y="0"/>
            <a:chExt cx="7046595" cy="1179195"/>
          </a:xfrm>
        </p:grpSpPr>
        <p:grpSp>
          <p:nvGrpSpPr>
            <p:cNvPr id="5" name="Group 17"/>
            <p:cNvGrpSpPr>
              <a:grpSpLocks/>
            </p:cNvGrpSpPr>
            <p:nvPr/>
          </p:nvGrpSpPr>
          <p:grpSpPr bwMode="auto">
            <a:xfrm>
              <a:off x="0" y="0"/>
              <a:ext cx="7046595" cy="1179195"/>
              <a:chOff x="0" y="0"/>
              <a:chExt cx="70468" cy="11791"/>
            </a:xfrm>
          </p:grpSpPr>
          <p:pic>
            <p:nvPicPr>
              <p:cNvPr id="2" name="Picture 5"/>
              <p:cNvPicPr>
                <a:picLocks noChangeAspect="1" noChangeArrowheads="1"/>
              </p:cNvPicPr>
              <p:nvPr/>
            </p:nvPicPr>
            <p:blipFill>
              <a:blip r:embed="rId3"/>
              <a:srcRect/>
              <a:stretch>
                <a:fillRect/>
              </a:stretch>
            </p:blipFill>
            <p:spPr bwMode="auto">
              <a:xfrm>
                <a:off x="57730" y="272"/>
                <a:ext cx="12738" cy="11519"/>
              </a:xfrm>
              <a:prstGeom prst="rect">
                <a:avLst/>
              </a:prstGeom>
              <a:noFill/>
            </p:spPr>
          </p:pic>
          <p:pic>
            <p:nvPicPr>
              <p:cNvPr id="4" name="Picture 6"/>
              <p:cNvPicPr>
                <a:picLocks noChangeAspect="1" noChangeArrowheads="1"/>
              </p:cNvPicPr>
              <p:nvPr/>
            </p:nvPicPr>
            <p:blipFill>
              <a:blip r:embed="rId4"/>
              <a:srcRect/>
              <a:stretch>
                <a:fillRect/>
              </a:stretch>
            </p:blipFill>
            <p:spPr bwMode="auto">
              <a:xfrm>
                <a:off x="30843" y="409"/>
                <a:ext cx="8922" cy="8636"/>
              </a:xfrm>
              <a:prstGeom prst="rect">
                <a:avLst/>
              </a:prstGeom>
              <a:noFill/>
            </p:spPr>
          </p:pic>
          <p:pic>
            <p:nvPicPr>
              <p:cNvPr id="9" name="Picture 1"/>
              <p:cNvPicPr>
                <a:picLocks noChangeAspect="1" noChangeArrowheads="1"/>
              </p:cNvPicPr>
              <p:nvPr/>
            </p:nvPicPr>
            <p:blipFill>
              <a:blip r:embed="rId5"/>
              <a:srcRect/>
              <a:stretch>
                <a:fillRect/>
              </a:stretch>
            </p:blipFill>
            <p:spPr bwMode="auto">
              <a:xfrm>
                <a:off x="0" y="0"/>
                <a:ext cx="13462" cy="10795"/>
              </a:xfrm>
              <a:prstGeom prst="rect">
                <a:avLst/>
              </a:prstGeom>
              <a:noFill/>
            </p:spPr>
          </p:pic>
        </p:grpSp>
        <p:pic>
          <p:nvPicPr>
            <p:cNvPr id="21" name="Picture 21"/>
            <p:cNvPicPr>
              <a:picLocks noChangeAspect="1"/>
            </p:cNvPicPr>
            <p:nvPr/>
          </p:nvPicPr>
          <p:blipFill>
            <a:blip r:embed="rId6" cstate="print"/>
            <a:srcRect/>
            <a:stretch>
              <a:fillRect/>
            </a:stretch>
          </p:blipFill>
          <p:spPr bwMode="auto">
            <a:xfrm>
              <a:off x="3138805" y="86995"/>
              <a:ext cx="767080" cy="756920"/>
            </a:xfrm>
            <a:prstGeom prst="rect">
              <a:avLst/>
            </a:prstGeom>
            <a:noFill/>
          </p:spPr>
        </p:pic>
      </p:grpSp>
      <p:pic>
        <p:nvPicPr>
          <p:cNvPr id="13" name="Picture 12"/>
          <p:cNvPicPr/>
          <p:nvPr/>
        </p:nvPicPr>
        <p:blipFill>
          <a:blip r:embed="rId7">
            <a:extLst>
              <a:ext uri="{28A0092B-C50C-407E-A947-70E740481C1C}">
                <a14:useLocalDpi xmlns:a14="http://schemas.microsoft.com/office/drawing/2010/main" xmlns="" val="0"/>
              </a:ext>
            </a:extLst>
          </a:blip>
          <a:srcRect/>
          <a:stretch>
            <a:fillRect/>
          </a:stretch>
        </p:blipFill>
        <p:spPr bwMode="auto">
          <a:xfrm>
            <a:off x="985783" y="6000092"/>
            <a:ext cx="1549400" cy="533400"/>
          </a:xfrm>
          <a:prstGeom prst="rect">
            <a:avLst/>
          </a:prstGeom>
          <a:noFill/>
        </p:spPr>
      </p:pic>
      <p:sp>
        <p:nvSpPr>
          <p:cNvPr id="14" name="Rectangle 13"/>
          <p:cNvSpPr/>
          <p:nvPr/>
        </p:nvSpPr>
        <p:spPr>
          <a:xfrm>
            <a:off x="1623848" y="4293145"/>
            <a:ext cx="9175531" cy="1323439"/>
          </a:xfrm>
          <a:prstGeom prst="rect">
            <a:avLst/>
          </a:prstGeom>
        </p:spPr>
        <p:txBody>
          <a:bodyPr wrap="square">
            <a:spAutoFit/>
          </a:bodyPr>
          <a:lstStyle/>
          <a:p>
            <a:pPr algn="ctr" eaLnBrk="0" hangingPunct="0">
              <a:defRPr/>
            </a:pPr>
            <a:r>
              <a:rPr lang="ro-RO" sz="4000" b="1" dirty="0" smtClean="0">
                <a:solidFill>
                  <a:srgbClr val="7030A0"/>
                </a:solidFill>
              </a:rPr>
              <a:t>Modulul </a:t>
            </a:r>
            <a:r>
              <a:rPr lang="ro-RO" sz="4000" b="1" dirty="0" smtClean="0">
                <a:solidFill>
                  <a:srgbClr val="7030A0"/>
                </a:solidFill>
              </a:rPr>
              <a:t>7 </a:t>
            </a:r>
            <a:endParaRPr lang="en-US" sz="4000" b="1" dirty="0" smtClean="0">
              <a:solidFill>
                <a:srgbClr val="7030A0"/>
              </a:solidFill>
            </a:endParaRPr>
          </a:p>
          <a:p>
            <a:pPr algn="ctr">
              <a:defRPr/>
            </a:pPr>
            <a:r>
              <a:rPr lang="ro-RO" sz="4000" b="1" dirty="0" smtClean="0">
                <a:solidFill>
                  <a:srgbClr val="7030A0"/>
                </a:solidFill>
              </a:rPr>
              <a:t>Capitalul intelectual al întreprinderii. </a:t>
            </a:r>
            <a:endParaRPr lang="en-US" sz="4000" b="1" dirty="0">
              <a:solidFill>
                <a:srgbClr val="7030A0"/>
              </a:solidFill>
            </a:endParaRPr>
          </a:p>
        </p:txBody>
      </p:sp>
    </p:spTree>
    <p:extLst>
      <p:ext uri="{BB962C8B-B14F-4D97-AF65-F5344CB8AC3E}">
        <p14:creationId xmlns:p14="http://schemas.microsoft.com/office/powerpoint/2010/main" xmlns="" val="3842051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2"/>
          <p:cNvSpPr>
            <a:spLocks noGrp="1"/>
          </p:cNvSpPr>
          <p:nvPr>
            <p:ph idx="1"/>
          </p:nvPr>
        </p:nvSpPr>
        <p:spPr>
          <a:xfrm>
            <a:off x="914401" y="1700213"/>
            <a:ext cx="10750551" cy="4872037"/>
          </a:xfrm>
        </p:spPr>
        <p:txBody>
          <a:bodyPr/>
          <a:lstStyle/>
          <a:p>
            <a:pPr>
              <a:buFontTx/>
              <a:buNone/>
            </a:pPr>
            <a:endParaRPr lang="en-US" sz="2800" smtClean="0"/>
          </a:p>
          <a:p>
            <a:pPr>
              <a:buFontTx/>
              <a:buNone/>
            </a:pPr>
            <a:r>
              <a:rPr lang="en-US" sz="2800" smtClean="0"/>
              <a:t>Faceti lucrurile simple NU simpliste</a:t>
            </a:r>
          </a:p>
          <a:p>
            <a:pPr>
              <a:buFontTx/>
              <a:buNone/>
            </a:pPr>
            <a:r>
              <a:rPr lang="en-US" sz="2800" i="1" smtClean="0"/>
              <a:t>Albert Einstein</a:t>
            </a:r>
            <a:endParaRPr lang="en-US" sz="2800" smtClean="0"/>
          </a:p>
          <a:p>
            <a:pPr>
              <a:buFontTx/>
              <a:buNone/>
            </a:pPr>
            <a:endParaRPr lang="en-US" sz="2800" i="1" smtClean="0"/>
          </a:p>
          <a:p>
            <a:pPr>
              <a:buFontTx/>
              <a:buNone/>
            </a:pPr>
            <a:endParaRPr lang="ro-RO" sz="2800" i="1" smtClean="0"/>
          </a:p>
          <a:p>
            <a:endParaRPr lang="en-US" smtClean="0"/>
          </a:p>
        </p:txBody>
      </p:sp>
      <p:sp>
        <p:nvSpPr>
          <p:cNvPr id="4" name="Rectangle 3"/>
          <p:cNvSpPr/>
          <p:nvPr/>
        </p:nvSpPr>
        <p:spPr>
          <a:xfrm>
            <a:off x="5039784" y="333375"/>
            <a:ext cx="1376467" cy="584775"/>
          </a:xfrm>
          <a:prstGeom prst="rect">
            <a:avLst/>
          </a:prstGeom>
        </p:spPr>
        <p:txBody>
          <a:bodyPr wrap="none">
            <a:spAutoFit/>
          </a:bodyPr>
          <a:lstStyle/>
          <a:p>
            <a:pPr>
              <a:defRPr/>
            </a:pPr>
            <a:r>
              <a:rPr lang="ro-RO" sz="3200" b="1" dirty="0">
                <a:solidFill>
                  <a:srgbClr val="7030A0"/>
                </a:solidFill>
                <a:latin typeface="+mn-lt"/>
              </a:rPr>
              <a:t>Motto:</a:t>
            </a:r>
            <a:endParaRPr lang="en-US" sz="3200" b="1" dirty="0">
              <a:solidFill>
                <a:srgbClr val="7030A0"/>
              </a:solidFill>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a:xfrm>
            <a:off x="838200" y="1418897"/>
            <a:ext cx="10515600" cy="4758066"/>
          </a:xfrm>
        </p:spPr>
        <p:txBody>
          <a:bodyPr>
            <a:normAutofit/>
          </a:bodyPr>
          <a:lstStyle/>
          <a:p>
            <a:pPr>
              <a:spcBef>
                <a:spcPts val="600"/>
              </a:spcBef>
              <a:spcAft>
                <a:spcPts val="600"/>
              </a:spcAft>
            </a:pPr>
            <a:r>
              <a:rPr lang="ro-RO" sz="2400" dirty="0" smtClean="0"/>
              <a:t>Inovarea </a:t>
            </a:r>
            <a:r>
              <a:rPr lang="ro-RO" sz="2400" dirty="0" smtClean="0"/>
              <a:t>în economia </a:t>
            </a:r>
            <a:r>
              <a:rPr lang="ro-RO" sz="2400" dirty="0" smtClean="0"/>
              <a:t>cunoaşterii;</a:t>
            </a:r>
            <a:endParaRPr lang="en-US" sz="2400" dirty="0" smtClean="0"/>
          </a:p>
          <a:p>
            <a:pPr>
              <a:spcBef>
                <a:spcPts val="600"/>
              </a:spcBef>
              <a:spcAft>
                <a:spcPts val="600"/>
              </a:spcAft>
            </a:pPr>
            <a:r>
              <a:rPr lang="en-US" sz="2400" dirty="0" smtClean="0"/>
              <a:t>N</a:t>
            </a:r>
            <a:r>
              <a:rPr lang="ro-RO" sz="2400" dirty="0" smtClean="0"/>
              <a:t>evoia de </a:t>
            </a:r>
            <a:r>
              <a:rPr lang="ro-RO" sz="2400" dirty="0" smtClean="0"/>
              <a:t>inovare</a:t>
            </a:r>
            <a:r>
              <a:rPr lang="en-US" sz="2400" dirty="0" smtClean="0"/>
              <a:t> c</a:t>
            </a:r>
            <a:r>
              <a:rPr lang="ro-RO" sz="2400" dirty="0" smtClean="0"/>
              <a:t>a </a:t>
            </a:r>
            <a:r>
              <a:rPr lang="ro-RO" sz="2400" dirty="0" smtClean="0"/>
              <a:t>modalitate de a oferi noi </a:t>
            </a:r>
            <a:r>
              <a:rPr lang="ro-RO" sz="2400" dirty="0" smtClean="0"/>
              <a:t>soluţii</a:t>
            </a:r>
            <a:endParaRPr lang="en-US" sz="2400" dirty="0" smtClean="0"/>
          </a:p>
          <a:p>
            <a:pPr>
              <a:spcBef>
                <a:spcPts val="600"/>
              </a:spcBef>
              <a:spcAft>
                <a:spcPts val="600"/>
              </a:spcAft>
            </a:pPr>
            <a:r>
              <a:rPr lang="it-IT" sz="2400" dirty="0" smtClean="0"/>
              <a:t>Strategii inovative de specializare inteligenta pentru regiunile de </a:t>
            </a:r>
            <a:r>
              <a:rPr lang="it-IT" sz="2400" dirty="0" smtClean="0"/>
              <a:t>convergenta</a:t>
            </a:r>
          </a:p>
          <a:p>
            <a:pPr>
              <a:spcBef>
                <a:spcPts val="600"/>
              </a:spcBef>
              <a:spcAft>
                <a:spcPts val="600"/>
              </a:spcAft>
            </a:pPr>
            <a:r>
              <a:rPr lang="en-US" sz="2400" dirty="0" err="1" smtClean="0"/>
              <a:t>Standarde</a:t>
            </a:r>
            <a:r>
              <a:rPr lang="en-US" sz="2400" dirty="0" smtClean="0"/>
              <a:t> de </a:t>
            </a:r>
            <a:r>
              <a:rPr lang="en-US" sz="2400" dirty="0" err="1" smtClean="0"/>
              <a:t>dezvoltare</a:t>
            </a:r>
            <a:r>
              <a:rPr lang="en-US" sz="2400" dirty="0" smtClean="0"/>
              <a:t> a </a:t>
            </a:r>
            <a:r>
              <a:rPr lang="en-US" sz="2400" dirty="0" err="1" smtClean="0"/>
              <a:t>afacerii</a:t>
            </a:r>
            <a:r>
              <a:rPr lang="en-US" sz="2400" dirty="0" smtClean="0"/>
              <a:t> </a:t>
            </a:r>
            <a:r>
              <a:rPr lang="en-US" sz="2400" dirty="0" err="1" smtClean="0"/>
              <a:t>prin</a:t>
            </a:r>
            <a:r>
              <a:rPr lang="en-US" sz="2400" dirty="0" smtClean="0"/>
              <a:t> </a:t>
            </a:r>
            <a:r>
              <a:rPr lang="en-US" sz="2400" dirty="0" err="1" smtClean="0"/>
              <a:t>inovare</a:t>
            </a:r>
            <a:endParaRPr lang="en-US" sz="2400" dirty="0" smtClean="0"/>
          </a:p>
          <a:p>
            <a:pPr>
              <a:spcBef>
                <a:spcPts val="600"/>
              </a:spcBef>
              <a:spcAft>
                <a:spcPts val="600"/>
              </a:spcAft>
            </a:pPr>
            <a:r>
              <a:rPr lang="ro-RO" sz="2400" dirty="0" smtClean="0"/>
              <a:t>Capitalul </a:t>
            </a:r>
            <a:r>
              <a:rPr lang="ro-RO" sz="2400" dirty="0" smtClean="0"/>
              <a:t>intelectual al întreprinderii</a:t>
            </a:r>
            <a:r>
              <a:rPr lang="en-US" sz="2400" dirty="0" smtClean="0"/>
              <a:t>; </a:t>
            </a:r>
            <a:r>
              <a:rPr lang="ro-RO" sz="2400" dirty="0" smtClean="0"/>
              <a:t>Definitii, </a:t>
            </a:r>
            <a:r>
              <a:rPr lang="ro-RO" sz="2400" dirty="0" smtClean="0"/>
              <a:t>rol</a:t>
            </a:r>
            <a:endParaRPr lang="en-US" sz="2400" dirty="0" smtClean="0"/>
          </a:p>
          <a:p>
            <a:pPr>
              <a:spcBef>
                <a:spcPts val="600"/>
              </a:spcBef>
              <a:spcAft>
                <a:spcPts val="600"/>
              </a:spcAft>
            </a:pPr>
            <a:r>
              <a:rPr lang="en-US" sz="2400" dirty="0" smtClean="0"/>
              <a:t>C</a:t>
            </a:r>
            <a:r>
              <a:rPr lang="vi-VN" sz="2400" dirty="0" smtClean="0"/>
              <a:t>onceptul de capital intelectual</a:t>
            </a:r>
            <a:endParaRPr lang="en-US" sz="2400" dirty="0" smtClean="0"/>
          </a:p>
          <a:p>
            <a:pPr>
              <a:spcBef>
                <a:spcPts val="600"/>
              </a:spcBef>
              <a:spcAft>
                <a:spcPts val="600"/>
              </a:spcAft>
            </a:pPr>
            <a:r>
              <a:rPr lang="ro-RO" sz="2400" dirty="0" smtClean="0"/>
              <a:t>Proprietate intelectuală. Ghid de </a:t>
            </a:r>
            <a:r>
              <a:rPr lang="ro-RO" sz="2400" dirty="0" smtClean="0"/>
              <a:t>legislaţi;  </a:t>
            </a:r>
            <a:endParaRPr lang="en-US" sz="2400" dirty="0" smtClean="0"/>
          </a:p>
          <a:p>
            <a:pPr>
              <a:spcBef>
                <a:spcPts val="600"/>
              </a:spcBef>
              <a:spcAft>
                <a:spcPts val="600"/>
              </a:spcAft>
            </a:pPr>
            <a:r>
              <a:rPr lang="ro-RO" sz="2400" dirty="0" smtClean="0"/>
              <a:t>Drepturi </a:t>
            </a:r>
            <a:r>
              <a:rPr lang="ro-RO" sz="2400" dirty="0" smtClean="0"/>
              <a:t>de proprietate </a:t>
            </a:r>
            <a:r>
              <a:rPr lang="ro-RO" sz="2400" dirty="0" smtClean="0"/>
              <a:t>intelectuală</a:t>
            </a:r>
            <a:endParaRPr lang="en-US" sz="2400" dirty="0" smtClean="0"/>
          </a:p>
          <a:p>
            <a:pPr>
              <a:spcBef>
                <a:spcPts val="600"/>
              </a:spcBef>
              <a:spcAft>
                <a:spcPts val="600"/>
              </a:spcAft>
            </a:pPr>
            <a:r>
              <a:rPr lang="en-US" sz="2400" dirty="0" err="1" smtClean="0"/>
              <a:t>Drepturi</a:t>
            </a:r>
            <a:r>
              <a:rPr lang="en-US" sz="2400" dirty="0" smtClean="0"/>
              <a:t> de </a:t>
            </a:r>
            <a:r>
              <a:rPr lang="en-US" sz="2400" dirty="0" err="1" smtClean="0"/>
              <a:t>proprietate</a:t>
            </a:r>
            <a:r>
              <a:rPr lang="en-US" sz="2400" dirty="0" smtClean="0"/>
              <a:t> </a:t>
            </a:r>
            <a:r>
              <a:rPr lang="en-US" sz="2400" dirty="0" err="1" smtClean="0"/>
              <a:t>industriala</a:t>
            </a:r>
            <a:endParaRPr lang="en-US" sz="2400" dirty="0" smtClean="0"/>
          </a:p>
          <a:p>
            <a:pPr>
              <a:spcBef>
                <a:spcPts val="600"/>
              </a:spcBef>
              <a:spcAft>
                <a:spcPts val="600"/>
              </a:spcAft>
            </a:pPr>
            <a:r>
              <a:rPr lang="ro-RO" sz="2400" dirty="0" smtClean="0"/>
              <a:t>Rolul </a:t>
            </a:r>
            <a:r>
              <a:rPr lang="ro-RO" sz="2400" dirty="0" smtClean="0"/>
              <a:t>veghei şi prognozei tehnologice. </a:t>
            </a:r>
            <a:endParaRPr lang="en-US" sz="2400" dirty="0" smtClean="0"/>
          </a:p>
        </p:txBody>
      </p:sp>
      <p:sp>
        <p:nvSpPr>
          <p:cNvPr id="7171" name="Rectangle 4"/>
          <p:cNvSpPr>
            <a:spLocks noChangeArrowheads="1"/>
          </p:cNvSpPr>
          <p:nvPr/>
        </p:nvSpPr>
        <p:spPr bwMode="auto">
          <a:xfrm>
            <a:off x="365235" y="315310"/>
            <a:ext cx="11430000" cy="954088"/>
          </a:xfrm>
          <a:prstGeom prst="rect">
            <a:avLst/>
          </a:prstGeom>
          <a:noFill/>
          <a:ln w="9525">
            <a:noFill/>
            <a:miter lim="800000"/>
            <a:headEnd/>
            <a:tailEnd/>
          </a:ln>
        </p:spPr>
        <p:txBody>
          <a:bodyPr>
            <a:spAutoFit/>
          </a:bodyPr>
          <a:lstStyle/>
          <a:p>
            <a:pPr algn="ctr"/>
            <a:r>
              <a:rPr lang="ro-RO" sz="2800" b="1" dirty="0">
                <a:solidFill>
                  <a:srgbClr val="7030A0"/>
                </a:solidFill>
              </a:rPr>
              <a:t>Modulul 7 </a:t>
            </a:r>
            <a:endParaRPr lang="en-US" sz="2800" b="1" dirty="0">
              <a:solidFill>
                <a:srgbClr val="7030A0"/>
              </a:solidFill>
            </a:endParaRPr>
          </a:p>
          <a:p>
            <a:pPr algn="ctr"/>
            <a:r>
              <a:rPr lang="ro-RO" sz="2800" b="1" dirty="0">
                <a:solidFill>
                  <a:srgbClr val="7030A0"/>
                </a:solidFill>
              </a:rPr>
              <a:t>Capitalul intelectual al întreprinderii </a:t>
            </a:r>
            <a:endParaRPr lang="en-US" sz="2800" b="1" dirty="0">
              <a:solidFill>
                <a:srgbClr val="7030A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047751" y="0"/>
            <a:ext cx="10363200" cy="1143000"/>
          </a:xfrm>
        </p:spPr>
        <p:txBody>
          <a:bodyPr/>
          <a:lstStyle/>
          <a:p>
            <a:pPr algn="ctr"/>
            <a:r>
              <a:rPr lang="ro-RO" sz="3200" b="1" dirty="0" smtClean="0">
                <a:solidFill>
                  <a:srgbClr val="7030A0"/>
                </a:solidFill>
              </a:rPr>
              <a:t>Inovarea în economia cunoaşterii</a:t>
            </a:r>
            <a:endParaRPr lang="en-US" sz="3200" b="1" dirty="0" smtClean="0">
              <a:solidFill>
                <a:srgbClr val="7030A0"/>
              </a:solidFill>
            </a:endParaRPr>
          </a:p>
        </p:txBody>
      </p:sp>
      <p:sp>
        <p:nvSpPr>
          <p:cNvPr id="9219" name="Content Placeholder 2"/>
          <p:cNvSpPr>
            <a:spLocks noGrp="1"/>
          </p:cNvSpPr>
          <p:nvPr>
            <p:ph idx="1"/>
          </p:nvPr>
        </p:nvSpPr>
        <p:spPr>
          <a:xfrm>
            <a:off x="285751" y="1500188"/>
            <a:ext cx="11620500" cy="4443412"/>
          </a:xfrm>
        </p:spPr>
        <p:txBody>
          <a:bodyPr/>
          <a:lstStyle/>
          <a:p>
            <a:pPr>
              <a:spcBef>
                <a:spcPts val="600"/>
              </a:spcBef>
              <a:spcAft>
                <a:spcPts val="600"/>
              </a:spcAft>
            </a:pPr>
            <a:r>
              <a:rPr lang="ro-RO" sz="2000" b="1" smtClean="0"/>
              <a:t>Inovarea</a:t>
            </a:r>
            <a:r>
              <a:rPr lang="ro-RO" sz="2000" smtClean="0"/>
              <a:t>  reprezintă implementarea  unui produs (bun</a:t>
            </a:r>
            <a:r>
              <a:rPr lang="en-US" sz="2000" smtClean="0"/>
              <a:t>/</a:t>
            </a:r>
            <a:r>
              <a:rPr lang="ro-RO" sz="2000" smtClean="0"/>
              <a:t>serviciu) nou sau optimizat în mod semnificativ sau a unui proces de producţie nou sau semnificativ îmbunătăţit, pe piaţă sau introdus în cadrul întreprinderii. </a:t>
            </a:r>
            <a:endParaRPr lang="en-US" sz="2000" smtClean="0"/>
          </a:p>
          <a:p>
            <a:pPr>
              <a:spcBef>
                <a:spcPts val="600"/>
              </a:spcBef>
              <a:spcAft>
                <a:spcPts val="600"/>
              </a:spcAft>
            </a:pPr>
            <a:r>
              <a:rPr lang="ro-RO" sz="2000" smtClean="0"/>
              <a:t>Un produs nou sau îmbunătăţit este implementat atunci când este introdus pe piaţă. Noile procese, metode de marketing</a:t>
            </a:r>
            <a:r>
              <a:rPr lang="en-US" sz="2000" smtClean="0"/>
              <a:t>, m</a:t>
            </a:r>
            <a:r>
              <a:rPr lang="ro-RO" sz="2000" smtClean="0"/>
              <a:t>etode organizatorice sunt implementate atunci când sunt introduse în uz.</a:t>
            </a:r>
            <a:endParaRPr lang="en-US" sz="2000" smtClean="0"/>
          </a:p>
          <a:p>
            <a:pPr>
              <a:spcBef>
                <a:spcPts val="600"/>
              </a:spcBef>
              <a:spcAft>
                <a:spcPts val="600"/>
              </a:spcAft>
            </a:pPr>
            <a:r>
              <a:rPr lang="en-US" sz="2000" smtClean="0"/>
              <a:t>P</a:t>
            </a:r>
            <a:r>
              <a:rPr lang="ro-RO" sz="2000" smtClean="0"/>
              <a:t>roces</a:t>
            </a:r>
            <a:r>
              <a:rPr lang="en-US" sz="2000" smtClean="0"/>
              <a:t>ul</a:t>
            </a:r>
            <a:r>
              <a:rPr lang="ro-RO" sz="2000" smtClean="0"/>
              <a:t> inovării cuprinde paşi ştiinţifici, tehnologici, organizatorici, financiari şi comerciali prin care trec noile idei, produse, procese în economie. În domeniul tehnic, acest proces complex constă în transformarea rezultatelor activităţii de cercetare, sau al unei invenţii, într-un produs sau procedeu industrial nou sau substanţial îmbunătăţit.</a:t>
            </a:r>
            <a:endParaRPr lang="en-US" sz="2000" smtClean="0"/>
          </a:p>
          <a:p>
            <a:pPr>
              <a:spcBef>
                <a:spcPts val="600"/>
              </a:spcBef>
              <a:spcAft>
                <a:spcPts val="600"/>
              </a:spcAft>
            </a:pPr>
            <a:r>
              <a:rPr lang="ro-RO" sz="2000" smtClean="0"/>
              <a:t>Activităţile de inovare pot să includă şi activităţi de cercetare  care pot să nu fie direct legate de dezvoltarea produsului/procesului  principal dar sunt necesare în etapele de fabricaţie sau de comercializare a acestuia.</a:t>
            </a:r>
            <a:endParaRPr lang="en-US"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sz="quarter" idx="1"/>
          </p:nvPr>
        </p:nvSpPr>
        <p:spPr>
          <a:xfrm>
            <a:off x="381000" y="1571626"/>
            <a:ext cx="11430000" cy="5000625"/>
          </a:xfrm>
        </p:spPr>
        <p:txBody>
          <a:bodyPr anchor="ctr"/>
          <a:lstStyle/>
          <a:p>
            <a:pPr marL="444500" indent="-444500">
              <a:spcBef>
                <a:spcPts val="600"/>
              </a:spcBef>
              <a:spcAft>
                <a:spcPts val="600"/>
              </a:spcAft>
              <a:buFontTx/>
              <a:buAutoNum type="alphaLcParenR"/>
            </a:pPr>
            <a:r>
              <a:rPr lang="en-US" sz="2000" smtClean="0"/>
              <a:t>G</a:t>
            </a:r>
            <a:r>
              <a:rPr lang="ro-RO" sz="2000" smtClean="0"/>
              <a:t>uvernele trebuie să continue să investească în viitoare surse de creştere, cum ar fi educaţia, infrastructura şi cercetarea.</a:t>
            </a:r>
          </a:p>
          <a:p>
            <a:pPr marL="444500" indent="-444500">
              <a:spcBef>
                <a:spcPts val="600"/>
              </a:spcBef>
              <a:spcAft>
                <a:spcPts val="600"/>
              </a:spcAft>
              <a:buFontTx/>
              <a:buAutoNum type="alphaLcParenR"/>
            </a:pPr>
            <a:r>
              <a:rPr lang="en-US" sz="2000" smtClean="0"/>
              <a:t>V</a:t>
            </a:r>
            <a:r>
              <a:rPr lang="ro-RO" sz="2000" smtClean="0"/>
              <a:t>a fi de asemenea nevoie de a încuraja tehnologiile inovatoare pentru soluţionarea provocărilor legate de schimbarea climatului şi a altor schimbări globale.</a:t>
            </a:r>
            <a:endParaRPr lang="en-US" sz="2000" smtClean="0"/>
          </a:p>
          <a:p>
            <a:pPr marL="444500" indent="-444500">
              <a:spcBef>
                <a:spcPts val="600"/>
              </a:spcBef>
              <a:spcAft>
                <a:spcPts val="600"/>
              </a:spcAft>
              <a:buFontTx/>
              <a:buAutoNum type="alphaLcParenR"/>
            </a:pPr>
            <a:r>
              <a:rPr lang="ro-RO" sz="2000" smtClean="0"/>
              <a:t>Necesitatea unor politici de cerere bine concepute mai puţin costisitoare, capabile sa creeze condiţii  optime necesare afacerilor pentru a inova.</a:t>
            </a:r>
            <a:endParaRPr lang="en-US" sz="2000" smtClean="0"/>
          </a:p>
          <a:p>
            <a:pPr marL="444500" indent="-444500">
              <a:spcBef>
                <a:spcPts val="600"/>
              </a:spcBef>
              <a:spcAft>
                <a:spcPts val="600"/>
              </a:spcAft>
              <a:buFontTx/>
              <a:buAutoNum type="alphaLcParenR"/>
            </a:pPr>
            <a:r>
              <a:rPr lang="ro-RO" sz="2000" smtClean="0"/>
              <a:t>Cei 3 piloni (Educaţia, Cercetarea şi Inovarea) trebuie să  pună accent pe sprijinirea unităţilor inovative, contribuind astfel, la creşterea economică şi la înfiinţarea de noi locuri de muncă cu valoare adăugată mare pe piaţă.</a:t>
            </a:r>
            <a:r>
              <a:rPr lang="en-US" sz="2000" smtClean="0"/>
              <a:t> </a:t>
            </a:r>
            <a:endParaRPr lang="ro-RO" sz="2000" smtClean="0"/>
          </a:p>
          <a:p>
            <a:pPr marL="444500" indent="-444500">
              <a:buFontTx/>
              <a:buNone/>
            </a:pPr>
            <a:endParaRPr lang="en-US" sz="2000" smtClean="0"/>
          </a:p>
        </p:txBody>
      </p:sp>
      <p:sp>
        <p:nvSpPr>
          <p:cNvPr id="10243" name="Rectangle 3"/>
          <p:cNvSpPr>
            <a:spLocks noChangeArrowheads="1"/>
          </p:cNvSpPr>
          <p:nvPr/>
        </p:nvSpPr>
        <p:spPr bwMode="auto">
          <a:xfrm>
            <a:off x="0" y="142875"/>
            <a:ext cx="12192000" cy="954088"/>
          </a:xfrm>
          <a:prstGeom prst="rect">
            <a:avLst/>
          </a:prstGeom>
          <a:noFill/>
          <a:ln w="9525">
            <a:noFill/>
            <a:miter lim="800000"/>
            <a:headEnd/>
            <a:tailEnd/>
          </a:ln>
        </p:spPr>
        <p:txBody>
          <a:bodyPr>
            <a:spAutoFit/>
          </a:bodyPr>
          <a:lstStyle/>
          <a:p>
            <a:pPr algn="ctr"/>
            <a:r>
              <a:rPr lang="en-US" sz="2800" b="1" dirty="0">
                <a:solidFill>
                  <a:srgbClr val="7030A0"/>
                </a:solidFill>
              </a:rPr>
              <a:t>N</a:t>
            </a:r>
            <a:r>
              <a:rPr lang="ro-RO" sz="2800" b="1" dirty="0">
                <a:solidFill>
                  <a:srgbClr val="7030A0"/>
                </a:solidFill>
              </a:rPr>
              <a:t>evoia de inovare </a:t>
            </a:r>
            <a:endParaRPr lang="en-US" sz="2800" b="1" dirty="0">
              <a:solidFill>
                <a:srgbClr val="7030A0"/>
              </a:solidFill>
            </a:endParaRPr>
          </a:p>
          <a:p>
            <a:pPr algn="ctr"/>
            <a:r>
              <a:rPr lang="ro-RO" sz="2800" b="1" dirty="0">
                <a:solidFill>
                  <a:srgbClr val="7030A0"/>
                </a:solidFill>
              </a:rPr>
              <a:t>ca modalitate de a oferi noi soluţii</a:t>
            </a:r>
            <a:endParaRPr lang="en-US" sz="2800" b="1" dirty="0">
              <a:solidFill>
                <a:srgbClr val="7030A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0" y="0"/>
            <a:ext cx="12192000" cy="1143000"/>
          </a:xfrm>
        </p:spPr>
        <p:txBody>
          <a:bodyPr/>
          <a:lstStyle/>
          <a:p>
            <a:pPr algn="ctr"/>
            <a:r>
              <a:rPr lang="en-US" sz="2800" b="1" dirty="0" err="1" smtClean="0">
                <a:solidFill>
                  <a:srgbClr val="7030A0"/>
                </a:solidFill>
              </a:rPr>
              <a:t>Aspecte</a:t>
            </a:r>
            <a:r>
              <a:rPr lang="en-US" sz="2800" b="1" dirty="0" smtClean="0">
                <a:solidFill>
                  <a:srgbClr val="7030A0"/>
                </a:solidFill>
              </a:rPr>
              <a:t> in </a:t>
            </a:r>
            <a:r>
              <a:rPr lang="en-US" sz="2800" b="1" dirty="0" err="1" smtClean="0">
                <a:solidFill>
                  <a:srgbClr val="7030A0"/>
                </a:solidFill>
              </a:rPr>
              <a:t>dezvoltarea</a:t>
            </a:r>
            <a:r>
              <a:rPr lang="en-US" sz="2800" b="1" dirty="0" smtClean="0">
                <a:solidFill>
                  <a:srgbClr val="7030A0"/>
                </a:solidFill>
              </a:rPr>
              <a:t> </a:t>
            </a:r>
            <a:r>
              <a:rPr lang="en-US" sz="2800" b="1" dirty="0" err="1" smtClean="0">
                <a:solidFill>
                  <a:srgbClr val="7030A0"/>
                </a:solidFill>
              </a:rPr>
              <a:t>intreprinderilor</a:t>
            </a:r>
            <a:r>
              <a:rPr lang="en-US" sz="2800" b="1" dirty="0" smtClean="0">
                <a:solidFill>
                  <a:srgbClr val="7030A0"/>
                </a:solidFill>
              </a:rPr>
              <a:t> </a:t>
            </a:r>
            <a:r>
              <a:rPr lang="en-US" sz="2800" b="1" dirty="0" err="1" smtClean="0">
                <a:solidFill>
                  <a:srgbClr val="7030A0"/>
                </a:solidFill>
              </a:rPr>
              <a:t>inovative</a:t>
            </a:r>
            <a:endParaRPr lang="en-US" sz="2800" b="1" dirty="0" smtClean="0">
              <a:solidFill>
                <a:srgbClr val="7030A0"/>
              </a:solidFill>
            </a:endParaRPr>
          </a:p>
        </p:txBody>
      </p:sp>
      <p:sp>
        <p:nvSpPr>
          <p:cNvPr id="11267" name="Content Placeholder 2"/>
          <p:cNvSpPr>
            <a:spLocks noGrp="1"/>
          </p:cNvSpPr>
          <p:nvPr>
            <p:ph idx="1"/>
          </p:nvPr>
        </p:nvSpPr>
        <p:spPr>
          <a:xfrm>
            <a:off x="285752" y="1500188"/>
            <a:ext cx="11525249" cy="5072062"/>
          </a:xfrm>
        </p:spPr>
        <p:txBody>
          <a:bodyPr/>
          <a:lstStyle/>
          <a:p>
            <a:pPr>
              <a:spcBef>
                <a:spcPts val="600"/>
              </a:spcBef>
              <a:spcAft>
                <a:spcPts val="600"/>
              </a:spcAft>
            </a:pPr>
            <a:r>
              <a:rPr lang="pt-BR" sz="2000" smtClean="0"/>
              <a:t>Dirijarea sistemului de C&amp;D către transferul de cunoștințe și, în special, </a:t>
            </a:r>
            <a:r>
              <a:rPr lang="vi-VN" sz="2000" smtClean="0"/>
              <a:t>îmbunătățirea legăturilor existente între baza științifică și mediul de afaceri au o</a:t>
            </a:r>
            <a:r>
              <a:rPr lang="en-US" sz="2000" smtClean="0"/>
              <a:t> </a:t>
            </a:r>
            <a:r>
              <a:rPr lang="vi-VN" sz="2000" smtClean="0"/>
              <a:t>importanță capitală pentru crearea și dezvoltarea întreprinderilor inovatoare bazate pe</a:t>
            </a:r>
            <a:r>
              <a:rPr lang="en-US" sz="2000" smtClean="0"/>
              <a:t> tehnologie.</a:t>
            </a:r>
          </a:p>
          <a:p>
            <a:pPr>
              <a:spcBef>
                <a:spcPts val="600"/>
              </a:spcBef>
              <a:spcAft>
                <a:spcPts val="600"/>
              </a:spcAft>
            </a:pPr>
            <a:r>
              <a:rPr lang="it-IT" sz="2000" smtClean="0"/>
              <a:t>Incurajeze dezvoltarii unei culturi și a unei atitudini de </a:t>
            </a:r>
            <a:r>
              <a:rPr lang="vi-VN" sz="2000" smtClean="0"/>
              <a:t>inovare și de antreprenoriat, prin sistemul de învățământ.</a:t>
            </a:r>
            <a:endParaRPr lang="en-US" sz="2000" smtClean="0"/>
          </a:p>
          <a:p>
            <a:pPr>
              <a:spcBef>
                <a:spcPts val="600"/>
              </a:spcBef>
              <a:spcAft>
                <a:spcPts val="600"/>
              </a:spcAft>
            </a:pPr>
            <a:r>
              <a:rPr lang="en-US" sz="2000" smtClean="0"/>
              <a:t>Protejarea </a:t>
            </a:r>
            <a:r>
              <a:rPr lang="vi-VN" sz="2000" smtClean="0"/>
              <a:t>proprietății intelectuale.</a:t>
            </a:r>
            <a:endParaRPr lang="en-US" sz="2000" smtClean="0"/>
          </a:p>
          <a:p>
            <a:pPr>
              <a:spcBef>
                <a:spcPts val="600"/>
              </a:spcBef>
              <a:spcAft>
                <a:spcPts val="600"/>
              </a:spcAft>
            </a:pPr>
            <a:r>
              <a:rPr lang="it-IT" sz="2000" smtClean="0"/>
              <a:t>Stimularea legăturii între creștere, inovare și internaționalizare.</a:t>
            </a:r>
          </a:p>
          <a:p>
            <a:pPr>
              <a:spcBef>
                <a:spcPts val="600"/>
              </a:spcBef>
              <a:spcAft>
                <a:spcPts val="600"/>
              </a:spcAft>
            </a:pPr>
            <a:r>
              <a:rPr lang="en-US" sz="2000" smtClean="0"/>
              <a:t>D</a:t>
            </a:r>
            <a:r>
              <a:rPr lang="vi-VN" sz="2000" smtClean="0"/>
              <a:t>ezvolt</a:t>
            </a:r>
            <a:r>
              <a:rPr lang="en-US" sz="2000" smtClean="0"/>
              <a:t>area</a:t>
            </a:r>
            <a:r>
              <a:rPr lang="vi-VN" sz="2000" smtClean="0"/>
              <a:t> întreprinderilor tinere și inovatoare</a:t>
            </a:r>
            <a:r>
              <a:rPr lang="en-US" sz="2000" smtClean="0"/>
              <a:t> inclusiv prin stimulente </a:t>
            </a:r>
            <a:r>
              <a:rPr lang="vi-VN" sz="2000" smtClean="0"/>
              <a:t>fiscale pentru susținerea activităților de cercetare și dezvoltare</a:t>
            </a:r>
            <a:r>
              <a:rPr lang="en-US" sz="2000" smtClean="0"/>
              <a:t>.</a:t>
            </a:r>
          </a:p>
          <a:p>
            <a:pPr>
              <a:spcBef>
                <a:spcPts val="600"/>
              </a:spcBef>
              <a:spcAft>
                <a:spcPts val="600"/>
              </a:spcAft>
            </a:pPr>
            <a:r>
              <a:rPr lang="vi-VN" sz="2000" smtClean="0"/>
              <a:t>Accesul la finanțarea pe bază de credite sau prin </a:t>
            </a:r>
            <a:r>
              <a:rPr lang="en-US" sz="2000" smtClean="0"/>
              <a:t>venture </a:t>
            </a:r>
            <a:r>
              <a:rPr lang="vi-VN" sz="2000" smtClean="0"/>
              <a:t>capital</a:t>
            </a:r>
            <a:r>
              <a:rPr lang="en-US" sz="2000" smtClean="0"/>
              <a:t>, capital de risc, business angels.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285751" y="0"/>
            <a:ext cx="11620500" cy="1143000"/>
          </a:xfrm>
        </p:spPr>
        <p:txBody>
          <a:bodyPr/>
          <a:lstStyle/>
          <a:p>
            <a:pPr algn="ctr"/>
            <a:r>
              <a:rPr lang="en-US" sz="2800" b="1" dirty="0" err="1" smtClean="0">
                <a:solidFill>
                  <a:srgbClr val="7030A0"/>
                </a:solidFill>
              </a:rPr>
              <a:t>Etape</a:t>
            </a:r>
            <a:r>
              <a:rPr lang="en-US" sz="2800" b="1" dirty="0" smtClean="0">
                <a:solidFill>
                  <a:srgbClr val="7030A0"/>
                </a:solidFill>
              </a:rPr>
              <a:t> in </a:t>
            </a:r>
            <a:r>
              <a:rPr lang="vi-VN" sz="2800" b="1" dirty="0" smtClean="0">
                <a:solidFill>
                  <a:srgbClr val="7030A0"/>
                </a:solidFill>
              </a:rPr>
              <a:t>strategi</a:t>
            </a:r>
            <a:r>
              <a:rPr lang="en-US" sz="2800" b="1" dirty="0" smtClean="0">
                <a:solidFill>
                  <a:srgbClr val="7030A0"/>
                </a:solidFill>
              </a:rPr>
              <a:t>a</a:t>
            </a:r>
            <a:r>
              <a:rPr lang="vi-VN" sz="2800" b="1" dirty="0" smtClean="0">
                <a:solidFill>
                  <a:srgbClr val="7030A0"/>
                </a:solidFill>
              </a:rPr>
              <a:t> „Uniunea inovării”</a:t>
            </a:r>
            <a:endParaRPr lang="en-US" sz="2800" b="1" dirty="0" smtClean="0">
              <a:solidFill>
                <a:srgbClr val="7030A0"/>
              </a:solidFill>
            </a:endParaRPr>
          </a:p>
        </p:txBody>
      </p:sp>
      <p:sp>
        <p:nvSpPr>
          <p:cNvPr id="12291" name="Content Placeholder 2"/>
          <p:cNvSpPr>
            <a:spLocks noGrp="1"/>
          </p:cNvSpPr>
          <p:nvPr>
            <p:ph idx="1"/>
          </p:nvPr>
        </p:nvSpPr>
        <p:spPr>
          <a:xfrm>
            <a:off x="190501" y="1357314"/>
            <a:ext cx="12001500" cy="5214937"/>
          </a:xfrm>
        </p:spPr>
        <p:txBody>
          <a:bodyPr/>
          <a:lstStyle/>
          <a:p>
            <a:pPr>
              <a:spcBef>
                <a:spcPts val="300"/>
              </a:spcBef>
              <a:spcAft>
                <a:spcPts val="300"/>
              </a:spcAft>
            </a:pPr>
            <a:r>
              <a:rPr lang="en-US" sz="2000" smtClean="0"/>
              <a:t>Angajamentul de </a:t>
            </a:r>
            <a:r>
              <a:rPr lang="it-IT" sz="2000" smtClean="0"/>
              <a:t>a oferi o creștere economică bazată pe inovare </a:t>
            </a:r>
          </a:p>
          <a:p>
            <a:pPr>
              <a:spcBef>
                <a:spcPts val="300"/>
              </a:spcBef>
              <a:spcAft>
                <a:spcPts val="300"/>
              </a:spcAft>
            </a:pPr>
            <a:r>
              <a:rPr lang="en-US" sz="2000" smtClean="0"/>
              <a:t>S</a:t>
            </a:r>
            <a:r>
              <a:rPr lang="vi-VN" sz="2000" smtClean="0"/>
              <a:t>chimbări structurale în sectoarele </a:t>
            </a:r>
            <a:r>
              <a:rPr lang="en-US" sz="2000" smtClean="0"/>
              <a:t>economice</a:t>
            </a:r>
            <a:r>
              <a:rPr lang="vi-VN" sz="2000" smtClean="0"/>
              <a:t>, </a:t>
            </a:r>
            <a:endParaRPr lang="en-US" sz="2000" smtClean="0"/>
          </a:p>
          <a:p>
            <a:pPr>
              <a:spcBef>
                <a:spcPts val="300"/>
              </a:spcBef>
              <a:spcAft>
                <a:spcPts val="300"/>
              </a:spcAft>
            </a:pPr>
            <a:r>
              <a:rPr lang="en-US" sz="2000" smtClean="0"/>
              <a:t>S</a:t>
            </a:r>
            <a:r>
              <a:rPr lang="vi-VN" sz="2000" smtClean="0"/>
              <a:t>prijinirea dezvoltării de întreprinderi inovatoare</a:t>
            </a:r>
            <a:r>
              <a:rPr lang="it-IT" sz="2000" smtClean="0"/>
              <a:t>;</a:t>
            </a:r>
          </a:p>
          <a:p>
            <a:pPr>
              <a:spcBef>
                <a:spcPts val="300"/>
              </a:spcBef>
              <a:spcAft>
                <a:spcPts val="300"/>
              </a:spcAft>
            </a:pPr>
            <a:r>
              <a:rPr lang="it-IT" sz="2000" smtClean="0"/>
              <a:t>Eliminarea decalajului în materie de inovare existent între regiuni prin </a:t>
            </a:r>
            <a:r>
              <a:rPr lang="vi-VN" sz="2000" smtClean="0"/>
              <a:t>specializarea inteligentă și prin crearea de sinergii între „Orizont 2020” și fondurile</a:t>
            </a:r>
            <a:r>
              <a:rPr lang="en-US" sz="2000" smtClean="0"/>
              <a:t> structurale;</a:t>
            </a:r>
          </a:p>
          <a:p>
            <a:pPr>
              <a:spcBef>
                <a:spcPts val="300"/>
              </a:spcBef>
              <a:spcAft>
                <a:spcPts val="300"/>
              </a:spcAft>
            </a:pPr>
            <a:r>
              <a:rPr lang="vi-VN" sz="2000" smtClean="0"/>
              <a:t>Favoriz</a:t>
            </a:r>
            <a:r>
              <a:rPr lang="en-US" sz="2000" smtClean="0"/>
              <a:t>area </a:t>
            </a:r>
            <a:r>
              <a:rPr lang="vi-VN" sz="2000" smtClean="0"/>
              <a:t>inovar</a:t>
            </a:r>
            <a:r>
              <a:rPr lang="en-US" sz="2000" smtClean="0"/>
              <a:t>ii in </a:t>
            </a:r>
            <a:r>
              <a:rPr lang="vi-VN" sz="2000" smtClean="0"/>
              <a:t>întreprinderil</a:t>
            </a:r>
            <a:r>
              <a:rPr lang="en-US" sz="2000" smtClean="0"/>
              <a:t>e inovatoare;</a:t>
            </a:r>
          </a:p>
          <a:p>
            <a:pPr>
              <a:spcBef>
                <a:spcPts val="300"/>
              </a:spcBef>
              <a:spcAft>
                <a:spcPts val="300"/>
              </a:spcAft>
            </a:pPr>
            <a:r>
              <a:rPr lang="en-US" sz="2000" smtClean="0"/>
              <a:t>I</a:t>
            </a:r>
            <a:r>
              <a:rPr lang="vi-VN" sz="2000" smtClean="0"/>
              <a:t>dentificarea modalităților concrete de stimulare a inovării în sectorul public;</a:t>
            </a:r>
          </a:p>
          <a:p>
            <a:pPr>
              <a:spcBef>
                <a:spcPts val="300"/>
              </a:spcBef>
              <a:spcAft>
                <a:spcPts val="300"/>
              </a:spcAft>
            </a:pPr>
            <a:r>
              <a:rPr lang="it-IT" sz="2000" smtClean="0"/>
              <a:t>Dezvoltarea unei abordări politice coerente în favoarea unei inovări deschise și a </a:t>
            </a:r>
            <a:r>
              <a:rPr lang="en-US" sz="2000" smtClean="0"/>
              <a:t>transferului de cunoștințe;</a:t>
            </a:r>
          </a:p>
          <a:p>
            <a:pPr>
              <a:spcBef>
                <a:spcPts val="300"/>
              </a:spcBef>
              <a:spcAft>
                <a:spcPts val="300"/>
              </a:spcAft>
            </a:pPr>
            <a:r>
              <a:rPr lang="it-IT" sz="2000" smtClean="0"/>
              <a:t>Luarea în considerare a valorii proprietății intelectuale, facilitarea valorizării </a:t>
            </a:r>
            <a:r>
              <a:rPr lang="en-US" sz="2000" smtClean="0"/>
              <a:t>brevetelor și asigurarea unei protecții reale și eficiente a know-how-ului și a informațiilor comerciale confidențiale, pentru a facilita transferul de cunoștințe;</a:t>
            </a:r>
          </a:p>
          <a:p>
            <a:pPr>
              <a:spcBef>
                <a:spcPts val="300"/>
              </a:spcBef>
              <a:spcAft>
                <a:spcPts val="300"/>
              </a:spcAft>
            </a:pPr>
            <a:r>
              <a:rPr lang="en-US" sz="2000" smtClean="0"/>
              <a:t>I</a:t>
            </a:r>
            <a:r>
              <a:rPr lang="vi-VN" sz="2000" smtClean="0"/>
              <a:t>novarea în materie de comerț cu amănuntul</a:t>
            </a:r>
            <a:r>
              <a:rPr lang="en-US" sz="2000" smtClean="0"/>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814917" y="188914"/>
            <a:ext cx="10657416" cy="954087"/>
          </a:xfrm>
        </p:spPr>
        <p:txBody>
          <a:bodyPr/>
          <a:lstStyle/>
          <a:p>
            <a:pPr algn="ctr"/>
            <a:r>
              <a:rPr lang="it-IT" sz="2800" b="1" dirty="0" smtClean="0">
                <a:solidFill>
                  <a:srgbClr val="7030A0"/>
                </a:solidFill>
              </a:rPr>
              <a:t>Strategii inovative de specializare inteligenta pentru regiunile de convergenta</a:t>
            </a:r>
            <a:endParaRPr lang="en-US" sz="2800" b="1" dirty="0" smtClean="0">
              <a:solidFill>
                <a:srgbClr val="7030A0"/>
              </a:solidFill>
            </a:endParaRPr>
          </a:p>
        </p:txBody>
      </p:sp>
      <p:sp>
        <p:nvSpPr>
          <p:cNvPr id="13315" name="Content Placeholder 2"/>
          <p:cNvSpPr>
            <a:spLocks noGrp="1"/>
          </p:cNvSpPr>
          <p:nvPr>
            <p:ph idx="1"/>
          </p:nvPr>
        </p:nvSpPr>
        <p:spPr>
          <a:xfrm>
            <a:off x="334434" y="1484314"/>
            <a:ext cx="11523133" cy="4459287"/>
          </a:xfrm>
        </p:spPr>
        <p:txBody>
          <a:bodyPr/>
          <a:lstStyle/>
          <a:p>
            <a:r>
              <a:rPr lang="it-IT" sz="2000" smtClean="0"/>
              <a:t>Specializarea inteligentă (smart specialization)</a:t>
            </a:r>
            <a:r>
              <a:rPr lang="ro-RO" sz="2000" smtClean="0"/>
              <a:t> este </a:t>
            </a:r>
            <a:r>
              <a:rPr lang="it-IT" sz="2000" smtClean="0"/>
              <a:t>una din condiţiile obligatorii pentru ca regiunile să poată beneficia de fonduri în acest domeniu.</a:t>
            </a:r>
          </a:p>
          <a:p>
            <a:r>
              <a:rPr lang="ro-RO" sz="2000" smtClean="0"/>
              <a:t>Se inc</a:t>
            </a:r>
            <a:r>
              <a:rPr lang="it-IT" sz="2000" smtClean="0"/>
              <a:t>urajează Statele Membre şi regiunile să investească în inovare - aceste investiţii fiind durabile şi cu o valoare adaugată mare, sporind competitivitatea ecomomică pe termen mediu şi lung. </a:t>
            </a:r>
            <a:endParaRPr lang="ro-RO" sz="2000" smtClean="0"/>
          </a:p>
          <a:p>
            <a:r>
              <a:rPr lang="it-IT" sz="2000" smtClean="0"/>
              <a:t>La nivel naţional şi regional vor trebui definite priorităţi de investiţii în cercetare, dezvoltare şi inovare</a:t>
            </a:r>
            <a:r>
              <a:rPr lang="ro-RO" sz="2000" smtClean="0"/>
              <a:t>.</a:t>
            </a:r>
          </a:p>
          <a:p>
            <a:r>
              <a:rPr lang="ro-RO" sz="2000" smtClean="0"/>
              <a:t>Necesitatea unui </a:t>
            </a:r>
            <a:r>
              <a:rPr lang="it-IT" sz="2000" smtClean="0"/>
              <a:t>parteneriat</a:t>
            </a:r>
            <a:r>
              <a:rPr lang="ro-RO" sz="2000" smtClean="0"/>
              <a:t> eficient</a:t>
            </a:r>
            <a:r>
              <a:rPr lang="it-IT" sz="2000" smtClean="0"/>
              <a:t> între principalii promotori ai inovării: universităţi, centre de cercetare</a:t>
            </a:r>
            <a:r>
              <a:rPr lang="ro-RO" sz="2000" smtClean="0"/>
              <a:t>, </a:t>
            </a:r>
            <a:r>
              <a:rPr lang="it-IT" sz="2000" smtClean="0"/>
              <a:t>mediul privat</a:t>
            </a:r>
            <a:r>
              <a:rPr lang="ro-RO" sz="2000" smtClean="0"/>
              <a:t> si generatorii de politici regionale.</a:t>
            </a:r>
          </a:p>
          <a:p>
            <a:r>
              <a:rPr lang="ro-RO" sz="2000" smtClean="0"/>
              <a:t>Necesitatea s</a:t>
            </a:r>
            <a:r>
              <a:rPr lang="it-IT" sz="2000" smtClean="0"/>
              <a:t>trategii</a:t>
            </a:r>
            <a:r>
              <a:rPr lang="ro-RO" sz="2000" smtClean="0"/>
              <a:t>lor</a:t>
            </a:r>
            <a:r>
              <a:rPr lang="it-IT" sz="2000" smtClean="0"/>
              <a:t> inovative de specializare inteligentă la nivel regional, asumate</a:t>
            </a:r>
            <a:r>
              <a:rPr lang="ro-RO" sz="2000" smtClean="0"/>
              <a:t> si respectate pe termen mediu si lung.</a:t>
            </a:r>
          </a:p>
          <a:p>
            <a:r>
              <a:rPr lang="ro-RO" sz="2000" smtClean="0"/>
              <a:t>Niv</a:t>
            </a:r>
            <a:r>
              <a:rPr lang="it-IT" sz="2000" smtClean="0"/>
              <a:t>elul regional trebuie să se implice şi să investească eficient în proiecte care să genereze competitivitate</a:t>
            </a:r>
            <a:r>
              <a:rPr lang="ro-RO" sz="2000" smtClean="0"/>
              <a:t>.</a:t>
            </a:r>
            <a:endParaRPr lang="it-IT"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285752" y="0"/>
            <a:ext cx="11525249" cy="1143000"/>
          </a:xfrm>
        </p:spPr>
        <p:txBody>
          <a:bodyPr/>
          <a:lstStyle/>
          <a:p>
            <a:pPr algn="ctr"/>
            <a:r>
              <a:rPr lang="en-US" sz="3200" b="1" dirty="0" err="1" smtClean="0">
                <a:solidFill>
                  <a:srgbClr val="7030A0"/>
                </a:solidFill>
              </a:rPr>
              <a:t>Politici</a:t>
            </a:r>
            <a:r>
              <a:rPr lang="en-US" sz="3200" b="1" dirty="0" smtClean="0">
                <a:solidFill>
                  <a:srgbClr val="7030A0"/>
                </a:solidFill>
              </a:rPr>
              <a:t> </a:t>
            </a:r>
            <a:r>
              <a:rPr lang="en-US" sz="3200" b="1" dirty="0" err="1" smtClean="0">
                <a:solidFill>
                  <a:srgbClr val="7030A0"/>
                </a:solidFill>
              </a:rPr>
              <a:t>publice</a:t>
            </a:r>
            <a:r>
              <a:rPr lang="en-US" sz="3200" b="1" dirty="0" smtClean="0">
                <a:solidFill>
                  <a:srgbClr val="7030A0"/>
                </a:solidFill>
              </a:rPr>
              <a:t> in Romania</a:t>
            </a:r>
            <a:br>
              <a:rPr lang="en-US" sz="3200" b="1" dirty="0" smtClean="0">
                <a:solidFill>
                  <a:srgbClr val="7030A0"/>
                </a:solidFill>
              </a:rPr>
            </a:br>
            <a:r>
              <a:rPr lang="en-US" sz="3200" b="1" dirty="0" err="1" smtClean="0">
                <a:solidFill>
                  <a:srgbClr val="7030A0"/>
                </a:solidFill>
              </a:rPr>
              <a:t>Avantaje</a:t>
            </a:r>
            <a:r>
              <a:rPr lang="en-US" sz="3200" b="1" dirty="0" smtClean="0">
                <a:solidFill>
                  <a:srgbClr val="7030A0"/>
                </a:solidFill>
              </a:rPr>
              <a:t> </a:t>
            </a:r>
            <a:r>
              <a:rPr lang="en-US" sz="3200" b="1" dirty="0" err="1" smtClean="0">
                <a:solidFill>
                  <a:srgbClr val="7030A0"/>
                </a:solidFill>
              </a:rPr>
              <a:t>pentru</a:t>
            </a:r>
            <a:r>
              <a:rPr lang="en-US" sz="3200" b="1" dirty="0" smtClean="0">
                <a:solidFill>
                  <a:srgbClr val="7030A0"/>
                </a:solidFill>
              </a:rPr>
              <a:t> </a:t>
            </a:r>
            <a:r>
              <a:rPr lang="en-US" sz="3200" b="1" u="sng" dirty="0" err="1" smtClean="0">
                <a:solidFill>
                  <a:srgbClr val="7030A0"/>
                </a:solidFill>
              </a:rPr>
              <a:t>intreprinderile</a:t>
            </a:r>
            <a:r>
              <a:rPr lang="en-US" sz="3200" b="1" u="sng" dirty="0" smtClean="0">
                <a:solidFill>
                  <a:srgbClr val="7030A0"/>
                </a:solidFill>
              </a:rPr>
              <a:t> </a:t>
            </a:r>
            <a:r>
              <a:rPr lang="en-US" sz="3200" b="1" u="sng" dirty="0" err="1" smtClean="0">
                <a:solidFill>
                  <a:srgbClr val="7030A0"/>
                </a:solidFill>
              </a:rPr>
              <a:t>inovative</a:t>
            </a:r>
            <a:endParaRPr lang="en-US" sz="3200" b="1" u="sng" dirty="0" smtClean="0">
              <a:solidFill>
                <a:srgbClr val="7030A0"/>
              </a:solidFill>
            </a:endParaRPr>
          </a:p>
        </p:txBody>
      </p:sp>
      <p:sp>
        <p:nvSpPr>
          <p:cNvPr id="14339" name="Content Placeholder 2"/>
          <p:cNvSpPr>
            <a:spLocks noGrp="1"/>
          </p:cNvSpPr>
          <p:nvPr>
            <p:ph idx="1"/>
          </p:nvPr>
        </p:nvSpPr>
        <p:spPr>
          <a:xfrm>
            <a:off x="381001" y="1643063"/>
            <a:ext cx="11334751" cy="4572000"/>
          </a:xfrm>
        </p:spPr>
        <p:txBody>
          <a:bodyPr/>
          <a:lstStyle/>
          <a:p>
            <a:pPr>
              <a:spcBef>
                <a:spcPts val="600"/>
              </a:spcBef>
              <a:spcAft>
                <a:spcPts val="600"/>
              </a:spcAft>
            </a:pPr>
            <a:r>
              <a:rPr lang="en-US" sz="2000" smtClean="0"/>
              <a:t>Pot accesa fonduri (din Fonduri Structurale) dedicate intreprinderilor inovative.</a:t>
            </a:r>
          </a:p>
          <a:p>
            <a:pPr>
              <a:spcBef>
                <a:spcPts val="600"/>
              </a:spcBef>
              <a:spcAft>
                <a:spcPts val="600"/>
              </a:spcAft>
            </a:pPr>
            <a:r>
              <a:rPr lang="en-US" sz="2000" smtClean="0"/>
              <a:t>Deducerea suplimentară la calculul profitului impozabil, </a:t>
            </a:r>
            <a:r>
              <a:rPr lang="en-US" sz="2000" i="1" smtClean="0"/>
              <a:t>în proporţie de 50%</a:t>
            </a:r>
          </a:p>
          <a:p>
            <a:pPr>
              <a:spcBef>
                <a:spcPts val="600"/>
              </a:spcBef>
              <a:spcAft>
                <a:spcPts val="600"/>
              </a:spcAft>
            </a:pPr>
            <a:r>
              <a:rPr lang="en-US" sz="2000" smtClean="0">
                <a:solidFill>
                  <a:srgbClr val="7030A0"/>
                </a:solidFill>
              </a:rPr>
              <a:t>Deducerea cheltuielilor de cercetare</a:t>
            </a:r>
            <a:endParaRPr lang="en-US" sz="2000" i="1" smtClean="0"/>
          </a:p>
          <a:p>
            <a:pPr>
              <a:spcBef>
                <a:spcPts val="600"/>
              </a:spcBef>
              <a:spcAft>
                <a:spcPts val="600"/>
              </a:spcAft>
            </a:pPr>
            <a:r>
              <a:rPr lang="en-US" sz="2000" b="1" smtClean="0">
                <a:hlinkClick r:id="rId2"/>
              </a:rPr>
              <a:t>Ordonanţa Guvernului nr. 8/2013</a:t>
            </a:r>
            <a:r>
              <a:rPr lang="en-US" sz="2000" b="1" smtClean="0"/>
              <a:t>, publicată în </a:t>
            </a:r>
            <a:r>
              <a:rPr lang="en-US" sz="2000" b="1" smtClean="0">
                <a:hlinkClick r:id="rId3"/>
              </a:rPr>
              <a:t>Monitorul oficial nr. 54 din 23 ianuarie</a:t>
            </a:r>
            <a:r>
              <a:rPr lang="en-US" sz="2000" b="1" smtClean="0"/>
              <a:t> şi este în vigoare de la 1 februarie 2013.</a:t>
            </a:r>
            <a:endParaRPr lang="en-US" sz="2000" smtClean="0"/>
          </a:p>
          <a:p>
            <a:pPr>
              <a:spcBef>
                <a:spcPts val="600"/>
              </a:spcBef>
              <a:spcAft>
                <a:spcPts val="600"/>
              </a:spcAft>
            </a:pPr>
            <a:r>
              <a:rPr lang="en-US" sz="2000" smtClean="0"/>
              <a:t>Ordonanţă se referă la deducerea suplimentară la calculul profitului impozabil, </a:t>
            </a:r>
            <a:r>
              <a:rPr lang="en-US" sz="2000" i="1" smtClean="0"/>
              <a:t>în proporţie de 50%</a:t>
            </a:r>
            <a:endParaRPr lang="en-US" sz="2000" smtClean="0"/>
          </a:p>
          <a:p>
            <a:pPr>
              <a:spcBef>
                <a:spcPts val="600"/>
              </a:spcBef>
              <a:spcAft>
                <a:spcPts val="600"/>
              </a:spcAft>
            </a:pPr>
            <a:r>
              <a:rPr lang="en-GB" sz="2000" i="1" smtClean="0"/>
              <a:t>Deducerea se acordă pentru “activităţile de cercetare-dezvoltare care conduc la obţinerea de rezultate ale cercetării, valorificabile de către contribuabili, în folos propriu, în scopul creşterii veniturilor”.</a:t>
            </a:r>
            <a:endParaRPr lang="en-US" sz="20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31800" y="188914"/>
            <a:ext cx="10938933" cy="1025525"/>
          </a:xfrm>
        </p:spPr>
        <p:txBody>
          <a:bodyPr/>
          <a:lstStyle/>
          <a:p>
            <a:pPr algn="ctr"/>
            <a:r>
              <a:rPr lang="en-US" sz="3200" b="1" dirty="0" err="1" smtClean="0">
                <a:solidFill>
                  <a:srgbClr val="7030A0"/>
                </a:solidFill>
              </a:rPr>
              <a:t>Inovarea</a:t>
            </a:r>
            <a:r>
              <a:rPr lang="en-US" sz="3200" b="1" dirty="0" smtClean="0">
                <a:solidFill>
                  <a:srgbClr val="7030A0"/>
                </a:solidFill>
              </a:rPr>
              <a:t> in context European</a:t>
            </a:r>
          </a:p>
        </p:txBody>
      </p:sp>
      <p:sp>
        <p:nvSpPr>
          <p:cNvPr id="15363" name="Content Placeholder 3"/>
          <p:cNvSpPr>
            <a:spLocks noGrp="1"/>
          </p:cNvSpPr>
          <p:nvPr>
            <p:ph idx="1"/>
          </p:nvPr>
        </p:nvSpPr>
        <p:spPr>
          <a:xfrm>
            <a:off x="239184" y="1484313"/>
            <a:ext cx="11952816" cy="4370427"/>
          </a:xfrm>
        </p:spPr>
        <p:txBody>
          <a:bodyPr>
            <a:spAutoFit/>
          </a:bodyPr>
          <a:lstStyle/>
          <a:p>
            <a:pPr>
              <a:spcBef>
                <a:spcPts val="600"/>
              </a:spcBef>
              <a:spcAft>
                <a:spcPts val="600"/>
              </a:spcAft>
              <a:buFontTx/>
              <a:buNone/>
            </a:pPr>
            <a:r>
              <a:rPr lang="ro-RO" sz="2000" smtClean="0"/>
              <a:t>L</a:t>
            </a:r>
            <a:r>
              <a:rPr lang="fr-FR" sz="2000" smtClean="0"/>
              <a:t>iderii in inovare </a:t>
            </a:r>
            <a:r>
              <a:rPr lang="ro-RO" sz="2000" smtClean="0"/>
              <a:t>dovedesc legaturi b</a:t>
            </a:r>
            <a:r>
              <a:rPr lang="fr-FR" sz="2000" smtClean="0"/>
              <a:t>une intre stiinta-cercetare, inovare si mediul de afaceri. </a:t>
            </a:r>
          </a:p>
          <a:p>
            <a:pPr>
              <a:spcBef>
                <a:spcPts val="600"/>
              </a:spcBef>
              <a:spcAft>
                <a:spcPts val="600"/>
              </a:spcAft>
              <a:buFontTx/>
              <a:buNone/>
            </a:pPr>
            <a:r>
              <a:rPr lang="fr-FR" sz="2000" smtClean="0"/>
              <a:t>Tarile inovative din Europa exceleaza </a:t>
            </a:r>
            <a:r>
              <a:rPr lang="ro-RO" sz="2000" smtClean="0"/>
              <a:t>in</a:t>
            </a:r>
            <a:r>
              <a:rPr lang="fr-FR" sz="2000" smtClean="0"/>
              <a:t> comercializarea </a:t>
            </a:r>
            <a:r>
              <a:rPr lang="fr-FR" sz="2000" b="1" smtClean="0"/>
              <a:t>cunostintelor </a:t>
            </a:r>
            <a:r>
              <a:rPr lang="fr-FR" sz="2000" smtClean="0"/>
              <a:t>tehnologice</a:t>
            </a:r>
            <a:r>
              <a:rPr lang="ro-RO" sz="2000" smtClean="0"/>
              <a:t> si in organizarea </a:t>
            </a:r>
            <a:r>
              <a:rPr lang="en-US" sz="2000" b="1" smtClean="0"/>
              <a:t>inovarii regionale.</a:t>
            </a:r>
            <a:endParaRPr lang="en-US" sz="2000" smtClean="0"/>
          </a:p>
          <a:p>
            <a:pPr>
              <a:spcBef>
                <a:spcPts val="600"/>
              </a:spcBef>
              <a:spcAft>
                <a:spcPts val="600"/>
              </a:spcAft>
              <a:buFontTx/>
              <a:buNone/>
            </a:pPr>
            <a:r>
              <a:rPr lang="fr-FR" sz="2000" smtClean="0"/>
              <a:t>Se evidentiaza nevoia de </a:t>
            </a:r>
            <a:r>
              <a:rPr lang="fr-FR" sz="2000" b="1" smtClean="0"/>
              <a:t>noi politici</a:t>
            </a:r>
            <a:r>
              <a:rPr lang="fr-FR" sz="2000" smtClean="0"/>
              <a:t> </a:t>
            </a:r>
            <a:r>
              <a:rPr lang="ro-RO" sz="2000" smtClean="0"/>
              <a:t>in </a:t>
            </a:r>
            <a:r>
              <a:rPr lang="fr-FR" sz="2000" b="1" smtClean="0"/>
              <a:t>context</a:t>
            </a:r>
            <a:r>
              <a:rPr lang="ro-RO" sz="2000" b="1" smtClean="0"/>
              <a:t> </a:t>
            </a:r>
            <a:r>
              <a:rPr lang="fr-FR" sz="2000" b="1" smtClean="0"/>
              <a:t> regional </a:t>
            </a:r>
            <a:r>
              <a:rPr lang="fr-FR" sz="2000" smtClean="0"/>
              <a:t>si de </a:t>
            </a:r>
            <a:r>
              <a:rPr lang="fr-FR" sz="2000" b="1" smtClean="0"/>
              <a:t>evalua</a:t>
            </a:r>
            <a:r>
              <a:rPr lang="ro-RO" sz="2000" b="1" smtClean="0"/>
              <a:t>re a</a:t>
            </a:r>
            <a:r>
              <a:rPr lang="fr-FR" sz="2000" b="1" smtClean="0"/>
              <a:t> performantel</a:t>
            </a:r>
            <a:r>
              <a:rPr lang="ro-RO" sz="2000" b="1" smtClean="0"/>
              <a:t>or</a:t>
            </a:r>
            <a:r>
              <a:rPr lang="fr-FR" sz="2000" b="1" smtClean="0"/>
              <a:t> inovarii regionale</a:t>
            </a:r>
            <a:r>
              <a:rPr lang="ro-RO" sz="2000" b="1" smtClean="0"/>
              <a:t> (indicatori de rezultate)</a:t>
            </a:r>
            <a:r>
              <a:rPr lang="fr-FR" sz="2000" smtClean="0"/>
              <a:t>. </a:t>
            </a:r>
          </a:p>
          <a:p>
            <a:pPr>
              <a:spcBef>
                <a:spcPts val="600"/>
              </a:spcBef>
              <a:spcAft>
                <a:spcPts val="600"/>
              </a:spcAft>
              <a:buFontTx/>
              <a:buNone/>
            </a:pPr>
            <a:r>
              <a:rPr lang="ro-RO" sz="2000" b="1" smtClean="0"/>
              <a:t>Romania</a:t>
            </a:r>
            <a:r>
              <a:rPr lang="ro-RO" sz="2000" smtClean="0"/>
              <a:t> este unul dintre inovatorii modesti cu o performanta sub medie. </a:t>
            </a:r>
            <a:endParaRPr lang="en-US" sz="2000" smtClean="0"/>
          </a:p>
          <a:p>
            <a:pPr>
              <a:spcBef>
                <a:spcPts val="600"/>
              </a:spcBef>
              <a:spcAft>
                <a:spcPts val="600"/>
              </a:spcAft>
            </a:pPr>
            <a:r>
              <a:rPr lang="ro-RO" sz="2000" b="1" smtClean="0"/>
              <a:t>Puncte slabe </a:t>
            </a:r>
            <a:r>
              <a:rPr lang="ro-RO" sz="2000" smtClean="0"/>
              <a:t>sunt in</a:t>
            </a:r>
            <a:r>
              <a:rPr lang="en-US" sz="2000" smtClean="0"/>
              <a:t>:</a:t>
            </a:r>
            <a:r>
              <a:rPr lang="ro-RO" sz="2000" smtClean="0"/>
              <a:t> </a:t>
            </a:r>
            <a:endParaRPr lang="en-US" sz="2000" smtClean="0"/>
          </a:p>
          <a:p>
            <a:pPr>
              <a:spcBef>
                <a:spcPts val="600"/>
              </a:spcBef>
              <a:spcAft>
                <a:spcPts val="600"/>
              </a:spcAft>
            </a:pPr>
            <a:r>
              <a:rPr lang="ro-RO" sz="2000" smtClean="0"/>
              <a:t>valorizarea cercetarii pe piata (</a:t>
            </a:r>
            <a:r>
              <a:rPr lang="en-US" sz="2000" smtClean="0"/>
              <a:t>crearea de cunostere, </a:t>
            </a:r>
            <a:r>
              <a:rPr lang="ro-RO" sz="2000" smtClean="0"/>
              <a:t>tehnologii</a:t>
            </a:r>
            <a:r>
              <a:rPr lang="en-US" sz="2000" smtClean="0"/>
              <a:t>, </a:t>
            </a:r>
            <a:r>
              <a:rPr lang="ro-RO" sz="2000" smtClean="0"/>
              <a:t>expertiza),</a:t>
            </a:r>
            <a:endParaRPr lang="en-US" sz="2000" smtClean="0"/>
          </a:p>
          <a:p>
            <a:pPr>
              <a:spcBef>
                <a:spcPts val="600"/>
              </a:spcBef>
              <a:spcAft>
                <a:spcPts val="600"/>
              </a:spcAft>
            </a:pPr>
            <a:r>
              <a:rPr lang="en-US" sz="2000" smtClean="0"/>
              <a:t>cercetarea in folosul mediului de afaceri, </a:t>
            </a:r>
          </a:p>
          <a:p>
            <a:pPr>
              <a:spcBef>
                <a:spcPts val="600"/>
              </a:spcBef>
              <a:spcAft>
                <a:spcPts val="600"/>
              </a:spcAft>
            </a:pPr>
            <a:r>
              <a:rPr lang="ro-RO" sz="2000" smtClean="0"/>
              <a:t>atragerea mediului de afaceri in cercetare, </a:t>
            </a:r>
            <a:endParaRPr lang="en-US" sz="2000" smtClean="0"/>
          </a:p>
          <a:p>
            <a:pPr>
              <a:spcBef>
                <a:spcPts val="600"/>
              </a:spcBef>
              <a:spcAft>
                <a:spcPts val="600"/>
              </a:spcAft>
            </a:pPr>
            <a:r>
              <a:rPr lang="ro-RO" sz="2000" smtClean="0"/>
              <a:t>antreprenoriat, active intelectuale, </a:t>
            </a:r>
            <a:r>
              <a:rPr lang="en-US" sz="2000" smtClean="0"/>
              <a:t>valorificarea inventiilo</a:t>
            </a:r>
            <a:r>
              <a:rPr lang="ro-RO" sz="2000" smtClean="0"/>
              <a:t>r.</a:t>
            </a:r>
            <a:endParaRPr lang="en-US" sz="20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571500" y="357188"/>
            <a:ext cx="10972800" cy="596900"/>
          </a:xfrm>
        </p:spPr>
        <p:txBody>
          <a:bodyPr anchor="t"/>
          <a:lstStyle/>
          <a:p>
            <a:pPr algn="ctr"/>
            <a:r>
              <a:rPr lang="it-IT" sz="3200" b="1" dirty="0" smtClean="0">
                <a:solidFill>
                  <a:srgbClr val="7030A0"/>
                </a:solidFill>
              </a:rPr>
              <a:t>De ce inovare?</a:t>
            </a:r>
            <a:endParaRPr lang="en-US" b="1" dirty="0" smtClean="0"/>
          </a:p>
        </p:txBody>
      </p:sp>
      <p:sp>
        <p:nvSpPr>
          <p:cNvPr id="16387" name="Content Placeholder 2"/>
          <p:cNvSpPr>
            <a:spLocks noGrp="1"/>
          </p:cNvSpPr>
          <p:nvPr>
            <p:ph idx="1"/>
          </p:nvPr>
        </p:nvSpPr>
        <p:spPr>
          <a:xfrm>
            <a:off x="239185" y="1341439"/>
            <a:ext cx="11618383" cy="4967287"/>
          </a:xfrm>
        </p:spPr>
        <p:txBody>
          <a:bodyPr/>
          <a:lstStyle/>
          <a:p>
            <a:pPr>
              <a:spcBef>
                <a:spcPts val="600"/>
              </a:spcBef>
              <a:spcAft>
                <a:spcPts val="600"/>
              </a:spcAft>
            </a:pPr>
            <a:r>
              <a:rPr lang="ro-RO" sz="2000" smtClean="0"/>
              <a:t>Oamenii cu </a:t>
            </a:r>
            <a:r>
              <a:rPr lang="ro-RO" sz="2000" b="1" smtClean="0"/>
              <a:t>spirit inovator </a:t>
            </a:r>
            <a:r>
              <a:rPr lang="ro-RO" sz="2000" smtClean="0"/>
              <a:t>sunt factorul determinant  in </a:t>
            </a:r>
            <a:r>
              <a:rPr lang="en-US" sz="2000" smtClean="0"/>
              <a:t>utilizarea</a:t>
            </a:r>
            <a:r>
              <a:rPr lang="ro-RO" sz="2000" smtClean="0"/>
              <a:t> </a:t>
            </a:r>
            <a:r>
              <a:rPr lang="ro-RO" sz="2000" b="1" smtClean="0"/>
              <a:t>tehnologiei pentru dezvoltare</a:t>
            </a:r>
            <a:r>
              <a:rPr lang="ro-RO" sz="2000" smtClean="0"/>
              <a:t>. Ei pot  sa faciliteze atat dezvoltarea tehnica, cat si cea sociala, pot sa asigure legatura intre cercetare-dezvoltare, industrie si factorii de decizie. </a:t>
            </a:r>
            <a:endParaRPr lang="en-US" sz="2000" smtClean="0"/>
          </a:p>
          <a:p>
            <a:pPr>
              <a:spcBef>
                <a:spcPts val="600"/>
              </a:spcBef>
              <a:spcAft>
                <a:spcPts val="600"/>
              </a:spcAft>
            </a:pPr>
            <a:r>
              <a:rPr lang="it-IT" sz="2000" smtClean="0"/>
              <a:t>Scopul Strategiei Europa 2020 este: o </a:t>
            </a:r>
            <a:r>
              <a:rPr lang="it-IT" sz="2000" b="1" smtClean="0"/>
              <a:t>economie inteligenta, durabila si competitiva</a:t>
            </a:r>
            <a:r>
              <a:rPr lang="it-IT" sz="2000" smtClean="0"/>
              <a:t>. </a:t>
            </a:r>
          </a:p>
          <a:p>
            <a:pPr>
              <a:spcBef>
                <a:spcPts val="600"/>
              </a:spcBef>
              <a:spcAft>
                <a:spcPts val="600"/>
              </a:spcAft>
            </a:pPr>
            <a:r>
              <a:rPr lang="it-IT" sz="2000" smtClean="0"/>
              <a:t>Se doreste </a:t>
            </a:r>
            <a:r>
              <a:rPr lang="it-IT" sz="2000" b="1" smtClean="0"/>
              <a:t>implicarea tuturor actorilor si regiunilor</a:t>
            </a:r>
            <a:r>
              <a:rPr lang="it-IT" sz="2000" smtClean="0"/>
              <a:t> in ciclul de inovare.</a:t>
            </a:r>
          </a:p>
          <a:p>
            <a:pPr>
              <a:spcBef>
                <a:spcPts val="600"/>
              </a:spcBef>
              <a:spcAft>
                <a:spcPts val="600"/>
              </a:spcAft>
            </a:pPr>
            <a:r>
              <a:rPr lang="it-IT" sz="2000" smtClean="0"/>
              <a:t>Uniunea Inovarii isi propune sa imbunatateasca accesul la finantare pentru </a:t>
            </a:r>
            <a:r>
              <a:rPr lang="it-IT" sz="2000" b="1" smtClean="0"/>
              <a:t>cercetare si inovare</a:t>
            </a:r>
            <a:r>
              <a:rPr lang="it-IT" sz="2000" smtClean="0"/>
              <a:t>, sa se asigure ca </a:t>
            </a:r>
            <a:r>
              <a:rPr lang="it-IT" sz="2000" b="1" smtClean="0"/>
              <a:t>ideile inovative pot fi transformate in produse si servicii </a:t>
            </a:r>
            <a:r>
              <a:rPr lang="it-IT" sz="2000" smtClean="0"/>
              <a:t>ce pot determina crestere, competitivitate si locuri de munca.</a:t>
            </a:r>
          </a:p>
          <a:p>
            <a:pPr>
              <a:spcBef>
                <a:spcPts val="600"/>
              </a:spcBef>
              <a:spcAft>
                <a:spcPts val="600"/>
              </a:spcAft>
            </a:pPr>
            <a:r>
              <a:rPr lang="it-IT" sz="2000" smtClean="0"/>
              <a:t>Sectoarele public si privat trebuie sa lucreze impreuna, prin </a:t>
            </a:r>
            <a:r>
              <a:rPr lang="it-IT" sz="2000" b="1" smtClean="0"/>
              <a:t>Parteneriatul</a:t>
            </a:r>
            <a:r>
              <a:rPr lang="it-IT" sz="2000" smtClean="0"/>
              <a:t> </a:t>
            </a:r>
            <a:r>
              <a:rPr lang="it-IT" sz="2000" b="1" smtClean="0"/>
              <a:t>Inovarii</a:t>
            </a:r>
            <a:r>
              <a:rPr lang="it-IT" sz="2000" smtClean="0"/>
              <a:t>; </a:t>
            </a:r>
            <a:endParaRPr lang="en-US" sz="2000" smtClean="0"/>
          </a:p>
          <a:p>
            <a:pPr>
              <a:spcBef>
                <a:spcPts val="600"/>
              </a:spcBef>
              <a:spcAft>
                <a:spcPts val="600"/>
              </a:spcAft>
            </a:pPr>
            <a:r>
              <a:rPr lang="it-IT" sz="2000" smtClean="0"/>
              <a:t>Transferul de tehnologii este dezvoltat prin </a:t>
            </a:r>
            <a:r>
              <a:rPr lang="it-IT" sz="2000" b="1" smtClean="0"/>
              <a:t>transferul de cunostere.</a:t>
            </a:r>
            <a:endParaRPr lang="en-US"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952500" y="0"/>
            <a:ext cx="10363200" cy="1143000"/>
          </a:xfrm>
        </p:spPr>
        <p:txBody>
          <a:bodyPr/>
          <a:lstStyle/>
          <a:p>
            <a:pPr algn="ctr"/>
            <a:r>
              <a:rPr lang="en-US" sz="3200" b="1" dirty="0" err="1" smtClean="0">
                <a:solidFill>
                  <a:srgbClr val="7030A0"/>
                </a:solidFill>
              </a:rPr>
              <a:t>Concluzii</a:t>
            </a:r>
            <a:endParaRPr lang="en-US" sz="3200" b="1" dirty="0" smtClean="0">
              <a:solidFill>
                <a:srgbClr val="7030A0"/>
              </a:solidFill>
            </a:endParaRPr>
          </a:p>
        </p:txBody>
      </p:sp>
      <p:sp>
        <p:nvSpPr>
          <p:cNvPr id="17411" name="Content Placeholder 2"/>
          <p:cNvSpPr>
            <a:spLocks noGrp="1"/>
          </p:cNvSpPr>
          <p:nvPr>
            <p:ph idx="1"/>
          </p:nvPr>
        </p:nvSpPr>
        <p:spPr>
          <a:xfrm>
            <a:off x="476251" y="1285876"/>
            <a:ext cx="11239500" cy="4657725"/>
          </a:xfrm>
        </p:spPr>
        <p:txBody>
          <a:bodyPr/>
          <a:lstStyle/>
          <a:p>
            <a:r>
              <a:rPr lang="en-US" sz="2000" smtClean="0"/>
              <a:t>O</a:t>
            </a:r>
            <a:r>
              <a:rPr lang="vi-VN" sz="2000" smtClean="0"/>
              <a:t>rganizaţiile pot să depindă pentru supravieţuire mai mult de capitalul lor intelectual, decât de activul lor fizic</a:t>
            </a:r>
            <a:r>
              <a:rPr lang="en-US" sz="2000" smtClean="0"/>
              <a:t>, </a:t>
            </a:r>
            <a:r>
              <a:rPr lang="vi-VN" sz="2000" smtClean="0"/>
              <a:t>tot mai multe organizaţii se bazează pe cunoaştere. </a:t>
            </a:r>
            <a:endParaRPr lang="en-US" sz="2000" smtClean="0"/>
          </a:p>
          <a:p>
            <a:r>
              <a:rPr lang="vi-VN" sz="2000" smtClean="0"/>
              <a:t>Pentru a pune în valoare potenţialul unor întreprinderi, este foarte importantă atragerea şi reţinerea expertiz</a:t>
            </a:r>
            <a:r>
              <a:rPr lang="en-US" sz="2000" smtClean="0"/>
              <a:t>ei</a:t>
            </a:r>
            <a:r>
              <a:rPr lang="vi-VN" sz="2000" smtClean="0"/>
              <a:t> colectiv</a:t>
            </a:r>
            <a:r>
              <a:rPr lang="en-US" sz="2000" smtClean="0"/>
              <a:t>e</a:t>
            </a:r>
            <a:r>
              <a:rPr lang="vi-VN" sz="2000" smtClean="0"/>
              <a:t> şi acces</a:t>
            </a:r>
            <a:r>
              <a:rPr lang="en-US" sz="2000" smtClean="0"/>
              <a:t>ul</a:t>
            </a:r>
            <a:r>
              <a:rPr lang="vi-VN" sz="2000" smtClean="0"/>
              <a:t> la reţelele de informaţii. </a:t>
            </a:r>
            <a:endParaRPr lang="en-US" sz="2000" smtClean="0"/>
          </a:p>
          <a:p>
            <a:r>
              <a:rPr lang="vi-VN" sz="2000" smtClean="0"/>
              <a:t>Importanţa capitalului intelectual ca factor cheie în aprecierea valorii unei organizaţii s-a reflectat în evaluările bursiere. </a:t>
            </a:r>
            <a:endParaRPr lang="en-US" sz="2000" smtClean="0"/>
          </a:p>
          <a:p>
            <a:r>
              <a:rPr lang="en-US" sz="2000" smtClean="0"/>
              <a:t>P</a:t>
            </a:r>
            <a:r>
              <a:rPr lang="vi-VN" sz="2000" smtClean="0"/>
              <a:t>uterea bunuri</a:t>
            </a:r>
            <a:r>
              <a:rPr lang="en-US" sz="2000" smtClean="0"/>
              <a:t>lor</a:t>
            </a:r>
            <a:r>
              <a:rPr lang="vi-VN" sz="2000" smtClean="0"/>
              <a:t> intangibile creşte. </a:t>
            </a:r>
            <a:endParaRPr lang="en-US" sz="2000" smtClean="0"/>
          </a:p>
          <a:p>
            <a:r>
              <a:rPr lang="en-US" sz="2000" smtClean="0"/>
              <a:t>I</a:t>
            </a:r>
            <a:r>
              <a:rPr lang="vi-VN" sz="2000" smtClean="0"/>
              <a:t>n 1929, 70% din investiţiile americane se axau pe bunuri tangibile şi doar 30% pe bunuri intangibile. Investitorii „sprijineau lucruri concrete”. </a:t>
            </a:r>
            <a:endParaRPr lang="en-US" sz="2000" smtClean="0"/>
          </a:p>
          <a:p>
            <a:r>
              <a:rPr lang="vi-VN" sz="2000" smtClean="0"/>
              <a:t>În ziua de azi, investiţiile în bunuri intangibile domină piaţa</a:t>
            </a:r>
            <a:r>
              <a:rPr lang="en-US" sz="2000" smtClean="0"/>
              <a:t>: </a:t>
            </a:r>
            <a:r>
              <a:rPr lang="vi-VN" sz="2000" smtClean="0"/>
              <a:t>cercetare, educaţie, abilităţi, software IT şi Internet. </a:t>
            </a:r>
            <a:endParaRPr lang="en-US" sz="2000" smtClean="0"/>
          </a:p>
          <a:p>
            <a:r>
              <a:rPr lang="vi-VN" sz="2000" smtClean="0"/>
              <a:t>Economiile lumii sunt conduse de Capitalul intelectual. Capitalul nu este doar financiar, ci orice aduce noi venituri.</a:t>
            </a:r>
          </a:p>
          <a:p>
            <a:endParaRPr lang="en-US"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81000" y="0"/>
            <a:ext cx="11525251" cy="1143000"/>
          </a:xfrm>
        </p:spPr>
        <p:txBody>
          <a:bodyPr/>
          <a:lstStyle/>
          <a:p>
            <a:pPr algn="ctr"/>
            <a:r>
              <a:rPr lang="en-US" sz="3200" b="1" dirty="0" smtClean="0">
                <a:solidFill>
                  <a:srgbClr val="7030A0"/>
                </a:solidFill>
              </a:rPr>
              <a:t>Standard ASRO Model de </a:t>
            </a:r>
            <a:r>
              <a:rPr lang="en-US" sz="3200" b="1" dirty="0" err="1" smtClean="0">
                <a:solidFill>
                  <a:srgbClr val="7030A0"/>
                </a:solidFill>
              </a:rPr>
              <a:t>dezvoltare</a:t>
            </a:r>
            <a:r>
              <a:rPr lang="en-US" sz="3200" b="1" dirty="0" smtClean="0">
                <a:solidFill>
                  <a:srgbClr val="7030A0"/>
                </a:solidFill>
              </a:rPr>
              <a:t> a </a:t>
            </a:r>
            <a:r>
              <a:rPr lang="en-US" sz="3200" b="1" dirty="0" err="1" smtClean="0">
                <a:solidFill>
                  <a:srgbClr val="7030A0"/>
                </a:solidFill>
              </a:rPr>
              <a:t>afacerii</a:t>
            </a:r>
            <a:r>
              <a:rPr lang="en-US" sz="3200" b="1" dirty="0" smtClean="0">
                <a:solidFill>
                  <a:srgbClr val="7030A0"/>
                </a:solidFill>
              </a:rPr>
              <a:t> </a:t>
            </a:r>
            <a:r>
              <a:rPr lang="en-US" sz="3200" b="1" dirty="0" err="1" smtClean="0">
                <a:solidFill>
                  <a:srgbClr val="7030A0"/>
                </a:solidFill>
              </a:rPr>
              <a:t>prin</a:t>
            </a:r>
            <a:r>
              <a:rPr lang="en-US" sz="3200" b="1" dirty="0" smtClean="0">
                <a:solidFill>
                  <a:srgbClr val="7030A0"/>
                </a:solidFill>
              </a:rPr>
              <a:t> </a:t>
            </a:r>
            <a:r>
              <a:rPr lang="en-US" sz="3200" b="1" dirty="0" err="1" smtClean="0">
                <a:solidFill>
                  <a:srgbClr val="7030A0"/>
                </a:solidFill>
              </a:rPr>
              <a:t>inovare</a:t>
            </a:r>
            <a:r>
              <a:rPr lang="en-US" sz="3200" b="1" dirty="0" smtClean="0">
                <a:solidFill>
                  <a:srgbClr val="7030A0"/>
                </a:solidFill>
              </a:rPr>
              <a:t> - SR 13547-1-4</a:t>
            </a:r>
          </a:p>
        </p:txBody>
      </p:sp>
      <p:sp>
        <p:nvSpPr>
          <p:cNvPr id="18435" name="Content Placeholder 2"/>
          <p:cNvSpPr>
            <a:spLocks noGrp="1"/>
          </p:cNvSpPr>
          <p:nvPr>
            <p:ph idx="1"/>
          </p:nvPr>
        </p:nvSpPr>
        <p:spPr>
          <a:xfrm>
            <a:off x="190501" y="1285876"/>
            <a:ext cx="12001500" cy="5357813"/>
          </a:xfrm>
        </p:spPr>
        <p:txBody>
          <a:bodyPr/>
          <a:lstStyle/>
          <a:p>
            <a:pPr>
              <a:buFontTx/>
              <a:buNone/>
            </a:pPr>
            <a:r>
              <a:rPr lang="vi-VN" sz="2000" smtClean="0"/>
              <a:t>Partea 1: Managementul inovării</a:t>
            </a:r>
            <a:endParaRPr lang="en-US" sz="2000" smtClean="0"/>
          </a:p>
          <a:p>
            <a:pPr>
              <a:buFontTx/>
              <a:buNone/>
            </a:pPr>
            <a:r>
              <a:rPr lang="vi-VN" sz="2000" smtClean="0"/>
              <a:t>Partea 2: Managementul proprietăţii</a:t>
            </a:r>
            <a:r>
              <a:rPr lang="en-US" sz="2000" smtClean="0"/>
              <a:t> intelectuale</a:t>
            </a:r>
          </a:p>
          <a:p>
            <a:pPr>
              <a:buFontTx/>
              <a:buNone/>
            </a:pPr>
            <a:r>
              <a:rPr lang="en-US" sz="2000" smtClean="0"/>
              <a:t>Partea 3: Transfer tehnologic</a:t>
            </a:r>
          </a:p>
          <a:p>
            <a:pPr>
              <a:buFontTx/>
              <a:buNone/>
            </a:pPr>
            <a:r>
              <a:rPr lang="vi-VN" sz="2000" smtClean="0"/>
              <a:t>Partea 4: Evaluarea capabilităţii şi a</a:t>
            </a:r>
            <a:r>
              <a:rPr lang="en-US" sz="2000" smtClean="0"/>
              <a:t> </a:t>
            </a:r>
            <a:r>
              <a:rPr lang="vi-VN" sz="2000" smtClean="0"/>
              <a:t>performanţei</a:t>
            </a:r>
            <a:r>
              <a:rPr lang="en-US" sz="2000" smtClean="0"/>
              <a:t> </a:t>
            </a:r>
            <a:r>
              <a:rPr lang="vi-VN" sz="2000" smtClean="0"/>
              <a:t>managementului inovării</a:t>
            </a:r>
            <a:endParaRPr lang="en-US" sz="2000" smtClean="0"/>
          </a:p>
          <a:p>
            <a:r>
              <a:rPr lang="en-US" sz="2000" smtClean="0"/>
              <a:t>Modelul de dezvoltare a afacerii prin inovare este </a:t>
            </a:r>
            <a:r>
              <a:rPr lang="vi-VN" sz="2000" smtClean="0"/>
              <a:t>prezentat sub forma unor acţiuni pe care o organizaţie le desfăşoară cu scopul de a crea şi de</a:t>
            </a:r>
            <a:r>
              <a:rPr lang="en-US" sz="2000" smtClean="0"/>
              <a:t> </a:t>
            </a:r>
            <a:r>
              <a:rPr lang="vi-VN" sz="2000" smtClean="0"/>
              <a:t>a livra pe piaţă produse noi performante şi de a eficientiza procesele prin valorificarea</a:t>
            </a:r>
            <a:r>
              <a:rPr lang="en-US" sz="2000" smtClean="0"/>
              <a:t> </a:t>
            </a:r>
            <a:r>
              <a:rPr lang="vi-VN" sz="2000" smtClean="0"/>
              <a:t>tehnologiilor inovative şi promovarea inovării.</a:t>
            </a:r>
          </a:p>
          <a:p>
            <a:r>
              <a:rPr lang="vi-VN" sz="2000" smtClean="0"/>
              <a:t>Asocierea dintre inovare şi afacere pune faţă în faţă două aspecte diferite: </a:t>
            </a:r>
            <a:endParaRPr lang="en-US" sz="2000" smtClean="0"/>
          </a:p>
          <a:p>
            <a:pPr>
              <a:buFontTx/>
              <a:buNone/>
            </a:pPr>
            <a:r>
              <a:rPr lang="en-US" sz="2000" smtClean="0"/>
              <a:t>      - </a:t>
            </a:r>
            <a:r>
              <a:rPr lang="it-IT" sz="2000" smtClean="0"/>
              <a:t>cercetarea, care are ca scop promovarea ,,noului’’ şi </a:t>
            </a:r>
          </a:p>
          <a:p>
            <a:pPr>
              <a:buFontTx/>
              <a:buNone/>
            </a:pPr>
            <a:r>
              <a:rPr lang="it-IT" sz="2000" smtClean="0"/>
              <a:t>      - activitatea </a:t>
            </a:r>
            <a:r>
              <a:rPr lang="vi-VN" sz="2000" smtClean="0"/>
              <a:t>desfăşurată în scopul obţinerii de profit. </a:t>
            </a:r>
            <a:endParaRPr lang="en-US" sz="2000" smtClean="0"/>
          </a:p>
          <a:p>
            <a:r>
              <a:rPr lang="vi-VN" sz="2000" smtClean="0"/>
              <a:t>Legătura dintre inovare şi afacere se poate realiza</a:t>
            </a:r>
            <a:r>
              <a:rPr lang="en-US" sz="2000" smtClean="0"/>
              <a:t> </a:t>
            </a:r>
            <a:r>
              <a:rPr lang="vi-VN" sz="2000" smtClean="0"/>
              <a:t>prin transfer tehnologic, în urma căruia produsele noi performante ajung pe piaţă.</a:t>
            </a:r>
          </a:p>
          <a:p>
            <a:r>
              <a:rPr lang="en-US" sz="2000" smtClean="0"/>
              <a:t>Cercetarea-inovarea şi transferul tehnologic se pot realiza şi dezvolta numai într-un cadru </a:t>
            </a:r>
            <a:r>
              <a:rPr lang="fr-FR" sz="2000" smtClean="0"/>
              <a:t>juridic de legi, principii şi norme care au la bază dreptul de proprietate intelectuală.</a:t>
            </a:r>
            <a:endParaRPr lang="en-US" sz="20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047751" y="0"/>
            <a:ext cx="10363200" cy="1143000"/>
          </a:xfrm>
        </p:spPr>
        <p:txBody>
          <a:bodyPr/>
          <a:lstStyle/>
          <a:p>
            <a:pPr algn="ctr"/>
            <a:r>
              <a:rPr lang="en-US" sz="3200" b="1" dirty="0" smtClean="0">
                <a:solidFill>
                  <a:srgbClr val="7030A0"/>
                </a:solidFill>
              </a:rPr>
              <a:t>Standard Manager de </a:t>
            </a:r>
            <a:r>
              <a:rPr lang="en-US" sz="3200" b="1" dirty="0" err="1" smtClean="0">
                <a:solidFill>
                  <a:srgbClr val="7030A0"/>
                </a:solidFill>
              </a:rPr>
              <a:t>inovare</a:t>
            </a:r>
            <a:r>
              <a:rPr lang="en-US" sz="3200" b="1" dirty="0" smtClean="0">
                <a:solidFill>
                  <a:srgbClr val="7030A0"/>
                </a:solidFill>
              </a:rPr>
              <a:t> </a:t>
            </a:r>
            <a:br>
              <a:rPr lang="en-US" sz="3200" b="1" dirty="0" smtClean="0">
                <a:solidFill>
                  <a:srgbClr val="7030A0"/>
                </a:solidFill>
              </a:rPr>
            </a:br>
            <a:r>
              <a:rPr lang="en-US" sz="3200" b="1" dirty="0" smtClean="0">
                <a:solidFill>
                  <a:srgbClr val="7030A0"/>
                </a:solidFill>
              </a:rPr>
              <a:t>SR 13572</a:t>
            </a:r>
          </a:p>
        </p:txBody>
      </p:sp>
      <p:sp>
        <p:nvSpPr>
          <p:cNvPr id="19459" name="Content Placeholder 2"/>
          <p:cNvSpPr>
            <a:spLocks noGrp="1"/>
          </p:cNvSpPr>
          <p:nvPr>
            <p:ph idx="1"/>
          </p:nvPr>
        </p:nvSpPr>
        <p:spPr>
          <a:xfrm>
            <a:off x="190501" y="1357314"/>
            <a:ext cx="11715751" cy="5286375"/>
          </a:xfrm>
        </p:spPr>
        <p:txBody>
          <a:bodyPr/>
          <a:lstStyle/>
          <a:p>
            <a:r>
              <a:rPr lang="vi-VN" sz="2000" smtClean="0"/>
              <a:t>Adoptarea unui sistem de management al inovării este o decizie strategică a unei organizaţii în</a:t>
            </a:r>
            <a:r>
              <a:rPr lang="en-US" sz="2000" smtClean="0"/>
              <a:t> </a:t>
            </a:r>
            <a:r>
              <a:rPr lang="vi-VN" sz="2000" smtClean="0"/>
              <a:t>scopul îmbunătăţirii performanţei sale globale. </a:t>
            </a:r>
            <a:r>
              <a:rPr lang="en-US" sz="2000" smtClean="0"/>
              <a:t>A</a:t>
            </a:r>
            <a:r>
              <a:rPr lang="vi-VN" sz="2000" smtClean="0"/>
              <a:t>sigură un</a:t>
            </a:r>
            <a:r>
              <a:rPr lang="en-US" sz="2000" smtClean="0"/>
              <a:t> </a:t>
            </a:r>
            <a:r>
              <a:rPr lang="pt-BR" sz="2000" smtClean="0"/>
              <a:t>suport pentru iniţiative de dezvoltare sustenabilă.</a:t>
            </a:r>
          </a:p>
          <a:p>
            <a:r>
              <a:rPr lang="vi-VN" sz="2000" smtClean="0"/>
              <a:t>Scopul standardului îl reprezintă elaborarea unor cerinţe pentru toate tipurile de organizaţii de</a:t>
            </a:r>
            <a:r>
              <a:rPr lang="en-US" sz="2000" smtClean="0"/>
              <a:t> </a:t>
            </a:r>
            <a:r>
              <a:rPr lang="vi-VN" sz="2000" smtClean="0"/>
              <a:t>drept public sau privat, indiferent de domeniul de activitate şi de mărimea acestora în vederea</a:t>
            </a:r>
            <a:r>
              <a:rPr lang="en-US" sz="2000" smtClean="0"/>
              <a:t> </a:t>
            </a:r>
            <a:r>
              <a:rPr lang="vi-VN" sz="2000" smtClean="0"/>
              <a:t>implementării şi menţinerii unui sistem de management al inovării.</a:t>
            </a:r>
          </a:p>
          <a:p>
            <a:r>
              <a:rPr lang="en-US" sz="2000" smtClean="0"/>
              <a:t>Standardul stabileşte rolul participanţilor şi procesele derulate în cadrul sistemului de m</a:t>
            </a:r>
            <a:r>
              <a:rPr lang="vi-VN" sz="2000" smtClean="0"/>
              <a:t>anagement al inovării.</a:t>
            </a:r>
            <a:endParaRPr lang="en-US" sz="2000" smtClean="0"/>
          </a:p>
          <a:p>
            <a:r>
              <a:rPr lang="en-US" sz="2000" smtClean="0"/>
              <a:t>Acest standard stabileşte cerinţele pentru proiectarea, implementarea, menţinerea, evaluarea </a:t>
            </a:r>
            <a:r>
              <a:rPr lang="vi-VN" sz="2000" smtClean="0"/>
              <a:t>şi îmbunătăţirea unui sistem de management al inovării (SMI) în orice tip de organizaţie de</a:t>
            </a:r>
            <a:r>
              <a:rPr lang="en-US" sz="2000" smtClean="0"/>
              <a:t> </a:t>
            </a:r>
            <a:r>
              <a:rPr lang="vi-VN" sz="2000" smtClean="0"/>
              <a:t>drept public sau privat, indiferent de domeniul de activitate, mărimea produsele, tehnologiile</a:t>
            </a:r>
            <a:r>
              <a:rPr lang="en-US" sz="2000" smtClean="0"/>
              <a:t> </a:t>
            </a:r>
            <a:r>
              <a:rPr lang="it-IT" sz="2000" smtClean="0"/>
              <a:t>şi serviciile pe care le furnizează aceasta.</a:t>
            </a:r>
          </a:p>
          <a:p>
            <a:r>
              <a:rPr lang="en-US" sz="2000" smtClean="0"/>
              <a:t>De asemenea, stabileşte procesele derulate în cadrul SMI şi rolul participanţilor în cadrul acestuia.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p:cNvSpPr>
            <a:spLocks noGrp="1"/>
          </p:cNvSpPr>
          <p:nvPr>
            <p:ph idx="1"/>
          </p:nvPr>
        </p:nvSpPr>
        <p:spPr>
          <a:xfrm>
            <a:off x="190500" y="142876"/>
            <a:ext cx="11811000" cy="1071563"/>
          </a:xfrm>
        </p:spPr>
        <p:txBody>
          <a:bodyPr/>
          <a:lstStyle/>
          <a:p>
            <a:pPr algn="ctr">
              <a:buFontTx/>
              <a:buNone/>
            </a:pPr>
            <a:r>
              <a:rPr lang="vi-VN" b="1" smtClean="0">
                <a:solidFill>
                  <a:srgbClr val="7030A0"/>
                </a:solidFill>
              </a:rPr>
              <a:t>S</a:t>
            </a:r>
            <a:r>
              <a:rPr lang="en-US" b="1" smtClean="0">
                <a:solidFill>
                  <a:srgbClr val="7030A0"/>
                </a:solidFill>
              </a:rPr>
              <a:t>tandard Ocupational</a:t>
            </a:r>
            <a:r>
              <a:rPr lang="vi-VN" b="1" smtClean="0">
                <a:solidFill>
                  <a:srgbClr val="7030A0"/>
                </a:solidFill>
              </a:rPr>
              <a:t>: Manager de inovare </a:t>
            </a:r>
          </a:p>
          <a:p>
            <a:pPr algn="ctr">
              <a:buFontTx/>
              <a:buNone/>
            </a:pPr>
            <a:r>
              <a:rPr lang="vi-VN" b="1" smtClean="0">
                <a:solidFill>
                  <a:srgbClr val="7030A0"/>
                </a:solidFill>
              </a:rPr>
              <a:t>Cod COR: 241941</a:t>
            </a:r>
          </a:p>
          <a:p>
            <a:endParaRPr lang="en-US" smtClean="0"/>
          </a:p>
        </p:txBody>
      </p:sp>
      <p:sp>
        <p:nvSpPr>
          <p:cNvPr id="20483" name="Rectangle 2"/>
          <p:cNvSpPr>
            <a:spLocks noChangeArrowheads="1"/>
          </p:cNvSpPr>
          <p:nvPr/>
        </p:nvSpPr>
        <p:spPr bwMode="auto">
          <a:xfrm>
            <a:off x="476251" y="2214563"/>
            <a:ext cx="11239500" cy="3323987"/>
          </a:xfrm>
          <a:prstGeom prst="rect">
            <a:avLst/>
          </a:prstGeom>
          <a:noFill/>
          <a:ln w="9525">
            <a:noFill/>
            <a:miter lim="800000"/>
            <a:headEnd/>
            <a:tailEnd/>
          </a:ln>
        </p:spPr>
        <p:txBody>
          <a:bodyPr>
            <a:spAutoFit/>
          </a:bodyPr>
          <a:lstStyle/>
          <a:p>
            <a:pPr>
              <a:spcBef>
                <a:spcPts val="600"/>
              </a:spcBef>
              <a:spcAft>
                <a:spcPts val="600"/>
              </a:spcAft>
            </a:pPr>
            <a:r>
              <a:rPr lang="vi-VN" sz="2000"/>
              <a:t>Managerul de inovare este responsabil cu gestionarea eficientă a procesului de inovare într-o</a:t>
            </a:r>
            <a:r>
              <a:rPr lang="en-US" sz="2000"/>
              <a:t> </a:t>
            </a:r>
            <a:r>
              <a:rPr lang="vi-VN" sz="2000"/>
              <a:t>firmă.</a:t>
            </a:r>
          </a:p>
          <a:p>
            <a:pPr>
              <a:spcBef>
                <a:spcPts val="600"/>
              </a:spcBef>
              <a:spcAft>
                <a:spcPts val="600"/>
              </a:spcAft>
            </a:pPr>
            <a:r>
              <a:rPr lang="it-IT" sz="2000" i="1"/>
              <a:t>Inovarea este procesul prin care ideile noi (rezultate în urma procesului creativităţii sau al </a:t>
            </a:r>
            <a:r>
              <a:rPr lang="pt-BR" sz="2000"/>
              <a:t>eforturilor de cercetare – dezvoltare, pe de-o parte, şi a solicitărilor pieţei, pe de altă parte) se </a:t>
            </a:r>
            <a:r>
              <a:rPr lang="it-IT" sz="2000"/>
              <a:t>transformă în valori materiale produse pe piata si destinate vânzării.</a:t>
            </a:r>
          </a:p>
          <a:p>
            <a:pPr>
              <a:spcBef>
                <a:spcPts val="600"/>
              </a:spcBef>
              <a:spcAft>
                <a:spcPts val="600"/>
              </a:spcAft>
            </a:pPr>
            <a:r>
              <a:rPr lang="vi-VN" sz="2000"/>
              <a:t>Managerul de inovare rãspunde de exercitarea funcţiilor</a:t>
            </a:r>
            <a:r>
              <a:rPr lang="en-US" sz="2000"/>
              <a:t> </a:t>
            </a:r>
            <a:r>
              <a:rPr lang="vi-VN" sz="2000"/>
              <a:t>manageriale de identificare </a:t>
            </a:r>
            <a:r>
              <a:rPr lang="en-US" sz="2000"/>
              <a:t>de </a:t>
            </a:r>
            <a:r>
              <a:rPr lang="vi-VN" sz="2000"/>
              <a:t>idei/soluţii</a:t>
            </a:r>
            <a:r>
              <a:rPr lang="en-US" sz="2000"/>
              <a:t> </a:t>
            </a:r>
            <a:r>
              <a:rPr lang="vi-VN" sz="2000"/>
              <a:t>noi, analiză, sinteză</a:t>
            </a:r>
            <a:r>
              <a:rPr lang="en-US" sz="2000"/>
              <a:t> </a:t>
            </a:r>
            <a:r>
              <a:rPr lang="vi-VN" sz="2000"/>
              <a:t>şi previziune, organizare, antrenare, coordonare, control-evaluare, precum şi e identificare a schimbărilor </a:t>
            </a:r>
            <a:r>
              <a:rPr lang="en-US" sz="2000"/>
              <a:t>p</a:t>
            </a:r>
            <a:r>
              <a:rPr lang="vi-VN" sz="2000"/>
              <a:t>roduselor</a:t>
            </a:r>
            <a:r>
              <a:rPr lang="en-US" sz="2000"/>
              <a:t> </a:t>
            </a:r>
            <a:r>
              <a:rPr lang="vi-VN" sz="2000"/>
              <a:t>/</a:t>
            </a:r>
            <a:r>
              <a:rPr lang="en-US" sz="2000"/>
              <a:t> </a:t>
            </a:r>
            <a:r>
              <a:rPr lang="vi-VN" sz="2000"/>
              <a:t>tehnologiilor/serviciilor în funcţie de mediul exterior. </a:t>
            </a:r>
            <a:endParaRPr lang="it-IT" sz="2000"/>
          </a:p>
          <a:p>
            <a:pPr>
              <a:spcBef>
                <a:spcPts val="600"/>
              </a:spcBef>
              <a:spcAft>
                <a:spcPts val="600"/>
              </a:spcAft>
            </a:pPr>
            <a:endParaRPr lang="it-IT" sz="20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1238251" y="0"/>
            <a:ext cx="10363200" cy="1143000"/>
          </a:xfrm>
        </p:spPr>
        <p:txBody>
          <a:bodyPr/>
          <a:lstStyle/>
          <a:p>
            <a:pPr algn="ctr"/>
            <a:r>
              <a:rPr lang="en-US" sz="3200" b="1" dirty="0" err="1" smtClean="0">
                <a:solidFill>
                  <a:srgbClr val="7030A0"/>
                </a:solidFill>
              </a:rPr>
              <a:t>Ce</a:t>
            </a:r>
            <a:r>
              <a:rPr lang="en-US" sz="3200" b="1" dirty="0" smtClean="0">
                <a:solidFill>
                  <a:srgbClr val="7030A0"/>
                </a:solidFill>
              </a:rPr>
              <a:t> </a:t>
            </a:r>
            <a:r>
              <a:rPr lang="en-US" sz="3200" b="1" dirty="0" err="1" smtClean="0">
                <a:solidFill>
                  <a:srgbClr val="7030A0"/>
                </a:solidFill>
              </a:rPr>
              <a:t>este</a:t>
            </a:r>
            <a:r>
              <a:rPr lang="en-US" sz="3200" b="1" dirty="0" smtClean="0">
                <a:solidFill>
                  <a:srgbClr val="7030A0"/>
                </a:solidFill>
              </a:rPr>
              <a:t> </a:t>
            </a:r>
            <a:r>
              <a:rPr lang="en-US" sz="3200" b="1" dirty="0" err="1" smtClean="0">
                <a:solidFill>
                  <a:srgbClr val="7030A0"/>
                </a:solidFill>
              </a:rPr>
              <a:t>inovarea</a:t>
            </a:r>
            <a:endParaRPr lang="en-US" sz="3200" b="1" dirty="0" smtClean="0">
              <a:solidFill>
                <a:srgbClr val="7030A0"/>
              </a:solidFill>
            </a:endParaRPr>
          </a:p>
        </p:txBody>
      </p:sp>
      <p:sp>
        <p:nvSpPr>
          <p:cNvPr id="21507" name="Content Placeholder 2"/>
          <p:cNvSpPr>
            <a:spLocks noGrp="1"/>
          </p:cNvSpPr>
          <p:nvPr>
            <p:ph idx="1"/>
          </p:nvPr>
        </p:nvSpPr>
        <p:spPr>
          <a:xfrm>
            <a:off x="285751" y="1285876"/>
            <a:ext cx="11620500" cy="5357813"/>
          </a:xfrm>
        </p:spPr>
        <p:txBody>
          <a:bodyPr/>
          <a:lstStyle/>
          <a:p>
            <a:r>
              <a:rPr lang="en-US" sz="2000" smtClean="0"/>
              <a:t>O noua Idee? Un nou Concept? este un brevet? este o solutie noua?</a:t>
            </a:r>
            <a:endParaRPr lang="en-US" sz="2000" b="1" smtClean="0"/>
          </a:p>
          <a:p>
            <a:endParaRPr lang="en-US" sz="2000" smtClean="0"/>
          </a:p>
          <a:p>
            <a:r>
              <a:rPr lang="en-US" sz="2400" b="1" smtClean="0">
                <a:solidFill>
                  <a:srgbClr val="CC0000"/>
                </a:solidFill>
              </a:rPr>
              <a:t>Inovarea = Creativitate + Valoare (Recunoscuta de Piata)</a:t>
            </a:r>
          </a:p>
          <a:p>
            <a:endParaRPr lang="en-US" sz="2000" b="1" smtClean="0">
              <a:solidFill>
                <a:srgbClr val="CC0000"/>
              </a:solidFill>
            </a:endParaRPr>
          </a:p>
          <a:p>
            <a:r>
              <a:rPr lang="en-US" sz="2000" b="1" smtClean="0">
                <a:solidFill>
                  <a:srgbClr val="CC0000"/>
                </a:solidFill>
              </a:rPr>
              <a:t>«Exploarea cu succes a unei NOI IDEI» </a:t>
            </a:r>
            <a:r>
              <a:rPr lang="en-US" sz="2000" smtClean="0">
                <a:solidFill>
                  <a:srgbClr val="CC0000"/>
                </a:solidFill>
              </a:rPr>
              <a:t>E. von Hippel, Harvard, MIT</a:t>
            </a:r>
          </a:p>
          <a:p>
            <a:endParaRPr lang="en-US" sz="2000" smtClean="0">
              <a:solidFill>
                <a:srgbClr val="CC0000"/>
              </a:solidFill>
            </a:endParaRPr>
          </a:p>
          <a:p>
            <a:pPr>
              <a:spcBef>
                <a:spcPts val="600"/>
              </a:spcBef>
              <a:spcAft>
                <a:spcPts val="300"/>
              </a:spcAft>
            </a:pPr>
            <a:r>
              <a:rPr lang="en-US" sz="2000" b="1" smtClean="0">
                <a:solidFill>
                  <a:srgbClr val="CC0000"/>
                </a:solidFill>
              </a:rPr>
              <a:t>Ce inseamna Inovare colaborativa? – </a:t>
            </a:r>
            <a:r>
              <a:rPr lang="en-US" sz="2000" smtClean="0">
                <a:solidFill>
                  <a:srgbClr val="CC0000"/>
                </a:solidFill>
              </a:rPr>
              <a:t>(</a:t>
            </a:r>
            <a:r>
              <a:rPr lang="en-US" sz="1800" smtClean="0">
                <a:solidFill>
                  <a:srgbClr val="CC0000"/>
                </a:solidFill>
              </a:rPr>
              <a:t>Ex; Cluster, Pol de Competitivitate</a:t>
            </a:r>
            <a:r>
              <a:rPr lang="en-US" sz="2000" smtClean="0">
                <a:solidFill>
                  <a:srgbClr val="CC0000"/>
                </a:solidFill>
              </a:rPr>
              <a:t>)</a:t>
            </a:r>
          </a:p>
          <a:p>
            <a:pPr>
              <a:spcBef>
                <a:spcPts val="600"/>
              </a:spcBef>
              <a:spcAft>
                <a:spcPts val="300"/>
              </a:spcAft>
              <a:buFontTx/>
              <a:buNone/>
            </a:pPr>
            <a:r>
              <a:rPr lang="en-US" sz="2000" b="1" smtClean="0">
                <a:solidFill>
                  <a:srgbClr val="CC0000"/>
                </a:solidFill>
              </a:rPr>
              <a:t>        Cateva procese .. Dar nu realizate singular</a:t>
            </a:r>
          </a:p>
          <a:p>
            <a:pPr>
              <a:spcBef>
                <a:spcPts val="600"/>
              </a:spcBef>
              <a:spcAft>
                <a:spcPts val="300"/>
              </a:spcAft>
              <a:buFontTx/>
              <a:buNone/>
            </a:pPr>
            <a:r>
              <a:rPr lang="en-US" sz="2000" b="1" smtClean="0">
                <a:solidFill>
                  <a:srgbClr val="CC0000"/>
                </a:solidFill>
                <a:sym typeface="Wingdings" pitchFamily="2" charset="2"/>
              </a:rPr>
              <a:t>           Altcineva care sa vina alaturi pentru a crea valoare prin:</a:t>
            </a:r>
          </a:p>
          <a:p>
            <a:pPr>
              <a:spcBef>
                <a:spcPts val="600"/>
              </a:spcBef>
              <a:spcAft>
                <a:spcPts val="300"/>
              </a:spcAft>
              <a:buFontTx/>
              <a:buNone/>
            </a:pPr>
            <a:r>
              <a:rPr lang="en-US" sz="2000" b="1" smtClean="0">
                <a:solidFill>
                  <a:srgbClr val="CC0000"/>
                </a:solidFill>
                <a:sym typeface="Wingdings" pitchFamily="2" charset="2"/>
              </a:rPr>
              <a:t>		        producerea unor NOI IDEI</a:t>
            </a:r>
          </a:p>
          <a:p>
            <a:pPr>
              <a:spcBef>
                <a:spcPts val="600"/>
              </a:spcBef>
              <a:spcAft>
                <a:spcPts val="300"/>
              </a:spcAft>
              <a:buFontTx/>
              <a:buNone/>
            </a:pPr>
            <a:r>
              <a:rPr lang="en-US" sz="2000" b="1" smtClean="0">
                <a:solidFill>
                  <a:srgbClr val="CC0000"/>
                </a:solidFill>
                <a:sym typeface="Wingdings" pitchFamily="2" charset="2"/>
              </a:rPr>
              <a:t>                     Exploatarea cu succes</a:t>
            </a:r>
          </a:p>
          <a:p>
            <a:pPr>
              <a:spcBef>
                <a:spcPts val="600"/>
              </a:spcBef>
              <a:spcAft>
                <a:spcPts val="300"/>
              </a:spcAft>
              <a:buFontTx/>
              <a:buNone/>
            </a:pPr>
            <a:r>
              <a:rPr lang="en-US" sz="2000" b="1" smtClean="0">
                <a:solidFill>
                  <a:srgbClr val="CC0000"/>
                </a:solidFill>
                <a:sym typeface="Wingdings" pitchFamily="2" charset="2"/>
              </a:rPr>
              <a:t>			 impartasind RISK-ul</a:t>
            </a:r>
          </a:p>
          <a:p>
            <a:pPr>
              <a:spcBef>
                <a:spcPts val="600"/>
              </a:spcBef>
              <a:spcAft>
                <a:spcPts val="300"/>
              </a:spcAft>
              <a:buFontTx/>
              <a:buNone/>
            </a:pPr>
            <a:r>
              <a:rPr lang="en-US" sz="2000" b="1" smtClean="0">
                <a:solidFill>
                  <a:srgbClr val="CC0000"/>
                </a:solidFill>
                <a:sym typeface="Wingdings" pitchFamily="2" charset="2"/>
              </a:rPr>
              <a:t>			 impartasind BENEFICI-ul</a:t>
            </a:r>
            <a:endParaRPr lang="en-US" sz="20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a:spLocks noGrp="1"/>
          </p:cNvSpPr>
          <p:nvPr>
            <p:ph sz="quarter" idx="1"/>
          </p:nvPr>
        </p:nvSpPr>
        <p:spPr>
          <a:xfrm>
            <a:off x="431800" y="1341438"/>
            <a:ext cx="11150600" cy="5230812"/>
          </a:xfrm>
        </p:spPr>
        <p:txBody>
          <a:bodyPr anchor="ctr">
            <a:normAutofit/>
          </a:bodyPr>
          <a:lstStyle/>
          <a:p>
            <a:pPr marL="457200" indent="-457200">
              <a:spcBef>
                <a:spcPts val="600"/>
              </a:spcBef>
              <a:spcAft>
                <a:spcPts val="300"/>
              </a:spcAft>
            </a:pPr>
            <a:r>
              <a:rPr lang="en-US" sz="2400" dirty="0" err="1" smtClean="0"/>
              <a:t>Pentru</a:t>
            </a:r>
            <a:r>
              <a:rPr lang="en-US" sz="2400" dirty="0" smtClean="0"/>
              <a:t> </a:t>
            </a:r>
            <a:r>
              <a:rPr lang="en-US" sz="2400" dirty="0" err="1" smtClean="0"/>
              <a:t>aceasta</a:t>
            </a:r>
            <a:r>
              <a:rPr lang="en-US" sz="2400" dirty="0" smtClean="0"/>
              <a:t> </a:t>
            </a:r>
            <a:r>
              <a:rPr lang="en-US" sz="2400" dirty="0" err="1" smtClean="0"/>
              <a:t>trebuie</a:t>
            </a:r>
            <a:r>
              <a:rPr lang="en-US" sz="2400" dirty="0" smtClean="0"/>
              <a:t> </a:t>
            </a:r>
            <a:r>
              <a:rPr lang="en-US" sz="2400" dirty="0" err="1" smtClean="0"/>
              <a:t>avute</a:t>
            </a:r>
            <a:r>
              <a:rPr lang="en-US" sz="2400" dirty="0" smtClean="0"/>
              <a:t> in </a:t>
            </a:r>
            <a:r>
              <a:rPr lang="en-US" sz="2400" dirty="0" err="1" smtClean="0"/>
              <a:t>vedere</a:t>
            </a:r>
            <a:r>
              <a:rPr lang="en-US" sz="2400" dirty="0" smtClean="0"/>
              <a:t> </a:t>
            </a:r>
            <a:r>
              <a:rPr lang="en-US" sz="2400" dirty="0" err="1" smtClean="0"/>
              <a:t>urmatoarele</a:t>
            </a:r>
            <a:r>
              <a:rPr lang="en-US" sz="2400" dirty="0" smtClean="0"/>
              <a:t>:</a:t>
            </a:r>
            <a:r>
              <a:rPr lang="ro-RO" sz="2400" dirty="0" smtClean="0"/>
              <a:t> </a:t>
            </a:r>
            <a:endParaRPr lang="en-US" sz="2400" dirty="0" smtClean="0"/>
          </a:p>
          <a:p>
            <a:pPr marL="457200" indent="-457200">
              <a:spcBef>
                <a:spcPts val="600"/>
              </a:spcBef>
              <a:spcAft>
                <a:spcPts val="300"/>
              </a:spcAft>
            </a:pPr>
            <a:r>
              <a:rPr lang="ro-RO" sz="2400" dirty="0" smtClean="0"/>
              <a:t>Procedeele de inovare şi transfer tehnologic nu pot avea loc într-un mediu economico-social polarizat. </a:t>
            </a:r>
          </a:p>
          <a:p>
            <a:pPr marL="457200" indent="-457200">
              <a:spcBef>
                <a:spcPts val="600"/>
              </a:spcBef>
              <a:spcAft>
                <a:spcPts val="300"/>
              </a:spcAft>
            </a:pPr>
            <a:r>
              <a:rPr lang="ro-RO" sz="2400" dirty="0" smtClean="0"/>
              <a:t>Este necesară coeziune economică şi socială drept condiţie pentru implementarea proceselor inovative. </a:t>
            </a:r>
          </a:p>
          <a:p>
            <a:pPr marL="457200" indent="-457200">
              <a:spcBef>
                <a:spcPts val="600"/>
              </a:spcBef>
              <a:spcAft>
                <a:spcPts val="300"/>
              </a:spcAft>
            </a:pPr>
            <a:r>
              <a:rPr lang="ro-RO" sz="2400" dirty="0" smtClean="0"/>
              <a:t>Inovarea se construieşte pe învăţarea individuală şi instituţională, pe practică şi toate au nevoie  de o metodologie (un set comun de norme, reguli şi viziuni). </a:t>
            </a:r>
          </a:p>
          <a:p>
            <a:pPr marL="457200" indent="-457200">
              <a:spcBef>
                <a:spcPts val="600"/>
              </a:spcBef>
              <a:spcAft>
                <a:spcPts val="300"/>
              </a:spcAft>
            </a:pPr>
            <a:r>
              <a:rPr lang="ro-RO" sz="2400" dirty="0" smtClean="0"/>
              <a:t>Se poate vorbi despre inovare doar atunci când cunoştinţele sunt aplicate fie într-un produs, sistem, proces tehnologic, serviciu s</a:t>
            </a:r>
            <a:r>
              <a:rPr lang="ro-RO" sz="2400" dirty="0" smtClean="0">
                <a:solidFill>
                  <a:schemeClr val="bg1"/>
                </a:solidFill>
              </a:rPr>
              <a:t>au</a:t>
            </a:r>
            <a:r>
              <a:rPr lang="ro-RO" sz="2400" dirty="0" smtClean="0"/>
              <a:t> instrument de management. </a:t>
            </a:r>
            <a:endParaRPr lang="en-US" sz="2400" dirty="0" smtClean="0"/>
          </a:p>
        </p:txBody>
      </p:sp>
      <p:sp>
        <p:nvSpPr>
          <p:cNvPr id="22531" name="Rectangle 3"/>
          <p:cNvSpPr>
            <a:spLocks noChangeArrowheads="1"/>
          </p:cNvSpPr>
          <p:nvPr/>
        </p:nvSpPr>
        <p:spPr bwMode="auto">
          <a:xfrm>
            <a:off x="431801" y="333375"/>
            <a:ext cx="11521017" cy="584200"/>
          </a:xfrm>
          <a:prstGeom prst="rect">
            <a:avLst/>
          </a:prstGeom>
          <a:noFill/>
          <a:ln w="9525">
            <a:noFill/>
            <a:miter lim="800000"/>
            <a:headEnd/>
            <a:tailEnd/>
          </a:ln>
        </p:spPr>
        <p:txBody>
          <a:bodyPr>
            <a:spAutoFit/>
          </a:bodyPr>
          <a:lstStyle/>
          <a:p>
            <a:pPr algn="ctr"/>
            <a:r>
              <a:rPr lang="en-US" sz="3200" b="1">
                <a:solidFill>
                  <a:srgbClr val="7030A0"/>
                </a:solidFill>
              </a:rPr>
              <a:t>Conditii pentru </a:t>
            </a:r>
            <a:r>
              <a:rPr lang="ro-RO" sz="3200" b="1">
                <a:solidFill>
                  <a:srgbClr val="7030A0"/>
                </a:solidFill>
              </a:rPr>
              <a:t>inovare</a:t>
            </a:r>
            <a:endParaRPr lang="en-US" sz="3200" b="1">
              <a:solidFill>
                <a:srgbClr val="7030A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31800" y="457201"/>
            <a:ext cx="10845800" cy="542925"/>
          </a:xfrm>
        </p:spPr>
        <p:txBody>
          <a:bodyPr/>
          <a:lstStyle/>
          <a:p>
            <a:pPr algn="ctr"/>
            <a:r>
              <a:rPr lang="en-US" sz="3200" smtClean="0">
                <a:solidFill>
                  <a:srgbClr val="7030A0"/>
                </a:solidFill>
              </a:rPr>
              <a:t>Viziune</a:t>
            </a:r>
          </a:p>
        </p:txBody>
      </p:sp>
      <p:sp>
        <p:nvSpPr>
          <p:cNvPr id="23555" name="Rectangle 3"/>
          <p:cNvSpPr>
            <a:spLocks noGrp="1" noChangeArrowheads="1"/>
          </p:cNvSpPr>
          <p:nvPr>
            <p:ph type="body" idx="1"/>
          </p:nvPr>
        </p:nvSpPr>
        <p:spPr>
          <a:xfrm>
            <a:off x="508000" y="1412875"/>
            <a:ext cx="11074400" cy="5111750"/>
          </a:xfrm>
        </p:spPr>
        <p:txBody>
          <a:bodyPr>
            <a:normAutofit fontScale="92500" lnSpcReduction="10000"/>
          </a:bodyPr>
          <a:lstStyle/>
          <a:p>
            <a:pPr algn="ctr">
              <a:lnSpc>
                <a:spcPct val="90000"/>
              </a:lnSpc>
              <a:buFont typeface="Monotype Sorts"/>
              <a:buNone/>
            </a:pPr>
            <a:r>
              <a:rPr lang="en-US" sz="2400" b="1" smtClean="0">
                <a:cs typeface="Arial" pitchFamily="34" charset="0"/>
              </a:rPr>
              <a:t>Cercetarea si inovarea cu fata catre Piata</a:t>
            </a:r>
          </a:p>
          <a:p>
            <a:pPr algn="ctr">
              <a:lnSpc>
                <a:spcPct val="90000"/>
              </a:lnSpc>
              <a:buFont typeface="Monotype Sorts"/>
              <a:buNone/>
            </a:pPr>
            <a:r>
              <a:rPr lang="en-US" sz="2400" b="1" smtClean="0">
                <a:cs typeface="Arial" pitchFamily="34" charset="0"/>
              </a:rPr>
              <a:t>Valorizarea cercetarii, rezultate transferabile pe piata</a:t>
            </a:r>
          </a:p>
          <a:p>
            <a:pPr>
              <a:lnSpc>
                <a:spcPct val="90000"/>
              </a:lnSpc>
              <a:buFont typeface="Monotype Sorts"/>
              <a:buNone/>
            </a:pPr>
            <a:endParaRPr lang="en-US" sz="2400" b="1" smtClean="0">
              <a:cs typeface="Arial" pitchFamily="34" charset="0"/>
            </a:endParaRPr>
          </a:p>
          <a:p>
            <a:pPr>
              <a:lnSpc>
                <a:spcPct val="90000"/>
              </a:lnSpc>
              <a:buFont typeface="Monotype Sorts"/>
              <a:buNone/>
            </a:pPr>
            <a:endParaRPr lang="en-US" sz="2400" b="1" smtClean="0">
              <a:cs typeface="Arial" pitchFamily="34" charset="0"/>
            </a:endParaRPr>
          </a:p>
          <a:p>
            <a:pPr algn="ctr">
              <a:lnSpc>
                <a:spcPct val="90000"/>
              </a:lnSpc>
              <a:buFont typeface="Monotype Sorts"/>
              <a:buNone/>
            </a:pPr>
            <a:endParaRPr lang="en-US" sz="2400" b="1" smtClean="0">
              <a:cs typeface="Arial" pitchFamily="34" charset="0"/>
            </a:endParaRPr>
          </a:p>
          <a:p>
            <a:pPr algn="ctr">
              <a:lnSpc>
                <a:spcPct val="90000"/>
              </a:lnSpc>
              <a:buFont typeface="Monotype Sorts"/>
              <a:buNone/>
            </a:pPr>
            <a:endParaRPr lang="en-US" sz="2400" b="1" smtClean="0">
              <a:cs typeface="Arial" pitchFamily="34" charset="0"/>
            </a:endParaRPr>
          </a:p>
          <a:p>
            <a:pPr algn="ctr">
              <a:lnSpc>
                <a:spcPct val="90000"/>
              </a:lnSpc>
              <a:buFont typeface="Monotype Sorts"/>
              <a:buNone/>
            </a:pPr>
            <a:endParaRPr lang="en-US" sz="2400" b="1" smtClean="0">
              <a:cs typeface="Arial" pitchFamily="34" charset="0"/>
            </a:endParaRPr>
          </a:p>
          <a:p>
            <a:pPr>
              <a:lnSpc>
                <a:spcPct val="90000"/>
              </a:lnSpc>
              <a:buFont typeface="Monotype Sorts"/>
              <a:buNone/>
            </a:pPr>
            <a:endParaRPr lang="en-US" sz="2400" smtClean="0">
              <a:cs typeface="Arial" pitchFamily="34" charset="0"/>
            </a:endParaRPr>
          </a:p>
          <a:p>
            <a:pPr algn="ctr">
              <a:lnSpc>
                <a:spcPct val="90000"/>
              </a:lnSpc>
              <a:buFont typeface="Monotype Sorts"/>
              <a:buNone/>
            </a:pPr>
            <a:endParaRPr lang="en-US" sz="2400" b="1" smtClean="0">
              <a:cs typeface="Arial" pitchFamily="34" charset="0"/>
            </a:endParaRPr>
          </a:p>
          <a:p>
            <a:pPr algn="ctr">
              <a:lnSpc>
                <a:spcPct val="90000"/>
              </a:lnSpc>
              <a:buFont typeface="Monotype Sorts"/>
              <a:buNone/>
            </a:pPr>
            <a:endParaRPr lang="en-US" sz="2400" b="1" smtClean="0">
              <a:cs typeface="Arial" pitchFamily="34" charset="0"/>
            </a:endParaRPr>
          </a:p>
          <a:p>
            <a:pPr algn="ctr">
              <a:lnSpc>
                <a:spcPct val="90000"/>
              </a:lnSpc>
              <a:buFont typeface="Monotype Sorts"/>
              <a:buNone/>
            </a:pPr>
            <a:endParaRPr lang="en-US" sz="2400" b="1" smtClean="0">
              <a:cs typeface="Arial" pitchFamily="34" charset="0"/>
            </a:endParaRPr>
          </a:p>
          <a:p>
            <a:pPr algn="ctr">
              <a:lnSpc>
                <a:spcPct val="90000"/>
              </a:lnSpc>
              <a:buFont typeface="Monotype Sorts"/>
              <a:buNone/>
            </a:pPr>
            <a:r>
              <a:rPr lang="en-US" sz="2400" b="1" smtClean="0">
                <a:cs typeface="Arial" pitchFamily="34" charset="0"/>
              </a:rPr>
              <a:t>Piata cu fata catre Cercetare si Inovare </a:t>
            </a:r>
          </a:p>
          <a:p>
            <a:pPr algn="ctr">
              <a:lnSpc>
                <a:spcPct val="90000"/>
              </a:lnSpc>
              <a:buFont typeface="Monotype Sorts"/>
              <a:buNone/>
            </a:pPr>
            <a:r>
              <a:rPr lang="en-US" sz="2400" b="1" smtClean="0">
                <a:cs typeface="Arial" pitchFamily="34" charset="0"/>
              </a:rPr>
              <a:t>ca mijloace pentru cresterea competitivitatii</a:t>
            </a:r>
          </a:p>
        </p:txBody>
      </p:sp>
      <p:sp>
        <p:nvSpPr>
          <p:cNvPr id="23556" name="Line 4"/>
          <p:cNvSpPr>
            <a:spLocks noChangeShapeType="1"/>
          </p:cNvSpPr>
          <p:nvPr/>
        </p:nvSpPr>
        <p:spPr bwMode="auto">
          <a:xfrm>
            <a:off x="5689600" y="3886200"/>
            <a:ext cx="0" cy="431800"/>
          </a:xfrm>
          <a:prstGeom prst="line">
            <a:avLst/>
          </a:prstGeom>
          <a:noFill/>
          <a:ln w="38100">
            <a:solidFill>
              <a:schemeClr val="tx1"/>
            </a:solidFill>
            <a:round/>
            <a:headEnd type="triangle" w="med" len="med"/>
            <a:tailEnd type="triangle" w="med" len="med"/>
          </a:ln>
        </p:spPr>
        <p:txBody>
          <a:bodyPr anchor="ctr"/>
          <a:lstStyle/>
          <a:p>
            <a:endParaRPr lang="en-US"/>
          </a:p>
        </p:txBody>
      </p:sp>
      <p:sp>
        <p:nvSpPr>
          <p:cNvPr id="23557" name="Line 5"/>
          <p:cNvSpPr>
            <a:spLocks noChangeShapeType="1"/>
          </p:cNvSpPr>
          <p:nvPr/>
        </p:nvSpPr>
        <p:spPr bwMode="auto">
          <a:xfrm>
            <a:off x="5689600" y="3048000"/>
            <a:ext cx="0" cy="431800"/>
          </a:xfrm>
          <a:prstGeom prst="line">
            <a:avLst/>
          </a:prstGeom>
          <a:noFill/>
          <a:ln w="38100">
            <a:solidFill>
              <a:schemeClr val="tx1"/>
            </a:solidFill>
            <a:round/>
            <a:headEnd type="triangle" w="med" len="med"/>
            <a:tailEnd type="triangle" w="med" len="med"/>
          </a:ln>
        </p:spPr>
        <p:txBody>
          <a:bodyPr anchor="ctr"/>
          <a:lstStyle/>
          <a:p>
            <a:endParaRPr lang="en-US"/>
          </a:p>
        </p:txBody>
      </p:sp>
      <p:sp>
        <p:nvSpPr>
          <p:cNvPr id="23558" name="Oval 6"/>
          <p:cNvSpPr>
            <a:spLocks noChangeArrowheads="1"/>
          </p:cNvSpPr>
          <p:nvPr/>
        </p:nvSpPr>
        <p:spPr bwMode="auto">
          <a:xfrm>
            <a:off x="2446867" y="2781300"/>
            <a:ext cx="5088467" cy="2438400"/>
          </a:xfrm>
          <a:prstGeom prst="ellipse">
            <a:avLst/>
          </a:prstGeom>
          <a:solidFill>
            <a:srgbClr val="3399FF"/>
          </a:solidFill>
          <a:ln w="57150" algn="ctr">
            <a:solidFill>
              <a:srgbClr val="FFFF00"/>
            </a:solidFill>
            <a:round/>
            <a:headEnd/>
            <a:tailEnd/>
          </a:ln>
        </p:spPr>
        <p:txBody>
          <a:bodyPr wrap="none" anchor="ctr"/>
          <a:lstStyle/>
          <a:p>
            <a:pPr algn="ctr" eaLnBrk="0" hangingPunct="0"/>
            <a:r>
              <a:rPr lang="en-US" b="1"/>
              <a:t>Cercetare = cunoastere</a:t>
            </a:r>
          </a:p>
          <a:p>
            <a:pPr algn="ctr" eaLnBrk="0" hangingPunct="0"/>
            <a:r>
              <a:rPr lang="en-US" b="1"/>
              <a:t>Inovare</a:t>
            </a:r>
          </a:p>
          <a:p>
            <a:pPr algn="ctr" eaLnBrk="0" hangingPunct="0"/>
            <a:r>
              <a:rPr lang="en-US" b="1"/>
              <a:t>Transfer tehnologic</a:t>
            </a:r>
          </a:p>
        </p:txBody>
      </p:sp>
      <p:sp>
        <p:nvSpPr>
          <p:cNvPr id="23559" name="Line 8"/>
          <p:cNvSpPr>
            <a:spLocks noChangeShapeType="1"/>
          </p:cNvSpPr>
          <p:nvPr/>
        </p:nvSpPr>
        <p:spPr bwMode="auto">
          <a:xfrm flipH="1">
            <a:off x="5039784" y="5300663"/>
            <a:ext cx="0" cy="576262"/>
          </a:xfrm>
          <a:prstGeom prst="line">
            <a:avLst/>
          </a:prstGeom>
          <a:noFill/>
          <a:ln w="38100">
            <a:solidFill>
              <a:schemeClr val="tx1"/>
            </a:solidFill>
            <a:round/>
            <a:headEnd type="triangle" w="med" len="med"/>
            <a:tailEnd type="triangle" w="med" len="med"/>
          </a:ln>
        </p:spPr>
        <p:txBody>
          <a:bodyPr anchor="ctr"/>
          <a:lstStyle/>
          <a:p>
            <a:endParaRPr lang="en-US"/>
          </a:p>
        </p:txBody>
      </p:sp>
      <p:sp>
        <p:nvSpPr>
          <p:cNvPr id="23560" name="Line 8"/>
          <p:cNvSpPr>
            <a:spLocks noChangeShapeType="1"/>
          </p:cNvSpPr>
          <p:nvPr/>
        </p:nvSpPr>
        <p:spPr bwMode="auto">
          <a:xfrm flipH="1">
            <a:off x="5039784" y="2205038"/>
            <a:ext cx="0" cy="576262"/>
          </a:xfrm>
          <a:prstGeom prst="line">
            <a:avLst/>
          </a:prstGeom>
          <a:noFill/>
          <a:ln w="38100">
            <a:solidFill>
              <a:schemeClr val="tx1"/>
            </a:solidFill>
            <a:round/>
            <a:headEnd type="triangle" w="med" len="med"/>
            <a:tailEnd type="triangle" w="med" len="med"/>
          </a:ln>
        </p:spPr>
        <p:txBody>
          <a:bodyPr anchor="ctr"/>
          <a:lstStyle/>
          <a:p>
            <a:endParaRPr lang="en-US"/>
          </a:p>
        </p:txBody>
      </p:sp>
      <p:sp>
        <p:nvSpPr>
          <p:cNvPr id="23561" name="Oval 6"/>
          <p:cNvSpPr>
            <a:spLocks noChangeArrowheads="1"/>
          </p:cNvSpPr>
          <p:nvPr/>
        </p:nvSpPr>
        <p:spPr bwMode="auto">
          <a:xfrm>
            <a:off x="8784168" y="2924176"/>
            <a:ext cx="2783417" cy="2017713"/>
          </a:xfrm>
          <a:prstGeom prst="ellipse">
            <a:avLst/>
          </a:prstGeom>
          <a:solidFill>
            <a:srgbClr val="3399FF"/>
          </a:solidFill>
          <a:ln w="57150" algn="ctr">
            <a:solidFill>
              <a:srgbClr val="FFFF00"/>
            </a:solidFill>
            <a:round/>
            <a:headEnd/>
            <a:tailEnd/>
          </a:ln>
        </p:spPr>
        <p:txBody>
          <a:bodyPr wrap="none" anchor="ctr"/>
          <a:lstStyle/>
          <a:p>
            <a:pPr algn="ctr" eaLnBrk="0" hangingPunct="0"/>
            <a:r>
              <a:rPr lang="en-US" b="1"/>
              <a:t>Formare</a:t>
            </a:r>
          </a:p>
        </p:txBody>
      </p:sp>
      <p:sp>
        <p:nvSpPr>
          <p:cNvPr id="23562" name="Line 8"/>
          <p:cNvSpPr>
            <a:spLocks noChangeShapeType="1"/>
          </p:cNvSpPr>
          <p:nvPr/>
        </p:nvSpPr>
        <p:spPr bwMode="auto">
          <a:xfrm>
            <a:off x="7535333" y="4005263"/>
            <a:ext cx="1153584" cy="0"/>
          </a:xfrm>
          <a:prstGeom prst="line">
            <a:avLst/>
          </a:prstGeom>
          <a:noFill/>
          <a:ln w="38100">
            <a:solidFill>
              <a:schemeClr val="tx1"/>
            </a:solidFill>
            <a:round/>
            <a:headEnd type="triangle" w="med" len="med"/>
            <a:tailEnd type="triangle" w="med" len="med"/>
          </a:ln>
        </p:spPr>
        <p:txBody>
          <a:bodyPr anchor="ct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508000" y="304800"/>
            <a:ext cx="11277600" cy="4953000"/>
            <a:chOff x="745" y="1104"/>
            <a:chExt cx="4758" cy="2424"/>
          </a:xfrm>
        </p:grpSpPr>
        <p:sp>
          <p:nvSpPr>
            <p:cNvPr id="24580" name="AutoShape 4"/>
            <p:cNvSpPr>
              <a:spLocks noChangeAspect="1" noChangeArrowheads="1"/>
            </p:cNvSpPr>
            <p:nvPr/>
          </p:nvSpPr>
          <p:spPr bwMode="auto">
            <a:xfrm>
              <a:off x="1644" y="1599"/>
              <a:ext cx="2760" cy="1486"/>
            </a:xfrm>
            <a:prstGeom prst="triangle">
              <a:avLst>
                <a:gd name="adj" fmla="val 50000"/>
              </a:avLst>
            </a:prstGeom>
            <a:solidFill>
              <a:srgbClr val="CCCCFF"/>
            </a:solidFill>
            <a:ln w="9525">
              <a:solidFill>
                <a:srgbClr val="000000"/>
              </a:solidFill>
              <a:miter lim="800000"/>
              <a:headEnd/>
              <a:tailEnd/>
            </a:ln>
          </p:spPr>
          <p:txBody>
            <a:bodyPr/>
            <a:lstStyle/>
            <a:p>
              <a:pPr eaLnBrk="0" hangingPunct="0"/>
              <a:endParaRPr lang="nl-NL" sz="3600" b="1"/>
            </a:p>
          </p:txBody>
        </p:sp>
        <p:sp>
          <p:nvSpPr>
            <p:cNvPr id="24581" name="Oval 5"/>
            <p:cNvSpPr>
              <a:spLocks noChangeArrowheads="1"/>
            </p:cNvSpPr>
            <p:nvPr/>
          </p:nvSpPr>
          <p:spPr bwMode="auto">
            <a:xfrm>
              <a:off x="2331" y="1104"/>
              <a:ext cx="1586" cy="495"/>
            </a:xfrm>
            <a:prstGeom prst="ellipse">
              <a:avLst/>
            </a:prstGeom>
            <a:solidFill>
              <a:srgbClr val="FFBE7D"/>
            </a:solidFill>
            <a:ln w="9525">
              <a:solidFill>
                <a:srgbClr val="000000"/>
              </a:solidFill>
              <a:round/>
              <a:headEnd/>
              <a:tailEnd/>
            </a:ln>
          </p:spPr>
          <p:txBody>
            <a:bodyPr/>
            <a:lstStyle/>
            <a:p>
              <a:pPr eaLnBrk="0" hangingPunct="0"/>
              <a:r>
                <a:rPr lang="fr-BE" b="1">
                  <a:solidFill>
                    <a:srgbClr val="FF0000"/>
                  </a:solidFill>
                </a:rPr>
                <a:t>Cercetare</a:t>
              </a:r>
              <a:endParaRPr lang="en-GB" b="1">
                <a:solidFill>
                  <a:srgbClr val="FF0000"/>
                </a:solidFill>
              </a:endParaRPr>
            </a:p>
          </p:txBody>
        </p:sp>
        <p:sp>
          <p:nvSpPr>
            <p:cNvPr id="24582" name="Text Box 6"/>
            <p:cNvSpPr txBox="1">
              <a:spLocks noChangeArrowheads="1"/>
            </p:cNvSpPr>
            <p:nvPr/>
          </p:nvSpPr>
          <p:spPr bwMode="auto">
            <a:xfrm>
              <a:off x="2288" y="2144"/>
              <a:ext cx="1500" cy="452"/>
            </a:xfrm>
            <a:prstGeom prst="rect">
              <a:avLst/>
            </a:prstGeom>
            <a:noFill/>
            <a:ln w="9525">
              <a:noFill/>
              <a:miter lim="800000"/>
              <a:headEnd/>
              <a:tailEnd/>
            </a:ln>
          </p:spPr>
          <p:txBody>
            <a:bodyPr>
              <a:spAutoFit/>
            </a:bodyPr>
            <a:lstStyle/>
            <a:p>
              <a:pPr algn="ctr" eaLnBrk="0" hangingPunct="0"/>
              <a:r>
                <a:rPr lang="fr-BE" b="1"/>
                <a:t>Competitivitate </a:t>
              </a:r>
            </a:p>
            <a:p>
              <a:pPr algn="ctr" eaLnBrk="0" hangingPunct="0"/>
              <a:r>
                <a:rPr lang="fr-BE" b="1"/>
                <a:t>si </a:t>
              </a:r>
            </a:p>
            <a:p>
              <a:pPr algn="ctr" eaLnBrk="0" hangingPunct="0"/>
              <a:r>
                <a:rPr lang="fr-BE" b="1"/>
                <a:t>locuri de munca</a:t>
              </a:r>
              <a:endParaRPr lang="en-GB" b="1"/>
            </a:p>
          </p:txBody>
        </p:sp>
        <p:sp>
          <p:nvSpPr>
            <p:cNvPr id="24583" name="Line 7"/>
            <p:cNvSpPr>
              <a:spLocks noChangeShapeType="1"/>
            </p:cNvSpPr>
            <p:nvPr/>
          </p:nvSpPr>
          <p:spPr bwMode="auto">
            <a:xfrm flipV="1">
              <a:off x="1728" y="2771"/>
              <a:ext cx="774" cy="287"/>
            </a:xfrm>
            <a:prstGeom prst="line">
              <a:avLst/>
            </a:prstGeom>
            <a:noFill/>
            <a:ln w="190500">
              <a:solidFill>
                <a:schemeClr val="accent2"/>
              </a:solidFill>
              <a:round/>
              <a:headEnd/>
              <a:tailEnd type="triangle" w="med" len="med"/>
            </a:ln>
          </p:spPr>
          <p:txBody>
            <a:bodyPr/>
            <a:lstStyle/>
            <a:p>
              <a:endParaRPr lang="en-US"/>
            </a:p>
          </p:txBody>
        </p:sp>
        <p:sp>
          <p:nvSpPr>
            <p:cNvPr id="24584" name="Oval 8"/>
            <p:cNvSpPr>
              <a:spLocks noChangeArrowheads="1"/>
            </p:cNvSpPr>
            <p:nvPr/>
          </p:nvSpPr>
          <p:spPr bwMode="auto">
            <a:xfrm>
              <a:off x="745" y="3033"/>
              <a:ext cx="1586" cy="495"/>
            </a:xfrm>
            <a:prstGeom prst="ellipse">
              <a:avLst/>
            </a:prstGeom>
            <a:solidFill>
              <a:srgbClr val="FFFFCC"/>
            </a:solidFill>
            <a:ln w="9525">
              <a:solidFill>
                <a:srgbClr val="000000"/>
              </a:solidFill>
              <a:round/>
              <a:headEnd/>
              <a:tailEnd/>
            </a:ln>
          </p:spPr>
          <p:txBody>
            <a:bodyPr/>
            <a:lstStyle/>
            <a:p>
              <a:pPr eaLnBrk="0" hangingPunct="0"/>
              <a:r>
                <a:rPr lang="fr-BE" b="1">
                  <a:solidFill>
                    <a:srgbClr val="FF0000"/>
                  </a:solidFill>
                </a:rPr>
                <a:t>Educatie</a:t>
              </a:r>
              <a:endParaRPr lang="en-GB" b="1">
                <a:solidFill>
                  <a:srgbClr val="FF0000"/>
                </a:solidFill>
              </a:endParaRPr>
            </a:p>
          </p:txBody>
        </p:sp>
        <p:sp>
          <p:nvSpPr>
            <p:cNvPr id="24585" name="Line 9"/>
            <p:cNvSpPr>
              <a:spLocks noChangeShapeType="1"/>
            </p:cNvSpPr>
            <p:nvPr/>
          </p:nvSpPr>
          <p:spPr bwMode="auto">
            <a:xfrm>
              <a:off x="3048" y="1599"/>
              <a:ext cx="0" cy="585"/>
            </a:xfrm>
            <a:prstGeom prst="line">
              <a:avLst/>
            </a:prstGeom>
            <a:noFill/>
            <a:ln w="190500">
              <a:solidFill>
                <a:schemeClr val="accent2"/>
              </a:solidFill>
              <a:round/>
              <a:headEnd/>
              <a:tailEnd type="triangle" w="med" len="med"/>
            </a:ln>
          </p:spPr>
          <p:txBody>
            <a:bodyPr/>
            <a:lstStyle/>
            <a:p>
              <a:endParaRPr lang="en-US"/>
            </a:p>
          </p:txBody>
        </p:sp>
        <p:sp>
          <p:nvSpPr>
            <p:cNvPr id="24586" name="Line 10"/>
            <p:cNvSpPr>
              <a:spLocks noChangeShapeType="1"/>
            </p:cNvSpPr>
            <p:nvPr/>
          </p:nvSpPr>
          <p:spPr bwMode="auto">
            <a:xfrm flipH="1" flipV="1">
              <a:off x="3703" y="2771"/>
              <a:ext cx="593" cy="287"/>
            </a:xfrm>
            <a:prstGeom prst="line">
              <a:avLst/>
            </a:prstGeom>
            <a:noFill/>
            <a:ln w="190500">
              <a:solidFill>
                <a:schemeClr val="accent2"/>
              </a:solidFill>
              <a:round/>
              <a:headEnd/>
              <a:tailEnd type="triangle" w="med" len="med"/>
            </a:ln>
          </p:spPr>
          <p:txBody>
            <a:bodyPr/>
            <a:lstStyle/>
            <a:p>
              <a:endParaRPr lang="en-US"/>
            </a:p>
          </p:txBody>
        </p:sp>
        <p:sp>
          <p:nvSpPr>
            <p:cNvPr id="24587" name="Oval 11"/>
            <p:cNvSpPr>
              <a:spLocks noChangeArrowheads="1"/>
            </p:cNvSpPr>
            <p:nvPr/>
          </p:nvSpPr>
          <p:spPr bwMode="auto">
            <a:xfrm>
              <a:off x="3917" y="3033"/>
              <a:ext cx="1586" cy="495"/>
            </a:xfrm>
            <a:prstGeom prst="ellipse">
              <a:avLst/>
            </a:prstGeom>
            <a:solidFill>
              <a:srgbClr val="D8EBB3"/>
            </a:solidFill>
            <a:ln w="9525">
              <a:solidFill>
                <a:srgbClr val="000000"/>
              </a:solidFill>
              <a:round/>
              <a:headEnd/>
              <a:tailEnd/>
            </a:ln>
          </p:spPr>
          <p:txBody>
            <a:bodyPr/>
            <a:lstStyle/>
            <a:p>
              <a:pPr eaLnBrk="0" hangingPunct="0"/>
              <a:r>
                <a:rPr lang="fr-BE" b="1">
                  <a:solidFill>
                    <a:srgbClr val="FF0000"/>
                  </a:solidFill>
                </a:rPr>
                <a:t>Inovare</a:t>
              </a:r>
              <a:endParaRPr lang="en-GB" b="1">
                <a:solidFill>
                  <a:srgbClr val="FF0000"/>
                </a:solidFill>
              </a:endParaRPr>
            </a:p>
          </p:txBody>
        </p:sp>
      </p:grpSp>
      <p:sp>
        <p:nvSpPr>
          <p:cNvPr id="23" name="Rectangle 3"/>
          <p:cNvSpPr txBox="1">
            <a:spLocks noChangeArrowheads="1"/>
          </p:cNvSpPr>
          <p:nvPr/>
        </p:nvSpPr>
        <p:spPr bwMode="auto">
          <a:xfrm>
            <a:off x="304800" y="5429250"/>
            <a:ext cx="11582400" cy="1200150"/>
          </a:xfrm>
          <a:prstGeom prst="rect">
            <a:avLst/>
          </a:prstGeom>
          <a:noFill/>
          <a:ln w="9525">
            <a:noFill/>
            <a:miter lim="800000"/>
            <a:headEnd/>
            <a:tailEnd/>
          </a:ln>
        </p:spPr>
        <p:txBody>
          <a:bodyPr/>
          <a:lstStyle/>
          <a:p>
            <a:pPr marL="342900" indent="-342900" eaLnBrk="0" hangingPunct="0">
              <a:spcBef>
                <a:spcPct val="25000"/>
              </a:spcBef>
              <a:spcAft>
                <a:spcPct val="15000"/>
              </a:spcAft>
              <a:buClr>
                <a:schemeClr val="bg2"/>
              </a:buClr>
              <a:defRPr/>
            </a:pPr>
            <a:r>
              <a:rPr kumimoji="1" lang="en-US" sz="2000" kern="0" dirty="0" err="1">
                <a:latin typeface="+mn-lt"/>
              </a:rPr>
              <a:t>Cei</a:t>
            </a:r>
            <a:r>
              <a:rPr kumimoji="1" lang="en-US" sz="2000" kern="0" dirty="0">
                <a:latin typeface="+mn-lt"/>
              </a:rPr>
              <a:t> 3 </a:t>
            </a:r>
            <a:r>
              <a:rPr kumimoji="1" lang="en-US" sz="2000" kern="0" dirty="0" err="1">
                <a:latin typeface="+mn-lt"/>
              </a:rPr>
              <a:t>piloni</a:t>
            </a:r>
            <a:r>
              <a:rPr kumimoji="1" lang="en-US" sz="2000" kern="0" dirty="0">
                <a:latin typeface="+mn-lt"/>
              </a:rPr>
              <a:t> </a:t>
            </a:r>
            <a:r>
              <a:rPr kumimoji="1" lang="en-US" sz="2000" kern="0" dirty="0" err="1">
                <a:latin typeface="+mn-lt"/>
              </a:rPr>
              <a:t>pe</a:t>
            </a:r>
            <a:r>
              <a:rPr kumimoji="1" lang="en-US" sz="2000" kern="0" dirty="0">
                <a:latin typeface="+mn-lt"/>
              </a:rPr>
              <a:t> care se </a:t>
            </a:r>
            <a:r>
              <a:rPr kumimoji="1" lang="en-US" sz="2000" kern="0" dirty="0" err="1">
                <a:latin typeface="+mn-lt"/>
              </a:rPr>
              <a:t>bazeaza</a:t>
            </a:r>
            <a:r>
              <a:rPr kumimoji="1" lang="en-US" sz="2000" kern="0" dirty="0">
                <a:latin typeface="+mn-lt"/>
              </a:rPr>
              <a:t> </a:t>
            </a:r>
            <a:r>
              <a:rPr kumimoji="1" lang="en-US" sz="2000" kern="0" dirty="0" err="1">
                <a:latin typeface="+mn-lt"/>
              </a:rPr>
              <a:t>Strategia</a:t>
            </a:r>
            <a:r>
              <a:rPr kumimoji="1" lang="en-US" sz="2000" kern="0" dirty="0">
                <a:latin typeface="+mn-lt"/>
              </a:rPr>
              <a:t> </a:t>
            </a:r>
            <a:r>
              <a:rPr kumimoji="1" lang="en-US" sz="2000" kern="0" dirty="0" err="1">
                <a:latin typeface="+mn-lt"/>
              </a:rPr>
              <a:t>Lisabona</a:t>
            </a:r>
            <a:r>
              <a:rPr kumimoji="1" lang="en-US" sz="2000" kern="0" dirty="0">
                <a:latin typeface="+mn-lt"/>
              </a:rPr>
              <a:t>; </a:t>
            </a:r>
            <a:r>
              <a:rPr kumimoji="1" lang="en-US" sz="2000" kern="0" dirty="0" err="1">
                <a:latin typeface="+mn-lt"/>
              </a:rPr>
              <a:t>pune</a:t>
            </a:r>
            <a:r>
              <a:rPr kumimoji="1" lang="en-US" sz="2000" kern="0" dirty="0">
                <a:latin typeface="+mn-lt"/>
              </a:rPr>
              <a:t> accent </a:t>
            </a:r>
            <a:r>
              <a:rPr kumimoji="1" lang="en-US" sz="2000" kern="0" dirty="0" err="1">
                <a:latin typeface="+mn-lt"/>
              </a:rPr>
              <a:t>pe</a:t>
            </a:r>
            <a:r>
              <a:rPr kumimoji="1" lang="en-US" sz="2000" kern="0" dirty="0">
                <a:latin typeface="+mn-lt"/>
              </a:rPr>
              <a:t> </a:t>
            </a:r>
            <a:r>
              <a:rPr kumimoji="1" lang="en-US" sz="2000" kern="0" dirty="0" err="1">
                <a:latin typeface="+mn-lt"/>
              </a:rPr>
              <a:t>sprijinirea</a:t>
            </a:r>
            <a:r>
              <a:rPr kumimoji="1" lang="en-US" sz="2000" kern="0" dirty="0">
                <a:latin typeface="+mn-lt"/>
              </a:rPr>
              <a:t> </a:t>
            </a:r>
            <a:r>
              <a:rPr kumimoji="1" lang="en-US" sz="2000" kern="0" dirty="0" err="1">
                <a:latin typeface="+mn-lt"/>
              </a:rPr>
              <a:t>unitatilor</a:t>
            </a:r>
            <a:r>
              <a:rPr kumimoji="1" lang="en-US" sz="2000" kern="0" dirty="0">
                <a:latin typeface="+mn-lt"/>
              </a:rPr>
              <a:t>  </a:t>
            </a:r>
            <a:r>
              <a:rPr kumimoji="1" lang="en-US" sz="2000" kern="0" dirty="0" err="1">
                <a:latin typeface="+mn-lt"/>
              </a:rPr>
              <a:t>inovative</a:t>
            </a:r>
            <a:r>
              <a:rPr kumimoji="1" lang="en-US" sz="2000" kern="0" dirty="0">
                <a:latin typeface="+mn-lt"/>
              </a:rPr>
              <a:t> care </a:t>
            </a:r>
            <a:r>
              <a:rPr kumimoji="1" lang="en-US" sz="2000" kern="0" dirty="0" err="1">
                <a:latin typeface="+mn-lt"/>
              </a:rPr>
              <a:t>contribuie</a:t>
            </a:r>
            <a:r>
              <a:rPr kumimoji="1" lang="en-US" sz="2000" kern="0" dirty="0">
                <a:latin typeface="+mn-lt"/>
              </a:rPr>
              <a:t> la </a:t>
            </a:r>
            <a:r>
              <a:rPr kumimoji="1" lang="en-US" sz="2000" kern="0" dirty="0" err="1">
                <a:latin typeface="+mn-lt"/>
              </a:rPr>
              <a:t>cresterea</a:t>
            </a:r>
            <a:r>
              <a:rPr kumimoji="1" lang="en-US" sz="2000" kern="0" dirty="0">
                <a:latin typeface="+mn-lt"/>
              </a:rPr>
              <a:t> </a:t>
            </a:r>
            <a:r>
              <a:rPr kumimoji="1" lang="en-US" sz="2000" kern="0" dirty="0" err="1">
                <a:latin typeface="+mn-lt"/>
              </a:rPr>
              <a:t>economica</a:t>
            </a:r>
            <a:r>
              <a:rPr kumimoji="1" lang="en-US" sz="2000" kern="0" dirty="0">
                <a:latin typeface="+mn-lt"/>
              </a:rPr>
              <a:t> </a:t>
            </a:r>
            <a:r>
              <a:rPr kumimoji="1" lang="en-US" sz="2000" kern="0" dirty="0" err="1">
                <a:latin typeface="+mn-lt"/>
              </a:rPr>
              <a:t>si</a:t>
            </a:r>
            <a:r>
              <a:rPr kumimoji="1" lang="en-US" sz="2000" kern="0" dirty="0">
                <a:latin typeface="+mn-lt"/>
              </a:rPr>
              <a:t> la </a:t>
            </a:r>
            <a:r>
              <a:rPr kumimoji="1" lang="en-US" sz="2000" kern="0" dirty="0" err="1">
                <a:latin typeface="+mn-lt"/>
              </a:rPr>
              <a:t>infiintarea</a:t>
            </a:r>
            <a:r>
              <a:rPr kumimoji="1" lang="en-US" sz="2000" kern="0" dirty="0">
                <a:latin typeface="+mn-lt"/>
              </a:rPr>
              <a:t> de </a:t>
            </a:r>
            <a:r>
              <a:rPr kumimoji="1" lang="en-US" sz="2000" kern="0" dirty="0" err="1">
                <a:latin typeface="+mn-lt"/>
              </a:rPr>
              <a:t>noi</a:t>
            </a:r>
            <a:r>
              <a:rPr kumimoji="1" lang="en-US" sz="2000" kern="0" dirty="0">
                <a:latin typeface="+mn-lt"/>
              </a:rPr>
              <a:t> </a:t>
            </a:r>
            <a:r>
              <a:rPr kumimoji="1" lang="en-US" sz="2000" kern="0" dirty="0" err="1">
                <a:latin typeface="+mn-lt"/>
              </a:rPr>
              <a:t>locuri</a:t>
            </a:r>
            <a:r>
              <a:rPr kumimoji="1" lang="en-US" sz="2000" kern="0" dirty="0">
                <a:latin typeface="+mn-lt"/>
              </a:rPr>
              <a:t> de </a:t>
            </a:r>
            <a:r>
              <a:rPr kumimoji="1" lang="en-US" sz="2000" kern="0" dirty="0" err="1">
                <a:latin typeface="+mn-lt"/>
              </a:rPr>
              <a:t>munca</a:t>
            </a:r>
            <a:r>
              <a:rPr kumimoji="1" lang="en-US" sz="2000" kern="0" dirty="0">
                <a:latin typeface="+mn-lt"/>
              </a:rPr>
              <a:t>.</a:t>
            </a:r>
            <a:r>
              <a:rPr kumimoji="1" lang="en-US" kern="0" dirty="0">
                <a:latin typeface="+mn-lt"/>
              </a:rPr>
              <a:t> </a:t>
            </a:r>
            <a:r>
              <a:rPr kumimoji="1" lang="en-US" sz="2000" kern="0" dirty="0">
                <a:latin typeface="+mn-lt"/>
              </a:rPr>
              <a:t/>
            </a:r>
            <a:br>
              <a:rPr kumimoji="1" lang="en-US" sz="2000" kern="0" dirty="0">
                <a:latin typeface="+mn-lt"/>
              </a:rPr>
            </a:br>
            <a:endParaRPr kumimoji="1" lang="en-US" sz="2000" kern="0" dirty="0">
              <a:latin typeface="+mn-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047751" y="0"/>
            <a:ext cx="10363200" cy="1143000"/>
          </a:xfrm>
        </p:spPr>
        <p:txBody>
          <a:bodyPr/>
          <a:lstStyle/>
          <a:p>
            <a:pPr algn="ctr"/>
            <a:r>
              <a:rPr lang="en-US" sz="3200" b="1" dirty="0" err="1" smtClean="0">
                <a:solidFill>
                  <a:srgbClr val="7030A0"/>
                </a:solidFill>
              </a:rPr>
              <a:t>Activele</a:t>
            </a:r>
            <a:r>
              <a:rPr lang="en-US" sz="3200" b="1" dirty="0" smtClean="0">
                <a:solidFill>
                  <a:srgbClr val="7030A0"/>
                </a:solidFill>
              </a:rPr>
              <a:t> </a:t>
            </a:r>
            <a:r>
              <a:rPr lang="en-US" sz="3200" b="1" dirty="0" err="1" smtClean="0">
                <a:solidFill>
                  <a:srgbClr val="7030A0"/>
                </a:solidFill>
              </a:rPr>
              <a:t>unitatii</a:t>
            </a:r>
            <a:r>
              <a:rPr lang="en-US" sz="3200" b="1" dirty="0" smtClean="0">
                <a:solidFill>
                  <a:srgbClr val="7030A0"/>
                </a:solidFill>
              </a:rPr>
              <a:t> </a:t>
            </a:r>
            <a:r>
              <a:rPr lang="en-US" sz="3200" b="1" dirty="0" err="1" smtClean="0">
                <a:solidFill>
                  <a:srgbClr val="7030A0"/>
                </a:solidFill>
              </a:rPr>
              <a:t>si</a:t>
            </a:r>
            <a:r>
              <a:rPr lang="en-US" sz="3200" b="1" dirty="0" smtClean="0">
                <a:solidFill>
                  <a:srgbClr val="7030A0"/>
                </a:solidFill>
              </a:rPr>
              <a:t> </a:t>
            </a:r>
            <a:br>
              <a:rPr lang="en-US" sz="3200" b="1" dirty="0" smtClean="0">
                <a:solidFill>
                  <a:srgbClr val="7030A0"/>
                </a:solidFill>
              </a:rPr>
            </a:br>
            <a:r>
              <a:rPr lang="en-US" sz="3200" b="1" dirty="0" err="1" smtClean="0">
                <a:solidFill>
                  <a:srgbClr val="7030A0"/>
                </a:solidFill>
              </a:rPr>
              <a:t>Capitalul</a:t>
            </a:r>
            <a:r>
              <a:rPr lang="en-US" sz="3200" b="1" dirty="0" smtClean="0">
                <a:solidFill>
                  <a:srgbClr val="7030A0"/>
                </a:solidFill>
              </a:rPr>
              <a:t> </a:t>
            </a:r>
            <a:r>
              <a:rPr lang="en-US" sz="3200" b="1" dirty="0" err="1" smtClean="0">
                <a:solidFill>
                  <a:srgbClr val="7030A0"/>
                </a:solidFill>
              </a:rPr>
              <a:t>intelectual</a:t>
            </a:r>
            <a:endParaRPr lang="en-US" sz="3200" b="1" dirty="0" smtClean="0">
              <a:solidFill>
                <a:srgbClr val="7030A0"/>
              </a:solidFill>
            </a:endParaRPr>
          </a:p>
        </p:txBody>
      </p:sp>
      <p:sp>
        <p:nvSpPr>
          <p:cNvPr id="26627" name="Content Placeholder 2"/>
          <p:cNvSpPr>
            <a:spLocks noGrp="1"/>
          </p:cNvSpPr>
          <p:nvPr>
            <p:ph idx="1"/>
          </p:nvPr>
        </p:nvSpPr>
        <p:spPr>
          <a:xfrm>
            <a:off x="952500" y="1714500"/>
            <a:ext cx="10363200" cy="3429000"/>
          </a:xfrm>
        </p:spPr>
        <p:txBody>
          <a:bodyPr/>
          <a:lstStyle/>
          <a:p>
            <a:pPr>
              <a:buFontTx/>
              <a:buNone/>
            </a:pPr>
            <a:r>
              <a:rPr lang="en-US" sz="2000" smtClean="0"/>
              <a:t>Unitatea detine active:</a:t>
            </a:r>
          </a:p>
          <a:p>
            <a:r>
              <a:rPr lang="en-US" sz="2000" smtClean="0"/>
              <a:t>tangibile (sau “fizice”)</a:t>
            </a:r>
          </a:p>
          <a:p>
            <a:r>
              <a:rPr lang="en-US" sz="2000" smtClean="0"/>
              <a:t>i</a:t>
            </a:r>
            <a:r>
              <a:rPr lang="vi-VN" sz="2000" smtClean="0"/>
              <a:t>ntangibile</a:t>
            </a:r>
            <a:r>
              <a:rPr lang="en-US" sz="2000" smtClean="0"/>
              <a:t> (</a:t>
            </a:r>
            <a:r>
              <a:rPr lang="vi-VN" sz="2000" smtClean="0"/>
              <a:t>sau „intelectuale”</a:t>
            </a:r>
            <a:r>
              <a:rPr lang="en-US" sz="2000" smtClean="0"/>
              <a:t>)</a:t>
            </a:r>
          </a:p>
          <a:p>
            <a:endParaRPr lang="en-US" sz="2000" smtClean="0"/>
          </a:p>
          <a:p>
            <a:pPr>
              <a:buFontTx/>
              <a:buNone/>
            </a:pPr>
            <a:r>
              <a:rPr lang="en-US" sz="2000" smtClean="0"/>
              <a:t>Capitalul intelectual este clasificat în trei categorii: </a:t>
            </a:r>
          </a:p>
          <a:p>
            <a:r>
              <a:rPr lang="en-US" sz="2000" smtClean="0"/>
              <a:t>capital uman, </a:t>
            </a:r>
          </a:p>
          <a:p>
            <a:r>
              <a:rPr lang="en-US" sz="2000" smtClean="0"/>
              <a:t>capital relaţional şi </a:t>
            </a:r>
          </a:p>
          <a:p>
            <a:r>
              <a:rPr lang="en-US" sz="2000" smtClean="0"/>
              <a:t>capital structural.</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952500" y="0"/>
            <a:ext cx="10363200" cy="1143000"/>
          </a:xfrm>
        </p:spPr>
        <p:txBody>
          <a:bodyPr/>
          <a:lstStyle/>
          <a:p>
            <a:pPr algn="ctr"/>
            <a:r>
              <a:rPr lang="en-US" sz="2800" b="1" dirty="0" err="1" smtClean="0">
                <a:solidFill>
                  <a:srgbClr val="7030A0"/>
                </a:solidFill>
              </a:rPr>
              <a:t>Capitalul</a:t>
            </a:r>
            <a:r>
              <a:rPr lang="en-US" sz="2800" b="1" dirty="0" smtClean="0">
                <a:solidFill>
                  <a:srgbClr val="7030A0"/>
                </a:solidFill>
              </a:rPr>
              <a:t> </a:t>
            </a:r>
            <a:r>
              <a:rPr lang="en-US" sz="2800" b="1" dirty="0" err="1" smtClean="0">
                <a:solidFill>
                  <a:srgbClr val="7030A0"/>
                </a:solidFill>
              </a:rPr>
              <a:t>intelectual</a:t>
            </a:r>
            <a:r>
              <a:rPr lang="en-US" sz="2800" b="1" dirty="0" smtClean="0">
                <a:solidFill>
                  <a:srgbClr val="7030A0"/>
                </a:solidFill>
              </a:rPr>
              <a:t> – </a:t>
            </a:r>
            <a:r>
              <a:rPr lang="en-US" sz="2800" b="1" dirty="0" err="1" smtClean="0">
                <a:solidFill>
                  <a:srgbClr val="7030A0"/>
                </a:solidFill>
              </a:rPr>
              <a:t>resursa</a:t>
            </a:r>
            <a:r>
              <a:rPr lang="en-US" sz="2800" b="1" dirty="0" smtClean="0">
                <a:solidFill>
                  <a:srgbClr val="7030A0"/>
                </a:solidFill>
              </a:rPr>
              <a:t> </a:t>
            </a:r>
            <a:r>
              <a:rPr lang="en-US" sz="2800" b="1" dirty="0" err="1" smtClean="0">
                <a:solidFill>
                  <a:srgbClr val="7030A0"/>
                </a:solidFill>
              </a:rPr>
              <a:t>cheie</a:t>
            </a:r>
            <a:r>
              <a:rPr lang="en-US" sz="2800" b="1" dirty="0" smtClean="0">
                <a:solidFill>
                  <a:srgbClr val="7030A0"/>
                </a:solidFill>
              </a:rPr>
              <a:t> </a:t>
            </a:r>
            <a:r>
              <a:rPr lang="en-US" sz="2800" b="1" dirty="0" err="1" smtClean="0">
                <a:solidFill>
                  <a:srgbClr val="7030A0"/>
                </a:solidFill>
              </a:rPr>
              <a:t>pentru</a:t>
            </a:r>
            <a:r>
              <a:rPr lang="en-US" sz="2800" b="1" dirty="0" smtClean="0">
                <a:solidFill>
                  <a:srgbClr val="7030A0"/>
                </a:solidFill>
              </a:rPr>
              <a:t> </a:t>
            </a:r>
            <a:r>
              <a:rPr lang="en-US" sz="2800" b="1" dirty="0" err="1" smtClean="0">
                <a:solidFill>
                  <a:srgbClr val="7030A0"/>
                </a:solidFill>
              </a:rPr>
              <a:t>extinderea</a:t>
            </a:r>
            <a:r>
              <a:rPr lang="en-US" sz="2800" b="1" dirty="0" smtClean="0">
                <a:solidFill>
                  <a:srgbClr val="7030A0"/>
                </a:solidFill>
              </a:rPr>
              <a:t> </a:t>
            </a:r>
            <a:r>
              <a:rPr lang="en-US" sz="2800" b="1" dirty="0" err="1" smtClean="0">
                <a:solidFill>
                  <a:srgbClr val="7030A0"/>
                </a:solidFill>
              </a:rPr>
              <a:t>inteligenței</a:t>
            </a:r>
            <a:r>
              <a:rPr lang="en-US" sz="2800" b="1" dirty="0" smtClean="0">
                <a:solidFill>
                  <a:srgbClr val="7030A0"/>
                </a:solidFill>
              </a:rPr>
              <a:t> </a:t>
            </a:r>
            <a:r>
              <a:rPr lang="en-US" sz="2800" b="1" dirty="0" err="1" smtClean="0">
                <a:solidFill>
                  <a:srgbClr val="7030A0"/>
                </a:solidFill>
              </a:rPr>
              <a:t>organizaționale</a:t>
            </a:r>
            <a:endParaRPr lang="en-US" b="1" dirty="0" smtClean="0">
              <a:solidFill>
                <a:srgbClr val="7030A0"/>
              </a:solidFill>
            </a:endParaRPr>
          </a:p>
        </p:txBody>
      </p:sp>
      <p:sp>
        <p:nvSpPr>
          <p:cNvPr id="27651" name="Content Placeholder 2"/>
          <p:cNvSpPr>
            <a:spLocks noGrp="1"/>
          </p:cNvSpPr>
          <p:nvPr>
            <p:ph idx="1"/>
          </p:nvPr>
        </p:nvSpPr>
        <p:spPr>
          <a:xfrm>
            <a:off x="476251" y="1428750"/>
            <a:ext cx="11334749" cy="5143500"/>
          </a:xfrm>
        </p:spPr>
        <p:txBody>
          <a:bodyPr/>
          <a:lstStyle/>
          <a:p>
            <a:pPr>
              <a:spcBef>
                <a:spcPts val="600"/>
              </a:spcBef>
            </a:pPr>
            <a:r>
              <a:rPr lang="vi-VN" sz="2000" smtClean="0"/>
              <a:t>Un punct de plecare raţional în examinarea noţiunii de capital intelectual îl constituie analiza organizaţiei făcută din perspectiva resurselor. </a:t>
            </a:r>
            <a:endParaRPr lang="en-US" sz="2000" smtClean="0"/>
          </a:p>
          <a:p>
            <a:pPr>
              <a:spcBef>
                <a:spcPts val="600"/>
              </a:spcBef>
            </a:pPr>
            <a:r>
              <a:rPr lang="en-US" sz="2000" smtClean="0"/>
              <a:t>O</a:t>
            </a:r>
            <a:r>
              <a:rPr lang="vi-VN" sz="2000" smtClean="0"/>
              <a:t>rice organizaţie sau firmă se prezintă ca un sistem format dintr-un set de resurse mobilizate în cadrul unei structuri date. </a:t>
            </a:r>
            <a:endParaRPr lang="en-US" sz="2000" smtClean="0"/>
          </a:p>
          <a:p>
            <a:pPr>
              <a:spcBef>
                <a:spcPts val="600"/>
              </a:spcBef>
            </a:pPr>
            <a:r>
              <a:rPr lang="vi-VN" sz="2000" smtClean="0"/>
              <a:t>Capitalul intelectual poate fi astfel pus într-o relaţie directă cu arta şi ştiinţa de a extrage maximum de valoare din resursele aflate la dispoziţia organizaţiei şi din modalităţile de utilizare a acestor resurse.</a:t>
            </a:r>
          </a:p>
          <a:p>
            <a:pPr>
              <a:spcBef>
                <a:spcPts val="600"/>
              </a:spcBef>
            </a:pPr>
            <a:r>
              <a:rPr lang="vi-VN" sz="2000" smtClean="0"/>
              <a:t>În accepţiune economică, prin </a:t>
            </a:r>
            <a:r>
              <a:rPr lang="vi-VN" sz="2000" b="1" smtClean="0"/>
              <a:t>activ</a:t>
            </a:r>
            <a:r>
              <a:rPr lang="vi-VN" sz="2000" smtClean="0"/>
              <a:t> se înţelege o resursă aflată sub controlul unei organizaţii ca rezultat al unor evenimente trecute (investiţii, tranzacţii) şi care este susceptibilă să genereze beneficii în viitor.</a:t>
            </a:r>
          </a:p>
          <a:p>
            <a:pPr>
              <a:spcBef>
                <a:spcPts val="600"/>
              </a:spcBef>
            </a:pPr>
            <a:r>
              <a:rPr lang="vi-VN" sz="2000" smtClean="0"/>
              <a:t>Activele intangibile (denumite şi „incorporale”, „imateriale”, „invizibile” sau „intelectuale”) constau în cunoaştere existentă, sub diverse forme, la purtătorii ei umani sau încorporată în diverse artefacte.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952500" y="0"/>
            <a:ext cx="10363200" cy="1143000"/>
          </a:xfrm>
        </p:spPr>
        <p:txBody>
          <a:bodyPr/>
          <a:lstStyle/>
          <a:p>
            <a:pPr algn="ctr"/>
            <a:r>
              <a:rPr lang="en-US" sz="3200" b="1" dirty="0" smtClean="0">
                <a:solidFill>
                  <a:srgbClr val="7030A0"/>
                </a:solidFill>
              </a:rPr>
              <a:t>C</a:t>
            </a:r>
            <a:r>
              <a:rPr lang="vi-VN" sz="3200" b="1" dirty="0" smtClean="0">
                <a:solidFill>
                  <a:srgbClr val="7030A0"/>
                </a:solidFill>
              </a:rPr>
              <a:t>unoştinţele şi capitalul intelectual</a:t>
            </a:r>
            <a:endParaRPr lang="en-US" sz="3200" b="1" dirty="0" smtClean="0">
              <a:solidFill>
                <a:srgbClr val="7030A0"/>
              </a:solidFill>
            </a:endParaRPr>
          </a:p>
        </p:txBody>
      </p:sp>
      <p:sp>
        <p:nvSpPr>
          <p:cNvPr id="28675" name="Content Placeholder 2"/>
          <p:cNvSpPr>
            <a:spLocks noGrp="1"/>
          </p:cNvSpPr>
          <p:nvPr>
            <p:ph idx="1"/>
          </p:nvPr>
        </p:nvSpPr>
        <p:spPr>
          <a:xfrm>
            <a:off x="190501" y="1285876"/>
            <a:ext cx="11715751" cy="4657725"/>
          </a:xfrm>
        </p:spPr>
        <p:txBody>
          <a:bodyPr/>
          <a:lstStyle/>
          <a:p>
            <a:r>
              <a:rPr lang="vi-VN" sz="2000" smtClean="0"/>
              <a:t>Conform lui Skyrme (Skyrme, 1997), cunoştinţele şi capitalul intelectual sunt active „ascunse” ale unei companii, ceea ce susţine ideea lui Steward privitoare la crearea de avantaje competitive prin buna gestionare a acestui tip de active. </a:t>
            </a:r>
            <a:r>
              <a:rPr lang="en-US" sz="2000" smtClean="0"/>
              <a:t>M</a:t>
            </a:r>
            <a:r>
              <a:rPr lang="vi-VN" sz="2000" smtClean="0"/>
              <a:t>ulţi autori au încercat să surprindă în câteva cuvinte esenţa conceptului de capital intelectual.</a:t>
            </a:r>
          </a:p>
          <a:p>
            <a:r>
              <a:rPr lang="vi-VN" sz="2000" smtClean="0"/>
              <a:t>Conform lui Steward (Steward, 2000), capitalul intelectual este „material intelectual cunoştinţe, informaţii, proprietate intelectuală, experienţă care pot fi folosite pentru a crea bogăţie”. </a:t>
            </a:r>
            <a:endParaRPr lang="en-US" sz="2000" smtClean="0"/>
          </a:p>
          <a:p>
            <a:r>
              <a:rPr lang="vi-VN" sz="2000" smtClean="0"/>
              <a:t>În această direcţie se încadrează şi definiţiile date de Hugh McDonald: „cunoştinţele care există într-o organizaţie şi care pot fi folosite pentru a crea un avantaj competitiv” şi de Leif Edvinsson şi Pat Sulivan: „cunoştinţele care pot fi convertite în valoare”. </a:t>
            </a:r>
            <a:endParaRPr lang="en-US" sz="2000" smtClean="0"/>
          </a:p>
          <a:p>
            <a:r>
              <a:rPr lang="vi-VN" sz="2000" smtClean="0"/>
              <a:t>Este vorba de un potenţial intelectual, constituit din cunoştinţe în diferite forme, care are capacitatea de a se transforma în cadrul proceselor tehnologice şi manageriale într-o serie de elemente operaţionale, active, creatoare de valoare, care să fie integrate în produsele finale atât materiale, cât şi imateriale, ale unei companii.</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857251" y="0"/>
            <a:ext cx="10363200" cy="1143000"/>
          </a:xfrm>
        </p:spPr>
        <p:txBody>
          <a:bodyPr/>
          <a:lstStyle/>
          <a:p>
            <a:pPr algn="ctr"/>
            <a:r>
              <a:rPr lang="en-US" sz="3200" b="1" dirty="0" smtClean="0">
                <a:solidFill>
                  <a:srgbClr val="7030A0"/>
                </a:solidFill>
              </a:rPr>
              <a:t>C</a:t>
            </a:r>
            <a:r>
              <a:rPr lang="vi-VN" sz="3200" b="1" dirty="0" smtClean="0">
                <a:solidFill>
                  <a:srgbClr val="7030A0"/>
                </a:solidFill>
              </a:rPr>
              <a:t>onceptul de capital intelectual</a:t>
            </a:r>
            <a:endParaRPr lang="en-US" sz="3200" b="1" dirty="0" smtClean="0">
              <a:solidFill>
                <a:srgbClr val="7030A0"/>
              </a:solidFill>
            </a:endParaRPr>
          </a:p>
        </p:txBody>
      </p:sp>
      <p:sp>
        <p:nvSpPr>
          <p:cNvPr id="29699" name="Content Placeholder 2"/>
          <p:cNvSpPr>
            <a:spLocks noGrp="1"/>
          </p:cNvSpPr>
          <p:nvPr>
            <p:ph idx="1"/>
          </p:nvPr>
        </p:nvSpPr>
        <p:spPr>
          <a:xfrm>
            <a:off x="666751" y="1428750"/>
            <a:ext cx="10953749" cy="4514850"/>
          </a:xfrm>
        </p:spPr>
        <p:txBody>
          <a:bodyPr/>
          <a:lstStyle/>
          <a:p>
            <a:pPr>
              <a:spcBef>
                <a:spcPts val="600"/>
              </a:spcBef>
              <a:spcAft>
                <a:spcPts val="600"/>
              </a:spcAft>
              <a:buFontTx/>
              <a:buNone/>
            </a:pPr>
            <a:r>
              <a:rPr lang="vi-VN" sz="2000" smtClean="0"/>
              <a:t>Pentru a de</a:t>
            </a:r>
            <a:r>
              <a:rPr lang="en-US" sz="2000" smtClean="0"/>
              <a:t>fini</a:t>
            </a:r>
            <a:r>
              <a:rPr lang="vi-VN" sz="2000" smtClean="0"/>
              <a:t> clar conceptul de capital intelectual, sunt </a:t>
            </a:r>
            <a:r>
              <a:rPr lang="en-US" sz="2000" smtClean="0"/>
              <a:t>de luat in consideratie</a:t>
            </a:r>
            <a:r>
              <a:rPr lang="vi-VN" sz="2000" smtClean="0"/>
              <a:t> următoarele afirmaţii:</a:t>
            </a:r>
            <a:endParaRPr lang="en-US" sz="2000" smtClean="0"/>
          </a:p>
          <a:p>
            <a:pPr>
              <a:spcBef>
                <a:spcPts val="600"/>
              </a:spcBef>
              <a:spcAft>
                <a:spcPts val="600"/>
              </a:spcAft>
            </a:pPr>
            <a:r>
              <a:rPr lang="vi-VN" sz="2000" smtClean="0"/>
              <a:t>capitalul intelectual este suma a tot ceea ce ştiu oamenii dintr-o organizaţie, conferindu-i acesteia avantaje competitive pe piaţă;</a:t>
            </a:r>
            <a:endParaRPr lang="en-US" sz="2000" smtClean="0"/>
          </a:p>
          <a:p>
            <a:pPr>
              <a:spcBef>
                <a:spcPts val="600"/>
              </a:spcBef>
              <a:spcAft>
                <a:spcPts val="600"/>
              </a:spcAft>
            </a:pPr>
            <a:r>
              <a:rPr lang="vi-VN" sz="2000" smtClean="0"/>
              <a:t>capitalul intelectual este recunoscut ca fiind o valoare în majoritatea organizaţiilor, dar acesta nu este măsurat şi evaluat în nicio altă declaraţie financiară a organizaţiei, cu excepţia valorii de piaţă atinse la bursă;</a:t>
            </a:r>
            <a:endParaRPr lang="en-US" sz="2000" smtClean="0"/>
          </a:p>
          <a:p>
            <a:pPr>
              <a:spcBef>
                <a:spcPts val="600"/>
              </a:spcBef>
              <a:spcAft>
                <a:spcPts val="600"/>
              </a:spcAft>
            </a:pPr>
            <a:r>
              <a:rPr lang="vi-VN" sz="2000" smtClean="0"/>
              <a:t>capitalul intelectual reprezintă materialul intelectual care a fost formalizat, capturat şi pus în valoare pentru a produce active şi mai valoroase. </a:t>
            </a:r>
            <a:endParaRPr lang="en-US" sz="2000" smtClean="0"/>
          </a:p>
          <a:p>
            <a:pPr>
              <a:spcBef>
                <a:spcPts val="600"/>
              </a:spcBef>
              <a:spcAft>
                <a:spcPts val="600"/>
              </a:spcAft>
            </a:pPr>
            <a:r>
              <a:rPr lang="en-US" sz="2000" smtClean="0"/>
              <a:t>e</a:t>
            </a:r>
            <a:r>
              <a:rPr lang="vi-VN" sz="2000" smtClean="0"/>
              <a:t>l este dat de acele cunoştinţe care pot fi transformate în valori.</a:t>
            </a:r>
            <a:endParaRPr lang="en-US" sz="20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857251" y="0"/>
            <a:ext cx="10363200" cy="1143000"/>
          </a:xfrm>
        </p:spPr>
        <p:txBody>
          <a:bodyPr/>
          <a:lstStyle/>
          <a:p>
            <a:pPr algn="ctr"/>
            <a:r>
              <a:rPr lang="en-US" sz="3200" smtClean="0">
                <a:solidFill>
                  <a:srgbClr val="7030A0"/>
                </a:solidFill>
              </a:rPr>
              <a:t>C</a:t>
            </a:r>
            <a:r>
              <a:rPr lang="vi-VN" sz="3200" smtClean="0">
                <a:solidFill>
                  <a:srgbClr val="7030A0"/>
                </a:solidFill>
              </a:rPr>
              <a:t>apitalul intelectu</a:t>
            </a:r>
            <a:r>
              <a:rPr lang="en-US" sz="3200" smtClean="0">
                <a:solidFill>
                  <a:srgbClr val="7030A0"/>
                </a:solidFill>
              </a:rPr>
              <a:t>a</a:t>
            </a:r>
            <a:r>
              <a:rPr lang="vi-VN" sz="3200" smtClean="0">
                <a:solidFill>
                  <a:srgbClr val="7030A0"/>
                </a:solidFill>
              </a:rPr>
              <a:t>l</a:t>
            </a:r>
            <a:endParaRPr lang="en-US" sz="3200" smtClean="0">
              <a:solidFill>
                <a:srgbClr val="7030A0"/>
              </a:solidFill>
            </a:endParaRPr>
          </a:p>
        </p:txBody>
      </p:sp>
      <p:sp>
        <p:nvSpPr>
          <p:cNvPr id="30723" name="Content Placeholder 2"/>
          <p:cNvSpPr>
            <a:spLocks noGrp="1"/>
          </p:cNvSpPr>
          <p:nvPr>
            <p:ph idx="1"/>
          </p:nvPr>
        </p:nvSpPr>
        <p:spPr>
          <a:xfrm>
            <a:off x="476251" y="1571626"/>
            <a:ext cx="11334749" cy="4371975"/>
          </a:xfrm>
        </p:spPr>
        <p:txBody>
          <a:bodyPr/>
          <a:lstStyle/>
          <a:p>
            <a:r>
              <a:rPr lang="vi-VN" sz="2000" smtClean="0"/>
              <a:t>OECD (Organization for Economic Cooperation and Development) (OECD, 1999) defineşte capitalul intelectual ca valoarea economică a două categorii de active intangibile ale organizaţiei: organizarea capitalului structural şi capitalul uman.</a:t>
            </a:r>
          </a:p>
          <a:p>
            <a:r>
              <a:rPr lang="vi-VN" sz="2000" smtClean="0"/>
              <a:t>Capitalul structural se referă la proprietatea asupra sistemelor informatice, reţele de distribuţie, lanţuri de aprovizionare. </a:t>
            </a:r>
            <a:endParaRPr lang="en-US" sz="2000" smtClean="0"/>
          </a:p>
          <a:p>
            <a:r>
              <a:rPr lang="vi-VN" sz="2000" smtClean="0"/>
              <a:t>Capitalul uman include resursele umane, precum şi clienţii şi furnizorii.</a:t>
            </a:r>
          </a:p>
          <a:p>
            <a:r>
              <a:rPr lang="vi-VN" sz="2000" smtClean="0"/>
              <a:t>Deseori, termenul de capital intelectual este tratat ca fiind sinonim cu termenul de active intangibile sau active ale cunoaşterii. </a:t>
            </a:r>
            <a:endParaRPr lang="en-US" sz="2000" smtClean="0"/>
          </a:p>
          <a:p>
            <a:r>
              <a:rPr lang="vi-VN" sz="2000" smtClean="0"/>
              <a:t>Oricum ar fi, OECD consideră capitalul intelectual a fi un subansamblu al activelor cunoaşterii (knowledge assets).</a:t>
            </a:r>
          </a:p>
          <a:p>
            <a:r>
              <a:rPr lang="vi-VN" sz="2000" smtClean="0"/>
              <a:t>În condiţiile economice de astăzi, capitalul intelectual este un factor critic de succes, nu numai pentru organizaţiile care utilizează cunoaşterea în mod intensiv, dar şi pentru celelalte tipuri de organizaţii.</a:t>
            </a:r>
          </a:p>
          <a:p>
            <a:endParaRPr lang="en-US"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857251" y="0"/>
            <a:ext cx="10363200" cy="1143000"/>
          </a:xfrm>
        </p:spPr>
        <p:txBody>
          <a:bodyPr/>
          <a:lstStyle/>
          <a:p>
            <a:pPr algn="ctr"/>
            <a:r>
              <a:rPr lang="vi-VN" sz="3200" smtClean="0">
                <a:solidFill>
                  <a:srgbClr val="7030A0"/>
                </a:solidFill>
              </a:rPr>
              <a:t>Capitalul intelectual</a:t>
            </a:r>
            <a:endParaRPr lang="en-US" sz="3200" smtClean="0">
              <a:solidFill>
                <a:srgbClr val="7030A0"/>
              </a:solidFill>
            </a:endParaRPr>
          </a:p>
        </p:txBody>
      </p:sp>
      <p:sp>
        <p:nvSpPr>
          <p:cNvPr id="31747" name="Content Placeholder 2"/>
          <p:cNvSpPr>
            <a:spLocks noGrp="1"/>
          </p:cNvSpPr>
          <p:nvPr>
            <p:ph idx="1"/>
          </p:nvPr>
        </p:nvSpPr>
        <p:spPr>
          <a:xfrm>
            <a:off x="914400" y="1571626"/>
            <a:ext cx="10363200" cy="4371975"/>
          </a:xfrm>
        </p:spPr>
        <p:txBody>
          <a:bodyPr/>
          <a:lstStyle/>
          <a:p>
            <a:pPr>
              <a:spcBef>
                <a:spcPts val="600"/>
              </a:spcBef>
              <a:spcAft>
                <a:spcPts val="600"/>
              </a:spcAft>
              <a:buFontTx/>
              <a:buNone/>
            </a:pPr>
            <a:r>
              <a:rPr lang="en-US" sz="2000" smtClean="0"/>
              <a:t>M</a:t>
            </a:r>
            <a:r>
              <a:rPr lang="vi-VN" sz="2000" smtClean="0"/>
              <a:t>ajoritatea definiţiilor Capitalul</a:t>
            </a:r>
            <a:r>
              <a:rPr lang="en-US" sz="2000" smtClean="0"/>
              <a:t>ui</a:t>
            </a:r>
            <a:r>
              <a:rPr lang="vi-VN" sz="2000" smtClean="0"/>
              <a:t> intelectual prezintă elemente similare, cum ar fi:</a:t>
            </a:r>
            <a:br>
              <a:rPr lang="vi-VN" sz="2000" smtClean="0"/>
            </a:br>
            <a:r>
              <a:rPr lang="vi-VN" sz="2000" smtClean="0"/>
              <a:t>a) caracterul invizibil (intangibil) al capitalului intelectual;</a:t>
            </a:r>
            <a:br>
              <a:rPr lang="vi-VN" sz="2000" smtClean="0"/>
            </a:br>
            <a:r>
              <a:rPr lang="vi-VN" sz="2000" smtClean="0"/>
              <a:t>b) relaţia strânsă a capitalului intelectual cu cunoştinţele şi experienţa angajaţilor, clienţii şi tehnologiile pe care le utilizează organizaţia;</a:t>
            </a:r>
            <a:br>
              <a:rPr lang="vi-VN" sz="2000" smtClean="0"/>
            </a:br>
            <a:r>
              <a:rPr lang="vi-VN" sz="2000" smtClean="0"/>
              <a:t>c) legătura cauzală dintre capitalul intelectual şi succesul viitor al organizaţiei.</a:t>
            </a:r>
          </a:p>
          <a:p>
            <a:pPr>
              <a:spcBef>
                <a:spcPts val="600"/>
              </a:spcBef>
              <a:spcAft>
                <a:spcPts val="600"/>
              </a:spcAft>
              <a:buFontTx/>
              <a:buNone/>
            </a:pPr>
            <a:r>
              <a:rPr lang="vi-VN" sz="2000" smtClean="0"/>
              <a:t>După van Buren (van Buren, 1999), capitalul intelectual al unei organizaţii include abilităţile (măiestria) angajaţilor, procesele care au loc în organizaţie şi valoarea relaţiilor cu clienţii. </a:t>
            </a:r>
            <a:endParaRPr lang="en-US" sz="2000" smtClean="0"/>
          </a:p>
          <a:p>
            <a:pPr>
              <a:spcBef>
                <a:spcPts val="600"/>
              </a:spcBef>
              <a:spcAft>
                <a:spcPts val="600"/>
              </a:spcAft>
              <a:buFontTx/>
              <a:buNone/>
            </a:pPr>
            <a:r>
              <a:rPr lang="vi-VN" sz="2000" smtClean="0"/>
              <a:t>Ca atare, activele financiare nu sunt incluse în structura capitalului intelectual.</a:t>
            </a:r>
          </a:p>
          <a:p>
            <a:endParaRPr lang="en-US"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914400" y="0"/>
            <a:ext cx="10363200" cy="1214438"/>
          </a:xfrm>
        </p:spPr>
        <p:txBody>
          <a:bodyPr/>
          <a:lstStyle/>
          <a:p>
            <a:pPr algn="ctr"/>
            <a:r>
              <a:rPr lang="en-US" sz="3200" smtClean="0">
                <a:solidFill>
                  <a:srgbClr val="7030A0"/>
                </a:solidFill>
              </a:rPr>
              <a:t>S</a:t>
            </a:r>
            <a:r>
              <a:rPr lang="vi-VN" sz="3200" smtClean="0">
                <a:solidFill>
                  <a:srgbClr val="7030A0"/>
                </a:solidFill>
              </a:rPr>
              <a:t>tructurii capitalului intelectual al unei organizaţii</a:t>
            </a:r>
            <a:endParaRPr lang="en-US" sz="3200" smtClean="0">
              <a:solidFill>
                <a:srgbClr val="7030A0"/>
              </a:solidFill>
            </a:endParaRPr>
          </a:p>
        </p:txBody>
      </p:sp>
      <p:sp>
        <p:nvSpPr>
          <p:cNvPr id="32771" name="Content Placeholder 2"/>
          <p:cNvSpPr>
            <a:spLocks noGrp="1"/>
          </p:cNvSpPr>
          <p:nvPr>
            <p:ph idx="1"/>
          </p:nvPr>
        </p:nvSpPr>
        <p:spPr>
          <a:xfrm>
            <a:off x="571500" y="1357314"/>
            <a:ext cx="11144251" cy="4586287"/>
          </a:xfrm>
        </p:spPr>
        <p:txBody>
          <a:bodyPr/>
          <a:lstStyle/>
          <a:p>
            <a:pPr>
              <a:buFontTx/>
              <a:buNone/>
            </a:pPr>
            <a:r>
              <a:rPr lang="en-US" sz="2000" smtClean="0"/>
              <a:t>D</a:t>
            </a:r>
            <a:r>
              <a:rPr lang="vi-VN" sz="2000" smtClean="0"/>
              <a:t>upă Edvinsson şi Malone, capitalul intelectual al unei organizaţii este divizat în trei forme de bază: </a:t>
            </a:r>
            <a:endParaRPr lang="en-US" sz="2000" smtClean="0"/>
          </a:p>
          <a:p>
            <a:r>
              <a:rPr lang="vi-VN" sz="2000" smtClean="0"/>
              <a:t>capitalul uman, </a:t>
            </a:r>
            <a:endParaRPr lang="en-US" sz="2000" smtClean="0"/>
          </a:p>
          <a:p>
            <a:r>
              <a:rPr lang="vi-VN" sz="2000" smtClean="0"/>
              <a:t>capitalul structural şi </a:t>
            </a:r>
            <a:endParaRPr lang="en-US" sz="2000" smtClean="0"/>
          </a:p>
          <a:p>
            <a:r>
              <a:rPr lang="vi-VN" sz="2000" smtClean="0"/>
              <a:t>capitalul de clienţi. </a:t>
            </a:r>
            <a:endParaRPr lang="en-US" sz="2000" smtClean="0"/>
          </a:p>
          <a:p>
            <a:pPr>
              <a:buFontTx/>
              <a:buNone/>
            </a:pPr>
            <a:r>
              <a:rPr lang="vi-VN" sz="2000" smtClean="0"/>
              <a:t>Toate capabilităţile individuale, abilităţile şi experienţa angajaţilor şi a personalului de conducere, creativitatea şi spiritul de inovare sunt incluse în termenul de capital uman. </a:t>
            </a:r>
            <a:endParaRPr lang="en-US" sz="2000" smtClean="0"/>
          </a:p>
          <a:p>
            <a:pPr>
              <a:buFontTx/>
              <a:buNone/>
            </a:pPr>
            <a:r>
              <a:rPr lang="vi-VN" sz="2000" smtClean="0"/>
              <a:t>Capitalul structural este descris ca infrastructură de suport a capitalului uman. El include, de exemplu, bazele de date şi brevetele de invenţie deţinute de organizaţie. </a:t>
            </a:r>
            <a:endParaRPr lang="en-US" sz="2000" smtClean="0"/>
          </a:p>
          <a:p>
            <a:pPr>
              <a:buFontTx/>
              <a:buNone/>
            </a:pPr>
            <a:r>
              <a:rPr lang="vi-VN" sz="2000" smtClean="0"/>
              <a:t>În capitalul de clienţi sunt incluse relaţiile cu clienţii. </a:t>
            </a:r>
            <a:endParaRPr lang="en-US" sz="2000" smtClean="0"/>
          </a:p>
          <a:p>
            <a:pPr>
              <a:buFontTx/>
              <a:buNone/>
            </a:pPr>
            <a:r>
              <a:rPr lang="en-US" sz="2000" smtClean="0"/>
              <a:t>C</a:t>
            </a:r>
            <a:r>
              <a:rPr lang="vi-VN" sz="2000" smtClean="0"/>
              <a:t>apitalul intelectual al unei organizaţii poate fi </a:t>
            </a:r>
            <a:r>
              <a:rPr lang="en-US" sz="2000" smtClean="0"/>
              <a:t>f</a:t>
            </a:r>
            <a:r>
              <a:rPr lang="vi-VN" sz="2000" smtClean="0"/>
              <a:t>ormat din trei entităţi: competenţa angajaţilor, structura internă şi structura externă.</a:t>
            </a:r>
            <a:endParaRPr lang="en-US" sz="20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857251" y="0"/>
            <a:ext cx="10363200" cy="1143000"/>
          </a:xfrm>
        </p:spPr>
        <p:txBody>
          <a:bodyPr/>
          <a:lstStyle/>
          <a:p>
            <a:pPr algn="ctr"/>
            <a:r>
              <a:rPr lang="en-US" sz="3200" smtClean="0">
                <a:solidFill>
                  <a:srgbClr val="7030A0"/>
                </a:solidFill>
              </a:rPr>
              <a:t>C</a:t>
            </a:r>
            <a:r>
              <a:rPr lang="vi-VN" sz="3200" smtClean="0">
                <a:solidFill>
                  <a:srgbClr val="7030A0"/>
                </a:solidFill>
              </a:rPr>
              <a:t>apitalul intelectual al unei organizaţii</a:t>
            </a:r>
            <a:endParaRPr lang="en-US" sz="3200" smtClean="0">
              <a:solidFill>
                <a:srgbClr val="7030A0"/>
              </a:solidFill>
            </a:endParaRPr>
          </a:p>
        </p:txBody>
      </p:sp>
      <p:sp>
        <p:nvSpPr>
          <p:cNvPr id="33795" name="Content Placeholder 2"/>
          <p:cNvSpPr>
            <a:spLocks noGrp="1"/>
          </p:cNvSpPr>
          <p:nvPr>
            <p:ph idx="1"/>
          </p:nvPr>
        </p:nvSpPr>
        <p:spPr>
          <a:xfrm>
            <a:off x="914400" y="1428750"/>
            <a:ext cx="10363200" cy="4514850"/>
          </a:xfrm>
        </p:spPr>
        <p:txBody>
          <a:bodyPr/>
          <a:lstStyle/>
          <a:p>
            <a:pPr>
              <a:spcBef>
                <a:spcPts val="600"/>
              </a:spcBef>
              <a:spcAft>
                <a:spcPts val="600"/>
              </a:spcAft>
              <a:buFontTx/>
              <a:buNone/>
            </a:pPr>
            <a:r>
              <a:rPr lang="en-US" sz="2000" smtClean="0"/>
              <a:t>C</a:t>
            </a:r>
            <a:r>
              <a:rPr lang="vi-VN" sz="2000" smtClean="0"/>
              <a:t>apitalul intelectual al unei organizaţii </a:t>
            </a:r>
            <a:r>
              <a:rPr lang="en-US" sz="2000" smtClean="0"/>
              <a:t>se imparte </a:t>
            </a:r>
            <a:r>
              <a:rPr lang="vi-VN" sz="2000" smtClean="0"/>
              <a:t>în patru categorii: </a:t>
            </a:r>
            <a:endParaRPr lang="en-US" sz="2000" smtClean="0"/>
          </a:p>
          <a:p>
            <a:pPr>
              <a:spcBef>
                <a:spcPts val="600"/>
              </a:spcBef>
              <a:spcAft>
                <a:spcPts val="600"/>
              </a:spcAft>
            </a:pPr>
            <a:r>
              <a:rPr lang="vi-VN" sz="2000" smtClean="0"/>
              <a:t>active centrate pe factorul uman (human-centered assets),</a:t>
            </a:r>
            <a:endParaRPr lang="en-US" sz="2000" smtClean="0"/>
          </a:p>
          <a:p>
            <a:pPr>
              <a:spcBef>
                <a:spcPts val="600"/>
              </a:spcBef>
              <a:spcAft>
                <a:spcPts val="600"/>
              </a:spcAft>
            </a:pPr>
            <a:r>
              <a:rPr lang="vi-VN" sz="2000" smtClean="0"/>
              <a:t>active infrastructurale (infrastructural assets), </a:t>
            </a:r>
            <a:endParaRPr lang="en-US" sz="2000" smtClean="0"/>
          </a:p>
          <a:p>
            <a:pPr>
              <a:spcBef>
                <a:spcPts val="600"/>
              </a:spcBef>
              <a:spcAft>
                <a:spcPts val="600"/>
              </a:spcAft>
            </a:pPr>
            <a:r>
              <a:rPr lang="vi-VN" sz="2000" smtClean="0"/>
              <a:t>active de proprietate intelectuală (intelectual property assets) şi</a:t>
            </a:r>
            <a:endParaRPr lang="en-US" sz="2000" smtClean="0"/>
          </a:p>
          <a:p>
            <a:pPr>
              <a:spcBef>
                <a:spcPts val="600"/>
              </a:spcBef>
              <a:spcAft>
                <a:spcPts val="600"/>
              </a:spcAft>
            </a:pPr>
            <a:r>
              <a:rPr lang="vi-VN" sz="2000" smtClean="0"/>
              <a:t>active de piaţă (market assets). </a:t>
            </a:r>
            <a:endParaRPr lang="en-US" sz="2000" smtClean="0"/>
          </a:p>
          <a:p>
            <a:pPr>
              <a:spcBef>
                <a:spcPts val="600"/>
              </a:spcBef>
              <a:spcAft>
                <a:spcPts val="600"/>
              </a:spcAft>
              <a:buFontTx/>
              <a:buNone/>
            </a:pPr>
            <a:r>
              <a:rPr lang="vi-VN" sz="2000" smtClean="0"/>
              <a:t>Acest cadru diferă de cele precedente, deoarece a doua entitate (capitalul structural sau structura internă) este divizat în două entităţi separate. </a:t>
            </a:r>
            <a:endParaRPr lang="en-US" sz="2000" smtClean="0"/>
          </a:p>
          <a:p>
            <a:pPr>
              <a:spcBef>
                <a:spcPts val="600"/>
              </a:spcBef>
              <a:spcAft>
                <a:spcPts val="600"/>
              </a:spcAft>
              <a:buFontTx/>
              <a:buNone/>
            </a:pPr>
            <a:r>
              <a:rPr lang="vi-VN" sz="2000" smtClean="0"/>
              <a:t>Activele infrastructurale includ procese, metode şi tehnologii, în timp ce activele de proprietate intelectuală se referă la patente şi drepturi de copyright.</a:t>
            </a:r>
            <a:endParaRPr lang="en-US" sz="20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952500" y="0"/>
            <a:ext cx="10363200" cy="1143000"/>
          </a:xfrm>
        </p:spPr>
        <p:txBody>
          <a:bodyPr/>
          <a:lstStyle/>
          <a:p>
            <a:pPr algn="ctr"/>
            <a:r>
              <a:rPr lang="en-US" sz="3200" smtClean="0">
                <a:solidFill>
                  <a:srgbClr val="7030A0"/>
                </a:solidFill>
              </a:rPr>
              <a:t>Structura capitalului intelectual</a:t>
            </a:r>
          </a:p>
        </p:txBody>
      </p:sp>
      <p:sp>
        <p:nvSpPr>
          <p:cNvPr id="34819" name="Content Placeholder 2"/>
          <p:cNvSpPr>
            <a:spLocks noGrp="1"/>
          </p:cNvSpPr>
          <p:nvPr>
            <p:ph idx="1"/>
          </p:nvPr>
        </p:nvSpPr>
        <p:spPr>
          <a:xfrm>
            <a:off x="571500" y="1428750"/>
            <a:ext cx="11334751" cy="4514850"/>
          </a:xfrm>
        </p:spPr>
        <p:txBody>
          <a:bodyPr/>
          <a:lstStyle/>
          <a:p>
            <a:pPr>
              <a:spcBef>
                <a:spcPts val="600"/>
              </a:spcBef>
              <a:spcAft>
                <a:spcPts val="600"/>
              </a:spcAft>
            </a:pPr>
            <a:r>
              <a:rPr lang="vi-VN" sz="2000" smtClean="0"/>
              <a:t>Majoritatea definiţiilor sau clasificar</a:t>
            </a:r>
            <a:r>
              <a:rPr lang="en-US" sz="2000" smtClean="0"/>
              <a:t>ilor</a:t>
            </a:r>
            <a:r>
              <a:rPr lang="vi-VN" sz="2000" smtClean="0"/>
              <a:t> activelor intelectuale </a:t>
            </a:r>
            <a:r>
              <a:rPr lang="en-US" sz="2000" smtClean="0"/>
              <a:t>au 3 </a:t>
            </a:r>
            <a:r>
              <a:rPr lang="vi-VN" sz="2000" smtClean="0"/>
              <a:t>caracteristici majore:</a:t>
            </a:r>
            <a:br>
              <a:rPr lang="vi-VN" sz="2000" smtClean="0"/>
            </a:br>
            <a:r>
              <a:rPr lang="vi-VN" sz="2000" smtClean="0"/>
              <a:t>– sunt surse ale unui profit probabil în viitor;</a:t>
            </a:r>
            <a:br>
              <a:rPr lang="vi-VN" sz="2000" smtClean="0"/>
            </a:br>
            <a:r>
              <a:rPr lang="vi-VN" sz="2000" smtClean="0"/>
              <a:t>– lipsa substanţei fizice;</a:t>
            </a:r>
            <a:br>
              <a:rPr lang="vi-VN" sz="2000" smtClean="0"/>
            </a:br>
            <a:r>
              <a:rPr lang="vi-VN" sz="2000" smtClean="0"/>
              <a:t>– în anumite limite, pot fi reţinute şi tranzacţionate de o firmă.</a:t>
            </a:r>
          </a:p>
          <a:p>
            <a:pPr>
              <a:spcBef>
                <a:spcPts val="600"/>
              </a:spcBef>
              <a:spcAft>
                <a:spcPts val="600"/>
              </a:spcAft>
            </a:pPr>
            <a:r>
              <a:rPr lang="vi-VN" sz="2000" smtClean="0"/>
              <a:t>Un determinat crucial al inovării afacerii şi creării valorii pare să răsară din componentele capitalului intelectual altele decât cercetarea-dezvoltarea. </a:t>
            </a:r>
            <a:endParaRPr lang="en-US" sz="2000" smtClean="0"/>
          </a:p>
          <a:p>
            <a:pPr>
              <a:spcBef>
                <a:spcPts val="600"/>
              </a:spcBef>
              <a:spcAft>
                <a:spcPts val="600"/>
              </a:spcAft>
            </a:pPr>
            <a:r>
              <a:rPr lang="vi-VN" sz="2000" smtClean="0"/>
              <a:t>Conform unei cercetări făcute de Confederation of British Industry, „politicile guvernamentale suferă un eşec în susţinerea activităţii de inovare din cauză că se concentrează exclusiv pe cercetare-dezvoltare şi susţinerea cercetărilor ştiinţifice şi tehnologice în dezvoltarea altor arii de inovare a afacerii”. </a:t>
            </a:r>
            <a:endParaRPr lang="en-US" sz="20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57251" y="0"/>
            <a:ext cx="10363200" cy="1143000"/>
          </a:xfrm>
        </p:spPr>
        <p:txBody>
          <a:bodyPr/>
          <a:lstStyle/>
          <a:p>
            <a:pPr algn="ctr"/>
            <a:r>
              <a:rPr lang="en-US" sz="3200" smtClean="0">
                <a:solidFill>
                  <a:srgbClr val="7030A0"/>
                </a:solidFill>
              </a:rPr>
              <a:t>A</a:t>
            </a:r>
            <a:r>
              <a:rPr lang="vi-VN" sz="3200" smtClean="0">
                <a:solidFill>
                  <a:srgbClr val="7030A0"/>
                </a:solidFill>
              </a:rPr>
              <a:t>ctivităţil</a:t>
            </a:r>
            <a:r>
              <a:rPr lang="en-US" sz="3200" smtClean="0">
                <a:solidFill>
                  <a:srgbClr val="7030A0"/>
                </a:solidFill>
              </a:rPr>
              <a:t>e</a:t>
            </a:r>
            <a:r>
              <a:rPr lang="vi-VN" sz="3200" smtClean="0">
                <a:solidFill>
                  <a:srgbClr val="7030A0"/>
                </a:solidFill>
              </a:rPr>
              <a:t> care contribuie la inovare</a:t>
            </a:r>
            <a:endParaRPr lang="en-US" sz="3200" smtClean="0">
              <a:solidFill>
                <a:srgbClr val="7030A0"/>
              </a:solidFill>
            </a:endParaRPr>
          </a:p>
        </p:txBody>
      </p:sp>
      <p:sp>
        <p:nvSpPr>
          <p:cNvPr id="35843" name="Content Placeholder 2"/>
          <p:cNvSpPr>
            <a:spLocks noGrp="1"/>
          </p:cNvSpPr>
          <p:nvPr>
            <p:ph idx="1"/>
          </p:nvPr>
        </p:nvSpPr>
        <p:spPr>
          <a:xfrm>
            <a:off x="914400" y="1285876"/>
            <a:ext cx="10363200" cy="5072063"/>
          </a:xfrm>
        </p:spPr>
        <p:txBody>
          <a:bodyPr/>
          <a:lstStyle/>
          <a:p>
            <a:pPr>
              <a:spcBef>
                <a:spcPts val="600"/>
              </a:spcBef>
              <a:spcAft>
                <a:spcPts val="600"/>
              </a:spcAft>
            </a:pPr>
            <a:r>
              <a:rPr lang="vi-VN" sz="2000" smtClean="0"/>
              <a:t>Un studiu asupra activităţilor care contribuie la inovare a arătat că ele includ o gamă largă de activităţi complementare cercetării-dezvoltării, antrenare, cumpărarea de cunoştinţe şi cercetări privind lansarea pe piaţă a inovaţiilor. </a:t>
            </a:r>
            <a:endParaRPr lang="en-US" sz="2000" smtClean="0"/>
          </a:p>
          <a:p>
            <a:pPr>
              <a:spcBef>
                <a:spcPts val="600"/>
              </a:spcBef>
              <a:spcAft>
                <a:spcPts val="600"/>
              </a:spcAft>
            </a:pPr>
            <a:r>
              <a:rPr lang="vi-VN" sz="2000" smtClean="0"/>
              <a:t>Cunoaşterea poate fi atât generată în interior, cât şi cumpărată din exterior. </a:t>
            </a:r>
            <a:endParaRPr lang="en-US" sz="2000" smtClean="0"/>
          </a:p>
          <a:p>
            <a:pPr>
              <a:spcBef>
                <a:spcPts val="600"/>
              </a:spcBef>
              <a:spcAft>
                <a:spcPts val="600"/>
              </a:spcAft>
            </a:pPr>
            <a:r>
              <a:rPr lang="vi-VN" sz="2000" smtClean="0"/>
              <a:t>Antrenarea forţei de muncă cu abilităţile necesare cerute pentru dezvoltarea sau introducerea de produse şi procese inovative şi alte tipuri de cheltuieli inovative, cum ar fi investiţiile în cercetările de piaţă şi de marketing referitoare la lansarea unui nou produs pe piaţă. </a:t>
            </a:r>
            <a:endParaRPr lang="en-US" sz="2000" smtClean="0"/>
          </a:p>
          <a:p>
            <a:pPr>
              <a:spcBef>
                <a:spcPts val="600"/>
              </a:spcBef>
              <a:spcAft>
                <a:spcPts val="600"/>
              </a:spcAft>
            </a:pPr>
            <a:r>
              <a:rPr lang="vi-VN" sz="2000" smtClean="0"/>
              <a:t>Cheltuielile cu inovarea sunt, de obicei, estimate a fi de 2-4 ori mai mari decât costurile cu cercetarea-dezvoltarea la un nivel al firmei şi au toate caracteristicile unui activ, deşi acesta se poate deprecia rapid.</a:t>
            </a:r>
          </a:p>
          <a:p>
            <a:endParaRPr lang="en-US"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762000" y="0"/>
            <a:ext cx="10363200" cy="1143000"/>
          </a:xfrm>
        </p:spPr>
        <p:txBody>
          <a:bodyPr/>
          <a:lstStyle/>
          <a:p>
            <a:pPr algn="ctr"/>
            <a:r>
              <a:rPr lang="en-US" sz="3200" smtClean="0">
                <a:solidFill>
                  <a:srgbClr val="7030A0"/>
                </a:solidFill>
              </a:rPr>
              <a:t>Capitalul intelectual</a:t>
            </a:r>
          </a:p>
        </p:txBody>
      </p:sp>
      <p:sp>
        <p:nvSpPr>
          <p:cNvPr id="36867" name="Content Placeholder 2"/>
          <p:cNvSpPr>
            <a:spLocks noGrp="1"/>
          </p:cNvSpPr>
          <p:nvPr>
            <p:ph idx="1"/>
          </p:nvPr>
        </p:nvSpPr>
        <p:spPr>
          <a:xfrm>
            <a:off x="285751" y="1214438"/>
            <a:ext cx="11620500" cy="4729162"/>
          </a:xfrm>
        </p:spPr>
        <p:txBody>
          <a:bodyPr/>
          <a:lstStyle/>
          <a:p>
            <a:r>
              <a:rPr lang="en-US" sz="2000" smtClean="0"/>
              <a:t>Capitalul intelectual este clasificat în trei categorii: capital uman, capital relaţional şi capital structural.</a:t>
            </a:r>
          </a:p>
          <a:p>
            <a:r>
              <a:rPr lang="vi-VN" sz="2000" smtClean="0"/>
              <a:t>Capitalul uman este definit ca şi cunoaşterea, abilităţi şi know-how pe care „angajaţii le iau cu ei când pleacă seara”. </a:t>
            </a:r>
            <a:endParaRPr lang="en-US" sz="2000" smtClean="0"/>
          </a:p>
          <a:p>
            <a:r>
              <a:rPr lang="vi-VN" sz="2000" smtClean="0"/>
              <a:t>Exemple sunt capacitatea inovativă, creativitatea, know-how, experienţa acumulată, capacitatea de a lucra în echipă, flexibilitatea angajaţilor, toleranţa pentru ambiguitate, motivaţia, satisfacţia obţinută prin muncă, capacitatea de învăţare, loialitatea, educaţia. </a:t>
            </a:r>
            <a:endParaRPr lang="en-US" sz="2000" smtClean="0"/>
          </a:p>
          <a:p>
            <a:r>
              <a:rPr lang="vi-VN" sz="2000" smtClean="0"/>
              <a:t>Investiţia în educaţia continuă apare, ca o prioritate pentru indivizi şi o asigurare în faţa riscurilor şomajului şi sărăciei. </a:t>
            </a:r>
            <a:endParaRPr lang="en-US" sz="2000" smtClean="0"/>
          </a:p>
          <a:p>
            <a:r>
              <a:rPr lang="en-US" sz="2000" smtClean="0"/>
              <a:t>C</a:t>
            </a:r>
            <a:r>
              <a:rPr lang="vi-VN" sz="2000" smtClean="0"/>
              <a:t>ompaniile pot obţine un profit superior investind, mai degrabă, în educaţia angajaţi</a:t>
            </a:r>
            <a:r>
              <a:rPr lang="en-US" sz="2000" smtClean="0"/>
              <a:t>lor</a:t>
            </a:r>
            <a:r>
              <a:rPr lang="vi-VN" sz="2000" smtClean="0"/>
              <a:t>, decât în mărirea stocului de capital economic. </a:t>
            </a:r>
            <a:endParaRPr lang="en-US" sz="2000" smtClean="0"/>
          </a:p>
          <a:p>
            <a:r>
              <a:rPr lang="vi-VN" sz="2000" smtClean="0"/>
              <a:t>Efectele în planul productivităţii muncii se văd, salariaţii devenind mai creativi şi având o independenţă decizională crescută, putând reacţiona mai eficient, cu soluţii optime în situaţii noi şi neaşteptate</a:t>
            </a:r>
            <a:r>
              <a:rPr lang="en-US" sz="2000" smtClean="0"/>
              <a:t>, </a:t>
            </a:r>
            <a:r>
              <a:rPr lang="vi-VN" sz="2000" smtClean="0"/>
              <a:t>preocuparea constantă de a sprijini creşterea economică, prin programe de dezvoltare a capitalului educaţional.</a:t>
            </a:r>
            <a:endParaRPr lang="en-US" sz="200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914400" y="333376"/>
            <a:ext cx="10363200" cy="574675"/>
          </a:xfrm>
        </p:spPr>
        <p:txBody>
          <a:bodyPr/>
          <a:lstStyle/>
          <a:p>
            <a:pPr algn="ctr"/>
            <a:r>
              <a:rPr lang="en-US" sz="3200" smtClean="0">
                <a:solidFill>
                  <a:srgbClr val="7030A0"/>
                </a:solidFill>
              </a:rPr>
              <a:t>Cresterea Competitivitatii</a:t>
            </a:r>
          </a:p>
        </p:txBody>
      </p:sp>
      <p:sp>
        <p:nvSpPr>
          <p:cNvPr id="37891" name="Rectangle 3"/>
          <p:cNvSpPr>
            <a:spLocks noGrp="1" noChangeArrowheads="1"/>
          </p:cNvSpPr>
          <p:nvPr>
            <p:ph type="body" idx="1"/>
          </p:nvPr>
        </p:nvSpPr>
        <p:spPr>
          <a:xfrm>
            <a:off x="914400" y="1557338"/>
            <a:ext cx="10363200" cy="4767262"/>
          </a:xfrm>
        </p:spPr>
        <p:txBody>
          <a:bodyPr/>
          <a:lstStyle/>
          <a:p>
            <a:pPr>
              <a:lnSpc>
                <a:spcPct val="115000"/>
              </a:lnSpc>
              <a:spcBef>
                <a:spcPct val="45000"/>
              </a:spcBef>
              <a:spcAft>
                <a:spcPct val="20000"/>
              </a:spcAft>
              <a:buFont typeface="Monotype Sorts"/>
              <a:buNone/>
            </a:pPr>
            <a:r>
              <a:rPr lang="en-US" sz="2000" smtClean="0">
                <a:cs typeface="Arial" pitchFamily="34" charset="0"/>
              </a:rPr>
              <a:t>Prin: </a:t>
            </a:r>
          </a:p>
          <a:p>
            <a:pPr>
              <a:lnSpc>
                <a:spcPct val="115000"/>
              </a:lnSpc>
              <a:spcBef>
                <a:spcPct val="45000"/>
              </a:spcBef>
              <a:spcAft>
                <a:spcPct val="20000"/>
              </a:spcAft>
            </a:pPr>
            <a:r>
              <a:rPr lang="en-US" sz="2000" smtClean="0">
                <a:cs typeface="Arial" pitchFamily="34" charset="0"/>
              </a:rPr>
              <a:t>Generator de Cunostere care sa creeze noi tehnologii</a:t>
            </a:r>
          </a:p>
          <a:p>
            <a:pPr>
              <a:lnSpc>
                <a:spcPct val="115000"/>
              </a:lnSpc>
              <a:spcBef>
                <a:spcPct val="45000"/>
              </a:spcBef>
              <a:spcAft>
                <a:spcPct val="20000"/>
              </a:spcAft>
            </a:pPr>
            <a:r>
              <a:rPr lang="en-US" sz="2000" smtClean="0">
                <a:cs typeface="Arial" pitchFamily="34" charset="0"/>
              </a:rPr>
              <a:t>Rezultate ale cercetarii transferate industriei, valorizate pe piata</a:t>
            </a:r>
          </a:p>
          <a:p>
            <a:pPr>
              <a:lnSpc>
                <a:spcPct val="115000"/>
              </a:lnSpc>
              <a:spcBef>
                <a:spcPct val="45000"/>
              </a:spcBef>
              <a:spcAft>
                <a:spcPct val="20000"/>
              </a:spcAft>
            </a:pPr>
            <a:r>
              <a:rPr lang="en-US" sz="2000" smtClean="0">
                <a:cs typeface="Arial" pitchFamily="34" charset="0"/>
              </a:rPr>
              <a:t>Tehnologii transferabile catre mediul economic</a:t>
            </a:r>
          </a:p>
          <a:p>
            <a:pPr>
              <a:lnSpc>
                <a:spcPct val="115000"/>
              </a:lnSpc>
              <a:spcBef>
                <a:spcPct val="45000"/>
              </a:spcBef>
              <a:spcAft>
                <a:spcPct val="20000"/>
              </a:spcAft>
            </a:pPr>
            <a:r>
              <a:rPr lang="en-US" sz="2000" smtClean="0">
                <a:cs typeface="Arial" pitchFamily="34" charset="0"/>
              </a:rPr>
              <a:t>Proprietate intelectuala; Brevete</a:t>
            </a:r>
          </a:p>
          <a:p>
            <a:pPr>
              <a:lnSpc>
                <a:spcPct val="115000"/>
              </a:lnSpc>
              <a:spcBef>
                <a:spcPct val="45000"/>
              </a:spcBef>
              <a:spcAft>
                <a:spcPct val="20000"/>
              </a:spcAft>
            </a:pPr>
            <a:r>
              <a:rPr lang="en-US" sz="2000" smtClean="0">
                <a:cs typeface="Arial" pitchFamily="34" charset="0"/>
              </a:rPr>
              <a:t>Personal format si acreditat (Transfer Tehnologic si Inovare, brokeri de tehnologii) </a:t>
            </a:r>
          </a:p>
          <a:p>
            <a:pPr>
              <a:lnSpc>
                <a:spcPct val="115000"/>
              </a:lnSpc>
              <a:spcBef>
                <a:spcPct val="45000"/>
              </a:spcBef>
              <a:spcAft>
                <a:spcPct val="20000"/>
              </a:spcAft>
            </a:pPr>
            <a:r>
              <a:rPr lang="en-US" sz="2000" smtClean="0">
                <a:cs typeface="Arial" pitchFamily="34" charset="0"/>
              </a:rPr>
              <a:t>IMM-uri inovative cu valoare adaugata mare</a:t>
            </a:r>
          </a:p>
          <a:p>
            <a:pPr>
              <a:lnSpc>
                <a:spcPct val="115000"/>
              </a:lnSpc>
              <a:spcBef>
                <a:spcPct val="45000"/>
              </a:spcBef>
              <a:spcAft>
                <a:spcPct val="20000"/>
              </a:spcAft>
            </a:pPr>
            <a:r>
              <a:rPr lang="en-US" sz="2000" smtClean="0">
                <a:cs typeface="Arial" pitchFamily="34" charset="0"/>
              </a:rPr>
              <a:t>Promovare, formarea unei culturi a inovatiei, de masa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4"/>
          <p:cNvSpPr txBox="1">
            <a:spLocks noChangeArrowheads="1"/>
          </p:cNvSpPr>
          <p:nvPr/>
        </p:nvSpPr>
        <p:spPr bwMode="auto">
          <a:xfrm>
            <a:off x="431801" y="333376"/>
            <a:ext cx="4993217" cy="758825"/>
          </a:xfrm>
          <a:prstGeom prst="rect">
            <a:avLst/>
          </a:prstGeom>
          <a:noFill/>
          <a:ln w="28575" algn="ctr">
            <a:solidFill>
              <a:srgbClr val="808080"/>
            </a:solidFill>
            <a:miter lim="800000"/>
            <a:headEnd/>
            <a:tailEnd/>
          </a:ln>
        </p:spPr>
        <p:txBody>
          <a:bodyPr>
            <a:spAutoFit/>
          </a:bodyPr>
          <a:lstStyle/>
          <a:p>
            <a:pPr algn="ctr" eaLnBrk="0" hangingPunct="0"/>
            <a:r>
              <a:rPr lang="ro-RO" sz="1400" b="1"/>
              <a:t>CERERE</a:t>
            </a:r>
            <a:r>
              <a:rPr lang="en-US" sz="1400" b="1"/>
              <a:t> de tehnologie</a:t>
            </a:r>
          </a:p>
          <a:p>
            <a:pPr algn="ctr" eaLnBrk="0" hangingPunct="0"/>
            <a:r>
              <a:rPr lang="ro-RO" sz="1400" b="1"/>
              <a:t>Consumatori </a:t>
            </a:r>
            <a:r>
              <a:rPr lang="en-US" sz="1400" b="1"/>
              <a:t>(</a:t>
            </a:r>
            <a:r>
              <a:rPr lang="ro-RO" sz="1400" b="1"/>
              <a:t>cererea finală</a:t>
            </a:r>
            <a:r>
              <a:rPr lang="en-US" sz="1400" b="1"/>
              <a:t>)</a:t>
            </a:r>
          </a:p>
          <a:p>
            <a:pPr algn="ctr" eaLnBrk="0" hangingPunct="0"/>
            <a:r>
              <a:rPr lang="ro-RO" sz="1400" b="1"/>
              <a:t>Producători (cerere intermediară)</a:t>
            </a:r>
          </a:p>
        </p:txBody>
      </p:sp>
      <p:sp>
        <p:nvSpPr>
          <p:cNvPr id="38915" name="Text Box 5"/>
          <p:cNvSpPr txBox="1">
            <a:spLocks noChangeArrowheads="1"/>
          </p:cNvSpPr>
          <p:nvPr/>
        </p:nvSpPr>
        <p:spPr bwMode="auto">
          <a:xfrm>
            <a:off x="6191251" y="333376"/>
            <a:ext cx="5281083" cy="758825"/>
          </a:xfrm>
          <a:prstGeom prst="rect">
            <a:avLst/>
          </a:prstGeom>
          <a:noFill/>
          <a:ln w="28575" algn="ctr">
            <a:solidFill>
              <a:srgbClr val="808080"/>
            </a:solidFill>
            <a:miter lim="800000"/>
            <a:headEnd/>
            <a:tailEnd/>
          </a:ln>
        </p:spPr>
        <p:txBody>
          <a:bodyPr>
            <a:spAutoFit/>
          </a:bodyPr>
          <a:lstStyle/>
          <a:p>
            <a:pPr algn="ctr" eaLnBrk="0" hangingPunct="0"/>
            <a:r>
              <a:rPr lang="ro-RO" sz="1400" b="1"/>
              <a:t>CONDIŢIILE CADRULUI</a:t>
            </a:r>
            <a:endParaRPr lang="en-US" sz="1400" b="1"/>
          </a:p>
          <a:p>
            <a:pPr algn="ctr" eaLnBrk="0" hangingPunct="0"/>
            <a:r>
              <a:rPr lang="ro-RO" sz="1400" b="1"/>
              <a:t>mediu financiar, taxe, subvenţii</a:t>
            </a:r>
            <a:r>
              <a:rPr lang="en-US" sz="1400" b="1"/>
              <a:t>;</a:t>
            </a:r>
            <a:endParaRPr lang="ro-RO" sz="1400" b="1"/>
          </a:p>
          <a:p>
            <a:pPr algn="ctr" eaLnBrk="0" hangingPunct="0"/>
            <a:r>
              <a:rPr lang="ro-RO" sz="1400" b="1">
                <a:solidFill>
                  <a:srgbClr val="7030A0"/>
                </a:solidFill>
              </a:rPr>
              <a:t>spirit de inovare </a:t>
            </a:r>
            <a:r>
              <a:rPr lang="en-US" sz="1400" b="1"/>
              <a:t>&amp; </a:t>
            </a:r>
            <a:r>
              <a:rPr lang="ro-RO" sz="1400" b="1">
                <a:solidFill>
                  <a:srgbClr val="7030A0"/>
                </a:solidFill>
              </a:rPr>
              <a:t>antreprenoriat</a:t>
            </a:r>
            <a:r>
              <a:rPr lang="en-US" sz="1400" b="1"/>
              <a:t>;</a:t>
            </a:r>
            <a:r>
              <a:rPr lang="ro-RO" sz="1400" b="1"/>
              <a:t> </a:t>
            </a:r>
            <a:r>
              <a:rPr lang="ro-RO" sz="1400" b="1">
                <a:solidFill>
                  <a:srgbClr val="7030A0"/>
                </a:solidFill>
              </a:rPr>
              <a:t>mobilitate</a:t>
            </a:r>
            <a:endParaRPr lang="en-US" sz="1400" b="1">
              <a:solidFill>
                <a:srgbClr val="7030A0"/>
              </a:solidFill>
            </a:endParaRPr>
          </a:p>
        </p:txBody>
      </p:sp>
      <p:sp>
        <p:nvSpPr>
          <p:cNvPr id="38916" name="Text Box 6"/>
          <p:cNvSpPr txBox="1">
            <a:spLocks noChangeArrowheads="1"/>
          </p:cNvSpPr>
          <p:nvPr/>
        </p:nvSpPr>
        <p:spPr bwMode="auto">
          <a:xfrm>
            <a:off x="431801" y="1773238"/>
            <a:ext cx="2688167" cy="2462212"/>
          </a:xfrm>
          <a:prstGeom prst="rect">
            <a:avLst/>
          </a:prstGeom>
          <a:noFill/>
          <a:ln w="28575" algn="ctr">
            <a:solidFill>
              <a:srgbClr val="808080"/>
            </a:solidFill>
            <a:miter lim="800000"/>
            <a:headEnd/>
            <a:tailEnd/>
          </a:ln>
        </p:spPr>
        <p:txBody>
          <a:bodyPr>
            <a:spAutoFit/>
          </a:bodyPr>
          <a:lstStyle/>
          <a:p>
            <a:pPr algn="ctr" eaLnBrk="0" hangingPunct="0"/>
            <a:r>
              <a:rPr lang="ro-RO" sz="1400" b="1"/>
              <a:t>SISTEMELE </a:t>
            </a:r>
          </a:p>
          <a:p>
            <a:pPr algn="ctr" eaLnBrk="0" hangingPunct="0"/>
            <a:r>
              <a:rPr lang="ro-RO" sz="1400" b="1"/>
              <a:t>ÎNTREPRINDERILOR</a:t>
            </a:r>
          </a:p>
          <a:p>
            <a:pPr eaLnBrk="0" hangingPunct="0"/>
            <a:endParaRPr lang="en-US" sz="1400" b="1"/>
          </a:p>
          <a:p>
            <a:pPr eaLnBrk="0" hangingPunct="0"/>
            <a:r>
              <a:rPr lang="en-US" sz="1400" b="1"/>
              <a:t>    </a:t>
            </a:r>
            <a:r>
              <a:rPr lang="ro-RO" sz="1400" b="1"/>
              <a:t>Companii mari</a:t>
            </a:r>
          </a:p>
          <a:p>
            <a:pPr eaLnBrk="0" hangingPunct="0"/>
            <a:endParaRPr lang="ro-RO" sz="1400" b="1"/>
          </a:p>
          <a:p>
            <a:pPr eaLnBrk="0" hangingPunct="0"/>
            <a:endParaRPr lang="ro-RO" sz="1400" b="1"/>
          </a:p>
          <a:p>
            <a:pPr eaLnBrk="0" hangingPunct="0"/>
            <a:r>
              <a:rPr lang="ro-RO" sz="1400" b="1"/>
              <a:t> </a:t>
            </a:r>
            <a:r>
              <a:rPr lang="en-US" sz="1400" b="1"/>
              <a:t>   </a:t>
            </a:r>
            <a:r>
              <a:rPr lang="ro-RO" sz="1400" b="1">
                <a:solidFill>
                  <a:srgbClr val="7030A0"/>
                </a:solidFill>
              </a:rPr>
              <a:t>IMM</a:t>
            </a:r>
            <a:r>
              <a:rPr lang="en-US" sz="1400" b="1">
                <a:solidFill>
                  <a:srgbClr val="7030A0"/>
                </a:solidFill>
              </a:rPr>
              <a:t> </a:t>
            </a:r>
            <a:r>
              <a:rPr lang="ro-RO" sz="1400" b="1">
                <a:solidFill>
                  <a:srgbClr val="7030A0"/>
                </a:solidFill>
              </a:rPr>
              <a:t>-</a:t>
            </a:r>
            <a:r>
              <a:rPr lang="en-US" sz="1400" b="1">
                <a:solidFill>
                  <a:srgbClr val="7030A0"/>
                </a:solidFill>
              </a:rPr>
              <a:t> </a:t>
            </a:r>
            <a:r>
              <a:rPr lang="ro-RO" sz="1400" b="1">
                <a:solidFill>
                  <a:srgbClr val="7030A0"/>
                </a:solidFill>
              </a:rPr>
              <a:t>uri mature</a:t>
            </a:r>
          </a:p>
          <a:p>
            <a:pPr eaLnBrk="0" hangingPunct="0"/>
            <a:endParaRPr lang="ro-RO" sz="1400" b="1"/>
          </a:p>
          <a:p>
            <a:pPr algn="ctr" eaLnBrk="0" hangingPunct="0"/>
            <a:r>
              <a:rPr lang="en-US" sz="1400" b="1">
                <a:solidFill>
                  <a:srgbClr val="7030A0"/>
                </a:solidFill>
              </a:rPr>
              <a:t>  I</a:t>
            </a:r>
            <a:r>
              <a:rPr lang="ro-RO" sz="1400" b="1">
                <a:solidFill>
                  <a:srgbClr val="7030A0"/>
                </a:solidFill>
              </a:rPr>
              <a:t>ntreprinderi</a:t>
            </a:r>
            <a:r>
              <a:rPr lang="en-US" sz="1400" b="1">
                <a:solidFill>
                  <a:srgbClr val="7030A0"/>
                </a:solidFill>
              </a:rPr>
              <a:t>  </a:t>
            </a:r>
          </a:p>
          <a:p>
            <a:pPr algn="ctr" eaLnBrk="0" hangingPunct="0"/>
            <a:r>
              <a:rPr lang="en-US" sz="1400" b="1">
                <a:solidFill>
                  <a:srgbClr val="7030A0"/>
                </a:solidFill>
              </a:rPr>
              <a:t>  t</a:t>
            </a:r>
            <a:r>
              <a:rPr lang="ro-RO" sz="1400" b="1">
                <a:solidFill>
                  <a:srgbClr val="7030A0"/>
                </a:solidFill>
              </a:rPr>
              <a:t>ehnologice</a:t>
            </a:r>
            <a:endParaRPr lang="en-US" sz="1400" b="1">
              <a:solidFill>
                <a:srgbClr val="7030A0"/>
              </a:solidFill>
            </a:endParaRPr>
          </a:p>
          <a:p>
            <a:pPr algn="ctr" eaLnBrk="0" hangingPunct="0"/>
            <a:r>
              <a:rPr lang="en-US" sz="1400" b="1">
                <a:solidFill>
                  <a:srgbClr val="7030A0"/>
                </a:solidFill>
              </a:rPr>
              <a:t> </a:t>
            </a:r>
          </a:p>
        </p:txBody>
      </p:sp>
      <p:sp>
        <p:nvSpPr>
          <p:cNvPr id="38917" name="Line 7"/>
          <p:cNvSpPr>
            <a:spLocks noChangeShapeType="1"/>
          </p:cNvSpPr>
          <p:nvPr/>
        </p:nvSpPr>
        <p:spPr bwMode="auto">
          <a:xfrm>
            <a:off x="8784167" y="1052513"/>
            <a:ext cx="0" cy="431800"/>
          </a:xfrm>
          <a:prstGeom prst="line">
            <a:avLst/>
          </a:prstGeom>
          <a:noFill/>
          <a:ln w="9525">
            <a:solidFill>
              <a:schemeClr val="tx1"/>
            </a:solidFill>
            <a:round/>
            <a:headEnd type="triangle" w="med" len="med"/>
            <a:tailEnd type="triangle" w="med" len="med"/>
          </a:ln>
        </p:spPr>
        <p:txBody>
          <a:bodyPr anchor="ctr"/>
          <a:lstStyle/>
          <a:p>
            <a:endParaRPr lang="en-US"/>
          </a:p>
        </p:txBody>
      </p:sp>
      <p:sp>
        <p:nvSpPr>
          <p:cNvPr id="38918" name="Line 8"/>
          <p:cNvSpPr>
            <a:spLocks noChangeShapeType="1"/>
          </p:cNvSpPr>
          <p:nvPr/>
        </p:nvSpPr>
        <p:spPr bwMode="auto">
          <a:xfrm>
            <a:off x="624417" y="2349501"/>
            <a:ext cx="0" cy="1368425"/>
          </a:xfrm>
          <a:prstGeom prst="line">
            <a:avLst/>
          </a:prstGeom>
          <a:noFill/>
          <a:ln w="19050">
            <a:solidFill>
              <a:schemeClr val="tx1"/>
            </a:solidFill>
            <a:round/>
            <a:headEnd/>
            <a:tailEnd type="triangle" w="med" len="med"/>
          </a:ln>
        </p:spPr>
        <p:txBody>
          <a:bodyPr anchor="ctr"/>
          <a:lstStyle/>
          <a:p>
            <a:endParaRPr lang="en-US"/>
          </a:p>
        </p:txBody>
      </p:sp>
      <p:sp>
        <p:nvSpPr>
          <p:cNvPr id="38919" name="Line 9"/>
          <p:cNvSpPr>
            <a:spLocks noChangeShapeType="1"/>
          </p:cNvSpPr>
          <p:nvPr/>
        </p:nvSpPr>
        <p:spPr bwMode="auto">
          <a:xfrm flipV="1">
            <a:off x="2832100" y="2276476"/>
            <a:ext cx="0" cy="1439863"/>
          </a:xfrm>
          <a:prstGeom prst="line">
            <a:avLst/>
          </a:prstGeom>
          <a:noFill/>
          <a:ln w="19050">
            <a:solidFill>
              <a:schemeClr val="tx1"/>
            </a:solidFill>
            <a:round/>
            <a:headEnd/>
            <a:tailEnd type="triangle" w="med" len="med"/>
          </a:ln>
        </p:spPr>
        <p:txBody>
          <a:bodyPr anchor="ctr"/>
          <a:lstStyle/>
          <a:p>
            <a:endParaRPr lang="en-US"/>
          </a:p>
        </p:txBody>
      </p:sp>
      <p:sp>
        <p:nvSpPr>
          <p:cNvPr id="38920" name="Text Box 10"/>
          <p:cNvSpPr txBox="1">
            <a:spLocks noChangeArrowheads="1"/>
          </p:cNvSpPr>
          <p:nvPr/>
        </p:nvSpPr>
        <p:spPr bwMode="auto">
          <a:xfrm>
            <a:off x="3454401" y="2057401"/>
            <a:ext cx="3266017" cy="1609725"/>
          </a:xfrm>
          <a:prstGeom prst="rect">
            <a:avLst/>
          </a:prstGeom>
          <a:noFill/>
          <a:ln w="28575" algn="ctr">
            <a:solidFill>
              <a:srgbClr val="808080"/>
            </a:solidFill>
            <a:miter lim="800000"/>
            <a:headEnd/>
            <a:tailEnd/>
          </a:ln>
        </p:spPr>
        <p:txBody>
          <a:bodyPr>
            <a:spAutoFit/>
          </a:bodyPr>
          <a:lstStyle/>
          <a:p>
            <a:pPr algn="ctr" eaLnBrk="0" hangingPunct="0"/>
            <a:r>
              <a:rPr lang="ro-RO" sz="1400" b="1"/>
              <a:t>INTERMEDIARI</a:t>
            </a:r>
          </a:p>
          <a:p>
            <a:pPr eaLnBrk="0" hangingPunct="0"/>
            <a:endParaRPr lang="ro-RO" sz="1400" b="1"/>
          </a:p>
          <a:p>
            <a:pPr eaLnBrk="0" hangingPunct="0"/>
            <a:r>
              <a:rPr lang="en-US" sz="1400" b="1"/>
              <a:t>Entitati de TTI</a:t>
            </a:r>
          </a:p>
          <a:p>
            <a:pPr eaLnBrk="0" hangingPunct="0"/>
            <a:endParaRPr lang="ro-RO" sz="1400" b="1"/>
          </a:p>
          <a:p>
            <a:pPr eaLnBrk="0" hangingPunct="0"/>
            <a:r>
              <a:rPr lang="ro-RO" sz="1400" b="1">
                <a:solidFill>
                  <a:srgbClr val="7030A0"/>
                </a:solidFill>
              </a:rPr>
              <a:t>Brockeri de tehnologie</a:t>
            </a:r>
            <a:endParaRPr lang="en-US" sz="1400" b="1">
              <a:solidFill>
                <a:srgbClr val="7030A0"/>
              </a:solidFill>
            </a:endParaRPr>
          </a:p>
          <a:p>
            <a:pPr eaLnBrk="0" hangingPunct="0"/>
            <a:endParaRPr lang="ro-RO" sz="1400" b="1"/>
          </a:p>
          <a:p>
            <a:pPr eaLnBrk="0" hangingPunct="0"/>
            <a:r>
              <a:rPr lang="ro-RO" sz="1400" b="1">
                <a:solidFill>
                  <a:srgbClr val="7030A0"/>
                </a:solidFill>
              </a:rPr>
              <a:t>Consultanţi </a:t>
            </a:r>
            <a:r>
              <a:rPr lang="en-US" sz="1400" b="1"/>
              <a:t>(TTI si PI)</a:t>
            </a:r>
          </a:p>
        </p:txBody>
      </p:sp>
      <p:sp>
        <p:nvSpPr>
          <p:cNvPr id="38921" name="Line 11"/>
          <p:cNvSpPr>
            <a:spLocks noChangeShapeType="1"/>
          </p:cNvSpPr>
          <p:nvPr/>
        </p:nvSpPr>
        <p:spPr bwMode="auto">
          <a:xfrm>
            <a:off x="3119967" y="2492375"/>
            <a:ext cx="287867" cy="0"/>
          </a:xfrm>
          <a:prstGeom prst="line">
            <a:avLst/>
          </a:prstGeom>
          <a:noFill/>
          <a:ln w="9525">
            <a:solidFill>
              <a:schemeClr val="tx1"/>
            </a:solidFill>
            <a:round/>
            <a:headEnd type="triangle" w="med" len="med"/>
            <a:tailEnd type="triangle" w="med" len="med"/>
          </a:ln>
        </p:spPr>
        <p:txBody>
          <a:bodyPr anchor="ctr"/>
          <a:lstStyle/>
          <a:p>
            <a:endParaRPr lang="en-US"/>
          </a:p>
        </p:txBody>
      </p:sp>
      <p:sp>
        <p:nvSpPr>
          <p:cNvPr id="38922" name="Text Box 12"/>
          <p:cNvSpPr txBox="1">
            <a:spLocks noChangeArrowheads="1"/>
          </p:cNvSpPr>
          <p:nvPr/>
        </p:nvSpPr>
        <p:spPr bwMode="auto">
          <a:xfrm>
            <a:off x="6959601" y="1700213"/>
            <a:ext cx="2688167" cy="2246769"/>
          </a:xfrm>
          <a:prstGeom prst="rect">
            <a:avLst/>
          </a:prstGeom>
          <a:noFill/>
          <a:ln w="28575" algn="ctr">
            <a:solidFill>
              <a:srgbClr val="808080"/>
            </a:solidFill>
            <a:miter lim="800000"/>
            <a:headEnd/>
            <a:tailEnd/>
          </a:ln>
        </p:spPr>
        <p:txBody>
          <a:bodyPr>
            <a:spAutoFit/>
          </a:bodyPr>
          <a:lstStyle/>
          <a:p>
            <a:pPr algn="ctr" eaLnBrk="0" hangingPunct="0"/>
            <a:r>
              <a:rPr lang="ro-RO" sz="1400" b="1"/>
              <a:t>SISTEMUL DE CERCETARE SI EDUCAŢIE </a:t>
            </a:r>
          </a:p>
          <a:p>
            <a:pPr eaLnBrk="0" hangingPunct="0"/>
            <a:endParaRPr lang="ro-RO" sz="1400" b="1"/>
          </a:p>
          <a:p>
            <a:pPr eaLnBrk="0" hangingPunct="0"/>
            <a:endParaRPr lang="ro-RO" sz="1400" b="1"/>
          </a:p>
          <a:p>
            <a:pPr eaLnBrk="0" hangingPunct="0"/>
            <a:r>
              <a:rPr lang="ro-RO" sz="1400" b="1">
                <a:solidFill>
                  <a:srgbClr val="7030A0"/>
                </a:solidFill>
              </a:rPr>
              <a:t>Pregătire vocaţională şi de lungă durată</a:t>
            </a:r>
          </a:p>
          <a:p>
            <a:pPr eaLnBrk="0" hangingPunct="0"/>
            <a:endParaRPr lang="ro-RO" sz="1400" b="1"/>
          </a:p>
          <a:p>
            <a:pPr eaLnBrk="0" hangingPunct="0"/>
            <a:r>
              <a:rPr lang="ro-RO" sz="1400" b="1"/>
              <a:t>Învăţământ superior şi cercetare</a:t>
            </a:r>
          </a:p>
          <a:p>
            <a:pPr eaLnBrk="0" hangingPunct="0"/>
            <a:endParaRPr lang="ro-RO" sz="1400" b="1"/>
          </a:p>
          <a:p>
            <a:pPr eaLnBrk="0" hangingPunct="0"/>
            <a:r>
              <a:rPr lang="ro-RO" sz="1400" b="1">
                <a:solidFill>
                  <a:srgbClr val="7030A0"/>
                </a:solidFill>
              </a:rPr>
              <a:t>Cercetare </a:t>
            </a:r>
            <a:r>
              <a:rPr lang="en-US" sz="1400" b="1">
                <a:solidFill>
                  <a:srgbClr val="7030A0"/>
                </a:solidFill>
              </a:rPr>
              <a:t>de piata </a:t>
            </a:r>
            <a:r>
              <a:rPr lang="ro-RO" sz="1400" b="1">
                <a:solidFill>
                  <a:srgbClr val="7030A0"/>
                </a:solidFill>
              </a:rPr>
              <a:t> </a:t>
            </a:r>
          </a:p>
        </p:txBody>
      </p:sp>
      <p:sp>
        <p:nvSpPr>
          <p:cNvPr id="38923" name="Line 13"/>
          <p:cNvSpPr>
            <a:spLocks noChangeShapeType="1"/>
          </p:cNvSpPr>
          <p:nvPr/>
        </p:nvSpPr>
        <p:spPr bwMode="auto">
          <a:xfrm>
            <a:off x="6671733" y="2420938"/>
            <a:ext cx="287867" cy="0"/>
          </a:xfrm>
          <a:prstGeom prst="line">
            <a:avLst/>
          </a:prstGeom>
          <a:noFill/>
          <a:ln w="9525">
            <a:solidFill>
              <a:schemeClr val="tx1"/>
            </a:solidFill>
            <a:round/>
            <a:headEnd type="triangle" w="med" len="med"/>
            <a:tailEnd type="triangle" w="med" len="med"/>
          </a:ln>
        </p:spPr>
        <p:txBody>
          <a:bodyPr anchor="ctr"/>
          <a:lstStyle/>
          <a:p>
            <a:endParaRPr lang="en-US"/>
          </a:p>
        </p:txBody>
      </p:sp>
      <p:sp>
        <p:nvSpPr>
          <p:cNvPr id="38924" name="Line 14"/>
          <p:cNvSpPr>
            <a:spLocks noChangeShapeType="1"/>
          </p:cNvSpPr>
          <p:nvPr/>
        </p:nvSpPr>
        <p:spPr bwMode="auto">
          <a:xfrm>
            <a:off x="3149601" y="1828800"/>
            <a:ext cx="3839633" cy="0"/>
          </a:xfrm>
          <a:prstGeom prst="line">
            <a:avLst/>
          </a:prstGeom>
          <a:noFill/>
          <a:ln w="9525">
            <a:solidFill>
              <a:schemeClr val="tx1"/>
            </a:solidFill>
            <a:round/>
            <a:headEnd type="triangle" w="med" len="med"/>
            <a:tailEnd type="triangle" w="med" len="med"/>
          </a:ln>
        </p:spPr>
        <p:txBody>
          <a:bodyPr anchor="ctr"/>
          <a:lstStyle/>
          <a:p>
            <a:endParaRPr lang="en-US"/>
          </a:p>
        </p:txBody>
      </p:sp>
      <p:sp>
        <p:nvSpPr>
          <p:cNvPr id="38925" name="Text Box 15"/>
          <p:cNvSpPr txBox="1">
            <a:spLocks noChangeArrowheads="1"/>
          </p:cNvSpPr>
          <p:nvPr/>
        </p:nvSpPr>
        <p:spPr bwMode="auto">
          <a:xfrm>
            <a:off x="9745134" y="1989138"/>
            <a:ext cx="2207684" cy="1815882"/>
          </a:xfrm>
          <a:prstGeom prst="rect">
            <a:avLst/>
          </a:prstGeom>
          <a:noFill/>
          <a:ln w="28575" algn="ctr">
            <a:solidFill>
              <a:srgbClr val="808080"/>
            </a:solidFill>
            <a:miter lim="800000"/>
            <a:headEnd/>
            <a:tailEnd/>
          </a:ln>
        </p:spPr>
        <p:txBody>
          <a:bodyPr>
            <a:spAutoFit/>
          </a:bodyPr>
          <a:lstStyle/>
          <a:p>
            <a:pPr algn="ctr" eaLnBrk="0" hangingPunct="0"/>
            <a:r>
              <a:rPr lang="ro-RO" sz="1400" b="1"/>
              <a:t>SISTEMUL</a:t>
            </a:r>
            <a:r>
              <a:rPr lang="en-US" sz="1400" b="1"/>
              <a:t> de</a:t>
            </a:r>
            <a:r>
              <a:rPr lang="ro-RO" sz="1400" b="1"/>
              <a:t> POLITIC</a:t>
            </a:r>
            <a:r>
              <a:rPr lang="en-US" sz="1400" b="1"/>
              <a:t>I</a:t>
            </a:r>
            <a:endParaRPr lang="ro-RO" sz="1400" b="1"/>
          </a:p>
          <a:p>
            <a:pPr eaLnBrk="0" hangingPunct="0"/>
            <a:endParaRPr lang="ro-RO" sz="1400" b="1"/>
          </a:p>
          <a:p>
            <a:pPr eaLnBrk="0" hangingPunct="0"/>
            <a:r>
              <a:rPr lang="ro-RO" sz="1400" b="1"/>
              <a:t>Guvern</a:t>
            </a:r>
          </a:p>
          <a:p>
            <a:pPr eaLnBrk="0" hangingPunct="0"/>
            <a:endParaRPr lang="ro-RO" sz="1400" b="1"/>
          </a:p>
          <a:p>
            <a:pPr eaLnBrk="0" hangingPunct="0"/>
            <a:r>
              <a:rPr lang="ro-RO" sz="1400" b="1">
                <a:solidFill>
                  <a:srgbClr val="7030A0"/>
                </a:solidFill>
              </a:rPr>
              <a:t>Guvernare</a:t>
            </a:r>
            <a:r>
              <a:rPr lang="en-US" sz="1400" b="1">
                <a:solidFill>
                  <a:srgbClr val="7030A0"/>
                </a:solidFill>
              </a:rPr>
              <a:t> locala novativa</a:t>
            </a:r>
            <a:endParaRPr lang="ro-RO" sz="1400" b="1">
              <a:solidFill>
                <a:srgbClr val="7030A0"/>
              </a:solidFill>
            </a:endParaRPr>
          </a:p>
          <a:p>
            <a:pPr eaLnBrk="0" hangingPunct="0"/>
            <a:endParaRPr lang="ro-RO" sz="1400" b="1"/>
          </a:p>
          <a:p>
            <a:pPr eaLnBrk="0" hangingPunct="0"/>
            <a:r>
              <a:rPr lang="ro-RO" sz="1400" b="1"/>
              <a:t>Politica ştiinţifică, tehnologică şi de inovare</a:t>
            </a:r>
          </a:p>
        </p:txBody>
      </p:sp>
      <p:sp>
        <p:nvSpPr>
          <p:cNvPr id="38926" name="Line 16"/>
          <p:cNvSpPr>
            <a:spLocks noChangeShapeType="1"/>
          </p:cNvSpPr>
          <p:nvPr/>
        </p:nvSpPr>
        <p:spPr bwMode="auto">
          <a:xfrm>
            <a:off x="4176184" y="1484313"/>
            <a:ext cx="0" cy="576262"/>
          </a:xfrm>
          <a:prstGeom prst="line">
            <a:avLst/>
          </a:prstGeom>
          <a:noFill/>
          <a:ln w="38100">
            <a:solidFill>
              <a:schemeClr val="tx1"/>
            </a:solidFill>
            <a:round/>
            <a:headEnd/>
            <a:tailEnd type="triangle" w="med" len="med"/>
          </a:ln>
        </p:spPr>
        <p:txBody>
          <a:bodyPr anchor="ctr"/>
          <a:lstStyle/>
          <a:p>
            <a:endParaRPr lang="en-US"/>
          </a:p>
        </p:txBody>
      </p:sp>
      <p:sp>
        <p:nvSpPr>
          <p:cNvPr id="38927" name="Line 17"/>
          <p:cNvSpPr>
            <a:spLocks noChangeShapeType="1"/>
          </p:cNvSpPr>
          <p:nvPr/>
        </p:nvSpPr>
        <p:spPr bwMode="auto">
          <a:xfrm>
            <a:off x="10801351" y="1484313"/>
            <a:ext cx="0" cy="503237"/>
          </a:xfrm>
          <a:prstGeom prst="line">
            <a:avLst/>
          </a:prstGeom>
          <a:noFill/>
          <a:ln w="38100">
            <a:solidFill>
              <a:schemeClr val="tx1"/>
            </a:solidFill>
            <a:round/>
            <a:headEnd/>
            <a:tailEnd type="triangle" w="med" len="med"/>
          </a:ln>
        </p:spPr>
        <p:txBody>
          <a:bodyPr anchor="ctr"/>
          <a:lstStyle/>
          <a:p>
            <a:endParaRPr lang="en-US"/>
          </a:p>
        </p:txBody>
      </p:sp>
      <p:sp>
        <p:nvSpPr>
          <p:cNvPr id="38928" name="Line 18"/>
          <p:cNvSpPr>
            <a:spLocks noChangeShapeType="1"/>
          </p:cNvSpPr>
          <p:nvPr/>
        </p:nvSpPr>
        <p:spPr bwMode="auto">
          <a:xfrm flipV="1">
            <a:off x="4176185" y="1484313"/>
            <a:ext cx="6625167" cy="0"/>
          </a:xfrm>
          <a:prstGeom prst="line">
            <a:avLst/>
          </a:prstGeom>
          <a:noFill/>
          <a:ln w="38100">
            <a:solidFill>
              <a:schemeClr val="tx1"/>
            </a:solidFill>
            <a:round/>
            <a:headEnd/>
            <a:tailEnd/>
          </a:ln>
        </p:spPr>
        <p:txBody>
          <a:bodyPr anchor="ctr"/>
          <a:lstStyle/>
          <a:p>
            <a:endParaRPr lang="en-US"/>
          </a:p>
        </p:txBody>
      </p:sp>
      <p:sp>
        <p:nvSpPr>
          <p:cNvPr id="38929" name="Line 19"/>
          <p:cNvSpPr>
            <a:spLocks noChangeShapeType="1"/>
          </p:cNvSpPr>
          <p:nvPr/>
        </p:nvSpPr>
        <p:spPr bwMode="auto">
          <a:xfrm>
            <a:off x="3149601" y="3886200"/>
            <a:ext cx="3841751" cy="0"/>
          </a:xfrm>
          <a:prstGeom prst="line">
            <a:avLst/>
          </a:prstGeom>
          <a:noFill/>
          <a:ln w="38100">
            <a:solidFill>
              <a:schemeClr val="tx1"/>
            </a:solidFill>
            <a:round/>
            <a:headEnd type="triangle" w="med" len="med"/>
            <a:tailEnd type="triangle" w="med" len="med"/>
          </a:ln>
        </p:spPr>
        <p:txBody>
          <a:bodyPr anchor="ctr"/>
          <a:lstStyle/>
          <a:p>
            <a:endParaRPr lang="en-US"/>
          </a:p>
        </p:txBody>
      </p:sp>
      <p:sp>
        <p:nvSpPr>
          <p:cNvPr id="38930" name="Text Box 20"/>
          <p:cNvSpPr txBox="1">
            <a:spLocks noChangeArrowheads="1"/>
          </p:cNvSpPr>
          <p:nvPr/>
        </p:nvSpPr>
        <p:spPr bwMode="auto">
          <a:xfrm>
            <a:off x="527052" y="4724400"/>
            <a:ext cx="6913033" cy="1385888"/>
          </a:xfrm>
          <a:prstGeom prst="rect">
            <a:avLst/>
          </a:prstGeom>
          <a:noFill/>
          <a:ln w="38100" algn="ctr">
            <a:solidFill>
              <a:srgbClr val="808080"/>
            </a:solidFill>
            <a:miter lim="800000"/>
            <a:headEnd/>
            <a:tailEnd/>
          </a:ln>
        </p:spPr>
        <p:txBody>
          <a:bodyPr>
            <a:spAutoFit/>
          </a:bodyPr>
          <a:lstStyle/>
          <a:p>
            <a:pPr algn="ctr" eaLnBrk="0" hangingPunct="0">
              <a:spcBef>
                <a:spcPct val="50000"/>
              </a:spcBef>
            </a:pPr>
            <a:r>
              <a:rPr lang="ro-RO" sz="1400" b="1"/>
              <a:t>INFRASTRUCTUR</a:t>
            </a:r>
            <a:r>
              <a:rPr lang="en-US" sz="1400" b="1"/>
              <a:t>I</a:t>
            </a:r>
            <a:endParaRPr lang="ro-RO" sz="1400" b="1"/>
          </a:p>
          <a:p>
            <a:pPr algn="ctr" eaLnBrk="0" hangingPunct="0"/>
            <a:r>
              <a:rPr lang="ro-RO" sz="1400" b="1">
                <a:solidFill>
                  <a:srgbClr val="7030A0"/>
                </a:solidFill>
              </a:rPr>
              <a:t>Sistemul bancar</a:t>
            </a:r>
            <a:r>
              <a:rPr lang="ro-RO" sz="1400" b="1"/>
              <a:t>     </a:t>
            </a:r>
            <a:r>
              <a:rPr lang="en-US" sz="1400" b="1"/>
              <a:t>     </a:t>
            </a:r>
            <a:r>
              <a:rPr lang="ro-RO" sz="1400" b="1">
                <a:solidFill>
                  <a:srgbClr val="7030A0"/>
                </a:solidFill>
              </a:rPr>
              <a:t>Sistemul de informaţii</a:t>
            </a:r>
            <a:r>
              <a:rPr lang="en-US" sz="1400" b="1">
                <a:solidFill>
                  <a:srgbClr val="7030A0"/>
                </a:solidFill>
              </a:rPr>
              <a:t> si comunicare</a:t>
            </a:r>
            <a:endParaRPr lang="ro-RO" sz="1400" b="1">
              <a:solidFill>
                <a:srgbClr val="7030A0"/>
              </a:solidFill>
            </a:endParaRPr>
          </a:p>
          <a:p>
            <a:pPr algn="ctr" eaLnBrk="0" hangingPunct="0"/>
            <a:r>
              <a:rPr lang="ro-RO" sz="1400" b="1"/>
              <a:t>           </a:t>
            </a:r>
            <a:r>
              <a:rPr lang="en-US" sz="1400" b="1"/>
              <a:t>&amp;</a:t>
            </a:r>
            <a:r>
              <a:rPr lang="ro-RO" sz="1400" b="1"/>
              <a:t>                        </a:t>
            </a:r>
            <a:r>
              <a:rPr lang="en-US" sz="1400" b="1">
                <a:solidFill>
                  <a:srgbClr val="7030A0"/>
                </a:solidFill>
              </a:rPr>
              <a:t>Sistemul de transfer tehnologic</a:t>
            </a:r>
            <a:r>
              <a:rPr lang="ro-RO" sz="1400" b="1"/>
              <a:t>                                  </a:t>
            </a:r>
          </a:p>
          <a:p>
            <a:pPr eaLnBrk="0" hangingPunct="0"/>
            <a:r>
              <a:rPr lang="en-US" sz="1400" b="1"/>
              <a:t> </a:t>
            </a:r>
            <a:r>
              <a:rPr lang="ro-RO" sz="1400" b="1">
                <a:solidFill>
                  <a:srgbClr val="7030A0"/>
                </a:solidFill>
              </a:rPr>
              <a:t>Capital de risc</a:t>
            </a:r>
            <a:r>
              <a:rPr lang="en-US" sz="1400" b="1">
                <a:solidFill>
                  <a:srgbClr val="7030A0"/>
                </a:solidFill>
              </a:rPr>
              <a:t>, </a:t>
            </a:r>
          </a:p>
          <a:p>
            <a:pPr eaLnBrk="0" hangingPunct="0"/>
            <a:r>
              <a:rPr lang="en-US" sz="1400" b="1">
                <a:solidFill>
                  <a:srgbClr val="7030A0"/>
                </a:solidFill>
              </a:rPr>
              <a:t>Venture capital, </a:t>
            </a:r>
          </a:p>
          <a:p>
            <a:pPr eaLnBrk="0" hangingPunct="0"/>
            <a:r>
              <a:rPr lang="en-US" sz="1400" b="1">
                <a:solidFill>
                  <a:srgbClr val="7030A0"/>
                </a:solidFill>
              </a:rPr>
              <a:t>Business Angels</a:t>
            </a:r>
            <a:r>
              <a:rPr lang="ro-RO" sz="1400" b="1"/>
              <a:t>         </a:t>
            </a:r>
            <a:r>
              <a:rPr lang="en-US" sz="1400" b="1"/>
              <a:t>  </a:t>
            </a:r>
            <a:r>
              <a:rPr lang="ro-RO" sz="1400" b="1">
                <a:solidFill>
                  <a:srgbClr val="7030A0"/>
                </a:solidFill>
              </a:rPr>
              <a:t>Proprietate industrială</a:t>
            </a:r>
            <a:r>
              <a:rPr lang="en-US" sz="1400" b="1">
                <a:solidFill>
                  <a:srgbClr val="7030A0"/>
                </a:solidFill>
              </a:rPr>
              <a:t> / </a:t>
            </a:r>
            <a:r>
              <a:rPr lang="ro-RO" sz="1400" b="1">
                <a:solidFill>
                  <a:srgbClr val="7030A0"/>
                </a:solidFill>
              </a:rPr>
              <a:t>intelectuală</a:t>
            </a:r>
            <a:r>
              <a:rPr lang="ro-RO" sz="1400" b="1"/>
              <a:t> </a:t>
            </a:r>
            <a:endParaRPr lang="en-US" sz="1400" b="1"/>
          </a:p>
        </p:txBody>
      </p:sp>
      <p:sp>
        <p:nvSpPr>
          <p:cNvPr id="38931" name="Line 21"/>
          <p:cNvSpPr>
            <a:spLocks noChangeShapeType="1"/>
          </p:cNvSpPr>
          <p:nvPr/>
        </p:nvSpPr>
        <p:spPr bwMode="auto">
          <a:xfrm flipH="1">
            <a:off x="1775884" y="4005264"/>
            <a:ext cx="0" cy="719137"/>
          </a:xfrm>
          <a:prstGeom prst="line">
            <a:avLst/>
          </a:prstGeom>
          <a:noFill/>
          <a:ln w="38100">
            <a:solidFill>
              <a:schemeClr val="tx1"/>
            </a:solidFill>
            <a:round/>
            <a:headEnd type="triangle" w="med" len="med"/>
            <a:tailEnd type="triangle" w="med" len="med"/>
          </a:ln>
        </p:spPr>
        <p:txBody>
          <a:bodyPr anchor="ctr"/>
          <a:lstStyle/>
          <a:p>
            <a:endParaRPr lang="en-US"/>
          </a:p>
        </p:txBody>
      </p:sp>
      <p:sp>
        <p:nvSpPr>
          <p:cNvPr id="38932" name="Line 22"/>
          <p:cNvSpPr>
            <a:spLocks noChangeShapeType="1"/>
          </p:cNvSpPr>
          <p:nvPr/>
        </p:nvSpPr>
        <p:spPr bwMode="auto">
          <a:xfrm>
            <a:off x="7152217" y="4365626"/>
            <a:ext cx="0" cy="358775"/>
          </a:xfrm>
          <a:prstGeom prst="line">
            <a:avLst/>
          </a:prstGeom>
          <a:noFill/>
          <a:ln w="38100">
            <a:solidFill>
              <a:schemeClr val="tx1"/>
            </a:solidFill>
            <a:round/>
            <a:headEnd type="triangle" w="med" len="med"/>
            <a:tailEnd type="triangle" w="med" len="med"/>
          </a:ln>
        </p:spPr>
        <p:txBody>
          <a:bodyPr anchor="ctr"/>
          <a:lstStyle/>
          <a:p>
            <a:endParaRPr lang="en-US"/>
          </a:p>
        </p:txBody>
      </p:sp>
      <p:sp>
        <p:nvSpPr>
          <p:cNvPr id="38933" name="Line 23"/>
          <p:cNvSpPr>
            <a:spLocks noChangeShapeType="1"/>
          </p:cNvSpPr>
          <p:nvPr/>
        </p:nvSpPr>
        <p:spPr bwMode="auto">
          <a:xfrm flipH="1">
            <a:off x="7440084" y="4652963"/>
            <a:ext cx="3073400" cy="792162"/>
          </a:xfrm>
          <a:prstGeom prst="line">
            <a:avLst/>
          </a:prstGeom>
          <a:noFill/>
          <a:ln w="38100">
            <a:solidFill>
              <a:schemeClr val="tx1"/>
            </a:solidFill>
            <a:round/>
            <a:headEnd/>
            <a:tailEnd type="triangle" w="med" len="med"/>
          </a:ln>
        </p:spPr>
        <p:txBody>
          <a:bodyPr anchor="ctr"/>
          <a:lstStyle/>
          <a:p>
            <a:endParaRPr lang="en-US"/>
          </a:p>
        </p:txBody>
      </p:sp>
      <p:sp>
        <p:nvSpPr>
          <p:cNvPr id="38934" name="Rectangle 24"/>
          <p:cNvSpPr>
            <a:spLocks noChangeArrowheads="1"/>
          </p:cNvSpPr>
          <p:nvPr/>
        </p:nvSpPr>
        <p:spPr bwMode="auto">
          <a:xfrm>
            <a:off x="0" y="6172200"/>
            <a:ext cx="11988800" cy="369332"/>
          </a:xfrm>
          <a:prstGeom prst="rect">
            <a:avLst/>
          </a:prstGeom>
          <a:noFill/>
          <a:ln w="9525" algn="ctr">
            <a:noFill/>
            <a:miter lim="800000"/>
            <a:headEnd/>
            <a:tailEnd/>
          </a:ln>
        </p:spPr>
        <p:txBody>
          <a:bodyPr>
            <a:spAutoFit/>
          </a:bodyPr>
          <a:lstStyle/>
          <a:p>
            <a:pPr eaLnBrk="0" hangingPunct="0"/>
            <a:r>
              <a:rPr lang="en-US" b="1"/>
              <a:t>Politici pentru cresterea competitivitatii prin cercetare – TTI</a:t>
            </a:r>
          </a:p>
        </p:txBody>
      </p:sp>
      <p:sp>
        <p:nvSpPr>
          <p:cNvPr id="38935" name="Line 7"/>
          <p:cNvSpPr>
            <a:spLocks noChangeShapeType="1"/>
          </p:cNvSpPr>
          <p:nvPr/>
        </p:nvSpPr>
        <p:spPr bwMode="auto">
          <a:xfrm>
            <a:off x="4559300" y="1052513"/>
            <a:ext cx="0" cy="431800"/>
          </a:xfrm>
          <a:prstGeom prst="line">
            <a:avLst/>
          </a:prstGeom>
          <a:noFill/>
          <a:ln w="9525">
            <a:solidFill>
              <a:schemeClr val="tx1"/>
            </a:solidFill>
            <a:round/>
            <a:headEnd type="triangle" w="med" len="med"/>
            <a:tailEnd type="triangle" w="med" len="med"/>
          </a:ln>
        </p:spPr>
        <p:txBody>
          <a:bodyPr anchor="ctr"/>
          <a:lstStyle/>
          <a:p>
            <a:endParaRPr lang="en-US"/>
          </a:p>
        </p:txBody>
      </p:sp>
      <p:sp>
        <p:nvSpPr>
          <p:cNvPr id="38936" name="Line 22"/>
          <p:cNvSpPr>
            <a:spLocks noChangeShapeType="1"/>
          </p:cNvSpPr>
          <p:nvPr/>
        </p:nvSpPr>
        <p:spPr bwMode="auto">
          <a:xfrm>
            <a:off x="5422901" y="692150"/>
            <a:ext cx="768351" cy="0"/>
          </a:xfrm>
          <a:prstGeom prst="line">
            <a:avLst/>
          </a:prstGeom>
          <a:noFill/>
          <a:ln w="38100">
            <a:solidFill>
              <a:schemeClr val="tx1"/>
            </a:solidFill>
            <a:round/>
            <a:headEnd type="triangle" w="med" len="med"/>
            <a:tailEnd type="triangle" w="med" len="med"/>
          </a:ln>
        </p:spPr>
        <p:txBody>
          <a:bodyPr anchor="ctr"/>
          <a:lstStyle/>
          <a:p>
            <a:endParaRPr lang="en-US"/>
          </a:p>
        </p:txBody>
      </p:sp>
      <p:sp>
        <p:nvSpPr>
          <p:cNvPr id="38937" name="Line 7"/>
          <p:cNvSpPr>
            <a:spLocks noChangeShapeType="1"/>
          </p:cNvSpPr>
          <p:nvPr/>
        </p:nvSpPr>
        <p:spPr bwMode="auto">
          <a:xfrm>
            <a:off x="5135033" y="5373689"/>
            <a:ext cx="0" cy="503237"/>
          </a:xfrm>
          <a:prstGeom prst="line">
            <a:avLst/>
          </a:prstGeom>
          <a:noFill/>
          <a:ln w="9525">
            <a:solidFill>
              <a:schemeClr val="tx1"/>
            </a:solidFill>
            <a:round/>
            <a:headEnd type="triangle" w="med" len="med"/>
            <a:tailEnd type="triangle" w="med" len="med"/>
          </a:ln>
        </p:spPr>
        <p:txBody>
          <a:bodyPr anchor="ctr"/>
          <a:lstStyle/>
          <a:p>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idx="1"/>
          </p:nvPr>
        </p:nvSpPr>
        <p:spPr>
          <a:xfrm>
            <a:off x="0" y="228600"/>
            <a:ext cx="12192000" cy="6629400"/>
          </a:xfrm>
        </p:spPr>
        <p:txBody>
          <a:bodyPr/>
          <a:lstStyle/>
          <a:p>
            <a:pPr marL="0" indent="0" algn="ctr">
              <a:buFontTx/>
              <a:buNone/>
            </a:pPr>
            <a:r>
              <a:rPr lang="en-US" b="1" smtClean="0">
                <a:solidFill>
                  <a:srgbClr val="FF0000"/>
                </a:solidFill>
              </a:rPr>
              <a:t>Sistemul CDI orienta catre piata</a:t>
            </a:r>
          </a:p>
        </p:txBody>
      </p:sp>
      <p:sp>
        <p:nvSpPr>
          <p:cNvPr id="4" name="Dodecagon 3"/>
          <p:cNvSpPr/>
          <p:nvPr/>
        </p:nvSpPr>
        <p:spPr>
          <a:xfrm>
            <a:off x="1143000" y="4857750"/>
            <a:ext cx="1591733" cy="1066800"/>
          </a:xfrm>
          <a:prstGeom prst="dodecagon">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r>
              <a:rPr lang="en-US" sz="1400" dirty="0" err="1"/>
              <a:t>Resurse</a:t>
            </a:r>
            <a:r>
              <a:rPr lang="en-US" sz="1400" dirty="0"/>
              <a:t> </a:t>
            </a:r>
            <a:r>
              <a:rPr lang="en-US" sz="1400" dirty="0" err="1"/>
              <a:t>umane</a:t>
            </a:r>
            <a:endParaRPr lang="en-US" sz="1400" dirty="0"/>
          </a:p>
        </p:txBody>
      </p:sp>
      <p:sp>
        <p:nvSpPr>
          <p:cNvPr id="6" name="Dodecagon 5"/>
          <p:cNvSpPr/>
          <p:nvPr/>
        </p:nvSpPr>
        <p:spPr>
          <a:xfrm>
            <a:off x="762001" y="928688"/>
            <a:ext cx="1809751" cy="1071562"/>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err="1">
                <a:solidFill>
                  <a:schemeClr val="tx1"/>
                </a:solidFill>
              </a:rPr>
              <a:t>Cercetare</a:t>
            </a:r>
            <a:endParaRPr lang="en-US" sz="1400" dirty="0">
              <a:solidFill>
                <a:schemeClr val="tx1"/>
              </a:solidFill>
            </a:endParaRPr>
          </a:p>
        </p:txBody>
      </p:sp>
      <p:sp>
        <p:nvSpPr>
          <p:cNvPr id="7" name="Dodecagon 6"/>
          <p:cNvSpPr/>
          <p:nvPr/>
        </p:nvSpPr>
        <p:spPr>
          <a:xfrm>
            <a:off x="8534400" y="3679825"/>
            <a:ext cx="2514600" cy="914400"/>
          </a:xfrm>
          <a:prstGeom prst="dodecagon">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dirty="0" err="1">
                <a:solidFill>
                  <a:schemeClr val="tx1"/>
                </a:solidFill>
              </a:rPr>
              <a:t>Comercializare</a:t>
            </a:r>
            <a:r>
              <a:rPr lang="en-US" sz="1400" dirty="0">
                <a:solidFill>
                  <a:schemeClr val="tx1"/>
                </a:solidFill>
              </a:rPr>
              <a:t> &amp; </a:t>
            </a:r>
            <a:r>
              <a:rPr lang="en-US" sz="1400" dirty="0" err="1">
                <a:solidFill>
                  <a:schemeClr val="tx1"/>
                </a:solidFill>
              </a:rPr>
              <a:t>absorbtie</a:t>
            </a:r>
            <a:endParaRPr lang="en-US" sz="1400" dirty="0">
              <a:solidFill>
                <a:schemeClr val="tx1"/>
              </a:solidFill>
            </a:endParaRPr>
          </a:p>
        </p:txBody>
      </p:sp>
      <p:sp>
        <p:nvSpPr>
          <p:cNvPr id="8" name="Dodecagon 7"/>
          <p:cNvSpPr/>
          <p:nvPr/>
        </p:nvSpPr>
        <p:spPr>
          <a:xfrm>
            <a:off x="6538384" y="1192213"/>
            <a:ext cx="2700867" cy="1066800"/>
          </a:xfrm>
          <a:prstGeom prst="dodecagon">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1400" dirty="0" err="1"/>
              <a:t>Finantare</a:t>
            </a:r>
            <a:r>
              <a:rPr lang="en-US" sz="1400" dirty="0"/>
              <a:t> </a:t>
            </a:r>
          </a:p>
          <a:p>
            <a:pPr algn="ctr">
              <a:defRPr/>
            </a:pPr>
            <a:r>
              <a:rPr lang="en-US" sz="1400" dirty="0"/>
              <a:t>(public &amp; </a:t>
            </a:r>
            <a:r>
              <a:rPr lang="en-US" sz="1400" dirty="0" err="1"/>
              <a:t>privat</a:t>
            </a:r>
            <a:r>
              <a:rPr lang="en-US" sz="1400" dirty="0"/>
              <a:t>)</a:t>
            </a:r>
          </a:p>
        </p:txBody>
      </p:sp>
      <p:sp>
        <p:nvSpPr>
          <p:cNvPr id="9" name="Dodecagon 8"/>
          <p:cNvSpPr/>
          <p:nvPr/>
        </p:nvSpPr>
        <p:spPr>
          <a:xfrm>
            <a:off x="5389034" y="5530850"/>
            <a:ext cx="1917700" cy="1219200"/>
          </a:xfrm>
          <a:prstGeom prst="dodecagon">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r>
              <a:rPr lang="en-US" sz="1800" dirty="0" err="1">
                <a:solidFill>
                  <a:schemeClr val="tx1"/>
                </a:solidFill>
              </a:rPr>
              <a:t>Politici</a:t>
            </a:r>
            <a:r>
              <a:rPr lang="en-US" sz="1800" dirty="0">
                <a:solidFill>
                  <a:schemeClr val="tx1"/>
                </a:solidFill>
              </a:rPr>
              <a:t> </a:t>
            </a:r>
            <a:r>
              <a:rPr lang="en-US" sz="1800" dirty="0" err="1">
                <a:solidFill>
                  <a:schemeClr val="tx1"/>
                </a:solidFill>
              </a:rPr>
              <a:t>publice</a:t>
            </a:r>
            <a:endParaRPr lang="en-US" sz="1800" dirty="0">
              <a:solidFill>
                <a:schemeClr val="tx1"/>
              </a:solidFill>
            </a:endParaRPr>
          </a:p>
        </p:txBody>
      </p:sp>
      <p:sp>
        <p:nvSpPr>
          <p:cNvPr id="10" name="Left-Right Arrow 9"/>
          <p:cNvSpPr/>
          <p:nvPr/>
        </p:nvSpPr>
        <p:spPr>
          <a:xfrm rot="1373114">
            <a:off x="2070101" y="2641600"/>
            <a:ext cx="6692900" cy="469900"/>
          </a:xfrm>
          <a:prstGeom prst="leftRightArrow">
            <a:avLst/>
          </a:prstGeom>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en-US" sz="1600" b="1" dirty="0" err="1">
                <a:solidFill>
                  <a:schemeClr val="tx1"/>
                </a:solidFill>
              </a:rPr>
              <a:t>Colaborare</a:t>
            </a:r>
            <a:r>
              <a:rPr lang="en-US" sz="1600" b="1" dirty="0">
                <a:solidFill>
                  <a:schemeClr val="tx1"/>
                </a:solidFill>
              </a:rPr>
              <a:t>, </a:t>
            </a:r>
            <a:r>
              <a:rPr lang="en-US" sz="1600" b="1" dirty="0" err="1">
                <a:solidFill>
                  <a:schemeClr val="tx1"/>
                </a:solidFill>
              </a:rPr>
              <a:t>armonizare</a:t>
            </a:r>
            <a:endParaRPr lang="en-US" sz="1600" b="1" dirty="0">
              <a:solidFill>
                <a:schemeClr val="tx1"/>
              </a:solidFill>
            </a:endParaRPr>
          </a:p>
        </p:txBody>
      </p:sp>
      <p:sp>
        <p:nvSpPr>
          <p:cNvPr id="17" name="TextBox 16"/>
          <p:cNvSpPr txBox="1"/>
          <p:nvPr/>
        </p:nvSpPr>
        <p:spPr>
          <a:xfrm>
            <a:off x="4840818" y="3371851"/>
            <a:ext cx="1551516" cy="307975"/>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sz="1400" dirty="0"/>
              <a:t>Bursa </a:t>
            </a:r>
            <a:r>
              <a:rPr lang="en-US" sz="1400" dirty="0" err="1"/>
              <a:t>ideilor</a:t>
            </a:r>
            <a:endParaRPr lang="en-US" sz="1400" dirty="0"/>
          </a:p>
        </p:txBody>
      </p:sp>
      <p:sp>
        <p:nvSpPr>
          <p:cNvPr id="23" name="TextBox 22"/>
          <p:cNvSpPr txBox="1"/>
          <p:nvPr/>
        </p:nvSpPr>
        <p:spPr>
          <a:xfrm>
            <a:off x="2692400" y="2644775"/>
            <a:ext cx="1456267" cy="522288"/>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sz="1400" dirty="0" err="1"/>
              <a:t>Parcuri</a:t>
            </a:r>
            <a:r>
              <a:rPr lang="en-US" sz="1400" dirty="0"/>
              <a:t> </a:t>
            </a:r>
            <a:r>
              <a:rPr lang="en-US" sz="1400" dirty="0" err="1"/>
              <a:t>tehnologice</a:t>
            </a:r>
            <a:endParaRPr lang="en-US" sz="1400" dirty="0"/>
          </a:p>
        </p:txBody>
      </p:sp>
      <p:sp>
        <p:nvSpPr>
          <p:cNvPr id="24" name="TextBox 23"/>
          <p:cNvSpPr txBox="1"/>
          <p:nvPr/>
        </p:nvSpPr>
        <p:spPr>
          <a:xfrm>
            <a:off x="6000751" y="3595689"/>
            <a:ext cx="1238249" cy="307975"/>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sz="1400" dirty="0" err="1"/>
              <a:t>Interfete</a:t>
            </a:r>
            <a:endParaRPr lang="en-US" sz="1400" dirty="0"/>
          </a:p>
        </p:txBody>
      </p:sp>
      <p:sp>
        <p:nvSpPr>
          <p:cNvPr id="25" name="TextBox 24"/>
          <p:cNvSpPr txBox="1"/>
          <p:nvPr/>
        </p:nvSpPr>
        <p:spPr>
          <a:xfrm>
            <a:off x="2000251" y="2362201"/>
            <a:ext cx="1250949" cy="307975"/>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sz="1400" dirty="0" err="1"/>
              <a:t>Clustere</a:t>
            </a:r>
            <a:endParaRPr lang="en-US" sz="1400" dirty="0"/>
          </a:p>
        </p:txBody>
      </p:sp>
      <p:sp>
        <p:nvSpPr>
          <p:cNvPr id="32" name="Left Arrow 31"/>
          <p:cNvSpPr/>
          <p:nvPr/>
        </p:nvSpPr>
        <p:spPr>
          <a:xfrm>
            <a:off x="3251200" y="5776914"/>
            <a:ext cx="1303867" cy="485775"/>
          </a:xfrm>
          <a:prstGeom prst="lef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a:p>
        </p:txBody>
      </p:sp>
      <p:sp>
        <p:nvSpPr>
          <p:cNvPr id="33" name="Left Arrow 32"/>
          <p:cNvSpPr/>
          <p:nvPr/>
        </p:nvSpPr>
        <p:spPr>
          <a:xfrm>
            <a:off x="3454400" y="5781675"/>
            <a:ext cx="1303867" cy="484188"/>
          </a:xfrm>
          <a:prstGeom prst="lef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a:p>
        </p:txBody>
      </p:sp>
      <p:sp>
        <p:nvSpPr>
          <p:cNvPr id="34" name="Left Arrow 33"/>
          <p:cNvSpPr/>
          <p:nvPr/>
        </p:nvSpPr>
        <p:spPr>
          <a:xfrm>
            <a:off x="3657600" y="5783264"/>
            <a:ext cx="1303867" cy="485775"/>
          </a:xfrm>
          <a:prstGeom prst="lef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dirty="0">
              <a:solidFill>
                <a:srgbClr val="7030A0"/>
              </a:solidFill>
            </a:endParaRPr>
          </a:p>
        </p:txBody>
      </p:sp>
      <p:sp>
        <p:nvSpPr>
          <p:cNvPr id="36" name="TextBox 35"/>
          <p:cNvSpPr txBox="1"/>
          <p:nvPr/>
        </p:nvSpPr>
        <p:spPr>
          <a:xfrm>
            <a:off x="2381251" y="1071564"/>
            <a:ext cx="1193800"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a:t>Spin-off</a:t>
            </a:r>
          </a:p>
        </p:txBody>
      </p:sp>
      <p:sp>
        <p:nvSpPr>
          <p:cNvPr id="39" name="TextBox 38"/>
          <p:cNvSpPr txBox="1"/>
          <p:nvPr/>
        </p:nvSpPr>
        <p:spPr>
          <a:xfrm>
            <a:off x="3562351" y="3117851"/>
            <a:ext cx="2053167" cy="307975"/>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sz="1400" dirty="0"/>
              <a:t>Centre de transfer</a:t>
            </a:r>
          </a:p>
        </p:txBody>
      </p:sp>
      <p:sp>
        <p:nvSpPr>
          <p:cNvPr id="41" name="TextBox 40"/>
          <p:cNvSpPr txBox="1"/>
          <p:nvPr/>
        </p:nvSpPr>
        <p:spPr>
          <a:xfrm>
            <a:off x="1" y="1000126"/>
            <a:ext cx="1428751"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err="1"/>
              <a:t>Universitati</a:t>
            </a:r>
            <a:endParaRPr lang="en-US" sz="1400" dirty="0"/>
          </a:p>
        </p:txBody>
      </p:sp>
      <p:sp>
        <p:nvSpPr>
          <p:cNvPr id="44" name="TextBox 43"/>
          <p:cNvSpPr txBox="1"/>
          <p:nvPr/>
        </p:nvSpPr>
        <p:spPr>
          <a:xfrm>
            <a:off x="1" y="1785939"/>
            <a:ext cx="1225551" cy="30638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a:t>Institute</a:t>
            </a:r>
          </a:p>
        </p:txBody>
      </p:sp>
      <p:sp>
        <p:nvSpPr>
          <p:cNvPr id="46" name="Left Arrow 45"/>
          <p:cNvSpPr/>
          <p:nvPr/>
        </p:nvSpPr>
        <p:spPr>
          <a:xfrm rot="2696125">
            <a:off x="4785784" y="4402139"/>
            <a:ext cx="1625600" cy="560387"/>
          </a:xfrm>
          <a:prstGeom prst="lef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a:p>
        </p:txBody>
      </p:sp>
      <p:sp>
        <p:nvSpPr>
          <p:cNvPr id="47" name="Left Arrow 46"/>
          <p:cNvSpPr/>
          <p:nvPr/>
        </p:nvSpPr>
        <p:spPr>
          <a:xfrm rot="2696125">
            <a:off x="4936067" y="4498975"/>
            <a:ext cx="1625600" cy="560388"/>
          </a:xfrm>
          <a:prstGeom prst="lef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a:p>
        </p:txBody>
      </p:sp>
      <p:sp>
        <p:nvSpPr>
          <p:cNvPr id="29" name="Left Arrow 28"/>
          <p:cNvSpPr/>
          <p:nvPr/>
        </p:nvSpPr>
        <p:spPr>
          <a:xfrm rot="2696125">
            <a:off x="5082117" y="4622800"/>
            <a:ext cx="1625600" cy="560388"/>
          </a:xfrm>
          <a:prstGeom prst="lef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a:p>
        </p:txBody>
      </p:sp>
      <p:sp>
        <p:nvSpPr>
          <p:cNvPr id="49" name="TextBox 48"/>
          <p:cNvSpPr txBox="1"/>
          <p:nvPr/>
        </p:nvSpPr>
        <p:spPr>
          <a:xfrm>
            <a:off x="5952067" y="3906839"/>
            <a:ext cx="2053167" cy="523875"/>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lgn="ctr">
              <a:defRPr/>
            </a:pPr>
            <a:r>
              <a:rPr lang="en-US" sz="1400" dirty="0" err="1"/>
              <a:t>Infrastructura</a:t>
            </a:r>
            <a:r>
              <a:rPr lang="en-US" sz="1400" dirty="0"/>
              <a:t> </a:t>
            </a:r>
            <a:r>
              <a:rPr lang="en-US" sz="1400" dirty="0" err="1"/>
              <a:t>experimentala</a:t>
            </a:r>
            <a:endParaRPr lang="en-US" sz="1400" dirty="0"/>
          </a:p>
        </p:txBody>
      </p:sp>
      <p:sp>
        <p:nvSpPr>
          <p:cNvPr id="50" name="TextBox 49"/>
          <p:cNvSpPr txBox="1"/>
          <p:nvPr/>
        </p:nvSpPr>
        <p:spPr>
          <a:xfrm>
            <a:off x="9489018" y="3371851"/>
            <a:ext cx="1748367"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err="1"/>
              <a:t>Multinationale</a:t>
            </a:r>
            <a:endParaRPr lang="en-US" sz="1400" dirty="0"/>
          </a:p>
        </p:txBody>
      </p:sp>
      <p:sp>
        <p:nvSpPr>
          <p:cNvPr id="51" name="TextBox 50"/>
          <p:cNvSpPr txBox="1"/>
          <p:nvPr/>
        </p:nvSpPr>
        <p:spPr>
          <a:xfrm>
            <a:off x="2476501" y="1428751"/>
            <a:ext cx="1894417"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a:t>Business R&amp;D</a:t>
            </a:r>
          </a:p>
        </p:txBody>
      </p:sp>
      <p:sp>
        <p:nvSpPr>
          <p:cNvPr id="52" name="TextBox 51"/>
          <p:cNvSpPr txBox="1"/>
          <p:nvPr/>
        </p:nvSpPr>
        <p:spPr>
          <a:xfrm>
            <a:off x="7979834" y="4327526"/>
            <a:ext cx="751417"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a:t>IMM</a:t>
            </a:r>
          </a:p>
        </p:txBody>
      </p:sp>
      <p:sp>
        <p:nvSpPr>
          <p:cNvPr id="53" name="TextBox 52"/>
          <p:cNvSpPr txBox="1"/>
          <p:nvPr/>
        </p:nvSpPr>
        <p:spPr>
          <a:xfrm>
            <a:off x="3810000" y="1919289"/>
            <a:ext cx="2582333" cy="307975"/>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defRPr/>
            </a:pPr>
            <a:r>
              <a:rPr lang="en-US" sz="1400" dirty="0" err="1"/>
              <a:t>Fonduri</a:t>
            </a:r>
            <a:r>
              <a:rPr lang="en-US" sz="1400" dirty="0"/>
              <a:t> capital de </a:t>
            </a:r>
            <a:r>
              <a:rPr lang="en-US" sz="1400" dirty="0" err="1"/>
              <a:t>risc</a:t>
            </a:r>
            <a:endParaRPr lang="en-US" sz="1400" dirty="0"/>
          </a:p>
        </p:txBody>
      </p:sp>
      <p:sp>
        <p:nvSpPr>
          <p:cNvPr id="54" name="TextBox 53"/>
          <p:cNvSpPr txBox="1"/>
          <p:nvPr/>
        </p:nvSpPr>
        <p:spPr>
          <a:xfrm>
            <a:off x="4667251" y="2289176"/>
            <a:ext cx="1979083" cy="307975"/>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defRPr/>
            </a:pPr>
            <a:r>
              <a:rPr lang="en-US" sz="1400" dirty="0"/>
              <a:t>Business angels</a:t>
            </a:r>
          </a:p>
        </p:txBody>
      </p:sp>
      <p:sp>
        <p:nvSpPr>
          <p:cNvPr id="57" name="TextBox 56"/>
          <p:cNvSpPr txBox="1"/>
          <p:nvPr/>
        </p:nvSpPr>
        <p:spPr>
          <a:xfrm>
            <a:off x="6568018" y="2073275"/>
            <a:ext cx="1528233" cy="522288"/>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defRPr/>
            </a:pPr>
            <a:r>
              <a:rPr lang="en-US" sz="1400" dirty="0" err="1"/>
              <a:t>Creditare</a:t>
            </a:r>
            <a:r>
              <a:rPr lang="en-US" sz="1400" dirty="0"/>
              <a:t> &amp; </a:t>
            </a:r>
            <a:r>
              <a:rPr lang="en-US" sz="1400" dirty="0" err="1"/>
              <a:t>garantare</a:t>
            </a:r>
            <a:endParaRPr lang="en-US" sz="1400" dirty="0"/>
          </a:p>
        </p:txBody>
      </p:sp>
      <p:sp>
        <p:nvSpPr>
          <p:cNvPr id="59" name="TextBox 58"/>
          <p:cNvSpPr txBox="1"/>
          <p:nvPr/>
        </p:nvSpPr>
        <p:spPr>
          <a:xfrm>
            <a:off x="7198784" y="3035301"/>
            <a:ext cx="2040467" cy="307975"/>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defRPr/>
            </a:pPr>
            <a:r>
              <a:rPr lang="en-US" sz="1400" dirty="0" err="1"/>
              <a:t>Facilitati</a:t>
            </a:r>
            <a:r>
              <a:rPr lang="en-US" sz="1400" dirty="0"/>
              <a:t> </a:t>
            </a:r>
            <a:r>
              <a:rPr lang="en-US" sz="1400" dirty="0" err="1"/>
              <a:t>fiscale</a:t>
            </a:r>
            <a:endParaRPr lang="en-US" sz="1400" dirty="0"/>
          </a:p>
        </p:txBody>
      </p:sp>
      <p:sp>
        <p:nvSpPr>
          <p:cNvPr id="60" name="TextBox 59"/>
          <p:cNvSpPr txBox="1"/>
          <p:nvPr/>
        </p:nvSpPr>
        <p:spPr>
          <a:xfrm>
            <a:off x="9986434" y="4537076"/>
            <a:ext cx="1729317" cy="30777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err="1"/>
              <a:t>Administratia</a:t>
            </a:r>
            <a:r>
              <a:rPr lang="en-US" sz="1400" dirty="0"/>
              <a:t> </a:t>
            </a:r>
            <a:r>
              <a:rPr lang="en-US" sz="1400" dirty="0" err="1"/>
              <a:t>publica</a:t>
            </a:r>
            <a:endParaRPr lang="en-US" sz="1400" dirty="0"/>
          </a:p>
        </p:txBody>
      </p:sp>
      <p:sp>
        <p:nvSpPr>
          <p:cNvPr id="61" name="TextBox 60"/>
          <p:cNvSpPr txBox="1"/>
          <p:nvPr/>
        </p:nvSpPr>
        <p:spPr>
          <a:xfrm>
            <a:off x="-12700" y="2054226"/>
            <a:ext cx="2393951"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a:t>Centre de </a:t>
            </a:r>
            <a:r>
              <a:rPr lang="en-US" sz="1400" dirty="0" err="1"/>
              <a:t>excelenta</a:t>
            </a:r>
            <a:endParaRPr lang="en-US" sz="1400" dirty="0"/>
          </a:p>
        </p:txBody>
      </p:sp>
      <p:sp>
        <p:nvSpPr>
          <p:cNvPr id="62" name="TextBox 61"/>
          <p:cNvSpPr txBox="1"/>
          <p:nvPr/>
        </p:nvSpPr>
        <p:spPr>
          <a:xfrm>
            <a:off x="0" y="5808664"/>
            <a:ext cx="1549400" cy="307975"/>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defRPr/>
            </a:pPr>
            <a:r>
              <a:rPr lang="en-US" sz="1400" dirty="0" err="1"/>
              <a:t>Cercetatori</a:t>
            </a:r>
            <a:endParaRPr lang="en-US" sz="1400" dirty="0"/>
          </a:p>
        </p:txBody>
      </p:sp>
      <p:sp>
        <p:nvSpPr>
          <p:cNvPr id="63" name="TextBox 62"/>
          <p:cNvSpPr txBox="1"/>
          <p:nvPr/>
        </p:nvSpPr>
        <p:spPr>
          <a:xfrm>
            <a:off x="190501" y="5214939"/>
            <a:ext cx="1155700" cy="307975"/>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defRPr/>
            </a:pPr>
            <a:r>
              <a:rPr lang="en-US" sz="1400" dirty="0" err="1"/>
              <a:t>Studenti</a:t>
            </a:r>
            <a:endParaRPr lang="en-US" sz="1400" dirty="0"/>
          </a:p>
        </p:txBody>
      </p:sp>
      <p:sp>
        <p:nvSpPr>
          <p:cNvPr id="64" name="Left Arrow 63"/>
          <p:cNvSpPr/>
          <p:nvPr/>
        </p:nvSpPr>
        <p:spPr>
          <a:xfrm rot="5400000">
            <a:off x="-295010" y="3519753"/>
            <a:ext cx="2357438" cy="747183"/>
          </a:xfrm>
          <a:prstGeom prst="leftArrow">
            <a:avLst/>
          </a:prstGeom>
        </p:spPr>
        <p:style>
          <a:lnRef idx="2">
            <a:schemeClr val="accent4"/>
          </a:lnRef>
          <a:fillRef idx="1">
            <a:schemeClr val="lt1"/>
          </a:fillRef>
          <a:effectRef idx="0">
            <a:schemeClr val="accent4"/>
          </a:effectRef>
          <a:fontRef idx="minor">
            <a:schemeClr val="dk1"/>
          </a:fontRef>
        </p:style>
        <p:txBody>
          <a:bodyPr anchor="ctr"/>
          <a:lstStyle/>
          <a:p>
            <a:pPr>
              <a:defRPr/>
            </a:pPr>
            <a:r>
              <a:rPr lang="en-US" sz="1400" dirty="0">
                <a:solidFill>
                  <a:schemeClr val="tx1"/>
                </a:solidFill>
              </a:rPr>
              <a:t>Ed. in </a:t>
            </a:r>
            <a:r>
              <a:rPr lang="en-US" sz="1400" dirty="0" err="1">
                <a:solidFill>
                  <a:schemeClr val="tx1"/>
                </a:solidFill>
              </a:rPr>
              <a:t>domenii</a:t>
            </a:r>
            <a:r>
              <a:rPr lang="en-US" sz="1400" dirty="0">
                <a:solidFill>
                  <a:schemeClr val="tx1"/>
                </a:solidFill>
              </a:rPr>
              <a:t> high-tech</a:t>
            </a:r>
          </a:p>
        </p:txBody>
      </p:sp>
      <p:sp>
        <p:nvSpPr>
          <p:cNvPr id="65" name="TextBox 64"/>
          <p:cNvSpPr txBox="1"/>
          <p:nvPr/>
        </p:nvSpPr>
        <p:spPr>
          <a:xfrm>
            <a:off x="2571751" y="3792539"/>
            <a:ext cx="1778000" cy="522287"/>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sz="1400" dirty="0" err="1"/>
              <a:t>Legislatie</a:t>
            </a:r>
            <a:r>
              <a:rPr lang="en-US" sz="1400" dirty="0"/>
              <a:t> </a:t>
            </a:r>
            <a:r>
              <a:rPr lang="en-US" sz="1400" dirty="0" err="1"/>
              <a:t>specifica</a:t>
            </a:r>
            <a:r>
              <a:rPr lang="en-US" sz="1400" dirty="0"/>
              <a:t> , IPR</a:t>
            </a:r>
          </a:p>
        </p:txBody>
      </p:sp>
      <p:sp>
        <p:nvSpPr>
          <p:cNvPr id="67" name="TextBox 66"/>
          <p:cNvSpPr txBox="1"/>
          <p:nvPr/>
        </p:nvSpPr>
        <p:spPr>
          <a:xfrm>
            <a:off x="4381501" y="1333500"/>
            <a:ext cx="2114551" cy="522288"/>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defRPr/>
            </a:pPr>
            <a:r>
              <a:rPr lang="en-US" sz="1400" dirty="0" err="1"/>
              <a:t>Achizitii</a:t>
            </a:r>
            <a:r>
              <a:rPr lang="en-US" sz="1400" dirty="0"/>
              <a:t> </a:t>
            </a:r>
            <a:r>
              <a:rPr lang="en-US" sz="1400" dirty="0" err="1"/>
              <a:t>publice</a:t>
            </a:r>
            <a:r>
              <a:rPr lang="en-US" sz="1400" dirty="0"/>
              <a:t> de </a:t>
            </a:r>
            <a:r>
              <a:rPr lang="en-US" sz="1400" dirty="0" err="1"/>
              <a:t>inovare</a:t>
            </a:r>
            <a:endParaRPr lang="en-US" sz="1400" dirty="0"/>
          </a:p>
        </p:txBody>
      </p:sp>
      <p:sp>
        <p:nvSpPr>
          <p:cNvPr id="68" name="TextBox 67"/>
          <p:cNvSpPr txBox="1"/>
          <p:nvPr/>
        </p:nvSpPr>
        <p:spPr>
          <a:xfrm>
            <a:off x="3230034" y="4359276"/>
            <a:ext cx="1576917" cy="523875"/>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defRPr/>
            </a:pPr>
            <a:r>
              <a:rPr lang="en-US" sz="1400" dirty="0" err="1"/>
              <a:t>Evaluare</a:t>
            </a:r>
            <a:r>
              <a:rPr lang="en-US" sz="1400" dirty="0"/>
              <a:t> / </a:t>
            </a:r>
            <a:r>
              <a:rPr lang="en-US" sz="1400" dirty="0" err="1"/>
              <a:t>indicatori</a:t>
            </a:r>
            <a:endParaRPr lang="en-US" sz="1400" dirty="0"/>
          </a:p>
        </p:txBody>
      </p:sp>
      <p:sp>
        <p:nvSpPr>
          <p:cNvPr id="69" name="TextBox 68"/>
          <p:cNvSpPr txBox="1"/>
          <p:nvPr/>
        </p:nvSpPr>
        <p:spPr>
          <a:xfrm>
            <a:off x="8191501" y="2066925"/>
            <a:ext cx="1428751" cy="522288"/>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defRPr/>
            </a:pPr>
            <a:r>
              <a:rPr lang="en-US" sz="1400" dirty="0" err="1"/>
              <a:t>Fonduri</a:t>
            </a:r>
            <a:r>
              <a:rPr lang="en-US" sz="1400" dirty="0"/>
              <a:t> </a:t>
            </a:r>
            <a:r>
              <a:rPr lang="en-US" sz="1400" dirty="0" err="1"/>
              <a:t>structurale</a:t>
            </a:r>
            <a:endParaRPr lang="en-US" sz="1400" dirty="0"/>
          </a:p>
        </p:txBody>
      </p:sp>
      <p:sp>
        <p:nvSpPr>
          <p:cNvPr id="70" name="TextBox 69"/>
          <p:cNvSpPr txBox="1"/>
          <p:nvPr/>
        </p:nvSpPr>
        <p:spPr>
          <a:xfrm>
            <a:off x="1621367" y="5902326"/>
            <a:ext cx="1562100" cy="307975"/>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defRPr/>
            </a:pPr>
            <a:r>
              <a:rPr lang="en-US" sz="1400" dirty="0" err="1"/>
              <a:t>Antreprenori</a:t>
            </a:r>
            <a:endParaRPr lang="en-US" sz="1400" dirty="0"/>
          </a:p>
        </p:txBody>
      </p:sp>
      <p:sp>
        <p:nvSpPr>
          <p:cNvPr id="42" name="TextBox 41"/>
          <p:cNvSpPr txBox="1"/>
          <p:nvPr/>
        </p:nvSpPr>
        <p:spPr>
          <a:xfrm>
            <a:off x="2667001" y="5429251"/>
            <a:ext cx="2527300" cy="307975"/>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defRPr/>
            </a:pPr>
            <a:r>
              <a:rPr lang="en-US" sz="1400" dirty="0"/>
              <a:t>Knowledge workers</a:t>
            </a:r>
          </a:p>
        </p:txBody>
      </p:sp>
      <p:sp>
        <p:nvSpPr>
          <p:cNvPr id="45" name="Left Arrow 44"/>
          <p:cNvSpPr/>
          <p:nvPr/>
        </p:nvSpPr>
        <p:spPr>
          <a:xfrm rot="8632099">
            <a:off x="7370233" y="5616575"/>
            <a:ext cx="1625600" cy="558800"/>
          </a:xfrm>
          <a:prstGeom prst="lef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a:p>
        </p:txBody>
      </p:sp>
      <p:sp>
        <p:nvSpPr>
          <p:cNvPr id="48" name="Left Arrow 47"/>
          <p:cNvSpPr/>
          <p:nvPr/>
        </p:nvSpPr>
        <p:spPr>
          <a:xfrm rot="8632099">
            <a:off x="7541684" y="5522914"/>
            <a:ext cx="1625600" cy="560387"/>
          </a:xfrm>
          <a:prstGeom prst="leftArrow">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en-US"/>
          </a:p>
        </p:txBody>
      </p:sp>
      <p:sp>
        <p:nvSpPr>
          <p:cNvPr id="2" name="Right Arrow 1"/>
          <p:cNvSpPr/>
          <p:nvPr/>
        </p:nvSpPr>
        <p:spPr>
          <a:xfrm>
            <a:off x="2667001" y="4991101"/>
            <a:ext cx="7319433" cy="454025"/>
          </a:xfrm>
          <a:prstGeom prst="rightArrow">
            <a:avLst/>
          </a:prstGeom>
        </p:spPr>
        <p:style>
          <a:lnRef idx="2">
            <a:schemeClr val="accent4"/>
          </a:lnRef>
          <a:fillRef idx="1">
            <a:schemeClr val="lt1"/>
          </a:fillRef>
          <a:effectRef idx="0">
            <a:schemeClr val="accent4"/>
          </a:effectRef>
          <a:fontRef idx="minor">
            <a:schemeClr val="dk1"/>
          </a:fontRef>
        </p:style>
        <p:txBody>
          <a:bodyPr anchor="ctr"/>
          <a:lstStyle/>
          <a:p>
            <a:pPr>
              <a:defRPr/>
            </a:pPr>
            <a:r>
              <a:rPr lang="en-US" sz="1600" dirty="0"/>
              <a:t>Product management &amp; sales management</a:t>
            </a:r>
          </a:p>
        </p:txBody>
      </p:sp>
      <p:sp>
        <p:nvSpPr>
          <p:cNvPr id="71" name="TextBox 70"/>
          <p:cNvSpPr txBox="1"/>
          <p:nvPr/>
        </p:nvSpPr>
        <p:spPr>
          <a:xfrm>
            <a:off x="8183034" y="4675189"/>
            <a:ext cx="1471084"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ctr">
              <a:defRPr/>
            </a:pPr>
            <a:r>
              <a:rPr lang="ro-RO" sz="1400" dirty="0"/>
              <a:t>Societate</a:t>
            </a:r>
            <a:endParaRPr lang="en-US" sz="1400" dirty="0"/>
          </a:p>
        </p:txBody>
      </p:sp>
      <p:sp>
        <p:nvSpPr>
          <p:cNvPr id="39982" name="TextBox 10"/>
          <p:cNvSpPr txBox="1">
            <a:spLocks noChangeArrowheads="1"/>
          </p:cNvSpPr>
          <p:nvPr/>
        </p:nvSpPr>
        <p:spPr bwMode="auto">
          <a:xfrm>
            <a:off x="3801534" y="3967164"/>
            <a:ext cx="753533" cy="306387"/>
          </a:xfrm>
          <a:prstGeom prst="rect">
            <a:avLst/>
          </a:prstGeom>
          <a:solidFill>
            <a:srgbClr val="FF0000"/>
          </a:solidFill>
          <a:ln w="9525">
            <a:noFill/>
            <a:miter lim="800000"/>
            <a:headEnd/>
            <a:tailEnd/>
          </a:ln>
        </p:spPr>
        <p:txBody>
          <a:bodyPr>
            <a:spAutoFit/>
          </a:bodyPr>
          <a:lstStyle/>
          <a:p>
            <a:r>
              <a:rPr lang="en-US" sz="1400"/>
              <a:t>DPI</a:t>
            </a:r>
          </a:p>
        </p:txBody>
      </p:sp>
      <p:sp>
        <p:nvSpPr>
          <p:cNvPr id="72" name="TextBox 71"/>
          <p:cNvSpPr txBox="1"/>
          <p:nvPr/>
        </p:nvSpPr>
        <p:spPr>
          <a:xfrm>
            <a:off x="6102351" y="2598739"/>
            <a:ext cx="3232149" cy="307975"/>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pPr>
              <a:defRPr/>
            </a:pPr>
            <a:r>
              <a:rPr lang="en-US" sz="1400" dirty="0" err="1">
                <a:solidFill>
                  <a:srgbClr val="FF0000"/>
                </a:solidFill>
              </a:rPr>
              <a:t>Rezultatele</a:t>
            </a:r>
            <a:r>
              <a:rPr lang="en-US" sz="1400" dirty="0">
                <a:solidFill>
                  <a:srgbClr val="FF0000"/>
                </a:solidFill>
              </a:rPr>
              <a:t> </a:t>
            </a:r>
            <a:r>
              <a:rPr lang="en-US" sz="1400" dirty="0" err="1">
                <a:solidFill>
                  <a:srgbClr val="FF0000"/>
                </a:solidFill>
              </a:rPr>
              <a:t>cercetarii</a:t>
            </a:r>
            <a:r>
              <a:rPr lang="en-US" sz="1400" dirty="0">
                <a:solidFill>
                  <a:srgbClr val="FF0000"/>
                </a:solidFill>
              </a:rPr>
              <a:t>, </a:t>
            </a:r>
            <a:r>
              <a:rPr lang="en-US" sz="1400" dirty="0">
                <a:solidFill>
                  <a:srgbClr val="C00000"/>
                </a:solidFill>
              </a:rPr>
              <a:t>DPI</a:t>
            </a:r>
          </a:p>
        </p:txBody>
      </p:sp>
      <p:sp>
        <p:nvSpPr>
          <p:cNvPr id="55" name="TextBox 54"/>
          <p:cNvSpPr txBox="1"/>
          <p:nvPr/>
        </p:nvSpPr>
        <p:spPr>
          <a:xfrm>
            <a:off x="11049000" y="3786189"/>
            <a:ext cx="1143000" cy="30797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defRPr/>
            </a:pPr>
            <a:r>
              <a:rPr lang="en-US" sz="1400" dirty="0"/>
              <a:t>Start-up</a:t>
            </a:r>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p:cNvSpPr>
            <a:spLocks noGrp="1"/>
          </p:cNvSpPr>
          <p:nvPr>
            <p:ph idx="1"/>
          </p:nvPr>
        </p:nvSpPr>
        <p:spPr>
          <a:xfrm>
            <a:off x="0" y="6072189"/>
            <a:ext cx="12192000" cy="642937"/>
          </a:xfrm>
        </p:spPr>
        <p:txBody>
          <a:bodyPr/>
          <a:lstStyle/>
          <a:p>
            <a:pPr algn="ctr">
              <a:buFontTx/>
              <a:buNone/>
            </a:pPr>
            <a:r>
              <a:rPr lang="ro-RO" sz="2000" smtClean="0"/>
              <a:t>Model de eco-sistem pentru transferul rezultatelor cercetarii catre mediul economic</a:t>
            </a:r>
            <a:endParaRPr lang="en-US" sz="2000" smtClean="0"/>
          </a:p>
        </p:txBody>
      </p:sp>
      <p:pic>
        <p:nvPicPr>
          <p:cNvPr id="40963" name="Picture 3" descr="C:\Users\GABRIE~1\AppData\Local\Temp\parc tehnologic.jpg"/>
          <p:cNvPicPr>
            <a:picLocks noChangeAspect="1" noChangeArrowheads="1"/>
          </p:cNvPicPr>
          <p:nvPr/>
        </p:nvPicPr>
        <p:blipFill>
          <a:blip r:embed="rId2"/>
          <a:srcRect/>
          <a:stretch>
            <a:fillRect/>
          </a:stretch>
        </p:blipFill>
        <p:spPr bwMode="auto">
          <a:xfrm>
            <a:off x="0" y="1"/>
            <a:ext cx="12192000" cy="614362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0" y="6072189"/>
            <a:ext cx="12192000" cy="642937"/>
          </a:xfrm>
        </p:spPr>
        <p:txBody>
          <a:bodyPr/>
          <a:lstStyle/>
          <a:p>
            <a:pPr algn="ctr">
              <a:buFontTx/>
              <a:buNone/>
            </a:pPr>
            <a:r>
              <a:rPr lang="ro-RO" sz="2000" smtClean="0"/>
              <a:t>Legatura entitati</a:t>
            </a:r>
            <a:r>
              <a:rPr lang="en-US" sz="2000" smtClean="0"/>
              <a:t>/</a:t>
            </a:r>
            <a:r>
              <a:rPr lang="ro-RO" sz="2000" smtClean="0"/>
              <a:t>Parc Stiintific</a:t>
            </a:r>
            <a:r>
              <a:rPr lang="en-US" sz="2000" smtClean="0"/>
              <a:t>/</a:t>
            </a:r>
            <a:r>
              <a:rPr lang="ro-RO" sz="2000" smtClean="0"/>
              <a:t>Cluster cu Specialistii, Companiile high-tech / cu capacitate de export, Investitori</a:t>
            </a:r>
            <a:endParaRPr lang="en-US" sz="2000" smtClean="0"/>
          </a:p>
          <a:p>
            <a:endParaRPr lang="en-US" smtClean="0"/>
          </a:p>
        </p:txBody>
      </p:sp>
      <p:pic>
        <p:nvPicPr>
          <p:cNvPr id="41987" name="Picture 3" descr="C:\Users\GABRIE~1\AppData\Local\Temp\sch-2.jpg"/>
          <p:cNvPicPr>
            <a:picLocks noChangeAspect="1" noChangeArrowheads="1"/>
          </p:cNvPicPr>
          <p:nvPr/>
        </p:nvPicPr>
        <p:blipFill>
          <a:blip r:embed="rId2"/>
          <a:srcRect/>
          <a:stretch>
            <a:fillRect/>
          </a:stretch>
        </p:blipFill>
        <p:spPr bwMode="auto">
          <a:xfrm>
            <a:off x="0" y="142876"/>
            <a:ext cx="12192000" cy="5929313"/>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952500" y="0"/>
            <a:ext cx="10363200" cy="1143000"/>
          </a:xfrm>
        </p:spPr>
        <p:txBody>
          <a:bodyPr/>
          <a:lstStyle/>
          <a:p>
            <a:pPr algn="ctr"/>
            <a:r>
              <a:rPr lang="en-US" sz="3200" smtClean="0">
                <a:solidFill>
                  <a:srgbClr val="7030A0"/>
                </a:solidFill>
              </a:rPr>
              <a:t>Principii si instrumente generale</a:t>
            </a:r>
          </a:p>
        </p:txBody>
      </p:sp>
      <p:sp>
        <p:nvSpPr>
          <p:cNvPr id="3" name="Content Placeholder 2"/>
          <p:cNvSpPr>
            <a:spLocks noGrp="1"/>
          </p:cNvSpPr>
          <p:nvPr>
            <p:ph idx="1"/>
          </p:nvPr>
        </p:nvSpPr>
        <p:spPr>
          <a:xfrm>
            <a:off x="190501" y="1214439"/>
            <a:ext cx="12001500" cy="5500687"/>
          </a:xfrm>
        </p:spPr>
        <p:txBody>
          <a:bodyPr>
            <a:noAutofit/>
          </a:bodyPr>
          <a:lstStyle/>
          <a:p>
            <a:pPr>
              <a:spcBef>
                <a:spcPts val="300"/>
              </a:spcBef>
              <a:spcAft>
                <a:spcPts val="300"/>
              </a:spcAft>
              <a:defRPr/>
            </a:pPr>
            <a:r>
              <a:rPr lang="en-US" sz="1950" dirty="0" smtClean="0"/>
              <a:t>I</a:t>
            </a:r>
            <a:r>
              <a:rPr lang="ro-RO" sz="1950" dirty="0" smtClean="0"/>
              <a:t>dentificare</a:t>
            </a:r>
            <a:r>
              <a:rPr lang="en-US" sz="1950" dirty="0" smtClean="0"/>
              <a:t>a</a:t>
            </a:r>
            <a:r>
              <a:rPr lang="ro-RO" sz="1950" dirty="0" smtClean="0"/>
              <a:t> </a:t>
            </a:r>
            <a:r>
              <a:rPr lang="en-US" sz="1950" dirty="0" err="1" smtClean="0"/>
              <a:t>sectoarelor</a:t>
            </a:r>
            <a:r>
              <a:rPr lang="ro-RO" sz="1950" dirty="0" smtClean="0"/>
              <a:t> potential absorb</a:t>
            </a:r>
            <a:r>
              <a:rPr lang="en-US" sz="1950" dirty="0" smtClean="0"/>
              <a:t>ante</a:t>
            </a:r>
            <a:r>
              <a:rPr lang="ro-RO" sz="1950" dirty="0" smtClean="0"/>
              <a:t> </a:t>
            </a:r>
            <a:r>
              <a:rPr lang="ro-RO" sz="1950" dirty="0"/>
              <a:t>a inovatiei de ultima </a:t>
            </a:r>
            <a:r>
              <a:rPr lang="ro-RO" sz="1950" dirty="0" smtClean="0"/>
              <a:t>generatie</a:t>
            </a:r>
            <a:endParaRPr lang="en-US" sz="1950" dirty="0" smtClean="0"/>
          </a:p>
          <a:p>
            <a:pPr>
              <a:spcBef>
                <a:spcPts val="300"/>
              </a:spcBef>
              <a:spcAft>
                <a:spcPts val="300"/>
              </a:spcAft>
              <a:defRPr/>
            </a:pPr>
            <a:r>
              <a:rPr lang="en-US" sz="1950" dirty="0" smtClean="0"/>
              <a:t>O</a:t>
            </a:r>
            <a:r>
              <a:rPr lang="ro-RO" sz="1950" dirty="0" smtClean="0"/>
              <a:t>rientare tematica </a:t>
            </a:r>
            <a:r>
              <a:rPr lang="en-US" sz="1950" dirty="0" err="1" smtClean="0"/>
              <a:t>spre</a:t>
            </a:r>
            <a:r>
              <a:rPr lang="en-US" sz="1950" dirty="0" smtClean="0"/>
              <a:t> </a:t>
            </a:r>
            <a:r>
              <a:rPr lang="ro-RO" sz="1950" dirty="0" smtClean="0"/>
              <a:t>zonele </a:t>
            </a:r>
            <a:r>
              <a:rPr lang="ro-RO" sz="1950" dirty="0"/>
              <a:t>de </a:t>
            </a:r>
            <a:r>
              <a:rPr lang="ro-RO" sz="1950" dirty="0" smtClean="0"/>
              <a:t>excelenta </a:t>
            </a:r>
            <a:r>
              <a:rPr lang="en-US" sz="1950" dirty="0" smtClean="0"/>
              <a:t>cu i</a:t>
            </a:r>
            <a:r>
              <a:rPr lang="ro-RO" sz="1950" dirty="0" err="1" smtClean="0"/>
              <a:t>nteres</a:t>
            </a:r>
            <a:r>
              <a:rPr lang="ro-RO" sz="1950" dirty="0" smtClean="0"/>
              <a:t> </a:t>
            </a:r>
            <a:r>
              <a:rPr lang="ro-RO" sz="1950" dirty="0"/>
              <a:t>al </a:t>
            </a:r>
            <a:r>
              <a:rPr lang="ro-RO" sz="1950" dirty="0" err="1" smtClean="0"/>
              <a:t>intreprinderilor</a:t>
            </a:r>
            <a:endParaRPr lang="en-US" sz="1950" dirty="0" smtClean="0"/>
          </a:p>
          <a:p>
            <a:pPr>
              <a:spcBef>
                <a:spcPts val="300"/>
              </a:spcBef>
              <a:spcAft>
                <a:spcPts val="300"/>
              </a:spcAft>
              <a:defRPr/>
            </a:pPr>
            <a:r>
              <a:rPr lang="en-US" sz="1950" dirty="0" err="1" smtClean="0"/>
              <a:t>Indentificarea</a:t>
            </a:r>
            <a:r>
              <a:rPr lang="ro-RO" sz="1950" dirty="0" smtClean="0"/>
              <a:t> domenii</a:t>
            </a:r>
            <a:r>
              <a:rPr lang="en-US" sz="1950" dirty="0" err="1" smtClean="0"/>
              <a:t>lor</a:t>
            </a:r>
            <a:r>
              <a:rPr lang="ro-RO" sz="1950" dirty="0" smtClean="0"/>
              <a:t> </a:t>
            </a:r>
            <a:r>
              <a:rPr lang="ro-RO" sz="1950" dirty="0"/>
              <a:t>economice si sociale </a:t>
            </a:r>
            <a:r>
              <a:rPr lang="en-US" sz="1950" dirty="0" smtClean="0"/>
              <a:t>(auto, ITC, etc.)</a:t>
            </a:r>
            <a:r>
              <a:rPr lang="en-US" sz="1950" dirty="0"/>
              <a:t> </a:t>
            </a:r>
            <a:r>
              <a:rPr lang="ro-RO" sz="1950" dirty="0" smtClean="0"/>
              <a:t>şi </a:t>
            </a:r>
            <a:r>
              <a:rPr lang="en-US" sz="1950" dirty="0" err="1" smtClean="0"/>
              <a:t>obiectivelor</a:t>
            </a:r>
            <a:r>
              <a:rPr lang="en-US" sz="1950" dirty="0" smtClean="0"/>
              <a:t> </a:t>
            </a:r>
            <a:r>
              <a:rPr lang="en-US" sz="1950" dirty="0" err="1"/>
              <a:t>specifice</a:t>
            </a:r>
            <a:r>
              <a:rPr lang="en-US" sz="1950" dirty="0"/>
              <a:t> </a:t>
            </a:r>
            <a:r>
              <a:rPr lang="en-US" sz="1950" dirty="0" err="1" smtClean="0"/>
              <a:t>pentru</a:t>
            </a:r>
            <a:r>
              <a:rPr lang="en-US" sz="1950" dirty="0" smtClean="0"/>
              <a:t> </a:t>
            </a:r>
            <a:r>
              <a:rPr lang="en-US" sz="1950" dirty="0" err="1" smtClean="0"/>
              <a:t>sus</a:t>
            </a:r>
            <a:r>
              <a:rPr lang="ro-RO" sz="1950" dirty="0" smtClean="0"/>
              <a:t>ţ</a:t>
            </a:r>
            <a:r>
              <a:rPr lang="en-US" sz="1950" dirty="0" err="1" smtClean="0"/>
              <a:t>inerea</a:t>
            </a:r>
            <a:r>
              <a:rPr lang="en-US" sz="1950" dirty="0" smtClean="0"/>
              <a:t> </a:t>
            </a:r>
            <a:r>
              <a:rPr lang="en-US" sz="1950" dirty="0" err="1" smtClean="0"/>
              <a:t>identit</a:t>
            </a:r>
            <a:r>
              <a:rPr lang="ro-RO" sz="1950" dirty="0" smtClean="0"/>
              <a:t>ăţ</a:t>
            </a:r>
            <a:r>
              <a:rPr lang="en-US" sz="1950" dirty="0" smtClean="0"/>
              <a:t>ii </a:t>
            </a:r>
            <a:r>
              <a:rPr lang="en-US" sz="1950" dirty="0" err="1"/>
              <a:t>culturale</a:t>
            </a:r>
            <a:r>
              <a:rPr lang="en-US" sz="1950" dirty="0"/>
              <a:t> </a:t>
            </a:r>
            <a:r>
              <a:rPr lang="en-US" sz="1950" dirty="0" err="1"/>
              <a:t>si</a:t>
            </a:r>
            <a:r>
              <a:rPr lang="en-US" sz="1950" dirty="0"/>
              <a:t> </a:t>
            </a:r>
            <a:r>
              <a:rPr lang="ro-RO" sz="1950" dirty="0" smtClean="0"/>
              <a:t>valorizării potenţialului </a:t>
            </a:r>
            <a:r>
              <a:rPr lang="en-US" sz="1950" dirty="0" err="1" smtClean="0"/>
              <a:t>agricol</a:t>
            </a:r>
            <a:r>
              <a:rPr lang="en-US" sz="1950" dirty="0" smtClean="0"/>
              <a:t>. </a:t>
            </a:r>
          </a:p>
          <a:p>
            <a:pPr>
              <a:spcBef>
                <a:spcPts val="300"/>
              </a:spcBef>
              <a:spcAft>
                <a:spcPts val="300"/>
              </a:spcAft>
              <a:defRPr/>
            </a:pPr>
            <a:r>
              <a:rPr lang="en-US" sz="1950" dirty="0" smtClean="0"/>
              <a:t>Accent pus </a:t>
            </a:r>
            <a:r>
              <a:rPr lang="en-US" sz="1950" dirty="0" err="1" smtClean="0"/>
              <a:t>pe</a:t>
            </a:r>
            <a:r>
              <a:rPr lang="en-US" sz="1950" dirty="0" smtClean="0"/>
              <a:t> </a:t>
            </a:r>
            <a:r>
              <a:rPr lang="en-US" sz="1950" dirty="0" err="1" smtClean="0"/>
              <a:t>inovarea</a:t>
            </a:r>
            <a:r>
              <a:rPr lang="en-US" sz="1950" dirty="0" smtClean="0"/>
              <a:t> </a:t>
            </a:r>
            <a:r>
              <a:rPr lang="en-US" sz="1950" dirty="0" err="1" smtClean="0"/>
              <a:t>sociala</a:t>
            </a:r>
            <a:endParaRPr lang="en-US" sz="1950" dirty="0" smtClean="0"/>
          </a:p>
          <a:p>
            <a:pPr>
              <a:spcBef>
                <a:spcPts val="300"/>
              </a:spcBef>
              <a:spcAft>
                <a:spcPts val="300"/>
              </a:spcAft>
              <a:defRPr/>
            </a:pPr>
            <a:r>
              <a:rPr lang="en-US" sz="1950" dirty="0" smtClean="0"/>
              <a:t>Model </a:t>
            </a:r>
            <a:r>
              <a:rPr lang="ro-RO" sz="1950" dirty="0" err="1" smtClean="0"/>
              <a:t>investitional</a:t>
            </a:r>
            <a:r>
              <a:rPr lang="ro-RO" sz="1950" dirty="0" smtClean="0"/>
              <a:t> orientat </a:t>
            </a:r>
            <a:r>
              <a:rPr lang="en-US" sz="1950" dirty="0" err="1" smtClean="0"/>
              <a:t>spre</a:t>
            </a:r>
            <a:r>
              <a:rPr lang="en-US" sz="1950" dirty="0" smtClean="0"/>
              <a:t> </a:t>
            </a:r>
            <a:r>
              <a:rPr lang="ro-RO" sz="1950" dirty="0" err="1" smtClean="0"/>
              <a:t>cresterea</a:t>
            </a:r>
            <a:r>
              <a:rPr lang="ro-RO" sz="1950" dirty="0" smtClean="0"/>
              <a:t> </a:t>
            </a:r>
            <a:r>
              <a:rPr lang="ro-RO" sz="1950" dirty="0" err="1"/>
              <a:t>investitiei</a:t>
            </a:r>
            <a:r>
              <a:rPr lang="ro-RO" sz="1950" dirty="0"/>
              <a:t> private in </a:t>
            </a:r>
            <a:r>
              <a:rPr lang="ro-RO" sz="1950" dirty="0" smtClean="0"/>
              <a:t>C</a:t>
            </a:r>
            <a:r>
              <a:rPr lang="en-US" sz="1950" dirty="0" smtClean="0"/>
              <a:t>&amp;</a:t>
            </a:r>
            <a:r>
              <a:rPr lang="ro-RO" sz="1950" dirty="0" smtClean="0"/>
              <a:t>D</a:t>
            </a:r>
            <a:r>
              <a:rPr lang="en-US" sz="1950" dirty="0" smtClean="0"/>
              <a:t>I</a:t>
            </a:r>
          </a:p>
          <a:p>
            <a:pPr>
              <a:spcBef>
                <a:spcPts val="300"/>
              </a:spcBef>
              <a:spcAft>
                <a:spcPts val="300"/>
              </a:spcAft>
              <a:defRPr/>
            </a:pPr>
            <a:r>
              <a:rPr lang="en-US" sz="1950" dirty="0" smtClean="0"/>
              <a:t>M</a:t>
            </a:r>
            <a:r>
              <a:rPr lang="ro-RO" sz="1950" dirty="0" smtClean="0"/>
              <a:t>ecanisme </a:t>
            </a:r>
            <a:r>
              <a:rPr lang="ro-RO" sz="1950" dirty="0"/>
              <a:t>de finantare pe intreg lantul de creare a </a:t>
            </a:r>
            <a:r>
              <a:rPr lang="ro-RO" sz="1950" dirty="0" smtClean="0"/>
              <a:t>valorii</a:t>
            </a:r>
            <a:endParaRPr lang="en-US" sz="1950" dirty="0" smtClean="0"/>
          </a:p>
          <a:p>
            <a:pPr>
              <a:spcBef>
                <a:spcPts val="300"/>
              </a:spcBef>
              <a:spcAft>
                <a:spcPts val="300"/>
              </a:spcAft>
              <a:defRPr/>
            </a:pPr>
            <a:r>
              <a:rPr lang="en-US" sz="1950" dirty="0" err="1" smtClean="0"/>
              <a:t>Conectare</a:t>
            </a:r>
            <a:r>
              <a:rPr lang="en-US" sz="1950" dirty="0" smtClean="0"/>
              <a:t> </a:t>
            </a:r>
            <a:r>
              <a:rPr lang="en-US" sz="1950" dirty="0"/>
              <a:t>la </a:t>
            </a:r>
            <a:r>
              <a:rPr lang="ro-RO" sz="1950" dirty="0"/>
              <a:t>broker</a:t>
            </a:r>
            <a:r>
              <a:rPr lang="en-US" sz="1950" dirty="0"/>
              <a:t>i</a:t>
            </a:r>
            <a:r>
              <a:rPr lang="ro-RO" sz="1950" dirty="0"/>
              <a:t> de </a:t>
            </a:r>
            <a:r>
              <a:rPr lang="en-US" sz="1950" dirty="0" err="1" smtClean="0"/>
              <a:t>tehnologii</a:t>
            </a:r>
            <a:r>
              <a:rPr lang="en-US" sz="1950" dirty="0" smtClean="0"/>
              <a:t>, </a:t>
            </a:r>
            <a:r>
              <a:rPr lang="ro-RO" sz="1950" dirty="0" smtClean="0"/>
              <a:t>patente </a:t>
            </a:r>
            <a:r>
              <a:rPr lang="en-US" sz="1950" dirty="0" err="1" smtClean="0"/>
              <a:t>si</a:t>
            </a:r>
            <a:r>
              <a:rPr lang="en-US" sz="1950" dirty="0" smtClean="0"/>
              <a:t> </a:t>
            </a:r>
            <a:r>
              <a:rPr lang="en-US" sz="1950" dirty="0" err="1" smtClean="0"/>
              <a:t>Retele</a:t>
            </a:r>
            <a:r>
              <a:rPr lang="en-US" sz="1950" dirty="0" smtClean="0"/>
              <a:t> </a:t>
            </a:r>
            <a:r>
              <a:rPr lang="en-US" sz="1950" dirty="0" err="1" smtClean="0"/>
              <a:t>internationale</a:t>
            </a:r>
            <a:endParaRPr lang="ro-RO" sz="1950" dirty="0" smtClean="0"/>
          </a:p>
          <a:p>
            <a:pPr>
              <a:spcBef>
                <a:spcPts val="300"/>
              </a:spcBef>
              <a:spcAft>
                <a:spcPts val="300"/>
              </a:spcAft>
              <a:defRPr/>
            </a:pPr>
            <a:r>
              <a:rPr lang="it-IT" sz="1950" dirty="0" smtClean="0"/>
              <a:t>Utilizarea </a:t>
            </a:r>
            <a:r>
              <a:rPr lang="it-IT" sz="1950" dirty="0"/>
              <a:t>de indicatori pentru masurarea impactului pe piata</a:t>
            </a:r>
          </a:p>
          <a:p>
            <a:pPr>
              <a:spcBef>
                <a:spcPts val="300"/>
              </a:spcBef>
              <a:spcAft>
                <a:spcPts val="300"/>
              </a:spcAft>
              <a:defRPr/>
            </a:pPr>
            <a:r>
              <a:rPr lang="it-IT" sz="1950" dirty="0" smtClean="0"/>
              <a:t>Un </a:t>
            </a:r>
            <a:r>
              <a:rPr lang="it-IT" sz="1950" dirty="0"/>
              <a:t>rol </a:t>
            </a:r>
            <a:r>
              <a:rPr lang="it-IT" sz="1950" dirty="0" smtClean="0"/>
              <a:t>pentru </a:t>
            </a:r>
            <a:r>
              <a:rPr lang="it-IT" sz="1950" dirty="0"/>
              <a:t>stat ca </a:t>
            </a:r>
            <a:r>
              <a:rPr lang="ro-RO" sz="1950" dirty="0"/>
              <a:t>achizitor, beneficiar al </a:t>
            </a:r>
            <a:r>
              <a:rPr lang="en-US" sz="1950" dirty="0" err="1"/>
              <a:t>inovarii</a:t>
            </a:r>
            <a:r>
              <a:rPr lang="en-US" sz="1950" dirty="0"/>
              <a:t> </a:t>
            </a:r>
            <a:r>
              <a:rPr lang="ro-RO" sz="1950" dirty="0"/>
              <a:t>rezultatelor C</a:t>
            </a:r>
            <a:r>
              <a:rPr lang="en-US" sz="1950" dirty="0"/>
              <a:t>&amp;</a:t>
            </a:r>
            <a:r>
              <a:rPr lang="ro-RO" sz="1950" dirty="0" smtClean="0"/>
              <a:t>D</a:t>
            </a:r>
            <a:r>
              <a:rPr lang="en-US" sz="1950" dirty="0" smtClean="0"/>
              <a:t>I</a:t>
            </a:r>
            <a:endParaRPr lang="en-US" sz="1950" dirty="0"/>
          </a:p>
          <a:p>
            <a:pPr marL="0" indent="0">
              <a:spcBef>
                <a:spcPts val="300"/>
              </a:spcBef>
              <a:spcAft>
                <a:spcPts val="300"/>
              </a:spcAft>
              <a:buFontTx/>
              <a:buNone/>
              <a:defRPr/>
            </a:pPr>
            <a:r>
              <a:rPr lang="ro-RO" sz="1950" b="1" dirty="0" smtClean="0"/>
              <a:t>Sistemul CD</a:t>
            </a:r>
            <a:r>
              <a:rPr lang="en-US" sz="1950" b="1" dirty="0" smtClean="0"/>
              <a:t>I</a:t>
            </a:r>
            <a:r>
              <a:rPr lang="ro-RO" sz="1950" b="1" dirty="0" smtClean="0"/>
              <a:t> </a:t>
            </a:r>
            <a:r>
              <a:rPr lang="ro-RO" sz="1950" b="1" dirty="0"/>
              <a:t>şi de educaţie trebuie să susţină şi nu să substituie întreprinderile al căror apanaj exclusiv rămâne </a:t>
            </a:r>
            <a:r>
              <a:rPr lang="ro-RO" sz="1950" b="1" dirty="0" smtClean="0"/>
              <a:t>INOVAREA</a:t>
            </a:r>
            <a:r>
              <a:rPr lang="en-US" sz="1950" b="1" dirty="0" smtClean="0"/>
              <a:t>.</a:t>
            </a:r>
            <a:r>
              <a:rPr lang="ro-RO" sz="1950" b="1" dirty="0" smtClean="0"/>
              <a:t>  </a:t>
            </a:r>
          </a:p>
          <a:p>
            <a:pPr marL="0" indent="0">
              <a:spcBef>
                <a:spcPts val="300"/>
              </a:spcBef>
              <a:spcAft>
                <a:spcPts val="300"/>
              </a:spcAft>
              <a:buFontTx/>
              <a:buNone/>
              <a:defRPr/>
            </a:pPr>
            <a:r>
              <a:rPr lang="en-US" sz="1950" dirty="0" err="1" smtClean="0"/>
              <a:t>Cre</a:t>
            </a:r>
            <a:r>
              <a:rPr lang="ro-RO" sz="1950" dirty="0" smtClean="0"/>
              <a:t>ş</a:t>
            </a:r>
            <a:r>
              <a:rPr lang="en-US" sz="1950" dirty="0" err="1" smtClean="0"/>
              <a:t>terea</a:t>
            </a:r>
            <a:r>
              <a:rPr lang="en-US" sz="1950" dirty="0" smtClean="0"/>
              <a:t> </a:t>
            </a:r>
            <a:r>
              <a:rPr lang="en-US" sz="1950" dirty="0" err="1" smtClean="0"/>
              <a:t>trebuie</a:t>
            </a:r>
            <a:r>
              <a:rPr lang="en-US" sz="1950" dirty="0" smtClean="0"/>
              <a:t> s</a:t>
            </a:r>
            <a:r>
              <a:rPr lang="ro-RO" sz="1950" dirty="0" smtClean="0"/>
              <a:t>ă</a:t>
            </a:r>
            <a:r>
              <a:rPr lang="en-US" sz="1950" dirty="0" smtClean="0"/>
              <a:t> se </a:t>
            </a:r>
            <a:r>
              <a:rPr lang="ro-RO" sz="1950" dirty="0" smtClean="0"/>
              <a:t>regăsească</a:t>
            </a:r>
            <a:r>
              <a:rPr lang="en-US" sz="1950" dirty="0" smtClean="0"/>
              <a:t> </a:t>
            </a:r>
            <a:r>
              <a:rPr lang="ro-RO" sz="1950" dirty="0"/>
              <a:t>î</a:t>
            </a:r>
            <a:r>
              <a:rPr lang="en-US" sz="1950" dirty="0" smtClean="0"/>
              <a:t>n </a:t>
            </a:r>
            <a:r>
              <a:rPr lang="en-US" sz="1950" dirty="0" err="1" smtClean="0"/>
              <a:t>excelen</a:t>
            </a:r>
            <a:r>
              <a:rPr lang="ro-RO" sz="1950" dirty="0" smtClean="0"/>
              <a:t>ţă</a:t>
            </a:r>
            <a:r>
              <a:rPr lang="en-US" sz="1950" dirty="0" smtClean="0"/>
              <a:t>, </a:t>
            </a:r>
            <a:r>
              <a:rPr lang="en-US" sz="1950" dirty="0" err="1" smtClean="0"/>
              <a:t>crearea</a:t>
            </a:r>
            <a:r>
              <a:rPr lang="en-US" sz="1950" dirty="0" smtClean="0"/>
              <a:t> de </a:t>
            </a:r>
            <a:r>
              <a:rPr lang="en-US" sz="1950" dirty="0" err="1" smtClean="0"/>
              <a:t>cunoastere</a:t>
            </a:r>
            <a:r>
              <a:rPr lang="en-US" sz="1950" dirty="0" smtClean="0"/>
              <a:t> </a:t>
            </a:r>
            <a:r>
              <a:rPr lang="en-US" sz="1950" dirty="0" err="1" smtClean="0"/>
              <a:t>si</a:t>
            </a:r>
            <a:r>
              <a:rPr lang="en-US" sz="1950" dirty="0" smtClean="0"/>
              <a:t> </a:t>
            </a:r>
            <a:r>
              <a:rPr lang="en-US" sz="1950" dirty="0" err="1" smtClean="0"/>
              <a:t>noi</a:t>
            </a:r>
            <a:r>
              <a:rPr lang="en-US" sz="1950" dirty="0" smtClean="0"/>
              <a:t> </a:t>
            </a:r>
            <a:r>
              <a:rPr lang="en-US" sz="1950" dirty="0" err="1" smtClean="0"/>
              <a:t>tehnologii</a:t>
            </a:r>
            <a:r>
              <a:rPr lang="en-US" sz="1950" dirty="0" smtClean="0"/>
              <a:t> </a:t>
            </a:r>
            <a:r>
              <a:rPr lang="en-US" sz="1950" dirty="0" err="1" smtClean="0"/>
              <a:t>dar</a:t>
            </a:r>
            <a:r>
              <a:rPr lang="en-US" sz="1950" dirty="0" smtClean="0"/>
              <a:t> </a:t>
            </a:r>
            <a:r>
              <a:rPr lang="ro-RO" sz="1950" dirty="0" err="1"/>
              <a:t>ş</a:t>
            </a:r>
            <a:r>
              <a:rPr lang="en-US" sz="1950" dirty="0" err="1" smtClean="0"/>
              <a:t>i</a:t>
            </a:r>
            <a:r>
              <a:rPr lang="en-US" sz="1950" dirty="0" smtClean="0"/>
              <a:t> </a:t>
            </a:r>
            <a:r>
              <a:rPr lang="ro-RO" sz="1950" dirty="0"/>
              <a:t>î</a:t>
            </a:r>
            <a:r>
              <a:rPr lang="en-US" sz="1950" dirty="0" smtClean="0"/>
              <a:t>n </a:t>
            </a:r>
            <a:r>
              <a:rPr lang="en-US" sz="1950" dirty="0" err="1" smtClean="0"/>
              <a:t>transferul</a:t>
            </a:r>
            <a:r>
              <a:rPr lang="en-US" sz="1950" dirty="0" smtClean="0"/>
              <a:t> </a:t>
            </a:r>
            <a:r>
              <a:rPr lang="en-US" sz="1950" dirty="0" err="1" smtClean="0"/>
              <a:t>rezultatelor</a:t>
            </a:r>
            <a:r>
              <a:rPr lang="en-US" sz="1950" dirty="0" smtClean="0"/>
              <a:t> </a:t>
            </a:r>
            <a:r>
              <a:rPr lang="ro-RO" sz="1950" dirty="0" err="1"/>
              <a:t>ş</a:t>
            </a:r>
            <a:r>
              <a:rPr lang="en-US" sz="1950" dirty="0" err="1" smtClean="0"/>
              <a:t>i</a:t>
            </a:r>
            <a:r>
              <a:rPr lang="en-US" sz="1950" dirty="0" smtClean="0"/>
              <a:t> </a:t>
            </a:r>
            <a:r>
              <a:rPr lang="en-US" sz="1950" dirty="0" err="1" smtClean="0"/>
              <a:t>resurselor</a:t>
            </a:r>
            <a:r>
              <a:rPr lang="en-US" sz="1950" dirty="0" smtClean="0"/>
              <a:t> </a:t>
            </a:r>
            <a:r>
              <a:rPr lang="ro-RO" sz="1950" dirty="0" smtClean="0"/>
              <a:t>create </a:t>
            </a:r>
            <a:r>
              <a:rPr lang="en-US" sz="1950" dirty="0" smtClean="0"/>
              <a:t>c</a:t>
            </a:r>
            <a:r>
              <a:rPr lang="ro-RO" sz="1950" dirty="0" smtClean="0"/>
              <a:t>ă</a:t>
            </a:r>
            <a:r>
              <a:rPr lang="en-US" sz="1950" dirty="0" err="1" smtClean="0"/>
              <a:t>tre</a:t>
            </a:r>
            <a:r>
              <a:rPr lang="en-US" sz="1950" dirty="0" smtClean="0"/>
              <a:t> </a:t>
            </a:r>
            <a:r>
              <a:rPr lang="en-US" sz="1950" dirty="0" err="1" smtClean="0"/>
              <a:t>pia</a:t>
            </a:r>
            <a:r>
              <a:rPr lang="ro-RO" sz="1950" dirty="0" smtClean="0"/>
              <a:t>ţă</a:t>
            </a:r>
            <a:r>
              <a:rPr lang="en-US" sz="1950" dirty="0" smtClean="0"/>
              <a:t> </a:t>
            </a:r>
            <a:r>
              <a:rPr lang="en-US" sz="1950" dirty="0" err="1" smtClean="0"/>
              <a:t>respectiv</a:t>
            </a:r>
            <a:r>
              <a:rPr lang="en-US" sz="1950" dirty="0" smtClean="0"/>
              <a:t> </a:t>
            </a:r>
            <a:r>
              <a:rPr lang="en-US" sz="1950" dirty="0" err="1" smtClean="0"/>
              <a:t>antreprenoriat</a:t>
            </a:r>
            <a:r>
              <a:rPr lang="en-US" sz="1950" dirty="0" smtClean="0"/>
              <a:t>.</a:t>
            </a:r>
            <a:endParaRPr lang="en-US" sz="20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952500" y="0"/>
            <a:ext cx="10363200" cy="1143000"/>
          </a:xfrm>
        </p:spPr>
        <p:txBody>
          <a:bodyPr/>
          <a:lstStyle/>
          <a:p>
            <a:pPr algn="ctr"/>
            <a:r>
              <a:rPr lang="ro-RO" sz="3200" smtClean="0">
                <a:solidFill>
                  <a:srgbClr val="7030A0"/>
                </a:solidFill>
              </a:rPr>
              <a:t>Proprietate intelectuală</a:t>
            </a:r>
            <a:endParaRPr lang="en-US" sz="3200" smtClean="0"/>
          </a:p>
        </p:txBody>
      </p:sp>
      <p:sp>
        <p:nvSpPr>
          <p:cNvPr id="44035" name="Content Placeholder 2"/>
          <p:cNvSpPr>
            <a:spLocks noGrp="1"/>
          </p:cNvSpPr>
          <p:nvPr>
            <p:ph idx="1"/>
          </p:nvPr>
        </p:nvSpPr>
        <p:spPr>
          <a:xfrm>
            <a:off x="381001" y="1357314"/>
            <a:ext cx="11334751" cy="5214937"/>
          </a:xfrm>
        </p:spPr>
        <p:txBody>
          <a:bodyPr/>
          <a:lstStyle/>
          <a:p>
            <a:r>
              <a:rPr lang="vi-VN" sz="2000" b="1" smtClean="0"/>
              <a:t>Proprietatea intelectuală</a:t>
            </a:r>
            <a:r>
              <a:rPr lang="vi-VN" sz="2000" smtClean="0"/>
              <a:t> e o formă de titlu legal care permite posesorului să controleze utilizarea anumitor intangibile, cum ar fi idei sau expresii. </a:t>
            </a:r>
          </a:p>
          <a:p>
            <a:r>
              <a:rPr lang="vi-VN" sz="2000" smtClean="0"/>
              <a:t>Formele comune de proprietate intelectuală includ : </a:t>
            </a:r>
          </a:p>
          <a:p>
            <a:pPr lvl="1"/>
            <a:r>
              <a:rPr lang="vi-VN" sz="2000" smtClean="0">
                <a:hlinkClick r:id="rId2" tooltip="Brevet de invenție"/>
              </a:rPr>
              <a:t>brevet de invenție</a:t>
            </a:r>
            <a:endParaRPr lang="vi-VN" sz="2000" smtClean="0"/>
          </a:p>
          <a:p>
            <a:pPr lvl="1"/>
            <a:r>
              <a:rPr lang="vi-VN" sz="2000" smtClean="0">
                <a:hlinkClick r:id="rId3" tooltip="Drepturi de autor"/>
              </a:rPr>
              <a:t>drept de autor</a:t>
            </a:r>
            <a:endParaRPr lang="vi-VN" sz="2000" smtClean="0"/>
          </a:p>
          <a:p>
            <a:pPr lvl="1"/>
            <a:r>
              <a:rPr lang="vi-VN" sz="2000" smtClean="0">
                <a:hlinkClick r:id="rId4" tooltip="Marcă înregistrată"/>
              </a:rPr>
              <a:t>mărcile inregistrate</a:t>
            </a:r>
            <a:endParaRPr lang="en-US" sz="2000" smtClean="0"/>
          </a:p>
          <a:p>
            <a:pPr lvl="1"/>
            <a:r>
              <a:rPr lang="vi-VN" sz="2000" smtClean="0"/>
              <a:t>secrete industriale/comerciale.</a:t>
            </a:r>
          </a:p>
          <a:p>
            <a:r>
              <a:rPr lang="vi-VN" sz="2000" b="1" smtClean="0"/>
              <a:t>Dreptul de autor</a:t>
            </a:r>
            <a:r>
              <a:rPr lang="vi-VN" sz="2000" smtClean="0"/>
              <a:t> protejează forma unei lucrări expresive originale (literare, artistice sau tehnice). </a:t>
            </a:r>
            <a:r>
              <a:rPr lang="vi-VN" sz="2000" b="1" smtClean="0"/>
              <a:t>Brevetul de invenție</a:t>
            </a:r>
            <a:r>
              <a:rPr lang="vi-VN" sz="2000" smtClean="0"/>
              <a:t> protejează soluții sau idei originale, iar </a:t>
            </a:r>
            <a:r>
              <a:rPr lang="vi-VN" sz="2000" b="1" smtClean="0"/>
              <a:t>marca înregistrată</a:t>
            </a:r>
            <a:r>
              <a:rPr lang="vi-VN" sz="2000" smtClean="0"/>
              <a:t> protejează modul de identificare a unui producător sau a altei surse de reputație. </a:t>
            </a:r>
          </a:p>
          <a:p>
            <a:r>
              <a:rPr lang="vi-VN" sz="2000" smtClean="0"/>
              <a:t>Aceste drepturi pot fi cedate, închiriate ( licențiate), uneori chiar folosite drept garanție, similar unei proprietăți reale. Aceste drepturi au însă limitări specifice, cum ar fi limitări în timp. </a:t>
            </a:r>
            <a:endParaRPr lang="en-US" sz="2000" smtClean="0"/>
          </a:p>
          <a:p>
            <a:pPr>
              <a:buFontTx/>
              <a:buNone/>
            </a:pPr>
            <a:endParaRPr lang="vi-VN" sz="20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2"/>
          <p:cNvSpPr>
            <a:spLocks noGrp="1"/>
          </p:cNvSpPr>
          <p:nvPr>
            <p:ph idx="1"/>
          </p:nvPr>
        </p:nvSpPr>
        <p:spPr>
          <a:xfrm>
            <a:off x="285751" y="1143000"/>
            <a:ext cx="11620500" cy="4800600"/>
          </a:xfrm>
        </p:spPr>
        <p:txBody>
          <a:bodyPr/>
          <a:lstStyle/>
          <a:p>
            <a:r>
              <a:rPr lang="vi-VN" sz="2000" smtClean="0"/>
              <a:t>Există diferențe substanțiale față de proprietatea clasică; consumul proprietății clasice este exclusiv - </a:t>
            </a:r>
            <a:r>
              <a:rPr lang="vi-VN" sz="2000" i="1" smtClean="0"/>
              <a:t>dacă cineva mănâncă un măr, nimeni altcineva nu-l mai poate mânca</a:t>
            </a:r>
            <a:r>
              <a:rPr lang="vi-VN" sz="2000" smtClean="0"/>
              <a:t>. </a:t>
            </a:r>
            <a:endParaRPr lang="en-US" sz="2000" smtClean="0"/>
          </a:p>
          <a:p>
            <a:r>
              <a:rPr lang="vi-VN" sz="2000" smtClean="0"/>
              <a:t>În cazul intangibilelor acest lucru nu se întâmplă - </a:t>
            </a:r>
            <a:r>
              <a:rPr lang="vi-VN" sz="2000" i="1" smtClean="0"/>
              <a:t>o carte poate fi multiplicată în oricâte exemplare fără să afecteze vreun cititor</a:t>
            </a:r>
            <a:r>
              <a:rPr lang="vi-VN" sz="2000" smtClean="0"/>
              <a:t>.</a:t>
            </a:r>
            <a:endParaRPr lang="en-US" sz="2000" smtClean="0"/>
          </a:p>
          <a:p>
            <a:r>
              <a:rPr lang="vi-VN" sz="2000" smtClean="0"/>
              <a:t>Drepturile de proprietate intelectuală sînt acordate de stat în scopul încurajării creeări de asemenea intangibile. În cazul încălcării acestor drepturi proprietarul poate acționa în justiție. </a:t>
            </a:r>
          </a:p>
          <a:p>
            <a:r>
              <a:rPr lang="vi-VN" sz="2000" smtClean="0"/>
              <a:t>Scopul principal al drepturilor de proprietate intelectuală este de a încuraja crearea unei mari varietăți de bunuri intelectuale. </a:t>
            </a:r>
            <a:endParaRPr lang="en-US" sz="2000" smtClean="0"/>
          </a:p>
          <a:p>
            <a:r>
              <a:rPr lang="vi-VN" sz="2000" smtClean="0"/>
              <a:t>Pentru a realiza acest lucru, legea oferă oamenilor și întreprinderilor drepturi de proprietate asupra informațiilor și bunurilor intelectuale pe care le creează, de regulă, pentru o perioadă limitată de timp. </a:t>
            </a:r>
            <a:endParaRPr lang="en-US" sz="2000" smtClean="0"/>
          </a:p>
          <a:p>
            <a:r>
              <a:rPr lang="vi-VN" sz="2000" smtClean="0"/>
              <a:t>Aceasta oferă stimulente economice pentru crearea lor, deoarece permite oamenilor să profite de informațiile și bunurile intelectuale pe care le creează. </a:t>
            </a:r>
            <a:endParaRPr lang="en-US" sz="2000" smtClean="0"/>
          </a:p>
          <a:p>
            <a:r>
              <a:rPr lang="vi-VN" sz="2000" smtClean="0"/>
              <a:t>Inovațiile contribuie la progresul tehnologic al țărilor.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1047751" y="0"/>
            <a:ext cx="10363200" cy="1143000"/>
          </a:xfrm>
        </p:spPr>
        <p:txBody>
          <a:bodyPr/>
          <a:lstStyle/>
          <a:p>
            <a:pPr algn="ctr"/>
            <a:r>
              <a:rPr lang="en-US" sz="3200" smtClean="0">
                <a:solidFill>
                  <a:srgbClr val="7030A0"/>
                </a:solidFill>
              </a:rPr>
              <a:t>Proprietate industriala</a:t>
            </a:r>
          </a:p>
        </p:txBody>
      </p:sp>
      <p:sp>
        <p:nvSpPr>
          <p:cNvPr id="46083" name="Content Placeholder 2"/>
          <p:cNvSpPr>
            <a:spLocks noGrp="1"/>
          </p:cNvSpPr>
          <p:nvPr>
            <p:ph idx="1"/>
          </p:nvPr>
        </p:nvSpPr>
        <p:spPr>
          <a:xfrm>
            <a:off x="285751" y="1571625"/>
            <a:ext cx="11620500" cy="4929188"/>
          </a:xfrm>
        </p:spPr>
        <p:txBody>
          <a:bodyPr/>
          <a:lstStyle/>
          <a:p>
            <a:pPr>
              <a:spcBef>
                <a:spcPts val="600"/>
              </a:spcBef>
              <a:spcAft>
                <a:spcPts val="600"/>
              </a:spcAft>
              <a:buFontTx/>
              <a:buNone/>
            </a:pPr>
            <a:r>
              <a:rPr lang="vi-VN" sz="2000" smtClean="0"/>
              <a:t>Obiectele protecției proprietății industriale sunt definite de Convenția de la Paris pentru protecția proprietății industriale, semnată la</a:t>
            </a:r>
            <a:r>
              <a:rPr lang="en-US" sz="2000" smtClean="0"/>
              <a:t> 20 martie 1883</a:t>
            </a:r>
            <a:r>
              <a:rPr lang="vi-VN" sz="2000" smtClean="0"/>
              <a:t>, ele putându-se împărți în: </a:t>
            </a:r>
          </a:p>
          <a:p>
            <a:pPr>
              <a:spcBef>
                <a:spcPts val="600"/>
              </a:spcBef>
              <a:spcAft>
                <a:spcPts val="600"/>
              </a:spcAft>
            </a:pPr>
            <a:r>
              <a:rPr lang="vi-VN" sz="2000" b="1" smtClean="0"/>
              <a:t>Creații:</a:t>
            </a:r>
            <a:r>
              <a:rPr lang="vi-VN" sz="2000" smtClean="0"/>
              <a:t> </a:t>
            </a:r>
          </a:p>
          <a:p>
            <a:pPr lvl="1">
              <a:spcBef>
                <a:spcPts val="600"/>
              </a:spcBef>
              <a:spcAft>
                <a:spcPts val="600"/>
              </a:spcAft>
            </a:pPr>
            <a:r>
              <a:rPr lang="vi-VN" sz="2000" smtClean="0">
                <a:hlinkClick r:id="rId2" tooltip="Invenție"/>
              </a:rPr>
              <a:t>invenții</a:t>
            </a:r>
            <a:r>
              <a:rPr lang="vi-VN" sz="2000" smtClean="0"/>
              <a:t> – rezolvarea cu mijloace tehnice a unei probleme tehnice din orice domeniu tehnologic</a:t>
            </a:r>
          </a:p>
          <a:p>
            <a:pPr lvl="1">
              <a:spcBef>
                <a:spcPts val="600"/>
              </a:spcBef>
              <a:spcAft>
                <a:spcPts val="600"/>
              </a:spcAft>
            </a:pPr>
            <a:r>
              <a:rPr lang="vi-VN" sz="2000" smtClean="0">
                <a:hlinkClick r:id="rId3" tooltip="Model de utilitate — pagină inexistentă"/>
              </a:rPr>
              <a:t>modele de utilitate</a:t>
            </a:r>
            <a:r>
              <a:rPr lang="vi-VN" sz="2000" smtClean="0"/>
              <a:t> – reprezintă o formă de protecție asigurată de înregistrarea sau acordarea unui brevet pentru o invenție aparținând de regulă domeniului mecanic</a:t>
            </a:r>
          </a:p>
          <a:p>
            <a:pPr lvl="1">
              <a:spcBef>
                <a:spcPts val="600"/>
              </a:spcBef>
              <a:spcAft>
                <a:spcPts val="600"/>
              </a:spcAft>
            </a:pPr>
            <a:r>
              <a:rPr lang="vi-VN" sz="2000" smtClean="0">
                <a:hlinkClick r:id="rId4" tooltip="Desene și modele industriale"/>
              </a:rPr>
              <a:t>desene și modele industriale</a:t>
            </a:r>
            <a:r>
              <a:rPr lang="vi-VN" sz="2000" smtClean="0"/>
              <a:t> – prin care se protejează aspectul nou al unui produs având funcție utilitară</a:t>
            </a:r>
            <a:endParaRPr lang="en-US" sz="2000" smtClean="0"/>
          </a:p>
          <a:p>
            <a:r>
              <a:rPr lang="vi-VN" sz="2000" b="1" smtClean="0"/>
              <a:t>Semne distinctive</a:t>
            </a:r>
            <a:endParaRPr lang="en-US" sz="2000" b="1" smtClean="0"/>
          </a:p>
          <a:p>
            <a:r>
              <a:rPr lang="en-US" sz="2000" b="1" smtClean="0"/>
              <a:t>Reprimarea concurentei neloiale</a:t>
            </a:r>
            <a:r>
              <a:rPr lang="vi-VN" sz="2000" smtClean="0"/>
              <a:t>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2"/>
          <p:cNvSpPr>
            <a:spLocks noGrp="1"/>
          </p:cNvSpPr>
          <p:nvPr>
            <p:ph idx="1"/>
          </p:nvPr>
        </p:nvSpPr>
        <p:spPr>
          <a:xfrm>
            <a:off x="666751" y="1285875"/>
            <a:ext cx="10953749" cy="5214938"/>
          </a:xfrm>
        </p:spPr>
        <p:txBody>
          <a:bodyPr/>
          <a:lstStyle/>
          <a:p>
            <a:pPr>
              <a:spcBef>
                <a:spcPts val="600"/>
              </a:spcBef>
              <a:spcAft>
                <a:spcPts val="600"/>
              </a:spcAft>
            </a:pPr>
            <a:r>
              <a:rPr lang="vi-VN" sz="2000" b="1" smtClean="0"/>
              <a:t>Semne distinctive:</a:t>
            </a:r>
            <a:r>
              <a:rPr lang="vi-VN" sz="2000" smtClean="0"/>
              <a:t> </a:t>
            </a:r>
          </a:p>
          <a:p>
            <a:pPr lvl="1">
              <a:spcBef>
                <a:spcPts val="600"/>
              </a:spcBef>
              <a:spcAft>
                <a:spcPts val="600"/>
              </a:spcAft>
            </a:pPr>
            <a:r>
              <a:rPr lang="vi-VN" sz="2000" smtClean="0">
                <a:hlinkClick r:id="rId2" tooltip="Marcă înregistrată (termen)"/>
              </a:rPr>
              <a:t>mărci</a:t>
            </a:r>
            <a:r>
              <a:rPr lang="vi-VN" sz="2000" smtClean="0"/>
              <a:t> – semne susceptibile de reprezentare grafică servind la deosebirea produselor sau serviciilor unei persoane fizice sau juridice de cele aparținând altor persoane</a:t>
            </a:r>
          </a:p>
          <a:p>
            <a:pPr lvl="1">
              <a:spcBef>
                <a:spcPts val="600"/>
              </a:spcBef>
              <a:spcAft>
                <a:spcPts val="600"/>
              </a:spcAft>
            </a:pPr>
            <a:r>
              <a:rPr lang="vi-VN" sz="2000" smtClean="0">
                <a:hlinkClick r:id="rId3" tooltip="Indicație geografică — pagină inexistentă"/>
              </a:rPr>
              <a:t>indicații geografice</a:t>
            </a:r>
            <a:r>
              <a:rPr lang="vi-VN" sz="2000" smtClean="0"/>
              <a:t> – denumirea servind la identificarea unui produs originar dintr-o țară, regiune sau localitate a unui stat, în cazurile în care are o calitate, o repetiție sau alte caracteristici determinante pot fi în mod esențial atribuite acestei origini geografice</a:t>
            </a:r>
          </a:p>
          <a:p>
            <a:pPr lvl="1">
              <a:spcBef>
                <a:spcPts val="600"/>
              </a:spcBef>
              <a:spcAft>
                <a:spcPts val="600"/>
              </a:spcAft>
            </a:pPr>
            <a:r>
              <a:rPr lang="vi-VN" sz="2000" smtClean="0">
                <a:hlinkClick r:id="rId4" tooltip="Nume comercial — pagină inexistentă"/>
              </a:rPr>
              <a:t>nume comercial</a:t>
            </a:r>
            <a:r>
              <a:rPr lang="vi-VN" sz="2000" smtClean="0"/>
              <a:t> - numele sau, după caz, denumirea sub care un comerciant își execută comerțul și sub care semnează</a:t>
            </a:r>
          </a:p>
          <a:p>
            <a:pPr>
              <a:spcBef>
                <a:spcPts val="600"/>
              </a:spcBef>
              <a:spcAft>
                <a:spcPts val="600"/>
              </a:spcAft>
            </a:pPr>
            <a:r>
              <a:rPr lang="vi-VN" sz="2000" b="1" smtClean="0">
                <a:hlinkClick r:id="rId5" tooltip="Reprimarea concurenței neloiale — pagină inexistentă"/>
              </a:rPr>
              <a:t>Reprimarea concurenței neloiale</a:t>
            </a:r>
            <a:r>
              <a:rPr lang="vi-VN" sz="2000" smtClean="0"/>
              <a:t> – promovează mijloacele de apărare împotriva actelor de concurență contrare practicii oneste în comerț sau industrie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381001" y="0"/>
            <a:ext cx="11239500" cy="1143000"/>
          </a:xfrm>
        </p:spPr>
        <p:txBody>
          <a:bodyPr/>
          <a:lstStyle/>
          <a:p>
            <a:pPr algn="ctr"/>
            <a:r>
              <a:rPr lang="ro-RO" sz="3200" smtClean="0">
                <a:solidFill>
                  <a:srgbClr val="7030A0"/>
                </a:solidFill>
              </a:rPr>
              <a:t>Ghid de legislaţie</a:t>
            </a:r>
            <a:endParaRPr lang="en-US" sz="3200" smtClean="0">
              <a:solidFill>
                <a:srgbClr val="7030A0"/>
              </a:solidFill>
            </a:endParaRPr>
          </a:p>
        </p:txBody>
      </p:sp>
      <p:sp>
        <p:nvSpPr>
          <p:cNvPr id="48131" name="Content Placeholder 2"/>
          <p:cNvSpPr>
            <a:spLocks noGrp="1"/>
          </p:cNvSpPr>
          <p:nvPr>
            <p:ph idx="1"/>
          </p:nvPr>
        </p:nvSpPr>
        <p:spPr>
          <a:xfrm>
            <a:off x="381000" y="1285875"/>
            <a:ext cx="11430000" cy="5429250"/>
          </a:xfrm>
        </p:spPr>
        <p:txBody>
          <a:bodyPr/>
          <a:lstStyle/>
          <a:p>
            <a:pPr>
              <a:spcAft>
                <a:spcPts val="300"/>
              </a:spcAft>
            </a:pPr>
            <a:r>
              <a:rPr lang="ro-RO" sz="2000" smtClean="0"/>
              <a:t>Legea nr. 83/2014 privind invențiile de serviciu, publicată în Monitorul Oficial nr. 471/2014 și intrată în vigoare la data de 29 iunie 2014;</a:t>
            </a:r>
            <a:endParaRPr lang="en-US" sz="2000" smtClean="0"/>
          </a:p>
          <a:p>
            <a:pPr>
              <a:spcAft>
                <a:spcPts val="300"/>
              </a:spcAft>
            </a:pPr>
            <a:r>
              <a:rPr lang="ro-RO" sz="2000" smtClean="0"/>
              <a:t>Legea nr. 64/1991, privind brevetele de inventie, republicata;</a:t>
            </a:r>
            <a:endParaRPr lang="en-US" sz="2000" smtClean="0"/>
          </a:p>
          <a:p>
            <a:pPr>
              <a:spcAft>
                <a:spcPts val="300"/>
              </a:spcAft>
            </a:pPr>
            <a:r>
              <a:rPr lang="ro-RO" sz="2000" smtClean="0"/>
              <a:t>HG nr. 547/2008 pentru aprobarea Regulamentului de aplicare a Legii nr. 64/1991 privind brevetele de inventie </a:t>
            </a:r>
            <a:endParaRPr lang="en-US" sz="2000" smtClean="0"/>
          </a:p>
          <a:p>
            <a:pPr>
              <a:spcAft>
                <a:spcPts val="300"/>
              </a:spcAft>
            </a:pPr>
            <a:r>
              <a:rPr lang="ro-RO" sz="2000" smtClean="0"/>
              <a:t>Legea 350/2007 privind modelele de utilitate</a:t>
            </a:r>
            <a:endParaRPr lang="en-US" sz="2000" smtClean="0"/>
          </a:p>
          <a:p>
            <a:pPr>
              <a:spcAft>
                <a:spcPts val="300"/>
              </a:spcAft>
            </a:pPr>
            <a:r>
              <a:rPr lang="ro-RO" sz="2000" smtClean="0"/>
              <a:t>OG nr.57/2002 privind cercetarea ştiinţifică şi dezvoltarea tehnologică, aprobată prin Legea 324/2003 cu modificările şi completările ulterioare.</a:t>
            </a:r>
            <a:endParaRPr lang="en-US" sz="2000" smtClean="0"/>
          </a:p>
          <a:p>
            <a:pPr>
              <a:spcAft>
                <a:spcPts val="300"/>
              </a:spcAft>
            </a:pPr>
            <a:r>
              <a:rPr lang="ro-RO" sz="2000" smtClean="0"/>
              <a:t>Legea 319/2003 privind statutul personalului de cercetare-dezvoltare</a:t>
            </a:r>
            <a:endParaRPr lang="en-US" sz="2000" smtClean="0"/>
          </a:p>
          <a:p>
            <a:pPr>
              <a:spcAft>
                <a:spcPts val="300"/>
              </a:spcAft>
            </a:pPr>
            <a:r>
              <a:rPr lang="ro-RO" sz="2000" smtClean="0"/>
              <a:t>Decizia ANCS nr.9685/2008 privind înfiinţarea şi dezvoltarea de spin-off-uri de către personalul de cercetare din cadrul unităţilor de cercetare –dezvoltare</a:t>
            </a:r>
            <a:endParaRPr lang="en-US" sz="2000" smtClean="0"/>
          </a:p>
          <a:p>
            <a:pPr>
              <a:spcAft>
                <a:spcPts val="300"/>
              </a:spcAft>
            </a:pPr>
            <a:r>
              <a:rPr lang="ro-RO" sz="2000" smtClean="0"/>
              <a:t>HG nr. 929/21 octombrie 2014 privind Strategia Naţională de Cercetare-Dezvoltare şi Inovare 2014–2020 </a:t>
            </a:r>
            <a:endParaRPr lang="en-US" sz="2000" smtClean="0"/>
          </a:p>
          <a:p>
            <a:pPr>
              <a:spcAft>
                <a:spcPts val="300"/>
              </a:spcAft>
            </a:pPr>
            <a:r>
              <a:rPr lang="ro-RO" sz="2000" smtClean="0"/>
              <a:t>Legea 206/2002  privind buna conduita in activitatea de cercetare</a:t>
            </a:r>
            <a:r>
              <a:rPr lang="en-US" sz="2000" smtClean="0"/>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ontent Placeholder 2"/>
          <p:cNvSpPr>
            <a:spLocks noGrp="1"/>
          </p:cNvSpPr>
          <p:nvPr>
            <p:ph idx="1"/>
          </p:nvPr>
        </p:nvSpPr>
        <p:spPr>
          <a:xfrm>
            <a:off x="476251" y="1500188"/>
            <a:ext cx="11239500" cy="4857750"/>
          </a:xfrm>
        </p:spPr>
        <p:txBody>
          <a:bodyPr/>
          <a:lstStyle/>
          <a:p>
            <a:pPr>
              <a:spcBef>
                <a:spcPts val="600"/>
              </a:spcBef>
              <a:spcAft>
                <a:spcPts val="600"/>
              </a:spcAft>
            </a:pPr>
            <a:r>
              <a:rPr lang="ro-RO" sz="2000" smtClean="0"/>
              <a:t>Legea nr. 83/2014</a:t>
            </a:r>
            <a:r>
              <a:rPr lang="en-US" sz="2000" u="sng" smtClean="0"/>
              <a:t> </a:t>
            </a:r>
            <a:r>
              <a:rPr lang="ro-RO" sz="2000" smtClean="0"/>
              <a:t>privind invențiile de serviciu </a:t>
            </a:r>
            <a:r>
              <a:rPr lang="ro-RO" sz="2000" b="1" smtClean="0"/>
              <a:t>reglementează statutul invenţiilor</a:t>
            </a:r>
            <a:r>
              <a:rPr lang="ro-RO" sz="2000" smtClean="0"/>
              <a:t> create de un inventator individual sau de un grup de inventatori atunci cand inventatorul individual sau cel putin un membru al grupului de inventatori este salariat al unei persoane juridice de drept privat sau  public. </a:t>
            </a:r>
            <a:endParaRPr lang="en-US" sz="2000" smtClean="0"/>
          </a:p>
          <a:p>
            <a:pPr>
              <a:spcBef>
                <a:spcPts val="600"/>
              </a:spcBef>
              <a:spcAft>
                <a:spcPts val="600"/>
              </a:spcAft>
            </a:pPr>
            <a:r>
              <a:rPr lang="ro-RO" sz="2000" smtClean="0"/>
              <a:t>Legea are ca obiectiv declarat stimularea inovarii tehnologice din Romania, exprimata in mod direct prin cresterea semnificativa a numarului si calitatii inventiilor realizate de catre salariatii inventatori urmare a sustinerii si stimularii acestora pe plan profesional, administrativ si financiar din partea angajatorilor şi implicit prin valorificarea acestora de câtre angajatori în beneficiul propriu si al economiei naţionale. </a:t>
            </a:r>
            <a:endParaRPr lang="en-US" sz="2000" smtClean="0"/>
          </a:p>
          <a:p>
            <a:pPr>
              <a:spcBef>
                <a:spcPts val="600"/>
              </a:spcBef>
              <a:spcAft>
                <a:spcPts val="600"/>
              </a:spcAft>
            </a:pPr>
            <a:r>
              <a:rPr lang="ro-RO" sz="2000" smtClean="0"/>
              <a:t>Legea se aplica inventiilor care pot fi protejate prin brevet de inventie sau prin model de utilitate inregistrat. </a:t>
            </a:r>
            <a:endParaRPr lang="en-US" sz="2000" smtClean="0"/>
          </a:p>
          <a:p>
            <a:pPr>
              <a:buFontTx/>
              <a:buNone/>
            </a:pPr>
            <a:endParaRPr lang="en-US" sz="2000" smtClean="0"/>
          </a:p>
          <a:p>
            <a:endParaRPr lang="en-US"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285751" y="0"/>
            <a:ext cx="11715749" cy="1143000"/>
          </a:xfrm>
        </p:spPr>
        <p:txBody>
          <a:bodyPr/>
          <a:lstStyle/>
          <a:p>
            <a:pPr algn="ctr"/>
            <a:r>
              <a:rPr lang="ro-RO" sz="3200" smtClean="0">
                <a:solidFill>
                  <a:srgbClr val="7030A0"/>
                </a:solidFill>
              </a:rPr>
              <a:t>Proprietatea asupra inventiilor de serviciu</a:t>
            </a:r>
            <a:endParaRPr lang="en-US" sz="3200" smtClean="0">
              <a:solidFill>
                <a:srgbClr val="7030A0"/>
              </a:solidFill>
            </a:endParaRPr>
          </a:p>
        </p:txBody>
      </p:sp>
      <p:sp>
        <p:nvSpPr>
          <p:cNvPr id="50179" name="Content Placeholder 2"/>
          <p:cNvSpPr>
            <a:spLocks noGrp="1"/>
          </p:cNvSpPr>
          <p:nvPr>
            <p:ph idx="1"/>
          </p:nvPr>
        </p:nvSpPr>
        <p:spPr>
          <a:xfrm>
            <a:off x="285751" y="1500188"/>
            <a:ext cx="11620500" cy="4443412"/>
          </a:xfrm>
        </p:spPr>
        <p:txBody>
          <a:bodyPr/>
          <a:lstStyle/>
          <a:p>
            <a:pPr>
              <a:spcBef>
                <a:spcPts val="600"/>
              </a:spcBef>
              <a:spcAft>
                <a:spcPts val="600"/>
              </a:spcAft>
            </a:pPr>
            <a:r>
              <a:rPr lang="ro-RO" sz="2000" b="1" u="sng" smtClean="0"/>
              <a:t>inventii de misiune</a:t>
            </a:r>
            <a:r>
              <a:rPr lang="ro-RO" sz="2000" smtClean="0"/>
              <a:t> - inventiile care in baza art. 3(1) lit. a ,”au rezultat din exercitarea atributiilor de serviciu, incredintate in mod expres in cadrul contractului individula de munca si in fisa postului sau stabilite prin alte acte obligatorii pentru inventator care prevad o misiune inventiva;</a:t>
            </a:r>
            <a:endParaRPr lang="en-US" sz="2000" smtClean="0"/>
          </a:p>
          <a:p>
            <a:pPr>
              <a:spcBef>
                <a:spcPts val="600"/>
              </a:spcBef>
              <a:spcAft>
                <a:spcPts val="600"/>
              </a:spcAft>
            </a:pPr>
            <a:r>
              <a:rPr lang="ro-RO" sz="2000" b="1" u="sng" smtClean="0"/>
              <a:t>inventii in legatura cu angajatorul</a:t>
            </a:r>
            <a:r>
              <a:rPr lang="ro-RO" sz="2000" smtClean="0"/>
              <a:t>- inventiile care in baza art. 3(1) lit. b „s-au obtinut pe durata contractului individual de munca precum si pe o perioada de max. 2 ani de la incetarea acstuia, dupa caz dupa caz, prin cunoastere sau utlizarea experientei angajatorului, prin folosirea mijloacelor materiale ale angajatorului, ca urmare a pregatirii si formarii profesionale dobandite de inventatorul salariat,  prin grija si si pe cheltuiala angajatorului ori prin utilizara unor informatii rezultate din actvitatea angajatorului sau puse la dispozitie de acesta”.</a:t>
            </a:r>
            <a:endParaRPr lang="en-US" sz="2000"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Content Placeholder 2"/>
          <p:cNvSpPr>
            <a:spLocks noGrp="1"/>
          </p:cNvSpPr>
          <p:nvPr>
            <p:ph idx="1"/>
          </p:nvPr>
        </p:nvSpPr>
        <p:spPr>
          <a:xfrm>
            <a:off x="381000" y="1214438"/>
            <a:ext cx="11811000" cy="4729162"/>
          </a:xfrm>
        </p:spPr>
        <p:txBody>
          <a:bodyPr/>
          <a:lstStyle/>
          <a:p>
            <a:pPr>
              <a:spcBef>
                <a:spcPts val="300"/>
              </a:spcBef>
              <a:buFontTx/>
              <a:buNone/>
            </a:pPr>
            <a:r>
              <a:rPr lang="en-US" sz="2000" smtClean="0"/>
              <a:t>I</a:t>
            </a:r>
            <a:r>
              <a:rPr lang="ro-RO" sz="2000" smtClean="0"/>
              <a:t>n baza art. 3 si 5 din Legea 83/2014, dreptul la inventie apartine:</a:t>
            </a:r>
            <a:endParaRPr lang="en-US" sz="2000" smtClean="0"/>
          </a:p>
          <a:p>
            <a:pPr>
              <a:spcBef>
                <a:spcPts val="300"/>
              </a:spcBef>
              <a:buFontTx/>
              <a:buNone/>
            </a:pPr>
            <a:r>
              <a:rPr lang="ro-RO" sz="2000" b="1" u="sng" smtClean="0"/>
              <a:t>A  Angajatorului</a:t>
            </a:r>
            <a:r>
              <a:rPr lang="ro-RO" sz="2000" smtClean="0"/>
              <a:t> in urmatoarele situatii:</a:t>
            </a:r>
            <a:endParaRPr lang="en-US" sz="2000" smtClean="0"/>
          </a:p>
          <a:p>
            <a:pPr>
              <a:spcBef>
                <a:spcPts val="300"/>
              </a:spcBef>
            </a:pPr>
            <a:r>
              <a:rPr lang="ro-RO" sz="2000" smtClean="0"/>
              <a:t>inventia  este de misiune si anagajatorul este persoana de drept privat;</a:t>
            </a:r>
            <a:endParaRPr lang="en-US" sz="2000" smtClean="0"/>
          </a:p>
          <a:p>
            <a:pPr>
              <a:spcBef>
                <a:spcPts val="300"/>
              </a:spcBef>
            </a:pPr>
            <a:r>
              <a:rPr lang="ro-RO" sz="2000" smtClean="0"/>
              <a:t>inventia este de misiune si angajatorul este persoana de drept public fara sa aiba in obiectul de activitate cerecetarea dzvoltarea;</a:t>
            </a:r>
            <a:endParaRPr lang="en-US" sz="2000" smtClean="0"/>
          </a:p>
          <a:p>
            <a:pPr>
              <a:spcBef>
                <a:spcPts val="300"/>
              </a:spcBef>
            </a:pPr>
            <a:r>
              <a:rPr lang="ro-RO" sz="2000" smtClean="0"/>
              <a:t>inventia este de misiune, angajatorul este persoana de drept public cu obiect de actvitate cercetarea dezvoltarea si nu exista prevedere contractuala contrara;</a:t>
            </a:r>
            <a:endParaRPr lang="en-US" sz="2000" smtClean="0"/>
          </a:p>
          <a:p>
            <a:pPr>
              <a:spcBef>
                <a:spcPts val="300"/>
              </a:spcBef>
            </a:pPr>
            <a:r>
              <a:rPr lang="ro-RO" sz="2000" smtClean="0"/>
              <a:t>inventia este in legatura cu angajatorul  si angajatorul a revendicat inventia  in termenul legal; </a:t>
            </a:r>
            <a:endParaRPr lang="en-US" sz="2000" smtClean="0"/>
          </a:p>
          <a:p>
            <a:pPr>
              <a:spcBef>
                <a:spcPts val="300"/>
              </a:spcBef>
              <a:buFontTx/>
              <a:buNone/>
            </a:pPr>
            <a:r>
              <a:rPr lang="ro-RO" sz="2000" b="1" u="sng" smtClean="0"/>
              <a:t>B  Inventatorului salariat</a:t>
            </a:r>
            <a:r>
              <a:rPr lang="ro-RO" sz="2000" smtClean="0"/>
              <a:t> in urmatoarele situatii:</a:t>
            </a:r>
            <a:endParaRPr lang="en-US" sz="2000" smtClean="0"/>
          </a:p>
          <a:p>
            <a:pPr>
              <a:spcBef>
                <a:spcPts val="300"/>
              </a:spcBef>
            </a:pPr>
            <a:r>
              <a:rPr lang="ro-RO" sz="2000" smtClean="0"/>
              <a:t>inventia este de misiune, angajatorul este de drept public cu cercetarea dezvoltarea in obiectul de activitate si exista prevedere contractuala care acorda inventatorului deptul la inventie;</a:t>
            </a:r>
            <a:endParaRPr lang="en-US" sz="2000" smtClean="0"/>
          </a:p>
          <a:p>
            <a:pPr>
              <a:spcBef>
                <a:spcPts val="300"/>
              </a:spcBef>
            </a:pPr>
            <a:r>
              <a:rPr lang="ro-RO" sz="2000" smtClean="0"/>
              <a:t>inventia este in legatura cu angajatorul si angajatorul nu a revendicat inventia in termenul legal;</a:t>
            </a:r>
            <a:endParaRPr lang="en-US" sz="2000" smtClean="0"/>
          </a:p>
          <a:p>
            <a:pPr>
              <a:spcBef>
                <a:spcPts val="300"/>
              </a:spcBef>
            </a:pPr>
            <a:r>
              <a:rPr lang="ro-RO" sz="2000" smtClean="0"/>
              <a:t>inventia realizata </a:t>
            </a:r>
            <a:r>
              <a:rPr lang="ro-RO" sz="2000" b="1" u="sng" smtClean="0"/>
              <a:t>nu </a:t>
            </a:r>
            <a:r>
              <a:rPr lang="ro-RO" sz="2000" smtClean="0"/>
              <a:t>este de misiune si </a:t>
            </a:r>
            <a:r>
              <a:rPr lang="ro-RO" sz="2000" b="1" u="sng" smtClean="0"/>
              <a:t>nu </a:t>
            </a:r>
            <a:r>
              <a:rPr lang="ro-RO" sz="2000" smtClean="0"/>
              <a:t>este in legatura cu angajatorul.  </a:t>
            </a:r>
            <a:endParaRPr lang="en-US" sz="2000" smtClean="0"/>
          </a:p>
          <a:p>
            <a:endParaRPr lang="en-US"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952500" y="0"/>
            <a:ext cx="10363200" cy="1143000"/>
          </a:xfrm>
        </p:spPr>
        <p:txBody>
          <a:bodyPr/>
          <a:lstStyle/>
          <a:p>
            <a:pPr algn="ctr"/>
            <a:r>
              <a:rPr lang="ro-RO" sz="3200" smtClean="0">
                <a:solidFill>
                  <a:srgbClr val="7030A0"/>
                </a:solidFill>
              </a:rPr>
              <a:t>Rolul veghei tehnologice</a:t>
            </a:r>
            <a:endParaRPr lang="en-US" sz="3200" smtClean="0">
              <a:solidFill>
                <a:srgbClr val="7030A0"/>
              </a:solidFill>
            </a:endParaRPr>
          </a:p>
        </p:txBody>
      </p:sp>
      <p:sp>
        <p:nvSpPr>
          <p:cNvPr id="52227" name="Content Placeholder 2"/>
          <p:cNvSpPr>
            <a:spLocks noGrp="1"/>
          </p:cNvSpPr>
          <p:nvPr>
            <p:ph idx="1"/>
          </p:nvPr>
        </p:nvSpPr>
        <p:spPr>
          <a:xfrm>
            <a:off x="190500" y="1285876"/>
            <a:ext cx="11811000" cy="4657725"/>
          </a:xfrm>
        </p:spPr>
        <p:txBody>
          <a:bodyPr/>
          <a:lstStyle/>
          <a:p>
            <a:r>
              <a:rPr lang="en-US" sz="2000" smtClean="0"/>
              <a:t>Este activitatea organizata de a structura, finaliza si prezenta rezultatele cautarii de informatie din exterior. </a:t>
            </a:r>
          </a:p>
          <a:p>
            <a:r>
              <a:rPr lang="en-US" sz="2000" smtClean="0"/>
              <a:t>Exprima preocuparea intreprinderii de a asigura in permanenta o supraveghere vigilenta a unui univers in continua schimbare. </a:t>
            </a:r>
          </a:p>
          <a:p>
            <a:r>
              <a:rPr lang="en-US" sz="2000" smtClean="0"/>
              <a:t>Obiectivele ei sunt de a para amenintarile posibile si a beneficia de eventualele ocazii ce s-ar ivi. Veghea tehnologica urmareste: </a:t>
            </a:r>
          </a:p>
          <a:p>
            <a:pPr lvl="1"/>
            <a:r>
              <a:rPr lang="en-US" sz="2000" smtClean="0"/>
              <a:t>a sti ce fac altii in domeniile aflate in evolutie ce pot interesa firma; </a:t>
            </a:r>
          </a:p>
          <a:p>
            <a:pPr lvl="1"/>
            <a:r>
              <a:rPr lang="en-US" sz="2000" smtClean="0"/>
              <a:t>a detecta noutatile ce pot fi integrate in sistemele deja existente sau care fac posibila substituirea unor dispozitive, tehnici sau tehnologii folosite cu altele noi. Aceste noutati sunt cele susceptibile de a crea noi concurenti sau de a-i intari pe cei deja existenti; </a:t>
            </a:r>
          </a:p>
          <a:p>
            <a:pPr lvl="1"/>
            <a:r>
              <a:rPr lang="en-US" sz="2000" smtClean="0"/>
              <a:t>a identifica, chiar in ramuri industriale foarte diferite, posibilitati de a se realiza, pe o alta cale, functiile asigurate acum de intreprindere si care i-ar putea periclita astfel existenta; </a:t>
            </a:r>
          </a:p>
          <a:p>
            <a:pPr lvl="1"/>
            <a:r>
              <a:rPr lang="en-US" sz="2000" smtClean="0"/>
              <a:t>a repera acele zone in care intreprinderea s-ar putea extinde, dispunand de un avans si unde concurenta este slaba. </a:t>
            </a:r>
          </a:p>
          <a:p>
            <a:endParaRPr lang="en-US" sz="2000" smtClean="0"/>
          </a:p>
          <a:p>
            <a:endParaRPr lang="en-US"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Content Placeholder 2"/>
          <p:cNvSpPr>
            <a:spLocks noGrp="1"/>
          </p:cNvSpPr>
          <p:nvPr>
            <p:ph idx="1"/>
          </p:nvPr>
        </p:nvSpPr>
        <p:spPr>
          <a:xfrm>
            <a:off x="381000" y="1357313"/>
            <a:ext cx="11430000" cy="5072062"/>
          </a:xfrm>
        </p:spPr>
        <p:txBody>
          <a:bodyPr/>
          <a:lstStyle/>
          <a:p>
            <a:pPr>
              <a:spcBef>
                <a:spcPts val="600"/>
              </a:spcBef>
              <a:spcAft>
                <a:spcPts val="600"/>
              </a:spcAft>
            </a:pPr>
            <a:r>
              <a:rPr lang="en-US" sz="2000" smtClean="0"/>
              <a:t>In faza intaia se percep semnalele slabe, aparute sporadic, care trebuiesc neaparat receptionate, ele sunt cele ce indica o noua tehnologie, o noua cerinta a pietii. </a:t>
            </a:r>
          </a:p>
          <a:p>
            <a:pPr>
              <a:spcBef>
                <a:spcPts val="600"/>
              </a:spcBef>
              <a:spcAft>
                <a:spcPts val="600"/>
              </a:spcAft>
            </a:pPr>
            <a:r>
              <a:rPr lang="en-US" sz="2000" smtClean="0"/>
              <a:t>Asemenea semnale trec adesea neobservate, dar pentru cineva atent care cunoaste temeinic domeniul, ele spun foarte mult. In a doua faza, semnalele devin coerente dar cel mai adesea momentul prielnic pentru a ocupa o pozitie preferentiala a trecut deja. </a:t>
            </a:r>
          </a:p>
          <a:p>
            <a:pPr>
              <a:spcBef>
                <a:spcPts val="600"/>
              </a:spcBef>
              <a:spcAft>
                <a:spcPts val="600"/>
              </a:spcAft>
            </a:pPr>
            <a:r>
              <a:rPr lang="en-US" sz="2000" smtClean="0"/>
              <a:t>El se situeaza spre sfarsitul primei faze si la inceputul celei de-a doua. Dincolo de mijlocul fazei a doua, nu mai este nimic de facut, cel mult sa se realizeze o activitate tip Joint-Venture sau sa se cumpere o fabrica ce functioneaza deja in domeniu. </a:t>
            </a:r>
          </a:p>
          <a:p>
            <a:pPr>
              <a:spcBef>
                <a:spcPts val="600"/>
              </a:spcBef>
              <a:spcAft>
                <a:spcPts val="600"/>
              </a:spcAft>
            </a:pPr>
            <a:r>
              <a:rPr lang="en-US" sz="2000" smtClean="0"/>
              <a:t>Pe masura ce ne deplasam pe axa timpului spre dreapta, apar fenomenele concurentiale care devin din ce in ce mai apasatoare si carora de asemenea, trebuie sa le facem fata cat mai eficient.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500" y="1428750"/>
            <a:ext cx="11334751" cy="4514850"/>
          </a:xfrm>
        </p:spPr>
        <p:txBody>
          <a:bodyPr>
            <a:normAutofit lnSpcReduction="10000"/>
          </a:bodyPr>
          <a:lstStyle/>
          <a:p>
            <a:pPr>
              <a:spcBef>
                <a:spcPts val="300"/>
              </a:spcBef>
              <a:spcAft>
                <a:spcPts val="300"/>
              </a:spcAft>
              <a:defRPr/>
            </a:pPr>
            <a:r>
              <a:rPr lang="en-US" sz="2000" dirty="0" err="1" smtClean="0"/>
              <a:t>Exista</a:t>
            </a:r>
            <a:r>
              <a:rPr lang="en-US" sz="2000" dirty="0" smtClean="0"/>
              <a:t> 4 </a:t>
            </a:r>
            <a:r>
              <a:rPr lang="en-US" sz="2000" dirty="0" err="1" smtClean="0"/>
              <a:t>tipuri</a:t>
            </a:r>
            <a:r>
              <a:rPr lang="en-US" sz="2000" dirty="0" smtClean="0"/>
              <a:t> </a:t>
            </a:r>
            <a:r>
              <a:rPr lang="en-US" sz="2000" dirty="0" err="1" smtClean="0"/>
              <a:t>majore</a:t>
            </a:r>
            <a:r>
              <a:rPr lang="en-US" sz="2000" dirty="0" smtClean="0"/>
              <a:t> de </a:t>
            </a:r>
            <a:r>
              <a:rPr lang="en-US" sz="2000" dirty="0" err="1" smtClean="0"/>
              <a:t>informatii</a:t>
            </a:r>
            <a:r>
              <a:rPr lang="en-US" sz="2000" dirty="0" smtClean="0"/>
              <a:t> </a:t>
            </a:r>
            <a:r>
              <a:rPr lang="en-US" sz="2000" dirty="0" err="1" smtClean="0"/>
              <a:t>si</a:t>
            </a:r>
            <a:r>
              <a:rPr lang="en-US" sz="2000" dirty="0" smtClean="0"/>
              <a:t> </a:t>
            </a:r>
            <a:r>
              <a:rPr lang="en-US" sz="2000" dirty="0" err="1" smtClean="0"/>
              <a:t>anume</a:t>
            </a:r>
            <a:r>
              <a:rPr lang="en-US" sz="2000" dirty="0" smtClean="0"/>
              <a:t>: </a:t>
            </a:r>
          </a:p>
          <a:p>
            <a:pPr lvl="1">
              <a:spcBef>
                <a:spcPts val="300"/>
              </a:spcBef>
              <a:spcAft>
                <a:spcPts val="300"/>
              </a:spcAft>
              <a:defRPr/>
            </a:pPr>
            <a:r>
              <a:rPr lang="en-US" sz="2000" dirty="0" err="1" smtClean="0"/>
              <a:t>informatia</a:t>
            </a:r>
            <a:r>
              <a:rPr lang="en-US" sz="2000" dirty="0" smtClean="0"/>
              <a:t> </a:t>
            </a:r>
            <a:r>
              <a:rPr lang="en-US" sz="2000" dirty="0" err="1" smtClean="0"/>
              <a:t>stiintifica</a:t>
            </a:r>
            <a:r>
              <a:rPr lang="en-US" sz="2000" dirty="0" smtClean="0"/>
              <a:t>; </a:t>
            </a:r>
          </a:p>
          <a:p>
            <a:pPr lvl="1">
              <a:spcBef>
                <a:spcPts val="300"/>
              </a:spcBef>
              <a:spcAft>
                <a:spcPts val="300"/>
              </a:spcAft>
              <a:defRPr/>
            </a:pPr>
            <a:r>
              <a:rPr lang="en-US" sz="2000" dirty="0" err="1" smtClean="0"/>
              <a:t>informatia</a:t>
            </a:r>
            <a:r>
              <a:rPr lang="en-US" sz="2000" dirty="0" smtClean="0"/>
              <a:t> </a:t>
            </a:r>
            <a:r>
              <a:rPr lang="en-US" sz="2000" dirty="0" err="1" smtClean="0"/>
              <a:t>tehnica</a:t>
            </a:r>
            <a:r>
              <a:rPr lang="en-US" sz="2000" dirty="0" smtClean="0"/>
              <a:t>; </a:t>
            </a:r>
          </a:p>
          <a:p>
            <a:pPr lvl="1">
              <a:spcBef>
                <a:spcPts val="300"/>
              </a:spcBef>
              <a:spcAft>
                <a:spcPts val="300"/>
              </a:spcAft>
              <a:defRPr/>
            </a:pPr>
            <a:r>
              <a:rPr lang="en-US" sz="2000" dirty="0" err="1" smtClean="0"/>
              <a:t>informatia</a:t>
            </a:r>
            <a:r>
              <a:rPr lang="en-US" sz="2000" dirty="0" smtClean="0"/>
              <a:t> </a:t>
            </a:r>
            <a:r>
              <a:rPr lang="en-US" sz="2000" dirty="0" err="1" smtClean="0"/>
              <a:t>tehnologica</a:t>
            </a:r>
            <a:r>
              <a:rPr lang="en-US" sz="2000" dirty="0" smtClean="0"/>
              <a:t>; </a:t>
            </a:r>
          </a:p>
          <a:p>
            <a:pPr lvl="1">
              <a:spcBef>
                <a:spcPts val="300"/>
              </a:spcBef>
              <a:spcAft>
                <a:spcPts val="300"/>
              </a:spcAft>
              <a:defRPr/>
            </a:pPr>
            <a:r>
              <a:rPr lang="en-US" sz="2000" dirty="0" err="1" smtClean="0"/>
              <a:t>informatia</a:t>
            </a:r>
            <a:r>
              <a:rPr lang="en-US" sz="2000" dirty="0" smtClean="0"/>
              <a:t> </a:t>
            </a:r>
            <a:r>
              <a:rPr lang="en-US" sz="2000" dirty="0" err="1" smtClean="0"/>
              <a:t>tehnico-economica</a:t>
            </a:r>
            <a:r>
              <a:rPr lang="en-US" sz="2000" dirty="0" smtClean="0"/>
              <a:t>. </a:t>
            </a:r>
          </a:p>
          <a:p>
            <a:pPr marL="347472" lvl="1" indent="-347472">
              <a:spcBef>
                <a:spcPts val="300"/>
              </a:spcBef>
              <a:spcAft>
                <a:spcPts val="300"/>
              </a:spcAft>
              <a:buFont typeface="Arial" pitchFamily="34" charset="0"/>
              <a:buChar char="•"/>
              <a:defRPr/>
            </a:pPr>
            <a:r>
              <a:rPr lang="en-US" sz="2000" dirty="0" err="1" smtClean="0"/>
              <a:t>si</a:t>
            </a:r>
            <a:r>
              <a:rPr lang="en-US" sz="2000" dirty="0" smtClean="0"/>
              <a:t> </a:t>
            </a:r>
            <a:r>
              <a:rPr lang="en-US" sz="2000" dirty="0" err="1" smtClean="0"/>
              <a:t>trei</a:t>
            </a:r>
            <a:r>
              <a:rPr lang="en-US" sz="2000" dirty="0" smtClean="0"/>
              <a:t> </a:t>
            </a:r>
            <a:r>
              <a:rPr lang="en-US" sz="2000" dirty="0" err="1" smtClean="0"/>
              <a:t>tipuri</a:t>
            </a:r>
            <a:r>
              <a:rPr lang="en-US" sz="2000" dirty="0" smtClean="0"/>
              <a:t> </a:t>
            </a:r>
            <a:r>
              <a:rPr lang="en-US" sz="2000" dirty="0" err="1" smtClean="0"/>
              <a:t>complementare</a:t>
            </a:r>
            <a:r>
              <a:rPr lang="en-US" sz="2000" dirty="0" smtClean="0"/>
              <a:t> de </a:t>
            </a:r>
            <a:r>
              <a:rPr lang="en-US" sz="2000" dirty="0" err="1" smtClean="0"/>
              <a:t>informatie</a:t>
            </a:r>
            <a:r>
              <a:rPr lang="en-US" sz="2000" dirty="0" smtClean="0"/>
              <a:t>: </a:t>
            </a:r>
          </a:p>
          <a:p>
            <a:pPr lvl="1">
              <a:spcBef>
                <a:spcPts val="300"/>
              </a:spcBef>
              <a:spcAft>
                <a:spcPts val="300"/>
              </a:spcAft>
              <a:defRPr/>
            </a:pPr>
            <a:r>
              <a:rPr lang="en-US" sz="2000" dirty="0" err="1" smtClean="0"/>
              <a:t>informatia</a:t>
            </a:r>
            <a:r>
              <a:rPr lang="en-US" sz="2000" dirty="0" smtClean="0"/>
              <a:t> </a:t>
            </a:r>
            <a:r>
              <a:rPr lang="en-US" sz="2000" dirty="0" err="1" smtClean="0"/>
              <a:t>legislativa</a:t>
            </a:r>
            <a:r>
              <a:rPr lang="en-US" sz="2000" dirty="0" smtClean="0"/>
              <a:t>; </a:t>
            </a:r>
          </a:p>
          <a:p>
            <a:pPr lvl="1">
              <a:spcBef>
                <a:spcPts val="300"/>
              </a:spcBef>
              <a:spcAft>
                <a:spcPts val="300"/>
              </a:spcAft>
              <a:defRPr/>
            </a:pPr>
            <a:r>
              <a:rPr lang="en-US" sz="2000" dirty="0" err="1" smtClean="0"/>
              <a:t>protectia</a:t>
            </a:r>
            <a:r>
              <a:rPr lang="en-US" sz="2000" dirty="0" smtClean="0"/>
              <a:t> </a:t>
            </a:r>
            <a:r>
              <a:rPr lang="en-US" sz="2000" dirty="0" err="1" smtClean="0"/>
              <a:t>mediului</a:t>
            </a:r>
            <a:r>
              <a:rPr lang="en-US" sz="2000" dirty="0" smtClean="0"/>
              <a:t>, a </a:t>
            </a:r>
            <a:r>
              <a:rPr lang="en-US" sz="2000" dirty="0" err="1" smtClean="0"/>
              <a:t>muncii</a:t>
            </a:r>
            <a:r>
              <a:rPr lang="en-US" sz="2000" dirty="0" smtClean="0"/>
              <a:t>, a </a:t>
            </a:r>
            <a:r>
              <a:rPr lang="en-US" sz="2000" dirty="0" err="1" smtClean="0"/>
              <a:t>consumatorului</a:t>
            </a:r>
            <a:r>
              <a:rPr lang="en-US" sz="2000" dirty="0" smtClean="0"/>
              <a:t>; </a:t>
            </a:r>
          </a:p>
          <a:p>
            <a:pPr lvl="1">
              <a:spcBef>
                <a:spcPts val="300"/>
              </a:spcBef>
              <a:spcAft>
                <a:spcPts val="300"/>
              </a:spcAft>
              <a:defRPr/>
            </a:pPr>
            <a:r>
              <a:rPr lang="en-US" sz="2000" dirty="0" err="1" smtClean="0"/>
              <a:t>comunicatii</a:t>
            </a:r>
            <a:r>
              <a:rPr lang="en-US" sz="2000" dirty="0" smtClean="0"/>
              <a:t>, </a:t>
            </a:r>
            <a:r>
              <a:rPr lang="en-US" sz="2000" dirty="0" err="1" smtClean="0"/>
              <a:t>formare</a:t>
            </a:r>
            <a:r>
              <a:rPr lang="en-US" sz="2000" dirty="0" smtClean="0"/>
              <a:t>, </a:t>
            </a:r>
            <a:r>
              <a:rPr lang="en-US" sz="2000" dirty="0" err="1" smtClean="0"/>
              <a:t>organizare</a:t>
            </a:r>
            <a:r>
              <a:rPr lang="en-US" sz="2000" dirty="0" smtClean="0"/>
              <a:t>. </a:t>
            </a:r>
          </a:p>
          <a:p>
            <a:pPr>
              <a:spcBef>
                <a:spcPts val="300"/>
              </a:spcBef>
              <a:spcAft>
                <a:spcPts val="300"/>
              </a:spcAft>
              <a:defRPr/>
            </a:pPr>
            <a:r>
              <a:rPr lang="en-US" sz="2000" dirty="0" err="1" smtClean="0"/>
              <a:t>Informatia</a:t>
            </a:r>
            <a:r>
              <a:rPr lang="en-US" sz="2000" dirty="0" smtClean="0"/>
              <a:t> </a:t>
            </a:r>
            <a:r>
              <a:rPr lang="en-US" sz="2000" dirty="0" err="1" smtClean="0"/>
              <a:t>acumulata</a:t>
            </a:r>
            <a:r>
              <a:rPr lang="en-US" sz="2000" dirty="0" smtClean="0"/>
              <a:t> </a:t>
            </a:r>
            <a:r>
              <a:rPr lang="en-US" sz="2000" dirty="0" err="1" smtClean="0"/>
              <a:t>parcurge</a:t>
            </a:r>
            <a:r>
              <a:rPr lang="en-US" sz="2000" dirty="0" smtClean="0"/>
              <a:t> </a:t>
            </a:r>
            <a:r>
              <a:rPr lang="en-US" sz="2000" dirty="0" err="1" smtClean="0"/>
              <a:t>trei</a:t>
            </a:r>
            <a:r>
              <a:rPr lang="en-US" sz="2000" dirty="0" smtClean="0"/>
              <a:t> </a:t>
            </a:r>
            <a:r>
              <a:rPr lang="en-US" sz="2000" dirty="0" err="1" smtClean="0"/>
              <a:t>stadii</a:t>
            </a:r>
            <a:r>
              <a:rPr lang="en-US" sz="2000" dirty="0" smtClean="0"/>
              <a:t> de '</a:t>
            </a:r>
            <a:r>
              <a:rPr lang="en-US" sz="2000" dirty="0" err="1" smtClean="0"/>
              <a:t>prelucrare</a:t>
            </a:r>
            <a:r>
              <a:rPr lang="en-US" sz="2000" dirty="0" smtClean="0"/>
              <a:t>': </a:t>
            </a:r>
          </a:p>
          <a:p>
            <a:pPr lvl="2">
              <a:spcBef>
                <a:spcPts val="300"/>
              </a:spcBef>
              <a:spcAft>
                <a:spcPts val="300"/>
              </a:spcAft>
              <a:defRPr/>
            </a:pPr>
            <a:r>
              <a:rPr lang="en-US" sz="2000" dirty="0" err="1" smtClean="0"/>
              <a:t>informatia</a:t>
            </a:r>
            <a:r>
              <a:rPr lang="en-US" sz="2000" dirty="0" smtClean="0"/>
              <a:t> </a:t>
            </a:r>
            <a:r>
              <a:rPr lang="en-US" sz="2000" dirty="0" err="1" smtClean="0"/>
              <a:t>bruta</a:t>
            </a:r>
            <a:r>
              <a:rPr lang="en-US" sz="2000" dirty="0" smtClean="0"/>
              <a:t>; </a:t>
            </a:r>
          </a:p>
          <a:p>
            <a:pPr lvl="2">
              <a:spcBef>
                <a:spcPts val="300"/>
              </a:spcBef>
              <a:spcAft>
                <a:spcPts val="300"/>
              </a:spcAft>
              <a:defRPr/>
            </a:pPr>
            <a:r>
              <a:rPr lang="en-US" sz="2000" dirty="0" err="1" smtClean="0"/>
              <a:t>informatia</a:t>
            </a:r>
            <a:r>
              <a:rPr lang="en-US" sz="2000" dirty="0" smtClean="0"/>
              <a:t> </a:t>
            </a:r>
            <a:r>
              <a:rPr lang="en-US" sz="2000" dirty="0" err="1" smtClean="0"/>
              <a:t>prelucrata</a:t>
            </a:r>
            <a:r>
              <a:rPr lang="en-US" sz="2000" dirty="0" smtClean="0"/>
              <a:t>; </a:t>
            </a:r>
          </a:p>
          <a:p>
            <a:pPr lvl="2">
              <a:spcBef>
                <a:spcPts val="300"/>
              </a:spcBef>
              <a:spcAft>
                <a:spcPts val="300"/>
              </a:spcAft>
              <a:defRPr/>
            </a:pPr>
            <a:r>
              <a:rPr lang="en-US" sz="2000" dirty="0" err="1" smtClean="0"/>
              <a:t>informatia</a:t>
            </a:r>
            <a:r>
              <a:rPr lang="en-US" sz="2000" dirty="0" smtClean="0"/>
              <a:t> </a:t>
            </a:r>
            <a:r>
              <a:rPr lang="en-US" sz="2000" dirty="0" err="1" smtClean="0"/>
              <a:t>difuzata</a:t>
            </a:r>
            <a:r>
              <a:rPr lang="en-US" sz="2000" dirty="0" smtClean="0"/>
              <a:t>.</a:t>
            </a:r>
            <a:endParaRPr lang="en-US" dirty="0" smtClean="0"/>
          </a:p>
          <a:p>
            <a:pPr>
              <a:defRPr/>
            </a:pP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857251" y="0"/>
            <a:ext cx="10363200" cy="1143000"/>
          </a:xfrm>
        </p:spPr>
        <p:txBody>
          <a:bodyPr/>
          <a:lstStyle/>
          <a:p>
            <a:pPr algn="ctr"/>
            <a:r>
              <a:rPr lang="en-US" sz="3200" smtClean="0"/>
              <a:t>Prognoza tehnologica</a:t>
            </a:r>
          </a:p>
        </p:txBody>
      </p:sp>
      <p:sp>
        <p:nvSpPr>
          <p:cNvPr id="55299" name="Content Placeholder 2"/>
          <p:cNvSpPr>
            <a:spLocks noGrp="1"/>
          </p:cNvSpPr>
          <p:nvPr>
            <p:ph idx="1"/>
          </p:nvPr>
        </p:nvSpPr>
        <p:spPr>
          <a:xfrm>
            <a:off x="285751" y="1214438"/>
            <a:ext cx="11620500" cy="4729162"/>
          </a:xfrm>
        </p:spPr>
        <p:txBody>
          <a:bodyPr/>
          <a:lstStyle/>
          <a:p>
            <a:r>
              <a:rPr lang="en-US" sz="2000" i="1" smtClean="0"/>
              <a:t>Definitie: </a:t>
            </a:r>
            <a:r>
              <a:rPr lang="ro-RO" sz="2000" i="1" smtClean="0"/>
              <a:t>evaluarea probabila, </a:t>
            </a:r>
            <a:r>
              <a:rPr lang="en-US" sz="2000" i="1" smtClean="0"/>
              <a:t>a</a:t>
            </a:r>
            <a:r>
              <a:rPr lang="ro-RO" sz="2000" i="1" smtClean="0"/>
              <a:t> evolutiei calitative si cantitative a unui domeniu intr-un interval de timp (numit orizontul prognozei) si stabilirea evolutiilor si starilor posibile ale domeniului, precum si probabilitatile asociate lor, cu scopul de a face fata in mod inteligent si eficient schimbarilor existente si a celor previzibile, de a permite aprecierea consecintelor de viitor ale deciziilor luate acum.</a:t>
            </a:r>
            <a:endParaRPr lang="ro-RO" sz="2000" smtClean="0"/>
          </a:p>
          <a:p>
            <a:r>
              <a:rPr lang="ro-RO" sz="2000" smtClean="0"/>
              <a:t>Dupa domeniul pe care il abordeaza prognoza, </a:t>
            </a:r>
            <a:r>
              <a:rPr lang="en-US" sz="2000" smtClean="0"/>
              <a:t>exista</a:t>
            </a:r>
            <a:r>
              <a:rPr lang="ro-RO" sz="2000" smtClean="0"/>
              <a:t> urmatoarele tipuri:</a:t>
            </a:r>
          </a:p>
          <a:p>
            <a:r>
              <a:rPr lang="ro-RO" sz="2000" b="1" i="1" smtClean="0"/>
              <a:t>prognoza tehnologica</a:t>
            </a:r>
            <a:r>
              <a:rPr lang="ro-RO" sz="2000" smtClean="0"/>
              <a:t>, cea care se ocupa de evolutia tehnologiilor si a produselor;</a:t>
            </a:r>
            <a:endParaRPr lang="en-US" sz="2000" smtClean="0"/>
          </a:p>
          <a:p>
            <a:r>
              <a:rPr lang="ro-RO" sz="2000" b="1" i="1" smtClean="0"/>
              <a:t>prognoza economica</a:t>
            </a:r>
            <a:r>
              <a:rPr lang="ro-RO" sz="2000" smtClean="0"/>
              <a:t>, cea care se ocupa de evolutia unei economii;</a:t>
            </a:r>
          </a:p>
          <a:p>
            <a:r>
              <a:rPr lang="ro-RO" sz="2000" b="1" i="1" smtClean="0"/>
              <a:t>prognoza sociala</a:t>
            </a:r>
            <a:r>
              <a:rPr lang="ro-RO" sz="2000" smtClean="0"/>
              <a:t>, se ocupa de evolutia societatii in ansamblul ei.</a:t>
            </a:r>
          </a:p>
          <a:p>
            <a:r>
              <a:rPr lang="ro-RO" sz="2000" b="1" i="1" smtClean="0"/>
              <a:t>Prognoza economica</a:t>
            </a:r>
            <a:r>
              <a:rPr lang="ro-RO" sz="2000" smtClean="0"/>
              <a:t> se face pe baza rezultatelor pe care i le ofera </a:t>
            </a:r>
            <a:r>
              <a:rPr lang="ro-RO" sz="2000" b="1" i="1" smtClean="0"/>
              <a:t>prognoza tehnologica</a:t>
            </a:r>
            <a:r>
              <a:rPr lang="ro-RO" sz="2000" smtClean="0"/>
              <a:t>, iar </a:t>
            </a:r>
            <a:r>
              <a:rPr lang="ro-RO" sz="2000" b="1" i="1" smtClean="0"/>
              <a:t>prognoza sociala</a:t>
            </a:r>
            <a:r>
              <a:rPr lang="ro-RO" sz="2000" smtClean="0"/>
              <a:t> se realizeaza pe baza rezultatelor </a:t>
            </a:r>
            <a:r>
              <a:rPr lang="ro-RO" sz="2000" b="1" i="1" smtClean="0"/>
              <a:t>prognozelor economice</a:t>
            </a:r>
            <a:r>
              <a:rPr lang="ro-RO" sz="2000" smtClean="0"/>
              <a:t>.</a:t>
            </a:r>
          </a:p>
          <a:p>
            <a:r>
              <a:rPr lang="ro-RO" sz="2000" smtClean="0"/>
              <a:t>Sistemul are si feed-back, in sensul ca o anumita evolutie sociala va influenta si evolutia tehnologica.</a:t>
            </a:r>
          </a:p>
          <a:p>
            <a:endParaRPr lang="ro-RO" sz="200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
          <p:cNvSpPr>
            <a:spLocks noChangeArrowheads="1"/>
          </p:cNvSpPr>
          <p:nvPr/>
        </p:nvSpPr>
        <p:spPr bwMode="auto">
          <a:xfrm>
            <a:off x="0" y="709448"/>
            <a:ext cx="12192000" cy="5016758"/>
          </a:xfrm>
          <a:prstGeom prst="rect">
            <a:avLst/>
          </a:prstGeom>
          <a:noFill/>
          <a:ln w="9525">
            <a:noFill/>
            <a:miter lim="800000"/>
            <a:headEnd/>
            <a:tailEnd/>
          </a:ln>
        </p:spPr>
        <p:txBody>
          <a:bodyPr wrap="square" anchor="ctr">
            <a:spAutoFit/>
          </a:bodyPr>
          <a:lstStyle/>
          <a:p>
            <a:pPr indent="457200" algn="just" eaLnBrk="0" hangingPunct="0"/>
            <a:r>
              <a:rPr lang="en-US" sz="2000"/>
              <a:t>                   </a:t>
            </a:r>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en-US" sz="2000"/>
          </a:p>
          <a:p>
            <a:pPr indent="457200" algn="just" eaLnBrk="0" hangingPunct="0"/>
            <a:endParaRPr lang="ro-RO" sz="2000"/>
          </a:p>
        </p:txBody>
      </p:sp>
      <p:pic>
        <p:nvPicPr>
          <p:cNvPr id="56323" name="Picture 6" descr="https://www.rasfoiesc.com/files/management/204_poze/image001.gif"/>
          <p:cNvPicPr>
            <a:picLocks noChangeAspect="1" noChangeArrowheads="1"/>
          </p:cNvPicPr>
          <p:nvPr/>
        </p:nvPicPr>
        <p:blipFill>
          <a:blip r:embed="rId2"/>
          <a:srcRect/>
          <a:stretch>
            <a:fillRect/>
          </a:stretch>
        </p:blipFill>
        <p:spPr bwMode="auto">
          <a:xfrm>
            <a:off x="0" y="819807"/>
            <a:ext cx="12192000" cy="6038193"/>
          </a:xfrm>
          <a:prstGeom prst="rect">
            <a:avLst/>
          </a:prstGeom>
          <a:noFill/>
          <a:ln w="9525">
            <a:noFill/>
            <a:miter lim="800000"/>
            <a:headEnd/>
            <a:tailEnd/>
          </a:ln>
        </p:spPr>
      </p:pic>
      <p:sp>
        <p:nvSpPr>
          <p:cNvPr id="56324" name="Rectangle 8"/>
          <p:cNvSpPr>
            <a:spLocks noChangeArrowheads="1"/>
          </p:cNvSpPr>
          <p:nvPr/>
        </p:nvSpPr>
        <p:spPr bwMode="auto">
          <a:xfrm>
            <a:off x="571500" y="199533"/>
            <a:ext cx="11049000" cy="400050"/>
          </a:xfrm>
          <a:prstGeom prst="rect">
            <a:avLst/>
          </a:prstGeom>
          <a:noFill/>
          <a:ln w="9525">
            <a:noFill/>
            <a:miter lim="800000"/>
            <a:headEnd/>
            <a:tailEnd/>
          </a:ln>
        </p:spPr>
        <p:txBody>
          <a:bodyPr>
            <a:spAutoFit/>
          </a:bodyPr>
          <a:lstStyle/>
          <a:p>
            <a:pPr algn="ctr"/>
            <a:r>
              <a:rPr lang="ro-RO" sz="2000" dirty="0"/>
              <a:t>Corelatia intre prognoze si evolutia tehnologica</a:t>
            </a:r>
            <a:endParaRPr lang="en-US" sz="20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idx="1"/>
          </p:nvPr>
        </p:nvSpPr>
        <p:spPr>
          <a:xfrm>
            <a:off x="285751" y="1214438"/>
            <a:ext cx="11715749" cy="4729162"/>
          </a:xfrm>
        </p:spPr>
        <p:txBody>
          <a:bodyPr/>
          <a:lstStyle/>
          <a:p>
            <a:pPr>
              <a:spcAft>
                <a:spcPts val="300"/>
              </a:spcAft>
              <a:buFontTx/>
              <a:buNone/>
            </a:pPr>
            <a:r>
              <a:rPr lang="ro-RO" sz="2000" b="1" smtClean="0"/>
              <a:t>Tehnici de prognoza </a:t>
            </a:r>
          </a:p>
          <a:p>
            <a:pPr>
              <a:spcAft>
                <a:spcPts val="300"/>
              </a:spcAft>
              <a:buFontTx/>
              <a:buNone/>
            </a:pPr>
            <a:r>
              <a:rPr lang="ro-RO" sz="2000" smtClean="0"/>
              <a:t>Cea mai importanta clasificare imparte tehnicile de prognoza in:</a:t>
            </a:r>
          </a:p>
          <a:p>
            <a:pPr>
              <a:spcAft>
                <a:spcPts val="300"/>
              </a:spcAft>
            </a:pPr>
            <a:r>
              <a:rPr lang="ro-RO" sz="2000" smtClean="0"/>
              <a:t>cantitative;</a:t>
            </a:r>
          </a:p>
          <a:p>
            <a:pPr>
              <a:spcAft>
                <a:spcPts val="300"/>
              </a:spcAft>
            </a:pPr>
            <a:r>
              <a:rPr lang="ro-RO" sz="2000" smtClean="0"/>
              <a:t>calitative.</a:t>
            </a:r>
          </a:p>
          <a:p>
            <a:pPr>
              <a:spcAft>
                <a:spcPts val="300"/>
              </a:spcAft>
              <a:buFontTx/>
              <a:buNone/>
            </a:pPr>
            <a:r>
              <a:rPr lang="ro-RO" sz="2000" b="1" i="1" smtClean="0"/>
              <a:t>Tehnicile cantitative </a:t>
            </a:r>
            <a:r>
              <a:rPr lang="ro-RO" sz="2000" smtClean="0"/>
              <a:t>se fac, de regula, pe orizonturi scurte de timp si vizeaza evolutii strict cantitative (de exemplu: cu cat va creste productia si vanzarea autoturismelor Dacia Logan in urmatoarele 12 luni). Ele se bazeaza pe extrapolarea datelor din trecut spre viitor (de cele mai multe ori critica). Sunt folosite de majoritatea intreprinderilor (din tarile dezvoltate) si in mod deosebit de cele mici si mijlocii.</a:t>
            </a:r>
          </a:p>
          <a:p>
            <a:pPr>
              <a:spcAft>
                <a:spcPts val="300"/>
              </a:spcAft>
              <a:buFontTx/>
              <a:buNone/>
            </a:pPr>
            <a:r>
              <a:rPr lang="ro-RO" sz="2000" b="1" i="1" smtClean="0"/>
              <a:t>Tehnicile calitative</a:t>
            </a:r>
            <a:r>
              <a:rPr lang="ro-RO" sz="2000" smtClean="0"/>
              <a:t> se refera la orizonturi medii si lungi si vizeaza domenii de maximum interes ale unei firme sau chiar ale unui stat. Isi propun sa determine modificarile pe care le-ar suferi elementele unei situatii date sau chiar situatia in totalitate. </a:t>
            </a:r>
            <a:endParaRPr lang="en-US" sz="2000" smtClean="0"/>
          </a:p>
          <a:p>
            <a:pPr>
              <a:spcAft>
                <a:spcPts val="300"/>
              </a:spcAft>
              <a:buFontTx/>
              <a:buNone/>
            </a:pPr>
            <a:r>
              <a:rPr lang="ro-RO" sz="2000" smtClean="0"/>
              <a:t>Modificarile se vor exprima cantitativ cel putin sub forma unor probabilitati.</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Content Placeholder 2"/>
          <p:cNvSpPr>
            <a:spLocks noGrp="1"/>
          </p:cNvSpPr>
          <p:nvPr>
            <p:ph idx="1"/>
          </p:nvPr>
        </p:nvSpPr>
        <p:spPr>
          <a:xfrm>
            <a:off x="381000" y="1285875"/>
            <a:ext cx="11525251" cy="5429250"/>
          </a:xfrm>
        </p:spPr>
        <p:txBody>
          <a:bodyPr/>
          <a:lstStyle/>
          <a:p>
            <a:pPr>
              <a:spcAft>
                <a:spcPts val="300"/>
              </a:spcAft>
              <a:buFontTx/>
              <a:buNone/>
            </a:pPr>
            <a:r>
              <a:rPr lang="ro-RO" sz="2000" smtClean="0"/>
              <a:t>Tehnicile calitative permit urmarirea evolutiei domeniilor tehnologice si a tehnologiilor, aparitiei "rupturilor" si modalitatilor de a face fata unor asemenea situatii.</a:t>
            </a:r>
          </a:p>
          <a:p>
            <a:pPr>
              <a:spcAft>
                <a:spcPts val="300"/>
              </a:spcAft>
              <a:buFontTx/>
              <a:buNone/>
            </a:pPr>
            <a:r>
              <a:rPr lang="ro-RO" sz="2000" smtClean="0"/>
              <a:t>Ambele categorii de tehnici s-au dezvoltat in paralel cu evolutia tehnicii de calcul, ele fiind extrem de laborioase.</a:t>
            </a:r>
          </a:p>
          <a:p>
            <a:pPr>
              <a:spcAft>
                <a:spcPts val="300"/>
              </a:spcAft>
              <a:buFontTx/>
              <a:buNone/>
            </a:pPr>
            <a:r>
              <a:rPr lang="ro-RO" sz="2000" smtClean="0"/>
              <a:t>Alegerea uneia dintre tehnicile de prognoza se face in functie de o serie de </a:t>
            </a:r>
            <a:r>
              <a:rPr lang="ro-RO" sz="2000" b="1" i="1" smtClean="0"/>
              <a:t>factori</a:t>
            </a:r>
            <a:r>
              <a:rPr lang="ro-RO" sz="2000" smtClean="0"/>
              <a:t>, cum ar fi:</a:t>
            </a:r>
          </a:p>
          <a:p>
            <a:pPr lvl="1">
              <a:spcAft>
                <a:spcPts val="300"/>
              </a:spcAft>
            </a:pPr>
            <a:r>
              <a:rPr lang="ro-RO" sz="2000" smtClean="0"/>
              <a:t>orizontul de timp;</a:t>
            </a:r>
          </a:p>
          <a:p>
            <a:pPr lvl="1">
              <a:spcAft>
                <a:spcPts val="300"/>
              </a:spcAft>
            </a:pPr>
            <a:r>
              <a:rPr lang="ro-RO" sz="2000" smtClean="0"/>
              <a:t>gradul de detaliere;</a:t>
            </a:r>
          </a:p>
          <a:p>
            <a:pPr lvl="1">
              <a:spcAft>
                <a:spcPts val="300"/>
              </a:spcAft>
            </a:pPr>
            <a:r>
              <a:rPr lang="ro-RO" sz="2000" smtClean="0"/>
              <a:t>natura deciziei;</a:t>
            </a:r>
          </a:p>
          <a:p>
            <a:pPr lvl="1">
              <a:spcAft>
                <a:spcPts val="300"/>
              </a:spcAft>
            </a:pPr>
            <a:r>
              <a:rPr lang="ro-RO" sz="2000" smtClean="0"/>
              <a:t>stabilitatea sistemului;</a:t>
            </a:r>
          </a:p>
          <a:p>
            <a:pPr lvl="1">
              <a:spcAft>
                <a:spcPts val="300"/>
              </a:spcAft>
            </a:pPr>
            <a:r>
              <a:rPr lang="ro-RO" sz="2000" smtClean="0"/>
              <a:t>cost;</a:t>
            </a:r>
          </a:p>
          <a:p>
            <a:pPr lvl="1">
              <a:spcAft>
                <a:spcPts val="300"/>
              </a:spcAft>
            </a:pPr>
            <a:r>
              <a:rPr lang="ro-RO" sz="2000" smtClean="0"/>
              <a:t>precizie;</a:t>
            </a:r>
          </a:p>
          <a:p>
            <a:pPr lvl="1">
              <a:spcAft>
                <a:spcPts val="300"/>
              </a:spcAft>
            </a:pPr>
            <a:r>
              <a:rPr lang="ro-RO" sz="2000" smtClean="0"/>
              <a:t>usurinta de aplicare.</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D3D5FA1-C473-422F-B576-3B7D2CAAF6A1}"/>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704335" y="2853559"/>
            <a:ext cx="5115349" cy="3165686"/>
          </a:xfrm>
          <a:prstGeom prst="rect">
            <a:avLst/>
          </a:prstGeom>
          <a:solidFill>
            <a:schemeClr val="accent1"/>
          </a:solidFill>
          <a:ln>
            <a:noFill/>
          </a:ln>
          <a:effectLst/>
        </p:spPr>
      </p:pic>
      <p:pic>
        <p:nvPicPr>
          <p:cNvPr id="8" name="Picture 2">
            <a:extLst>
              <a:ext uri="{FF2B5EF4-FFF2-40B4-BE49-F238E27FC236}">
                <a16:creationId xmlns:a16="http://schemas.microsoft.com/office/drawing/2014/main" xmlns="" id="{1ECD7FA5-1DF4-4EC5-AFDA-98BF747DED86}"/>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103477" y="2402407"/>
            <a:ext cx="3496386" cy="381643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Rectangle 8">
            <a:extLst>
              <a:ext uri="{FF2B5EF4-FFF2-40B4-BE49-F238E27FC236}">
                <a16:creationId xmlns:a16="http://schemas.microsoft.com/office/drawing/2014/main" xmlns="" id="{1012B27B-F6CF-4F2A-9FF2-1A9B14C71E31}"/>
              </a:ext>
            </a:extLst>
          </p:cNvPr>
          <p:cNvSpPr/>
          <p:nvPr/>
        </p:nvSpPr>
        <p:spPr>
          <a:xfrm>
            <a:off x="4767579" y="867528"/>
            <a:ext cx="2792626" cy="584775"/>
          </a:xfrm>
          <a:prstGeom prst="rect">
            <a:avLst/>
          </a:prstGeom>
        </p:spPr>
        <p:txBody>
          <a:bodyPr wrap="square">
            <a:spAutoFit/>
          </a:bodyPr>
          <a:lstStyle/>
          <a:p>
            <a:pPr algn="ctr">
              <a:defRPr/>
            </a:pPr>
            <a:r>
              <a:rPr lang="ro-RO" sz="3200" b="1" dirty="0" smtClean="0">
                <a:solidFill>
                  <a:srgbClr val="7030A0"/>
                </a:solidFill>
              </a:rPr>
              <a:t>Întrebări</a:t>
            </a:r>
            <a:r>
              <a:rPr lang="en-US" sz="3200" b="1" dirty="0" smtClean="0">
                <a:solidFill>
                  <a:srgbClr val="7030A0"/>
                </a:solidFill>
              </a:rPr>
              <a:t> </a:t>
            </a:r>
            <a:r>
              <a:rPr lang="en-IE" sz="3200" b="1" dirty="0" smtClean="0">
                <a:solidFill>
                  <a:srgbClr val="7030A0"/>
                </a:solidFill>
              </a:rPr>
              <a:t>??</a:t>
            </a:r>
            <a:endParaRPr lang="en-US" altLang="ro-RO" sz="3200" b="1" kern="0" dirty="0">
              <a:solidFill>
                <a:srgbClr val="7030A0"/>
              </a:solidFill>
            </a:endParaRPr>
          </a:p>
        </p:txBody>
      </p:sp>
    </p:spTree>
    <p:extLst>
      <p:ext uri="{BB962C8B-B14F-4D97-AF65-F5344CB8AC3E}">
        <p14:creationId xmlns:p14="http://schemas.microsoft.com/office/powerpoint/2010/main" xmlns="" val="23051356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2"/>
          <p:cNvGrpSpPr>
            <a:grpSpLocks/>
          </p:cNvGrpSpPr>
          <p:nvPr/>
        </p:nvGrpSpPr>
        <p:grpSpPr bwMode="auto">
          <a:xfrm>
            <a:off x="2579360" y="283779"/>
            <a:ext cx="7046912" cy="1177925"/>
            <a:chOff x="0" y="0"/>
            <a:chExt cx="7046595" cy="1179195"/>
          </a:xfrm>
        </p:grpSpPr>
        <p:grpSp>
          <p:nvGrpSpPr>
            <p:cNvPr id="5" name="Group 17"/>
            <p:cNvGrpSpPr>
              <a:grpSpLocks/>
            </p:cNvGrpSpPr>
            <p:nvPr/>
          </p:nvGrpSpPr>
          <p:grpSpPr bwMode="auto">
            <a:xfrm>
              <a:off x="0" y="0"/>
              <a:ext cx="7046595" cy="1179195"/>
              <a:chOff x="0" y="0"/>
              <a:chExt cx="70468" cy="11791"/>
            </a:xfrm>
          </p:grpSpPr>
          <p:pic>
            <p:nvPicPr>
              <p:cNvPr id="7" name="Picture 5"/>
              <p:cNvPicPr>
                <a:picLocks noChangeAspect="1" noChangeArrowheads="1"/>
              </p:cNvPicPr>
              <p:nvPr/>
            </p:nvPicPr>
            <p:blipFill>
              <a:blip r:embed="rId2"/>
              <a:srcRect/>
              <a:stretch>
                <a:fillRect/>
              </a:stretch>
            </p:blipFill>
            <p:spPr bwMode="auto">
              <a:xfrm>
                <a:off x="57730" y="272"/>
                <a:ext cx="12738" cy="11519"/>
              </a:xfrm>
              <a:prstGeom prst="rect">
                <a:avLst/>
              </a:prstGeom>
              <a:noFill/>
            </p:spPr>
          </p:pic>
          <p:pic>
            <p:nvPicPr>
              <p:cNvPr id="8" name="Picture 6"/>
              <p:cNvPicPr>
                <a:picLocks noChangeAspect="1" noChangeArrowheads="1"/>
              </p:cNvPicPr>
              <p:nvPr/>
            </p:nvPicPr>
            <p:blipFill>
              <a:blip r:embed="rId3"/>
              <a:srcRect/>
              <a:stretch>
                <a:fillRect/>
              </a:stretch>
            </p:blipFill>
            <p:spPr bwMode="auto">
              <a:xfrm>
                <a:off x="30843" y="409"/>
                <a:ext cx="8922" cy="8636"/>
              </a:xfrm>
              <a:prstGeom prst="rect">
                <a:avLst/>
              </a:prstGeom>
              <a:noFill/>
            </p:spPr>
          </p:pic>
          <p:pic>
            <p:nvPicPr>
              <p:cNvPr id="9" name="Picture 1"/>
              <p:cNvPicPr>
                <a:picLocks noChangeAspect="1" noChangeArrowheads="1"/>
              </p:cNvPicPr>
              <p:nvPr/>
            </p:nvPicPr>
            <p:blipFill>
              <a:blip r:embed="rId4"/>
              <a:srcRect/>
              <a:stretch>
                <a:fillRect/>
              </a:stretch>
            </p:blipFill>
            <p:spPr bwMode="auto">
              <a:xfrm>
                <a:off x="0" y="0"/>
                <a:ext cx="13462" cy="10795"/>
              </a:xfrm>
              <a:prstGeom prst="rect">
                <a:avLst/>
              </a:prstGeom>
              <a:noFill/>
            </p:spPr>
          </p:pic>
        </p:grpSp>
        <p:pic>
          <p:nvPicPr>
            <p:cNvPr id="6" name="Picture 21"/>
            <p:cNvPicPr>
              <a:picLocks noChangeAspect="1"/>
            </p:cNvPicPr>
            <p:nvPr/>
          </p:nvPicPr>
          <p:blipFill>
            <a:blip r:embed="rId5" cstate="print"/>
            <a:srcRect/>
            <a:stretch>
              <a:fillRect/>
            </a:stretch>
          </p:blipFill>
          <p:spPr bwMode="auto">
            <a:xfrm>
              <a:off x="3138805" y="86995"/>
              <a:ext cx="767080" cy="756920"/>
            </a:xfrm>
            <a:prstGeom prst="rect">
              <a:avLst/>
            </a:prstGeom>
            <a:noFill/>
          </p:spPr>
        </p:pic>
      </p:grpSp>
      <p:sp>
        <p:nvSpPr>
          <p:cNvPr id="10" name="Rectangle 1"/>
          <p:cNvSpPr>
            <a:spLocks noChangeArrowheads="1"/>
          </p:cNvSpPr>
          <p:nvPr/>
        </p:nvSpPr>
        <p:spPr bwMode="auto">
          <a:xfrm>
            <a:off x="536029" y="1497724"/>
            <a:ext cx="10184524"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TITLUL PROIECTULUI: „Universitatea Antreprenorială – sistem de educaţie superioară şi de formare pentru piața muncii din România </a:t>
            </a:r>
            <a:endParaRPr kumimoji="0" lang="en-US"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prin acordarea de burse pentru doctoranzi şi cercetători post-doctorat şi implementarea de programe de formare antreprenorială inovative”</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Proiect cofinanţat din Fondul Social European, prin Programul Operațional Capital Uman 2014-2020 </a:t>
            </a:r>
            <a:endParaRPr kumimoji="0" lang="en-U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ID PROIECT: </a:t>
            </a:r>
            <a:r>
              <a:rPr kumimoji="0" lang="en-US" sz="1100" b="0" i="0" u="none" strike="noStrike" cap="none" normalizeH="0" baseline="0" dirty="0" smtClean="0">
                <a:ln>
                  <a:noFill/>
                </a:ln>
                <a:solidFill>
                  <a:schemeClr val="tx1"/>
                </a:solidFill>
                <a:effectLst/>
                <a:latin typeface="Trebuchet MS" pitchFamily="34" charset="0"/>
                <a:ea typeface="Calibri" pitchFamily="34" charset="0"/>
                <a:cs typeface="Calibri" pitchFamily="34" charset="0"/>
              </a:rPr>
              <a:t>POCU/380/6/13/123990</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1" name="Picture 10"/>
          <p:cNvPicPr/>
          <p:nvPr/>
        </p:nvPicPr>
        <p:blipFill>
          <a:blip r:embed="rId6">
            <a:extLst>
              <a:ext uri="{28A0092B-C50C-407E-A947-70E740481C1C}">
                <a14:useLocalDpi xmlns:a14="http://schemas.microsoft.com/office/drawing/2010/main" xmlns="" val="0"/>
              </a:ext>
            </a:extLst>
          </a:blip>
          <a:srcRect/>
          <a:stretch>
            <a:fillRect/>
          </a:stretch>
        </p:blipFill>
        <p:spPr bwMode="auto">
          <a:xfrm>
            <a:off x="985783" y="6000092"/>
            <a:ext cx="1549400" cy="533400"/>
          </a:xfrm>
          <a:prstGeom prst="rect">
            <a:avLst/>
          </a:prstGeom>
          <a:noFill/>
        </p:spPr>
      </p:pic>
      <p:pic>
        <p:nvPicPr>
          <p:cNvPr id="12" name="Picture 11">
            <a:extLst>
              <a:ext uri="{FF2B5EF4-FFF2-40B4-BE49-F238E27FC236}">
                <a16:creationId xmlns:a16="http://schemas.microsoft.com/office/drawing/2014/main" xmlns="" id="{A372BED8-19AF-4C2E-B2CD-FDDC249959ED}"/>
              </a:ext>
            </a:extLst>
          </p:cNvPr>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10475037" y="6117020"/>
            <a:ext cx="1081088" cy="454845"/>
          </a:xfrm>
          <a:prstGeom prst="rect">
            <a:avLst/>
          </a:prstGeom>
          <a:noFill/>
          <a:ln>
            <a:noFill/>
          </a:ln>
        </p:spPr>
      </p:pic>
      <p:sp>
        <p:nvSpPr>
          <p:cNvPr id="13" name="Rectangle 12">
            <a:extLst>
              <a:ext uri="{FF2B5EF4-FFF2-40B4-BE49-F238E27FC236}">
                <a16:creationId xmlns:a16="http://schemas.microsoft.com/office/drawing/2014/main" xmlns="" id="{1012B27B-F6CF-4F2A-9FF2-1A9B14C71E31}"/>
              </a:ext>
            </a:extLst>
          </p:cNvPr>
          <p:cNvSpPr/>
          <p:nvPr/>
        </p:nvSpPr>
        <p:spPr>
          <a:xfrm>
            <a:off x="1062681" y="3137763"/>
            <a:ext cx="9941649" cy="2246769"/>
          </a:xfrm>
          <a:prstGeom prst="rect">
            <a:avLst/>
          </a:prstGeom>
        </p:spPr>
        <p:txBody>
          <a:bodyPr wrap="square">
            <a:spAutoFit/>
          </a:bodyPr>
          <a:lstStyle/>
          <a:p>
            <a:pPr>
              <a:defRPr/>
            </a:pPr>
            <a:r>
              <a:rPr lang="en-US" altLang="ro-RO" sz="2800" kern="0" dirty="0" smtClean="0">
                <a:solidFill>
                  <a:srgbClr val="002060"/>
                </a:solidFill>
              </a:rPr>
              <a:t>Contact:</a:t>
            </a:r>
          </a:p>
          <a:p>
            <a:pPr>
              <a:defRPr/>
            </a:pPr>
            <a:r>
              <a:rPr lang="en-US" altLang="ro-RO" sz="2800" kern="0" dirty="0" smtClean="0">
                <a:solidFill>
                  <a:srgbClr val="002060"/>
                </a:solidFill>
              </a:rPr>
              <a:t>Gabriel Vladut</a:t>
            </a:r>
          </a:p>
          <a:p>
            <a:pPr>
              <a:defRPr/>
            </a:pPr>
            <a:r>
              <a:rPr lang="en-US" altLang="ro-RO" sz="2800" kern="0" dirty="0" smtClean="0">
                <a:solidFill>
                  <a:srgbClr val="002060"/>
                </a:solidFill>
              </a:rPr>
              <a:t>IPA CIFATT Craiova</a:t>
            </a:r>
          </a:p>
          <a:p>
            <a:pPr>
              <a:defRPr/>
            </a:pPr>
            <a:r>
              <a:rPr lang="en-US" altLang="ro-RO" sz="2800" kern="0" dirty="0" smtClean="0">
                <a:solidFill>
                  <a:srgbClr val="002060"/>
                </a:solidFill>
              </a:rPr>
              <a:t>Tel: 0251 412290; 0251 412775, e-mail: </a:t>
            </a:r>
            <a:r>
              <a:rPr lang="en-US" altLang="ro-RO" sz="2800" kern="0" dirty="0" smtClean="0">
                <a:solidFill>
                  <a:srgbClr val="002060"/>
                </a:solidFill>
                <a:hlinkClick r:id="rId8"/>
              </a:rPr>
              <a:t>office@ipacv.ro</a:t>
            </a:r>
            <a:r>
              <a:rPr lang="en-US" altLang="ro-RO" sz="2800" kern="0" dirty="0" smtClean="0">
                <a:solidFill>
                  <a:srgbClr val="002060"/>
                </a:solidFill>
              </a:rPr>
              <a:t> </a:t>
            </a:r>
          </a:p>
          <a:p>
            <a:pPr algn="ctr">
              <a:defRPr/>
            </a:pPr>
            <a:endParaRPr lang="en-US" altLang="ro-RO" sz="2800" kern="0" dirty="0">
              <a:solidFill>
                <a:srgbClr val="00206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Prezentare_Brasov_new</Template>
  <TotalTime>817</TotalTime>
  <Words>5578</Words>
  <Application>Microsoft Office PowerPoint</Application>
  <PresentationFormat>Custom</PresentationFormat>
  <Paragraphs>470</Paragraphs>
  <Slides>53</Slides>
  <Notes>4</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Slide 1</vt:lpstr>
      <vt:lpstr>Slide 2</vt:lpstr>
      <vt:lpstr>Slide 3</vt:lpstr>
      <vt:lpstr>Inovarea în economia cunoaşterii</vt:lpstr>
      <vt:lpstr>Slide 5</vt:lpstr>
      <vt:lpstr>Aspecte in dezvoltarea intreprinderilor inovative</vt:lpstr>
      <vt:lpstr>Etape in strategia „Uniunea inovării”</vt:lpstr>
      <vt:lpstr>Strategii inovative de specializare inteligenta pentru regiunile de convergenta</vt:lpstr>
      <vt:lpstr>Politici publice in Romania Avantaje pentru intreprinderile inovative</vt:lpstr>
      <vt:lpstr>Inovarea in context European</vt:lpstr>
      <vt:lpstr>De ce inovare?</vt:lpstr>
      <vt:lpstr>Concluzii</vt:lpstr>
      <vt:lpstr>Standard ASRO Model de dezvoltare a afacerii prin inovare - SR 13547-1-4</vt:lpstr>
      <vt:lpstr>Standard Manager de inovare  SR 13572</vt:lpstr>
      <vt:lpstr>Slide 15</vt:lpstr>
      <vt:lpstr>Ce este inovarea</vt:lpstr>
      <vt:lpstr>Slide 17</vt:lpstr>
      <vt:lpstr>Viziune</vt:lpstr>
      <vt:lpstr>Slide 19</vt:lpstr>
      <vt:lpstr>Activele unitatii si  Capitalul intelectual</vt:lpstr>
      <vt:lpstr>Capitalul intelectual – resursa cheie pentru extinderea inteligenței organizaționale</vt:lpstr>
      <vt:lpstr>Cunoştinţele şi capitalul intelectual</vt:lpstr>
      <vt:lpstr>Conceptul de capital intelectual</vt:lpstr>
      <vt:lpstr>Capitalul intelectual</vt:lpstr>
      <vt:lpstr>Capitalul intelectual</vt:lpstr>
      <vt:lpstr>Structurii capitalului intelectual al unei organizaţii</vt:lpstr>
      <vt:lpstr>Capitalul intelectual al unei organizaţii</vt:lpstr>
      <vt:lpstr>Structura capitalului intelectual</vt:lpstr>
      <vt:lpstr>Activităţile care contribuie la inovare</vt:lpstr>
      <vt:lpstr>Capitalul intelectual</vt:lpstr>
      <vt:lpstr>Cresterea Competitivitatii</vt:lpstr>
      <vt:lpstr>Slide 32</vt:lpstr>
      <vt:lpstr>Slide 33</vt:lpstr>
      <vt:lpstr>Slide 34</vt:lpstr>
      <vt:lpstr>Slide 35</vt:lpstr>
      <vt:lpstr>Principii si instrumente generale</vt:lpstr>
      <vt:lpstr>Proprietate intelectuală</vt:lpstr>
      <vt:lpstr>Slide 38</vt:lpstr>
      <vt:lpstr>Proprietate industriala</vt:lpstr>
      <vt:lpstr>Slide 40</vt:lpstr>
      <vt:lpstr>Ghid de legislaţie</vt:lpstr>
      <vt:lpstr>Slide 42</vt:lpstr>
      <vt:lpstr>Proprietatea asupra inventiilor de serviciu</vt:lpstr>
      <vt:lpstr>Slide 44</vt:lpstr>
      <vt:lpstr>Rolul veghei tehnologice</vt:lpstr>
      <vt:lpstr>Slide 46</vt:lpstr>
      <vt:lpstr>Slide 47</vt:lpstr>
      <vt:lpstr>Prognoza tehnologica</vt:lpstr>
      <vt:lpstr>Slide 49</vt:lpstr>
      <vt:lpstr>Slide 50</vt:lpstr>
      <vt:lpstr>Slide 51</vt:lpstr>
      <vt:lpstr>Slide 52</vt:lpstr>
      <vt:lpstr>Slide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“Antreprenoriat Consolidat, Competitiv si Sustenabil in regiunea SV Oltenia – A.C.C.E.S”, Cod proiect: 104745, Apel: România Start Up Plus</dc:title>
  <dc:creator>Dana Siminica</dc:creator>
  <cp:lastModifiedBy>Gabriel Vladut</cp:lastModifiedBy>
  <cp:revision>52</cp:revision>
  <dcterms:created xsi:type="dcterms:W3CDTF">2018-04-09T20:12:34Z</dcterms:created>
  <dcterms:modified xsi:type="dcterms:W3CDTF">2020-03-18T14:55:54Z</dcterms:modified>
</cp:coreProperties>
</file>