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3"/>
  </p:notesMasterIdLst>
  <p:sldIdLst>
    <p:sldId id="257" r:id="rId2"/>
    <p:sldId id="296" r:id="rId3"/>
    <p:sldId id="259" r:id="rId4"/>
    <p:sldId id="260" r:id="rId5"/>
    <p:sldId id="261" r:id="rId6"/>
    <p:sldId id="268" r:id="rId7"/>
    <p:sldId id="297" r:id="rId8"/>
    <p:sldId id="269" r:id="rId9"/>
    <p:sldId id="270" r:id="rId10"/>
    <p:sldId id="271" r:id="rId11"/>
    <p:sldId id="298" r:id="rId12"/>
  </p:sldIdLst>
  <p:sldSz cx="12192000" cy="6858000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06" autoAdjust="0"/>
    <p:restoredTop sz="77794" autoAdjust="0"/>
  </p:normalViewPr>
  <p:slideViewPr>
    <p:cSldViewPr>
      <p:cViewPr varScale="1">
        <p:scale>
          <a:sx n="55" d="100"/>
          <a:sy n="55" d="100"/>
        </p:scale>
        <p:origin x="-427" y="-1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56370338" cy="15637033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F70AA7-8E22-45E3-BF73-07301CB88504}" type="datetimeFigureOut">
              <a:rPr lang="en-US" smtClean="0"/>
              <a:pPr/>
              <a:t>3/22/2018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54C9C9-6CC4-453E-AC31-11CBEC71984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54C9C9-6CC4-453E-AC31-11CBEC719847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E" b="0" i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54C9C9-6CC4-453E-AC31-11CBEC719847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54C9C9-6CC4-453E-AC31-11CBEC719847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54C9C9-6CC4-453E-AC31-11CBEC719847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54C9C9-6CC4-453E-AC31-11CBEC719847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54C9C9-6CC4-453E-AC31-11CBEC719847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54C9C9-6CC4-453E-AC31-11CBEC719847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2B0F-C12F-4783-A4B4-8B17A8CA8448}" type="datetime1">
              <a:rPr lang="ro-RO" smtClean="0"/>
              <a:pPr/>
              <a:t>22.03.2018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‹#›</a:t>
            </a:fld>
            <a:endParaRPr lang="ro-RO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4780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AC9C1-7C38-478C-BEE8-E061D4956E4F}" type="datetime1">
              <a:rPr lang="ro-RO" smtClean="0"/>
              <a:pPr/>
              <a:t>22.03.2018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2095499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0DFE0-2779-400B-92F7-002CD9A1943A}" type="datetime1">
              <a:rPr lang="ro-RO" smtClean="0"/>
              <a:pPr/>
              <a:t>22.03.2018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‹#›</a:t>
            </a:fld>
            <a:endParaRPr lang="ro-RO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80301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BCEFF-257C-4BA5-A386-1207B41AEA86}" type="datetime1">
              <a:rPr lang="ro-RO" smtClean="0"/>
              <a:pPr/>
              <a:t>22.03.2018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2901390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A14CA-5E70-44CC-987A-B54C77315BBF}" type="datetime1">
              <a:rPr lang="ro-RO" smtClean="0"/>
              <a:pPr/>
              <a:t>22.03.2018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1474565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4633-37E3-41C2-A728-DA72F0DCBBE8}" type="datetime1">
              <a:rPr lang="ro-RO" smtClean="0"/>
              <a:pPr/>
              <a:t>22.03.2018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4623457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E7232-016A-4B68-86D8-B64EAEE7FB20}" type="datetime1">
              <a:rPr lang="ro-RO" smtClean="0"/>
              <a:pPr/>
              <a:t>22.03.2018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2238107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740EDFF4-C632-4F05-A67C-F97A535ADA2E}" type="datetime1">
              <a:rPr lang="ro-RO" smtClean="0"/>
              <a:pPr/>
              <a:t>22.03.2018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292C887-F013-4568-AC83-BED03A703B39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1738779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 cstate="print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A0D0D-6D4D-47FA-BC38-650B5625F3DA}" type="datetime1">
              <a:rPr lang="ro-RO" smtClean="0"/>
              <a:pPr/>
              <a:t>22.03.2018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265555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9D26B-A1D8-4DA2-9ADA-FC3AF0159511}" type="datetime1">
              <a:rPr lang="ro-RO" smtClean="0"/>
              <a:pPr/>
              <a:t>22.03.2018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1434831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C2736-7BBF-4A40-80C4-24AC4F507C5A}" type="datetime1">
              <a:rPr lang="ro-RO" smtClean="0"/>
              <a:pPr/>
              <a:t>22.03.2018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1076929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00812A28-A22E-44CB-B17B-DBAC764BD9BC}" type="datetime1">
              <a:rPr lang="ro-RO" smtClean="0"/>
              <a:pPr/>
              <a:t>22.03.2018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292C887-F013-4568-AC83-BED03A703B39}" type="slidenum">
              <a:rPr lang="ro-RO" smtClean="0"/>
              <a:pPr/>
              <a:t>‹#›</a:t>
            </a:fld>
            <a:endParaRPr lang="ro-RO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2502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3210" y="1192018"/>
            <a:ext cx="11452875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o-RO" sz="2000" b="1" dirty="0" smtClean="0">
                <a:cs typeface="Arial" panose="020B0604020202020204" pitchFamily="34" charset="0"/>
              </a:rPr>
              <a:t>Programul </a:t>
            </a:r>
            <a:r>
              <a:rPr lang="ro-RO" sz="2000" b="1" dirty="0">
                <a:cs typeface="Arial" panose="020B0604020202020204" pitchFamily="34" charset="0"/>
              </a:rPr>
              <a:t>Operational Capital Uman 2014 </a:t>
            </a:r>
            <a:r>
              <a:rPr lang="ro-RO" sz="2000" b="1" dirty="0" smtClean="0">
                <a:cs typeface="Arial" panose="020B0604020202020204" pitchFamily="34" charset="0"/>
              </a:rPr>
              <a:t>– 2020</a:t>
            </a:r>
          </a:p>
          <a:p>
            <a:pPr algn="ctr"/>
            <a:endParaRPr lang="ro-RO" sz="2000" b="1" dirty="0" smtClean="0">
              <a:cs typeface="Arial" panose="020B0604020202020204" pitchFamily="34" charset="0"/>
            </a:endParaRPr>
          </a:p>
          <a:p>
            <a:r>
              <a:rPr lang="ro-RO" sz="2000" dirty="0" smtClean="0">
                <a:cs typeface="Arial" panose="020B0604020202020204" pitchFamily="34" charset="0"/>
              </a:rPr>
              <a:t>Titlul proiectului: Antreprenor in Romania!</a:t>
            </a:r>
          </a:p>
          <a:p>
            <a:r>
              <a:rPr lang="ro-RO" sz="2000" dirty="0" smtClean="0">
                <a:cs typeface="Arial" panose="020B0604020202020204" pitchFamily="34" charset="0"/>
              </a:rPr>
              <a:t>Beneficiar: ADAF-Asociatia pentru dezvoltarea antreprenoriatului feminin</a:t>
            </a:r>
          </a:p>
          <a:p>
            <a:r>
              <a:rPr lang="ro-RO" sz="2000" dirty="0" smtClean="0">
                <a:cs typeface="Arial" panose="020B0604020202020204" pitchFamily="34" charset="0"/>
              </a:rPr>
              <a:t>Partener 1:</a:t>
            </a:r>
            <a:r>
              <a:rPr lang="en-US" sz="2000" dirty="0" smtClean="0">
                <a:cs typeface="Arial" panose="020B0604020202020204" pitchFamily="34" charset="0"/>
              </a:rPr>
              <a:t> </a:t>
            </a:r>
            <a:r>
              <a:rPr lang="ro-RO" sz="2000" dirty="0" smtClean="0">
                <a:cs typeface="Arial" panose="020B0604020202020204" pitchFamily="34" charset="0"/>
              </a:rPr>
              <a:t>Asociatie din Italia</a:t>
            </a:r>
          </a:p>
          <a:p>
            <a:r>
              <a:rPr lang="ro-RO" sz="2000" dirty="0" smtClean="0">
                <a:cs typeface="Arial" panose="020B0604020202020204" pitchFamily="34" charset="0"/>
              </a:rPr>
              <a:t>Partener 2:</a:t>
            </a:r>
            <a:r>
              <a:rPr lang="en-US" sz="2000" dirty="0" smtClean="0">
                <a:cs typeface="Arial" panose="020B0604020202020204" pitchFamily="34" charset="0"/>
              </a:rPr>
              <a:t> </a:t>
            </a:r>
            <a:r>
              <a:rPr lang="ro-RO" sz="2000" dirty="0" smtClean="0">
                <a:cs typeface="Arial" panose="020B0604020202020204" pitchFamily="34" charset="0"/>
              </a:rPr>
              <a:t>IPA  </a:t>
            </a:r>
          </a:p>
          <a:p>
            <a:r>
              <a:rPr lang="ro-RO" sz="2000" dirty="0" smtClean="0">
                <a:cs typeface="Arial" panose="020B0604020202020204" pitchFamily="34" charset="0"/>
              </a:rPr>
              <a:t>ID Proiect: POCU/83/3/7/107650</a:t>
            </a:r>
            <a:endParaRPr lang="en-US" sz="2000" dirty="0" smtClean="0">
              <a:cs typeface="Arial" panose="020B0604020202020204" pitchFamily="34" charset="0"/>
            </a:endParaRPr>
          </a:p>
          <a:p>
            <a:endParaRPr lang="en-US" sz="2000" dirty="0">
              <a:cs typeface="Arial" panose="020B0604020202020204" pitchFamily="34" charset="0"/>
            </a:endParaRPr>
          </a:p>
          <a:p>
            <a:endParaRPr lang="en-US" sz="2000" dirty="0" smtClean="0">
              <a:cs typeface="Arial" panose="020B0604020202020204" pitchFamily="34" charset="0"/>
            </a:endParaRPr>
          </a:p>
          <a:p>
            <a:r>
              <a:rPr lang="en-US" sz="2000" dirty="0">
                <a:cs typeface="Arial" panose="020B0604020202020204" pitchFamily="34" charset="0"/>
              </a:rPr>
              <a:t>	</a:t>
            </a:r>
            <a:r>
              <a:rPr lang="en-US" sz="2000" dirty="0" smtClean="0">
                <a:cs typeface="Arial" panose="020B0604020202020204" pitchFamily="34" charset="0"/>
              </a:rPr>
              <a:t>		</a:t>
            </a:r>
            <a:r>
              <a:rPr lang="en-US" sz="2000" b="1" dirty="0" smtClean="0">
                <a:cs typeface="Arial" panose="020B0604020202020204" pitchFamily="34" charset="0"/>
              </a:rPr>
              <a:t>	</a:t>
            </a:r>
            <a:r>
              <a:rPr lang="en-US" sz="2000" b="1" dirty="0" smtClean="0">
                <a:cs typeface="Arial" panose="020B0604020202020204" pitchFamily="34" charset="0"/>
              </a:rPr>
              <a:t>EGALITATEA DE SANSE SI COMBATEREA DISCRIMINARII </a:t>
            </a:r>
            <a:endParaRPr lang="ro-RO" sz="2000" b="1" dirty="0" smtClean="0">
              <a:cs typeface="Arial" panose="020B0604020202020204" pitchFamily="34" charset="0"/>
            </a:endParaRPr>
          </a:p>
          <a:p>
            <a:r>
              <a:rPr lang="ro-RO" sz="2000" b="1" dirty="0">
                <a:cs typeface="Arial" panose="020B0604020202020204" pitchFamily="34" charset="0"/>
              </a:rPr>
              <a:t>	</a:t>
            </a:r>
            <a:r>
              <a:rPr lang="ro-RO" sz="2000" b="1" dirty="0" smtClean="0">
                <a:cs typeface="Arial" panose="020B0604020202020204" pitchFamily="34" charset="0"/>
              </a:rPr>
              <a:t>				Componenta teoretica </a:t>
            </a:r>
            <a:endParaRPr lang="en-US" sz="2000" b="1" dirty="0" smtClean="0"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endParaRPr lang="ro-RO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4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8595" y="222195"/>
            <a:ext cx="936625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79770" y="222195"/>
            <a:ext cx="746125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77150" y="222195"/>
            <a:ext cx="849313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8595" y="-23500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98595" y="22219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7" name="Rectangle 6"/>
          <p:cNvSpPr/>
          <p:nvPr/>
        </p:nvSpPr>
        <p:spPr>
          <a:xfrm>
            <a:off x="0" y="6476573"/>
            <a:ext cx="1219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o-RO" dirty="0" smtClean="0">
                <a:latin typeface="Arial" panose="020B0604020202020204" pitchFamily="34" charset="0"/>
                <a:cs typeface="Arial" panose="020B0604020202020204" pitchFamily="34" charset="0"/>
              </a:rPr>
              <a:t>Proiect cofinantat din Fondul Social European prin Programul Operational Capital Uman 2014 – 2020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1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681500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8595" y="222195"/>
            <a:ext cx="936625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79770" y="222195"/>
            <a:ext cx="746125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77150" y="222195"/>
            <a:ext cx="849313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8595" y="-23500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98595" y="22219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2" name="Rectangle 1"/>
          <p:cNvSpPr/>
          <p:nvPr/>
        </p:nvSpPr>
        <p:spPr>
          <a:xfrm>
            <a:off x="445915" y="1138425"/>
            <a:ext cx="10842055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o-RO" b="1" dirty="0" smtClean="0"/>
              <a:t> </a:t>
            </a:r>
            <a:endParaRPr lang="en-US" sz="2000" dirty="0" smtClean="0"/>
          </a:p>
          <a:p>
            <a:pPr marL="285750" lvl="0" indent="-285750">
              <a:spcAft>
                <a:spcPts val="600"/>
              </a:spcAft>
            </a:pPr>
            <a:r>
              <a:rPr lang="en-US" sz="2000" dirty="0" err="1" smtClean="0"/>
              <a:t>Ce</a:t>
            </a:r>
            <a:r>
              <a:rPr lang="en-US" sz="2000" dirty="0" smtClean="0"/>
              <a:t> se </a:t>
            </a:r>
            <a:r>
              <a:rPr lang="en-US" sz="2000" dirty="0" err="1" smtClean="0"/>
              <a:t>intelege</a:t>
            </a:r>
            <a:r>
              <a:rPr lang="en-US" sz="2000" dirty="0" smtClean="0"/>
              <a:t> prin “</a:t>
            </a:r>
            <a:r>
              <a:rPr lang="en-US" sz="2000" dirty="0" err="1" smtClean="0"/>
              <a:t>Egalitate</a:t>
            </a:r>
            <a:r>
              <a:rPr lang="en-US" sz="2000" dirty="0" smtClean="0"/>
              <a:t> de </a:t>
            </a:r>
            <a:r>
              <a:rPr lang="en-US" sz="2000" dirty="0" err="1" smtClean="0"/>
              <a:t>sanse</a:t>
            </a:r>
            <a:r>
              <a:rPr lang="en-US" sz="2000" dirty="0" smtClean="0"/>
              <a:t> </a:t>
            </a:r>
            <a:r>
              <a:rPr lang="en-US" sz="2000" dirty="0" err="1" smtClean="0"/>
              <a:t>si</a:t>
            </a:r>
            <a:r>
              <a:rPr lang="en-US" sz="2000" dirty="0" smtClean="0"/>
              <a:t> </a:t>
            </a:r>
            <a:r>
              <a:rPr lang="en-US" sz="2000" dirty="0" err="1" smtClean="0"/>
              <a:t>tratament</a:t>
            </a:r>
            <a:r>
              <a:rPr lang="en-US" sz="2000" dirty="0" smtClean="0"/>
              <a:t>”?</a:t>
            </a:r>
          </a:p>
          <a:p>
            <a:pPr marL="285750" lvl="0" indent="-285750">
              <a:spcAft>
                <a:spcPts val="600"/>
              </a:spcAft>
            </a:pPr>
            <a:endParaRPr lang="en-US" sz="2000" dirty="0" smtClean="0"/>
          </a:p>
          <a:p>
            <a:pPr marL="285750" lvl="0" indent="-285750">
              <a:spcAft>
                <a:spcPts val="600"/>
              </a:spcAft>
            </a:pPr>
            <a:r>
              <a:rPr lang="en-US" sz="2000" dirty="0" smtClean="0"/>
              <a:t>2 </a:t>
            </a:r>
            <a:r>
              <a:rPr lang="en-US" sz="2000" dirty="0" err="1" smtClean="0"/>
              <a:t>principii</a:t>
            </a:r>
            <a:r>
              <a:rPr lang="en-US" sz="2000" dirty="0" smtClean="0"/>
              <a:t> </a:t>
            </a:r>
            <a:r>
              <a:rPr lang="en-US" sz="2000" dirty="0" err="1" smtClean="0"/>
              <a:t>fundamentale</a:t>
            </a:r>
            <a:r>
              <a:rPr lang="en-US" sz="2000" dirty="0" smtClean="0"/>
              <a:t>: </a:t>
            </a:r>
          </a:p>
          <a:p>
            <a:pPr marL="285750" lvl="0" indent="-285750">
              <a:spcAft>
                <a:spcPts val="600"/>
              </a:spcAft>
              <a:buFontTx/>
              <a:buChar char="-"/>
            </a:pPr>
            <a:r>
              <a:rPr lang="en-US" sz="2000" dirty="0" err="1" smtClean="0"/>
              <a:t>Egalitate</a:t>
            </a:r>
            <a:r>
              <a:rPr lang="en-US" sz="2000" dirty="0" smtClean="0"/>
              <a:t> de gen (</a:t>
            </a:r>
            <a:r>
              <a:rPr lang="en-US" sz="2000" dirty="0" err="1" smtClean="0"/>
              <a:t>intre</a:t>
            </a:r>
            <a:r>
              <a:rPr lang="en-US" sz="2000" dirty="0" smtClean="0"/>
              <a:t> </a:t>
            </a:r>
            <a:r>
              <a:rPr lang="en-US" sz="2000" dirty="0" err="1" smtClean="0"/>
              <a:t>femei</a:t>
            </a:r>
            <a:r>
              <a:rPr lang="en-US" sz="2000" dirty="0" smtClean="0"/>
              <a:t> </a:t>
            </a:r>
            <a:r>
              <a:rPr lang="en-US" sz="2000" dirty="0" err="1" smtClean="0"/>
              <a:t>si</a:t>
            </a:r>
            <a:r>
              <a:rPr lang="en-US" sz="2000" dirty="0" smtClean="0"/>
              <a:t> </a:t>
            </a:r>
            <a:r>
              <a:rPr lang="en-US" sz="2000" dirty="0" err="1" smtClean="0"/>
              <a:t>barbati</a:t>
            </a:r>
            <a:r>
              <a:rPr lang="en-US" sz="2000" dirty="0" smtClean="0"/>
              <a:t>)</a:t>
            </a:r>
          </a:p>
          <a:p>
            <a:pPr marL="285750" lvl="0" indent="-285750">
              <a:spcAft>
                <a:spcPts val="600"/>
              </a:spcAft>
              <a:buFontTx/>
              <a:buChar char="-"/>
            </a:pPr>
            <a:r>
              <a:rPr lang="en-US" sz="2000" dirty="0" err="1" smtClean="0"/>
              <a:t>Nediscriminare</a:t>
            </a:r>
            <a:endParaRPr lang="en-US" sz="2000" dirty="0" smtClean="0"/>
          </a:p>
          <a:p>
            <a:pPr marL="285750" lvl="0" indent="-285750">
              <a:spcAft>
                <a:spcPts val="600"/>
              </a:spcAft>
            </a:pPr>
            <a:endParaRPr lang="en-US" sz="2000" dirty="0" smtClean="0"/>
          </a:p>
          <a:p>
            <a:pPr marL="285750" lvl="0" indent="-285750">
              <a:spcAft>
                <a:spcPts val="600"/>
              </a:spcAft>
            </a:pPr>
            <a:r>
              <a:rPr lang="en-US" sz="2000" dirty="0" err="1" smtClean="0"/>
              <a:t>Drept</a:t>
            </a:r>
            <a:r>
              <a:rPr lang="en-US" sz="2000" dirty="0" smtClean="0"/>
              <a:t> fundamental al </a:t>
            </a:r>
            <a:r>
              <a:rPr lang="en-US" sz="2000" dirty="0" err="1" smtClean="0"/>
              <a:t>omului</a:t>
            </a:r>
            <a:r>
              <a:rPr lang="en-US" sz="2000" dirty="0" smtClean="0"/>
              <a:t> </a:t>
            </a:r>
            <a:r>
              <a:rPr lang="en-US" sz="2000" dirty="0" err="1" smtClean="0"/>
              <a:t>si</a:t>
            </a:r>
            <a:r>
              <a:rPr lang="en-US" sz="2000" dirty="0" smtClean="0"/>
              <a:t> </a:t>
            </a:r>
            <a:r>
              <a:rPr lang="en-US" sz="2000" dirty="0" err="1" smtClean="0"/>
              <a:t>valoare</a:t>
            </a:r>
            <a:r>
              <a:rPr lang="en-US" sz="2000" dirty="0" smtClean="0"/>
              <a:t> </a:t>
            </a:r>
            <a:r>
              <a:rPr lang="en-US" sz="2000" dirty="0" err="1" smtClean="0"/>
              <a:t>debaza</a:t>
            </a:r>
            <a:r>
              <a:rPr lang="en-US" sz="2000" dirty="0" smtClean="0"/>
              <a:t> a UE</a:t>
            </a:r>
          </a:p>
          <a:p>
            <a:pPr marL="285750" lvl="0" indent="-285750">
              <a:spcAft>
                <a:spcPts val="600"/>
              </a:spcAft>
            </a:pPr>
            <a:endParaRPr lang="en-US" sz="2000" dirty="0" smtClean="0"/>
          </a:p>
          <a:p>
            <a:r>
              <a:rPr lang="en-US" sz="2000" dirty="0" smtClean="0"/>
              <a:t>Are la </a:t>
            </a:r>
            <a:r>
              <a:rPr lang="en-US" sz="2000" dirty="0" err="1" smtClean="0"/>
              <a:t>baza</a:t>
            </a:r>
            <a:r>
              <a:rPr lang="en-US" sz="2000" dirty="0" smtClean="0"/>
              <a:t> </a:t>
            </a:r>
            <a:r>
              <a:rPr lang="ro-RO" sz="2000" dirty="0" smtClean="0"/>
              <a:t>participarea </a:t>
            </a:r>
            <a:r>
              <a:rPr lang="ro-RO" sz="2000" dirty="0" smtClean="0"/>
              <a:t>deplină și efectivă a </a:t>
            </a:r>
            <a:r>
              <a:rPr lang="ro-RO" sz="2000" dirty="0" smtClean="0"/>
              <a:t>fiecărei</a:t>
            </a:r>
            <a:r>
              <a:rPr lang="en-US" sz="2000" dirty="0" smtClean="0"/>
              <a:t> </a:t>
            </a:r>
            <a:r>
              <a:rPr lang="ro-RO" sz="2000" dirty="0" smtClean="0"/>
              <a:t>persoane </a:t>
            </a:r>
            <a:r>
              <a:rPr lang="ro-RO" sz="2000" dirty="0" smtClean="0"/>
              <a:t>la viaţa economică şi socială, fără deosebire pe criterii de sex, origine rasială </a:t>
            </a:r>
            <a:r>
              <a:rPr lang="ro-RO" sz="2000" dirty="0" smtClean="0"/>
              <a:t>sau</a:t>
            </a:r>
            <a:r>
              <a:rPr lang="en-US" sz="2000" dirty="0" smtClean="0"/>
              <a:t> </a:t>
            </a:r>
            <a:r>
              <a:rPr lang="ro-RO" sz="2000" dirty="0" smtClean="0"/>
              <a:t>etnică</a:t>
            </a:r>
            <a:r>
              <a:rPr lang="ro-RO" sz="2000" dirty="0" smtClean="0"/>
              <a:t>, religie sau convingeri, dizabilităţi, vârstă sau orientare sexuală</a:t>
            </a:r>
            <a:r>
              <a:rPr lang="en-US" sz="2000" dirty="0" smtClean="0"/>
              <a:t> </a:t>
            </a:r>
          </a:p>
          <a:p>
            <a:pPr marL="285750" lvl="0" indent="-285750">
              <a:spcAft>
                <a:spcPts val="600"/>
              </a:spcAft>
            </a:pPr>
            <a:r>
              <a:rPr lang="en-US" sz="2000" dirty="0" smtClean="0"/>
              <a:t> </a:t>
            </a:r>
            <a:r>
              <a:rPr lang="en-US" sz="2000" dirty="0" smtClean="0"/>
              <a:t>	</a:t>
            </a:r>
            <a:endParaRPr lang="en-US" sz="2000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2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2961679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8595" y="222195"/>
            <a:ext cx="936625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79770" y="222195"/>
            <a:ext cx="746125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77150" y="222195"/>
            <a:ext cx="849313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8595" y="-23500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98595" y="22219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2" name="Rectangle 1"/>
          <p:cNvSpPr/>
          <p:nvPr/>
        </p:nvSpPr>
        <p:spPr>
          <a:xfrm>
            <a:off x="445915" y="1138424"/>
            <a:ext cx="10842055" cy="4785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o-RO" b="1" dirty="0" smtClean="0"/>
              <a:t> </a:t>
            </a:r>
            <a:r>
              <a:rPr lang="ro-RO" sz="2000" b="1" dirty="0" smtClean="0"/>
              <a:t>Cadrul strategic privind egalitatea de sanse si de </a:t>
            </a:r>
            <a:r>
              <a:rPr lang="ro-RO" sz="2000" b="1" dirty="0" smtClean="0"/>
              <a:t>tratament</a:t>
            </a:r>
            <a:r>
              <a:rPr lang="en-US" sz="2000" b="1" dirty="0" smtClean="0"/>
              <a:t>: </a:t>
            </a:r>
          </a:p>
          <a:p>
            <a:pPr algn="just">
              <a:spcAft>
                <a:spcPts val="600"/>
              </a:spcAft>
              <a:buFont typeface="Wingdings" pitchFamily="2" charset="2"/>
              <a:buChar char="ü"/>
            </a:pPr>
            <a:r>
              <a:rPr lang="ro-RO" sz="2000" dirty="0" smtClean="0"/>
              <a:t>Strategia </a:t>
            </a:r>
            <a:r>
              <a:rPr lang="ro-RO" sz="2000" dirty="0" smtClean="0"/>
              <a:t>națională în domeniul egalității de șanse între femei și bărbați pentru perioada </a:t>
            </a:r>
            <a:r>
              <a:rPr lang="ro-RO" sz="2000" dirty="0" smtClean="0"/>
              <a:t>2014-2017</a:t>
            </a:r>
            <a:endParaRPr lang="en-US" sz="2000" dirty="0" smtClean="0"/>
          </a:p>
          <a:p>
            <a:pPr>
              <a:spcAft>
                <a:spcPts val="600"/>
              </a:spcAft>
              <a:buFont typeface="Wingdings" pitchFamily="2" charset="2"/>
              <a:buChar char="ü"/>
            </a:pPr>
            <a:r>
              <a:rPr lang="ro-RO" sz="2000" dirty="0" smtClean="0"/>
              <a:t>Strategia de incluziune a cetățenilor români aparținând minorității rome pentru perioada 2015-2020;</a:t>
            </a:r>
            <a:endParaRPr lang="en-US" sz="2000" dirty="0" smtClean="0"/>
          </a:p>
          <a:p>
            <a:pPr>
              <a:spcAft>
                <a:spcPts val="600"/>
              </a:spcAft>
              <a:buFont typeface="Wingdings" pitchFamily="2" charset="2"/>
              <a:buChar char="ü"/>
            </a:pPr>
            <a:r>
              <a:rPr lang="ro-RO" sz="2000" dirty="0" smtClean="0"/>
              <a:t> </a:t>
            </a:r>
            <a:r>
              <a:rPr lang="ro-RO" sz="2000" dirty="0" smtClean="0"/>
              <a:t>Strategia Națională pentru Ocuparea Forței de Muncă 2014-2020;</a:t>
            </a:r>
            <a:endParaRPr lang="en-US" sz="2000" dirty="0" smtClean="0"/>
          </a:p>
          <a:p>
            <a:pPr>
              <a:spcAft>
                <a:spcPts val="600"/>
              </a:spcAft>
              <a:buFont typeface="Wingdings" pitchFamily="2" charset="2"/>
              <a:buChar char="ü"/>
            </a:pPr>
            <a:r>
              <a:rPr lang="ro-RO" sz="2000" dirty="0" smtClean="0"/>
              <a:t> </a:t>
            </a:r>
            <a:r>
              <a:rPr lang="ro-RO" sz="2000" dirty="0" smtClean="0"/>
              <a:t>Strategia naţională privind incluziunea socială şi reducerea sărăciei 2015-2020;</a:t>
            </a:r>
            <a:endParaRPr lang="en-US" sz="2000" dirty="0" smtClean="0"/>
          </a:p>
          <a:p>
            <a:pPr>
              <a:spcAft>
                <a:spcPts val="600"/>
              </a:spcAft>
              <a:buFont typeface="Wingdings" pitchFamily="2" charset="2"/>
              <a:buChar char="ü"/>
            </a:pPr>
            <a:r>
              <a:rPr lang="ro-RO" sz="2000" dirty="0" smtClean="0"/>
              <a:t>Strategia </a:t>
            </a:r>
            <a:r>
              <a:rPr lang="ro-RO" sz="2000" dirty="0" smtClean="0"/>
              <a:t>privind Reducerea Părăsirii Timpurii a Școlii în România;</a:t>
            </a:r>
            <a:endParaRPr lang="en-US" sz="2000" dirty="0" smtClean="0"/>
          </a:p>
          <a:p>
            <a:pPr>
              <a:spcAft>
                <a:spcPts val="600"/>
              </a:spcAft>
              <a:buFont typeface="Wingdings" pitchFamily="2" charset="2"/>
              <a:buChar char="ü"/>
            </a:pPr>
            <a:r>
              <a:rPr lang="ro-RO" sz="2000" dirty="0" smtClean="0"/>
              <a:t>Strategia </a:t>
            </a:r>
            <a:r>
              <a:rPr lang="ro-RO" sz="2000" dirty="0" smtClean="0"/>
              <a:t>naţională "O societate fără bariere pentru persoanele cu dizabilităţi", </a:t>
            </a:r>
            <a:r>
              <a:rPr lang="ro-RO" sz="2000" dirty="0" smtClean="0"/>
              <a:t>2016-</a:t>
            </a:r>
            <a:r>
              <a:rPr lang="en-US" sz="2000" dirty="0" smtClean="0"/>
              <a:t>2</a:t>
            </a:r>
            <a:r>
              <a:rPr lang="ro-RO" sz="2000" dirty="0" smtClean="0"/>
              <a:t>020</a:t>
            </a:r>
            <a:r>
              <a:rPr lang="ro-RO" sz="2000" dirty="0" smtClean="0"/>
              <a:t>;</a:t>
            </a:r>
            <a:endParaRPr lang="en-US" sz="2000" dirty="0" smtClean="0"/>
          </a:p>
          <a:p>
            <a:pPr>
              <a:spcAft>
                <a:spcPts val="600"/>
              </a:spcAft>
              <a:buFont typeface="Wingdings" pitchFamily="2" charset="2"/>
              <a:buChar char="ü"/>
            </a:pPr>
            <a:r>
              <a:rPr lang="ro-RO" sz="2000" dirty="0" smtClean="0"/>
              <a:t>Strategia </a:t>
            </a:r>
            <a:r>
              <a:rPr lang="ro-RO" sz="2000" dirty="0" smtClean="0"/>
              <a:t>naţională pentru promovarea îmbătrânirii active şi protecţia </a:t>
            </a:r>
            <a:r>
              <a:rPr lang="ro-RO" sz="2000" dirty="0" smtClean="0"/>
              <a:t>persoanelor</a:t>
            </a:r>
            <a:r>
              <a:rPr lang="en-US" sz="2000" dirty="0" smtClean="0"/>
              <a:t> </a:t>
            </a:r>
            <a:r>
              <a:rPr lang="ro-RO" sz="2000" dirty="0" smtClean="0"/>
              <a:t>vârstnice </a:t>
            </a:r>
            <a:r>
              <a:rPr lang="ro-RO" sz="2000" dirty="0" smtClean="0"/>
              <a:t>2015–2020;</a:t>
            </a:r>
            <a:endParaRPr lang="en-US" sz="2000" dirty="0" smtClean="0"/>
          </a:p>
          <a:p>
            <a:pPr>
              <a:spcAft>
                <a:spcPts val="600"/>
              </a:spcAft>
              <a:buFont typeface="Wingdings" pitchFamily="2" charset="2"/>
              <a:buChar char="ü"/>
            </a:pPr>
            <a:r>
              <a:rPr lang="ro-RO" sz="2000" dirty="0" smtClean="0"/>
              <a:t>Strategia </a:t>
            </a:r>
            <a:r>
              <a:rPr lang="ro-RO" sz="2000" dirty="0" smtClean="0"/>
              <a:t>Națională pentru Învățământ Terțiar 2015 – 2020.</a:t>
            </a:r>
            <a:endParaRPr lang="en-US" sz="2000" dirty="0" smtClean="0"/>
          </a:p>
          <a:p>
            <a:pPr algn="just">
              <a:buFontTx/>
              <a:buChar char="-"/>
            </a:pPr>
            <a:endParaRPr lang="en-US" sz="2000" b="1" dirty="0" smtClean="0"/>
          </a:p>
          <a:p>
            <a:pPr algn="just"/>
            <a:endParaRPr lang="en-US" sz="2000" dirty="0" smtClean="0"/>
          </a:p>
          <a:p>
            <a:endParaRPr lang="ro-RO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3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2961679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8595" y="222195"/>
            <a:ext cx="936625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79770" y="222195"/>
            <a:ext cx="746125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77150" y="222195"/>
            <a:ext cx="849313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8595" y="-23500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98595" y="22219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2" name="Rectangle 1"/>
          <p:cNvSpPr/>
          <p:nvPr/>
        </p:nvSpPr>
        <p:spPr>
          <a:xfrm>
            <a:off x="445914" y="833015"/>
            <a:ext cx="11300171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CADRU CONCEPTUAL</a:t>
            </a:r>
          </a:p>
          <a:p>
            <a:endParaRPr lang="en-US" sz="2000" b="1" dirty="0" smtClean="0"/>
          </a:p>
          <a:p>
            <a:r>
              <a:rPr lang="en-US" sz="2000" b="1" dirty="0" smtClean="0"/>
              <a:t>1. </a:t>
            </a:r>
            <a:r>
              <a:rPr lang="ro-RO" sz="2000" b="1" dirty="0" smtClean="0"/>
              <a:t>Egalitatea </a:t>
            </a:r>
            <a:r>
              <a:rPr lang="ro-RO" sz="2000" b="1" dirty="0" smtClean="0"/>
              <a:t>de șanse și de tratament între bărbați și </a:t>
            </a:r>
            <a:r>
              <a:rPr lang="ro-RO" sz="2000" b="1" dirty="0" smtClean="0"/>
              <a:t>femei</a:t>
            </a:r>
            <a:r>
              <a:rPr lang="en-US" sz="2000" b="1" dirty="0" smtClean="0"/>
              <a:t> (</a:t>
            </a:r>
            <a:r>
              <a:rPr lang="en-US" sz="2000" b="1" dirty="0" err="1" smtClean="0"/>
              <a:t>egalitate</a:t>
            </a:r>
            <a:r>
              <a:rPr lang="en-US" sz="2000" b="1" dirty="0" smtClean="0"/>
              <a:t> de gen)</a:t>
            </a:r>
          </a:p>
          <a:p>
            <a:pPr>
              <a:spcAft>
                <a:spcPts val="600"/>
              </a:spcAft>
              <a:buFont typeface="Wingdings" pitchFamily="2" charset="2"/>
              <a:buChar char="ü"/>
            </a:pPr>
            <a:r>
              <a:rPr lang="es-ES" sz="2000" dirty="0" smtClean="0"/>
              <a:t>un </a:t>
            </a:r>
            <a:r>
              <a:rPr lang="es-ES" sz="2000" dirty="0" err="1" smtClean="0"/>
              <a:t>principiu</a:t>
            </a:r>
            <a:r>
              <a:rPr lang="es-ES" sz="2000" dirty="0" smtClean="0"/>
              <a:t> </a:t>
            </a:r>
            <a:r>
              <a:rPr lang="es-ES" sz="2000" dirty="0" smtClean="0"/>
              <a:t>fundamental </a:t>
            </a:r>
            <a:r>
              <a:rPr lang="es-ES" sz="2000" dirty="0" smtClean="0"/>
              <a:t>al </a:t>
            </a:r>
            <a:r>
              <a:rPr lang="es-ES" sz="2000" dirty="0" err="1" smtClean="0"/>
              <a:t>drepturilor</a:t>
            </a:r>
            <a:r>
              <a:rPr lang="es-ES" sz="2000" dirty="0" smtClean="0"/>
              <a:t> </a:t>
            </a:r>
            <a:r>
              <a:rPr lang="es-ES" sz="2000" dirty="0" err="1" smtClean="0"/>
              <a:t>omului</a:t>
            </a:r>
            <a:r>
              <a:rPr lang="es-ES" sz="2000" dirty="0" smtClean="0"/>
              <a:t>;</a:t>
            </a:r>
          </a:p>
          <a:p>
            <a:pPr>
              <a:spcAft>
                <a:spcPts val="600"/>
              </a:spcAft>
              <a:buFont typeface="Wingdings" pitchFamily="2" charset="2"/>
              <a:buChar char="ü"/>
            </a:pPr>
            <a:r>
              <a:rPr lang="es-ES" sz="2000" dirty="0" smtClean="0"/>
              <a:t>l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argă aplica</a:t>
            </a:r>
            <a:r>
              <a:rPr lang="en-US" sz="20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în 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domeniul muncii, educaţiei, 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sănătăţii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, 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politicii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, participării la decizie, </a:t>
            </a:r>
            <a:r>
              <a:rPr lang="en-US" sz="2000" dirty="0" smtClean="0">
                <a:latin typeface="Calibri" pitchFamily="34" charset="0"/>
                <a:cs typeface="Calibri" pitchFamily="34" charset="0"/>
              </a:rPr>
              <a:t>etc. </a:t>
            </a:r>
          </a:p>
          <a:p>
            <a:pPr>
              <a:spcAft>
                <a:spcPts val="600"/>
              </a:spcAft>
            </a:pPr>
            <a:endParaRPr lang="en-US" sz="2000" dirty="0" smtClean="0"/>
          </a:p>
          <a:p>
            <a:r>
              <a:rPr lang="en-US" sz="2000" dirty="0" smtClean="0"/>
              <a:t>2. </a:t>
            </a:r>
            <a:r>
              <a:rPr lang="en-US" sz="2000" b="1" dirty="0" err="1" smtClean="0"/>
              <a:t>Prevenirea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oricarei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forme</a:t>
            </a:r>
            <a:r>
              <a:rPr lang="en-US" sz="2000" b="1" dirty="0" smtClean="0"/>
              <a:t> de </a:t>
            </a:r>
            <a:r>
              <a:rPr lang="en-US" sz="2000" b="1" dirty="0" err="1" smtClean="0"/>
              <a:t>discriminare</a:t>
            </a:r>
            <a:r>
              <a:rPr lang="en-US" sz="2000" b="1" dirty="0" smtClean="0"/>
              <a:t>: </a:t>
            </a:r>
            <a:r>
              <a:rPr lang="ro-RO" sz="2000" dirty="0" smtClean="0"/>
              <a:t>în </a:t>
            </a:r>
            <a:r>
              <a:rPr lang="ro-RO" sz="2000" dirty="0" smtClean="0"/>
              <a:t>practică, apartenența la </a:t>
            </a:r>
            <a:r>
              <a:rPr lang="ro-RO" sz="2000" dirty="0" smtClean="0"/>
              <a:t>unele</a:t>
            </a:r>
            <a:r>
              <a:rPr lang="en-US" sz="2000" dirty="0" smtClean="0"/>
              <a:t> </a:t>
            </a:r>
            <a:r>
              <a:rPr lang="ro-RO" sz="2000" dirty="0" smtClean="0"/>
              <a:t>grupuri </a:t>
            </a:r>
            <a:r>
              <a:rPr lang="en-US" sz="2000" dirty="0" smtClean="0"/>
              <a:t> care au in </a:t>
            </a:r>
            <a:r>
              <a:rPr lang="en-US" sz="2000" dirty="0" err="1" smtClean="0"/>
              <a:t>comun</a:t>
            </a:r>
            <a:r>
              <a:rPr lang="en-US" sz="2000" dirty="0" smtClean="0"/>
              <a:t> </a:t>
            </a:r>
            <a:r>
              <a:rPr lang="ro-RO" sz="2000" dirty="0" smtClean="0"/>
              <a:t>genul</a:t>
            </a:r>
            <a:r>
              <a:rPr lang="ro-RO" sz="2000" dirty="0" smtClean="0"/>
              <a:t>, originea etnică, </a:t>
            </a:r>
            <a:r>
              <a:rPr lang="ro-RO" sz="2000" dirty="0" smtClean="0"/>
              <a:t>apartenența</a:t>
            </a:r>
            <a:r>
              <a:rPr lang="en-US" sz="2000" dirty="0" smtClean="0"/>
              <a:t> </a:t>
            </a:r>
            <a:r>
              <a:rPr lang="ro-RO" sz="2000" dirty="0" smtClean="0"/>
              <a:t>religioasă</a:t>
            </a:r>
            <a:r>
              <a:rPr lang="ro-RO" sz="2000" dirty="0" smtClean="0"/>
              <a:t>, orientarea </a:t>
            </a:r>
            <a:r>
              <a:rPr lang="ro-RO" sz="2000" dirty="0" smtClean="0"/>
              <a:t>sexuală</a:t>
            </a:r>
            <a:r>
              <a:rPr lang="en-US" sz="2000" dirty="0" smtClean="0"/>
              <a:t>, </a:t>
            </a:r>
            <a:r>
              <a:rPr lang="ro-RO" sz="2000" dirty="0" smtClean="0"/>
              <a:t>existența </a:t>
            </a:r>
            <a:r>
              <a:rPr lang="ro-RO" sz="2000" dirty="0" smtClean="0"/>
              <a:t>unei dizabilități sau a unei boli ce poartă un stigmatsocial (HIV), </a:t>
            </a:r>
            <a:r>
              <a:rPr lang="en-US" sz="2000" dirty="0" smtClean="0"/>
              <a:t>pot </a:t>
            </a:r>
            <a:r>
              <a:rPr lang="ro-RO" sz="2000" dirty="0" smtClean="0"/>
              <a:t>gener</a:t>
            </a:r>
            <a:r>
              <a:rPr lang="en-US" sz="2000" dirty="0" smtClean="0"/>
              <a:t>a</a:t>
            </a:r>
            <a:r>
              <a:rPr lang="ro-RO" sz="2000" dirty="0" smtClean="0"/>
              <a:t> </a:t>
            </a:r>
            <a:r>
              <a:rPr lang="ro-RO" sz="2000" dirty="0" smtClean="0"/>
              <a:t>situații de inegalitate, care trebuie </a:t>
            </a:r>
            <a:r>
              <a:rPr lang="ro-RO" sz="2000" dirty="0" smtClean="0"/>
              <a:t>combătute </a:t>
            </a:r>
            <a:r>
              <a:rPr lang="ro-RO" sz="2000" dirty="0" smtClean="0"/>
              <a:t>pentru a asigura o egalitate de șanse </a:t>
            </a:r>
            <a:r>
              <a:rPr lang="ro-RO" sz="2000" dirty="0" smtClean="0"/>
              <a:t>reală</a:t>
            </a:r>
            <a:r>
              <a:rPr lang="en-US" sz="2000" dirty="0" smtClean="0"/>
              <a:t>. </a:t>
            </a:r>
            <a:endParaRPr lang="en-US" sz="2000" b="1" dirty="0" smtClean="0"/>
          </a:p>
          <a:p>
            <a:pPr>
              <a:spcAft>
                <a:spcPts val="600"/>
              </a:spcAft>
              <a:buFont typeface="Wingdings" pitchFamily="2" charset="2"/>
              <a:buChar char="ü"/>
            </a:pPr>
            <a:endParaRPr lang="en-US" sz="2000" dirty="0" smtClean="0"/>
          </a:p>
          <a:p>
            <a:pPr>
              <a:spcAft>
                <a:spcPts val="600"/>
              </a:spcAft>
            </a:pPr>
            <a:r>
              <a:rPr lang="en-US" sz="2000" dirty="0" smtClean="0"/>
              <a:t>3. </a:t>
            </a:r>
            <a:r>
              <a:rPr lang="ro-RO" sz="2000" b="1" dirty="0" smtClean="0"/>
              <a:t>Accesibilitatea pentru toți cetățenii la serviciile, spațiile și infrastructura care sunt furnizate sau deschise </a:t>
            </a:r>
            <a:r>
              <a:rPr lang="ro-RO" sz="2000" b="1" dirty="0" smtClean="0"/>
              <a:t>publicului</a:t>
            </a:r>
            <a:r>
              <a:rPr lang="en-US" sz="2000" b="1" dirty="0" smtClean="0"/>
              <a:t>.</a:t>
            </a:r>
          </a:p>
          <a:p>
            <a:pPr>
              <a:spcAft>
                <a:spcPts val="600"/>
              </a:spcAft>
            </a:pPr>
            <a:endParaRPr lang="en-US" sz="2000" b="1" dirty="0" smtClean="0"/>
          </a:p>
          <a:p>
            <a:pPr>
              <a:spcAft>
                <a:spcPts val="600"/>
              </a:spcAft>
            </a:pPr>
            <a:endParaRPr lang="en-US" sz="2000" dirty="0" smtClean="0"/>
          </a:p>
          <a:p>
            <a:pPr lvl="1">
              <a:spcAft>
                <a:spcPts val="600"/>
              </a:spcAft>
              <a:buFont typeface="Wingdings" pitchFamily="2" charset="2"/>
              <a:buChar char="ü"/>
            </a:pPr>
            <a:endParaRPr lang="en-US" dirty="0" smtClean="0"/>
          </a:p>
          <a:p>
            <a:pPr lvl="1"/>
            <a:endParaRPr lang="en-US" b="1" dirty="0" smtClean="0"/>
          </a:p>
          <a:p>
            <a:pPr lvl="1"/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4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236936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8595" y="222195"/>
            <a:ext cx="936625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79770" y="222195"/>
            <a:ext cx="746125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77150" y="222195"/>
            <a:ext cx="849313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8595" y="-23500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98595" y="22219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2" name="Rectangle 1"/>
          <p:cNvSpPr/>
          <p:nvPr/>
        </p:nvSpPr>
        <p:spPr>
          <a:xfrm>
            <a:off x="398595" y="985720"/>
            <a:ext cx="11793404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 smtClean="0">
                <a:cs typeface="Arial" pitchFamily="34" charset="0"/>
              </a:rPr>
              <a:t>4. </a:t>
            </a:r>
            <a:r>
              <a:rPr lang="en-US" sz="2000" b="1" dirty="0" err="1" smtClean="0">
                <a:cs typeface="Arial" pitchFamily="34" charset="0"/>
              </a:rPr>
              <a:t>Schimbarile</a:t>
            </a:r>
            <a:r>
              <a:rPr lang="en-US" sz="2000" b="1" dirty="0" smtClean="0">
                <a:cs typeface="Arial" pitchFamily="34" charset="0"/>
              </a:rPr>
              <a:t> </a:t>
            </a:r>
            <a:r>
              <a:rPr lang="en-US" sz="2000" b="1" dirty="0" err="1" smtClean="0">
                <a:cs typeface="Arial" pitchFamily="34" charset="0"/>
              </a:rPr>
              <a:t>demografice</a:t>
            </a:r>
            <a:r>
              <a:rPr lang="en-US" sz="2000" b="1" dirty="0" smtClean="0">
                <a:cs typeface="Arial" pitchFamily="34" charset="0"/>
              </a:rPr>
              <a:t>: </a:t>
            </a:r>
          </a:p>
          <a:p>
            <a:pPr lvl="1">
              <a:buFont typeface="Wingdings" pitchFamily="2" charset="2"/>
              <a:buChar char="ü"/>
            </a:pPr>
            <a:r>
              <a:rPr lang="en-US" dirty="0" smtClean="0"/>
              <a:t> </a:t>
            </a:r>
            <a:r>
              <a:rPr lang="ro-RO" dirty="0" smtClean="0"/>
              <a:t>Îmbătrânirea </a:t>
            </a:r>
            <a:r>
              <a:rPr lang="ro-RO" dirty="0" smtClean="0"/>
              <a:t>populației;</a:t>
            </a:r>
            <a:endParaRPr lang="en-US" sz="1600" dirty="0" smtClean="0"/>
          </a:p>
          <a:p>
            <a:pPr lvl="1">
              <a:buFont typeface="Wingdings" pitchFamily="2" charset="2"/>
              <a:buChar char="ü"/>
            </a:pPr>
            <a:r>
              <a:rPr lang="en-US" dirty="0" smtClean="0"/>
              <a:t> </a:t>
            </a:r>
            <a:r>
              <a:rPr lang="ro-RO" dirty="0" smtClean="0"/>
              <a:t>Rate </a:t>
            </a:r>
            <a:r>
              <a:rPr lang="ro-RO" dirty="0" smtClean="0"/>
              <a:t>scăzute ale natalității;</a:t>
            </a:r>
            <a:endParaRPr lang="en-US" sz="1600" dirty="0" smtClean="0"/>
          </a:p>
          <a:p>
            <a:pPr lvl="1">
              <a:buFont typeface="Wingdings" pitchFamily="2" charset="2"/>
              <a:buChar char="ü"/>
            </a:pPr>
            <a:r>
              <a:rPr lang="en-US" dirty="0" smtClean="0"/>
              <a:t> </a:t>
            </a:r>
            <a:r>
              <a:rPr lang="ro-RO" dirty="0" smtClean="0"/>
              <a:t>Structuri </a:t>
            </a:r>
            <a:r>
              <a:rPr lang="ro-RO" dirty="0" smtClean="0"/>
              <a:t>familiale modificate;</a:t>
            </a:r>
            <a:endParaRPr lang="en-US" sz="1600" dirty="0" smtClean="0"/>
          </a:p>
          <a:p>
            <a:pPr lvl="1">
              <a:buFont typeface="Wingdings" pitchFamily="2" charset="2"/>
              <a:buChar char="ü"/>
            </a:pPr>
            <a:r>
              <a:rPr lang="ro-RO" dirty="0" smtClean="0"/>
              <a:t>Migrație.</a:t>
            </a:r>
            <a:endParaRPr lang="en-US" dirty="0" smtClean="0"/>
          </a:p>
          <a:p>
            <a:pPr lvl="1"/>
            <a:endParaRPr lang="en-US" sz="1600" dirty="0" smtClean="0"/>
          </a:p>
          <a:p>
            <a:r>
              <a:rPr lang="ro-RO" dirty="0" smtClean="0"/>
              <a:t>Schimbările demografice impun o serie măsuri proactive, printre altele:</a:t>
            </a:r>
            <a:endParaRPr lang="en-US" sz="1600" dirty="0" smtClean="0"/>
          </a:p>
          <a:p>
            <a:pPr lvl="1">
              <a:buFont typeface="Wingdings" pitchFamily="2" charset="2"/>
              <a:buChar char="ü"/>
            </a:pPr>
            <a:r>
              <a:rPr lang="en-US" dirty="0" smtClean="0"/>
              <a:t> </a:t>
            </a:r>
            <a:r>
              <a:rPr lang="ro-RO" dirty="0" smtClean="0"/>
              <a:t>îmbunătățirea </a:t>
            </a:r>
            <a:r>
              <a:rPr lang="ro-RO" dirty="0" smtClean="0"/>
              <a:t>condițiilor de muncă și a posibilităților de angajare a persoanelor în vârstă</a:t>
            </a:r>
            <a:r>
              <a:rPr lang="ro-RO" dirty="0" smtClean="0"/>
              <a:t>;</a:t>
            </a:r>
            <a:r>
              <a:rPr lang="en-US" dirty="0" smtClean="0"/>
              <a:t> </a:t>
            </a:r>
          </a:p>
          <a:p>
            <a:pPr lvl="1">
              <a:buFont typeface="Wingdings" pitchFamily="2" charset="2"/>
              <a:buChar char="ü"/>
            </a:pPr>
            <a:r>
              <a:rPr lang="en-US" dirty="0" smtClean="0"/>
              <a:t> </a:t>
            </a:r>
            <a:r>
              <a:rPr lang="ro-RO" dirty="0" smtClean="0"/>
              <a:t>sprijinirea </a:t>
            </a:r>
            <a:r>
              <a:rPr lang="ro-RO" dirty="0" smtClean="0"/>
              <a:t>oportunităților de formare în vederea creșterii nivelului de ocupare a forței de muncă, de reconversie profesională și de incluziune socială a femeilor, a tinerilor și a persoanelor în vârstă</a:t>
            </a:r>
            <a:r>
              <a:rPr lang="ro-RO" dirty="0" smtClean="0"/>
              <a:t>;</a:t>
            </a:r>
            <a:r>
              <a:rPr lang="en-US" dirty="0" smtClean="0"/>
              <a:t> </a:t>
            </a:r>
          </a:p>
          <a:p>
            <a:pPr lvl="1">
              <a:buFont typeface="Wingdings" pitchFamily="2" charset="2"/>
              <a:buChar char="ü"/>
            </a:pPr>
            <a:r>
              <a:rPr lang="en-US" dirty="0" smtClean="0"/>
              <a:t> </a:t>
            </a:r>
            <a:r>
              <a:rPr lang="ro-RO" dirty="0" smtClean="0"/>
              <a:t>furnizarea </a:t>
            </a:r>
            <a:r>
              <a:rPr lang="ro-RO" dirty="0" smtClean="0"/>
              <a:t>de servicii sociale de interes general care să ajute familiile și copii, să ofere facilități și îngrijire persoanelor în vârstă</a:t>
            </a:r>
            <a:r>
              <a:rPr lang="ro-RO" dirty="0" smtClean="0"/>
              <a:t>.</a:t>
            </a:r>
            <a:endParaRPr lang="en-US" dirty="0" smtClean="0"/>
          </a:p>
          <a:p>
            <a:pPr lvl="1"/>
            <a:endParaRPr lang="en-US" sz="1600" dirty="0" smtClean="0"/>
          </a:p>
          <a:p>
            <a:r>
              <a:rPr lang="en-US" sz="2000" dirty="0" smtClean="0"/>
              <a:t>O mare parte </a:t>
            </a:r>
            <a:r>
              <a:rPr lang="en-US" sz="2000" dirty="0" err="1" smtClean="0"/>
              <a:t>dintre</a:t>
            </a:r>
            <a:r>
              <a:rPr lang="en-US" sz="2000" dirty="0" smtClean="0"/>
              <a:t> </a:t>
            </a:r>
            <a:r>
              <a:rPr lang="en-US" sz="2000" dirty="0" err="1" smtClean="0"/>
              <a:t>aceste</a:t>
            </a:r>
            <a:r>
              <a:rPr lang="en-US" sz="2000" dirty="0" smtClean="0"/>
              <a:t> </a:t>
            </a:r>
            <a:r>
              <a:rPr lang="en-US" sz="2000" dirty="0" err="1" smtClean="0"/>
              <a:t>masuri</a:t>
            </a:r>
            <a:r>
              <a:rPr lang="en-US" sz="2000" dirty="0" smtClean="0"/>
              <a:t> </a:t>
            </a:r>
            <a:r>
              <a:rPr lang="en-US" sz="2000" dirty="0" err="1" smtClean="0"/>
              <a:t>reprezinta</a:t>
            </a:r>
            <a:r>
              <a:rPr lang="en-US" sz="2000" dirty="0" smtClean="0"/>
              <a:t> </a:t>
            </a:r>
            <a:r>
              <a:rPr lang="en-US" sz="2000" b="1" dirty="0" err="1" smtClean="0"/>
              <a:t>oportunitati</a:t>
            </a:r>
            <a:r>
              <a:rPr lang="en-US" sz="2000" b="1" dirty="0" smtClean="0"/>
              <a:t> de </a:t>
            </a:r>
            <a:r>
              <a:rPr lang="en-US" sz="2000" b="1" dirty="0" err="1" smtClean="0"/>
              <a:t>afaceri</a:t>
            </a:r>
            <a:r>
              <a:rPr lang="en-US" sz="2000" dirty="0" smtClean="0"/>
              <a:t>! </a:t>
            </a:r>
            <a:endParaRPr lang="en-US" sz="2000" dirty="0" smtClean="0"/>
          </a:p>
          <a:p>
            <a:pPr algn="just"/>
            <a:endParaRPr lang="en-US" sz="2000" b="1" dirty="0">
              <a:cs typeface="Arial" pitchFamily="34" charset="0"/>
            </a:endParaRPr>
          </a:p>
          <a:p>
            <a:pPr lvl="0"/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spcAft>
                <a:spcPts val="0"/>
              </a:spcAft>
            </a:pPr>
            <a:endParaRPr lang="ro-RO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5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282918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8595" y="222195"/>
            <a:ext cx="936625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79770" y="222195"/>
            <a:ext cx="746125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77150" y="222195"/>
            <a:ext cx="849313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8595" y="-23500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98595" y="22219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2" name="Rectangle 1"/>
          <p:cNvSpPr/>
          <p:nvPr/>
        </p:nvSpPr>
        <p:spPr>
          <a:xfrm>
            <a:off x="398595" y="985720"/>
            <a:ext cx="11793404" cy="71404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n-US" sz="2000" b="1" dirty="0" smtClean="0">
              <a:effectLst/>
              <a:latin typeface="Arial" pitchFamily="34" charset="0"/>
              <a:ea typeface="Times New Roman" panose="02020603050405020304" pitchFamily="18" charset="0"/>
              <a:cs typeface="Arial" pitchFamily="34" charset="0"/>
            </a:endParaRPr>
          </a:p>
          <a:p>
            <a:pPr algn="just"/>
            <a:r>
              <a:rPr lang="en-US" sz="2000" b="1" dirty="0" smtClean="0">
                <a:ea typeface="Times New Roman" panose="02020603050405020304" pitchFamily="18" charset="0"/>
                <a:cs typeface="Arial" pitchFamily="34" charset="0"/>
              </a:rPr>
              <a:t>CADRU LEGISLATIV: </a:t>
            </a:r>
          </a:p>
          <a:p>
            <a:pPr algn="just"/>
            <a:endParaRPr lang="en-US" sz="2000" b="1" dirty="0" smtClean="0">
              <a:ea typeface="Times New Roman" panose="02020603050405020304" pitchFamily="18" charset="0"/>
              <a:cs typeface="Arial" pitchFamily="34" charset="0"/>
            </a:endParaRPr>
          </a:p>
          <a:p>
            <a:pPr algn="just">
              <a:buFontTx/>
              <a:buChar char="-"/>
            </a:pP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OG. 137 / 2000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privind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prevenirea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si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sanctionarea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tuturor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formelor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de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discriminare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; </a:t>
            </a:r>
          </a:p>
          <a:p>
            <a:pPr lvl="1" algn="just">
              <a:buFontTx/>
              <a:buChar char="-"/>
            </a:pP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CNCD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Consiliul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National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pentru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Combaterea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Discriminarii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: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poate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fi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sesizat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si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are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putere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de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sanctionare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: </a:t>
            </a:r>
          </a:p>
          <a:p>
            <a:pPr lvl="1" algn="just">
              <a:buFontTx/>
              <a:buChar char="-"/>
            </a:pP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Amenda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1000 – 30000 lei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daca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discriminarea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vizeaza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o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persoana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fizica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;</a:t>
            </a:r>
          </a:p>
          <a:p>
            <a:pPr lvl="1" algn="just">
              <a:buFontTx/>
              <a:buChar char="-"/>
            </a:pP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Amenda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2000 – 100000 lei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daca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discriminarea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vizeaza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un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grup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de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persoane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sau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o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comunitate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(ex.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Therme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)</a:t>
            </a:r>
          </a:p>
          <a:p>
            <a:pPr lvl="1" algn="just">
              <a:buFontTx/>
              <a:buChar char="-"/>
            </a:pPr>
            <a:endParaRPr lang="en-US" sz="2000" dirty="0" smtClean="0">
              <a:ea typeface="Times New Roman" panose="02020603050405020304" pitchFamily="18" charset="0"/>
              <a:cs typeface="Arial" pitchFamily="34" charset="0"/>
            </a:endParaRPr>
          </a:p>
          <a:p>
            <a:pPr algn="just">
              <a:buFontTx/>
              <a:buChar char="-"/>
            </a:pP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L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egea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202 / 2002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privind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egalitatea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de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sanse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si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tratament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intre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femei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si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barbati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</a:p>
          <a:p>
            <a:pPr lvl="1" algn="just">
              <a:buFontTx/>
              <a:buChar char="-"/>
            </a:pP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Agentia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Nationala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pentru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Egalitate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de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Sanse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ANES: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rol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in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eliminarea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discriminarii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de gen, are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rol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de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reglementare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in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lupta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impotriva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violentei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in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familie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endParaRPr lang="en-US" sz="2000" dirty="0" smtClean="0">
              <a:ea typeface="Times New Roman" panose="02020603050405020304" pitchFamily="18" charset="0"/>
              <a:cs typeface="Arial" pitchFamily="34" charset="0"/>
            </a:endParaRPr>
          </a:p>
          <a:p>
            <a:pPr algn="just">
              <a:buFontTx/>
              <a:buChar char="-"/>
            </a:pPr>
            <a:endParaRPr lang="en-US" sz="2000" dirty="0" smtClean="0">
              <a:ea typeface="Times New Roman" panose="02020603050405020304" pitchFamily="18" charset="0"/>
              <a:cs typeface="Arial" pitchFamily="34" charset="0"/>
            </a:endParaRPr>
          </a:p>
          <a:p>
            <a:pPr algn="just">
              <a:buFontTx/>
              <a:buChar char="-"/>
            </a:pP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Legea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448 / 2006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privind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protectia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si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promovarea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drepturilor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persoanelor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cu handicap: </a:t>
            </a:r>
          </a:p>
          <a:p>
            <a:pPr lvl="1" algn="just">
              <a:buFontTx/>
              <a:buChar char="-"/>
            </a:pP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adaptarea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c</a:t>
            </a:r>
            <a:r>
              <a:rPr lang="ro-RO" sz="2000" dirty="0" smtClean="0"/>
              <a:t>lădiril</a:t>
            </a:r>
            <a:r>
              <a:rPr lang="en-US" sz="2000" dirty="0" smtClean="0"/>
              <a:t>or</a:t>
            </a:r>
            <a:r>
              <a:rPr lang="ro-RO" sz="2000" dirty="0" smtClean="0"/>
              <a:t> </a:t>
            </a:r>
            <a:r>
              <a:rPr lang="ro-RO" sz="2000" dirty="0" smtClean="0"/>
              <a:t>de utilitate publică, </a:t>
            </a:r>
            <a:r>
              <a:rPr lang="ro-RO" sz="2000" dirty="0" smtClean="0"/>
              <a:t>căil</a:t>
            </a:r>
            <a:r>
              <a:rPr lang="en-US" sz="2000" dirty="0" smtClean="0"/>
              <a:t>or</a:t>
            </a:r>
            <a:r>
              <a:rPr lang="ro-RO" sz="2000" dirty="0" smtClean="0"/>
              <a:t> </a:t>
            </a:r>
            <a:r>
              <a:rPr lang="ro-RO" sz="2000" dirty="0" smtClean="0"/>
              <a:t>de acces, </a:t>
            </a:r>
            <a:r>
              <a:rPr lang="ro-RO" sz="2000" dirty="0" smtClean="0"/>
              <a:t>clădiril</a:t>
            </a:r>
            <a:r>
              <a:rPr lang="en-US" sz="2000" dirty="0" smtClean="0"/>
              <a:t>or</a:t>
            </a:r>
            <a:r>
              <a:rPr lang="ro-RO" sz="2000" dirty="0" smtClean="0"/>
              <a:t> </a:t>
            </a:r>
            <a:r>
              <a:rPr lang="ro-RO" sz="2000" dirty="0" smtClean="0"/>
              <a:t>de locuit construite din fonduri publice, </a:t>
            </a:r>
            <a:r>
              <a:rPr lang="ro-RO" sz="2000" dirty="0" smtClean="0"/>
              <a:t>mijloacel</a:t>
            </a:r>
            <a:r>
              <a:rPr lang="en-US" sz="2000" dirty="0" smtClean="0"/>
              <a:t>or</a:t>
            </a:r>
            <a:r>
              <a:rPr lang="ro-RO" sz="2000" dirty="0" smtClean="0"/>
              <a:t> </a:t>
            </a:r>
            <a:r>
              <a:rPr lang="ro-RO" sz="2000" dirty="0" smtClean="0"/>
              <a:t>de transport în comun și stațiile acestora, </a:t>
            </a:r>
            <a:r>
              <a:rPr lang="ro-RO" sz="2000" dirty="0" smtClean="0"/>
              <a:t>vagoanel</a:t>
            </a:r>
            <a:r>
              <a:rPr lang="en-US" sz="2000" dirty="0" smtClean="0"/>
              <a:t>or</a:t>
            </a:r>
            <a:r>
              <a:rPr lang="ro-RO" sz="2000" dirty="0" smtClean="0"/>
              <a:t> </a:t>
            </a:r>
            <a:r>
              <a:rPr lang="en-US" sz="2000" dirty="0" smtClean="0"/>
              <a:t>pt </a:t>
            </a:r>
            <a:r>
              <a:rPr lang="ro-RO" sz="2000" dirty="0" smtClean="0"/>
              <a:t>călători </a:t>
            </a:r>
            <a:r>
              <a:rPr lang="ro-RO" sz="2000" dirty="0" smtClean="0"/>
              <a:t>și </a:t>
            </a:r>
            <a:r>
              <a:rPr lang="ro-RO" sz="2000" dirty="0" smtClean="0"/>
              <a:t>peroanel</a:t>
            </a:r>
            <a:r>
              <a:rPr lang="en-US" sz="2000" dirty="0" smtClean="0"/>
              <a:t>or</a:t>
            </a:r>
            <a:r>
              <a:rPr lang="ro-RO" sz="2000" dirty="0" smtClean="0"/>
              <a:t>, </a:t>
            </a:r>
            <a:endParaRPr lang="en-US" sz="2000" dirty="0" smtClean="0"/>
          </a:p>
          <a:p>
            <a:pPr lvl="1" algn="just">
              <a:buFontTx/>
              <a:buChar char="-"/>
            </a:pP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recent: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initiativa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legislativa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pentru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persoanele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cu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deficiente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de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auz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: la TVR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filmele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,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serialele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si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documentarele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romanesti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vor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adaptate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pentru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persoanele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cu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deficiente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 de </a:t>
            </a:r>
            <a:r>
              <a:rPr lang="en-US" sz="2000" dirty="0" err="1" smtClean="0">
                <a:ea typeface="Times New Roman" panose="02020603050405020304" pitchFamily="18" charset="0"/>
                <a:cs typeface="Arial" pitchFamily="34" charset="0"/>
              </a:rPr>
              <a:t>auz</a:t>
            </a:r>
            <a:r>
              <a:rPr lang="en-US" sz="2000" dirty="0" smtClean="0">
                <a:ea typeface="Times New Roman" panose="02020603050405020304" pitchFamily="18" charset="0"/>
                <a:cs typeface="Arial" pitchFamily="34" charset="0"/>
              </a:rPr>
              <a:t>. </a:t>
            </a:r>
            <a:endParaRPr lang="en-US" sz="2000" dirty="0" smtClean="0">
              <a:ea typeface="Times New Roman" panose="02020603050405020304" pitchFamily="18" charset="0"/>
              <a:cs typeface="Arial" pitchFamily="34" charset="0"/>
            </a:endParaRPr>
          </a:p>
          <a:p>
            <a:pPr algn="just"/>
            <a:endParaRPr lang="en-US" sz="2000" b="1" dirty="0" smtClean="0">
              <a:effectLst/>
              <a:ea typeface="Times New Roman" panose="02020603050405020304" pitchFamily="18" charset="0"/>
              <a:cs typeface="Arial" pitchFamily="34" charset="0"/>
            </a:endParaRPr>
          </a:p>
          <a:p>
            <a:pPr algn="just"/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lvl="0"/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spcAft>
                <a:spcPts val="0"/>
              </a:spcAft>
            </a:pPr>
            <a:endParaRPr lang="ro-RO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6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2093500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8595" y="222195"/>
            <a:ext cx="936625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79770" y="222195"/>
            <a:ext cx="746125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77150" y="222195"/>
            <a:ext cx="849313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8595" y="-23500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98595" y="22219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2" name="Rectangle 1"/>
          <p:cNvSpPr/>
          <p:nvPr/>
        </p:nvSpPr>
        <p:spPr>
          <a:xfrm>
            <a:off x="398595" y="985720"/>
            <a:ext cx="11500195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n-US" sz="2000" b="1" dirty="0" smtClean="0"/>
          </a:p>
          <a:p>
            <a:pPr lvl="0"/>
            <a:r>
              <a:rPr lang="en-US" sz="2000" b="1" dirty="0" smtClean="0"/>
              <a:t>Cum pot </a:t>
            </a:r>
            <a:r>
              <a:rPr lang="en-US" sz="2000" b="1" dirty="0" err="1" smtClean="0"/>
              <a:t>discrimina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angajatorii</a:t>
            </a:r>
            <a:r>
              <a:rPr lang="en-US" sz="2000" b="1" dirty="0" smtClean="0"/>
              <a:t>? </a:t>
            </a:r>
          </a:p>
          <a:p>
            <a:endParaRPr lang="it-IT" sz="2000" dirty="0" smtClean="0"/>
          </a:p>
          <a:p>
            <a:r>
              <a:rPr lang="it-IT" sz="2000" dirty="0" smtClean="0"/>
              <a:t>Discriminarea </a:t>
            </a:r>
            <a:r>
              <a:rPr lang="it-IT" sz="2000" dirty="0" smtClean="0"/>
              <a:t>în domeniul muncii poate lua forme diferite în funcție </a:t>
            </a:r>
            <a:r>
              <a:rPr lang="it-IT" sz="2000" dirty="0" smtClean="0"/>
              <a:t>de </a:t>
            </a:r>
            <a:r>
              <a:rPr lang="en-US" sz="2000" dirty="0" err="1" smtClean="0"/>
              <a:t>momentul</a:t>
            </a:r>
            <a:r>
              <a:rPr lang="en-US" sz="2000" dirty="0" smtClean="0"/>
              <a:t> </a:t>
            </a:r>
            <a:r>
              <a:rPr lang="en-US" sz="2000" dirty="0" err="1" smtClean="0"/>
              <a:t>în</a:t>
            </a:r>
            <a:r>
              <a:rPr lang="en-US" sz="2000" dirty="0" smtClean="0"/>
              <a:t> care </a:t>
            </a:r>
            <a:r>
              <a:rPr lang="en-US" sz="2000" dirty="0" err="1" smtClean="0"/>
              <a:t>poate</a:t>
            </a:r>
            <a:r>
              <a:rPr lang="en-US" sz="2000" dirty="0" smtClean="0"/>
              <a:t> </a:t>
            </a:r>
            <a:r>
              <a:rPr lang="en-US" sz="2000" dirty="0" err="1" smtClean="0"/>
              <a:t>avea</a:t>
            </a:r>
            <a:r>
              <a:rPr lang="en-US" sz="2000" dirty="0" smtClean="0"/>
              <a:t> loc</a:t>
            </a:r>
            <a:r>
              <a:rPr lang="en-US" sz="2000" dirty="0" smtClean="0"/>
              <a:t>:</a:t>
            </a:r>
          </a:p>
          <a:p>
            <a:pPr lvl="1">
              <a:buFont typeface="Wingdings" pitchFamily="2" charset="2"/>
              <a:buChar char="ü"/>
            </a:pPr>
            <a:r>
              <a:rPr lang="en-US" sz="2000" dirty="0" smtClean="0"/>
              <a:t>la </a:t>
            </a:r>
            <a:r>
              <a:rPr lang="en-US" sz="2000" dirty="0" err="1" smtClean="0"/>
              <a:t>recrutare</a:t>
            </a:r>
            <a:r>
              <a:rPr lang="en-US" sz="2000" dirty="0" smtClean="0"/>
              <a:t> </a:t>
            </a:r>
            <a:r>
              <a:rPr lang="en-US" sz="2000" dirty="0" err="1" smtClean="0"/>
              <a:t>și</a:t>
            </a:r>
            <a:r>
              <a:rPr lang="en-US" sz="2000" dirty="0" smtClean="0"/>
              <a:t> </a:t>
            </a:r>
            <a:r>
              <a:rPr lang="en-US" sz="2000" dirty="0" err="1" smtClean="0"/>
              <a:t>angajare</a:t>
            </a:r>
            <a:r>
              <a:rPr lang="en-US" sz="2000" dirty="0" smtClean="0"/>
              <a:t>, </a:t>
            </a:r>
            <a:endParaRPr lang="en-US" sz="2000" dirty="0" smtClean="0"/>
          </a:p>
          <a:p>
            <a:pPr lvl="1">
              <a:buFont typeface="Wingdings" pitchFamily="2" charset="2"/>
              <a:buChar char="ü"/>
            </a:pPr>
            <a:r>
              <a:rPr lang="en-US" sz="2000" dirty="0" err="1" smtClean="0"/>
              <a:t>pe</a:t>
            </a:r>
            <a:r>
              <a:rPr lang="en-US" sz="2000" dirty="0" smtClean="0"/>
              <a:t> </a:t>
            </a:r>
            <a:r>
              <a:rPr lang="en-US" sz="2000" dirty="0" err="1" smtClean="0"/>
              <a:t>parcursul</a:t>
            </a:r>
            <a:r>
              <a:rPr lang="en-US" sz="2000" dirty="0" smtClean="0"/>
              <a:t> </a:t>
            </a:r>
            <a:r>
              <a:rPr lang="en-US" sz="2000" dirty="0" err="1" smtClean="0"/>
              <a:t>relațiilor</a:t>
            </a:r>
            <a:r>
              <a:rPr lang="en-US" sz="2000" dirty="0" smtClean="0"/>
              <a:t> 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de 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muncă prin: stabilirea unor condiții aparent neutre, dar care au un 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efect</a:t>
            </a:r>
            <a:r>
              <a:rPr lang="en-US" sz="20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it-IT" sz="2000" dirty="0" smtClean="0"/>
              <a:t>disproporționat </a:t>
            </a:r>
            <a:r>
              <a:rPr lang="it-IT" sz="2000" dirty="0" smtClean="0"/>
              <a:t>asupra unui grup de persoane, </a:t>
            </a:r>
            <a:endParaRPr lang="it-IT" sz="2000" dirty="0" smtClean="0"/>
          </a:p>
          <a:p>
            <a:pPr lvl="1">
              <a:buFont typeface="Wingdings" pitchFamily="2" charset="2"/>
              <a:buChar char="ü"/>
            </a:pPr>
            <a:r>
              <a:rPr lang="it-IT" sz="2000" dirty="0" smtClean="0"/>
              <a:t>hărțuire</a:t>
            </a:r>
            <a:r>
              <a:rPr lang="it-IT" sz="2000" dirty="0" smtClean="0"/>
              <a:t>, </a:t>
            </a:r>
            <a:endParaRPr lang="it-IT" sz="2000" dirty="0" smtClean="0"/>
          </a:p>
          <a:p>
            <a:pPr lvl="1">
              <a:buFont typeface="Wingdings" pitchFamily="2" charset="2"/>
              <a:buChar char="ü"/>
            </a:pPr>
            <a:r>
              <a:rPr lang="it-IT" sz="2000" dirty="0" smtClean="0"/>
              <a:t>stabilirea discriminatorie </a:t>
            </a:r>
            <a:r>
              <a:rPr lang="en-US" sz="2000" dirty="0" smtClean="0"/>
              <a:t>a </a:t>
            </a:r>
            <a:r>
              <a:rPr lang="en-US" sz="2000" dirty="0" err="1" smtClean="0"/>
              <a:t>unor</a:t>
            </a:r>
            <a:r>
              <a:rPr lang="en-US" sz="2000" dirty="0" smtClean="0"/>
              <a:t> </a:t>
            </a:r>
            <a:r>
              <a:rPr lang="en-US" sz="2000" dirty="0" err="1" smtClean="0"/>
              <a:t>condiții</a:t>
            </a:r>
            <a:r>
              <a:rPr lang="en-US" sz="2000" dirty="0" smtClean="0"/>
              <a:t> </a:t>
            </a:r>
            <a:r>
              <a:rPr lang="en-US" sz="2000" dirty="0" err="1" smtClean="0"/>
              <a:t>dezavantajoase</a:t>
            </a:r>
            <a:r>
              <a:rPr lang="en-US" sz="2000" dirty="0" smtClean="0"/>
              <a:t> </a:t>
            </a:r>
            <a:r>
              <a:rPr lang="en-US" sz="2000" dirty="0" smtClean="0"/>
              <a:t>legate de </a:t>
            </a:r>
            <a:r>
              <a:rPr lang="en-US" sz="2000" dirty="0" err="1" smtClean="0"/>
              <a:t>regimul</a:t>
            </a:r>
            <a:r>
              <a:rPr lang="en-US" sz="2000" dirty="0" smtClean="0"/>
              <a:t> </a:t>
            </a:r>
            <a:r>
              <a:rPr lang="en-US" sz="2000" dirty="0" smtClean="0"/>
              <a:t>de </a:t>
            </a:r>
            <a:r>
              <a:rPr lang="en-US" sz="2000" dirty="0" err="1" smtClean="0"/>
              <a:t>lucru</a:t>
            </a:r>
            <a:r>
              <a:rPr lang="en-US" sz="2000" dirty="0" smtClean="0"/>
              <a:t>, </a:t>
            </a:r>
            <a:r>
              <a:rPr lang="en-US" sz="2000" dirty="0" err="1" smtClean="0"/>
              <a:t>promovarea</a:t>
            </a:r>
            <a:r>
              <a:rPr lang="en-US" sz="2000" dirty="0" smtClean="0"/>
              <a:t> </a:t>
            </a:r>
            <a:r>
              <a:rPr lang="en-US" sz="2000" dirty="0" err="1" smtClean="0"/>
              <a:t>sau</a:t>
            </a:r>
            <a:r>
              <a:rPr lang="en-US" sz="2000" dirty="0" smtClean="0"/>
              <a:t> </a:t>
            </a:r>
            <a:r>
              <a:rPr lang="en-US" sz="2000" dirty="0" err="1" smtClean="0"/>
              <a:t>drepturile</a:t>
            </a:r>
            <a:r>
              <a:rPr lang="en-US" sz="2000" dirty="0" smtClean="0"/>
              <a:t> </a:t>
            </a:r>
            <a:r>
              <a:rPr lang="en-US" sz="2000" dirty="0" err="1" smtClean="0"/>
              <a:t>salariale</a:t>
            </a:r>
            <a:r>
              <a:rPr lang="en-US" sz="2000" dirty="0" smtClean="0"/>
              <a:t> </a:t>
            </a:r>
          </a:p>
          <a:p>
            <a:pPr lvl="1">
              <a:buFont typeface="Wingdings" pitchFamily="2" charset="2"/>
              <a:buChar char="ü"/>
            </a:pPr>
            <a:r>
              <a:rPr lang="en-US" sz="2000" dirty="0" err="1" smtClean="0"/>
              <a:t>neîndeplinirea</a:t>
            </a:r>
            <a:r>
              <a:rPr lang="en-US" sz="2000" dirty="0" smtClean="0"/>
              <a:t> </a:t>
            </a:r>
            <a:r>
              <a:rPr lang="en-US" sz="2000" dirty="0" err="1" smtClean="0"/>
              <a:t>obligației</a:t>
            </a:r>
            <a:r>
              <a:rPr lang="en-US" sz="2000" dirty="0" smtClean="0"/>
              <a:t> </a:t>
            </a:r>
            <a:r>
              <a:rPr lang="en-US" sz="2000" dirty="0" smtClean="0"/>
              <a:t>de 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acomodare 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rezonabilă a persoanelor cu dizabilități, 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  <a:p>
            <a:pPr lvl="1">
              <a:buFont typeface="Wingdings" pitchFamily="2" charset="2"/>
              <a:buChar char="ü"/>
            </a:pPr>
            <a:r>
              <a:rPr lang="pt-BR" sz="2000" dirty="0" smtClean="0"/>
              <a:t>tratamentul </a:t>
            </a:r>
            <a:r>
              <a:rPr lang="pt-BR" sz="2000" dirty="0" smtClean="0"/>
              <a:t>discriminator prin încheierea relațiilor de muncă</a:t>
            </a:r>
            <a:endParaRPr lang="en-US" sz="2000" b="1" dirty="0" smtClean="0"/>
          </a:p>
          <a:p>
            <a:pPr lvl="0"/>
            <a:r>
              <a:rPr lang="en-US" sz="2000" b="1" dirty="0" smtClean="0"/>
              <a:t> </a:t>
            </a:r>
            <a:endParaRPr lang="en-US" sz="2000" b="1" dirty="0"/>
          </a:p>
          <a:p>
            <a:pPr algn="just"/>
            <a:endParaRPr lang="en-US" sz="2000" dirty="0"/>
          </a:p>
          <a:p>
            <a:pPr algn="just">
              <a:spcAft>
                <a:spcPts val="0"/>
              </a:spcAft>
            </a:pPr>
            <a:endParaRPr lang="ro-RO" sz="20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7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2093500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8595" y="222195"/>
            <a:ext cx="936625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79770" y="222195"/>
            <a:ext cx="746125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77150" y="222195"/>
            <a:ext cx="849313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8595" y="-23500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98595" y="22219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2" name="Rectangle 1"/>
          <p:cNvSpPr/>
          <p:nvPr/>
        </p:nvSpPr>
        <p:spPr>
          <a:xfrm>
            <a:off x="398595" y="985720"/>
            <a:ext cx="1150019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n-US" sz="2000" b="1" dirty="0" smtClean="0">
              <a:cs typeface="Arial" pitchFamily="34" charset="0"/>
            </a:endParaRPr>
          </a:p>
          <a:p>
            <a:pPr algn="just"/>
            <a:endParaRPr lang="en-US" sz="2000" b="1" dirty="0">
              <a:cs typeface="Arial" pitchFamily="34" charset="0"/>
            </a:endParaRPr>
          </a:p>
          <a:p>
            <a:pPr algn="just">
              <a:spcAft>
                <a:spcPts val="600"/>
              </a:spcAft>
              <a:buFont typeface="Wingdings" pitchFamily="2" charset="2"/>
              <a:buChar char="ü"/>
            </a:pPr>
            <a:endParaRPr lang="ro-RO" sz="2000" b="1" dirty="0">
              <a:effectLst/>
              <a:latin typeface="Arial" pitchFamily="34" charset="0"/>
              <a:ea typeface="Times New Roman" panose="02020603050405020304" pitchFamily="18" charset="0"/>
              <a:cs typeface="Arial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8</a:t>
            </a:fld>
            <a:endParaRPr lang="ro-RO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2638" y="1138425"/>
            <a:ext cx="8086725" cy="497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020056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8595" y="222195"/>
            <a:ext cx="936625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79770" y="222195"/>
            <a:ext cx="746125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77150" y="222195"/>
            <a:ext cx="849313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8595" y="-23500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98595" y="22219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2" name="Rectangle 1"/>
          <p:cNvSpPr/>
          <p:nvPr/>
        </p:nvSpPr>
        <p:spPr>
          <a:xfrm>
            <a:off x="398595" y="985720"/>
            <a:ext cx="11793404" cy="44165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</a:p>
          <a:p>
            <a:pPr algn="just"/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US" sz="2000" b="1" dirty="0" err="1" smtClean="0">
                <a:cs typeface="Arial" panose="020B0604020202020204" pitchFamily="34" charset="0"/>
              </a:rPr>
              <a:t>Discriminare</a:t>
            </a:r>
            <a:r>
              <a:rPr lang="en-US" sz="2000" b="1" dirty="0" smtClean="0"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cs typeface="Arial" panose="020B0604020202020204" pitchFamily="34" charset="0"/>
              </a:rPr>
              <a:t>pe</a:t>
            </a:r>
            <a:r>
              <a:rPr lang="en-US" sz="2000" b="1" dirty="0" smtClean="0"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cs typeface="Arial" panose="020B0604020202020204" pitchFamily="34" charset="0"/>
              </a:rPr>
              <a:t>parcursul</a:t>
            </a:r>
            <a:r>
              <a:rPr lang="en-US" sz="2000" b="1" dirty="0" smtClean="0"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cs typeface="Arial" panose="020B0604020202020204" pitchFamily="34" charset="0"/>
              </a:rPr>
              <a:t>relatiilor</a:t>
            </a:r>
            <a:r>
              <a:rPr lang="en-US" sz="2000" b="1" dirty="0" smtClean="0">
                <a:cs typeface="Arial" panose="020B0604020202020204" pitchFamily="34" charset="0"/>
              </a:rPr>
              <a:t> de </a:t>
            </a:r>
            <a:r>
              <a:rPr lang="en-US" sz="2000" b="1" dirty="0" err="1" smtClean="0">
                <a:cs typeface="Arial" panose="020B0604020202020204" pitchFamily="34" charset="0"/>
              </a:rPr>
              <a:t>munca</a:t>
            </a:r>
            <a:r>
              <a:rPr lang="en-US" sz="2000" b="1" dirty="0" smtClean="0">
                <a:cs typeface="Arial" panose="020B0604020202020204" pitchFamily="34" charset="0"/>
              </a:rPr>
              <a:t>: </a:t>
            </a:r>
          </a:p>
          <a:p>
            <a:pPr>
              <a:buFontTx/>
              <a:buChar char="-"/>
            </a:pPr>
            <a:r>
              <a:rPr lang="en-US" sz="2000" dirty="0" smtClean="0">
                <a:cs typeface="Arial" panose="020B0604020202020204" pitchFamily="34" charset="0"/>
              </a:rPr>
              <a:t>P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referința 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de a promova în pozițiile de conducere doar candidații 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bărbați</a:t>
            </a:r>
            <a:r>
              <a:rPr lang="en-US" sz="20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sau 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acceptarea în cursurile de formare profesională doar „persoanele 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fără</a:t>
            </a:r>
            <a:r>
              <a:rPr lang="en-US" sz="20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it-IT" sz="2000" dirty="0" smtClean="0"/>
              <a:t>obligații </a:t>
            </a:r>
            <a:r>
              <a:rPr lang="it-IT" sz="2000" dirty="0" smtClean="0"/>
              <a:t>familiale” (de obicei femei), constituie </a:t>
            </a:r>
            <a:r>
              <a:rPr lang="it-IT" sz="2000" dirty="0" smtClean="0"/>
              <a:t>discriminare;</a:t>
            </a:r>
          </a:p>
          <a:p>
            <a:pPr>
              <a:buFontTx/>
              <a:buChar char="-"/>
            </a:pPr>
            <a:r>
              <a:rPr lang="vi-VN" sz="2000" dirty="0" smtClean="0">
                <a:latin typeface="Calibri" pitchFamily="34" charset="0"/>
                <a:cs typeface="Calibri" pitchFamily="34" charset="0"/>
              </a:rPr>
              <a:t>remunerarea 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inegală pentru acelaşi tip şi/sau volum de muncă, faptă 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care</a:t>
            </a:r>
            <a:r>
              <a:rPr lang="en-US" sz="20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este 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interzisă nu numai de Legea privind asigurarea egalității, ci și de 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Codul</a:t>
            </a:r>
            <a:r>
              <a:rPr lang="en-US" sz="20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Muncii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. Principiul aplicabil este acela de plată egală pentru muncă egală 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și</a:t>
            </a:r>
            <a:r>
              <a:rPr lang="en-US" sz="20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pt-BR" sz="2000" dirty="0" smtClean="0"/>
              <a:t>pentru </a:t>
            </a:r>
            <a:r>
              <a:rPr lang="pt-BR" sz="2000" dirty="0" smtClean="0"/>
              <a:t>muncă de valoare </a:t>
            </a:r>
            <a:r>
              <a:rPr lang="pt-BR" sz="2000" dirty="0" smtClean="0"/>
              <a:t>egală. </a:t>
            </a:r>
          </a:p>
          <a:p>
            <a:endParaRPr lang="pt-BR" sz="2000" dirty="0" smtClean="0"/>
          </a:p>
          <a:p>
            <a:r>
              <a:rPr lang="pt-BR" sz="2000" b="1" dirty="0" smtClean="0"/>
              <a:t>HĂRŢUIREA</a:t>
            </a:r>
            <a:r>
              <a:rPr lang="pt-BR" sz="2000" dirty="0" smtClean="0"/>
              <a:t> </a:t>
            </a:r>
            <a:r>
              <a:rPr lang="pt-BR" sz="2000" dirty="0" smtClean="0"/>
              <a:t>este tratamentul degradant, atingerea adusă </a:t>
            </a:r>
            <a:r>
              <a:rPr lang="pt-BR" sz="2000" dirty="0" smtClean="0"/>
              <a:t>demnității 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persoanei 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prin realizarea unui mediu de lucru ostil chiar de către 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angajator</a:t>
            </a:r>
            <a:r>
              <a:rPr lang="en-US" sz="20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sau 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de către colegi în condițiile în care angajatorul nu ia măsuri pentru oprirea</a:t>
            </a:r>
          </a:p>
          <a:p>
            <a:r>
              <a:rPr lang="vi-VN" sz="2000" dirty="0" smtClean="0">
                <a:latin typeface="Calibri" pitchFamily="34" charset="0"/>
                <a:cs typeface="Calibri" pitchFamily="34" charset="0"/>
              </a:rPr>
              <a:t>faptelor de hărțuire.</a:t>
            </a:r>
            <a:endParaRPr lang="pt-BR" sz="2000" dirty="0" smtClean="0">
              <a:latin typeface="Calibri" pitchFamily="34" charset="0"/>
              <a:cs typeface="Calibri" pitchFamily="34" charset="0"/>
            </a:endParaRPr>
          </a:p>
          <a:p>
            <a:endParaRPr lang="it-IT" sz="2000" dirty="0" smtClean="0"/>
          </a:p>
          <a:p>
            <a:r>
              <a:rPr lang="en-US" sz="2000" b="1" dirty="0" smtClean="0">
                <a:cs typeface="Arial" panose="020B0604020202020204" pitchFamily="34" charset="0"/>
              </a:rPr>
              <a:t> 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9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88709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8595" y="222195"/>
            <a:ext cx="936625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79770" y="222195"/>
            <a:ext cx="746125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77150" y="222195"/>
            <a:ext cx="849313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8595" y="-23500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98595" y="22219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2" name="Rectangle 1"/>
          <p:cNvSpPr/>
          <p:nvPr/>
        </p:nvSpPr>
        <p:spPr>
          <a:xfrm>
            <a:off x="398595" y="985720"/>
            <a:ext cx="11793404" cy="5555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2000" b="1" dirty="0" smtClean="0">
                <a:cs typeface="Arial" pitchFamily="34" charset="0"/>
              </a:rPr>
              <a:t>OBLIGATIILE SI RASPUNDEREA ANGAJATORILOR IN APLICAREA EGALITATII DE SANSE SI DE TRATAMENT INTRE FEMEI SI BARBATI: </a:t>
            </a:r>
          </a:p>
          <a:p>
            <a:pPr>
              <a:spcAft>
                <a:spcPts val="600"/>
              </a:spcAft>
              <a:buFont typeface="Wingdings" pitchFamily="2" charset="2"/>
              <a:buChar char="ü"/>
            </a:pPr>
            <a:r>
              <a:rPr lang="ro-RO" sz="2000" dirty="0" smtClean="0"/>
              <a:t>Orice angajator trebuie sa respecte egalitatea de sanse si sa previna orice forma de discriminare intre femei si barbati in relatiile de munca.</a:t>
            </a:r>
            <a:endParaRPr lang="en-US" sz="2000" dirty="0" smtClean="0"/>
          </a:p>
          <a:p>
            <a:pPr>
              <a:spcAft>
                <a:spcPts val="600"/>
              </a:spcAft>
              <a:buFont typeface="Wingdings" pitchFamily="2" charset="2"/>
              <a:buChar char="ü"/>
            </a:pPr>
            <a:r>
              <a:rPr lang="ro-RO" sz="2000" dirty="0" smtClean="0"/>
              <a:t>Maternitatea nu constituie motiv de </a:t>
            </a:r>
            <a:r>
              <a:rPr lang="ro-RO" sz="2000" dirty="0" smtClean="0"/>
              <a:t>discriminare.</a:t>
            </a:r>
            <a:endParaRPr lang="en-US" sz="2000" dirty="0" smtClean="0"/>
          </a:p>
          <a:p>
            <a:pPr>
              <a:spcAft>
                <a:spcPts val="600"/>
              </a:spcAft>
              <a:buFont typeface="Wingdings" pitchFamily="2" charset="2"/>
              <a:buChar char="ü"/>
            </a:pPr>
            <a:r>
              <a:rPr lang="ro-RO" sz="2000" dirty="0" smtClean="0"/>
              <a:t>Angajatii </a:t>
            </a:r>
            <a:r>
              <a:rPr lang="ro-RO" sz="2000" dirty="0" smtClean="0"/>
              <a:t>au dreptul ca, in cazul in care se considera discriminati pe baza criteriului de sex, sa formuleze sesizari/reclamatii catre angajator sau impotriva lui, daca acesta este direct implicat.</a:t>
            </a:r>
            <a:endParaRPr lang="en-US" sz="2000" dirty="0" smtClean="0"/>
          </a:p>
          <a:p>
            <a:pPr>
              <a:spcAft>
                <a:spcPts val="600"/>
              </a:spcAft>
              <a:buFont typeface="Wingdings" pitchFamily="2" charset="2"/>
              <a:buChar char="ü"/>
            </a:pPr>
            <a:r>
              <a:rPr lang="ro-RO" sz="2000" dirty="0" smtClean="0"/>
              <a:t>In cazul in care aceasta sesizare/reclamatie nu a fost rezolvata la nivelul angajatorului prin mediere, persoana angajata are dreptul sa introduca cerere catre instanta judecatoreasca respectiv sectia/completul pentru conflicte de munca si drepturi de asigurari sociale din cadrul tribunalului sau, dupa caz, instanta de contencios administrativ, dar nu mai tarziu de 3 ani de la data savarsirii faptei. </a:t>
            </a:r>
            <a:endParaRPr lang="en-US" sz="2000" dirty="0" smtClean="0"/>
          </a:p>
          <a:p>
            <a:pPr>
              <a:spcAft>
                <a:spcPts val="600"/>
              </a:spcAft>
              <a:buFont typeface="Wingdings" pitchFamily="2" charset="2"/>
              <a:buChar char="ü"/>
            </a:pPr>
            <a:r>
              <a:rPr lang="ro-RO" sz="2000" dirty="0" smtClean="0"/>
              <a:t>Incalcarea dispozitiilor privind egalitatea intre femei si barbati se sanctioneaza potrivit legii cu amenda de la 3.000 lei la 100.000 lei.</a:t>
            </a:r>
            <a:br>
              <a:rPr lang="ro-RO" sz="2000" dirty="0" smtClean="0"/>
            </a:br>
            <a:endParaRPr lang="en-US" sz="2000" dirty="0" smtClean="0"/>
          </a:p>
          <a:p>
            <a:pPr algn="just">
              <a:spcAft>
                <a:spcPts val="600"/>
              </a:spcAft>
            </a:pPr>
            <a:endParaRPr lang="en-US" sz="2000" b="1" dirty="0" smtClean="0">
              <a:cs typeface="Arial" pitchFamily="34" charset="0"/>
            </a:endParaRPr>
          </a:p>
          <a:p>
            <a:pPr algn="just">
              <a:spcAft>
                <a:spcPts val="600"/>
              </a:spcAft>
            </a:pPr>
            <a:endParaRPr lang="en-US" sz="2000" dirty="0" smtClean="0">
              <a:cs typeface="Arial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10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2553427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8595" y="222195"/>
            <a:ext cx="936625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79770" y="222195"/>
            <a:ext cx="746125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77150" y="222195"/>
            <a:ext cx="849313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8595" y="-23500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98595" y="22219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2" name="Rectangle 1"/>
          <p:cNvSpPr/>
          <p:nvPr/>
        </p:nvSpPr>
        <p:spPr>
          <a:xfrm>
            <a:off x="398595" y="985720"/>
            <a:ext cx="11793404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b="1" dirty="0" smtClean="0">
                <a:cs typeface="Arial" pitchFamily="34" charset="0"/>
              </a:rPr>
              <a:t>RECOMANDARI GENERALE: </a:t>
            </a:r>
          </a:p>
          <a:p>
            <a:pPr lvl="0">
              <a:buFontTx/>
              <a:buChar char="-"/>
            </a:pPr>
            <a:r>
              <a:rPr lang="ro-RO" sz="2000" dirty="0" smtClean="0"/>
              <a:t>crearea </a:t>
            </a:r>
            <a:r>
              <a:rPr lang="ro-RO" sz="2000" dirty="0" smtClean="0"/>
              <a:t>unui mediu favorabil în vederea creării de locuri de muncă în rândul tuturor generațiilor (abordarea provocărilor demografice</a:t>
            </a:r>
            <a:r>
              <a:rPr lang="ro-RO" sz="2000" dirty="0" smtClean="0"/>
              <a:t>);</a:t>
            </a:r>
            <a:r>
              <a:rPr lang="en-US" sz="2000" dirty="0" smtClean="0"/>
              <a:t> </a:t>
            </a:r>
          </a:p>
          <a:p>
            <a:pPr>
              <a:buFontTx/>
              <a:buChar char="-"/>
            </a:pPr>
            <a:r>
              <a:rPr lang="ro-RO" sz="2000" dirty="0" smtClean="0"/>
              <a:t>îmbunătățirea condițiilor de siguranță/confort la locul de muncă (de ex. Diminuarea riscului de hartuire şi hărțuire sexuală a femeilor în medii dominate de bărbați sau de tratament discriminatoriu al bărbaților în medii dominate de </a:t>
            </a:r>
            <a:r>
              <a:rPr lang="ro-RO" sz="2000" dirty="0" smtClean="0"/>
              <a:t>femei)</a:t>
            </a:r>
            <a:endParaRPr lang="en-US" sz="2000" dirty="0" smtClean="0"/>
          </a:p>
          <a:p>
            <a:pPr lvl="0">
              <a:buFontTx/>
              <a:buChar char="-"/>
            </a:pPr>
            <a:r>
              <a:rPr lang="ro-RO" sz="2000" dirty="0" smtClean="0"/>
              <a:t>încurajarea </a:t>
            </a:r>
            <a:r>
              <a:rPr lang="ro-RO" sz="2000" dirty="0" smtClean="0"/>
              <a:t>integrării pe piața muncii a persoanelor aparținând grupurilor vulnerabile la fenomenul discriminării</a:t>
            </a:r>
            <a:r>
              <a:rPr lang="ro-RO" sz="2000" dirty="0" smtClean="0"/>
              <a:t>;</a:t>
            </a:r>
            <a:r>
              <a:rPr lang="en-US" sz="2000" dirty="0" smtClean="0"/>
              <a:t> </a:t>
            </a:r>
          </a:p>
          <a:p>
            <a:pPr lvl="0">
              <a:buFontTx/>
              <a:buChar char="-"/>
            </a:pPr>
            <a:r>
              <a:rPr lang="en-US" sz="2000" dirty="0" smtClean="0"/>
              <a:t> </a:t>
            </a:r>
            <a:r>
              <a:rPr lang="en-US" sz="2000" dirty="0" err="1" smtClean="0"/>
              <a:t>folosirea</a:t>
            </a:r>
            <a:r>
              <a:rPr lang="en-US" sz="2000" dirty="0" smtClean="0"/>
              <a:t> </a:t>
            </a:r>
            <a:r>
              <a:rPr lang="en-US" sz="2000" dirty="0" err="1" smtClean="0"/>
              <a:t>tuturor</a:t>
            </a:r>
            <a:r>
              <a:rPr lang="en-US" sz="2000" dirty="0" smtClean="0"/>
              <a:t> </a:t>
            </a:r>
            <a:r>
              <a:rPr lang="en-US" sz="2000" dirty="0" err="1" smtClean="0"/>
              <a:t>posibilitatilor</a:t>
            </a:r>
            <a:r>
              <a:rPr lang="en-US" sz="2000" dirty="0" smtClean="0"/>
              <a:t> </a:t>
            </a:r>
            <a:r>
              <a:rPr lang="en-US" sz="2000" dirty="0" err="1" smtClean="0"/>
              <a:t>puse</a:t>
            </a:r>
            <a:r>
              <a:rPr lang="en-US" sz="2000" dirty="0" smtClean="0"/>
              <a:t> la </a:t>
            </a:r>
            <a:r>
              <a:rPr lang="en-US" sz="2000" dirty="0" err="1" smtClean="0"/>
              <a:t>dispozitie</a:t>
            </a:r>
            <a:r>
              <a:rPr lang="en-US" sz="2000" dirty="0" smtClean="0"/>
              <a:t> de </a:t>
            </a:r>
            <a:r>
              <a:rPr lang="en-US" sz="2000" dirty="0" err="1" smtClean="0"/>
              <a:t>cadrul</a:t>
            </a:r>
            <a:r>
              <a:rPr lang="en-US" sz="2000" dirty="0" smtClean="0"/>
              <a:t> </a:t>
            </a:r>
            <a:r>
              <a:rPr lang="en-US" sz="2000" dirty="0" err="1" smtClean="0"/>
              <a:t>legislativ</a:t>
            </a:r>
            <a:r>
              <a:rPr lang="en-US" sz="2000" dirty="0" smtClean="0"/>
              <a:t>: </a:t>
            </a:r>
            <a:r>
              <a:rPr lang="en-US" sz="2000" dirty="0" err="1" smtClean="0"/>
              <a:t>munca</a:t>
            </a:r>
            <a:r>
              <a:rPr lang="en-US" sz="2000" dirty="0" smtClean="0"/>
              <a:t> la </a:t>
            </a:r>
            <a:r>
              <a:rPr lang="en-US" sz="2000" dirty="0" err="1" smtClean="0"/>
              <a:t>domiciliu</a:t>
            </a:r>
            <a:r>
              <a:rPr lang="en-US" sz="2000" dirty="0" smtClean="0"/>
              <a:t>, </a:t>
            </a:r>
            <a:r>
              <a:rPr lang="en-US" sz="2000" dirty="0" err="1" smtClean="0"/>
              <a:t>telemunca</a:t>
            </a:r>
            <a:r>
              <a:rPr lang="en-US" sz="2000" dirty="0" smtClean="0"/>
              <a:t>. </a:t>
            </a:r>
            <a:r>
              <a:rPr lang="ro-RO" sz="2000" dirty="0" smtClean="0"/>
              <a:t/>
            </a:r>
            <a:br>
              <a:rPr lang="ro-RO" sz="2000" dirty="0" smtClean="0"/>
            </a:br>
            <a:endParaRPr lang="en-US" sz="2000" dirty="0" smtClean="0"/>
          </a:p>
          <a:p>
            <a:pPr algn="just">
              <a:spcAft>
                <a:spcPts val="600"/>
              </a:spcAft>
            </a:pPr>
            <a:endParaRPr lang="en-US" sz="2000" b="1" dirty="0" smtClean="0">
              <a:cs typeface="Arial" pitchFamily="34" charset="0"/>
            </a:endParaRPr>
          </a:p>
          <a:p>
            <a:pPr algn="just">
              <a:spcAft>
                <a:spcPts val="600"/>
              </a:spcAft>
            </a:pPr>
            <a:endParaRPr lang="en-US" sz="2000" dirty="0" smtClean="0">
              <a:cs typeface="Arial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11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2553427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639</TotalTime>
  <Words>1009</Words>
  <Application>Microsoft Office PowerPoint</Application>
  <PresentationFormat>Custom</PresentationFormat>
  <Paragraphs>131</Paragraphs>
  <Slides>11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Retrospect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Dell inspiron 19</dc:creator>
  <cp:lastModifiedBy>camelia</cp:lastModifiedBy>
  <cp:revision>169</cp:revision>
  <dcterms:created xsi:type="dcterms:W3CDTF">2017-09-19T16:59:24Z</dcterms:created>
  <dcterms:modified xsi:type="dcterms:W3CDTF">2018-03-22T15:01:46Z</dcterms:modified>
</cp:coreProperties>
</file>