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8" r:id="rId7"/>
    <p:sldId id="269" r:id="rId8"/>
    <p:sldId id="270" r:id="rId9"/>
    <p:sldId id="271" r:id="rId10"/>
    <p:sldId id="262" r:id="rId11"/>
    <p:sldId id="272" r:id="rId12"/>
    <p:sldId id="273" r:id="rId13"/>
    <p:sldId id="274" r:id="rId14"/>
    <p:sldId id="263" r:id="rId15"/>
    <p:sldId id="275" r:id="rId16"/>
    <p:sldId id="276" r:id="rId17"/>
    <p:sldId id="277" r:id="rId18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99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7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6370338" cy="15637033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079BDE-9384-4474-986C-89A84864806E}" type="datetimeFigureOut">
              <a:rPr lang="en-US" smtClean="0"/>
              <a:t>3/23/2018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CCF642-EF37-49D5-898D-D8B90245889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89727-1561-4F20-8D91-F260CCB7FBDF}" type="datetime1">
              <a:rPr lang="ro-RO" smtClean="0"/>
              <a:t>23.03.2018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04780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448CC-1C91-4CA6-9F20-4353C0FBA72B}" type="datetime1">
              <a:rPr lang="ro-RO" smtClean="0"/>
              <a:t>23.03.2018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2095499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D72D-321D-4DA7-9F65-297354009539}" type="datetime1">
              <a:rPr lang="ro-RO" smtClean="0"/>
              <a:t>23.03.2018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880301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77275-7B8E-41B1-B63E-7C68851B2EF5}" type="datetime1">
              <a:rPr lang="ro-RO" smtClean="0"/>
              <a:t>23.03.2018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2901390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DC8CF-C7F9-4C3B-A755-4B70654A4DCC}" type="datetime1">
              <a:rPr lang="ro-RO" smtClean="0"/>
              <a:t>23.03.2018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1474565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4B13E-DD22-4F0F-840B-6ED87094F974}" type="datetime1">
              <a:rPr lang="ro-RO" smtClean="0"/>
              <a:t>23.03.2018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462345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BA63E-8DA0-472E-B145-6362AA6E77AB}" type="datetime1">
              <a:rPr lang="ro-RO" smtClean="0"/>
              <a:t>23.03.2018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2238107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1160244-9D47-496C-ACC8-CB550E1D88E5}" type="datetime1">
              <a:rPr lang="ro-RO" smtClean="0"/>
              <a:t>23.03.2018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1738779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 cstate="print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D6EB3-1BAA-49A6-9D33-FC5370EDC6FF}" type="datetime1">
              <a:rPr lang="ro-RO" smtClean="0"/>
              <a:t>23.03.2018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265555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7B30E-4CAE-43C8-8C06-84D1AB9FDA99}" type="datetime1">
              <a:rPr lang="ro-RO" smtClean="0"/>
              <a:t>23.03.2018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1434831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06E5F-1FD4-4B6B-97A7-28866A4124BD}" type="datetime1">
              <a:rPr lang="ro-RO" smtClean="0"/>
              <a:t>23.03.2018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1076929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A0ED0703-8365-4B17-ACA1-0E0CABA9B7F2}" type="datetime1">
              <a:rPr lang="ro-RO" smtClean="0"/>
              <a:t>23.03.2018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292C887-F013-4568-AC83-BED03A703B39}" type="slidenum">
              <a:rPr lang="ro-RO" smtClean="0"/>
              <a:pPr/>
              <a:t>‹#›</a:t>
            </a:fld>
            <a:endParaRPr lang="ro-RO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02502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emf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3210" y="1192018"/>
            <a:ext cx="1191099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Programul </a:t>
            </a:r>
            <a:r>
              <a:rPr lang="ro-RO" b="1" dirty="0">
                <a:latin typeface="Arial" panose="020B0604020202020204" pitchFamily="34" charset="0"/>
                <a:cs typeface="Arial" panose="020B0604020202020204" pitchFamily="34" charset="0"/>
              </a:rPr>
              <a:t>Operational Capital Uman 2014 </a:t>
            </a:r>
            <a:r>
              <a:rPr lang="ro-RO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 2020</a:t>
            </a:r>
          </a:p>
          <a:p>
            <a:pPr algn="ctr"/>
            <a:endParaRPr lang="ro-RO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o-RO" dirty="0" smtClean="0">
                <a:latin typeface="Arial" panose="020B0604020202020204" pitchFamily="34" charset="0"/>
                <a:cs typeface="Arial" panose="020B0604020202020204" pitchFamily="34" charset="0"/>
              </a:rPr>
              <a:t>Titlul proiectului: Antreprenor in Romania!</a:t>
            </a:r>
          </a:p>
          <a:p>
            <a:r>
              <a:rPr lang="ro-RO" dirty="0" smtClean="0">
                <a:latin typeface="Arial" panose="020B0604020202020204" pitchFamily="34" charset="0"/>
                <a:cs typeface="Arial" panose="020B0604020202020204" pitchFamily="34" charset="0"/>
              </a:rPr>
              <a:t>Beneficiar: ADAF-Asociatia pentru dezvoltarea antreprenoriatului feminin</a:t>
            </a:r>
          </a:p>
          <a:p>
            <a:r>
              <a:rPr lang="ro-RO" dirty="0" smtClean="0">
                <a:latin typeface="Arial" panose="020B0604020202020204" pitchFamily="34" charset="0"/>
                <a:cs typeface="Arial" panose="020B0604020202020204" pitchFamily="34" charset="0"/>
              </a:rPr>
              <a:t>Partener 1:Asociatie din Italia</a:t>
            </a:r>
          </a:p>
          <a:p>
            <a:r>
              <a:rPr lang="ro-RO" dirty="0" smtClean="0">
                <a:latin typeface="Arial" panose="020B0604020202020204" pitchFamily="34" charset="0"/>
                <a:cs typeface="Arial" panose="020B0604020202020204" pitchFamily="34" charset="0"/>
              </a:rPr>
              <a:t>Partener 2:IPA - </a:t>
            </a:r>
          </a:p>
          <a:p>
            <a:r>
              <a:rPr lang="ro-RO" dirty="0" smtClean="0">
                <a:latin typeface="Arial" panose="020B0604020202020204" pitchFamily="34" charset="0"/>
                <a:cs typeface="Arial" panose="020B0604020202020204" pitchFamily="34" charset="0"/>
              </a:rPr>
              <a:t>ID Proiect: POCU/83/3/7/107650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CURS</a:t>
            </a:r>
            <a:r>
              <a:rPr lang="ro-RO" dirty="0" smtClean="0">
                <a:latin typeface="Arial" panose="020B0604020202020204" pitchFamily="34" charset="0"/>
                <a:cs typeface="Arial" panose="020B0604020202020204" pitchFamily="34" charset="0"/>
              </a:rPr>
              <a:t>   DEZVOLTARE DURABILA</a:t>
            </a:r>
          </a:p>
          <a:p>
            <a:r>
              <a:rPr lang="ro-RO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o-RO" dirty="0" smtClean="0">
                <a:latin typeface="Arial" panose="020B0604020202020204" pitchFamily="34" charset="0"/>
                <a:cs typeface="Arial" panose="020B0604020202020204" pitchFamily="34" charset="0"/>
              </a:rPr>
              <a:t>				Componenta teoretica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endParaRPr lang="ro-RO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7" name="Rectangle 6"/>
          <p:cNvSpPr/>
          <p:nvPr/>
        </p:nvSpPr>
        <p:spPr>
          <a:xfrm>
            <a:off x="0" y="6476573"/>
            <a:ext cx="1219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dirty="0" smtClean="0">
                <a:latin typeface="Arial" panose="020B0604020202020204" pitchFamily="34" charset="0"/>
                <a:cs typeface="Arial" panose="020B0604020202020204" pitchFamily="34" charset="0"/>
              </a:rPr>
              <a:t>Proiect cofinantat din Fondul Social European prin Programul Operational Capital Uman 2014 – 2020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1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368150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293210" y="1138425"/>
            <a:ext cx="11605580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/>
            <a:r>
              <a:rPr lang="ro-RO" sz="2000" b="1" dirty="0" smtClean="0">
                <a:ea typeface="Times New Roman" panose="02020603050405020304" pitchFamily="18" charset="0"/>
                <a:cs typeface="Arial" pitchFamily="34" charset="0"/>
              </a:rPr>
              <a:t>Definitie Dezvoltare Durabila</a:t>
            </a:r>
            <a:r>
              <a:rPr lang="en-US" sz="2000" b="1" dirty="0" smtClean="0">
                <a:ea typeface="Times New Roman" panose="02020603050405020304" pitchFamily="18" charset="0"/>
                <a:cs typeface="Arial" pitchFamily="34" charset="0"/>
              </a:rPr>
              <a:t>: </a:t>
            </a:r>
            <a:r>
              <a:rPr lang="ro-RO" sz="2000" dirty="0" smtClean="0">
                <a:solidFill>
                  <a:srgbClr val="C00000"/>
                </a:solidFill>
                <a:cs typeface="Arial" pitchFamily="34" charset="0"/>
              </a:rPr>
              <a:t>Dezvoltarea </a:t>
            </a:r>
            <a:r>
              <a:rPr lang="ro-RO" sz="2000" dirty="0">
                <a:solidFill>
                  <a:srgbClr val="C00000"/>
                </a:solidFill>
                <a:cs typeface="Arial" pitchFamily="34" charset="0"/>
              </a:rPr>
              <a:t>care răspunde nevoilor din prezent, fără a compromite capacitatea generațiilor viitoare de a răspunde propriilor nevoi</a:t>
            </a:r>
            <a:r>
              <a:rPr lang="ro-RO" sz="2000" dirty="0" smtClean="0">
                <a:solidFill>
                  <a:srgbClr val="C00000"/>
                </a:solidFill>
                <a:cs typeface="Arial" pitchFamily="34" charset="0"/>
              </a:rPr>
              <a:t>”.</a:t>
            </a:r>
          </a:p>
          <a:p>
            <a:endParaRPr lang="ro-RO" sz="2000" dirty="0">
              <a:cs typeface="Arial" pitchFamily="34" charset="0"/>
            </a:endParaRPr>
          </a:p>
          <a:p>
            <a:r>
              <a:rPr lang="ro-RO" sz="2000" b="1" dirty="0" smtClean="0">
                <a:cs typeface="Arial" pitchFamily="34" charset="0"/>
              </a:rPr>
              <a:t>In </a:t>
            </a:r>
            <a:r>
              <a:rPr lang="ro-RO" sz="2000" b="1" dirty="0">
                <a:cs typeface="Arial" pitchFamily="34" charset="0"/>
              </a:rPr>
              <a:t>cadrul proiectelor depuse pentru finantare prin ajutorul de minimis este obligatorie abordarea unor activitati vizand dezvoltarea </a:t>
            </a:r>
            <a:r>
              <a:rPr lang="ro-RO" sz="2000" b="1" dirty="0" smtClean="0">
                <a:cs typeface="Arial" pitchFamily="34" charset="0"/>
              </a:rPr>
              <a:t>durabila si se puncteaza suplimentar la evaluarea planurilor de afaceri, deci sanse mai mari pentru obtinerea prefinantarii.</a:t>
            </a:r>
          </a:p>
          <a:p>
            <a:endParaRPr lang="ro-RO" sz="2000" b="1" dirty="0" smtClean="0">
              <a:cs typeface="Arial" pitchFamily="34" charset="0"/>
            </a:endParaRPr>
          </a:p>
          <a:p>
            <a:pPr lvl="0"/>
            <a:r>
              <a:rPr lang="ro-RO" sz="2000" dirty="0">
                <a:cs typeface="Arial" pitchFamily="34" charset="0"/>
              </a:rPr>
              <a:t>Cadrul strategic al dezvoltarii </a:t>
            </a:r>
            <a:r>
              <a:rPr lang="ro-RO" sz="2000" dirty="0" smtClean="0">
                <a:cs typeface="Arial" pitchFamily="34" charset="0"/>
              </a:rPr>
              <a:t>durabile</a:t>
            </a:r>
            <a:r>
              <a:rPr lang="en-US" sz="2000" dirty="0" smtClean="0">
                <a:cs typeface="Arial" pitchFamily="34" charset="0"/>
              </a:rPr>
              <a:t>: </a:t>
            </a:r>
            <a:endParaRPr lang="ro-RO" sz="2000" dirty="0">
              <a:cs typeface="Arial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ro-RO" sz="2000" dirty="0" smtClean="0">
                <a:cs typeface="Arial" pitchFamily="34" charset="0"/>
              </a:rPr>
              <a:t>Strategia </a:t>
            </a:r>
            <a:r>
              <a:rPr lang="ro-RO" sz="2000" dirty="0">
                <a:cs typeface="Arial" pitchFamily="34" charset="0"/>
              </a:rPr>
              <a:t>Europa 2020 pentru creștere inteligentă, durabilă și incluzivă si a  iniţiativelor sale</a:t>
            </a:r>
          </a:p>
          <a:p>
            <a:pPr lvl="1"/>
            <a:r>
              <a:rPr lang="ro-RO" sz="2000" dirty="0">
                <a:cs typeface="Arial" pitchFamily="34" charset="0"/>
              </a:rPr>
              <a:t>· O Europă eficientă din punctul de vedere al utilizării resurselor;</a:t>
            </a:r>
          </a:p>
          <a:p>
            <a:pPr lvl="1"/>
            <a:r>
              <a:rPr lang="ro-RO" sz="2000" dirty="0">
                <a:cs typeface="Arial" pitchFamily="34" charset="0"/>
              </a:rPr>
              <a:t>· O politică industrială pentru era globalizării</a:t>
            </a:r>
            <a:r>
              <a:rPr lang="ro-RO" sz="2000" dirty="0" smtClean="0">
                <a:cs typeface="Arial" pitchFamily="34" charset="0"/>
              </a:rPr>
              <a:t>.</a:t>
            </a:r>
            <a:endParaRPr lang="en-US" sz="2000" dirty="0" smtClean="0">
              <a:cs typeface="Arial" pitchFamily="34" charset="0"/>
            </a:endParaRPr>
          </a:p>
          <a:p>
            <a:pPr lvl="1"/>
            <a:endParaRPr lang="ro-RO" sz="2000" dirty="0">
              <a:cs typeface="Arial" pitchFamily="34" charset="0"/>
            </a:endParaRPr>
          </a:p>
          <a:p>
            <a:r>
              <a:rPr lang="ro-RO" sz="2000" dirty="0">
                <a:cs typeface="Arial" pitchFamily="34" charset="0"/>
              </a:rPr>
              <a:t> </a:t>
            </a:r>
            <a:r>
              <a:rPr lang="ro-RO" sz="2000" dirty="0" smtClean="0">
                <a:cs typeface="Arial" pitchFamily="34" charset="0"/>
              </a:rPr>
              <a:t>La </a:t>
            </a:r>
            <a:r>
              <a:rPr lang="ro-RO" sz="2000" dirty="0">
                <a:cs typeface="Arial" pitchFamily="34" charset="0"/>
              </a:rPr>
              <a:t>nivel </a:t>
            </a:r>
            <a:r>
              <a:rPr lang="ro-RO" sz="2000" dirty="0" smtClean="0">
                <a:cs typeface="Arial" pitchFamily="34" charset="0"/>
              </a:rPr>
              <a:t>național</a:t>
            </a:r>
            <a:r>
              <a:rPr lang="en-US" sz="2000" dirty="0" smtClean="0">
                <a:cs typeface="Arial" pitchFamily="34" charset="0"/>
              </a:rPr>
              <a:t>: </a:t>
            </a:r>
          </a:p>
          <a:p>
            <a:pPr>
              <a:buFont typeface="Wingdings" pitchFamily="2" charset="2"/>
              <a:buChar char="ü"/>
            </a:pPr>
            <a:r>
              <a:rPr lang="ro-RO" sz="2000" dirty="0" smtClean="0">
                <a:cs typeface="Arial" pitchFamily="34" charset="0"/>
              </a:rPr>
              <a:t>Strategia </a:t>
            </a:r>
            <a:r>
              <a:rPr lang="ro-RO" sz="2000" dirty="0">
                <a:cs typeface="Arial" pitchFamily="34" charset="0"/>
              </a:rPr>
              <a:t>Națională pentru Dezvoltare Durabilă a României Orizonturi 2013-2020-2030</a:t>
            </a:r>
            <a:r>
              <a:rPr lang="ro-RO" sz="2000" dirty="0" smtClean="0">
                <a:cs typeface="Arial" pitchFamily="34" charset="0"/>
              </a:rPr>
              <a:t>.</a:t>
            </a:r>
          </a:p>
          <a:p>
            <a:pPr>
              <a:buFont typeface="Wingdings" pitchFamily="2" charset="2"/>
              <a:buChar char="ü"/>
            </a:pPr>
            <a:r>
              <a:rPr lang="ro-RO" sz="2000" dirty="0" smtClean="0">
                <a:cs typeface="Arial" pitchFamily="34" charset="0"/>
              </a:rPr>
              <a:t>S</a:t>
            </a:r>
            <a:r>
              <a:rPr lang="en-US" sz="2000" dirty="0" smtClean="0">
                <a:cs typeface="Arial" pitchFamily="34" charset="0"/>
              </a:rPr>
              <a:t>N</a:t>
            </a:r>
            <a:r>
              <a:rPr lang="ro-RO" sz="2000" dirty="0" smtClean="0">
                <a:cs typeface="Arial" pitchFamily="34" charset="0"/>
              </a:rPr>
              <a:t> </a:t>
            </a:r>
            <a:r>
              <a:rPr lang="ro-RO" sz="2000" dirty="0">
                <a:cs typeface="Arial" pitchFamily="34" charset="0"/>
              </a:rPr>
              <a:t>privind schimbările climatice și creșterea economică bazată pe emisii reduse de carbon (CRESC);</a:t>
            </a:r>
          </a:p>
          <a:p>
            <a:pPr>
              <a:buFont typeface="Wingdings" pitchFamily="2" charset="2"/>
              <a:buChar char="ü"/>
            </a:pPr>
            <a:r>
              <a:rPr lang="ro-RO" sz="2000" dirty="0">
                <a:cs typeface="Arial" pitchFamily="34" charset="0"/>
              </a:rPr>
              <a:t>Strategia Naţională de Gestionare a Deşeurilor 2014-2020;</a:t>
            </a:r>
          </a:p>
          <a:p>
            <a:endParaRPr lang="ro-RO" dirty="0">
              <a:latin typeface="Arial" pitchFamily="34" charset="0"/>
              <a:cs typeface="Arial" pitchFamily="34" charset="0"/>
            </a:endParaRPr>
          </a:p>
          <a:p>
            <a:endParaRPr lang="ro-RO" dirty="0">
              <a:latin typeface="Arial" pitchFamily="34" charset="0"/>
              <a:cs typeface="Arial" pitchFamily="34" charset="0"/>
            </a:endParaRPr>
          </a:p>
          <a:p>
            <a:r>
              <a:rPr lang="ro-RO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ro-RO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ro-RO" b="1" dirty="0" smtClean="0"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2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415706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83853" y="527606"/>
            <a:ext cx="12051495" cy="67083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 fontAlgn="base"/>
            <a:r>
              <a:rPr lang="en-IE" sz="2000" b="1" dirty="0"/>
              <a:t>	</a:t>
            </a:r>
            <a:r>
              <a:rPr lang="en-US" sz="2000" dirty="0" smtClean="0"/>
              <a:t>	</a:t>
            </a:r>
            <a:endParaRPr lang="en-US" sz="2000" dirty="0" smtClean="0"/>
          </a:p>
          <a:p>
            <a:pPr lvl="0"/>
            <a:r>
              <a:rPr lang="ro-RO" sz="2000" b="1" dirty="0" smtClean="0">
                <a:cs typeface="Arial" pitchFamily="34" charset="0"/>
              </a:rPr>
              <a:t>Obiectivele specifice dezvoltarii durabile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ro-RO" sz="2000" dirty="0" smtClean="0">
                <a:cs typeface="Arial" pitchFamily="34" charset="0"/>
              </a:rPr>
              <a:t>	</a:t>
            </a:r>
            <a:r>
              <a:rPr lang="en-US" sz="2000" dirty="0" err="1" smtClean="0">
                <a:cs typeface="Arial" pitchFamily="34" charset="0"/>
              </a:rPr>
              <a:t>protecția</a:t>
            </a:r>
            <a:r>
              <a:rPr lang="en-US" sz="2000" dirty="0" smtClean="0">
                <a:cs typeface="Arial" pitchFamily="34" charset="0"/>
              </a:rPr>
              <a:t> </a:t>
            </a:r>
            <a:r>
              <a:rPr lang="en-US" sz="2000" dirty="0" err="1">
                <a:cs typeface="Arial" pitchFamily="34" charset="0"/>
              </a:rPr>
              <a:t>mediului</a:t>
            </a:r>
            <a:r>
              <a:rPr lang="en-US" sz="2000" dirty="0">
                <a:cs typeface="Arial" pitchFamily="34" charset="0"/>
              </a:rPr>
              <a:t>;</a:t>
            </a:r>
            <a:endParaRPr lang="ro-RO" sz="2000" dirty="0">
              <a:cs typeface="Arial" pitchFamily="34" charset="0"/>
            </a:endParaRPr>
          </a:p>
          <a:p>
            <a:pPr marL="742950" lvl="1" indent="-285750">
              <a:buFont typeface="Wingdings" pitchFamily="2" charset="2"/>
              <a:buChar char="ü"/>
            </a:pPr>
            <a:r>
              <a:rPr lang="ro-RO" sz="2000" dirty="0" smtClean="0">
                <a:cs typeface="Arial" pitchFamily="34" charset="0"/>
              </a:rPr>
              <a:t>	</a:t>
            </a:r>
            <a:r>
              <a:rPr lang="en-US" sz="2000" dirty="0" err="1" smtClean="0">
                <a:cs typeface="Arial" pitchFamily="34" charset="0"/>
              </a:rPr>
              <a:t>utilizarea</a:t>
            </a:r>
            <a:r>
              <a:rPr lang="en-US" sz="2000" dirty="0" smtClean="0">
                <a:cs typeface="Arial" pitchFamily="34" charset="0"/>
              </a:rPr>
              <a:t> </a:t>
            </a:r>
            <a:r>
              <a:rPr lang="en-US" sz="2000" dirty="0" err="1">
                <a:cs typeface="Arial" pitchFamily="34" charset="0"/>
              </a:rPr>
              <a:t>eficientă</a:t>
            </a:r>
            <a:r>
              <a:rPr lang="en-US" sz="2000" dirty="0">
                <a:cs typeface="Arial" pitchFamily="34" charset="0"/>
              </a:rPr>
              <a:t> a </a:t>
            </a:r>
            <a:r>
              <a:rPr lang="en-US" sz="2000" dirty="0" err="1">
                <a:cs typeface="Arial" pitchFamily="34" charset="0"/>
              </a:rPr>
              <a:t>resurselor</a:t>
            </a:r>
            <a:r>
              <a:rPr lang="en-US" sz="2000" dirty="0">
                <a:cs typeface="Arial" pitchFamily="34" charset="0"/>
              </a:rPr>
              <a:t>;</a:t>
            </a:r>
            <a:endParaRPr lang="ro-RO" sz="2000" dirty="0">
              <a:cs typeface="Arial" pitchFamily="34" charset="0"/>
            </a:endParaRPr>
          </a:p>
          <a:p>
            <a:pPr marL="742950" lvl="1" indent="-285750">
              <a:buFont typeface="Wingdings" pitchFamily="2" charset="2"/>
              <a:buChar char="ü"/>
            </a:pPr>
            <a:r>
              <a:rPr lang="ro-RO" sz="2000" dirty="0" smtClean="0">
                <a:cs typeface="Arial" pitchFamily="34" charset="0"/>
              </a:rPr>
              <a:t>	</a:t>
            </a:r>
            <a:r>
              <a:rPr lang="en-US" sz="2000" dirty="0" err="1" smtClean="0">
                <a:cs typeface="Arial" pitchFamily="34" charset="0"/>
              </a:rPr>
              <a:t>atenuarea</a:t>
            </a:r>
            <a:r>
              <a:rPr lang="en-US" sz="2000" dirty="0" smtClean="0">
                <a:cs typeface="Arial" pitchFamily="34" charset="0"/>
              </a:rPr>
              <a:t> </a:t>
            </a:r>
            <a:r>
              <a:rPr lang="en-US" sz="2000" dirty="0" err="1">
                <a:cs typeface="Arial" pitchFamily="34" charset="0"/>
              </a:rPr>
              <a:t>și</a:t>
            </a:r>
            <a:r>
              <a:rPr lang="en-US" sz="2000" dirty="0">
                <a:cs typeface="Arial" pitchFamily="34" charset="0"/>
              </a:rPr>
              <a:t> </a:t>
            </a:r>
            <a:r>
              <a:rPr lang="en-US" sz="2000" dirty="0" err="1">
                <a:cs typeface="Arial" pitchFamily="34" charset="0"/>
              </a:rPr>
              <a:t>adaptarea</a:t>
            </a:r>
            <a:r>
              <a:rPr lang="en-US" sz="2000" dirty="0">
                <a:cs typeface="Arial" pitchFamily="34" charset="0"/>
              </a:rPr>
              <a:t> la </a:t>
            </a:r>
            <a:r>
              <a:rPr lang="en-US" sz="2000" dirty="0" err="1">
                <a:cs typeface="Arial" pitchFamily="34" charset="0"/>
              </a:rPr>
              <a:t>schimbările</a:t>
            </a:r>
            <a:r>
              <a:rPr lang="en-US" sz="2000" dirty="0">
                <a:cs typeface="Arial" pitchFamily="34" charset="0"/>
              </a:rPr>
              <a:t> </a:t>
            </a:r>
            <a:r>
              <a:rPr lang="en-US" sz="2000" dirty="0" err="1">
                <a:cs typeface="Arial" pitchFamily="34" charset="0"/>
              </a:rPr>
              <a:t>climatice</a:t>
            </a:r>
            <a:r>
              <a:rPr lang="en-US" sz="2000" dirty="0">
                <a:cs typeface="Arial" pitchFamily="34" charset="0"/>
              </a:rPr>
              <a:t>;</a:t>
            </a:r>
            <a:endParaRPr lang="ro-RO" sz="2000" dirty="0">
              <a:cs typeface="Arial" pitchFamily="34" charset="0"/>
            </a:endParaRPr>
          </a:p>
          <a:p>
            <a:pPr marL="742950" lvl="1" indent="-285750">
              <a:buFont typeface="Wingdings" pitchFamily="2" charset="2"/>
              <a:buChar char="ü"/>
            </a:pPr>
            <a:r>
              <a:rPr lang="ro-RO" sz="2000" dirty="0" smtClean="0">
                <a:cs typeface="Arial" pitchFamily="34" charset="0"/>
              </a:rPr>
              <a:t>	</a:t>
            </a:r>
            <a:r>
              <a:rPr lang="en-US" sz="2000" dirty="0" err="1" smtClean="0">
                <a:cs typeface="Arial" pitchFamily="34" charset="0"/>
              </a:rPr>
              <a:t>conservarea</a:t>
            </a:r>
            <a:r>
              <a:rPr lang="en-US" sz="2000" dirty="0" smtClean="0">
                <a:cs typeface="Arial" pitchFamily="34" charset="0"/>
              </a:rPr>
              <a:t> </a:t>
            </a:r>
            <a:r>
              <a:rPr lang="en-US" sz="2000" dirty="0" err="1">
                <a:cs typeface="Arial" pitchFamily="34" charset="0"/>
              </a:rPr>
              <a:t>şi</a:t>
            </a:r>
            <a:r>
              <a:rPr lang="en-US" sz="2000" dirty="0">
                <a:cs typeface="Arial" pitchFamily="34" charset="0"/>
              </a:rPr>
              <a:t> </a:t>
            </a:r>
            <a:r>
              <a:rPr lang="en-US" sz="2000" dirty="0" err="1">
                <a:cs typeface="Arial" pitchFamily="34" charset="0"/>
              </a:rPr>
              <a:t>protejarea</a:t>
            </a:r>
            <a:r>
              <a:rPr lang="en-US" sz="2000" dirty="0">
                <a:cs typeface="Arial" pitchFamily="34" charset="0"/>
              </a:rPr>
              <a:t> </a:t>
            </a:r>
            <a:r>
              <a:rPr lang="en-US" sz="2000" dirty="0" err="1">
                <a:cs typeface="Arial" pitchFamily="34" charset="0"/>
              </a:rPr>
              <a:t>biodiversităţii</a:t>
            </a:r>
            <a:r>
              <a:rPr lang="en-US" sz="2000" dirty="0">
                <a:cs typeface="Arial" pitchFamily="34" charset="0"/>
              </a:rPr>
              <a:t>;</a:t>
            </a:r>
            <a:endParaRPr lang="ro-RO" sz="2000" dirty="0">
              <a:cs typeface="Arial" pitchFamily="34" charset="0"/>
            </a:endParaRPr>
          </a:p>
          <a:p>
            <a:pPr marL="742950" lvl="1" indent="-285750">
              <a:buFont typeface="Wingdings" pitchFamily="2" charset="2"/>
              <a:buChar char="ü"/>
            </a:pPr>
            <a:r>
              <a:rPr lang="ro-RO" sz="2000" dirty="0" smtClean="0">
                <a:cs typeface="Arial" pitchFamily="34" charset="0"/>
              </a:rPr>
              <a:t>	</a:t>
            </a:r>
            <a:r>
              <a:rPr lang="en-US" sz="2000" dirty="0" err="1" smtClean="0">
                <a:cs typeface="Arial" pitchFamily="34" charset="0"/>
              </a:rPr>
              <a:t>dezvoltarea</a:t>
            </a:r>
            <a:r>
              <a:rPr lang="en-US" sz="2000" dirty="0" smtClean="0">
                <a:cs typeface="Arial" pitchFamily="34" charset="0"/>
              </a:rPr>
              <a:t> </a:t>
            </a:r>
            <a:r>
              <a:rPr lang="en-US" sz="2000" dirty="0" err="1">
                <a:cs typeface="Arial" pitchFamily="34" charset="0"/>
              </a:rPr>
              <a:t>capacităţii</a:t>
            </a:r>
            <a:r>
              <a:rPr lang="en-US" sz="2000" dirty="0">
                <a:cs typeface="Arial" pitchFamily="34" charset="0"/>
              </a:rPr>
              <a:t> de a </a:t>
            </a:r>
            <a:r>
              <a:rPr lang="en-US" sz="2000" dirty="0" err="1">
                <a:cs typeface="Arial" pitchFamily="34" charset="0"/>
              </a:rPr>
              <a:t>rezista</a:t>
            </a:r>
            <a:r>
              <a:rPr lang="en-US" sz="2000" dirty="0">
                <a:cs typeface="Arial" pitchFamily="34" charset="0"/>
              </a:rPr>
              <a:t> la </a:t>
            </a:r>
            <a:r>
              <a:rPr lang="en-US" sz="2000" dirty="0" err="1">
                <a:cs typeface="Arial" pitchFamily="34" charset="0"/>
              </a:rPr>
              <a:t>producerea</a:t>
            </a:r>
            <a:r>
              <a:rPr lang="en-US" sz="2000" dirty="0">
                <a:cs typeface="Arial" pitchFamily="34" charset="0"/>
              </a:rPr>
              <a:t> </a:t>
            </a:r>
            <a:r>
              <a:rPr lang="en-US" sz="2000" dirty="0" err="1">
                <a:cs typeface="Arial" pitchFamily="34" charset="0"/>
              </a:rPr>
              <a:t>dezastrelor</a:t>
            </a:r>
            <a:r>
              <a:rPr lang="en-US" sz="2000" dirty="0">
                <a:cs typeface="Arial" pitchFamily="34" charset="0"/>
              </a:rPr>
              <a:t>;</a:t>
            </a:r>
            <a:endParaRPr lang="ro-RO" sz="2000" dirty="0">
              <a:cs typeface="Arial" pitchFamily="34" charset="0"/>
            </a:endParaRPr>
          </a:p>
          <a:p>
            <a:pPr marL="742950" lvl="1" indent="-285750">
              <a:buFont typeface="Wingdings" pitchFamily="2" charset="2"/>
              <a:buChar char="ü"/>
            </a:pPr>
            <a:r>
              <a:rPr lang="ro-RO" sz="2000" dirty="0" smtClean="0">
                <a:cs typeface="Arial" pitchFamily="34" charset="0"/>
              </a:rPr>
              <a:t>	</a:t>
            </a:r>
            <a:r>
              <a:rPr lang="en-US" sz="2000" dirty="0" err="1" smtClean="0">
                <a:cs typeface="Arial" pitchFamily="34" charset="0"/>
              </a:rPr>
              <a:t>schimbari</a:t>
            </a:r>
            <a:r>
              <a:rPr lang="en-US" sz="2000" dirty="0" smtClean="0">
                <a:cs typeface="Arial" pitchFamily="34" charset="0"/>
              </a:rPr>
              <a:t> </a:t>
            </a:r>
            <a:r>
              <a:rPr lang="en-US" sz="2000" dirty="0" err="1">
                <a:cs typeface="Arial" pitchFamily="34" charset="0"/>
              </a:rPr>
              <a:t>demografice</a:t>
            </a:r>
            <a:r>
              <a:rPr lang="en-US" sz="2000" dirty="0" smtClean="0">
                <a:cs typeface="Arial" pitchFamily="34" charset="0"/>
              </a:rPr>
              <a:t>.</a:t>
            </a:r>
            <a:endParaRPr lang="ro-RO" sz="2000" dirty="0" smtClean="0">
              <a:cs typeface="Arial" pitchFamily="34" charset="0"/>
            </a:endParaRPr>
          </a:p>
          <a:p>
            <a:pPr lvl="0"/>
            <a:endParaRPr lang="ro-RO" sz="2000" dirty="0">
              <a:cs typeface="Arial" pitchFamily="34" charset="0"/>
            </a:endParaRPr>
          </a:p>
          <a:p>
            <a:pPr lvl="0"/>
            <a:r>
              <a:rPr lang="ro-RO" sz="2000" b="1" dirty="0" smtClean="0">
                <a:cs typeface="Arial" pitchFamily="34" charset="0"/>
              </a:rPr>
              <a:t>Protectia mediului vizeaza:</a:t>
            </a:r>
          </a:p>
          <a:p>
            <a:pPr lvl="1">
              <a:buFont typeface="Wingdings" pitchFamily="2" charset="2"/>
              <a:buChar char="ü"/>
            </a:pPr>
            <a:r>
              <a:rPr lang="ro-RO" sz="2000" b="1" dirty="0">
                <a:cs typeface="Arial" pitchFamily="34" charset="0"/>
              </a:rPr>
              <a:t>	</a:t>
            </a:r>
            <a:r>
              <a:rPr lang="ro-RO" sz="2000" dirty="0" smtClean="0">
                <a:cs typeface="Arial" pitchFamily="34" charset="0"/>
              </a:rPr>
              <a:t>controlul şi reducerea poluării aerului, apei şi solului;</a:t>
            </a:r>
          </a:p>
          <a:p>
            <a:pPr lvl="1">
              <a:buFont typeface="Wingdings" pitchFamily="2" charset="2"/>
              <a:buChar char="ü"/>
            </a:pPr>
            <a:r>
              <a:rPr lang="ro-RO" sz="2000" dirty="0" smtClean="0">
                <a:cs typeface="Arial" pitchFamily="34" charset="0"/>
              </a:rPr>
              <a:t>	</a:t>
            </a:r>
            <a:r>
              <a:rPr lang="ro-RO" sz="2000" dirty="0" smtClean="0">
                <a:cs typeface="Arial" pitchFamily="34" charset="0"/>
              </a:rPr>
              <a:t>protecţia </a:t>
            </a:r>
            <a:r>
              <a:rPr lang="ro-RO" sz="2000" dirty="0" smtClean="0">
                <a:cs typeface="Arial" pitchFamily="34" charset="0"/>
              </a:rPr>
              <a:t>resurselor naturale;</a:t>
            </a:r>
          </a:p>
          <a:p>
            <a:pPr lvl="1">
              <a:buFont typeface="Wingdings" pitchFamily="2" charset="2"/>
              <a:buChar char="ü"/>
            </a:pPr>
            <a:r>
              <a:rPr lang="ro-RO" sz="2000" dirty="0" smtClean="0">
                <a:cs typeface="Arial" pitchFamily="34" charset="0"/>
              </a:rPr>
              <a:t>	</a:t>
            </a:r>
            <a:r>
              <a:rPr lang="ro-RO" sz="2000" dirty="0" smtClean="0">
                <a:cs typeface="Arial" pitchFamily="34" charset="0"/>
              </a:rPr>
              <a:t>gestionarea </a:t>
            </a:r>
            <a:r>
              <a:rPr lang="ro-RO" sz="2000" dirty="0" smtClean="0">
                <a:cs typeface="Arial" pitchFamily="34" charset="0"/>
              </a:rPr>
              <a:t>deşeurilor, inclusiv a deşeurilor </a:t>
            </a:r>
            <a:r>
              <a:rPr lang="ro-RO" sz="2000" dirty="0" smtClean="0">
                <a:cs typeface="Arial" pitchFamily="34" charset="0"/>
              </a:rPr>
              <a:t>periculoasea</a:t>
            </a:r>
            <a:endParaRPr lang="ro-RO" sz="2000" dirty="0" smtClean="0">
              <a:cs typeface="Arial" pitchFamily="34" charset="0"/>
            </a:endParaRPr>
          </a:p>
          <a:p>
            <a:endParaRPr lang="ro-RO" sz="2000" b="1" dirty="0">
              <a:cs typeface="Arial" pitchFamily="34" charset="0"/>
            </a:endParaRPr>
          </a:p>
          <a:p>
            <a:r>
              <a:rPr lang="ro-RO" sz="2000" b="1" dirty="0">
                <a:cs typeface="Arial" pitchFamily="34" charset="0"/>
              </a:rPr>
              <a:t>Ce trebuie sa cunoasca intreprinzatorul: </a:t>
            </a:r>
            <a:endParaRPr lang="ro-RO" sz="2000" dirty="0">
              <a:cs typeface="Arial" pitchFamily="34" charset="0"/>
            </a:endParaRPr>
          </a:p>
          <a:p>
            <a:pPr marL="285750" indent="-285750">
              <a:buFontTx/>
              <a:buChar char="-"/>
            </a:pPr>
            <a:r>
              <a:rPr lang="ro-RO" sz="2000" dirty="0" smtClean="0">
                <a:cs typeface="Arial" pitchFamily="34" charset="0"/>
              </a:rPr>
              <a:t>Sa evalueze daca afacerea are efecte semnificative asupra mediului si sa solicite </a:t>
            </a:r>
            <a:r>
              <a:rPr lang="ro-RO" sz="2000" b="1" dirty="0" smtClean="0">
                <a:cs typeface="Arial" pitchFamily="34" charset="0"/>
              </a:rPr>
              <a:t>Aviz de mediu </a:t>
            </a:r>
            <a:r>
              <a:rPr lang="ro-RO" sz="2000" dirty="0" smtClean="0">
                <a:cs typeface="Arial" pitchFamily="34" charset="0"/>
              </a:rPr>
              <a:t>sau daca are impact semnificativ sa solicite </a:t>
            </a:r>
            <a:r>
              <a:rPr lang="ro-RO" sz="2000" b="1" dirty="0" smtClean="0">
                <a:cs typeface="Arial" pitchFamily="34" charset="0"/>
              </a:rPr>
              <a:t>Acord de mediu</a:t>
            </a:r>
          </a:p>
          <a:p>
            <a:pPr marL="285750" indent="-285750">
              <a:buFontTx/>
              <a:buChar char="-"/>
            </a:pPr>
            <a:r>
              <a:rPr lang="ro-RO" sz="2000" dirty="0" smtClean="0">
                <a:cs typeface="Arial" pitchFamily="34" charset="0"/>
              </a:rPr>
              <a:t>Sa studieze </a:t>
            </a:r>
            <a:r>
              <a:rPr lang="en-US" sz="2000" dirty="0">
                <a:cs typeface="Arial" pitchFamily="34" charset="0"/>
              </a:rPr>
              <a:t>HG </a:t>
            </a:r>
            <a:r>
              <a:rPr lang="en-US" sz="2000" dirty="0" err="1">
                <a:cs typeface="Arial" pitchFamily="34" charset="0"/>
              </a:rPr>
              <a:t>nr</a:t>
            </a:r>
            <a:r>
              <a:rPr lang="en-US" sz="2000" dirty="0">
                <a:cs typeface="Arial" pitchFamily="34" charset="0"/>
              </a:rPr>
              <a:t>. 445/2009 </a:t>
            </a:r>
            <a:r>
              <a:rPr lang="ro-RO" sz="2000" dirty="0" smtClean="0">
                <a:cs typeface="Arial" pitchFamily="34" charset="0"/>
              </a:rPr>
              <a:t> care in anexe prezinta activitatile care necesita autorizatie de mediu.</a:t>
            </a:r>
          </a:p>
          <a:p>
            <a:pPr marL="285750" indent="-285750">
              <a:buFontTx/>
              <a:buChar char="-"/>
            </a:pPr>
            <a:r>
              <a:rPr lang="ro-RO" sz="2000" dirty="0" smtClean="0">
                <a:cs typeface="Arial" pitchFamily="34" charset="0"/>
              </a:rPr>
              <a:t>Sa contacteze Autoritatea de mediu pe plan local pentru a fi indrumat ce are de facut</a:t>
            </a:r>
            <a:endParaRPr lang="en-US" sz="2000" dirty="0">
              <a:cs typeface="Arial" pitchFamily="34" charset="0"/>
            </a:endParaRPr>
          </a:p>
          <a:p>
            <a:pPr algn="just">
              <a:spcAft>
                <a:spcPts val="0"/>
              </a:spcAft>
            </a:pPr>
            <a:endParaRPr lang="ro-RO" sz="2000" b="1" dirty="0" smtClean="0"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ro-RO" sz="2000" dirty="0" smtClean="0">
              <a:effectLst/>
              <a:ea typeface="Times New Roman" panose="02020603050405020304" pitchFamily="18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3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296167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140504" y="942920"/>
            <a:ext cx="1205149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2000" b="1" dirty="0" smtClean="0">
                <a:cs typeface="Arial" panose="020B0604020202020204" pitchFamily="34" charset="0"/>
              </a:rPr>
              <a:t>Utilizarea </a:t>
            </a:r>
            <a:r>
              <a:rPr lang="ro-RO" sz="2000" b="1" dirty="0" smtClean="0">
                <a:cs typeface="Arial" panose="020B0604020202020204" pitchFamily="34" charset="0"/>
              </a:rPr>
              <a:t>eficienta a resurselor</a:t>
            </a:r>
          </a:p>
          <a:p>
            <a:pPr algn="just">
              <a:spcAft>
                <a:spcPts val="0"/>
              </a:spcAft>
            </a:pPr>
            <a:r>
              <a:rPr lang="ro-RO" sz="2000" dirty="0"/>
              <a:t>Exploatarea excesiva a resurselor este inclusa pe lista prioritatilor avand in vedere ca resursele naturale sunt epuizabile si unele dintre ele chiar in pragul epuizarii. </a:t>
            </a:r>
          </a:p>
          <a:p>
            <a:r>
              <a:rPr lang="ro-RO" sz="2000" dirty="0" smtClean="0"/>
              <a:t>In  </a:t>
            </a:r>
            <a:r>
              <a:rPr lang="ro-RO" sz="2000" dirty="0"/>
              <a:t>dezvoltarea afacerii </a:t>
            </a:r>
            <a:r>
              <a:rPr lang="ro-RO" sz="2000" dirty="0" smtClean="0"/>
              <a:t>trebuie sa </a:t>
            </a:r>
            <a:r>
              <a:rPr lang="ro-RO" sz="2000" dirty="0"/>
              <a:t>se abordeze solutii pentru cresterea eficientei ecologice: </a:t>
            </a:r>
            <a:endParaRPr lang="ro-RO" sz="2000" dirty="0" smtClean="0"/>
          </a:p>
          <a:p>
            <a:pPr marL="285750" indent="-285750">
              <a:buFontTx/>
              <a:buChar char="-"/>
            </a:pPr>
            <a:r>
              <a:rPr lang="ro-RO" sz="2000" dirty="0" smtClean="0"/>
              <a:t>reducerea </a:t>
            </a:r>
            <a:r>
              <a:rPr lang="ro-RO" sz="2000" dirty="0"/>
              <a:t>consumului (energie, apa, materii prime si materiale), </a:t>
            </a:r>
            <a:endParaRPr lang="ro-RO" sz="2000" dirty="0" smtClean="0"/>
          </a:p>
          <a:p>
            <a:pPr marL="285750" indent="-285750">
              <a:buFontTx/>
              <a:buChar char="-"/>
            </a:pPr>
            <a:r>
              <a:rPr lang="ro-RO" sz="2000" dirty="0" smtClean="0"/>
              <a:t>imbunatatirea </a:t>
            </a:r>
            <a:r>
              <a:rPr lang="ro-RO" sz="2000" dirty="0"/>
              <a:t>gestionarii resurselor, reciclarii si reducerii poluarii si emisiilor</a:t>
            </a:r>
            <a:r>
              <a:rPr lang="ro-RO" sz="2000" dirty="0" smtClean="0"/>
              <a:t>.</a:t>
            </a:r>
          </a:p>
          <a:p>
            <a:pPr marL="285750" indent="-285750">
              <a:buFontTx/>
              <a:buChar char="-"/>
            </a:pPr>
            <a:r>
              <a:rPr lang="ro-RO" sz="2000" dirty="0" smtClean="0"/>
              <a:t> </a:t>
            </a:r>
            <a:r>
              <a:rPr lang="ro-RO" sz="2000" dirty="0"/>
              <a:t>Planurile de afaceri </a:t>
            </a:r>
            <a:r>
              <a:rPr lang="ro-RO" sz="2000" dirty="0" smtClean="0"/>
              <a:t>vor </a:t>
            </a:r>
            <a:r>
              <a:rPr lang="ro-RO" sz="2000" dirty="0"/>
              <a:t>include o sectiune referitoare la utilizarea eficienta a resurselor, prin activitati care consuma mai putine resurse, genereaza mai putine deseuri, implica folosirea serviciilor si tehnologiilor care respecta mediul si adopta </a:t>
            </a:r>
            <a:r>
              <a:rPr lang="ro-RO" sz="2000" dirty="0" smtClean="0"/>
              <a:t>productia curata</a:t>
            </a:r>
          </a:p>
          <a:p>
            <a:endParaRPr lang="ro-RO" sz="2000" dirty="0" smtClean="0"/>
          </a:p>
          <a:p>
            <a:r>
              <a:rPr lang="ro-RO" sz="2000" dirty="0" smtClean="0"/>
              <a:t>Dezvoltarea comportamentelor de economisire a resurselor de orice fel la nivelul  fiecarei persoane cat si al firmelor</a:t>
            </a:r>
          </a:p>
          <a:p>
            <a:pPr lvl="1">
              <a:buFont typeface="Wingdings" pitchFamily="2" charset="2"/>
              <a:buChar char="ü"/>
            </a:pPr>
            <a:r>
              <a:rPr lang="en-US" sz="2000" dirty="0" smtClean="0"/>
              <a:t>Ex</a:t>
            </a:r>
            <a:r>
              <a:rPr lang="ro-RO" sz="2000" dirty="0" smtClean="0"/>
              <a:t>: </a:t>
            </a:r>
            <a:r>
              <a:rPr lang="ro-RO" sz="2000" dirty="0" smtClean="0"/>
              <a:t>O </a:t>
            </a:r>
            <a:r>
              <a:rPr lang="ro-RO" sz="2000" dirty="0"/>
              <a:t>atitudine </a:t>
            </a:r>
            <a:r>
              <a:rPr lang="ro-RO" sz="2000" dirty="0" smtClean="0"/>
              <a:t>proactiva  poate conduce la economie substantiala de energie electrica: becurile economice</a:t>
            </a:r>
            <a:r>
              <a:rPr lang="ro-RO" sz="2000" dirty="0"/>
              <a:t>, </a:t>
            </a:r>
            <a:r>
              <a:rPr lang="ro-RO" sz="2000" dirty="0" smtClean="0"/>
              <a:t>intrerupatoare inteligente, achizitia de </a:t>
            </a:r>
            <a:r>
              <a:rPr lang="ro-RO" sz="2000" dirty="0" smtClean="0"/>
              <a:t>echip</a:t>
            </a:r>
            <a:r>
              <a:rPr lang="en-US" sz="2000" dirty="0" smtClean="0"/>
              <a:t>a</a:t>
            </a:r>
            <a:r>
              <a:rPr lang="ro-RO" sz="2000" dirty="0" smtClean="0"/>
              <a:t>mente </a:t>
            </a:r>
            <a:r>
              <a:rPr lang="ro-RO" sz="2000" dirty="0" smtClean="0"/>
              <a:t>casnice, electronice din clasa energetica A;</a:t>
            </a:r>
          </a:p>
          <a:p>
            <a:pPr lvl="1">
              <a:buFont typeface="Wingdings" pitchFamily="2" charset="2"/>
              <a:buChar char="ü"/>
            </a:pPr>
            <a:r>
              <a:rPr lang="ro-RO" sz="2000" dirty="0" smtClean="0"/>
              <a:t>Reducerea </a:t>
            </a:r>
            <a:r>
              <a:rPr lang="ro-RO" sz="2000" dirty="0" smtClean="0"/>
              <a:t>consumului de apa casnic si </a:t>
            </a:r>
            <a:r>
              <a:rPr lang="ro-RO" sz="2000" dirty="0" smtClean="0"/>
              <a:t>industrial</a:t>
            </a:r>
            <a:endParaRPr lang="en-US" sz="2000" dirty="0" smtClean="0"/>
          </a:p>
          <a:p>
            <a:pPr lvl="1">
              <a:buFont typeface="Wingdings" pitchFamily="2" charset="2"/>
              <a:buChar char="ü"/>
            </a:pPr>
            <a:r>
              <a:rPr lang="ro-RO" sz="2000" dirty="0" smtClean="0"/>
              <a:t>Folosirea </a:t>
            </a:r>
            <a:r>
              <a:rPr lang="ro-RO" sz="2000" dirty="0" smtClean="0"/>
              <a:t>energiilor verzi, neconventionale pentru reducerea consumului de gaze, carbuni etc.</a:t>
            </a:r>
            <a:endParaRPr lang="en-US" sz="2000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4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23693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398595" y="985720"/>
            <a:ext cx="117934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endParaRPr lang="en-US" dirty="0"/>
          </a:p>
          <a:p>
            <a:pPr algn="just"/>
            <a:endParaRPr lang="en-US" dirty="0"/>
          </a:p>
          <a:p>
            <a:pPr algn="just">
              <a:spcAft>
                <a:spcPts val="0"/>
              </a:spcAft>
            </a:pPr>
            <a:endParaRPr lang="ro-RO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196" y="985720"/>
            <a:ext cx="6108200" cy="47338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5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328291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398594" y="985720"/>
            <a:ext cx="11652901" cy="5832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 err="1" smtClean="0">
                <a:cs typeface="Arial" panose="020B0604020202020204" pitchFamily="34" charset="0"/>
              </a:rPr>
              <a:t>Atenuarea</a:t>
            </a:r>
            <a:r>
              <a:rPr lang="en-US" sz="2000" b="1" dirty="0" smtClean="0">
                <a:cs typeface="Arial" panose="020B0604020202020204" pitchFamily="34" charset="0"/>
              </a:rPr>
              <a:t> </a:t>
            </a:r>
            <a:r>
              <a:rPr lang="en-US" sz="2000" b="1" dirty="0" err="1">
                <a:cs typeface="Arial" panose="020B0604020202020204" pitchFamily="34" charset="0"/>
              </a:rPr>
              <a:t>şi</a:t>
            </a:r>
            <a:r>
              <a:rPr lang="en-US" sz="2000" b="1" dirty="0">
                <a:cs typeface="Arial" panose="020B0604020202020204" pitchFamily="34" charset="0"/>
              </a:rPr>
              <a:t> </a:t>
            </a:r>
            <a:r>
              <a:rPr lang="en-US" sz="2000" b="1" dirty="0" err="1">
                <a:cs typeface="Arial" panose="020B0604020202020204" pitchFamily="34" charset="0"/>
              </a:rPr>
              <a:t>adaptarea</a:t>
            </a:r>
            <a:r>
              <a:rPr lang="en-US" sz="2000" b="1" dirty="0">
                <a:cs typeface="Arial" panose="020B0604020202020204" pitchFamily="34" charset="0"/>
              </a:rPr>
              <a:t> la </a:t>
            </a:r>
            <a:r>
              <a:rPr lang="en-US" sz="2000" b="1" dirty="0" err="1">
                <a:cs typeface="Arial" panose="020B0604020202020204" pitchFamily="34" charset="0"/>
              </a:rPr>
              <a:t>schimbările</a:t>
            </a:r>
            <a:r>
              <a:rPr lang="en-US" sz="2000" b="1" dirty="0"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cs typeface="Arial" panose="020B0604020202020204" pitchFamily="34" charset="0"/>
              </a:rPr>
              <a:t>climatice</a:t>
            </a:r>
            <a:r>
              <a:rPr lang="en-US" sz="2000" b="1" dirty="0" smtClean="0">
                <a:cs typeface="Arial" panose="020B0604020202020204" pitchFamily="34" charset="0"/>
              </a:rPr>
              <a:t>:</a:t>
            </a:r>
            <a:r>
              <a:rPr lang="en-US" sz="20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endParaRPr lang="ro-RO" sz="2000" b="1" dirty="0" smtClean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742950" lvl="1" indent="-285750" algn="just">
              <a:spcAft>
                <a:spcPts val="600"/>
              </a:spcAft>
              <a:buFont typeface="Wingdings" pitchFamily="2" charset="2"/>
              <a:buChar char="ü"/>
            </a:pPr>
            <a:r>
              <a:rPr lang="en-US" sz="2000" dirty="0" smtClean="0"/>
              <a:t>Generate </a:t>
            </a:r>
            <a:r>
              <a:rPr lang="en-US" sz="2000" dirty="0"/>
              <a:t>de </a:t>
            </a:r>
            <a:r>
              <a:rPr lang="en-US" sz="2000" dirty="0" err="1"/>
              <a:t>activităţile</a:t>
            </a:r>
            <a:r>
              <a:rPr lang="en-US" sz="2000" dirty="0"/>
              <a:t> </a:t>
            </a:r>
            <a:r>
              <a:rPr lang="en-US" sz="2000" dirty="0" err="1"/>
              <a:t>umane</a:t>
            </a:r>
            <a:r>
              <a:rPr lang="en-US" sz="2000" dirty="0"/>
              <a:t>, </a:t>
            </a:r>
            <a:r>
              <a:rPr lang="en-US" sz="2000" dirty="0" err="1"/>
              <a:t>în</a:t>
            </a:r>
            <a:r>
              <a:rPr lang="en-US" sz="2000" dirty="0"/>
              <a:t> principal </a:t>
            </a:r>
            <a:r>
              <a:rPr lang="en-US" sz="2000" dirty="0" err="1"/>
              <a:t>datorită</a:t>
            </a:r>
            <a:r>
              <a:rPr lang="en-US" sz="2000" dirty="0"/>
              <a:t> </a:t>
            </a:r>
            <a:r>
              <a:rPr lang="en-US" sz="2000" dirty="0" err="1"/>
              <a:t>emisiilor</a:t>
            </a:r>
            <a:r>
              <a:rPr lang="en-US" sz="2000" dirty="0"/>
              <a:t> de gaze cu </a:t>
            </a:r>
            <a:r>
              <a:rPr lang="en-US" sz="2000" dirty="0" err="1"/>
              <a:t>efect</a:t>
            </a:r>
            <a:r>
              <a:rPr lang="en-US" sz="2000" dirty="0"/>
              <a:t> de </a:t>
            </a:r>
            <a:r>
              <a:rPr lang="en-US" sz="2000" dirty="0" err="1"/>
              <a:t>seră</a:t>
            </a:r>
            <a:r>
              <a:rPr lang="en-US" sz="2000" dirty="0"/>
              <a:t> (CO2, </a:t>
            </a:r>
            <a:r>
              <a:rPr lang="en-US" sz="2000" dirty="0" smtClean="0"/>
              <a:t>CH4, NO, </a:t>
            </a:r>
            <a:r>
              <a:rPr lang="en-US" sz="2000" dirty="0"/>
              <a:t>etc.), al </a:t>
            </a:r>
            <a:r>
              <a:rPr lang="en-US" sz="2000" dirty="0" err="1"/>
              <a:t>căror</a:t>
            </a:r>
            <a:r>
              <a:rPr lang="en-US" sz="2000" dirty="0"/>
              <a:t> </a:t>
            </a:r>
            <a:r>
              <a:rPr lang="en-US" sz="2000" dirty="0" err="1"/>
              <a:t>efect</a:t>
            </a:r>
            <a:r>
              <a:rPr lang="en-US" sz="2000" dirty="0"/>
              <a:t> principal </a:t>
            </a:r>
            <a:r>
              <a:rPr lang="en-US" sz="2000" dirty="0" err="1"/>
              <a:t>este</a:t>
            </a:r>
            <a:r>
              <a:rPr lang="en-US" sz="2000" dirty="0"/>
              <a:t> </a:t>
            </a:r>
            <a:r>
              <a:rPr lang="en-US" sz="2000" dirty="0" err="1"/>
              <a:t>încălzirea</a:t>
            </a:r>
            <a:r>
              <a:rPr lang="en-US" sz="2000" dirty="0"/>
              <a:t> </a:t>
            </a:r>
            <a:r>
              <a:rPr lang="en-US" sz="2000" dirty="0" err="1"/>
              <a:t>globală</a:t>
            </a:r>
            <a:r>
              <a:rPr lang="en-US" sz="2000" dirty="0"/>
              <a:t> a </a:t>
            </a:r>
            <a:r>
              <a:rPr lang="en-US" sz="2000" dirty="0" err="1"/>
              <a:t>atmosferei</a:t>
            </a:r>
            <a:r>
              <a:rPr lang="en-US" sz="2000" dirty="0"/>
              <a:t>.</a:t>
            </a:r>
            <a:endParaRPr lang="ro-RO" sz="2000" dirty="0"/>
          </a:p>
          <a:p>
            <a:pPr marL="742950" lvl="1" indent="-285750" algn="just">
              <a:spcAft>
                <a:spcPts val="600"/>
              </a:spcAft>
              <a:buFont typeface="Wingdings" pitchFamily="2" charset="2"/>
              <a:buChar char="ü"/>
            </a:pPr>
            <a:r>
              <a:rPr lang="ro-RO" sz="2000" dirty="0" smtClean="0"/>
              <a:t>D</a:t>
            </a:r>
            <a:r>
              <a:rPr lang="fr-FR" sz="2000" dirty="0" err="1" smtClean="0"/>
              <a:t>ezvoltare</a:t>
            </a:r>
            <a:r>
              <a:rPr lang="fr-FR" sz="2000" dirty="0" smtClean="0"/>
              <a:t> </a:t>
            </a:r>
            <a:r>
              <a:rPr lang="fr-FR" sz="2000" dirty="0" err="1"/>
              <a:t>economica</a:t>
            </a:r>
            <a:r>
              <a:rPr lang="fr-FR" sz="2000" dirty="0"/>
              <a:t> si </a:t>
            </a:r>
            <a:r>
              <a:rPr lang="fr-FR" sz="2000" dirty="0" err="1"/>
              <a:t>interventiile</a:t>
            </a:r>
            <a:r>
              <a:rPr lang="fr-FR" sz="2000" dirty="0"/>
              <a:t> brutale ale </a:t>
            </a:r>
            <a:r>
              <a:rPr lang="fr-FR" sz="2000" dirty="0" err="1"/>
              <a:t>oamenilor</a:t>
            </a:r>
            <a:r>
              <a:rPr lang="fr-FR" sz="2000" dirty="0"/>
              <a:t> </a:t>
            </a:r>
            <a:r>
              <a:rPr lang="fr-FR" sz="2000" dirty="0" smtClean="0"/>
              <a:t>in </a:t>
            </a:r>
            <a:r>
              <a:rPr lang="fr-FR" sz="2000" dirty="0" err="1"/>
              <a:t>special</a:t>
            </a:r>
            <a:r>
              <a:rPr lang="fr-FR" sz="2000" dirty="0"/>
              <a:t> </a:t>
            </a:r>
            <a:r>
              <a:rPr lang="fr-FR" sz="2000" dirty="0" err="1"/>
              <a:t>prin</a:t>
            </a:r>
            <a:r>
              <a:rPr lang="fr-FR" sz="2000" dirty="0"/>
              <a:t> </a:t>
            </a:r>
            <a:r>
              <a:rPr lang="fr-FR" sz="2000" dirty="0" err="1"/>
              <a:t>emisiile</a:t>
            </a:r>
            <a:r>
              <a:rPr lang="fr-FR" sz="2000" dirty="0"/>
              <a:t> </a:t>
            </a:r>
            <a:r>
              <a:rPr lang="fr-FR" sz="2000" dirty="0" err="1"/>
              <a:t>necontrolate</a:t>
            </a:r>
            <a:r>
              <a:rPr lang="fr-FR" sz="2000" dirty="0"/>
              <a:t> de gaze </a:t>
            </a:r>
            <a:r>
              <a:rPr lang="fr-FR" sz="2000" dirty="0" err="1"/>
              <a:t>cu</a:t>
            </a:r>
            <a:r>
              <a:rPr lang="fr-FR" sz="2000" dirty="0"/>
              <a:t> </a:t>
            </a:r>
            <a:r>
              <a:rPr lang="fr-FR" sz="2000" dirty="0" err="1"/>
              <a:t>efect</a:t>
            </a:r>
            <a:r>
              <a:rPr lang="fr-FR" sz="2000" dirty="0"/>
              <a:t> de sera (</a:t>
            </a:r>
            <a:r>
              <a:rPr lang="fr-FR" sz="2000" dirty="0" smtClean="0"/>
              <a:t>GES</a:t>
            </a:r>
            <a:r>
              <a:rPr lang="ro-RO" sz="2000" dirty="0" smtClean="0"/>
              <a:t>) au </a:t>
            </a:r>
            <a:r>
              <a:rPr lang="fr-FR" sz="2000" dirty="0" err="1" smtClean="0"/>
              <a:t>condus</a:t>
            </a:r>
            <a:r>
              <a:rPr lang="fr-FR" sz="2000" dirty="0" smtClean="0"/>
              <a:t> </a:t>
            </a:r>
            <a:r>
              <a:rPr lang="fr-FR" sz="2000" dirty="0"/>
              <a:t>la </a:t>
            </a:r>
            <a:r>
              <a:rPr lang="fr-FR" sz="2000" dirty="0" err="1"/>
              <a:t>fenomenul</a:t>
            </a:r>
            <a:r>
              <a:rPr lang="fr-FR" sz="2000" dirty="0"/>
              <a:t> de </a:t>
            </a:r>
            <a:r>
              <a:rPr lang="fr-FR" sz="2000" dirty="0" err="1"/>
              <a:t>incalzire</a:t>
            </a:r>
            <a:r>
              <a:rPr lang="fr-FR" sz="2000" dirty="0"/>
              <a:t> </a:t>
            </a:r>
            <a:r>
              <a:rPr lang="fr-FR" sz="2000" dirty="0" err="1"/>
              <a:t>globala</a:t>
            </a:r>
            <a:r>
              <a:rPr lang="fr-FR" sz="2000" dirty="0"/>
              <a:t>. </a:t>
            </a:r>
            <a:endParaRPr lang="ro-RO" sz="2000" dirty="0" smtClean="0"/>
          </a:p>
          <a:p>
            <a:pPr>
              <a:spcAft>
                <a:spcPts val="600"/>
              </a:spcAft>
            </a:pPr>
            <a:endParaRPr lang="en-US" sz="2000" b="1" dirty="0" smtClean="0"/>
          </a:p>
          <a:p>
            <a:pPr>
              <a:spcAft>
                <a:spcPts val="600"/>
              </a:spcAft>
            </a:pPr>
            <a:r>
              <a:rPr lang="en-US" sz="2000" b="1" dirty="0" err="1" smtClean="0"/>
              <a:t>Strategia</a:t>
            </a:r>
            <a:r>
              <a:rPr lang="en-US" sz="2000" b="1" dirty="0" smtClean="0"/>
              <a:t> </a:t>
            </a:r>
            <a:r>
              <a:rPr lang="en-US" sz="2000" b="1" dirty="0"/>
              <a:t>Europa 2020</a:t>
            </a:r>
            <a:r>
              <a:rPr lang="en-US" sz="2000" dirty="0"/>
              <a:t>, se </a:t>
            </a:r>
            <a:r>
              <a:rPr lang="en-US" sz="2000" dirty="0" err="1"/>
              <a:t>bazează</a:t>
            </a:r>
            <a:r>
              <a:rPr lang="en-US" sz="2000" dirty="0"/>
              <a:t> </a:t>
            </a:r>
            <a:r>
              <a:rPr lang="en-US" sz="2000" dirty="0" err="1"/>
              <a:t>principiul</a:t>
            </a:r>
            <a:r>
              <a:rPr lang="en-US" sz="2000" dirty="0"/>
              <a:t> 20/20/20, </a:t>
            </a:r>
            <a:r>
              <a:rPr lang="en-US" sz="2000" dirty="0" err="1"/>
              <a:t>respectiv</a:t>
            </a:r>
            <a:r>
              <a:rPr lang="en-US" sz="2000" dirty="0"/>
              <a:t>  </a:t>
            </a:r>
            <a:r>
              <a:rPr lang="en-US" sz="2000" dirty="0" err="1"/>
              <a:t>pe</a:t>
            </a:r>
            <a:r>
              <a:rPr lang="en-US" sz="2000" dirty="0"/>
              <a:t> </a:t>
            </a:r>
            <a:r>
              <a:rPr lang="en-US" sz="2000" dirty="0" err="1"/>
              <a:t>trei</a:t>
            </a:r>
            <a:r>
              <a:rPr lang="en-US" sz="2000" dirty="0"/>
              <a:t> </a:t>
            </a:r>
            <a:r>
              <a:rPr lang="en-US" sz="2000" dirty="0" err="1"/>
              <a:t>obiective</a:t>
            </a:r>
            <a:r>
              <a:rPr lang="en-US" sz="2000" dirty="0"/>
              <a:t> </a:t>
            </a:r>
            <a:r>
              <a:rPr lang="en-US" sz="2000" dirty="0" err="1"/>
              <a:t>principale</a:t>
            </a:r>
            <a:r>
              <a:rPr lang="en-US" sz="2000" dirty="0"/>
              <a:t> </a:t>
            </a:r>
            <a:r>
              <a:rPr lang="en-US" sz="2000" dirty="0" smtClean="0"/>
              <a:t>:</a:t>
            </a:r>
            <a:endParaRPr lang="ro-RO" sz="2000" dirty="0"/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en-US" sz="2000" dirty="0" smtClean="0"/>
              <a:t>o </a:t>
            </a:r>
            <a:r>
              <a:rPr lang="en-US" sz="2000" dirty="0" err="1"/>
              <a:t>reducere</a:t>
            </a:r>
            <a:r>
              <a:rPr lang="en-US" sz="2000" dirty="0"/>
              <a:t> cu 20% a </a:t>
            </a:r>
            <a:r>
              <a:rPr lang="en-US" sz="2000" dirty="0" err="1"/>
              <a:t>emisiilor</a:t>
            </a:r>
            <a:r>
              <a:rPr lang="en-US" sz="2000" dirty="0"/>
              <a:t> de gaze cu </a:t>
            </a:r>
            <a:r>
              <a:rPr lang="en-US" sz="2000" dirty="0" err="1"/>
              <a:t>efect</a:t>
            </a:r>
            <a:r>
              <a:rPr lang="en-US" sz="2000" dirty="0"/>
              <a:t> de </a:t>
            </a:r>
            <a:r>
              <a:rPr lang="en-US" sz="2000" dirty="0" err="1"/>
              <a:t>seră</a:t>
            </a:r>
            <a:r>
              <a:rPr lang="en-US" sz="2000" dirty="0"/>
              <a:t> (GES), </a:t>
            </a:r>
            <a:r>
              <a:rPr lang="en-US" sz="2000" dirty="0" err="1"/>
              <a:t>până</a:t>
            </a:r>
            <a:r>
              <a:rPr lang="en-US" sz="2000" dirty="0"/>
              <a:t> sub </a:t>
            </a:r>
            <a:r>
              <a:rPr lang="en-US" sz="2000" dirty="0" err="1"/>
              <a:t>nivelul</a:t>
            </a:r>
            <a:r>
              <a:rPr lang="en-US" sz="2000" dirty="0"/>
              <a:t> </a:t>
            </a:r>
            <a:r>
              <a:rPr lang="en-US" sz="2000" dirty="0" smtClean="0"/>
              <a:t>din</a:t>
            </a:r>
            <a:r>
              <a:rPr lang="ro-RO" sz="2000" dirty="0" smtClean="0"/>
              <a:t> </a:t>
            </a:r>
            <a:r>
              <a:rPr lang="en-US" sz="2000" dirty="0" smtClean="0"/>
              <a:t>1990</a:t>
            </a:r>
            <a:endParaRPr lang="ro-RO" sz="2000" dirty="0" smtClean="0"/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en-US" sz="2000" dirty="0" smtClean="0"/>
              <a:t>o </a:t>
            </a:r>
            <a:r>
              <a:rPr lang="en-US" sz="2000" dirty="0" err="1"/>
              <a:t>pondere</a:t>
            </a:r>
            <a:r>
              <a:rPr lang="en-US" sz="2000" dirty="0"/>
              <a:t> de 20% a </a:t>
            </a:r>
            <a:r>
              <a:rPr lang="en-US" sz="2000" dirty="0" err="1"/>
              <a:t>energiei</a:t>
            </a:r>
            <a:r>
              <a:rPr lang="en-US" sz="2000" dirty="0"/>
              <a:t> din </a:t>
            </a:r>
            <a:r>
              <a:rPr lang="en-US" sz="2000" dirty="0" err="1"/>
              <a:t>surse</a:t>
            </a:r>
            <a:r>
              <a:rPr lang="en-US" sz="2000" dirty="0"/>
              <a:t> </a:t>
            </a:r>
            <a:r>
              <a:rPr lang="en-US" sz="2000" dirty="0" err="1"/>
              <a:t>regenerabile</a:t>
            </a:r>
            <a:r>
              <a:rPr lang="en-US" sz="2000" dirty="0"/>
              <a:t> </a:t>
            </a:r>
            <a:r>
              <a:rPr lang="en-US" sz="2000" dirty="0" err="1"/>
              <a:t>în</a:t>
            </a:r>
            <a:r>
              <a:rPr lang="en-US" sz="2000" dirty="0"/>
              <a:t> </a:t>
            </a:r>
            <a:r>
              <a:rPr lang="en-US" sz="2000" dirty="0" err="1"/>
              <a:t>energia</a:t>
            </a:r>
            <a:r>
              <a:rPr lang="en-US" sz="2000" dirty="0"/>
              <a:t> </a:t>
            </a:r>
            <a:r>
              <a:rPr lang="en-US" sz="2000" dirty="0" err="1"/>
              <a:t>consumată</a:t>
            </a:r>
            <a:r>
              <a:rPr lang="en-US" sz="2000" dirty="0"/>
              <a:t>;</a:t>
            </a:r>
            <a:endParaRPr lang="ro-RO" sz="2000" dirty="0"/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en-US" sz="2000" dirty="0" err="1" smtClean="0"/>
              <a:t>e</a:t>
            </a:r>
            <a:r>
              <a:rPr lang="en-US" sz="2000" dirty="0" err="1" smtClean="0"/>
              <a:t>conomisirea</a:t>
            </a:r>
            <a:r>
              <a:rPr lang="en-US" sz="2000" dirty="0" smtClean="0"/>
              <a:t> </a:t>
            </a:r>
            <a:r>
              <a:rPr lang="en-US" sz="2000" dirty="0"/>
              <a:t>a 20% din </a:t>
            </a:r>
            <a:r>
              <a:rPr lang="en-US" sz="2000" dirty="0" err="1"/>
              <a:t>energia</a:t>
            </a:r>
            <a:r>
              <a:rPr lang="en-US" sz="2000" dirty="0"/>
              <a:t> </a:t>
            </a:r>
            <a:r>
              <a:rPr lang="en-US" sz="2000" dirty="0" err="1" smtClean="0"/>
              <a:t>primară</a:t>
            </a:r>
            <a:r>
              <a:rPr lang="en-US" sz="2000" dirty="0" smtClean="0"/>
              <a:t>.</a:t>
            </a:r>
          </a:p>
          <a:p>
            <a:pPr marL="742950" lvl="1" indent="-285750">
              <a:spcAft>
                <a:spcPts val="600"/>
              </a:spcAft>
            </a:pPr>
            <a:endParaRPr lang="ro-RO" sz="2000" b="1" dirty="0"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2000" b="1" dirty="0" err="1"/>
              <a:t>Adaptarea</a:t>
            </a:r>
            <a:r>
              <a:rPr lang="en-US" sz="2000" b="1" dirty="0"/>
              <a:t> </a:t>
            </a:r>
            <a:r>
              <a:rPr lang="en-US" sz="2000" b="1" dirty="0" err="1"/>
              <a:t>afacerii</a:t>
            </a:r>
            <a:r>
              <a:rPr lang="en-US" sz="2000" b="1" dirty="0"/>
              <a:t> la  </a:t>
            </a:r>
            <a:r>
              <a:rPr lang="en-US" sz="2000" b="1" dirty="0" err="1"/>
              <a:t>schimbarile</a:t>
            </a:r>
            <a:r>
              <a:rPr lang="en-US" sz="2000" b="1" dirty="0"/>
              <a:t> </a:t>
            </a:r>
            <a:r>
              <a:rPr lang="en-US" sz="2000" b="1" dirty="0" err="1"/>
              <a:t>climatice</a:t>
            </a:r>
            <a:r>
              <a:rPr lang="en-US" sz="2000" dirty="0"/>
              <a:t> </a:t>
            </a:r>
            <a:r>
              <a:rPr lang="ro-RO" sz="2000" dirty="0" smtClean="0"/>
              <a:t> - </a:t>
            </a:r>
            <a:r>
              <a:rPr lang="en-US" sz="2000" dirty="0" err="1" smtClean="0"/>
              <a:t>luarea</a:t>
            </a:r>
            <a:r>
              <a:rPr lang="en-US" sz="2000" dirty="0" smtClean="0"/>
              <a:t> </a:t>
            </a:r>
            <a:r>
              <a:rPr lang="en-US" sz="2000" dirty="0"/>
              <a:t>de </a:t>
            </a:r>
            <a:r>
              <a:rPr lang="en-US" sz="2000" dirty="0" err="1"/>
              <a:t>măsuri</a:t>
            </a:r>
            <a:r>
              <a:rPr lang="en-US" sz="2000" dirty="0"/>
              <a:t> </a:t>
            </a:r>
            <a:r>
              <a:rPr lang="en-US" sz="2000" dirty="0" err="1"/>
              <a:t>pentru</a:t>
            </a:r>
            <a:r>
              <a:rPr lang="en-US" sz="2000" dirty="0"/>
              <a:t> a </a:t>
            </a:r>
            <a:r>
              <a:rPr lang="en-US" sz="2000" dirty="0" err="1"/>
              <a:t>consolida</a:t>
            </a:r>
            <a:r>
              <a:rPr lang="en-US" sz="2000" dirty="0"/>
              <a:t> </a:t>
            </a:r>
            <a:r>
              <a:rPr lang="en-US" sz="2000" dirty="0" err="1"/>
              <a:t>rezistența</a:t>
            </a:r>
            <a:r>
              <a:rPr lang="en-US" sz="2000" dirty="0"/>
              <a:t> </a:t>
            </a:r>
            <a:r>
              <a:rPr lang="en-US" sz="2000" dirty="0" err="1"/>
              <a:t>societății</a:t>
            </a:r>
            <a:r>
              <a:rPr lang="en-US" sz="2000" dirty="0"/>
              <a:t> la </a:t>
            </a:r>
            <a:r>
              <a:rPr lang="en-US" sz="2000" dirty="0" err="1"/>
              <a:t>schimbările</a:t>
            </a:r>
            <a:r>
              <a:rPr lang="en-US" sz="2000" dirty="0"/>
              <a:t>  </a:t>
            </a:r>
            <a:r>
              <a:rPr lang="en-US" sz="2000" dirty="0" err="1"/>
              <a:t>climatice</a:t>
            </a:r>
            <a:r>
              <a:rPr lang="en-US" sz="2000" dirty="0"/>
              <a:t> </a:t>
            </a:r>
            <a:r>
              <a:rPr lang="en-US" sz="2000" dirty="0" err="1"/>
              <a:t>și</a:t>
            </a:r>
            <a:r>
              <a:rPr lang="en-US" sz="2000" dirty="0"/>
              <a:t> </a:t>
            </a:r>
            <a:r>
              <a:rPr lang="en-US" sz="2000" dirty="0" err="1"/>
              <a:t>pentru</a:t>
            </a:r>
            <a:r>
              <a:rPr lang="en-US" sz="2000" dirty="0"/>
              <a:t> a reduce la minimum </a:t>
            </a:r>
            <a:r>
              <a:rPr lang="en-US" sz="2000" dirty="0" err="1"/>
              <a:t>impactul</a:t>
            </a:r>
            <a:r>
              <a:rPr lang="en-US" sz="2000" dirty="0"/>
              <a:t> </a:t>
            </a:r>
            <a:r>
              <a:rPr lang="en-US" sz="2000" dirty="0" err="1"/>
              <a:t>efectelor</a:t>
            </a:r>
            <a:r>
              <a:rPr lang="en-US" sz="2000" dirty="0"/>
              <a:t> negative ale </a:t>
            </a:r>
            <a:r>
              <a:rPr lang="en-US" sz="2000" dirty="0" err="1"/>
              <a:t>acestora</a:t>
            </a:r>
            <a:r>
              <a:rPr lang="en-US" sz="2000" dirty="0"/>
              <a:t>.</a:t>
            </a:r>
            <a:endParaRPr lang="ro-RO" sz="2000" dirty="0"/>
          </a:p>
          <a:p>
            <a:pPr>
              <a:spcAft>
                <a:spcPts val="600"/>
              </a:spcAft>
            </a:pPr>
            <a:r>
              <a:rPr lang="en-US" sz="2000" b="1" dirty="0" err="1"/>
              <a:t>Atenuarea</a:t>
            </a:r>
            <a:r>
              <a:rPr lang="en-US" sz="2000" dirty="0"/>
              <a:t> </a:t>
            </a:r>
            <a:r>
              <a:rPr lang="ro-RO" sz="2000" dirty="0" smtClean="0"/>
              <a:t>- </a:t>
            </a:r>
            <a:r>
              <a:rPr lang="en-US" sz="2000" dirty="0" err="1" smtClean="0"/>
              <a:t>reducerea</a:t>
            </a:r>
            <a:r>
              <a:rPr lang="en-US" sz="2000" dirty="0" smtClean="0"/>
              <a:t> </a:t>
            </a:r>
            <a:r>
              <a:rPr lang="en-US" sz="2000" dirty="0" err="1"/>
              <a:t>sau</a:t>
            </a:r>
            <a:r>
              <a:rPr lang="en-US" sz="2000" dirty="0"/>
              <a:t> </a:t>
            </a:r>
            <a:r>
              <a:rPr lang="en-US" sz="2000" dirty="0" err="1"/>
              <a:t>limitarea</a:t>
            </a:r>
            <a:r>
              <a:rPr lang="en-US" sz="2000" dirty="0"/>
              <a:t> </a:t>
            </a:r>
            <a:r>
              <a:rPr lang="en-US" sz="2000" dirty="0" err="1"/>
              <a:t>emisiilor</a:t>
            </a:r>
            <a:r>
              <a:rPr lang="en-US" sz="2000" dirty="0"/>
              <a:t> de gaze cu </a:t>
            </a:r>
            <a:r>
              <a:rPr lang="en-US" sz="2000" dirty="0" err="1"/>
              <a:t>efect</a:t>
            </a:r>
            <a:r>
              <a:rPr lang="en-US" sz="2000" dirty="0"/>
              <a:t> de </a:t>
            </a:r>
            <a:r>
              <a:rPr lang="en-US" sz="2000" dirty="0" err="1"/>
              <a:t>seră</a:t>
            </a:r>
            <a:r>
              <a:rPr lang="en-US" sz="2000" dirty="0"/>
              <a:t>.</a:t>
            </a:r>
            <a:endParaRPr lang="ro-RO" sz="2000" dirty="0"/>
          </a:p>
          <a:p>
            <a:pPr algn="just"/>
            <a:endParaRPr lang="en-US" sz="2000" dirty="0"/>
          </a:p>
          <a:p>
            <a:pPr algn="just">
              <a:spcAft>
                <a:spcPts val="0"/>
              </a:spcAft>
            </a:pPr>
            <a:endParaRPr lang="ro-RO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6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2093500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398595" y="985720"/>
            <a:ext cx="11793404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Conservare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şi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protejarea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biodiversității</a:t>
            </a:r>
            <a:endParaRPr lang="ro-RO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en-US" sz="2000" b="1" dirty="0" err="1" smtClean="0"/>
              <a:t>Biodiversitatea</a:t>
            </a:r>
            <a:r>
              <a:rPr lang="en-US" sz="2000" dirty="0" smtClean="0"/>
              <a:t> </a:t>
            </a:r>
            <a:r>
              <a:rPr lang="en-US" sz="2000" dirty="0" err="1"/>
              <a:t>implică</a:t>
            </a:r>
            <a:r>
              <a:rPr lang="en-US" sz="2000" dirty="0"/>
              <a:t> </a:t>
            </a:r>
            <a:r>
              <a:rPr lang="en-US" sz="2000" dirty="0" err="1"/>
              <a:t>patru</a:t>
            </a:r>
            <a:r>
              <a:rPr lang="en-US" sz="2000" dirty="0"/>
              <a:t> </a:t>
            </a:r>
            <a:r>
              <a:rPr lang="en-US" sz="2000" dirty="0" err="1"/>
              <a:t>niveluri</a:t>
            </a:r>
            <a:r>
              <a:rPr lang="en-US" sz="2000" dirty="0"/>
              <a:t> de </a:t>
            </a:r>
            <a:r>
              <a:rPr lang="en-US" sz="2000" dirty="0" err="1"/>
              <a:t>abordare</a:t>
            </a:r>
            <a:r>
              <a:rPr lang="en-US" sz="2000" dirty="0"/>
              <a:t>, </a:t>
            </a:r>
            <a:r>
              <a:rPr lang="en-US" sz="2000" dirty="0" err="1"/>
              <a:t>respectiv</a:t>
            </a:r>
            <a:r>
              <a:rPr lang="en-US" sz="2000" dirty="0"/>
              <a:t> </a:t>
            </a:r>
            <a:r>
              <a:rPr lang="en-US" sz="2000" dirty="0" err="1"/>
              <a:t>diversitatea</a:t>
            </a:r>
            <a:r>
              <a:rPr lang="en-US" sz="2000" dirty="0"/>
              <a:t> </a:t>
            </a:r>
            <a:r>
              <a:rPr lang="en-US" sz="2000" dirty="0" err="1"/>
              <a:t>ecosistemelor</a:t>
            </a:r>
            <a:r>
              <a:rPr lang="en-US" sz="2000" dirty="0" smtClean="0"/>
              <a:t>, </a:t>
            </a:r>
            <a:r>
              <a:rPr lang="en-US" sz="2000" dirty="0" err="1" smtClean="0"/>
              <a:t>diversitatea</a:t>
            </a:r>
            <a:r>
              <a:rPr lang="en-US" sz="2000" dirty="0" smtClean="0"/>
              <a:t> </a:t>
            </a:r>
            <a:r>
              <a:rPr lang="en-US" sz="2000" dirty="0" err="1"/>
              <a:t>speciilor</a:t>
            </a:r>
            <a:r>
              <a:rPr lang="en-US" sz="2000" dirty="0"/>
              <a:t>, </a:t>
            </a:r>
            <a:r>
              <a:rPr lang="en-US" sz="2000" dirty="0" err="1"/>
              <a:t>diversitatea</a:t>
            </a:r>
            <a:r>
              <a:rPr lang="en-US" sz="2000" dirty="0"/>
              <a:t> </a:t>
            </a:r>
            <a:r>
              <a:rPr lang="en-US" sz="2000" dirty="0" err="1"/>
              <a:t>genetică</a:t>
            </a:r>
            <a:r>
              <a:rPr lang="en-US" sz="2000" dirty="0"/>
              <a:t> </a:t>
            </a:r>
            <a:r>
              <a:rPr lang="en-US" sz="2000" dirty="0" err="1"/>
              <a:t>şi</a:t>
            </a:r>
            <a:r>
              <a:rPr lang="en-US" sz="2000" dirty="0"/>
              <a:t> </a:t>
            </a:r>
            <a:r>
              <a:rPr lang="en-US" sz="2000" dirty="0" err="1"/>
              <a:t>diversitatea</a:t>
            </a:r>
            <a:r>
              <a:rPr lang="en-US" sz="2000" dirty="0"/>
              <a:t> </a:t>
            </a:r>
            <a:r>
              <a:rPr lang="en-US" sz="2000" dirty="0" err="1"/>
              <a:t>etnoculturală</a:t>
            </a:r>
            <a:r>
              <a:rPr lang="en-US" sz="2000" dirty="0"/>
              <a:t>. </a:t>
            </a:r>
            <a:endParaRPr lang="ro-RO" sz="2000" dirty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en-US" sz="2000" dirty="0" err="1" smtClean="0"/>
              <a:t>Reglementarea</a:t>
            </a:r>
            <a:r>
              <a:rPr lang="en-US" sz="2000" dirty="0" smtClean="0"/>
              <a:t> </a:t>
            </a:r>
            <a:r>
              <a:rPr lang="en-US" sz="2000" dirty="0"/>
              <a:t>de </a:t>
            </a:r>
            <a:r>
              <a:rPr lang="en-US" sz="2000" dirty="0" err="1"/>
              <a:t>bază</a:t>
            </a:r>
            <a:r>
              <a:rPr lang="en-US" sz="2000" dirty="0"/>
              <a:t> </a:t>
            </a:r>
            <a:r>
              <a:rPr lang="en-US" sz="2000" dirty="0" err="1"/>
              <a:t>în</a:t>
            </a:r>
            <a:r>
              <a:rPr lang="en-US" sz="2000" dirty="0"/>
              <a:t> </a:t>
            </a:r>
            <a:r>
              <a:rPr lang="en-US" sz="2000" dirty="0" err="1"/>
              <a:t>domeniul</a:t>
            </a:r>
            <a:r>
              <a:rPr lang="en-US" sz="2000" dirty="0"/>
              <a:t> </a:t>
            </a:r>
            <a:r>
              <a:rPr lang="en-US" sz="2000" dirty="0" err="1"/>
              <a:t>conservării</a:t>
            </a:r>
            <a:r>
              <a:rPr lang="en-US" sz="2000" dirty="0"/>
              <a:t> </a:t>
            </a:r>
            <a:r>
              <a:rPr lang="en-US" sz="2000" dirty="0" err="1"/>
              <a:t>biodiversităţii</a:t>
            </a:r>
            <a:r>
              <a:rPr lang="en-US" sz="2000" dirty="0"/>
              <a:t> o </a:t>
            </a:r>
            <a:r>
              <a:rPr lang="en-US" sz="2000" dirty="0" err="1"/>
              <a:t>constituie</a:t>
            </a:r>
            <a:r>
              <a:rPr lang="en-US" sz="2000" dirty="0"/>
              <a:t> OUG nr. </a:t>
            </a:r>
            <a:r>
              <a:rPr lang="en-US" sz="2000" dirty="0" smtClean="0"/>
              <a:t>57/2007privind </a:t>
            </a:r>
            <a:r>
              <a:rPr lang="en-US" sz="2000" dirty="0" err="1"/>
              <a:t>regimul</a:t>
            </a:r>
            <a:r>
              <a:rPr lang="en-US" sz="2000" dirty="0"/>
              <a:t> </a:t>
            </a:r>
            <a:r>
              <a:rPr lang="en-US" sz="2000" dirty="0" err="1"/>
              <a:t>ariilor</a:t>
            </a:r>
            <a:r>
              <a:rPr lang="en-US" sz="2000" dirty="0"/>
              <a:t> </a:t>
            </a:r>
            <a:r>
              <a:rPr lang="en-US" sz="2000" dirty="0" err="1"/>
              <a:t>naturale</a:t>
            </a:r>
            <a:r>
              <a:rPr lang="en-US" sz="2000" dirty="0"/>
              <a:t> </a:t>
            </a:r>
            <a:r>
              <a:rPr lang="en-US" sz="2000" dirty="0" err="1"/>
              <a:t>protejate</a:t>
            </a:r>
            <a:r>
              <a:rPr lang="en-US" sz="2000" dirty="0"/>
              <a:t>, </a:t>
            </a:r>
            <a:r>
              <a:rPr lang="en-US" sz="2000" dirty="0" err="1"/>
              <a:t>conservarea</a:t>
            </a:r>
            <a:r>
              <a:rPr lang="en-US" sz="2000" dirty="0"/>
              <a:t> </a:t>
            </a:r>
            <a:r>
              <a:rPr lang="en-US" sz="2000" dirty="0" err="1"/>
              <a:t>habitatelor</a:t>
            </a:r>
            <a:r>
              <a:rPr lang="en-US" sz="2000" dirty="0"/>
              <a:t> </a:t>
            </a:r>
            <a:r>
              <a:rPr lang="en-US" sz="2000" dirty="0" err="1"/>
              <a:t>naturale</a:t>
            </a:r>
            <a:r>
              <a:rPr lang="en-US" sz="2000" dirty="0"/>
              <a:t>, a </a:t>
            </a:r>
            <a:r>
              <a:rPr lang="en-US" sz="2000" dirty="0" err="1"/>
              <a:t>florei</a:t>
            </a:r>
            <a:r>
              <a:rPr lang="en-US" sz="2000" dirty="0"/>
              <a:t> </a:t>
            </a:r>
            <a:r>
              <a:rPr lang="en-US" sz="2000" dirty="0" err="1"/>
              <a:t>şi</a:t>
            </a:r>
            <a:r>
              <a:rPr lang="en-US" sz="2000" dirty="0"/>
              <a:t> </a:t>
            </a:r>
            <a:r>
              <a:rPr lang="en-US" sz="2000" dirty="0" err="1"/>
              <a:t>faunei</a:t>
            </a:r>
            <a:endParaRPr lang="ro-RO" sz="2000" dirty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en-US" sz="2000" dirty="0" smtClean="0"/>
              <a:t>In </a:t>
            </a:r>
            <a:r>
              <a:rPr lang="en-US" sz="2000" dirty="0" err="1"/>
              <a:t>vederea</a:t>
            </a:r>
            <a:r>
              <a:rPr lang="en-US" sz="2000" dirty="0"/>
              <a:t> </a:t>
            </a:r>
            <a:r>
              <a:rPr lang="en-US" sz="2000" dirty="0" err="1"/>
              <a:t>conservarii</a:t>
            </a:r>
            <a:r>
              <a:rPr lang="en-US" sz="2000" dirty="0"/>
              <a:t> </a:t>
            </a:r>
            <a:r>
              <a:rPr lang="en-US" sz="2000" dirty="0" err="1"/>
              <a:t>si</a:t>
            </a:r>
            <a:r>
              <a:rPr lang="en-US" sz="2000" dirty="0"/>
              <a:t> </a:t>
            </a:r>
            <a:r>
              <a:rPr lang="en-US" sz="2000" dirty="0" err="1"/>
              <a:t>protejarii</a:t>
            </a:r>
            <a:r>
              <a:rPr lang="en-US" sz="2000" dirty="0"/>
              <a:t> </a:t>
            </a:r>
            <a:r>
              <a:rPr lang="en-US" sz="2000" dirty="0" err="1"/>
              <a:t>biodiversitatii</a:t>
            </a:r>
            <a:r>
              <a:rPr lang="en-US" sz="2000" dirty="0"/>
              <a:t>  </a:t>
            </a:r>
            <a:r>
              <a:rPr lang="en-US" sz="2000" dirty="0" err="1"/>
              <a:t>este</a:t>
            </a:r>
            <a:r>
              <a:rPr lang="en-US" sz="2000" dirty="0"/>
              <a:t> </a:t>
            </a:r>
            <a:r>
              <a:rPr lang="en-US" sz="2000" dirty="0" err="1"/>
              <a:t>importantă</a:t>
            </a:r>
            <a:r>
              <a:rPr lang="en-US" sz="2000" dirty="0"/>
              <a:t> </a:t>
            </a:r>
            <a:r>
              <a:rPr lang="en-US" sz="2000" dirty="0" err="1"/>
              <a:t>evaluarea</a:t>
            </a:r>
            <a:r>
              <a:rPr lang="en-US" sz="2000" dirty="0"/>
              <a:t> </a:t>
            </a:r>
            <a:r>
              <a:rPr lang="en-US" sz="2000" dirty="0" err="1"/>
              <a:t>efectelor</a:t>
            </a:r>
            <a:r>
              <a:rPr lang="en-US" sz="2000" dirty="0"/>
              <a:t> </a:t>
            </a:r>
            <a:r>
              <a:rPr lang="en-US" sz="2000" dirty="0" err="1"/>
              <a:t>pe</a:t>
            </a:r>
            <a:r>
              <a:rPr lang="en-US" sz="2000" dirty="0"/>
              <a:t> care </a:t>
            </a:r>
            <a:r>
              <a:rPr lang="en-US" sz="2000" dirty="0" err="1"/>
              <a:t>afacerea</a:t>
            </a:r>
            <a:r>
              <a:rPr lang="en-US" sz="2000" dirty="0"/>
              <a:t> le </a:t>
            </a:r>
            <a:r>
              <a:rPr lang="en-US" sz="2000" dirty="0" err="1"/>
              <a:t>poate</a:t>
            </a:r>
            <a:r>
              <a:rPr lang="en-US" sz="2000" dirty="0"/>
              <a:t> </a:t>
            </a:r>
            <a:r>
              <a:rPr lang="en-US" sz="2000" dirty="0" err="1"/>
              <a:t>avea</a:t>
            </a:r>
            <a:r>
              <a:rPr lang="en-US" sz="2000" dirty="0"/>
              <a:t> </a:t>
            </a:r>
            <a:r>
              <a:rPr lang="en-US" sz="2000" dirty="0" err="1"/>
              <a:t>asupra</a:t>
            </a:r>
            <a:r>
              <a:rPr lang="en-US" sz="2000" dirty="0"/>
              <a:t> </a:t>
            </a:r>
            <a:r>
              <a:rPr lang="en-US" sz="2000" dirty="0" err="1"/>
              <a:t>biodiversitatii</a:t>
            </a:r>
            <a:r>
              <a:rPr lang="en-US" sz="2000" dirty="0"/>
              <a:t> din site-</a:t>
            </a:r>
            <a:r>
              <a:rPr lang="en-US" sz="2000" dirty="0" err="1"/>
              <a:t>urile</a:t>
            </a:r>
            <a:r>
              <a:rPr lang="en-US" sz="2000" dirty="0"/>
              <a:t> NATURA 2000 </a:t>
            </a:r>
            <a:r>
              <a:rPr lang="en-US" sz="2000" dirty="0" err="1"/>
              <a:t>si</a:t>
            </a:r>
            <a:r>
              <a:rPr lang="en-US" sz="2000" dirty="0"/>
              <a:t> din </a:t>
            </a:r>
            <a:r>
              <a:rPr lang="en-US" sz="2000" dirty="0" err="1"/>
              <a:t>proximitatea</a:t>
            </a:r>
            <a:r>
              <a:rPr lang="en-US" sz="2000" dirty="0"/>
              <a:t> </a:t>
            </a:r>
            <a:r>
              <a:rPr lang="en-US" sz="2000" dirty="0" err="1"/>
              <a:t>acestora</a:t>
            </a:r>
            <a:r>
              <a:rPr lang="en-US" sz="2000" dirty="0"/>
              <a:t>.</a:t>
            </a:r>
            <a:endParaRPr lang="ro-RO" sz="2000" dirty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o-RO" sz="2000" dirty="0" smtClean="0"/>
              <a:t>Protectia </a:t>
            </a:r>
            <a:r>
              <a:rPr lang="ro-RO" sz="2000" dirty="0"/>
              <a:t>biodiversitatii va intra si in atentia activitatilor economice ale noilor firme finantate prin proiect, prin masuri de schimbare a rutinei zilnice ce pot contribui la protejarea biodiversitatii.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o-RO" sz="2000" dirty="0" smtClean="0"/>
              <a:t>Suprafata </a:t>
            </a:r>
            <a:r>
              <a:rPr lang="ro-RO" sz="2000" dirty="0"/>
              <a:t>totala a ariilor naturale protejate din Romania este de aproximativ 20% din suprafata tarii </a:t>
            </a:r>
            <a:r>
              <a:rPr lang="ro-RO" sz="2000" dirty="0" smtClean="0"/>
              <a:t>(</a:t>
            </a:r>
            <a:r>
              <a:rPr lang="ro-RO" sz="2000" dirty="0" smtClean="0"/>
              <a:t>biodiversitate.mediu.ro</a:t>
            </a:r>
            <a:r>
              <a:rPr lang="ro-RO" sz="2000" dirty="0"/>
              <a:t>). </a:t>
            </a:r>
            <a:endParaRPr lang="en-US" sz="20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o-RO" sz="2000" dirty="0" smtClean="0"/>
              <a:t>De </a:t>
            </a:r>
            <a:r>
              <a:rPr lang="ro-RO" sz="2000" dirty="0" smtClean="0"/>
              <a:t>studiat site-ul Natura 2000 pentru a identifica zonele protejate din proximitatea activitatii afacerii si eventuale masuri si activitati de protejare a lor.</a:t>
            </a:r>
            <a:endParaRPr lang="ro-RO" sz="2000" dirty="0"/>
          </a:p>
          <a:p>
            <a:endParaRPr lang="ro-RO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7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102005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398595" y="985720"/>
            <a:ext cx="11793404" cy="5801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o-RO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ezvoltarea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capacităţii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de a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rezista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producerea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dezastrelor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rezilienta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dezastre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o-R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fr-FR" dirty="0" err="1" smtClean="0"/>
              <a:t>Presupune</a:t>
            </a:r>
            <a:r>
              <a:rPr lang="fr-FR" dirty="0" smtClean="0"/>
              <a:t> </a:t>
            </a:r>
            <a:r>
              <a:rPr lang="fr-FR" dirty="0" err="1"/>
              <a:t>analiza</a:t>
            </a:r>
            <a:r>
              <a:rPr lang="fr-FR" dirty="0"/>
              <a:t> din </a:t>
            </a:r>
            <a:r>
              <a:rPr lang="fr-FR" dirty="0" err="1"/>
              <a:t>faza</a:t>
            </a:r>
            <a:r>
              <a:rPr lang="fr-FR" dirty="0"/>
              <a:t> de </a:t>
            </a:r>
            <a:r>
              <a:rPr lang="fr-FR" dirty="0" err="1"/>
              <a:t>elaborare</a:t>
            </a:r>
            <a:r>
              <a:rPr lang="fr-FR" dirty="0"/>
              <a:t> a </a:t>
            </a:r>
            <a:r>
              <a:rPr lang="fr-FR" dirty="0" err="1"/>
              <a:t>planului</a:t>
            </a:r>
            <a:r>
              <a:rPr lang="fr-FR" dirty="0"/>
              <a:t> de </a:t>
            </a:r>
            <a:r>
              <a:rPr lang="fr-FR" dirty="0" err="1"/>
              <a:t>afaceri</a:t>
            </a:r>
            <a:r>
              <a:rPr lang="fr-FR" dirty="0"/>
              <a:t> a </a:t>
            </a:r>
            <a:r>
              <a:rPr lang="fr-FR" dirty="0" err="1"/>
              <a:t>dezastrelor</a:t>
            </a:r>
            <a:r>
              <a:rPr lang="fr-FR" dirty="0"/>
              <a:t> si </a:t>
            </a:r>
            <a:r>
              <a:rPr lang="fr-FR" dirty="0" err="1"/>
              <a:t>riscurilor</a:t>
            </a:r>
            <a:r>
              <a:rPr lang="fr-FR" dirty="0"/>
              <a:t> </a:t>
            </a:r>
            <a:r>
              <a:rPr lang="fr-FR" dirty="0" err="1"/>
              <a:t>cu</a:t>
            </a:r>
            <a:r>
              <a:rPr lang="fr-FR" dirty="0"/>
              <a:t> care se </a:t>
            </a:r>
            <a:r>
              <a:rPr lang="fr-FR" dirty="0" err="1"/>
              <a:t>poate</a:t>
            </a:r>
            <a:r>
              <a:rPr lang="fr-FR" dirty="0"/>
              <a:t> </a:t>
            </a:r>
            <a:r>
              <a:rPr lang="fr-FR" dirty="0" err="1"/>
              <a:t>confrunta</a:t>
            </a:r>
            <a:r>
              <a:rPr lang="fr-FR" dirty="0"/>
              <a:t> </a:t>
            </a:r>
            <a:r>
              <a:rPr lang="fr-FR" dirty="0" err="1"/>
              <a:t>intreprinderea</a:t>
            </a:r>
            <a:r>
              <a:rPr lang="fr-FR" dirty="0"/>
              <a:t>  si </a:t>
            </a:r>
            <a:r>
              <a:rPr lang="fr-FR" dirty="0" err="1"/>
              <a:t>abordarea</a:t>
            </a:r>
            <a:r>
              <a:rPr lang="fr-FR" dirty="0"/>
              <a:t> </a:t>
            </a:r>
            <a:r>
              <a:rPr lang="fr-FR" dirty="0" err="1"/>
              <a:t>masurilor</a:t>
            </a:r>
            <a:r>
              <a:rPr lang="fr-FR" dirty="0"/>
              <a:t> care sa </a:t>
            </a:r>
            <a:r>
              <a:rPr lang="fr-FR" dirty="0" err="1"/>
              <a:t>conduca</a:t>
            </a:r>
            <a:r>
              <a:rPr lang="fr-FR" dirty="0"/>
              <a:t> la </a:t>
            </a:r>
            <a:r>
              <a:rPr lang="fr-FR" dirty="0" err="1"/>
              <a:t>cresterea</a:t>
            </a:r>
            <a:r>
              <a:rPr lang="fr-FR" dirty="0"/>
              <a:t> </a:t>
            </a:r>
            <a:r>
              <a:rPr lang="fr-FR" dirty="0" err="1"/>
              <a:t>capacitatii</a:t>
            </a:r>
            <a:r>
              <a:rPr lang="fr-FR" dirty="0"/>
              <a:t> de a </a:t>
            </a:r>
            <a:r>
              <a:rPr lang="fr-FR" dirty="0" err="1"/>
              <a:t>rezista</a:t>
            </a:r>
            <a:r>
              <a:rPr lang="fr-FR" dirty="0"/>
              <a:t> la </a:t>
            </a:r>
            <a:r>
              <a:rPr lang="fr-FR" dirty="0" err="1"/>
              <a:t>dezastre</a:t>
            </a:r>
            <a:r>
              <a:rPr lang="fr-FR" dirty="0"/>
              <a:t> : </a:t>
            </a:r>
            <a:endParaRPr lang="ro-RO" dirty="0" smtClean="0"/>
          </a:p>
          <a:p>
            <a:pPr marL="742950" lvl="1" indent="-285750" algn="just">
              <a:buFont typeface="Courier New" pitchFamily="49" charset="0"/>
              <a:buChar char="o"/>
            </a:pPr>
            <a:r>
              <a:rPr lang="fr-FR" dirty="0" err="1" smtClean="0"/>
              <a:t>incendii</a:t>
            </a:r>
            <a:r>
              <a:rPr lang="fr-FR" dirty="0" smtClean="0"/>
              <a:t>,</a:t>
            </a:r>
            <a:endParaRPr lang="ro-RO" dirty="0" smtClean="0"/>
          </a:p>
          <a:p>
            <a:pPr marL="742950" lvl="1" indent="-285750" algn="just">
              <a:buFont typeface="Courier New" pitchFamily="49" charset="0"/>
              <a:buChar char="o"/>
            </a:pPr>
            <a:r>
              <a:rPr lang="fr-FR" dirty="0" smtClean="0"/>
              <a:t> </a:t>
            </a:r>
            <a:r>
              <a:rPr lang="fr-FR" dirty="0" err="1"/>
              <a:t>inundatii</a:t>
            </a:r>
            <a:r>
              <a:rPr lang="fr-FR" dirty="0"/>
              <a:t>, </a:t>
            </a:r>
            <a:endParaRPr lang="ro-RO" dirty="0" smtClean="0"/>
          </a:p>
          <a:p>
            <a:pPr marL="742950" lvl="1" indent="-285750" algn="just">
              <a:buFont typeface="Courier New" pitchFamily="49" charset="0"/>
              <a:buChar char="o"/>
            </a:pPr>
            <a:r>
              <a:rPr lang="fr-FR" dirty="0" err="1" smtClean="0"/>
              <a:t>cutremure</a:t>
            </a:r>
            <a:r>
              <a:rPr lang="fr-FR" dirty="0"/>
              <a:t>, </a:t>
            </a:r>
            <a:endParaRPr lang="ro-RO" dirty="0" smtClean="0"/>
          </a:p>
          <a:p>
            <a:pPr marL="742950" lvl="1" indent="-285750" algn="just">
              <a:spcAft>
                <a:spcPts val="600"/>
              </a:spcAft>
              <a:buFont typeface="Courier New" pitchFamily="49" charset="0"/>
              <a:buChar char="o"/>
            </a:pPr>
            <a:r>
              <a:rPr lang="fr-FR" dirty="0" err="1" smtClean="0"/>
              <a:t>crize</a:t>
            </a:r>
            <a:r>
              <a:rPr lang="fr-FR" dirty="0" smtClean="0"/>
              <a:t> </a:t>
            </a:r>
            <a:r>
              <a:rPr lang="fr-FR" dirty="0" err="1"/>
              <a:t>energetice</a:t>
            </a:r>
            <a:r>
              <a:rPr lang="fr-FR" dirty="0"/>
              <a:t>, </a:t>
            </a:r>
            <a:endParaRPr lang="ro-RO" dirty="0" smtClean="0"/>
          </a:p>
          <a:p>
            <a:pPr algn="just">
              <a:spcAft>
                <a:spcPts val="600"/>
              </a:spcAft>
            </a:pPr>
            <a:r>
              <a:rPr lang="ro-RO" dirty="0" smtClean="0"/>
              <a:t>Pre</a:t>
            </a:r>
            <a:r>
              <a:rPr lang="fr-FR" dirty="0" err="1" smtClean="0"/>
              <a:t>supun</a:t>
            </a:r>
            <a:r>
              <a:rPr lang="ro-RO" dirty="0" smtClean="0"/>
              <a:t>e</a:t>
            </a:r>
            <a:r>
              <a:rPr lang="fr-FR" dirty="0" smtClean="0"/>
              <a:t> </a:t>
            </a:r>
            <a:r>
              <a:rPr lang="fr-FR" dirty="0" err="1"/>
              <a:t>investitii</a:t>
            </a:r>
            <a:r>
              <a:rPr lang="fr-FR" dirty="0"/>
              <a:t> in </a:t>
            </a:r>
            <a:r>
              <a:rPr lang="fr-FR" dirty="0" err="1"/>
              <a:t>cladiri</a:t>
            </a:r>
            <a:r>
              <a:rPr lang="fr-FR" dirty="0"/>
              <a:t>, </a:t>
            </a:r>
            <a:r>
              <a:rPr lang="fr-FR" dirty="0" err="1"/>
              <a:t>produse</a:t>
            </a:r>
            <a:r>
              <a:rPr lang="fr-FR" dirty="0"/>
              <a:t> si </a:t>
            </a:r>
            <a:r>
              <a:rPr lang="fr-FR" dirty="0" err="1"/>
              <a:t>servicii</a:t>
            </a:r>
            <a:r>
              <a:rPr lang="fr-FR" dirty="0"/>
              <a:t> de </a:t>
            </a:r>
            <a:r>
              <a:rPr lang="fr-FR" dirty="0" err="1"/>
              <a:t>prevenire</a:t>
            </a:r>
            <a:r>
              <a:rPr lang="fr-FR" dirty="0"/>
              <a:t> si </a:t>
            </a:r>
            <a:r>
              <a:rPr lang="fr-FR" dirty="0" err="1"/>
              <a:t>interventie</a:t>
            </a:r>
            <a:r>
              <a:rPr lang="fr-FR" dirty="0"/>
              <a:t> in </a:t>
            </a:r>
            <a:r>
              <a:rPr lang="fr-FR" dirty="0" err="1"/>
              <a:t>cazul</a:t>
            </a:r>
            <a:r>
              <a:rPr lang="fr-FR" dirty="0"/>
              <a:t> </a:t>
            </a:r>
            <a:r>
              <a:rPr lang="fr-FR" dirty="0" err="1"/>
              <a:t>aparitiei</a:t>
            </a:r>
            <a:r>
              <a:rPr lang="fr-FR" dirty="0"/>
              <a:t> </a:t>
            </a:r>
            <a:r>
              <a:rPr lang="fr-FR" dirty="0" err="1"/>
              <a:t>unor</a:t>
            </a:r>
            <a:r>
              <a:rPr lang="fr-FR" dirty="0"/>
              <a:t> </a:t>
            </a:r>
            <a:r>
              <a:rPr lang="fr-FR" dirty="0" err="1"/>
              <a:t>factori</a:t>
            </a:r>
            <a:r>
              <a:rPr lang="fr-FR" dirty="0"/>
              <a:t> de </a:t>
            </a:r>
            <a:r>
              <a:rPr lang="fr-FR" dirty="0" err="1" smtClean="0"/>
              <a:t>risc</a:t>
            </a:r>
            <a:r>
              <a:rPr lang="fr-FR" dirty="0" smtClean="0"/>
              <a:t>.</a:t>
            </a:r>
            <a:endParaRPr lang="en-US" dirty="0" smtClean="0"/>
          </a:p>
          <a:p>
            <a:pPr algn="just">
              <a:spcAft>
                <a:spcPts val="600"/>
              </a:spcAft>
            </a:pPr>
            <a:r>
              <a:rPr lang="ro-RO" dirty="0" smtClean="0"/>
              <a:t>Educarea </a:t>
            </a:r>
            <a:r>
              <a:rPr lang="ro-RO" dirty="0"/>
              <a:t>salariatilor si </a:t>
            </a:r>
            <a:r>
              <a:rPr lang="ro-RO" dirty="0" smtClean="0"/>
              <a:t>orientarea </a:t>
            </a:r>
            <a:r>
              <a:rPr lang="ro-RO" dirty="0"/>
              <a:t>comportamentului acestora de raspuns si intrajutorare, </a:t>
            </a:r>
            <a:r>
              <a:rPr lang="ro-RO" dirty="0" smtClean="0"/>
              <a:t>crearea comportamentelor  </a:t>
            </a:r>
            <a:r>
              <a:rPr lang="ro-RO" dirty="0"/>
              <a:t>care salveaza vieti, bunuri si creiaza comunitati unite capabile sa faca fata la incercarile cauzate de </a:t>
            </a:r>
            <a:r>
              <a:rPr lang="ro-RO" dirty="0" smtClean="0"/>
              <a:t>dezastre.</a:t>
            </a:r>
          </a:p>
          <a:p>
            <a:pPr lvl="1" algn="just"/>
            <a:endParaRPr lang="en-US" b="1" dirty="0" smtClean="0"/>
          </a:p>
          <a:p>
            <a:pPr algn="just">
              <a:spcAft>
                <a:spcPts val="600"/>
              </a:spcAft>
            </a:pPr>
            <a:r>
              <a:rPr lang="fr-FR" b="1" dirty="0" err="1" smtClean="0">
                <a:cs typeface="Arial" panose="020B0604020202020204" pitchFamily="34" charset="0"/>
              </a:rPr>
              <a:t>Schimbari</a:t>
            </a:r>
            <a:r>
              <a:rPr lang="fr-FR" b="1" dirty="0" smtClean="0">
                <a:cs typeface="Arial" panose="020B0604020202020204" pitchFamily="34" charset="0"/>
              </a:rPr>
              <a:t> </a:t>
            </a:r>
            <a:r>
              <a:rPr lang="fr-FR" b="1" dirty="0" err="1" smtClean="0">
                <a:cs typeface="Arial" panose="020B0604020202020204" pitchFamily="34" charset="0"/>
              </a:rPr>
              <a:t>demografice</a:t>
            </a:r>
            <a:endParaRPr lang="ro-RO" b="1" dirty="0" smtClean="0">
              <a:cs typeface="Arial" panose="020B0604020202020204" pitchFamily="34" charset="0"/>
            </a:endParaRPr>
          </a:p>
          <a:p>
            <a:pPr algn="just">
              <a:spcAft>
                <a:spcPts val="600"/>
              </a:spcAft>
            </a:pPr>
            <a:r>
              <a:rPr lang="ro-RO" dirty="0" smtClean="0">
                <a:cs typeface="Arial" panose="020B0604020202020204" pitchFamily="34" charset="0"/>
              </a:rPr>
              <a:t>Factori care au generat schimbari demografice:</a:t>
            </a:r>
          </a:p>
          <a:p>
            <a:pPr marL="742950" lvl="1" indent="-285750" algn="just">
              <a:buFont typeface="Courier New" pitchFamily="49" charset="0"/>
              <a:buChar char="o"/>
            </a:pPr>
            <a:r>
              <a:rPr lang="ro-RO" dirty="0" smtClean="0">
                <a:cs typeface="Arial" panose="020B0604020202020204" pitchFamily="34" charset="0"/>
              </a:rPr>
              <a:t>Schimbarile socio-economice;</a:t>
            </a:r>
          </a:p>
          <a:p>
            <a:pPr marL="742950" lvl="1" indent="-285750" algn="just">
              <a:buFont typeface="Courier New" pitchFamily="49" charset="0"/>
              <a:buChar char="o"/>
            </a:pPr>
            <a:r>
              <a:rPr lang="ro-RO" dirty="0" smtClean="0">
                <a:cs typeface="Arial" panose="020B0604020202020204" pitchFamily="34" charset="0"/>
              </a:rPr>
              <a:t>Migratia;</a:t>
            </a:r>
          </a:p>
          <a:p>
            <a:pPr marL="742950" lvl="1" indent="-285750" algn="just">
              <a:buFont typeface="Courier New" pitchFamily="49" charset="0"/>
              <a:buChar char="o"/>
            </a:pPr>
            <a:r>
              <a:rPr lang="ro-RO" dirty="0" smtClean="0">
                <a:cs typeface="Arial" panose="020B0604020202020204" pitchFamily="34" charset="0"/>
              </a:rPr>
              <a:t>Imbatranirea populatiei;</a:t>
            </a:r>
          </a:p>
          <a:p>
            <a:pPr marL="742950" lvl="1" indent="-285750" algn="just">
              <a:buFont typeface="Courier New" pitchFamily="49" charset="0"/>
              <a:buChar char="o"/>
            </a:pPr>
            <a:r>
              <a:rPr lang="ro-RO" dirty="0" smtClean="0">
                <a:cs typeface="Arial" panose="020B0604020202020204" pitchFamily="34" charset="0"/>
              </a:rPr>
              <a:t>Rata scazuta a natalitatii</a:t>
            </a:r>
          </a:p>
          <a:p>
            <a:pPr marL="742950" lvl="1" indent="-285750" algn="just">
              <a:buFont typeface="Courier New" pitchFamily="49" charset="0"/>
              <a:buChar char="o"/>
            </a:pPr>
            <a:r>
              <a:rPr lang="ro-RO" dirty="0" smtClean="0">
                <a:cs typeface="Arial" panose="020B0604020202020204" pitchFamily="34" charset="0"/>
              </a:rPr>
              <a:t>Structuri familiale modificate</a:t>
            </a:r>
          </a:p>
          <a:p>
            <a:pPr marL="742950" lvl="1" indent="-285750" algn="just">
              <a:buFontTx/>
              <a:buChar char="-"/>
            </a:pPr>
            <a:endParaRPr lang="ro-RO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8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88709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140505" y="985720"/>
            <a:ext cx="1205149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/>
            <a:r>
              <a:rPr lang="ro-RO" b="1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Masuri </a:t>
            </a:r>
            <a:r>
              <a:rPr lang="ro-RO" b="1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preintampinare a schimbarilor demografice</a:t>
            </a:r>
            <a:endParaRPr lang="en-US" b="1" dirty="0" smtClean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2" algn="just">
              <a:buFont typeface="Wingdings" pitchFamily="2" charset="2"/>
              <a:buChar char="ü"/>
            </a:pPr>
            <a:r>
              <a:rPr lang="ro-RO" dirty="0" smtClean="0"/>
              <a:t> </a:t>
            </a:r>
            <a:r>
              <a:rPr lang="fr-FR" dirty="0" err="1" smtClean="0"/>
              <a:t>formarea</a:t>
            </a:r>
            <a:r>
              <a:rPr lang="fr-FR" dirty="0" smtClean="0"/>
              <a:t> </a:t>
            </a:r>
            <a:r>
              <a:rPr lang="fr-FR" dirty="0" err="1"/>
              <a:t>antreprenoriala</a:t>
            </a:r>
            <a:r>
              <a:rPr lang="fr-FR" dirty="0"/>
              <a:t>, </a:t>
            </a:r>
            <a:endParaRPr lang="ro-RO" dirty="0" smtClean="0"/>
          </a:p>
          <a:p>
            <a:pPr lvl="2" algn="just"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fr-FR" dirty="0" err="1" smtClean="0"/>
              <a:t>cresterea</a:t>
            </a:r>
            <a:r>
              <a:rPr lang="fr-FR" dirty="0" smtClean="0"/>
              <a:t> </a:t>
            </a:r>
            <a:r>
              <a:rPr lang="fr-FR" dirty="0" err="1"/>
              <a:t>ocuparii</a:t>
            </a:r>
            <a:r>
              <a:rPr lang="fr-FR" dirty="0"/>
              <a:t> si a </a:t>
            </a:r>
            <a:r>
              <a:rPr lang="fr-FR" dirty="0" err="1"/>
              <a:t>numarului</a:t>
            </a:r>
            <a:r>
              <a:rPr lang="fr-FR" dirty="0"/>
              <a:t> de </a:t>
            </a:r>
            <a:r>
              <a:rPr lang="fr-FR" dirty="0" err="1"/>
              <a:t>antreprenori</a:t>
            </a:r>
            <a:r>
              <a:rPr lang="fr-FR" dirty="0"/>
              <a:t>, </a:t>
            </a:r>
            <a:endParaRPr lang="ro-RO" dirty="0" smtClean="0"/>
          </a:p>
          <a:p>
            <a:pPr lvl="2" algn="just"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fr-FR" dirty="0" err="1" smtClean="0"/>
              <a:t>cresterea</a:t>
            </a:r>
            <a:r>
              <a:rPr lang="fr-FR" dirty="0" smtClean="0"/>
              <a:t> </a:t>
            </a:r>
            <a:r>
              <a:rPr lang="fr-FR" dirty="0" err="1"/>
              <a:t>constientizarii</a:t>
            </a:r>
            <a:r>
              <a:rPr lang="fr-FR" dirty="0"/>
              <a:t> </a:t>
            </a:r>
            <a:r>
              <a:rPr lang="fr-FR" dirty="0" err="1"/>
              <a:t>pentru</a:t>
            </a:r>
            <a:r>
              <a:rPr lang="fr-FR" dirty="0"/>
              <a:t> </a:t>
            </a:r>
            <a:r>
              <a:rPr lang="fr-FR" dirty="0" err="1"/>
              <a:t>promovarea</a:t>
            </a:r>
            <a:r>
              <a:rPr lang="fr-FR" dirty="0"/>
              <a:t> </a:t>
            </a:r>
            <a:r>
              <a:rPr lang="fr-FR" dirty="0" err="1"/>
              <a:t>incluziunii</a:t>
            </a:r>
            <a:r>
              <a:rPr lang="fr-FR" dirty="0"/>
              <a:t> sociale, </a:t>
            </a:r>
            <a:endParaRPr lang="ro-RO" dirty="0" smtClean="0"/>
          </a:p>
          <a:p>
            <a:pPr lvl="2" algn="just"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fr-FR" dirty="0" err="1" smtClean="0"/>
              <a:t>dezvoltarea</a:t>
            </a:r>
            <a:r>
              <a:rPr lang="fr-FR" dirty="0" smtClean="0"/>
              <a:t> </a:t>
            </a:r>
            <a:r>
              <a:rPr lang="fr-FR" dirty="0"/>
              <a:t>de </a:t>
            </a:r>
            <a:r>
              <a:rPr lang="fr-FR" dirty="0" err="1"/>
              <a:t>afaceri</a:t>
            </a:r>
            <a:r>
              <a:rPr lang="fr-FR" dirty="0"/>
              <a:t> in </a:t>
            </a:r>
            <a:r>
              <a:rPr lang="fr-FR" dirty="0" err="1"/>
              <a:t>domeniul</a:t>
            </a:r>
            <a:r>
              <a:rPr lang="fr-FR" dirty="0"/>
              <a:t> </a:t>
            </a:r>
            <a:r>
              <a:rPr lang="fr-FR" dirty="0" err="1"/>
              <a:t>economiei</a:t>
            </a:r>
            <a:r>
              <a:rPr lang="fr-FR" dirty="0"/>
              <a:t> sociale</a:t>
            </a:r>
            <a:r>
              <a:rPr lang="fr-FR" dirty="0" smtClean="0"/>
              <a:t>,</a:t>
            </a:r>
            <a:endParaRPr lang="ro-RO" dirty="0" smtClean="0"/>
          </a:p>
          <a:p>
            <a:pPr lvl="2" algn="just"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fr-FR" dirty="0" err="1" smtClean="0"/>
              <a:t>angajarea</a:t>
            </a:r>
            <a:r>
              <a:rPr lang="fr-FR" dirty="0"/>
              <a:t>, dupa </a:t>
            </a:r>
            <a:r>
              <a:rPr lang="fr-FR" dirty="0" err="1"/>
              <a:t>caz</a:t>
            </a:r>
            <a:r>
              <a:rPr lang="fr-FR" dirty="0"/>
              <a:t>, a </a:t>
            </a:r>
            <a:r>
              <a:rPr lang="fr-FR" dirty="0" err="1"/>
              <a:t>persoanelor</a:t>
            </a:r>
            <a:r>
              <a:rPr lang="fr-FR" dirty="0"/>
              <a:t> in </a:t>
            </a:r>
            <a:r>
              <a:rPr lang="fr-FR" dirty="0" err="1"/>
              <a:t>varsta</a:t>
            </a:r>
            <a:r>
              <a:rPr lang="fr-FR" dirty="0"/>
              <a:t> care </a:t>
            </a:r>
            <a:r>
              <a:rPr lang="fr-FR" dirty="0" err="1"/>
              <a:t>cunosc</a:t>
            </a:r>
            <a:r>
              <a:rPr lang="fr-FR" dirty="0"/>
              <a:t> diverse </a:t>
            </a:r>
            <a:r>
              <a:rPr lang="fr-FR" dirty="0" err="1"/>
              <a:t>meserii</a:t>
            </a:r>
            <a:r>
              <a:rPr lang="fr-FR" dirty="0"/>
              <a:t> si mai ales </a:t>
            </a:r>
            <a:r>
              <a:rPr lang="fr-FR" dirty="0" err="1"/>
              <a:t>cele</a:t>
            </a:r>
            <a:r>
              <a:rPr lang="fr-FR" dirty="0"/>
              <a:t> </a:t>
            </a:r>
            <a:r>
              <a:rPr lang="fr-FR" dirty="0" err="1"/>
              <a:t>traditionale</a:t>
            </a:r>
            <a:r>
              <a:rPr lang="fr-FR" dirty="0"/>
              <a:t>, </a:t>
            </a:r>
            <a:r>
              <a:rPr lang="fr-FR" dirty="0" err="1"/>
              <a:t>punand</a:t>
            </a:r>
            <a:r>
              <a:rPr lang="fr-FR" dirty="0"/>
              <a:t> </a:t>
            </a:r>
            <a:r>
              <a:rPr lang="fr-FR" dirty="0" err="1" smtClean="0"/>
              <a:t>astfel</a:t>
            </a:r>
            <a:r>
              <a:rPr lang="fr-FR" dirty="0" smtClean="0"/>
              <a:t> </a:t>
            </a:r>
            <a:r>
              <a:rPr lang="fr-FR" dirty="0"/>
              <a:t>in </a:t>
            </a:r>
            <a:r>
              <a:rPr lang="fr-FR" dirty="0" err="1"/>
              <a:t>valoare</a:t>
            </a:r>
            <a:r>
              <a:rPr lang="fr-FR" dirty="0"/>
              <a:t> </a:t>
            </a:r>
            <a:r>
              <a:rPr lang="fr-FR" dirty="0" err="1"/>
              <a:t>diversitatea</a:t>
            </a:r>
            <a:r>
              <a:rPr lang="fr-FR" dirty="0"/>
              <a:t> </a:t>
            </a:r>
            <a:r>
              <a:rPr lang="fr-FR" dirty="0" err="1"/>
              <a:t>etnica</a:t>
            </a:r>
            <a:r>
              <a:rPr lang="fr-FR" dirty="0"/>
              <a:t> si </a:t>
            </a:r>
            <a:r>
              <a:rPr lang="fr-FR" dirty="0" err="1"/>
              <a:t>culturala</a:t>
            </a:r>
            <a:r>
              <a:rPr lang="fr-FR" dirty="0"/>
              <a:t>, </a:t>
            </a:r>
            <a:endParaRPr lang="ro-RO" dirty="0" smtClean="0"/>
          </a:p>
          <a:p>
            <a:pPr lvl="2" algn="just"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fr-FR" dirty="0" err="1" smtClean="0"/>
              <a:t>atragerea</a:t>
            </a:r>
            <a:r>
              <a:rPr lang="fr-FR" dirty="0" smtClean="0"/>
              <a:t> </a:t>
            </a:r>
            <a:r>
              <a:rPr lang="fr-FR" dirty="0" err="1"/>
              <a:t>tinerilor</a:t>
            </a:r>
            <a:r>
              <a:rPr lang="fr-FR" dirty="0"/>
              <a:t> in </a:t>
            </a:r>
            <a:r>
              <a:rPr lang="fr-FR" dirty="0" err="1"/>
              <a:t>activitati</a:t>
            </a:r>
            <a:r>
              <a:rPr lang="fr-FR" dirty="0"/>
              <a:t> de </a:t>
            </a:r>
            <a:r>
              <a:rPr lang="fr-FR" dirty="0" err="1"/>
              <a:t>formare</a:t>
            </a:r>
            <a:r>
              <a:rPr lang="fr-FR" dirty="0"/>
              <a:t> </a:t>
            </a:r>
            <a:r>
              <a:rPr lang="fr-FR" dirty="0" err="1"/>
              <a:t>antreprenoriala</a:t>
            </a:r>
            <a:r>
              <a:rPr lang="fr-FR" dirty="0"/>
              <a:t> cum </a:t>
            </a:r>
            <a:r>
              <a:rPr lang="fr-FR" dirty="0" err="1"/>
              <a:t>ar</a:t>
            </a:r>
            <a:r>
              <a:rPr lang="fr-FR" dirty="0"/>
              <a:t> fi </a:t>
            </a:r>
            <a:r>
              <a:rPr lang="fr-FR" dirty="0" err="1"/>
              <a:t>ucenicia</a:t>
            </a:r>
            <a:r>
              <a:rPr lang="fr-FR" dirty="0"/>
              <a:t> la </a:t>
            </a:r>
            <a:r>
              <a:rPr lang="fr-FR" dirty="0" err="1"/>
              <a:t>locul</a:t>
            </a:r>
            <a:r>
              <a:rPr lang="fr-FR" dirty="0"/>
              <a:t> de </a:t>
            </a:r>
            <a:r>
              <a:rPr lang="fr-FR" dirty="0" err="1"/>
              <a:t>munca</a:t>
            </a:r>
            <a:r>
              <a:rPr lang="fr-FR" dirty="0"/>
              <a:t>, </a:t>
            </a:r>
            <a:r>
              <a:rPr lang="fr-FR" dirty="0" err="1"/>
              <a:t>participarea</a:t>
            </a:r>
            <a:r>
              <a:rPr lang="fr-FR" dirty="0"/>
              <a:t> la </a:t>
            </a:r>
            <a:r>
              <a:rPr lang="en-US" dirty="0" smtClean="0"/>
              <a:t> </a:t>
            </a:r>
            <a:r>
              <a:rPr lang="fr-FR" dirty="0" err="1" smtClean="0"/>
              <a:t>cursuri</a:t>
            </a:r>
            <a:r>
              <a:rPr lang="fr-FR" dirty="0" smtClean="0"/>
              <a:t> </a:t>
            </a:r>
            <a:r>
              <a:rPr lang="fr-FR" dirty="0"/>
              <a:t>de </a:t>
            </a:r>
            <a:r>
              <a:rPr lang="fr-FR" dirty="0" err="1"/>
              <a:t>calificare</a:t>
            </a:r>
            <a:r>
              <a:rPr lang="fr-FR" dirty="0"/>
              <a:t>,  </a:t>
            </a:r>
            <a:r>
              <a:rPr lang="fr-FR" dirty="0" err="1"/>
              <a:t>sprijin</a:t>
            </a:r>
            <a:r>
              <a:rPr lang="fr-FR" dirty="0"/>
              <a:t> prin </a:t>
            </a:r>
            <a:r>
              <a:rPr lang="fr-FR" dirty="0" err="1"/>
              <a:t>finantarea</a:t>
            </a:r>
            <a:r>
              <a:rPr lang="fr-FR" dirty="0"/>
              <a:t> </a:t>
            </a:r>
            <a:r>
              <a:rPr lang="fr-FR" dirty="0" err="1"/>
              <a:t>planurilor</a:t>
            </a:r>
            <a:r>
              <a:rPr lang="fr-FR" dirty="0"/>
              <a:t> de </a:t>
            </a:r>
            <a:r>
              <a:rPr lang="fr-FR" dirty="0" err="1"/>
              <a:t>afaceri</a:t>
            </a:r>
            <a:r>
              <a:rPr lang="fr-FR" dirty="0"/>
              <a:t>. </a:t>
            </a:r>
            <a:endParaRPr lang="ro-RO" dirty="0" smtClean="0"/>
          </a:p>
          <a:p>
            <a:pPr lvl="2" algn="just"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ro-RO" dirty="0" smtClean="0"/>
              <a:t>masuri </a:t>
            </a:r>
            <a:r>
              <a:rPr lang="ro-RO" dirty="0" smtClean="0"/>
              <a:t>pentru incurajarea maternitatii luate de antreprenori (</a:t>
            </a:r>
            <a:r>
              <a:rPr lang="fr-FR" dirty="0" err="1" smtClean="0"/>
              <a:t>promovarea</a:t>
            </a:r>
            <a:r>
              <a:rPr lang="fr-FR" dirty="0" smtClean="0"/>
              <a:t> </a:t>
            </a:r>
            <a:r>
              <a:rPr lang="fr-FR" dirty="0" err="1"/>
              <a:t>unui</a:t>
            </a:r>
            <a:r>
              <a:rPr lang="fr-FR" dirty="0"/>
              <a:t> </a:t>
            </a:r>
            <a:r>
              <a:rPr lang="fr-FR" dirty="0" err="1"/>
              <a:t>mediu</a:t>
            </a:r>
            <a:r>
              <a:rPr lang="fr-FR" dirty="0"/>
              <a:t> </a:t>
            </a:r>
            <a:r>
              <a:rPr lang="fr-FR" dirty="0" err="1"/>
              <a:t>prietenos</a:t>
            </a:r>
            <a:r>
              <a:rPr lang="fr-FR" dirty="0"/>
              <a:t> </a:t>
            </a:r>
            <a:r>
              <a:rPr lang="fr-FR" dirty="0" err="1"/>
              <a:t>pentru</a:t>
            </a:r>
            <a:r>
              <a:rPr lang="fr-FR" dirty="0"/>
              <a:t> </a:t>
            </a:r>
            <a:r>
              <a:rPr lang="fr-FR" dirty="0" err="1"/>
              <a:t>mame</a:t>
            </a:r>
            <a:r>
              <a:rPr lang="fr-FR" dirty="0"/>
              <a:t>, </a:t>
            </a:r>
            <a:r>
              <a:rPr lang="en-US" dirty="0" smtClean="0"/>
              <a:t> </a:t>
            </a:r>
            <a:r>
              <a:rPr lang="fr-FR" dirty="0" err="1" smtClean="0"/>
              <a:t>dezvoltarea</a:t>
            </a:r>
            <a:r>
              <a:rPr lang="fr-FR" dirty="0" smtClean="0"/>
              <a:t> </a:t>
            </a:r>
            <a:r>
              <a:rPr lang="fr-FR" dirty="0" err="1"/>
              <a:t>serviciilor</a:t>
            </a:r>
            <a:r>
              <a:rPr lang="fr-FR" dirty="0"/>
              <a:t> de </a:t>
            </a:r>
            <a:r>
              <a:rPr lang="fr-FR" dirty="0" err="1"/>
              <a:t>crestere</a:t>
            </a:r>
            <a:r>
              <a:rPr lang="fr-FR" dirty="0"/>
              <a:t> a </a:t>
            </a:r>
            <a:r>
              <a:rPr lang="fr-FR" dirty="0" err="1"/>
              <a:t>copiilor</a:t>
            </a:r>
            <a:r>
              <a:rPr lang="fr-FR" dirty="0"/>
              <a:t>, </a:t>
            </a:r>
            <a:r>
              <a:rPr lang="fr-FR" dirty="0" err="1"/>
              <a:t>crese</a:t>
            </a:r>
            <a:r>
              <a:rPr lang="fr-FR" dirty="0"/>
              <a:t>, </a:t>
            </a:r>
            <a:r>
              <a:rPr lang="fr-FR" dirty="0" err="1"/>
              <a:t>gradinite</a:t>
            </a:r>
            <a:r>
              <a:rPr lang="fr-FR" dirty="0"/>
              <a:t>, </a:t>
            </a:r>
            <a:r>
              <a:rPr lang="fr-FR" dirty="0" err="1"/>
              <a:t>after</a:t>
            </a:r>
            <a:r>
              <a:rPr lang="fr-FR" dirty="0"/>
              <a:t>-</a:t>
            </a:r>
            <a:r>
              <a:rPr lang="fr-FR" dirty="0" err="1"/>
              <a:t>school</a:t>
            </a:r>
            <a:r>
              <a:rPr lang="fr-FR" dirty="0"/>
              <a:t>,  </a:t>
            </a:r>
            <a:r>
              <a:rPr lang="fr-FR" dirty="0" err="1"/>
              <a:t>extinderea</a:t>
            </a:r>
            <a:r>
              <a:rPr lang="fr-FR" dirty="0"/>
              <a:t> </a:t>
            </a:r>
            <a:r>
              <a:rPr lang="fr-FR" dirty="0" err="1"/>
              <a:t>lucrului</a:t>
            </a:r>
            <a:r>
              <a:rPr lang="fr-FR" dirty="0"/>
              <a:t> la </a:t>
            </a:r>
            <a:r>
              <a:rPr lang="fr-FR" dirty="0" err="1"/>
              <a:t>domiciliu</a:t>
            </a:r>
            <a:r>
              <a:rPr lang="fr-FR" dirty="0"/>
              <a:t>, </a:t>
            </a:r>
            <a:r>
              <a:rPr lang="fr-FR" dirty="0" err="1"/>
              <a:t>servicii</a:t>
            </a:r>
            <a:r>
              <a:rPr lang="fr-FR" dirty="0"/>
              <a:t> </a:t>
            </a:r>
            <a:r>
              <a:rPr lang="fr-FR" dirty="0" err="1" smtClean="0"/>
              <a:t>pentru</a:t>
            </a:r>
            <a:r>
              <a:rPr lang="fr-FR" dirty="0" smtClean="0"/>
              <a:t> </a:t>
            </a:r>
            <a:r>
              <a:rPr lang="fr-FR" dirty="0" err="1"/>
              <a:t>batrani</a:t>
            </a:r>
            <a:r>
              <a:rPr lang="fr-FR" dirty="0"/>
              <a:t>, </a:t>
            </a:r>
            <a:r>
              <a:rPr lang="fr-FR" dirty="0" err="1"/>
              <a:t>etc</a:t>
            </a:r>
            <a:r>
              <a:rPr lang="fr-FR" dirty="0"/>
              <a:t>).  </a:t>
            </a:r>
            <a:endParaRPr lang="fr-FR" dirty="0" smtClean="0"/>
          </a:p>
          <a:p>
            <a:pPr lvl="2" algn="just"/>
            <a:endParaRPr lang="ro-RO" dirty="0"/>
          </a:p>
          <a:p>
            <a:pPr algn="just"/>
            <a:r>
              <a:rPr lang="fr-FR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Principiul</a:t>
            </a:r>
            <a:r>
              <a:rPr lang="fr-FR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b="1" dirty="0">
                <a:latin typeface="Arial" panose="020B0604020202020204" pitchFamily="34" charset="0"/>
                <a:cs typeface="Arial" panose="020B0604020202020204" pitchFamily="34" charset="0"/>
              </a:rPr>
              <a:t>« </a:t>
            </a:r>
            <a:r>
              <a:rPr lang="fr-FR" b="1" dirty="0" err="1">
                <a:latin typeface="Arial" panose="020B0604020202020204" pitchFamily="34" charset="0"/>
                <a:cs typeface="Arial" panose="020B0604020202020204" pitchFamily="34" charset="0"/>
              </a:rPr>
              <a:t>Poluatorul</a:t>
            </a:r>
            <a:r>
              <a:rPr lang="fr-FR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b="1" dirty="0" err="1">
                <a:latin typeface="Arial" panose="020B0604020202020204" pitchFamily="34" charset="0"/>
                <a:cs typeface="Arial" panose="020B0604020202020204" pitchFamily="34" charset="0"/>
              </a:rPr>
              <a:t>Plateste</a:t>
            </a:r>
            <a:r>
              <a:rPr lang="fr-FR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fr-FR" b="1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o-RO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 typeface="Wingdings" pitchFamily="2" charset="2"/>
              <a:buChar char="ü"/>
            </a:pPr>
            <a:r>
              <a:rPr lang="ro-RO" dirty="0" smtClean="0">
                <a:cs typeface="Arial" panose="020B0604020202020204" pitchFamily="34" charset="0"/>
              </a:rPr>
              <a:t>P</a:t>
            </a:r>
            <a:r>
              <a:rPr lang="en-US" dirty="0" err="1" smtClean="0"/>
              <a:t>lata</a:t>
            </a:r>
            <a:r>
              <a:rPr lang="en-US" dirty="0" smtClean="0"/>
              <a:t> </a:t>
            </a:r>
            <a:r>
              <a:rPr lang="en-US" dirty="0" err="1"/>
              <a:t>costurilor</a:t>
            </a:r>
            <a:r>
              <a:rPr lang="en-US" dirty="0"/>
              <a:t> </a:t>
            </a:r>
            <a:r>
              <a:rPr lang="en-US" dirty="0" err="1"/>
              <a:t>cauzate</a:t>
            </a:r>
            <a:r>
              <a:rPr lang="en-US" dirty="0"/>
              <a:t> de </a:t>
            </a:r>
            <a:r>
              <a:rPr lang="en-US" dirty="0" err="1"/>
              <a:t>poluare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fie </a:t>
            </a:r>
            <a:r>
              <a:rPr lang="en-US" dirty="0" err="1"/>
              <a:t>suportată</a:t>
            </a:r>
            <a:r>
              <a:rPr lang="en-US" dirty="0"/>
              <a:t> de </a:t>
            </a:r>
            <a:r>
              <a:rPr lang="en-US" dirty="0" err="1" smtClean="0"/>
              <a:t>cei</a:t>
            </a:r>
            <a:r>
              <a:rPr lang="en-US" dirty="0" smtClean="0"/>
              <a:t> </a:t>
            </a:r>
            <a:r>
              <a:rPr lang="en-US" dirty="0"/>
              <a:t>care o </a:t>
            </a:r>
            <a:r>
              <a:rPr lang="en-US" dirty="0" err="1"/>
              <a:t>generează</a:t>
            </a:r>
            <a:r>
              <a:rPr lang="en-US" dirty="0"/>
              <a:t>. </a:t>
            </a:r>
            <a:endParaRPr lang="en-US" dirty="0" smtClean="0"/>
          </a:p>
          <a:p>
            <a:pPr lvl="1" algn="just"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en-US" dirty="0" err="1" smtClean="0"/>
              <a:t>Incurajeaza</a:t>
            </a:r>
            <a:r>
              <a:rPr lang="en-US" dirty="0" smtClean="0"/>
              <a:t> </a:t>
            </a:r>
            <a:r>
              <a:rPr lang="en-US" dirty="0" err="1"/>
              <a:t>operatorii</a:t>
            </a:r>
            <a:r>
              <a:rPr lang="en-US" dirty="0"/>
              <a:t> </a:t>
            </a:r>
            <a:r>
              <a:rPr lang="en-US" dirty="0" err="1"/>
              <a:t>economici</a:t>
            </a:r>
            <a:r>
              <a:rPr lang="en-US" dirty="0"/>
              <a:t> care </a:t>
            </a:r>
            <a:r>
              <a:rPr lang="en-US" dirty="0" err="1"/>
              <a:t>poluează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îmbunătățească</a:t>
            </a:r>
            <a:r>
              <a:rPr lang="en-US" dirty="0"/>
              <a:t> </a:t>
            </a:r>
            <a:r>
              <a:rPr lang="en-US" dirty="0" err="1"/>
              <a:t>procesele</a:t>
            </a:r>
            <a:r>
              <a:rPr lang="en-US" dirty="0"/>
              <a:t> de </a:t>
            </a:r>
            <a:r>
              <a:rPr lang="en-US" dirty="0" err="1" smtClean="0"/>
              <a:t>producție</a:t>
            </a:r>
            <a:r>
              <a:rPr lang="en-US" dirty="0" smtClean="0"/>
              <a:t> </a:t>
            </a:r>
            <a:r>
              <a:rPr lang="ro-RO" dirty="0" smtClean="0"/>
              <a:t>pentru diminuarea </a:t>
            </a:r>
            <a:r>
              <a:rPr lang="en-US" dirty="0" err="1" smtClean="0"/>
              <a:t>impactul</a:t>
            </a:r>
            <a:r>
              <a:rPr lang="ro-RO" dirty="0" smtClean="0"/>
              <a:t>ui</a:t>
            </a:r>
            <a:r>
              <a:rPr lang="en-US" dirty="0" smtClean="0"/>
              <a:t> </a:t>
            </a:r>
            <a:r>
              <a:rPr lang="en-US" dirty="0" err="1"/>
              <a:t>negativ</a:t>
            </a:r>
            <a:r>
              <a:rPr lang="en-US" dirty="0"/>
              <a:t> </a:t>
            </a:r>
            <a:r>
              <a:rPr lang="en-US" dirty="0" err="1"/>
              <a:t>asupra</a:t>
            </a:r>
            <a:r>
              <a:rPr lang="en-US" dirty="0"/>
              <a:t> </a:t>
            </a:r>
            <a:r>
              <a:rPr lang="en-US" dirty="0" err="1"/>
              <a:t>mediului</a:t>
            </a:r>
            <a:r>
              <a:rPr lang="en-US" dirty="0"/>
              <a:t> </a:t>
            </a:r>
            <a:r>
              <a:rPr lang="en-US" dirty="0" err="1" smtClean="0"/>
              <a:t>înconjurător</a:t>
            </a:r>
            <a:r>
              <a:rPr lang="en-US" dirty="0" smtClean="0"/>
              <a:t>. </a:t>
            </a:r>
            <a:endParaRPr lang="ro-RO" dirty="0">
              <a:cs typeface="Arial" panose="020B0604020202020204" pitchFamily="34" charset="0"/>
            </a:endParaRPr>
          </a:p>
          <a:p>
            <a:pPr algn="just"/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9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255342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0" y="985720"/>
            <a:ext cx="12191999" cy="5893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Cadrul</a:t>
            </a:r>
            <a:r>
              <a:rPr lang="en-US" dirty="0" smtClean="0"/>
              <a:t> </a:t>
            </a:r>
            <a:r>
              <a:rPr lang="en-US" dirty="0"/>
              <a:t>de </a:t>
            </a:r>
            <a:r>
              <a:rPr lang="en-US" dirty="0" err="1"/>
              <a:t>reglementare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vigoare</a:t>
            </a:r>
            <a:r>
              <a:rPr lang="en-US" dirty="0"/>
              <a:t> </a:t>
            </a:r>
            <a:r>
              <a:rPr lang="ro-RO" dirty="0" smtClean="0"/>
              <a:t>pentru </a:t>
            </a:r>
            <a:r>
              <a:rPr lang="en-US" dirty="0" err="1" smtClean="0"/>
              <a:t>principiu</a:t>
            </a:r>
            <a:r>
              <a:rPr lang="ro-RO" dirty="0" smtClean="0"/>
              <a:t>l Poluatorul plateste</a:t>
            </a:r>
            <a:r>
              <a:rPr lang="en-US" dirty="0" smtClean="0"/>
              <a:t> </a:t>
            </a:r>
            <a:r>
              <a:rPr lang="en-US" dirty="0"/>
              <a:t>:</a:t>
            </a:r>
            <a:endParaRPr lang="ro-RO" dirty="0"/>
          </a:p>
          <a:p>
            <a:pPr marL="742950" lvl="1" indent="-285750">
              <a:buFont typeface="Wingdings" pitchFamily="2" charset="2"/>
              <a:buChar char="ü"/>
            </a:pPr>
            <a:r>
              <a:rPr lang="ro-RO" dirty="0" smtClean="0"/>
              <a:t> </a:t>
            </a:r>
            <a:r>
              <a:rPr lang="en-US" dirty="0" smtClean="0"/>
              <a:t>OUG </a:t>
            </a:r>
            <a:r>
              <a:rPr lang="en-US" dirty="0"/>
              <a:t>nr.195/2005 </a:t>
            </a:r>
            <a:r>
              <a:rPr lang="en-US" dirty="0" err="1"/>
              <a:t>privind</a:t>
            </a:r>
            <a:r>
              <a:rPr lang="en-US" dirty="0"/>
              <a:t> </a:t>
            </a:r>
            <a:r>
              <a:rPr lang="en-US" dirty="0" err="1"/>
              <a:t>protecția</a:t>
            </a:r>
            <a:r>
              <a:rPr lang="en-US" dirty="0"/>
              <a:t> </a:t>
            </a:r>
            <a:r>
              <a:rPr lang="en-US" dirty="0" err="1"/>
              <a:t>mediului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/>
              <a:t>art. 3 pct. e);</a:t>
            </a:r>
            <a:endParaRPr lang="ro-RO" dirty="0"/>
          </a:p>
          <a:p>
            <a:pPr marL="742950" lvl="1" indent="-285750">
              <a:buFont typeface="Wingdings" pitchFamily="2" charset="2"/>
              <a:buChar char="ü"/>
            </a:pPr>
            <a:r>
              <a:rPr lang="ro-RO" dirty="0" smtClean="0"/>
              <a:t> </a:t>
            </a:r>
            <a:r>
              <a:rPr lang="en-US" dirty="0" smtClean="0"/>
              <a:t>OUG </a:t>
            </a:r>
            <a:r>
              <a:rPr lang="en-US" dirty="0"/>
              <a:t>nr.68/2007 </a:t>
            </a:r>
            <a:r>
              <a:rPr lang="en-US" dirty="0" err="1"/>
              <a:t>privind</a:t>
            </a:r>
            <a:r>
              <a:rPr lang="en-US" dirty="0"/>
              <a:t> </a:t>
            </a:r>
            <a:r>
              <a:rPr lang="en-US" dirty="0" err="1"/>
              <a:t>răspunderea</a:t>
            </a:r>
            <a:r>
              <a:rPr lang="en-US" dirty="0"/>
              <a:t> de </a:t>
            </a:r>
            <a:r>
              <a:rPr lang="en-US" dirty="0" err="1"/>
              <a:t>mediu</a:t>
            </a:r>
            <a:r>
              <a:rPr lang="en-US" dirty="0"/>
              <a:t> art.1, </a:t>
            </a:r>
            <a:r>
              <a:rPr lang="en-US" dirty="0" err="1" smtClean="0"/>
              <a:t>bazată</a:t>
            </a:r>
            <a:r>
              <a:rPr lang="en-US" dirty="0" smtClean="0"/>
              <a:t> </a:t>
            </a:r>
            <a:r>
              <a:rPr lang="en-US" dirty="0" err="1"/>
              <a:t>pe</a:t>
            </a:r>
            <a:r>
              <a:rPr lang="en-US" dirty="0"/>
              <a:t> </a:t>
            </a:r>
            <a:r>
              <a:rPr lang="en-US" dirty="0" err="1"/>
              <a:t>principiul</a:t>
            </a:r>
            <a:r>
              <a:rPr lang="en-US" dirty="0"/>
              <a:t> „</a:t>
            </a:r>
            <a:r>
              <a:rPr lang="en-US" dirty="0" err="1"/>
              <a:t>poluatorul</a:t>
            </a:r>
            <a:r>
              <a:rPr lang="en-US" dirty="0"/>
              <a:t> </a:t>
            </a:r>
            <a:r>
              <a:rPr lang="en-US" dirty="0" err="1"/>
              <a:t>plăteşte</a:t>
            </a:r>
            <a:r>
              <a:rPr lang="en-US" dirty="0"/>
              <a:t>”, </a:t>
            </a:r>
            <a:r>
              <a:rPr lang="en-US" dirty="0" err="1" smtClean="0"/>
              <a:t>în</a:t>
            </a:r>
            <a:r>
              <a:rPr lang="ro-RO" dirty="0" smtClean="0"/>
              <a:t> </a:t>
            </a:r>
            <a:r>
              <a:rPr lang="en-US" dirty="0" err="1" smtClean="0"/>
              <a:t>scopul</a:t>
            </a:r>
            <a:r>
              <a:rPr lang="en-US" dirty="0" smtClean="0"/>
              <a:t> </a:t>
            </a:r>
            <a:r>
              <a:rPr lang="en-US" dirty="0" err="1"/>
              <a:t>prevenirii</a:t>
            </a:r>
            <a:r>
              <a:rPr lang="en-US" dirty="0"/>
              <a:t> </a:t>
            </a:r>
            <a:r>
              <a:rPr lang="en-US" dirty="0" err="1"/>
              <a:t>şi</a:t>
            </a:r>
            <a:r>
              <a:rPr lang="en-US" dirty="0"/>
              <a:t> </a:t>
            </a:r>
            <a:r>
              <a:rPr lang="ro-RO" dirty="0" smtClean="0"/>
              <a:t>  </a:t>
            </a:r>
            <a:r>
              <a:rPr lang="en-US" dirty="0" err="1" smtClean="0"/>
              <a:t>reparării</a:t>
            </a:r>
            <a:r>
              <a:rPr lang="en-US" dirty="0" smtClean="0"/>
              <a:t> </a:t>
            </a:r>
            <a:r>
              <a:rPr lang="en-US" dirty="0" err="1"/>
              <a:t>prejudiciului</a:t>
            </a:r>
            <a:r>
              <a:rPr lang="en-US" dirty="0"/>
              <a:t> </a:t>
            </a:r>
            <a:r>
              <a:rPr lang="en-US" dirty="0" err="1"/>
              <a:t>asupra</a:t>
            </a:r>
            <a:r>
              <a:rPr lang="en-US" dirty="0"/>
              <a:t> </a:t>
            </a:r>
            <a:r>
              <a:rPr lang="en-US" dirty="0" err="1"/>
              <a:t>mediului</a:t>
            </a:r>
            <a:r>
              <a:rPr lang="en-US" dirty="0"/>
              <a:t>”;</a:t>
            </a:r>
            <a:endParaRPr lang="ro-RO" dirty="0"/>
          </a:p>
          <a:p>
            <a:pPr marL="742950" lvl="1" indent="-285750">
              <a:buFont typeface="Wingdings" pitchFamily="2" charset="2"/>
              <a:buChar char="ü"/>
            </a:pPr>
            <a:r>
              <a:rPr lang="en-US" dirty="0" smtClean="0"/>
              <a:t>HG </a:t>
            </a:r>
            <a:r>
              <a:rPr lang="en-US" dirty="0"/>
              <a:t>nr.1403/2007 </a:t>
            </a:r>
            <a:r>
              <a:rPr lang="en-US" dirty="0" err="1"/>
              <a:t>privind</a:t>
            </a:r>
            <a:r>
              <a:rPr lang="en-US" dirty="0"/>
              <a:t> </a:t>
            </a:r>
            <a:r>
              <a:rPr lang="en-US" dirty="0" err="1"/>
              <a:t>refacerea</a:t>
            </a:r>
            <a:r>
              <a:rPr lang="en-US" dirty="0"/>
              <a:t> </a:t>
            </a:r>
            <a:r>
              <a:rPr lang="en-US" dirty="0" err="1"/>
              <a:t>zonelor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care </a:t>
            </a:r>
            <a:r>
              <a:rPr lang="en-US" dirty="0" err="1"/>
              <a:t>solul</a:t>
            </a:r>
            <a:r>
              <a:rPr lang="en-US" dirty="0"/>
              <a:t>, </a:t>
            </a:r>
            <a:r>
              <a:rPr lang="en-US" dirty="0" err="1"/>
              <a:t>subsolul</a:t>
            </a:r>
            <a:r>
              <a:rPr lang="en-US" dirty="0"/>
              <a:t> </a:t>
            </a:r>
            <a:r>
              <a:rPr lang="en-US" dirty="0" err="1"/>
              <a:t>şi</a:t>
            </a:r>
            <a:r>
              <a:rPr lang="en-US" dirty="0"/>
              <a:t> </a:t>
            </a:r>
            <a:r>
              <a:rPr lang="en-US" dirty="0" err="1"/>
              <a:t>ecosistemele</a:t>
            </a:r>
            <a:r>
              <a:rPr lang="en-US" dirty="0"/>
              <a:t> </a:t>
            </a:r>
            <a:r>
              <a:rPr lang="en-US" dirty="0" err="1"/>
              <a:t>terestre</a:t>
            </a:r>
            <a:r>
              <a:rPr lang="en-US" dirty="0"/>
              <a:t> au </a:t>
            </a:r>
            <a:r>
              <a:rPr lang="en-US" dirty="0" err="1"/>
              <a:t>fost</a:t>
            </a:r>
            <a:r>
              <a:rPr lang="en-US" dirty="0"/>
              <a:t> </a:t>
            </a:r>
            <a:r>
              <a:rPr lang="en-US" dirty="0" err="1"/>
              <a:t>afectate</a:t>
            </a:r>
            <a:r>
              <a:rPr lang="en-US" dirty="0"/>
              <a:t>: „</a:t>
            </a:r>
            <a:r>
              <a:rPr lang="en-US" dirty="0" err="1"/>
              <a:t>Poluatorul</a:t>
            </a:r>
            <a:r>
              <a:rPr lang="en-US" dirty="0"/>
              <a:t> are </a:t>
            </a:r>
            <a:r>
              <a:rPr lang="en-US" dirty="0" err="1"/>
              <a:t>obligaţia</a:t>
            </a:r>
            <a:r>
              <a:rPr lang="en-US" dirty="0"/>
              <a:t> de a </a:t>
            </a:r>
            <a:r>
              <a:rPr lang="en-US" dirty="0" err="1"/>
              <a:t>suporta</a:t>
            </a:r>
            <a:r>
              <a:rPr lang="en-US" dirty="0"/>
              <a:t> </a:t>
            </a:r>
            <a:r>
              <a:rPr lang="en-US" dirty="0" err="1"/>
              <a:t>costurile</a:t>
            </a:r>
            <a:r>
              <a:rPr lang="en-US" dirty="0"/>
              <a:t> </a:t>
            </a:r>
            <a:r>
              <a:rPr lang="en-US" dirty="0" err="1"/>
              <a:t>măsurilor</a:t>
            </a:r>
            <a:r>
              <a:rPr lang="en-US" dirty="0"/>
              <a:t> de </a:t>
            </a:r>
            <a:r>
              <a:rPr lang="en-US" dirty="0" err="1"/>
              <a:t>refacere</a:t>
            </a:r>
            <a:r>
              <a:rPr lang="en-US" dirty="0"/>
              <a:t> a </a:t>
            </a:r>
            <a:r>
              <a:rPr lang="en-US" dirty="0" err="1"/>
              <a:t>mediului</a:t>
            </a:r>
            <a:r>
              <a:rPr lang="en-US" dirty="0"/>
              <a:t> geologic al </a:t>
            </a:r>
            <a:r>
              <a:rPr lang="en-US" dirty="0" err="1"/>
              <a:t>siturilor</a:t>
            </a:r>
            <a:r>
              <a:rPr lang="en-US" dirty="0"/>
              <a:t> contaminate </a:t>
            </a:r>
            <a:r>
              <a:rPr lang="en-US" dirty="0" err="1"/>
              <a:t>şi</a:t>
            </a:r>
            <a:r>
              <a:rPr lang="en-US" dirty="0"/>
              <a:t> al </a:t>
            </a:r>
            <a:r>
              <a:rPr lang="en-US" dirty="0" err="1"/>
              <a:t>ecosistemelor</a:t>
            </a:r>
            <a:r>
              <a:rPr lang="en-US" dirty="0" smtClean="0"/>
              <a:t>”.</a:t>
            </a:r>
            <a:endParaRPr lang="ro-RO" dirty="0"/>
          </a:p>
          <a:p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Colectarea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selectiva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deseurilor</a:t>
            </a:r>
            <a:endParaRPr lang="ro-R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00150" lvl="2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en-US" dirty="0" err="1" smtClean="0"/>
              <a:t>Fiecare</a:t>
            </a:r>
            <a:r>
              <a:rPr lang="en-US" dirty="0" smtClean="0"/>
              <a:t> </a:t>
            </a:r>
            <a:r>
              <a:rPr lang="en-US" dirty="0" err="1"/>
              <a:t>cetatean</a:t>
            </a:r>
            <a:r>
              <a:rPr lang="en-US" dirty="0"/>
              <a:t> </a:t>
            </a:r>
            <a:r>
              <a:rPr lang="en-US" dirty="0" err="1"/>
              <a:t>poate</a:t>
            </a:r>
            <a:r>
              <a:rPr lang="en-US" dirty="0"/>
              <a:t> </a:t>
            </a:r>
            <a:r>
              <a:rPr lang="en-US" dirty="0" err="1"/>
              <a:t>contribui</a:t>
            </a:r>
            <a:r>
              <a:rPr lang="en-US" dirty="0"/>
              <a:t> la </a:t>
            </a:r>
            <a:r>
              <a:rPr lang="en-US" dirty="0" err="1"/>
              <a:t>colectarea</a:t>
            </a:r>
            <a:r>
              <a:rPr lang="en-US" dirty="0"/>
              <a:t> selective a </a:t>
            </a:r>
            <a:r>
              <a:rPr lang="en-US" dirty="0" err="1" smtClean="0"/>
              <a:t>deseurilor</a:t>
            </a:r>
            <a:r>
              <a:rPr lang="ro-RO" dirty="0" smtClean="0"/>
              <a:t>, poate influenta procesul de ecologizare a localitatii de domiciliu sau a zonei unde isi petrece vacanta.</a:t>
            </a:r>
            <a:endParaRPr lang="ro-RO" dirty="0"/>
          </a:p>
          <a:p>
            <a:pPr marL="1200150" lvl="2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o-RO" dirty="0" smtClean="0"/>
              <a:t>Soluţia</a:t>
            </a:r>
            <a:r>
              <a:rPr lang="en-US" dirty="0" smtClean="0"/>
              <a:t>: d</a:t>
            </a:r>
            <a:r>
              <a:rPr lang="ro-RO" dirty="0" smtClean="0"/>
              <a:t>epozitarea </a:t>
            </a:r>
            <a:r>
              <a:rPr lang="ro-RO" dirty="0"/>
              <a:t>selectivă a </a:t>
            </a:r>
            <a:r>
              <a:rPr lang="ro-RO" dirty="0" smtClean="0"/>
              <a:t>deşeurilor </a:t>
            </a:r>
            <a:r>
              <a:rPr lang="ro-RO" dirty="0"/>
              <a:t>pe următoarele </a:t>
            </a:r>
            <a:r>
              <a:rPr lang="ro-RO" dirty="0" smtClean="0"/>
              <a:t>categorii:</a:t>
            </a:r>
            <a:endParaRPr lang="en-US" dirty="0" smtClean="0"/>
          </a:p>
          <a:p>
            <a:pPr marL="1657350" lvl="3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o-RO" dirty="0" smtClean="0"/>
              <a:t>Hârtie </a:t>
            </a:r>
            <a:r>
              <a:rPr lang="ro-RO" dirty="0"/>
              <a:t>şi cartoane </a:t>
            </a:r>
            <a:r>
              <a:rPr lang="ro-RO" dirty="0" smtClean="0"/>
              <a:t>ce </a:t>
            </a:r>
            <a:r>
              <a:rPr lang="ro-RO" dirty="0"/>
              <a:t>pot fi vândute la tonetele special </a:t>
            </a:r>
            <a:r>
              <a:rPr lang="ro-RO" dirty="0" smtClean="0"/>
              <a:t>amenajate;</a:t>
            </a:r>
            <a:endParaRPr lang="en-US" dirty="0" smtClean="0"/>
          </a:p>
          <a:p>
            <a:pPr marL="1657350" lvl="3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o-RO" dirty="0" smtClean="0"/>
              <a:t>Ambalaje </a:t>
            </a:r>
            <a:r>
              <a:rPr lang="ro-RO" dirty="0"/>
              <a:t>PET şi alte materiale plastice (pungi, folii, cutii de iaurt, butelii de la produse cosmetice şi de curăţenie </a:t>
            </a:r>
            <a:r>
              <a:rPr lang="ro-RO" dirty="0" smtClean="0"/>
              <a:t>etc</a:t>
            </a:r>
            <a:r>
              <a:rPr lang="ro-RO" dirty="0"/>
              <a:t>.), ce pot fi reciclate</a:t>
            </a:r>
            <a:r>
              <a:rPr lang="ro-RO" dirty="0" smtClean="0"/>
              <a:t>;</a:t>
            </a:r>
            <a:r>
              <a:rPr lang="en-US" dirty="0" smtClean="0"/>
              <a:t> </a:t>
            </a:r>
          </a:p>
          <a:p>
            <a:pPr marL="1657350" lvl="3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en-US" dirty="0" smtClean="0"/>
              <a:t>S</a:t>
            </a:r>
            <a:r>
              <a:rPr lang="ro-RO" dirty="0" smtClean="0"/>
              <a:t>ticle </a:t>
            </a:r>
            <a:r>
              <a:rPr lang="ro-RO" dirty="0"/>
              <a:t>şi cioburi; vânzarea ambalajelor din sticlă la centrele care </a:t>
            </a:r>
            <a:r>
              <a:rPr lang="ro-RO" dirty="0" smtClean="0"/>
              <a:t>se</a:t>
            </a:r>
            <a:r>
              <a:rPr lang="en-US" dirty="0" smtClean="0"/>
              <a:t> </a:t>
            </a:r>
            <a:r>
              <a:rPr lang="ro-RO" dirty="0" smtClean="0"/>
              <a:t>ocupă </a:t>
            </a:r>
            <a:r>
              <a:rPr lang="ro-RO" dirty="0"/>
              <a:t>cu achiziţionarea </a:t>
            </a:r>
            <a:r>
              <a:rPr lang="ro-RO" dirty="0" smtClean="0"/>
              <a:t>acestora;</a:t>
            </a:r>
            <a:endParaRPr lang="en-US" dirty="0" smtClean="0"/>
          </a:p>
          <a:p>
            <a:pPr marL="1657350" lvl="3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o-RO" dirty="0" smtClean="0"/>
              <a:t>Deşeuri </a:t>
            </a:r>
            <a:r>
              <a:rPr lang="ro-RO" dirty="0"/>
              <a:t>feroase (fier, tablă ş.a) şi doze metalice, ce pot fi valorificate la punctele </a:t>
            </a:r>
            <a:r>
              <a:rPr lang="ro-RO" dirty="0" smtClean="0"/>
              <a:t>REMAT</a:t>
            </a:r>
            <a:endParaRPr lang="en-US" dirty="0" smtClean="0"/>
          </a:p>
          <a:p>
            <a:pPr marL="1657350" lvl="3" indent="-285750">
              <a:buFont typeface="Arial" pitchFamily="34" charset="0"/>
              <a:buChar char="•"/>
            </a:pPr>
            <a:r>
              <a:rPr lang="ro-RO" dirty="0" smtClean="0"/>
              <a:t>Deşeuri </a:t>
            </a:r>
            <a:r>
              <a:rPr lang="ro-RO" dirty="0"/>
              <a:t>umede (resturi vegetale, animale etc.).</a:t>
            </a:r>
          </a:p>
          <a:p>
            <a:pPr lvl="0"/>
            <a:r>
              <a:rPr lang="en-US" dirty="0" smtClean="0"/>
              <a:t> </a:t>
            </a:r>
            <a:endParaRPr lang="ro-RO" dirty="0"/>
          </a:p>
          <a:p>
            <a:pPr algn="just">
              <a:spcAft>
                <a:spcPts val="0"/>
              </a:spcAft>
            </a:pPr>
            <a:endParaRPr lang="ro-RO" dirty="0" smtClean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10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1845594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0" y="985720"/>
            <a:ext cx="12191999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b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o-RO" b="1" dirty="0" smtClean="0">
                <a:latin typeface="Arial" panose="020B0604020202020204" pitchFamily="34" charset="0"/>
                <a:cs typeface="Arial" panose="020B0604020202020204" pitchFamily="34" charset="0"/>
              </a:rPr>
              <a:t>Reciclarea </a:t>
            </a:r>
            <a:r>
              <a:rPr lang="ro-RO" b="1" dirty="0">
                <a:latin typeface="Arial" panose="020B0604020202020204" pitchFamily="34" charset="0"/>
                <a:cs typeface="Arial" panose="020B0604020202020204" pitchFamily="34" charset="0"/>
              </a:rPr>
              <a:t>materialelor.</a:t>
            </a:r>
            <a:endParaRPr lang="ro-R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o-RO" dirty="0" smtClean="0"/>
              <a:t>Reciclarea </a:t>
            </a:r>
            <a:r>
              <a:rPr lang="ro-RO" dirty="0"/>
              <a:t>presupune separarea şi colectarea materialelor în vederea transformării lor în produse utile noi. </a:t>
            </a:r>
            <a:endParaRPr lang="ro-RO" dirty="0" smtClean="0"/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o-RO" dirty="0" smtClean="0"/>
              <a:t>O </a:t>
            </a:r>
            <a:r>
              <a:rPr lang="ro-RO" dirty="0"/>
              <a:t>mare parte din aluminiul, sticla, hârtia sau oţelul folosite astăzi în întreaga lume sunt deja provenite din reciclare. </a:t>
            </a:r>
            <a:r>
              <a:rPr lang="ro-RO" dirty="0" smtClean="0"/>
              <a:t>Sticla </a:t>
            </a:r>
            <a:r>
              <a:rPr lang="ro-RO" dirty="0"/>
              <a:t>şi oţelul pot fi reciclate nu doar o dată, ci de nenumărate ori. </a:t>
            </a:r>
            <a:endParaRPr lang="ro-RO" dirty="0" smtClean="0"/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o-RO" dirty="0" smtClean="0"/>
              <a:t>Reciclarea </a:t>
            </a:r>
            <a:r>
              <a:rPr lang="ro-RO" dirty="0"/>
              <a:t>aluminiului şi oţelului utilizat la cutiile de băuturi, a hârtiei şi cartoanelor, a sticlei, precum şi a anumitor </a:t>
            </a:r>
            <a:r>
              <a:rPr lang="ro-RO" dirty="0" smtClean="0"/>
              <a:t>mase </a:t>
            </a:r>
            <a:r>
              <a:rPr lang="ro-RO" dirty="0"/>
              <a:t>plastice constituie peste tot în ţările occidentale o industrie înfloritoare. </a:t>
            </a:r>
            <a:endParaRPr lang="ro-RO" dirty="0" smtClean="0"/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o-RO" dirty="0" smtClean="0"/>
              <a:t>Reciclarea </a:t>
            </a:r>
            <a:r>
              <a:rPr lang="ro-RO" dirty="0"/>
              <a:t>permite comunităţilor să reducă costurile de depozitare a deşeurilor. </a:t>
            </a:r>
          </a:p>
          <a:p>
            <a:pPr lvl="1">
              <a:buFont typeface="Wingdings" pitchFamily="2" charset="2"/>
              <a:buChar char="ü"/>
            </a:pPr>
            <a:r>
              <a:rPr lang="en-US" b="1" dirty="0" smtClean="0"/>
              <a:t> </a:t>
            </a:r>
            <a:r>
              <a:rPr lang="ro-RO" b="1" dirty="0" smtClean="0"/>
              <a:t>Principalul </a:t>
            </a:r>
            <a:r>
              <a:rPr lang="ro-RO" b="1" dirty="0"/>
              <a:t>avantaj al reciclării este dat de reducerea consumului resurselor naturale (petrol, apă, energie), precum şi </a:t>
            </a:r>
            <a:r>
              <a:rPr lang="ro-RO" b="1" dirty="0" smtClean="0"/>
              <a:t>al </a:t>
            </a:r>
            <a:r>
              <a:rPr lang="ro-RO" b="1" dirty="0"/>
              <a:t>nivelului emisiilor nocive în aer. </a:t>
            </a:r>
            <a:endParaRPr lang="ro-RO" b="1" dirty="0" smtClean="0"/>
          </a:p>
          <a:p>
            <a:endParaRPr lang="ro-RO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o-RO" b="1" dirty="0" smtClean="0">
                <a:latin typeface="Arial" panose="020B0604020202020204" pitchFamily="34" charset="0"/>
                <a:cs typeface="Arial" panose="020B0604020202020204" pitchFamily="34" charset="0"/>
              </a:rPr>
              <a:t>Materiale </a:t>
            </a:r>
            <a:r>
              <a:rPr lang="ro-RO" b="1" dirty="0" smtClean="0">
                <a:latin typeface="Arial" panose="020B0604020202020204" pitchFamily="34" charset="0"/>
                <a:cs typeface="Arial" panose="020B0604020202020204" pitchFamily="34" charset="0"/>
              </a:rPr>
              <a:t>care se pot recicla:</a:t>
            </a:r>
          </a:p>
          <a:p>
            <a:r>
              <a:rPr lang="ro-RO" dirty="0" smtClean="0"/>
              <a:t>	– </a:t>
            </a:r>
            <a:r>
              <a:rPr lang="ro-RO" dirty="0"/>
              <a:t>recipiente din sticlă transparentă;</a:t>
            </a:r>
            <a:br>
              <a:rPr lang="ro-RO" dirty="0"/>
            </a:br>
            <a:r>
              <a:rPr lang="ro-RO" dirty="0" smtClean="0"/>
              <a:t>	– </a:t>
            </a:r>
            <a:r>
              <a:rPr lang="ro-RO" dirty="0"/>
              <a:t>recipiente din sticlă colorată;</a:t>
            </a:r>
            <a:br>
              <a:rPr lang="ro-RO" dirty="0"/>
            </a:br>
            <a:r>
              <a:rPr lang="ro-RO" dirty="0" smtClean="0"/>
              <a:t>	– </a:t>
            </a:r>
            <a:r>
              <a:rPr lang="ro-RO" dirty="0"/>
              <a:t>hârtie;</a:t>
            </a:r>
            <a:br>
              <a:rPr lang="ro-RO" dirty="0"/>
            </a:br>
            <a:r>
              <a:rPr lang="ro-RO" dirty="0" smtClean="0"/>
              <a:t>	– </a:t>
            </a:r>
            <a:r>
              <a:rPr lang="ro-RO" dirty="0"/>
              <a:t>ziare/tipărituri;</a:t>
            </a:r>
            <a:br>
              <a:rPr lang="ro-RO" dirty="0"/>
            </a:br>
            <a:r>
              <a:rPr lang="ro-RO" dirty="0" smtClean="0"/>
              <a:t>	– </a:t>
            </a:r>
            <a:r>
              <a:rPr lang="ro-RO" dirty="0"/>
              <a:t>cutii din aluminiu pentru băuturi;</a:t>
            </a:r>
            <a:br>
              <a:rPr lang="ro-RO" dirty="0"/>
            </a:br>
            <a:r>
              <a:rPr lang="ro-RO" dirty="0" smtClean="0"/>
              <a:t>	– </a:t>
            </a:r>
            <a:r>
              <a:rPr lang="ro-RO" dirty="0"/>
              <a:t>plasticul.</a:t>
            </a:r>
          </a:p>
          <a:p>
            <a:pPr lvl="0"/>
            <a:endParaRPr lang="ro-RO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11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246830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140505" y="985720"/>
            <a:ext cx="11910990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 </a:t>
            </a:r>
            <a:r>
              <a:rPr lang="ro-RO" b="1" dirty="0" smtClean="0"/>
              <a:t>AMBALAJELE </a:t>
            </a:r>
            <a:r>
              <a:rPr lang="ro-RO" b="1" dirty="0"/>
              <a:t>PET – O PROBLEMĂ PENTRU MEDIUL ÎNCONJURĂTOR</a:t>
            </a:r>
            <a:endParaRPr lang="ro-RO" dirty="0"/>
          </a:p>
          <a:p>
            <a:endParaRPr lang="ro-RO" b="1" dirty="0" smtClean="0"/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ro-RO" dirty="0" smtClean="0"/>
              <a:t>Ambalajele </a:t>
            </a:r>
            <a:r>
              <a:rPr lang="ro-RO" dirty="0" smtClean="0"/>
              <a:t>PET nu </a:t>
            </a:r>
            <a:r>
              <a:rPr lang="ro-RO" dirty="0"/>
              <a:t>sunt biodegradabile</a:t>
            </a:r>
            <a:r>
              <a:rPr lang="ro-RO" dirty="0" smtClean="0"/>
              <a:t>. Prin </a:t>
            </a:r>
            <a:r>
              <a:rPr lang="ro-RO" dirty="0" smtClean="0"/>
              <a:t>ardere </a:t>
            </a:r>
            <a:r>
              <a:rPr lang="ro-RO" dirty="0" smtClean="0"/>
              <a:t>degaja foarte multe gaze  si materiale toxice care produc </a:t>
            </a:r>
            <a:r>
              <a:rPr lang="ro-RO" dirty="0" smtClean="0"/>
              <a:t>boli grave;</a:t>
            </a:r>
            <a:endParaRPr lang="ro-RO" dirty="0" smtClean="0"/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ro-RO" dirty="0" smtClean="0"/>
              <a:t>Creşterea </a:t>
            </a:r>
            <a:r>
              <a:rPr lang="ro-RO" dirty="0"/>
              <a:t>consumului </a:t>
            </a:r>
            <a:r>
              <a:rPr lang="en-US" dirty="0" smtClean="0"/>
              <a:t>PET-</a:t>
            </a:r>
            <a:r>
              <a:rPr lang="en-US" dirty="0" err="1" smtClean="0"/>
              <a:t>urilor</a:t>
            </a:r>
            <a:r>
              <a:rPr lang="en-US" dirty="0" smtClean="0"/>
              <a:t>,</a:t>
            </a:r>
            <a:r>
              <a:rPr lang="ro-RO" dirty="0" smtClean="0"/>
              <a:t> </a:t>
            </a:r>
            <a:r>
              <a:rPr lang="ro-RO" dirty="0"/>
              <a:t>mai ales în ultimii 10 ani, a </a:t>
            </a:r>
            <a:r>
              <a:rPr lang="ro-RO" dirty="0" smtClean="0"/>
              <a:t>dus </a:t>
            </a:r>
            <a:r>
              <a:rPr lang="ro-RO" dirty="0"/>
              <a:t>la </a:t>
            </a:r>
            <a:r>
              <a:rPr lang="ro-RO" dirty="0" smtClean="0"/>
              <a:t>sporirea </a:t>
            </a:r>
            <a:r>
              <a:rPr lang="en-US" dirty="0" smtClean="0"/>
              <a:t>a</a:t>
            </a:r>
            <a:r>
              <a:rPr lang="ro-RO" dirty="0" smtClean="0"/>
              <a:t>mbalaje</a:t>
            </a:r>
            <a:r>
              <a:rPr lang="en-US" dirty="0" err="1" smtClean="0"/>
              <a:t>lor</a:t>
            </a:r>
            <a:r>
              <a:rPr lang="ro-RO" dirty="0" smtClean="0"/>
              <a:t> aruncate </a:t>
            </a:r>
            <a:r>
              <a:rPr lang="ro-RO" dirty="0"/>
              <a:t>iresponsabil în natură. </a:t>
            </a:r>
            <a:endParaRPr lang="ro-RO" dirty="0" smtClean="0"/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ro-RO" dirty="0" smtClean="0"/>
              <a:t>Prin </a:t>
            </a:r>
            <a:r>
              <a:rPr lang="ro-RO" dirty="0" smtClean="0"/>
              <a:t>colectare si reciclare ambalajele PET pot fi folosite pentru :</a:t>
            </a:r>
          </a:p>
          <a:p>
            <a:pPr lvl="1">
              <a:buFont typeface="Arial" pitchFamily="34" charset="0"/>
              <a:buChar char="•"/>
            </a:pPr>
            <a:r>
              <a:rPr lang="ro-RO" dirty="0" smtClean="0"/>
              <a:t>	</a:t>
            </a:r>
            <a:r>
              <a:rPr lang="ro-RO" dirty="0" smtClean="0"/>
              <a:t>obtinerea </a:t>
            </a:r>
            <a:r>
              <a:rPr lang="ro-RO" dirty="0" smtClean="0"/>
              <a:t>de fibre </a:t>
            </a:r>
            <a:r>
              <a:rPr lang="ro-RO" dirty="0"/>
              <a:t>de </a:t>
            </a:r>
            <a:r>
              <a:rPr lang="ro-RO" dirty="0" smtClean="0"/>
              <a:t>poliester </a:t>
            </a:r>
            <a:r>
              <a:rPr lang="ro-RO" dirty="0"/>
              <a:t>folosite la rândul lor ca materie primă pentru covoare, tapiţerii, jucării, pâsle </a:t>
            </a:r>
            <a:r>
              <a:rPr lang="ro-RO" dirty="0" smtClean="0"/>
              <a:t>	pentru </a:t>
            </a:r>
            <a:r>
              <a:rPr lang="en-US" dirty="0" smtClean="0"/>
              <a:t>	</a:t>
            </a:r>
            <a:r>
              <a:rPr lang="ro-RO" dirty="0" smtClean="0"/>
              <a:t>industria </a:t>
            </a:r>
            <a:r>
              <a:rPr lang="ro-RO" dirty="0"/>
              <a:t>textilă, ca izolaţie la paltoane, saci de dormit,industria auto ş.a.; </a:t>
            </a:r>
            <a:endParaRPr lang="ro-RO" dirty="0" smtClean="0"/>
          </a:p>
          <a:p>
            <a:pPr lvl="1">
              <a:buFont typeface="Arial" pitchFamily="34" charset="0"/>
              <a:buChar char="•"/>
            </a:pPr>
            <a:r>
              <a:rPr lang="ro-RO" dirty="0"/>
              <a:t>	</a:t>
            </a:r>
            <a:r>
              <a:rPr lang="ro-RO" dirty="0" smtClean="0"/>
              <a:t>folie </a:t>
            </a:r>
            <a:r>
              <a:rPr lang="ro-RO" dirty="0"/>
              <a:t>industrială</a:t>
            </a:r>
            <a:r>
              <a:rPr lang="ro-RO" dirty="0" smtClean="0"/>
              <a:t>;</a:t>
            </a:r>
          </a:p>
          <a:p>
            <a:pPr lvl="1">
              <a:buFont typeface="Arial" pitchFamily="34" charset="0"/>
              <a:buChar char="•"/>
            </a:pPr>
            <a:r>
              <a:rPr lang="ro-RO" dirty="0"/>
              <a:t>	</a:t>
            </a:r>
            <a:r>
              <a:rPr lang="ro-RO" dirty="0" smtClean="0"/>
              <a:t>chingi </a:t>
            </a:r>
            <a:r>
              <a:rPr lang="ro-RO" dirty="0"/>
              <a:t>şi benzi; </a:t>
            </a:r>
            <a:endParaRPr lang="ro-RO" dirty="0" smtClean="0"/>
          </a:p>
          <a:p>
            <a:pPr lvl="1">
              <a:buFont typeface="Arial" pitchFamily="34" charset="0"/>
              <a:buChar char="•"/>
            </a:pPr>
            <a:r>
              <a:rPr lang="ro-RO" dirty="0"/>
              <a:t>	</a:t>
            </a:r>
            <a:r>
              <a:rPr lang="ro-RO" dirty="0" smtClean="0"/>
              <a:t>noi </a:t>
            </a:r>
            <a:r>
              <a:rPr lang="ro-RO" dirty="0"/>
              <a:t>ambalaje PET alimentare şi nealimentare (ex.: cartoane pentru ouă, obiecte de uz casnic etc</a:t>
            </a:r>
            <a:r>
              <a:rPr lang="ro-RO" dirty="0" smtClean="0"/>
              <a:t>).</a:t>
            </a:r>
            <a:endParaRPr lang="en-US" dirty="0" smtClean="0"/>
          </a:p>
          <a:p>
            <a:pPr lvl="1">
              <a:buFont typeface="Wingdings" pitchFamily="2" charset="2"/>
              <a:buChar char="ü"/>
            </a:pP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ro-RO" dirty="0" smtClean="0"/>
              <a:t>Alte </a:t>
            </a:r>
            <a:r>
              <a:rPr lang="ro-RO" dirty="0" smtClean="0"/>
              <a:t>avantaje: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ro-RO" dirty="0" smtClean="0"/>
              <a:t>reducerea </a:t>
            </a:r>
            <a:r>
              <a:rPr lang="ro-RO" dirty="0"/>
              <a:t>cantităţilor de deşeuri ce merg spre gropile de gunoi; </a:t>
            </a:r>
            <a:endParaRPr lang="en-US" dirty="0" smtClean="0"/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ro-RO" dirty="0" smtClean="0"/>
              <a:t>In </a:t>
            </a:r>
            <a:r>
              <a:rPr lang="ro-RO" dirty="0" smtClean="0"/>
              <a:t>alte state exista tehnologii de retopire si reprelucrare a materialelor plastice. Firmele pot colecta deseurile din plastic </a:t>
            </a:r>
            <a:r>
              <a:rPr lang="ro-RO" dirty="0" smtClean="0"/>
              <a:t>devenind </a:t>
            </a:r>
            <a:r>
              <a:rPr lang="ro-RO" dirty="0" smtClean="0"/>
              <a:t>furnizori pentru intrepronderile de reciclare.</a:t>
            </a:r>
          </a:p>
          <a:p>
            <a:endParaRPr lang="ro-RO" dirty="0"/>
          </a:p>
          <a:p>
            <a:endParaRPr lang="ro-RO" dirty="0" smtClean="0"/>
          </a:p>
          <a:p>
            <a:endParaRPr lang="ro-RO" dirty="0" smtClean="0"/>
          </a:p>
          <a:p>
            <a:endParaRPr lang="ro-RO" b="1" dirty="0"/>
          </a:p>
          <a:p>
            <a:endParaRPr lang="ro-RO" dirty="0" smtClean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12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1093367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0" y="985720"/>
            <a:ext cx="121919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o-RO" dirty="0" smtClean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490" y="985720"/>
            <a:ext cx="6719019" cy="548068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13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109837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140505" y="985720"/>
            <a:ext cx="12051494" cy="6417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o-RO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Cum </a:t>
            </a:r>
            <a:r>
              <a:rPr lang="ro-RO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actioneaza un antreprenor pentru dezvoltare durabila?</a:t>
            </a:r>
            <a:endParaRPr lang="en-US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US" dirty="0" smtClean="0"/>
              <a:t>A</a:t>
            </a:r>
            <a:r>
              <a:rPr lang="ro-RO" dirty="0" smtClean="0"/>
              <a:t>nalizeaza </a:t>
            </a:r>
            <a:r>
              <a:rPr lang="ro-RO" dirty="0"/>
              <a:t>afacerea sub aspectul impactului asupra mediului si utilizarii </a:t>
            </a:r>
            <a:r>
              <a:rPr lang="ro-RO" dirty="0" smtClean="0"/>
              <a:t>resurselor:</a:t>
            </a:r>
            <a:endParaRPr lang="en-US" dirty="0" smtClean="0"/>
          </a:p>
          <a:p>
            <a:r>
              <a:rPr lang="ro-RO" dirty="0" smtClean="0"/>
              <a:t>Intrebari </a:t>
            </a:r>
            <a:r>
              <a:rPr lang="ro-RO" dirty="0" smtClean="0"/>
              <a:t>la care trebuie sa raspunda: </a:t>
            </a:r>
            <a:endParaRPr lang="ro-RO" dirty="0"/>
          </a:p>
          <a:p>
            <a:pPr marL="742950" lvl="1" indent="-285750">
              <a:buFont typeface="Wingdings" pitchFamily="2" charset="2"/>
              <a:buChar char="ü"/>
            </a:pPr>
            <a:r>
              <a:rPr lang="ro-RO" dirty="0" smtClean="0"/>
              <a:t>Are </a:t>
            </a:r>
            <a:r>
              <a:rPr lang="ro-RO" dirty="0"/>
              <a:t>afacerea activitati </a:t>
            </a:r>
            <a:r>
              <a:rPr lang="ro-RO" dirty="0" smtClean="0"/>
              <a:t>care</a:t>
            </a:r>
            <a:r>
              <a:rPr lang="en-US" dirty="0" smtClean="0"/>
              <a:t> s</a:t>
            </a:r>
            <a:r>
              <a:rPr lang="ro-RO" dirty="0" smtClean="0"/>
              <a:t>e </a:t>
            </a:r>
            <a:r>
              <a:rPr lang="ro-RO" dirty="0"/>
              <a:t>desfasoara in arii naturale protejate?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ro-RO" dirty="0"/>
              <a:t>Activitatile pot avea impact asupra calitatii aerului/apei/ solului?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ro-RO" dirty="0"/>
              <a:t>Implica producerea de deseuri?</a:t>
            </a:r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o-RO" dirty="0"/>
              <a:t>Implica utilizarea de substante periculoase? </a:t>
            </a:r>
          </a:p>
          <a:p>
            <a:r>
              <a:rPr lang="ro-RO" dirty="0" smtClean="0"/>
              <a:t>Stabileste </a:t>
            </a:r>
            <a:r>
              <a:rPr lang="ro-RO" dirty="0" smtClean="0"/>
              <a:t>masuri </a:t>
            </a:r>
            <a:r>
              <a:rPr lang="ro-RO" dirty="0"/>
              <a:t>care sa diminueze impactul asupra mediului pentru a nu se aplica principiul :” Poluatorul plateste”</a:t>
            </a:r>
          </a:p>
          <a:p>
            <a:r>
              <a:rPr lang="ro-RO" dirty="0" smtClean="0"/>
              <a:t>	</a:t>
            </a:r>
            <a:endParaRPr lang="en-US" dirty="0" smtClean="0"/>
          </a:p>
          <a:p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Oportunitati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afaceri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prin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politica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mediu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o-RO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Wingdings" pitchFamily="2" charset="2"/>
              <a:buChar char="ü"/>
            </a:pPr>
            <a:r>
              <a:rPr lang="ro-RO" dirty="0" smtClean="0"/>
              <a:t>Colectarea </a:t>
            </a:r>
            <a:r>
              <a:rPr lang="ro-RO" dirty="0"/>
              <a:t>selectiva a afacerilor;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ro-RO" dirty="0"/>
              <a:t>Reciclarea deseurilor textile, piele; 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ro-RO" dirty="0"/>
              <a:t>Colectarea deseurilor electronice si recuperare de componente reutilizabile;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ro-RO" dirty="0"/>
              <a:t>Desfiintarea pungilor din material plastic neregenerabil si inlocuirea cu sacose din hartie si material textil; 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ro-RO" dirty="0"/>
              <a:t>Productia de peleti din rumegus, paie, stuf.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ro-RO" dirty="0"/>
              <a:t>Productia de panouri fotovoltaice/ utilizarea panouri in constructii de imobile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ro-RO" dirty="0"/>
              <a:t>Organizarea de cursuri de formare/calificare pentru noi meserii in domeniul dezvoltarii durabile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dirty="0" err="1"/>
              <a:t>Aplicarea</a:t>
            </a:r>
            <a:r>
              <a:rPr lang="en-US" dirty="0"/>
              <a:t> in </a:t>
            </a:r>
            <a:r>
              <a:rPr lang="en-US" dirty="0" err="1"/>
              <a:t>constructii</a:t>
            </a:r>
            <a:r>
              <a:rPr lang="en-US" dirty="0"/>
              <a:t> de </a:t>
            </a:r>
            <a:r>
              <a:rPr lang="en-US" dirty="0" err="1"/>
              <a:t>proceduri</a:t>
            </a:r>
            <a:r>
              <a:rPr lang="en-US" dirty="0"/>
              <a:t> de „</a:t>
            </a:r>
            <a:r>
              <a:rPr lang="en-US" dirty="0" err="1"/>
              <a:t>achiziţii</a:t>
            </a:r>
            <a:r>
              <a:rPr lang="en-US" dirty="0"/>
              <a:t> </a:t>
            </a:r>
            <a:r>
              <a:rPr lang="en-US" dirty="0" err="1"/>
              <a:t>verzi</a:t>
            </a:r>
            <a:r>
              <a:rPr lang="en-US" dirty="0"/>
              <a:t>” (</a:t>
            </a:r>
            <a:r>
              <a:rPr lang="en-US" dirty="0" err="1"/>
              <a:t>ziduri</a:t>
            </a:r>
            <a:r>
              <a:rPr lang="en-US" dirty="0"/>
              <a:t> </a:t>
            </a:r>
            <a:r>
              <a:rPr lang="en-US" dirty="0" err="1"/>
              <a:t>si</a:t>
            </a:r>
            <a:r>
              <a:rPr lang="en-US" dirty="0"/>
              <a:t> </a:t>
            </a:r>
            <a:r>
              <a:rPr lang="en-US" dirty="0" err="1"/>
              <a:t>acoperisuri</a:t>
            </a:r>
            <a:r>
              <a:rPr lang="en-US" dirty="0"/>
              <a:t> </a:t>
            </a:r>
            <a:r>
              <a:rPr lang="en-US" dirty="0" err="1"/>
              <a:t>verzi</a:t>
            </a:r>
            <a:r>
              <a:rPr lang="en-US" dirty="0"/>
              <a:t>);</a:t>
            </a:r>
            <a:endParaRPr lang="ro-RO" dirty="0"/>
          </a:p>
          <a:p>
            <a:endParaRPr lang="ro-R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pPr algn="just">
              <a:spcAft>
                <a:spcPts val="0"/>
              </a:spcAft>
            </a:pPr>
            <a:endParaRPr lang="ro-RO" dirty="0" smtClean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14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124665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1714" y="985720"/>
            <a:ext cx="1219028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Exemple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masuri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activitati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o-RO" b="1" dirty="0" smtClean="0">
                <a:latin typeface="Arial" panose="020B0604020202020204" pitchFamily="34" charset="0"/>
                <a:cs typeface="Arial" panose="020B0604020202020204" pitchFamily="34" charset="0"/>
              </a:rPr>
              <a:t>pentru 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eficientizarea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consumului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resurse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o-RO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en-US" dirty="0" err="1"/>
              <a:t>Promovarea</a:t>
            </a:r>
            <a:r>
              <a:rPr lang="en-US" dirty="0"/>
              <a:t> </a:t>
            </a:r>
            <a:r>
              <a:rPr lang="en-US" dirty="0" err="1"/>
              <a:t>imprimării</a:t>
            </a:r>
            <a:r>
              <a:rPr lang="en-US" dirty="0"/>
              <a:t> </a:t>
            </a:r>
            <a:r>
              <a:rPr lang="en-US" dirty="0" err="1"/>
              <a:t>față</a:t>
            </a:r>
            <a:r>
              <a:rPr lang="en-US" dirty="0"/>
              <a:t>-verso a </a:t>
            </a:r>
            <a:r>
              <a:rPr lang="en-US" dirty="0" err="1"/>
              <a:t>documentelor</a:t>
            </a:r>
            <a:r>
              <a:rPr lang="en-US" dirty="0"/>
              <a:t>;</a:t>
            </a:r>
            <a:endParaRPr lang="ro-RO" dirty="0"/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en-US" dirty="0" err="1"/>
              <a:t>Promovarea</a:t>
            </a:r>
            <a:r>
              <a:rPr lang="en-US" dirty="0"/>
              <a:t> </a:t>
            </a:r>
            <a:r>
              <a:rPr lang="en-US" dirty="0" err="1"/>
              <a:t>politicii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imprima</a:t>
            </a:r>
            <a:r>
              <a:rPr lang="en-US" dirty="0"/>
              <a:t> </a:t>
            </a:r>
            <a:r>
              <a:rPr lang="en-US" dirty="0" err="1"/>
              <a:t>doar</a:t>
            </a:r>
            <a:r>
              <a:rPr lang="en-US" dirty="0"/>
              <a:t> </a:t>
            </a:r>
            <a:r>
              <a:rPr lang="en-US" dirty="0" err="1"/>
              <a:t>documentele</a:t>
            </a:r>
            <a:r>
              <a:rPr lang="en-US" dirty="0"/>
              <a:t> </a:t>
            </a:r>
            <a:r>
              <a:rPr lang="en-US" dirty="0" err="1"/>
              <a:t>necesare</a:t>
            </a:r>
            <a:r>
              <a:rPr lang="en-US" dirty="0"/>
              <a:t>;</a:t>
            </a:r>
            <a:endParaRPr lang="ro-RO" dirty="0"/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en-US" dirty="0" err="1"/>
              <a:t>Limitarea</a:t>
            </a:r>
            <a:r>
              <a:rPr lang="en-US" dirty="0"/>
              <a:t> </a:t>
            </a:r>
            <a:r>
              <a:rPr lang="en-US" dirty="0" err="1"/>
              <a:t>impactului</a:t>
            </a:r>
            <a:r>
              <a:rPr lang="en-US" dirty="0"/>
              <a:t> </a:t>
            </a:r>
            <a:r>
              <a:rPr lang="en-US" dirty="0" err="1"/>
              <a:t>negativ</a:t>
            </a:r>
            <a:r>
              <a:rPr lang="en-US" dirty="0"/>
              <a:t> al </a:t>
            </a:r>
            <a:r>
              <a:rPr lang="en-US" dirty="0" err="1"/>
              <a:t>transportului</a:t>
            </a:r>
            <a:r>
              <a:rPr lang="en-US" dirty="0"/>
              <a:t> </a:t>
            </a:r>
            <a:r>
              <a:rPr lang="en-US" dirty="0" err="1"/>
              <a:t>prin</a:t>
            </a:r>
            <a:r>
              <a:rPr lang="en-US" dirty="0"/>
              <a:t> </a:t>
            </a:r>
            <a:r>
              <a:rPr lang="en-US" dirty="0" err="1"/>
              <a:t>folosirea</a:t>
            </a:r>
            <a:r>
              <a:rPr lang="en-US" dirty="0"/>
              <a:t> </a:t>
            </a:r>
            <a:r>
              <a:rPr lang="en-US" dirty="0" err="1"/>
              <a:t>mijloacelor</a:t>
            </a:r>
            <a:r>
              <a:rPr lang="en-US" dirty="0"/>
              <a:t> </a:t>
            </a:r>
            <a:r>
              <a:rPr lang="en-US" dirty="0" smtClean="0"/>
              <a:t>de</a:t>
            </a:r>
            <a:r>
              <a:rPr lang="ro-RO" dirty="0" smtClean="0"/>
              <a:t> </a:t>
            </a:r>
            <a:r>
              <a:rPr lang="en-US" dirty="0" err="1" smtClean="0"/>
              <a:t>comunicare</a:t>
            </a:r>
            <a:r>
              <a:rPr lang="en-US" dirty="0" smtClean="0"/>
              <a:t> </a:t>
            </a:r>
            <a:r>
              <a:rPr lang="en-US" dirty="0" err="1"/>
              <a:t>electronică</a:t>
            </a:r>
            <a:r>
              <a:rPr lang="en-US" dirty="0"/>
              <a:t> (</a:t>
            </a:r>
            <a:r>
              <a:rPr lang="en-US" dirty="0" err="1"/>
              <a:t>videoconferinţa</a:t>
            </a:r>
            <a:r>
              <a:rPr lang="en-US" dirty="0" smtClean="0"/>
              <a:t>),</a:t>
            </a:r>
            <a:endParaRPr lang="ro-RO" dirty="0" smtClean="0"/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o-RO" dirty="0" smtClean="0"/>
              <a:t>O</a:t>
            </a:r>
            <a:r>
              <a:rPr lang="en-US" dirty="0" err="1" smtClean="0"/>
              <a:t>ptimizarea</a:t>
            </a:r>
            <a:r>
              <a:rPr lang="en-US" dirty="0" smtClean="0"/>
              <a:t> </a:t>
            </a:r>
            <a:r>
              <a:rPr lang="en-US" dirty="0" err="1"/>
              <a:t>oportunităţilor</a:t>
            </a:r>
            <a:r>
              <a:rPr lang="en-US" dirty="0"/>
              <a:t> de a </a:t>
            </a:r>
            <a:r>
              <a:rPr lang="en-US" dirty="0" err="1" smtClean="0"/>
              <a:t>utiliza</a:t>
            </a:r>
            <a:r>
              <a:rPr lang="ro-RO" dirty="0" smtClean="0"/>
              <a:t> </a:t>
            </a:r>
            <a:r>
              <a:rPr lang="en-US" dirty="0" err="1" smtClean="0"/>
              <a:t>resursele</a:t>
            </a:r>
            <a:r>
              <a:rPr lang="en-US" dirty="0" smtClean="0"/>
              <a:t> </a:t>
            </a:r>
            <a:r>
              <a:rPr lang="en-US" dirty="0"/>
              <a:t>locale</a:t>
            </a:r>
            <a:endParaRPr lang="ro-RO" dirty="0"/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o-RO" dirty="0" smtClean="0"/>
              <a:t>A</a:t>
            </a:r>
            <a:r>
              <a:rPr lang="en-US" dirty="0" err="1" smtClean="0"/>
              <a:t>plicarea</a:t>
            </a:r>
            <a:r>
              <a:rPr lang="en-US" dirty="0" smtClean="0"/>
              <a:t> </a:t>
            </a:r>
            <a:r>
              <a:rPr lang="en-US" dirty="0" err="1"/>
              <a:t>unor</a:t>
            </a:r>
            <a:r>
              <a:rPr lang="en-US" dirty="0"/>
              <a:t> </a:t>
            </a:r>
            <a:r>
              <a:rPr lang="en-US" dirty="0" err="1"/>
              <a:t>reguli</a:t>
            </a:r>
            <a:r>
              <a:rPr lang="en-US" dirty="0"/>
              <a:t> </a:t>
            </a:r>
            <a:r>
              <a:rPr lang="en-US" dirty="0" err="1"/>
              <a:t>şi</a:t>
            </a:r>
            <a:r>
              <a:rPr lang="en-US" dirty="0"/>
              <a:t> </a:t>
            </a:r>
            <a:r>
              <a:rPr lang="en-US" dirty="0" err="1"/>
              <a:t>inducerea</a:t>
            </a:r>
            <a:r>
              <a:rPr lang="en-US" dirty="0"/>
              <a:t> </a:t>
            </a:r>
            <a:r>
              <a:rPr lang="en-US" dirty="0" err="1"/>
              <a:t>unor</a:t>
            </a:r>
            <a:r>
              <a:rPr lang="en-US" dirty="0"/>
              <a:t> </a:t>
            </a:r>
            <a:r>
              <a:rPr lang="en-US" dirty="0" err="1"/>
              <a:t>comportamente</a:t>
            </a:r>
            <a:r>
              <a:rPr lang="en-US" dirty="0"/>
              <a:t> de </a:t>
            </a:r>
            <a:r>
              <a:rPr lang="en-US" dirty="0" err="1"/>
              <a:t>consum</a:t>
            </a:r>
            <a:r>
              <a:rPr lang="en-US" dirty="0"/>
              <a:t> </a:t>
            </a:r>
            <a:r>
              <a:rPr lang="en-US" dirty="0" err="1"/>
              <a:t>raţional</a:t>
            </a:r>
            <a:r>
              <a:rPr lang="en-US" dirty="0"/>
              <a:t> al </a:t>
            </a:r>
            <a:r>
              <a:rPr lang="en-US" dirty="0" err="1"/>
              <a:t>resurselor</a:t>
            </a:r>
            <a:r>
              <a:rPr lang="en-US" dirty="0"/>
              <a:t> (</a:t>
            </a:r>
            <a:r>
              <a:rPr lang="en-US" dirty="0" err="1"/>
              <a:t>promovarea</a:t>
            </a:r>
            <a:r>
              <a:rPr lang="en-US" dirty="0"/>
              <a:t> </a:t>
            </a:r>
            <a:r>
              <a:rPr lang="en-US" dirty="0" err="1"/>
              <a:t>utilizării</a:t>
            </a:r>
            <a:r>
              <a:rPr lang="en-US" dirty="0"/>
              <a:t> </a:t>
            </a:r>
            <a:r>
              <a:rPr lang="en-US" dirty="0" err="1"/>
              <a:t>eficiente</a:t>
            </a:r>
            <a:r>
              <a:rPr lang="en-US" dirty="0"/>
              <a:t> a </a:t>
            </a:r>
            <a:r>
              <a:rPr lang="en-US" dirty="0" err="1"/>
              <a:t>resurselor</a:t>
            </a:r>
            <a:r>
              <a:rPr lang="en-US" dirty="0"/>
              <a:t>, </a:t>
            </a:r>
            <a:r>
              <a:rPr lang="en-US" dirty="0" err="1"/>
              <a:t>creşterea</a:t>
            </a:r>
            <a:r>
              <a:rPr lang="en-US" dirty="0"/>
              <a:t> </a:t>
            </a:r>
            <a:r>
              <a:rPr lang="en-US" dirty="0" err="1"/>
              <a:t>utilizării</a:t>
            </a:r>
            <a:r>
              <a:rPr lang="en-US" dirty="0"/>
              <a:t> </a:t>
            </a:r>
            <a:r>
              <a:rPr lang="en-US" dirty="0" err="1"/>
              <a:t>resurselor</a:t>
            </a:r>
            <a:r>
              <a:rPr lang="en-US" dirty="0"/>
              <a:t> </a:t>
            </a:r>
            <a:r>
              <a:rPr lang="en-US" dirty="0" err="1"/>
              <a:t>regenerabile</a:t>
            </a:r>
            <a:r>
              <a:rPr lang="en-US" dirty="0"/>
              <a:t>);</a:t>
            </a:r>
            <a:endParaRPr lang="ro-RO" dirty="0"/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o-RO" dirty="0" smtClean="0"/>
              <a:t>E</a:t>
            </a:r>
            <a:r>
              <a:rPr lang="en-US" dirty="0" err="1" smtClean="0"/>
              <a:t>vitarea</a:t>
            </a:r>
            <a:r>
              <a:rPr lang="en-US" dirty="0" smtClean="0"/>
              <a:t>  </a:t>
            </a:r>
            <a:r>
              <a:rPr lang="en-US" dirty="0" err="1"/>
              <a:t>acelor</a:t>
            </a:r>
            <a:r>
              <a:rPr lang="en-US" dirty="0"/>
              <a:t> </a:t>
            </a:r>
            <a:r>
              <a:rPr lang="en-US" dirty="0" err="1"/>
              <a:t>activităţi</a:t>
            </a:r>
            <a:r>
              <a:rPr lang="en-US" dirty="0"/>
              <a:t> care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putea</a:t>
            </a:r>
            <a:r>
              <a:rPr lang="en-US" dirty="0"/>
              <a:t> </a:t>
            </a:r>
            <a:r>
              <a:rPr lang="en-US" dirty="0" err="1"/>
              <a:t>afecta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mod </a:t>
            </a:r>
            <a:r>
              <a:rPr lang="en-US" dirty="0" err="1"/>
              <a:t>negativ</a:t>
            </a:r>
            <a:r>
              <a:rPr lang="en-US" dirty="0"/>
              <a:t> </a:t>
            </a:r>
            <a:r>
              <a:rPr lang="en-US" dirty="0" err="1"/>
              <a:t>mediul</a:t>
            </a:r>
            <a:r>
              <a:rPr lang="en-US" dirty="0"/>
              <a:t> (zone </a:t>
            </a:r>
            <a:r>
              <a:rPr lang="en-US" dirty="0" err="1"/>
              <a:t>protejate</a:t>
            </a:r>
            <a:r>
              <a:rPr lang="en-US" dirty="0" smtClean="0"/>
              <a:t>,</a:t>
            </a:r>
            <a:r>
              <a:rPr lang="ro-RO" dirty="0" smtClean="0"/>
              <a:t> </a:t>
            </a:r>
            <a:r>
              <a:rPr lang="en-US" dirty="0" smtClean="0"/>
              <a:t>zone </a:t>
            </a:r>
            <a:r>
              <a:rPr lang="en-US" dirty="0" err="1"/>
              <a:t>verzi</a:t>
            </a:r>
            <a:r>
              <a:rPr lang="en-US" dirty="0"/>
              <a:t> din </a:t>
            </a:r>
            <a:r>
              <a:rPr lang="en-US" dirty="0" err="1"/>
              <a:t>oraşe</a:t>
            </a:r>
            <a:r>
              <a:rPr lang="en-US" dirty="0"/>
              <a:t>, </a:t>
            </a:r>
            <a:r>
              <a:rPr lang="en-US" dirty="0" err="1"/>
              <a:t>sursele</a:t>
            </a:r>
            <a:r>
              <a:rPr lang="en-US" dirty="0"/>
              <a:t> de </a:t>
            </a:r>
            <a:r>
              <a:rPr lang="en-US" dirty="0" err="1" smtClean="0"/>
              <a:t>apă</a:t>
            </a:r>
            <a:r>
              <a:rPr lang="en-US" dirty="0" smtClean="0"/>
              <a:t>) </a:t>
            </a:r>
            <a:endParaRPr lang="ro-RO" dirty="0"/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o-RO" dirty="0" smtClean="0"/>
              <a:t>R</a:t>
            </a:r>
            <a:r>
              <a:rPr lang="en-US" dirty="0" err="1" smtClean="0"/>
              <a:t>educerea</a:t>
            </a:r>
            <a:r>
              <a:rPr lang="en-US" dirty="0" smtClean="0"/>
              <a:t> </a:t>
            </a:r>
            <a:r>
              <a:rPr lang="en-US" dirty="0" err="1"/>
              <a:t>nivelului</a:t>
            </a:r>
            <a:r>
              <a:rPr lang="en-US" dirty="0"/>
              <a:t> de </a:t>
            </a:r>
            <a:r>
              <a:rPr lang="en-US" dirty="0" err="1"/>
              <a:t>poluare</a:t>
            </a:r>
            <a:r>
              <a:rPr lang="en-US" dirty="0"/>
              <a:t> din zona </a:t>
            </a:r>
            <a:r>
              <a:rPr lang="en-US" dirty="0" err="1"/>
              <a:t>lucrărilor</a:t>
            </a:r>
            <a:r>
              <a:rPr lang="en-US" dirty="0"/>
              <a:t> de </a:t>
            </a:r>
            <a:r>
              <a:rPr lang="en-US" dirty="0" err="1"/>
              <a:t>construcţii</a:t>
            </a:r>
            <a:r>
              <a:rPr lang="en-US" dirty="0"/>
              <a:t> (</a:t>
            </a:r>
            <a:r>
              <a:rPr lang="en-US" dirty="0" err="1"/>
              <a:t>poluarea</a:t>
            </a:r>
            <a:r>
              <a:rPr lang="en-US" dirty="0"/>
              <a:t> </a:t>
            </a:r>
            <a:r>
              <a:rPr lang="en-US" dirty="0" err="1"/>
              <a:t>aerului</a:t>
            </a:r>
            <a:r>
              <a:rPr lang="en-US" dirty="0"/>
              <a:t>, </a:t>
            </a:r>
            <a:r>
              <a:rPr lang="en-US" dirty="0" err="1"/>
              <a:t>apei</a:t>
            </a:r>
            <a:r>
              <a:rPr lang="en-US" dirty="0"/>
              <a:t>, </a:t>
            </a:r>
            <a:r>
              <a:rPr lang="en-US" dirty="0" err="1"/>
              <a:t>solului</a:t>
            </a:r>
            <a:r>
              <a:rPr lang="en-US" dirty="0"/>
              <a:t>);</a:t>
            </a:r>
            <a:endParaRPr lang="ro-RO" dirty="0"/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o-RO" dirty="0" smtClean="0"/>
              <a:t>C</a:t>
            </a:r>
            <a:r>
              <a:rPr lang="en-US" dirty="0" err="1" smtClean="0"/>
              <a:t>olectarea</a:t>
            </a:r>
            <a:r>
              <a:rPr lang="en-US" dirty="0" smtClean="0"/>
              <a:t> </a:t>
            </a:r>
            <a:r>
              <a:rPr lang="en-US" dirty="0" err="1"/>
              <a:t>selectivă</a:t>
            </a:r>
            <a:r>
              <a:rPr lang="en-US" dirty="0"/>
              <a:t> a </a:t>
            </a:r>
            <a:r>
              <a:rPr lang="en-US" dirty="0" err="1"/>
              <a:t>deşeurilor</a:t>
            </a:r>
            <a:r>
              <a:rPr lang="en-US" dirty="0"/>
              <a:t>, </a:t>
            </a:r>
            <a:r>
              <a:rPr lang="en-US" dirty="0" err="1"/>
              <a:t>promovarea</a:t>
            </a:r>
            <a:r>
              <a:rPr lang="en-US" dirty="0"/>
              <a:t> </a:t>
            </a:r>
            <a:r>
              <a:rPr lang="en-US" dirty="0" err="1"/>
              <a:t>reducerii</a:t>
            </a:r>
            <a:r>
              <a:rPr lang="en-US" dirty="0"/>
              <a:t>  </a:t>
            </a:r>
            <a:r>
              <a:rPr lang="en-US" dirty="0" err="1"/>
              <a:t>volumului</a:t>
            </a:r>
            <a:r>
              <a:rPr lang="en-US" dirty="0"/>
              <a:t> de </a:t>
            </a:r>
            <a:r>
              <a:rPr lang="en-US" dirty="0" err="1"/>
              <a:t>deşeuri</a:t>
            </a:r>
            <a:r>
              <a:rPr lang="en-US" dirty="0"/>
              <a:t>; </a:t>
            </a:r>
            <a:endParaRPr lang="ro-RO" dirty="0" smtClean="0"/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o-RO" dirty="0" smtClean="0"/>
              <a:t>R</a:t>
            </a:r>
            <a:r>
              <a:rPr lang="en-US" dirty="0" err="1" smtClean="0"/>
              <a:t>efolosirea</a:t>
            </a:r>
            <a:r>
              <a:rPr lang="en-US" dirty="0" smtClean="0"/>
              <a:t> </a:t>
            </a:r>
            <a:r>
              <a:rPr lang="en-US" dirty="0" err="1"/>
              <a:t>materialelor</a:t>
            </a:r>
            <a:r>
              <a:rPr lang="en-US" dirty="0"/>
              <a:t> </a:t>
            </a:r>
            <a:r>
              <a:rPr lang="en-US" dirty="0" err="1"/>
              <a:t>rezultate</a:t>
            </a:r>
            <a:r>
              <a:rPr lang="en-US" dirty="0"/>
              <a:t> din </a:t>
            </a:r>
            <a:r>
              <a:rPr lang="en-US" dirty="0" err="1"/>
              <a:t>demolari</a:t>
            </a:r>
            <a:r>
              <a:rPr lang="en-US" dirty="0"/>
              <a:t>;</a:t>
            </a:r>
            <a:endParaRPr lang="ro-RO" dirty="0"/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o-RO" dirty="0" smtClean="0"/>
              <a:t>A</a:t>
            </a:r>
            <a:r>
              <a:rPr lang="en-US" dirty="0" err="1" smtClean="0"/>
              <a:t>plicarea</a:t>
            </a:r>
            <a:r>
              <a:rPr lang="en-US" dirty="0" smtClean="0"/>
              <a:t>  </a:t>
            </a:r>
            <a:r>
              <a:rPr lang="en-US" dirty="0" err="1"/>
              <a:t>reutilizarii</a:t>
            </a:r>
            <a:r>
              <a:rPr lang="en-US" dirty="0"/>
              <a:t>, </a:t>
            </a:r>
            <a:r>
              <a:rPr lang="en-US" dirty="0" err="1"/>
              <a:t>recuperarii</a:t>
            </a:r>
            <a:r>
              <a:rPr lang="en-US" dirty="0"/>
              <a:t> </a:t>
            </a:r>
            <a:r>
              <a:rPr lang="en-US" dirty="0" err="1"/>
              <a:t>şi</a:t>
            </a:r>
            <a:r>
              <a:rPr lang="en-US" dirty="0"/>
              <a:t> </a:t>
            </a:r>
            <a:r>
              <a:rPr lang="en-US" dirty="0" err="1"/>
              <a:t>reciclarii</a:t>
            </a:r>
            <a:r>
              <a:rPr lang="en-US" dirty="0"/>
              <a:t> </a:t>
            </a:r>
            <a:r>
              <a:rPr lang="en-US" dirty="0" err="1"/>
              <a:t>deşeurilor</a:t>
            </a:r>
            <a:r>
              <a:rPr lang="en-US" dirty="0"/>
              <a:t>;</a:t>
            </a:r>
            <a:endParaRPr lang="ro-RO" dirty="0"/>
          </a:p>
          <a:p>
            <a:pPr marL="742950" lvl="1" indent="-285750">
              <a:spcAft>
                <a:spcPts val="600"/>
              </a:spcAft>
              <a:buFont typeface="Wingdings" pitchFamily="2" charset="2"/>
              <a:buChar char="ü"/>
            </a:pPr>
            <a:r>
              <a:rPr lang="ro-RO" dirty="0" smtClean="0"/>
              <a:t>A</a:t>
            </a:r>
            <a:r>
              <a:rPr lang="en-US" dirty="0" err="1" smtClean="0"/>
              <a:t>plicarea</a:t>
            </a:r>
            <a:r>
              <a:rPr lang="en-US" dirty="0" smtClean="0"/>
              <a:t> </a:t>
            </a:r>
            <a:r>
              <a:rPr lang="en-US" dirty="0" err="1"/>
              <a:t>procedurilor</a:t>
            </a:r>
            <a:r>
              <a:rPr lang="en-US" dirty="0"/>
              <a:t> de „</a:t>
            </a:r>
            <a:r>
              <a:rPr lang="en-US" dirty="0" err="1"/>
              <a:t>achiziţii</a:t>
            </a:r>
            <a:r>
              <a:rPr lang="en-US" dirty="0"/>
              <a:t> </a:t>
            </a:r>
            <a:r>
              <a:rPr lang="en-US" dirty="0" err="1"/>
              <a:t>verzi</a:t>
            </a:r>
            <a:r>
              <a:rPr lang="en-US" dirty="0"/>
              <a:t>”;</a:t>
            </a:r>
            <a:endParaRPr lang="ro-RO" dirty="0"/>
          </a:p>
          <a:p>
            <a:pPr marL="742950" lvl="1" indent="-285750">
              <a:buFont typeface="Wingdings" pitchFamily="2" charset="2"/>
              <a:buChar char="ü"/>
            </a:pPr>
            <a:r>
              <a:rPr lang="ro-RO" dirty="0" smtClean="0"/>
              <a:t>R</a:t>
            </a:r>
            <a:r>
              <a:rPr lang="en-US" dirty="0" err="1" smtClean="0"/>
              <a:t>estrictionarea</a:t>
            </a:r>
            <a:r>
              <a:rPr lang="en-US" dirty="0" smtClean="0"/>
              <a:t> </a:t>
            </a:r>
            <a:r>
              <a:rPr lang="en-US" dirty="0" err="1"/>
              <a:t>utilizării</a:t>
            </a:r>
            <a:r>
              <a:rPr lang="en-US" dirty="0"/>
              <a:t> de </a:t>
            </a:r>
            <a:r>
              <a:rPr lang="en-US" dirty="0" err="1"/>
              <a:t>materiale</a:t>
            </a:r>
            <a:r>
              <a:rPr lang="en-US" dirty="0"/>
              <a:t> </a:t>
            </a:r>
            <a:r>
              <a:rPr lang="en-US" dirty="0" err="1"/>
              <a:t>greu</a:t>
            </a:r>
            <a:r>
              <a:rPr lang="en-US" dirty="0"/>
              <a:t> </a:t>
            </a:r>
            <a:r>
              <a:rPr lang="en-US" dirty="0" err="1"/>
              <a:t>degradabile</a:t>
            </a:r>
            <a:r>
              <a:rPr lang="en-US" dirty="0" smtClean="0"/>
              <a:t>.</a:t>
            </a:r>
            <a:endParaRPr lang="ro-RO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15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456880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140505" y="985720"/>
            <a:ext cx="1205149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Integrarea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instrumentelor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TIC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noilor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tehnologii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procesul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productie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managementul</a:t>
            </a:r>
            <a:r>
              <a:rPr lang="ro-RO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afacerilor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administrarea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serviciilor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publice</a:t>
            </a:r>
            <a:endParaRPr lang="ro-R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ro-RO" dirty="0" smtClean="0"/>
              <a:t> </a:t>
            </a:r>
            <a:r>
              <a:rPr lang="ro-RO" dirty="0" smtClean="0"/>
              <a:t>dobandirea competentelor digitale </a:t>
            </a:r>
          </a:p>
          <a:p>
            <a:pPr lvl="1">
              <a:buFont typeface="Wingdings" pitchFamily="2" charset="2"/>
              <a:buChar char="ü"/>
            </a:pPr>
            <a:r>
              <a:rPr lang="ro-RO" dirty="0" smtClean="0"/>
              <a:t> </a:t>
            </a:r>
            <a:r>
              <a:rPr lang="ro-RO" dirty="0" smtClean="0"/>
              <a:t>extinderea utilizarii comunicarii electronice si reducerea consumului de hartie;</a:t>
            </a:r>
          </a:p>
          <a:p>
            <a:pPr lvl="1">
              <a:buFont typeface="Wingdings" pitchFamily="2" charset="2"/>
              <a:buChar char="ü"/>
            </a:pPr>
            <a:r>
              <a:rPr lang="ro-RO" dirty="0" smtClean="0"/>
              <a:t> </a:t>
            </a:r>
            <a:r>
              <a:rPr lang="ro-RO" dirty="0" smtClean="0"/>
              <a:t>marketing-ul si comertul on-line</a:t>
            </a:r>
          </a:p>
          <a:p>
            <a:pPr lvl="1">
              <a:buFont typeface="Wingdings" pitchFamily="2" charset="2"/>
              <a:buChar char="ü"/>
            </a:pPr>
            <a:r>
              <a:rPr lang="ro-RO" dirty="0" smtClean="0"/>
              <a:t> </a:t>
            </a:r>
            <a:r>
              <a:rPr lang="ro-RO" dirty="0" smtClean="0"/>
              <a:t>utilizarea </a:t>
            </a:r>
            <a:r>
              <a:rPr lang="ro-RO" dirty="0" smtClean="0"/>
              <a:t>Internet </a:t>
            </a:r>
            <a:r>
              <a:rPr lang="ro-RO" dirty="0" smtClean="0"/>
              <a:t>banking</a:t>
            </a:r>
          </a:p>
          <a:p>
            <a:pPr lvl="1">
              <a:buFont typeface="Wingdings" pitchFamily="2" charset="2"/>
              <a:buChar char="ü"/>
            </a:pPr>
            <a:r>
              <a:rPr lang="ro-RO" dirty="0" smtClean="0"/>
              <a:t> </a:t>
            </a:r>
            <a:r>
              <a:rPr lang="ro-RO" dirty="0" smtClean="0"/>
              <a:t>procedurile de e-government in relatiile cu administratia publica;</a:t>
            </a:r>
            <a:endParaRPr lang="en-US" dirty="0"/>
          </a:p>
          <a:p>
            <a:r>
              <a:rPr lang="ro-RO" dirty="0" smtClean="0"/>
              <a:t>	</a:t>
            </a:r>
            <a:endParaRPr lang="en-US" dirty="0"/>
          </a:p>
          <a:p>
            <a:pPr algn="just">
              <a:spcAft>
                <a:spcPts val="0"/>
              </a:spcAft>
            </a:pPr>
            <a:r>
              <a:rPr lang="ro-RO" b="1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Cazuri </a:t>
            </a:r>
            <a:r>
              <a:rPr lang="ro-RO" b="1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ro-RO" b="1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succes</a:t>
            </a:r>
            <a:r>
              <a:rPr lang="en-US" b="1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: </a:t>
            </a:r>
            <a:r>
              <a:rPr lang="ro-RO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Orasul </a:t>
            </a:r>
            <a:r>
              <a:rPr lang="ro-RO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Alba Iulia 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ro-RO" dirty="0" smtClean="0"/>
              <a:t>Primul </a:t>
            </a:r>
            <a:r>
              <a:rPr lang="ro-RO" dirty="0"/>
              <a:t>oras din Romania in top 100 </a:t>
            </a:r>
            <a:r>
              <a:rPr lang="ro-RO" dirty="0" smtClean="0"/>
              <a:t>mondial </a:t>
            </a:r>
            <a:r>
              <a:rPr lang="ro-RO" dirty="0"/>
              <a:t>privind utilizarea energiei electrice provenite din surse </a:t>
            </a:r>
            <a:r>
              <a:rPr lang="ro-RO" dirty="0" smtClean="0"/>
              <a:t>regenerabile </a:t>
            </a:r>
            <a:endParaRPr lang="ro-RO" dirty="0" smtClean="0"/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 </a:t>
            </a:r>
            <a:r>
              <a:rPr lang="ro-RO" dirty="0" smtClean="0"/>
              <a:t>Alba </a:t>
            </a:r>
            <a:r>
              <a:rPr lang="ro-RO" dirty="0"/>
              <a:t>Iulia foloseşte energie regenerabilă în proporţie de 99%, din care 96% </a:t>
            </a:r>
            <a:r>
              <a:rPr lang="en-US" dirty="0" err="1" smtClean="0"/>
              <a:t>este</a:t>
            </a:r>
            <a:r>
              <a:rPr lang="ro-RO" dirty="0" smtClean="0"/>
              <a:t> </a:t>
            </a:r>
            <a:r>
              <a:rPr lang="ro-RO" dirty="0"/>
              <a:t>energie provenită </a:t>
            </a:r>
            <a:r>
              <a:rPr lang="ro-RO" dirty="0" smtClean="0"/>
              <a:t>din</a:t>
            </a:r>
            <a:r>
              <a:rPr lang="en-US" dirty="0" smtClean="0"/>
              <a:t> </a:t>
            </a:r>
            <a:r>
              <a:rPr lang="ro-RO" dirty="0" smtClean="0"/>
              <a:t>hidrocentrale</a:t>
            </a:r>
            <a:r>
              <a:rPr lang="ro-RO" dirty="0"/>
              <a:t>, 1% </a:t>
            </a:r>
            <a:r>
              <a:rPr lang="en-US" dirty="0" smtClean="0"/>
              <a:t>	</a:t>
            </a:r>
            <a:r>
              <a:rPr lang="ro-RO" dirty="0" smtClean="0"/>
              <a:t>eoliană</a:t>
            </a:r>
            <a:r>
              <a:rPr lang="ro-RO" dirty="0"/>
              <a:t>, 2% energie solară şi 1% energie produsă din gaze </a:t>
            </a:r>
            <a:r>
              <a:rPr lang="ro-RO" dirty="0" smtClean="0"/>
              <a:t>naturale</a:t>
            </a:r>
            <a:endParaRPr lang="ro-RO" dirty="0"/>
          </a:p>
          <a:p>
            <a:endParaRPr lang="en-US" dirty="0" smtClean="0"/>
          </a:p>
          <a:p>
            <a:r>
              <a:rPr lang="ro-RO" b="1" dirty="0" smtClean="0"/>
              <a:t>Orase </a:t>
            </a:r>
            <a:r>
              <a:rPr lang="ro-RO" b="1" dirty="0"/>
              <a:t>la nivel european care folosesc surse regenerabile in proportie de 100</a:t>
            </a:r>
            <a:r>
              <a:rPr lang="ro-RO" b="1" dirty="0" smtClean="0"/>
              <a:t>%</a:t>
            </a:r>
            <a:r>
              <a:rPr lang="en-US" b="1" dirty="0" smtClean="0"/>
              <a:t>: </a:t>
            </a:r>
            <a:r>
              <a:rPr lang="ro-RO" dirty="0" smtClean="0"/>
              <a:t>Ljubljana </a:t>
            </a:r>
            <a:r>
              <a:rPr lang="ro-RO" dirty="0"/>
              <a:t>(Slovenia), Fave (Portugalia), Bolzano (Italia) Reykjavik (Islanda), Akureyri (Islanda), Basel (Elveţia)   </a:t>
            </a:r>
          </a:p>
          <a:p>
            <a:endParaRPr lang="en-US" dirty="0" smtClean="0"/>
          </a:p>
          <a:p>
            <a:r>
              <a:rPr lang="ro-RO" dirty="0" smtClean="0"/>
              <a:t>Brazilia </a:t>
            </a:r>
            <a:r>
              <a:rPr lang="ro-RO" dirty="0"/>
              <a:t>deţine un loc privilegiat în listă, pentru că aproape jumătate din oraşele ţării folosesc în proporţie de 100% </a:t>
            </a:r>
            <a:r>
              <a:rPr lang="en-US" dirty="0" smtClean="0"/>
              <a:t> </a:t>
            </a:r>
            <a:r>
              <a:rPr lang="ro-RO" dirty="0" smtClean="0"/>
              <a:t>surse </a:t>
            </a:r>
            <a:r>
              <a:rPr lang="ro-RO" dirty="0"/>
              <a:t>de energie furnizată de hidrocentrale</a:t>
            </a:r>
            <a:endParaRPr lang="ro-RO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16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67460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5" y="222195"/>
            <a:ext cx="9366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70" y="222195"/>
            <a:ext cx="746125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50" y="222195"/>
            <a:ext cx="849313" cy="720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8595" y="-2350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8595" y="22219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140505" y="985720"/>
            <a:ext cx="1205149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b="1" dirty="0" smtClean="0">
                <a:cs typeface="Arial" panose="020B0604020202020204" pitchFamily="34" charset="0"/>
              </a:rPr>
              <a:t>Initiative </a:t>
            </a:r>
            <a:r>
              <a:rPr lang="en-US" b="1" dirty="0">
                <a:cs typeface="Arial" panose="020B0604020202020204" pitchFamily="34" charset="0"/>
              </a:rPr>
              <a:t>din </a:t>
            </a:r>
            <a:r>
              <a:rPr lang="en-US" b="1" dirty="0" err="1">
                <a:cs typeface="Arial" panose="020B0604020202020204" pitchFamily="34" charset="0"/>
              </a:rPr>
              <a:t>tari</a:t>
            </a:r>
            <a:r>
              <a:rPr lang="en-US" b="1" dirty="0">
                <a:cs typeface="Arial" panose="020B0604020202020204" pitchFamily="34" charset="0"/>
              </a:rPr>
              <a:t> ale </a:t>
            </a:r>
            <a:r>
              <a:rPr lang="en-US" b="1" dirty="0" err="1">
                <a:cs typeface="Arial" panose="020B0604020202020204" pitchFamily="34" charset="0"/>
              </a:rPr>
              <a:t>Uniunii</a:t>
            </a:r>
            <a:r>
              <a:rPr lang="en-US" b="1" dirty="0">
                <a:cs typeface="Arial" panose="020B0604020202020204" pitchFamily="34" charset="0"/>
              </a:rPr>
              <a:t> </a:t>
            </a:r>
            <a:r>
              <a:rPr lang="en-US" b="1" dirty="0" err="1">
                <a:cs typeface="Arial" panose="020B0604020202020204" pitchFamily="34" charset="0"/>
              </a:rPr>
              <a:t>Europene</a:t>
            </a:r>
            <a:endParaRPr lang="ro-RO" dirty="0"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ro-RO" b="1" dirty="0" smtClean="0"/>
              <a:t>Reciclare </a:t>
            </a:r>
            <a:r>
              <a:rPr lang="ro-RO" b="1" dirty="0"/>
              <a:t>butelii </a:t>
            </a:r>
            <a:r>
              <a:rPr lang="ro-RO" b="1" dirty="0" smtClean="0"/>
              <a:t>PET</a:t>
            </a:r>
            <a:r>
              <a:rPr lang="en-US" b="1" dirty="0" smtClean="0"/>
              <a:t>: </a:t>
            </a:r>
            <a:r>
              <a:rPr lang="ro-RO" dirty="0" smtClean="0"/>
              <a:t>În </a:t>
            </a:r>
            <a:r>
              <a:rPr lang="ro-RO" dirty="0"/>
              <a:t>ţările din Europa de Vest există un întreg sistem de reciclare. Buteliile PET sunt colectate de la agenţii economici şi de </a:t>
            </a:r>
            <a:r>
              <a:rPr lang="ro-RO" dirty="0" smtClean="0"/>
              <a:t>la </a:t>
            </a:r>
            <a:r>
              <a:rPr lang="ro-RO" dirty="0"/>
              <a:t>populaţie, sortate şi transformate în noi bunuri. Din deşeurile PET se produc fulgi curaţi care pot fi exportaţi ca atare </a:t>
            </a:r>
            <a:r>
              <a:rPr lang="ro-RO" dirty="0" smtClean="0"/>
              <a:t>(</a:t>
            </a:r>
            <a:r>
              <a:rPr lang="ro-RO" dirty="0"/>
              <a:t>la un preţ de 550-600 dolari tona) sau vânduţi în ţară, sub formă de fibre sau aliaje, industriilor prelucrătoare.</a:t>
            </a:r>
          </a:p>
          <a:p>
            <a:pPr>
              <a:spcAft>
                <a:spcPts val="600"/>
              </a:spcAft>
            </a:pPr>
            <a:r>
              <a:rPr lang="ro-RO" dirty="0" smtClean="0"/>
              <a:t>De ex</a:t>
            </a:r>
            <a:r>
              <a:rPr lang="en-US" dirty="0" smtClean="0"/>
              <a:t>. </a:t>
            </a:r>
            <a:r>
              <a:rPr lang="ro-RO" dirty="0" smtClean="0"/>
              <a:t>din </a:t>
            </a:r>
            <a:r>
              <a:rPr lang="ro-RO" dirty="0"/>
              <a:t>20 de PET-uri de 2 litri se poate obţine căptuşeala pentru o jachetă de iarnă, iar 35 de alte ambalaje </a:t>
            </a:r>
            <a:r>
              <a:rPr lang="ro-RO" dirty="0" smtClean="0"/>
              <a:t>ajung </a:t>
            </a:r>
            <a:r>
              <a:rPr lang="ro-RO" dirty="0"/>
              <a:t>pentru realizarea unui sac de dormit. Mai mult, din PET-urile reciclate se pot obţine folii pentru izolarea </a:t>
            </a:r>
            <a:r>
              <a:rPr lang="ro-RO" dirty="0" smtClean="0"/>
              <a:t>acoperişurilor</a:t>
            </a:r>
            <a:r>
              <a:rPr lang="ro-RO" dirty="0"/>
              <a:t>, componente pentru industria auto, pentru corpurile de iluminat şi altele</a:t>
            </a:r>
            <a:r>
              <a:rPr lang="ro-RO" dirty="0" smtClean="0"/>
              <a:t>.</a:t>
            </a:r>
            <a:endParaRPr lang="en-US" dirty="0" smtClean="0"/>
          </a:p>
          <a:p>
            <a:pPr>
              <a:spcAft>
                <a:spcPts val="600"/>
              </a:spcAft>
            </a:pPr>
            <a:r>
              <a:rPr lang="en-US" b="1" dirty="0" smtClean="0"/>
              <a:t>„</a:t>
            </a:r>
            <a:r>
              <a:rPr lang="en-US" b="1" dirty="0"/>
              <a:t>City Green Infrastructure Plan</a:t>
            </a:r>
            <a:r>
              <a:rPr lang="en-US" b="1" dirty="0" smtClean="0"/>
              <a:t>”: </a:t>
            </a:r>
            <a:r>
              <a:rPr lang="en-US" dirty="0" err="1" smtClean="0"/>
              <a:t>Acesta</a:t>
            </a:r>
            <a:r>
              <a:rPr lang="en-US" dirty="0" smtClean="0"/>
              <a:t> </a:t>
            </a:r>
            <a:r>
              <a:rPr lang="en-US" dirty="0" err="1"/>
              <a:t>este</a:t>
            </a:r>
            <a:r>
              <a:rPr lang="en-US" dirty="0"/>
              <a:t> un plan al </a:t>
            </a:r>
            <a:r>
              <a:rPr lang="en-US" dirty="0" err="1"/>
              <a:t>Consiliului</a:t>
            </a:r>
            <a:r>
              <a:rPr lang="en-US" dirty="0"/>
              <a:t> Municipal Manchester (</a:t>
            </a:r>
            <a:r>
              <a:rPr lang="en-US" dirty="0" err="1"/>
              <a:t>Marea</a:t>
            </a:r>
            <a:r>
              <a:rPr lang="en-US" dirty="0"/>
              <a:t> Britanie) care </a:t>
            </a:r>
            <a:r>
              <a:rPr lang="en-US" dirty="0" err="1" smtClean="0"/>
              <a:t>prevede</a:t>
            </a:r>
            <a:r>
              <a:rPr lang="ro-RO" dirty="0" smtClean="0"/>
              <a:t> </a:t>
            </a:r>
            <a:r>
              <a:rPr lang="en-US" dirty="0" err="1" smtClean="0"/>
              <a:t>dezvoltarea</a:t>
            </a:r>
            <a:r>
              <a:rPr lang="en-US" dirty="0" smtClean="0"/>
              <a:t> </a:t>
            </a:r>
            <a:r>
              <a:rPr lang="en-US" dirty="0"/>
              <a:t>de </a:t>
            </a:r>
            <a:r>
              <a:rPr lang="en-US" dirty="0" err="1"/>
              <a:t>arii</a:t>
            </a:r>
            <a:r>
              <a:rPr lang="en-US" dirty="0"/>
              <a:t> urbane </a:t>
            </a:r>
            <a:r>
              <a:rPr lang="en-US" dirty="0" err="1"/>
              <a:t>verzi</a:t>
            </a:r>
            <a:r>
              <a:rPr lang="en-US" dirty="0"/>
              <a:t>, </a:t>
            </a:r>
            <a:r>
              <a:rPr lang="en-US" dirty="0" err="1" smtClean="0"/>
              <a:t>ziduri</a:t>
            </a:r>
            <a:r>
              <a:rPr lang="en-US" dirty="0" smtClean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acoperișuri</a:t>
            </a:r>
            <a:r>
              <a:rPr lang="en-US" dirty="0"/>
              <a:t> </a:t>
            </a:r>
            <a:r>
              <a:rPr lang="en-US" dirty="0" err="1"/>
              <a:t>verzi</a:t>
            </a:r>
            <a:r>
              <a:rPr lang="en-US" dirty="0"/>
              <a:t>, cu </a:t>
            </a:r>
            <a:r>
              <a:rPr lang="en-US" dirty="0" err="1"/>
              <a:t>scopul</a:t>
            </a:r>
            <a:r>
              <a:rPr lang="en-US" dirty="0"/>
              <a:t> de a reduce </a:t>
            </a:r>
            <a:r>
              <a:rPr lang="en-US" dirty="0" err="1" smtClean="0"/>
              <a:t>impactul</a:t>
            </a:r>
            <a:r>
              <a:rPr lang="ro-RO" dirty="0" smtClean="0"/>
              <a:t> </a:t>
            </a:r>
            <a:r>
              <a:rPr lang="en-US" dirty="0" err="1" smtClean="0"/>
              <a:t>negativ</a:t>
            </a:r>
            <a:r>
              <a:rPr lang="en-US" dirty="0" smtClean="0"/>
              <a:t> </a:t>
            </a:r>
            <a:r>
              <a:rPr lang="en-US" dirty="0"/>
              <a:t>al </a:t>
            </a:r>
            <a:r>
              <a:rPr lang="en-US" dirty="0" err="1"/>
              <a:t>valurilor</a:t>
            </a:r>
            <a:r>
              <a:rPr lang="en-US" dirty="0"/>
              <a:t> de </a:t>
            </a:r>
            <a:r>
              <a:rPr lang="en-US" dirty="0" err="1"/>
              <a:t>căldură</a:t>
            </a:r>
            <a:r>
              <a:rPr lang="en-US" dirty="0"/>
              <a:t> cu </a:t>
            </a:r>
            <a:r>
              <a:rPr lang="en-US" dirty="0" err="1"/>
              <a:t>temperaturi</a:t>
            </a:r>
            <a:r>
              <a:rPr lang="en-US" dirty="0"/>
              <a:t> extreme. </a:t>
            </a:r>
            <a:r>
              <a:rPr lang="en-US" dirty="0" err="1" smtClean="0"/>
              <a:t>Spațiile</a:t>
            </a:r>
            <a:r>
              <a:rPr lang="en-US" dirty="0" smtClean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acoperișurile</a:t>
            </a:r>
            <a:r>
              <a:rPr lang="en-US" dirty="0"/>
              <a:t> </a:t>
            </a:r>
            <a:r>
              <a:rPr lang="en-US" dirty="0" err="1"/>
              <a:t>verzi</a:t>
            </a:r>
            <a:r>
              <a:rPr lang="en-US" dirty="0"/>
              <a:t> </a:t>
            </a:r>
            <a:r>
              <a:rPr lang="en-US" dirty="0" err="1"/>
              <a:t>contribuie</a:t>
            </a:r>
            <a:r>
              <a:rPr lang="en-US" dirty="0"/>
              <a:t> de </a:t>
            </a:r>
            <a:r>
              <a:rPr lang="en-US" dirty="0" err="1"/>
              <a:t>asemenea</a:t>
            </a:r>
            <a:r>
              <a:rPr lang="en-US" dirty="0"/>
              <a:t> la </a:t>
            </a:r>
            <a:r>
              <a:rPr lang="en-US" dirty="0" err="1"/>
              <a:t>atenuarea</a:t>
            </a:r>
            <a:r>
              <a:rPr lang="en-US" dirty="0"/>
              <a:t> </a:t>
            </a:r>
            <a:r>
              <a:rPr lang="en-US" dirty="0" err="1"/>
              <a:t>efectelor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prevenirea</a:t>
            </a:r>
            <a:r>
              <a:rPr lang="en-US" dirty="0"/>
              <a:t> </a:t>
            </a:r>
            <a:r>
              <a:rPr lang="en-US" dirty="0" err="1"/>
              <a:t>inundațiilor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cazul</a:t>
            </a:r>
            <a:r>
              <a:rPr lang="en-US" dirty="0"/>
              <a:t> </a:t>
            </a:r>
            <a:r>
              <a:rPr lang="en-US" dirty="0" err="1"/>
              <a:t>averselor</a:t>
            </a:r>
            <a:r>
              <a:rPr lang="en-US" dirty="0"/>
              <a:t> </a:t>
            </a:r>
            <a:r>
              <a:rPr lang="en-US" dirty="0" err="1" smtClean="0"/>
              <a:t>puternice</a:t>
            </a:r>
            <a:r>
              <a:rPr lang="en-US" dirty="0"/>
              <a:t>.</a:t>
            </a:r>
            <a:endParaRPr lang="ro-RO" dirty="0"/>
          </a:p>
          <a:p>
            <a:pPr>
              <a:spcAft>
                <a:spcPts val="600"/>
              </a:spcAft>
            </a:pPr>
            <a:r>
              <a:rPr lang="en-US" b="1" dirty="0" err="1" smtClean="0"/>
              <a:t>Economisirea</a:t>
            </a:r>
            <a:r>
              <a:rPr lang="en-US" b="1" dirty="0" smtClean="0"/>
              <a:t> </a:t>
            </a:r>
            <a:r>
              <a:rPr lang="en-US" b="1" dirty="0" err="1"/>
              <a:t>energiei</a:t>
            </a:r>
            <a:r>
              <a:rPr lang="en-US" b="1" dirty="0"/>
              <a:t> (Germania</a:t>
            </a:r>
            <a:r>
              <a:rPr lang="en-US" b="1" dirty="0" smtClean="0"/>
              <a:t>): </a:t>
            </a:r>
            <a:r>
              <a:rPr lang="en-US" dirty="0" err="1" smtClean="0"/>
              <a:t>În</a:t>
            </a:r>
            <a:r>
              <a:rPr lang="en-US" dirty="0" smtClean="0"/>
              <a:t> </a:t>
            </a:r>
            <a:r>
              <a:rPr lang="en-US" dirty="0" err="1"/>
              <a:t>cadrul</a:t>
            </a:r>
            <a:r>
              <a:rPr lang="en-US" dirty="0"/>
              <a:t> </a:t>
            </a:r>
            <a:r>
              <a:rPr lang="ro-RO" dirty="0" smtClean="0"/>
              <a:t>unui proiect </a:t>
            </a:r>
            <a:r>
              <a:rPr lang="en-US" dirty="0" smtClean="0"/>
              <a:t>s-a </a:t>
            </a:r>
            <a:r>
              <a:rPr lang="en-US" dirty="0" err="1"/>
              <a:t>oferit</a:t>
            </a:r>
            <a:r>
              <a:rPr lang="en-US" dirty="0"/>
              <a:t> </a:t>
            </a:r>
            <a:r>
              <a:rPr lang="en-US" dirty="0" err="1"/>
              <a:t>instruire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mult</a:t>
            </a:r>
            <a:r>
              <a:rPr lang="en-US" dirty="0"/>
              <a:t> de 700 de </a:t>
            </a:r>
            <a:r>
              <a:rPr lang="en-US" dirty="0" err="1"/>
              <a:t>șomeri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gospodării</a:t>
            </a:r>
            <a:r>
              <a:rPr lang="en-US" dirty="0"/>
              <a:t> </a:t>
            </a:r>
            <a:r>
              <a:rPr lang="en-US" dirty="0" smtClean="0"/>
              <a:t>cu</a:t>
            </a:r>
            <a:r>
              <a:rPr lang="ro-RO" dirty="0" smtClean="0"/>
              <a:t> </a:t>
            </a:r>
            <a:r>
              <a:rPr lang="en-US" dirty="0" err="1" smtClean="0"/>
              <a:t>venituri</a:t>
            </a:r>
            <a:r>
              <a:rPr lang="en-US" dirty="0" smtClean="0"/>
              <a:t> </a:t>
            </a:r>
            <a:r>
              <a:rPr lang="en-US" dirty="0" err="1"/>
              <a:t>mici</a:t>
            </a:r>
            <a:r>
              <a:rPr lang="en-US" dirty="0"/>
              <a:t> </a:t>
            </a:r>
            <a:r>
              <a:rPr lang="en-US" dirty="0" err="1"/>
              <a:t>despre</a:t>
            </a:r>
            <a:r>
              <a:rPr lang="en-US" dirty="0"/>
              <a:t> </a:t>
            </a:r>
            <a:r>
              <a:rPr lang="en-US" dirty="0" err="1" smtClean="0"/>
              <a:t>economisirea</a:t>
            </a:r>
            <a:r>
              <a:rPr lang="en-US" dirty="0" smtClean="0"/>
              <a:t> </a:t>
            </a:r>
            <a:r>
              <a:rPr lang="en-US" dirty="0" err="1"/>
              <a:t>energiei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consumul</a:t>
            </a:r>
            <a:r>
              <a:rPr lang="en-US" dirty="0"/>
              <a:t> de </a:t>
            </a:r>
            <a:r>
              <a:rPr lang="en-US" dirty="0" err="1"/>
              <a:t>apă</a:t>
            </a:r>
            <a:r>
              <a:rPr lang="en-US" dirty="0"/>
              <a:t>.</a:t>
            </a:r>
            <a:endParaRPr lang="ro-RO" dirty="0"/>
          </a:p>
          <a:p>
            <a:pPr>
              <a:spcAft>
                <a:spcPts val="600"/>
              </a:spcAft>
            </a:pPr>
            <a:r>
              <a:rPr lang="en-US" b="1" dirty="0" err="1" smtClean="0"/>
              <a:t>Sesiuni</a:t>
            </a:r>
            <a:r>
              <a:rPr lang="en-US" b="1" dirty="0" smtClean="0"/>
              <a:t> </a:t>
            </a:r>
            <a:r>
              <a:rPr lang="en-US" b="1" dirty="0"/>
              <a:t>de </a:t>
            </a:r>
            <a:r>
              <a:rPr lang="en-US" b="1" dirty="0" err="1"/>
              <a:t>formare</a:t>
            </a:r>
            <a:r>
              <a:rPr lang="en-US" b="1" dirty="0"/>
              <a:t> </a:t>
            </a:r>
            <a:r>
              <a:rPr lang="en-US" b="1" dirty="0" err="1"/>
              <a:t>pentru</a:t>
            </a:r>
            <a:r>
              <a:rPr lang="en-US" b="1" dirty="0"/>
              <a:t> </a:t>
            </a:r>
            <a:r>
              <a:rPr lang="en-US" b="1" dirty="0" err="1"/>
              <a:t>șomeri</a:t>
            </a:r>
            <a:r>
              <a:rPr lang="en-US" b="1" dirty="0"/>
              <a:t> </a:t>
            </a:r>
            <a:r>
              <a:rPr lang="en-US" b="1" dirty="0" err="1"/>
              <a:t>și</a:t>
            </a:r>
            <a:r>
              <a:rPr lang="en-US" b="1" dirty="0"/>
              <a:t> </a:t>
            </a:r>
            <a:r>
              <a:rPr lang="en-US" b="1" dirty="0" err="1"/>
              <a:t>angajarea</a:t>
            </a:r>
            <a:r>
              <a:rPr lang="en-US" b="1" dirty="0"/>
              <a:t> </a:t>
            </a:r>
            <a:r>
              <a:rPr lang="en-US" b="1" dirty="0" err="1"/>
              <a:t>în</a:t>
            </a:r>
            <a:r>
              <a:rPr lang="en-US" b="1" dirty="0"/>
              <a:t> </a:t>
            </a:r>
            <a:r>
              <a:rPr lang="en-US" b="1" dirty="0" err="1"/>
              <a:t>profesii</a:t>
            </a:r>
            <a:r>
              <a:rPr lang="en-US" b="1" dirty="0"/>
              <a:t> </a:t>
            </a:r>
            <a:r>
              <a:rPr lang="en-US" b="1" dirty="0" err="1"/>
              <a:t>verzi</a:t>
            </a:r>
            <a:r>
              <a:rPr lang="en-US" b="1" dirty="0"/>
              <a:t> (</a:t>
            </a:r>
            <a:r>
              <a:rPr lang="en-US" b="1" dirty="0" err="1"/>
              <a:t>Grecia</a:t>
            </a:r>
            <a:r>
              <a:rPr lang="en-US" b="1" dirty="0" smtClean="0"/>
              <a:t>): </a:t>
            </a:r>
            <a:r>
              <a:rPr lang="en-US" dirty="0" smtClean="0"/>
              <a:t>Prin </a:t>
            </a:r>
            <a:r>
              <a:rPr lang="en-US" dirty="0"/>
              <a:t>proiect s-au </a:t>
            </a:r>
            <a:r>
              <a:rPr lang="en-US" dirty="0" err="1"/>
              <a:t>oferit</a:t>
            </a:r>
            <a:r>
              <a:rPr lang="en-US" dirty="0"/>
              <a:t> </a:t>
            </a:r>
            <a:r>
              <a:rPr lang="en-US" dirty="0" err="1"/>
              <a:t>sesiuni</a:t>
            </a:r>
            <a:r>
              <a:rPr lang="en-US" dirty="0"/>
              <a:t> de </a:t>
            </a:r>
            <a:r>
              <a:rPr lang="en-US" dirty="0" err="1"/>
              <a:t>formare</a:t>
            </a:r>
            <a:r>
              <a:rPr lang="en-US" dirty="0"/>
              <a:t> </a:t>
            </a:r>
            <a:r>
              <a:rPr lang="en-US" dirty="0" err="1"/>
              <a:t>vocațională</a:t>
            </a:r>
            <a:r>
              <a:rPr lang="en-US" dirty="0"/>
              <a:t> </a:t>
            </a:r>
            <a:r>
              <a:rPr lang="en-US" dirty="0" err="1"/>
              <a:t>într</a:t>
            </a:r>
            <a:r>
              <a:rPr lang="en-US" dirty="0"/>
              <a:t>-o </a:t>
            </a:r>
            <a:r>
              <a:rPr lang="en-US" dirty="0" err="1"/>
              <a:t>multitudine</a:t>
            </a:r>
            <a:r>
              <a:rPr lang="en-US" dirty="0"/>
              <a:t> de </a:t>
            </a:r>
            <a:r>
              <a:rPr lang="en-US" dirty="0" err="1"/>
              <a:t>profesii</a:t>
            </a:r>
            <a:r>
              <a:rPr lang="en-US" dirty="0"/>
              <a:t> </a:t>
            </a:r>
            <a:r>
              <a:rPr lang="en-US" dirty="0" err="1"/>
              <a:t>verzi</a:t>
            </a:r>
            <a:r>
              <a:rPr lang="en-US" dirty="0" smtClean="0"/>
              <a:t>.</a:t>
            </a:r>
            <a:r>
              <a:rPr lang="ro-RO" dirty="0" smtClean="0"/>
              <a:t> </a:t>
            </a:r>
            <a:r>
              <a:rPr lang="en-US" dirty="0" smtClean="0"/>
              <a:t>Grupul </a:t>
            </a:r>
            <a:r>
              <a:rPr lang="en-US" dirty="0" err="1"/>
              <a:t>țintă</a:t>
            </a:r>
            <a:r>
              <a:rPr lang="en-US" dirty="0"/>
              <a:t> a </a:t>
            </a:r>
            <a:r>
              <a:rPr lang="en-US" dirty="0" err="1"/>
              <a:t>fost</a:t>
            </a:r>
            <a:r>
              <a:rPr lang="en-US" dirty="0"/>
              <a:t> format din </a:t>
            </a:r>
            <a:r>
              <a:rPr lang="en-US" dirty="0" smtClean="0"/>
              <a:t>7.500 </a:t>
            </a:r>
            <a:r>
              <a:rPr lang="en-US" dirty="0"/>
              <a:t>de </a:t>
            </a:r>
            <a:r>
              <a:rPr lang="en-US" dirty="0" err="1"/>
              <a:t>persoane</a:t>
            </a:r>
            <a:r>
              <a:rPr lang="en-US" dirty="0"/>
              <a:t> </a:t>
            </a:r>
            <a:r>
              <a:rPr lang="en-US" dirty="0" err="1" smtClean="0"/>
              <a:t>șomere</a:t>
            </a:r>
            <a:r>
              <a:rPr lang="ro-RO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Întreprinderile</a:t>
            </a:r>
            <a:r>
              <a:rPr lang="en-US" dirty="0" smtClean="0"/>
              <a:t> </a:t>
            </a:r>
            <a:r>
              <a:rPr lang="en-US" dirty="0" err="1"/>
              <a:t>partenere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proiect</a:t>
            </a:r>
            <a:r>
              <a:rPr lang="en-US" dirty="0"/>
              <a:t> au </a:t>
            </a:r>
            <a:r>
              <a:rPr lang="en-US" dirty="0" err="1"/>
              <a:t>avut</a:t>
            </a:r>
            <a:r>
              <a:rPr lang="en-US" dirty="0"/>
              <a:t> </a:t>
            </a:r>
            <a:r>
              <a:rPr lang="en-US" dirty="0" err="1"/>
              <a:t>obligația</a:t>
            </a:r>
            <a:r>
              <a:rPr lang="en-US" dirty="0"/>
              <a:t> de a </a:t>
            </a:r>
            <a:r>
              <a:rPr lang="en-US" dirty="0" err="1"/>
              <a:t>recruta</a:t>
            </a:r>
            <a:r>
              <a:rPr lang="en-US" dirty="0"/>
              <a:t> </a:t>
            </a:r>
            <a:r>
              <a:rPr lang="en-US" dirty="0" err="1" smtClean="0"/>
              <a:t>cel</a:t>
            </a:r>
            <a:r>
              <a:rPr lang="ro-RO" dirty="0" smtClean="0"/>
              <a:t> </a:t>
            </a:r>
            <a:r>
              <a:rPr lang="en-US" dirty="0" err="1" smtClean="0"/>
              <a:t>puțin</a:t>
            </a:r>
            <a:r>
              <a:rPr lang="en-US" dirty="0" smtClean="0"/>
              <a:t> </a:t>
            </a:r>
            <a:r>
              <a:rPr lang="en-US" dirty="0"/>
              <a:t>30% din </a:t>
            </a:r>
            <a:r>
              <a:rPr lang="en-US" dirty="0" err="1"/>
              <a:t>cei</a:t>
            </a:r>
            <a:r>
              <a:rPr lang="en-US" dirty="0"/>
              <a:t> </a:t>
            </a:r>
            <a:r>
              <a:rPr lang="en-US" dirty="0" smtClean="0"/>
              <a:t>care au </a:t>
            </a:r>
            <a:r>
              <a:rPr lang="en-US" dirty="0" err="1"/>
              <a:t>fost</a:t>
            </a:r>
            <a:r>
              <a:rPr lang="en-US" dirty="0"/>
              <a:t> </a:t>
            </a:r>
            <a:r>
              <a:rPr lang="en-US" dirty="0" err="1"/>
              <a:t>instruiți</a:t>
            </a:r>
            <a:r>
              <a:rPr lang="en-US" dirty="0"/>
              <a:t>, </a:t>
            </a:r>
            <a:r>
              <a:rPr lang="en-US" dirty="0" err="1"/>
              <a:t>pentru</a:t>
            </a:r>
            <a:r>
              <a:rPr lang="en-US" dirty="0"/>
              <a:t> o </a:t>
            </a:r>
            <a:r>
              <a:rPr lang="en-US" dirty="0" err="1"/>
              <a:t>perioadă</a:t>
            </a:r>
            <a:r>
              <a:rPr lang="en-US" dirty="0"/>
              <a:t> de </a:t>
            </a:r>
            <a:r>
              <a:rPr lang="en-US" dirty="0" err="1"/>
              <a:t>cel</a:t>
            </a:r>
            <a:r>
              <a:rPr lang="en-US" dirty="0"/>
              <a:t> </a:t>
            </a:r>
            <a:r>
              <a:rPr lang="en-US" dirty="0" err="1"/>
              <a:t>puțin</a:t>
            </a:r>
            <a:r>
              <a:rPr lang="en-US" dirty="0"/>
              <a:t> 3 </a:t>
            </a:r>
            <a:r>
              <a:rPr lang="en-US" dirty="0" err="1"/>
              <a:t>luni</a:t>
            </a:r>
            <a:r>
              <a:rPr lang="en-US" dirty="0"/>
              <a:t>.</a:t>
            </a:r>
            <a:endParaRPr lang="ro-RO" dirty="0"/>
          </a:p>
          <a:p>
            <a:pPr lvl="0"/>
            <a:endParaRPr lang="en-US" dirty="0"/>
          </a:p>
          <a:p>
            <a:pPr algn="just">
              <a:spcAft>
                <a:spcPts val="0"/>
              </a:spcAft>
            </a:pPr>
            <a:endParaRPr lang="en-US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pPr algn="just">
              <a:spcAft>
                <a:spcPts val="0"/>
              </a:spcAft>
            </a:pPr>
            <a:endParaRPr lang="ro-RO" dirty="0" smtClean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2C887-F013-4568-AC83-BED03A703B39}" type="slidenum">
              <a:rPr lang="ro-RO" smtClean="0"/>
              <a:pPr/>
              <a:t>17</a:t>
            </a:fld>
            <a:endParaRPr lang="ro-RO"/>
          </a:p>
        </p:txBody>
      </p:sp>
    </p:spTree>
    <p:extLst>
      <p:ext uri="{BB962C8B-B14F-4D97-AF65-F5344CB8AC3E}">
        <p14:creationId xmlns="" xmlns:p14="http://schemas.microsoft.com/office/powerpoint/2010/main" val="363123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712</TotalTime>
  <Words>1560</Words>
  <Application>Microsoft Office PowerPoint</Application>
  <PresentationFormat>Custom</PresentationFormat>
  <Paragraphs>225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Retrospect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 inspiron 19</dc:creator>
  <cp:lastModifiedBy>camelia</cp:lastModifiedBy>
  <cp:revision>90</cp:revision>
  <dcterms:created xsi:type="dcterms:W3CDTF">2017-09-19T16:59:24Z</dcterms:created>
  <dcterms:modified xsi:type="dcterms:W3CDTF">2018-03-23T13:47:13Z</dcterms:modified>
</cp:coreProperties>
</file>