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57" r:id="rId2"/>
    <p:sldId id="258" r:id="rId3"/>
    <p:sldId id="259" r:id="rId4"/>
    <p:sldId id="260" r:id="rId5"/>
    <p:sldId id="268" r:id="rId6"/>
    <p:sldId id="269" r:id="rId7"/>
    <p:sldId id="270" r:id="rId8"/>
    <p:sldId id="271" r:id="rId9"/>
    <p:sldId id="262" r:id="rId10"/>
    <p:sldId id="272" r:id="rId11"/>
    <p:sldId id="273" r:id="rId12"/>
    <p:sldId id="263" r:id="rId13"/>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9933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67" y="-158"/>
      </p:cViewPr>
      <p:guideLst>
        <p:guide orient="horz" pos="2160"/>
        <p:guide pos="3840"/>
      </p:guideLst>
    </p:cSldViewPr>
  </p:slideViewPr>
  <p:notesTextViewPr>
    <p:cViewPr>
      <p:scale>
        <a:sx n="1" d="1"/>
        <a:sy n="1" d="1"/>
      </p:scale>
      <p:origin x="0" y="0"/>
    </p:cViewPr>
  </p:notesTextViewPr>
  <p:gridSpacing cx="156370338" cy="15637033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16EB82-A457-44AF-9EF9-7556482710AE}" type="datetimeFigureOut">
              <a:rPr lang="ro-RO" smtClean="0"/>
              <a:pPr/>
              <a:t>23.03.2018</a:t>
            </a:fld>
            <a:endParaRPr lang="ro-R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o-R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22FCA0-4943-4051-A8E3-F8386E3200DE}" type="slidenum">
              <a:rPr lang="ro-RO" smtClean="0"/>
              <a:pPr/>
              <a:t>‹#›</a:t>
            </a:fld>
            <a:endParaRPr lang="ro-RO"/>
          </a:p>
        </p:txBody>
      </p:sp>
    </p:spTree>
    <p:extLst>
      <p:ext uri="{BB962C8B-B14F-4D97-AF65-F5344CB8AC3E}">
        <p14:creationId xmlns:p14="http://schemas.microsoft.com/office/powerpoint/2010/main" xmlns="" val="77172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a:p>
        </p:txBody>
      </p:sp>
      <p:sp>
        <p:nvSpPr>
          <p:cNvPr id="4" name="Slide Number Placeholder 3"/>
          <p:cNvSpPr>
            <a:spLocks noGrp="1"/>
          </p:cNvSpPr>
          <p:nvPr>
            <p:ph type="sldNum" sz="quarter" idx="10"/>
          </p:nvPr>
        </p:nvSpPr>
        <p:spPr/>
        <p:txBody>
          <a:bodyPr/>
          <a:lstStyle/>
          <a:p>
            <a:fld id="{EA22FCA0-4943-4051-A8E3-F8386E3200DE}" type="slidenum">
              <a:rPr lang="ro-RO" smtClean="0"/>
              <a:pPr/>
              <a:t>11</a:t>
            </a:fld>
            <a:endParaRPr lang="ro-RO"/>
          </a:p>
        </p:txBody>
      </p:sp>
    </p:spTree>
    <p:extLst>
      <p:ext uri="{BB962C8B-B14F-4D97-AF65-F5344CB8AC3E}">
        <p14:creationId xmlns:p14="http://schemas.microsoft.com/office/powerpoint/2010/main" xmlns="" val="1571597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1D96608-6FFA-4446-BB6F-933CC5088483}" type="datetime1">
              <a:rPr lang="ro-RO" smtClean="0"/>
              <a:t>23.03.2018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4780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569AFA-3536-4C04-ACC2-EB96A6D60A7B}" type="datetime1">
              <a:rPr lang="ro-RO" smtClean="0"/>
              <a:t>23.03.2018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095499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E8DA33B-F405-4D79-8CC5-359AAAC863F2}" type="datetime1">
              <a:rPr lang="ro-RO" smtClean="0"/>
              <a:t>23.03.2018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80301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5EBDF4D-E212-4F2A-AE43-1A7FEDBC53CF}" type="datetime1">
              <a:rPr lang="ro-RO" smtClean="0"/>
              <a:t>23.03.2018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901390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606355-7FD3-4B3C-91F5-BC16A52C3409}" type="datetime1">
              <a:rPr lang="ro-RO" smtClean="0"/>
              <a:t>23.03.2018</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474565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23B5380-B4FE-4B84-9151-8DE5D71B3C87}" type="datetime1">
              <a:rPr lang="ro-RO" smtClean="0"/>
              <a:t>23.03.2018</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462345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8447BFF-2EC5-4578-B947-9562756CA4F6}" type="datetime1">
              <a:rPr lang="ro-RO" smtClean="0"/>
              <a:t>23.03.2018</a:t>
            </a:fld>
            <a:endParaRPr lang="ro-RO"/>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o-RO"/>
          </a:p>
        </p:txBody>
      </p:sp>
      <p:sp>
        <p:nvSpPr>
          <p:cNvPr id="9" name="Slide Number Placeholder 8"/>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238107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6B867E7-C7D6-4F4F-8840-84CC8AAD88C3}" type="datetime1">
              <a:rPr lang="ro-RO" smtClean="0"/>
              <a:t>23.03.2018</a:t>
            </a:fld>
            <a:endParaRPr lang="ro-RO"/>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o-RO"/>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738779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cstate="print"/>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897FE4D-0AA2-41A3-BB68-A7C9CE614775}" type="datetime1">
              <a:rPr lang="ro-RO" smtClean="0"/>
              <a:t>23.03.2018</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265555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2D5E345-A225-412C-AE60-2EC68C120228}" type="datetime1">
              <a:rPr lang="ro-RO" smtClean="0"/>
              <a:t>23.03.2018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434831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510242-F9FD-4F43-8722-5495689FE597}" type="datetime1">
              <a:rPr lang="ro-RO" smtClean="0"/>
              <a:t>23.03.2018</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D292C887-F013-4568-AC83-BED03A703B39}" type="slidenum">
              <a:rPr lang="ro-RO" smtClean="0"/>
              <a:pPr/>
              <a:t>‹#›</a:t>
            </a:fld>
            <a:endParaRPr lang="ro-RO"/>
          </a:p>
        </p:txBody>
      </p:sp>
    </p:spTree>
    <p:extLst>
      <p:ext uri="{BB962C8B-B14F-4D97-AF65-F5344CB8AC3E}">
        <p14:creationId xmlns:p14="http://schemas.microsoft.com/office/powerpoint/2010/main" xmlns="" val="1076929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68C288C-A13B-4E12-AC91-858AFC2EA175}" type="datetime1">
              <a:rPr lang="ro-RO" smtClean="0"/>
              <a:t>23.03.2018</a:t>
            </a:fld>
            <a:endParaRPr lang="ro-RO"/>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o-RO"/>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292C887-F013-4568-AC83-BED03A703B39}" type="slidenum">
              <a:rPr lang="ro-RO" smtClean="0"/>
              <a:pPr/>
              <a:t>‹#›</a:t>
            </a:fld>
            <a:endParaRPr lang="ro-RO"/>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0250256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www.gazdagmami.hu/" TargetMode="External"/><Relationship Id="rId5" Type="http://schemas.openxmlformats.org/officeDocument/2006/relationships/hyperlink" Target="http://kismamablog.hu/" TargetMode="Externa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3210" y="1192018"/>
            <a:ext cx="11910990" cy="3416320"/>
          </a:xfrm>
          <a:prstGeom prst="rect">
            <a:avLst/>
          </a:prstGeom>
        </p:spPr>
        <p:txBody>
          <a:bodyPr wrap="square">
            <a:spAutoFit/>
          </a:bodyPr>
          <a:lstStyle/>
          <a:p>
            <a:pPr algn="ctr"/>
            <a:r>
              <a:rPr lang="ro-RO" b="1" dirty="0" smtClean="0">
                <a:latin typeface="Arial" panose="020B0604020202020204" pitchFamily="34" charset="0"/>
                <a:cs typeface="Arial" panose="020B0604020202020204" pitchFamily="34" charset="0"/>
              </a:rPr>
              <a:t>Programul </a:t>
            </a:r>
            <a:r>
              <a:rPr lang="ro-RO" b="1" dirty="0">
                <a:latin typeface="Arial" panose="020B0604020202020204" pitchFamily="34" charset="0"/>
                <a:cs typeface="Arial" panose="020B0604020202020204" pitchFamily="34" charset="0"/>
              </a:rPr>
              <a:t>Operational Capital Uman 2014 </a:t>
            </a:r>
            <a:r>
              <a:rPr lang="ro-RO" b="1" dirty="0" smtClean="0">
                <a:latin typeface="Arial" panose="020B0604020202020204" pitchFamily="34" charset="0"/>
                <a:cs typeface="Arial" panose="020B0604020202020204" pitchFamily="34" charset="0"/>
              </a:rPr>
              <a:t>– 2020</a:t>
            </a:r>
          </a:p>
          <a:p>
            <a:pPr algn="ctr"/>
            <a:endParaRPr lang="ro-RO" b="1" dirty="0" smtClean="0">
              <a:latin typeface="Arial" panose="020B0604020202020204" pitchFamily="34" charset="0"/>
              <a:cs typeface="Arial" panose="020B0604020202020204" pitchFamily="34" charset="0"/>
            </a:endParaRPr>
          </a:p>
          <a:p>
            <a:r>
              <a:rPr lang="ro-RO" dirty="0" smtClean="0">
                <a:latin typeface="Arial" panose="020B0604020202020204" pitchFamily="34" charset="0"/>
                <a:cs typeface="Arial" panose="020B0604020202020204" pitchFamily="34" charset="0"/>
              </a:rPr>
              <a:t>Titlul proiectului: Antreprenor in Romania!</a:t>
            </a:r>
          </a:p>
          <a:p>
            <a:r>
              <a:rPr lang="ro-RO" dirty="0" smtClean="0">
                <a:latin typeface="Arial" panose="020B0604020202020204" pitchFamily="34" charset="0"/>
                <a:cs typeface="Arial" panose="020B0604020202020204" pitchFamily="34" charset="0"/>
              </a:rPr>
              <a:t>Beneficiar: ADAF-Asociatia pentru dezvoltarea antreprenoriatului feminin</a:t>
            </a:r>
          </a:p>
          <a:p>
            <a:r>
              <a:rPr lang="ro-RO" dirty="0" smtClean="0">
                <a:latin typeface="Arial" panose="020B0604020202020204" pitchFamily="34" charset="0"/>
                <a:cs typeface="Arial" panose="020B0604020202020204" pitchFamily="34" charset="0"/>
              </a:rPr>
              <a:t>Partener 1:Asociatie din Italia</a:t>
            </a:r>
          </a:p>
          <a:p>
            <a:r>
              <a:rPr lang="ro-RO" dirty="0" smtClean="0">
                <a:latin typeface="Arial" panose="020B0604020202020204" pitchFamily="34" charset="0"/>
                <a:cs typeface="Arial" panose="020B0604020202020204" pitchFamily="34" charset="0"/>
              </a:rPr>
              <a:t>Partener 2:IPA - </a:t>
            </a:r>
          </a:p>
          <a:p>
            <a:r>
              <a:rPr lang="ro-RO" dirty="0" smtClean="0">
                <a:latin typeface="Arial" panose="020B0604020202020204" pitchFamily="34" charset="0"/>
                <a:cs typeface="Arial" panose="020B0604020202020204" pitchFamily="34" charset="0"/>
              </a:rPr>
              <a:t>ID Proiect: POCU/83/3/7/107650</a:t>
            </a:r>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CURS</a:t>
            </a:r>
            <a:r>
              <a:rPr lang="ro-RO" b="1" dirty="0" smtClean="0">
                <a:latin typeface="Arial" panose="020B0604020202020204" pitchFamily="34" charset="0"/>
                <a:cs typeface="Arial" panose="020B0604020202020204" pitchFamily="34" charset="0"/>
              </a:rPr>
              <a:t> INOVARE SOCIALA</a:t>
            </a:r>
            <a:endParaRPr lang="en-US" b="1"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endParaRPr lang="ro-RO" dirty="0" smtClean="0">
              <a:latin typeface="Arial" panose="020B0604020202020204" pitchFamily="34" charset="0"/>
              <a:cs typeface="Arial" panose="020B0604020202020204" pitchFamily="34" charset="0"/>
            </a:endParaRPr>
          </a:p>
        </p:txBody>
      </p:sp>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7" name="Rectangle 6"/>
          <p:cNvSpPr/>
          <p:nvPr/>
        </p:nvSpPr>
        <p:spPr>
          <a:xfrm>
            <a:off x="0" y="6476573"/>
            <a:ext cx="12192000" cy="369332"/>
          </a:xfrm>
          <a:prstGeom prst="rect">
            <a:avLst/>
          </a:prstGeom>
        </p:spPr>
        <p:txBody>
          <a:bodyPr wrap="square">
            <a:spAutoFit/>
          </a:bodyPr>
          <a:lstStyle/>
          <a:p>
            <a:pPr algn="ctr"/>
            <a:r>
              <a:rPr lang="ro-RO" dirty="0" smtClean="0">
                <a:latin typeface="Arial" panose="020B0604020202020204" pitchFamily="34" charset="0"/>
                <a:cs typeface="Arial" panose="020B0604020202020204" pitchFamily="34" charset="0"/>
              </a:rPr>
              <a:t>Proiect cofinantat din Fondul Social European prin Programul Operational Capital Uman 2014 – 2020 </a:t>
            </a:r>
          </a:p>
        </p:txBody>
      </p:sp>
      <p:sp>
        <p:nvSpPr>
          <p:cNvPr id="9" name="Slide Number Placeholder 8"/>
          <p:cNvSpPr>
            <a:spLocks noGrp="1"/>
          </p:cNvSpPr>
          <p:nvPr>
            <p:ph type="sldNum" sz="quarter" idx="12"/>
          </p:nvPr>
        </p:nvSpPr>
        <p:spPr/>
        <p:txBody>
          <a:bodyPr/>
          <a:lstStyle/>
          <a:p>
            <a:fld id="{D292C887-F013-4568-AC83-BED03A703B39}" type="slidenum">
              <a:rPr lang="ro-RO" smtClean="0"/>
              <a:pPr/>
              <a:t>1</a:t>
            </a:fld>
            <a:endParaRPr lang="ro-RO"/>
          </a:p>
        </p:txBody>
      </p:sp>
    </p:spTree>
    <p:extLst>
      <p:ext uri="{BB962C8B-B14F-4D97-AF65-F5344CB8AC3E}">
        <p14:creationId xmlns:p14="http://schemas.microsoft.com/office/powerpoint/2010/main" xmlns="" val="3681500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293210" y="1138425"/>
            <a:ext cx="11605580" cy="6294031"/>
          </a:xfrm>
          <a:prstGeom prst="rect">
            <a:avLst/>
          </a:prstGeom>
        </p:spPr>
        <p:txBody>
          <a:bodyPr wrap="square">
            <a:spAutoFit/>
          </a:bodyPr>
          <a:lstStyle/>
          <a:p>
            <a:pPr>
              <a:spcAft>
                <a:spcPts val="600"/>
              </a:spcAft>
            </a:pPr>
            <a:r>
              <a:rPr lang="ro-RO" b="1" dirty="0">
                <a:latin typeface="Arial" panose="020B0604020202020204" pitchFamily="34" charset="0"/>
                <a:cs typeface="Arial" panose="020B0604020202020204" pitchFamily="34" charset="0"/>
              </a:rPr>
              <a:t>Definitia inovarii sociale </a:t>
            </a:r>
            <a:r>
              <a:rPr lang="ro-RO" b="1" dirty="0" smtClean="0">
                <a:latin typeface="Arial" panose="020B0604020202020204" pitchFamily="34" charset="0"/>
                <a:cs typeface="Arial" panose="020B0604020202020204" pitchFamily="34" charset="0"/>
              </a:rPr>
              <a:t>data de Comisia Europeana</a:t>
            </a:r>
            <a:endParaRPr lang="ro-RO"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Inovarea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sociala</a:t>
            </a:r>
            <a:r>
              <a:rPr lang="en-US" dirty="0" smtClean="0">
                <a:latin typeface="Arial" panose="020B0604020202020204" pitchFamily="34" charset="0"/>
                <a:cs typeface="Arial" panose="020B0604020202020204" pitchFamily="34" charset="0"/>
              </a:rPr>
              <a:t> = </a:t>
            </a:r>
            <a:r>
              <a:rPr lang="en-US" dirty="0" err="1" smtClean="0">
                <a:latin typeface="Arial" panose="020B0604020202020204" pitchFamily="34" charset="0"/>
                <a:cs typeface="Arial" panose="020B0604020202020204" pitchFamily="34" charset="0"/>
              </a:rPr>
              <a:t>inovarea</a:t>
            </a:r>
            <a:r>
              <a:rPr lang="en-US" dirty="0" smtClean="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caracter</a:t>
            </a:r>
            <a:r>
              <a:rPr lang="en-US" dirty="0">
                <a:latin typeface="Arial" panose="020B0604020202020204" pitchFamily="34" charset="0"/>
                <a:cs typeface="Arial" panose="020B0604020202020204" pitchFamily="34" charset="0"/>
              </a:rPr>
              <a:t> social </a:t>
            </a:r>
            <a:r>
              <a:rPr lang="en-US" dirty="0" err="1">
                <a:latin typeface="Arial" panose="020B0604020202020204" pitchFamily="34" charset="0"/>
                <a:cs typeface="Arial" panose="020B0604020202020204" pitchFamily="34" charset="0"/>
              </a:rPr>
              <a:t>atât</a:t>
            </a:r>
            <a:r>
              <a:rPr lang="en-US" dirty="0">
                <a:latin typeface="Arial" panose="020B0604020202020204" pitchFamily="34" charset="0"/>
                <a:cs typeface="Arial" panose="020B0604020202020204" pitchFamily="34" charset="0"/>
              </a:rPr>
              <a:t> din </a:t>
            </a:r>
            <a:r>
              <a:rPr lang="en-US" dirty="0" err="1">
                <a:latin typeface="Arial" panose="020B0604020202020204" pitchFamily="34" charset="0"/>
                <a:cs typeface="Arial" panose="020B0604020202020204" pitchFamily="34" charset="0"/>
              </a:rPr>
              <a:t>punctul</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vedere</a:t>
            </a:r>
            <a:r>
              <a:rPr lang="en-US" dirty="0">
                <a:latin typeface="Arial" panose="020B0604020202020204" pitchFamily="34" charset="0"/>
                <a:cs typeface="Arial" panose="020B0604020202020204" pitchFamily="34" charset="0"/>
              </a:rPr>
              <a:t> al </a:t>
            </a:r>
            <a:r>
              <a:rPr lang="en-US" dirty="0" err="1">
                <a:latin typeface="Arial" panose="020B0604020202020204" pitchFamily="34" charset="0"/>
                <a:cs typeface="Arial" panose="020B0604020202020204" pitchFamily="34" charset="0"/>
              </a:rPr>
              <a:t>scopurilor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urmărite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și</a:t>
            </a:r>
            <a:r>
              <a:rPr lang="en-US" dirty="0">
                <a:latin typeface="Arial" panose="020B0604020202020204" pitchFamily="34" charset="0"/>
                <a:cs typeface="Arial" panose="020B0604020202020204" pitchFamily="34" charset="0"/>
              </a:rPr>
              <a:t> al </a:t>
            </a:r>
            <a:r>
              <a:rPr lang="en-US" dirty="0" err="1">
                <a:latin typeface="Arial" panose="020B0604020202020204" pitchFamily="34" charset="0"/>
                <a:cs typeface="Arial" panose="020B0604020202020204" pitchFamily="34" charset="0"/>
              </a:rPr>
              <a:t>mijloacelor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folosite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în</a:t>
            </a:r>
            <a:r>
              <a:rPr lang="en-US" dirty="0">
                <a:latin typeface="Arial" panose="020B0604020202020204" pitchFamily="34" charset="0"/>
                <a:cs typeface="Arial" panose="020B0604020202020204" pitchFamily="34" charset="0"/>
              </a:rPr>
              <a:t> special </a:t>
            </a:r>
            <a:r>
              <a:rPr lang="en-US" dirty="0" err="1">
                <a:latin typeface="Arial" panose="020B0604020202020204" pitchFamily="34" charset="0"/>
                <a:cs typeface="Arial" panose="020B0604020202020204" pitchFamily="34" charset="0"/>
              </a:rPr>
              <a:t>referitoare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dezvoltarea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și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aplicarea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noi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idei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privind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produse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servicii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și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modele</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răspund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nevoi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și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în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același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timp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creează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noi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relații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colaborări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fiind</a:t>
            </a:r>
            <a:r>
              <a:rPr lang="en-US" dirty="0">
                <a:latin typeface="Arial" panose="020B0604020202020204" pitchFamily="34" charset="0"/>
                <a:cs typeface="Arial" panose="020B0604020202020204" pitchFamily="34" charset="0"/>
              </a:rPr>
              <a:t> benefice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societate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și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stimulând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capacitatea</a:t>
            </a:r>
            <a:r>
              <a:rPr lang="en-US" dirty="0">
                <a:latin typeface="Arial" panose="020B0604020202020204" pitchFamily="34" charset="0"/>
                <a:cs typeface="Arial" panose="020B0604020202020204" pitchFamily="34" charset="0"/>
              </a:rPr>
              <a:t> de a </a:t>
            </a:r>
            <a:r>
              <a:rPr lang="en-US" dirty="0" err="1">
                <a:latin typeface="Arial" panose="020B0604020202020204" pitchFamily="34" charset="0"/>
                <a:cs typeface="Arial" panose="020B0604020202020204" pitchFamily="34" charset="0"/>
              </a:rPr>
              <a:t>acționa</a:t>
            </a:r>
            <a:r>
              <a:rPr lang="en-US" dirty="0">
                <a:latin typeface="Arial" panose="020B0604020202020204" pitchFamily="34" charset="0"/>
                <a:cs typeface="Arial" panose="020B0604020202020204" pitchFamily="34" charset="0"/>
              </a:rPr>
              <a:t> a </a:t>
            </a:r>
            <a:r>
              <a:rPr lang="en-US" dirty="0" err="1">
                <a:latin typeface="Arial" panose="020B0604020202020204" pitchFamily="34" charset="0"/>
                <a:cs typeface="Arial" panose="020B0604020202020204" pitchFamily="34" charset="0"/>
              </a:rPr>
              <a:t>societății</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endParaRPr lang="ro-RO" dirty="0" smtClean="0">
              <a:latin typeface="Arial" panose="020B0604020202020204" pitchFamily="34" charset="0"/>
              <a:cs typeface="Arial" panose="020B0604020202020204" pitchFamily="34" charset="0"/>
            </a:endParaRPr>
          </a:p>
          <a:p>
            <a:r>
              <a:rPr lang="en-US" b="1" dirty="0" err="1" smtClean="0">
                <a:latin typeface="Arial" panose="020B0604020202020204" pitchFamily="34" charset="0"/>
                <a:cs typeface="Arial" panose="020B0604020202020204" pitchFamily="34" charset="0"/>
              </a:rPr>
              <a:t>Economia</a:t>
            </a:r>
            <a:r>
              <a:rPr lang="en-US" b="1" dirty="0" smtClean="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sociala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este</a:t>
            </a:r>
            <a:r>
              <a:rPr lang="en-US" dirty="0">
                <a:latin typeface="Arial" panose="020B0604020202020204" pitchFamily="34" charset="0"/>
                <a:cs typeface="Arial" panose="020B0604020202020204" pitchFamily="34" charset="0"/>
              </a:rPr>
              <a:t> o forma </a:t>
            </a:r>
            <a:r>
              <a:rPr lang="en-US" dirty="0" err="1">
                <a:latin typeface="Arial" panose="020B0604020202020204" pitchFamily="34" charset="0"/>
                <a:cs typeface="Arial" panose="020B0604020202020204" pitchFamily="34" charset="0"/>
              </a:rPr>
              <a:t>alternativa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dezvoltare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economica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echitabila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responsabila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democratica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supranumita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al </a:t>
            </a:r>
            <a:r>
              <a:rPr lang="en-US" dirty="0" err="1">
                <a:latin typeface="Arial" panose="020B0604020202020204" pitchFamily="34" charset="0"/>
                <a:cs typeface="Arial" panose="020B0604020202020204" pitchFamily="34" charset="0"/>
              </a:rPr>
              <a:t>treilea</a:t>
            </a:r>
            <a:r>
              <a:rPr lang="en-US" dirty="0">
                <a:latin typeface="Arial" panose="020B0604020202020204" pitchFamily="34" charset="0"/>
                <a:cs typeface="Arial" panose="020B0604020202020204" pitchFamily="34" charset="0"/>
              </a:rPr>
              <a:t> sector</a:t>
            </a:r>
            <a:r>
              <a:rPr lang="en-US" dirty="0" smtClean="0">
                <a:latin typeface="Arial" panose="020B0604020202020204" pitchFamily="34" charset="0"/>
                <a:cs typeface="Arial" panose="020B0604020202020204" pitchFamily="34" charset="0"/>
              </a:rPr>
              <a:t>. </a:t>
            </a:r>
          </a:p>
          <a:p>
            <a:r>
              <a:rPr lang="ro-RO" dirty="0" smtClean="0">
                <a:latin typeface="Arial" panose="020B0604020202020204" pitchFamily="34" charset="0"/>
                <a:cs typeface="Arial" panose="020B0604020202020204" pitchFamily="34" charset="0"/>
              </a:rPr>
              <a:t>Se </a:t>
            </a:r>
            <a:r>
              <a:rPr lang="ro-RO" dirty="0" smtClean="0">
                <a:latin typeface="Arial" panose="020B0604020202020204" pitchFamily="34" charset="0"/>
                <a:cs typeface="Arial" panose="020B0604020202020204" pitchFamily="34" charset="0"/>
              </a:rPr>
              <a:t>realizeaza prin urmatoarele activitati:</a:t>
            </a:r>
          </a:p>
          <a:p>
            <a:pPr marL="742950" lvl="1" indent="-285750" fontAlgn="base">
              <a:spcAft>
                <a:spcPts val="600"/>
              </a:spcAft>
              <a:buFont typeface="Wingdings" pitchFamily="2" charset="2"/>
              <a:buChar char="ü"/>
            </a:pPr>
            <a:r>
              <a:rPr lang="en-US" dirty="0" err="1" smtClean="0"/>
              <a:t>producerea</a:t>
            </a:r>
            <a:r>
              <a:rPr lang="en-US" dirty="0" smtClean="0"/>
              <a:t> </a:t>
            </a:r>
            <a:r>
              <a:rPr lang="en-US" dirty="0"/>
              <a:t>de </a:t>
            </a:r>
            <a:r>
              <a:rPr lang="en-US" dirty="0" err="1"/>
              <a:t>bunuri</a:t>
            </a:r>
            <a:r>
              <a:rPr lang="en-US" dirty="0"/>
              <a:t>, </a:t>
            </a:r>
            <a:r>
              <a:rPr lang="en-US" dirty="0" err="1"/>
              <a:t>prestarea</a:t>
            </a:r>
            <a:r>
              <a:rPr lang="en-US" dirty="0"/>
              <a:t> de </a:t>
            </a:r>
            <a:r>
              <a:rPr lang="en-US" dirty="0" err="1"/>
              <a:t>servicii</a:t>
            </a:r>
            <a:r>
              <a:rPr lang="en-US" dirty="0"/>
              <a:t> </a:t>
            </a:r>
            <a:r>
              <a:rPr lang="en-US" dirty="0" err="1"/>
              <a:t>şi</a:t>
            </a:r>
            <a:r>
              <a:rPr lang="en-US" dirty="0"/>
              <a:t>/</a:t>
            </a:r>
            <a:r>
              <a:rPr lang="en-US" dirty="0" err="1"/>
              <a:t>sau</a:t>
            </a:r>
            <a:r>
              <a:rPr lang="en-US" dirty="0"/>
              <a:t> </a:t>
            </a:r>
            <a:r>
              <a:rPr lang="en-US" dirty="0" err="1"/>
              <a:t>execuţia</a:t>
            </a:r>
            <a:r>
              <a:rPr lang="en-US" dirty="0"/>
              <a:t> de </a:t>
            </a:r>
            <a:r>
              <a:rPr lang="en-US" dirty="0" err="1"/>
              <a:t>lucrări</a:t>
            </a:r>
            <a:r>
              <a:rPr lang="en-US" dirty="0"/>
              <a:t> care </a:t>
            </a:r>
            <a:r>
              <a:rPr lang="en-US" dirty="0" err="1"/>
              <a:t>contribuie</a:t>
            </a:r>
            <a:r>
              <a:rPr lang="en-US" dirty="0"/>
              <a:t> la </a:t>
            </a:r>
            <a:r>
              <a:rPr lang="en-US" dirty="0" err="1"/>
              <a:t>bunăstarea</a:t>
            </a:r>
            <a:r>
              <a:rPr lang="en-US" dirty="0"/>
              <a:t> </a:t>
            </a:r>
            <a:r>
              <a:rPr lang="en-US" dirty="0" err="1"/>
              <a:t>comunităţii</a:t>
            </a:r>
            <a:r>
              <a:rPr lang="en-US" dirty="0"/>
              <a:t> </a:t>
            </a:r>
            <a:r>
              <a:rPr lang="en-US" dirty="0" err="1"/>
              <a:t>sau</a:t>
            </a:r>
            <a:r>
              <a:rPr lang="en-US" dirty="0"/>
              <a:t> a </a:t>
            </a:r>
            <a:r>
              <a:rPr lang="en-US" dirty="0" err="1"/>
              <a:t>membrilor</a:t>
            </a:r>
            <a:r>
              <a:rPr lang="en-US" dirty="0"/>
              <a:t> </a:t>
            </a:r>
            <a:r>
              <a:rPr lang="en-US" dirty="0" err="1"/>
              <a:t>acesteia</a:t>
            </a:r>
            <a:r>
              <a:rPr lang="en-US" dirty="0"/>
              <a:t>;</a:t>
            </a:r>
            <a:endParaRPr lang="ro-RO" dirty="0"/>
          </a:p>
          <a:p>
            <a:pPr marL="742950" lvl="1" indent="-285750" fontAlgn="base">
              <a:spcAft>
                <a:spcPts val="600"/>
              </a:spcAft>
              <a:buFont typeface="Wingdings" pitchFamily="2" charset="2"/>
              <a:buChar char="ü"/>
            </a:pPr>
            <a:r>
              <a:rPr lang="en-US" dirty="0" err="1"/>
              <a:t>promovarea</a:t>
            </a:r>
            <a:r>
              <a:rPr lang="en-US" dirty="0"/>
              <a:t>, cu </a:t>
            </a:r>
            <a:r>
              <a:rPr lang="en-US" dirty="0" err="1"/>
              <a:t>prioritate</a:t>
            </a:r>
            <a:r>
              <a:rPr lang="en-US" dirty="0"/>
              <a:t>, a </a:t>
            </a:r>
            <a:r>
              <a:rPr lang="en-US" dirty="0" err="1"/>
              <a:t>unor</a:t>
            </a:r>
            <a:r>
              <a:rPr lang="en-US" dirty="0"/>
              <a:t> </a:t>
            </a:r>
            <a:r>
              <a:rPr lang="en-US" dirty="0" err="1"/>
              <a:t>activităţi</a:t>
            </a:r>
            <a:r>
              <a:rPr lang="en-US" dirty="0"/>
              <a:t> care pot genera </a:t>
            </a:r>
            <a:r>
              <a:rPr lang="en-US" dirty="0" err="1"/>
              <a:t>sau</a:t>
            </a:r>
            <a:r>
              <a:rPr lang="en-US" dirty="0"/>
              <a:t> </a:t>
            </a:r>
            <a:r>
              <a:rPr lang="en-US" dirty="0" err="1"/>
              <a:t>asigura</a:t>
            </a:r>
            <a:r>
              <a:rPr lang="en-US" dirty="0"/>
              <a:t> </a:t>
            </a:r>
            <a:r>
              <a:rPr lang="en-US" dirty="0" err="1"/>
              <a:t>locuri</a:t>
            </a:r>
            <a:r>
              <a:rPr lang="en-US" dirty="0"/>
              <a:t> de </a:t>
            </a:r>
            <a:r>
              <a:rPr lang="en-US" dirty="0" err="1"/>
              <a:t>muncă</a:t>
            </a:r>
            <a:r>
              <a:rPr lang="en-US" dirty="0"/>
              <a:t> </a:t>
            </a:r>
            <a:r>
              <a:rPr lang="en-US" dirty="0" err="1"/>
              <a:t>pentru</a:t>
            </a:r>
            <a:r>
              <a:rPr lang="en-US" dirty="0"/>
              <a:t> </a:t>
            </a:r>
            <a:r>
              <a:rPr lang="en-US" dirty="0" err="1"/>
              <a:t>încadrarea</a:t>
            </a:r>
            <a:r>
              <a:rPr lang="en-US" dirty="0"/>
              <a:t> </a:t>
            </a:r>
            <a:r>
              <a:rPr lang="en-US" dirty="0" err="1"/>
              <a:t>persoanelor</a:t>
            </a:r>
            <a:r>
              <a:rPr lang="en-US" dirty="0"/>
              <a:t> </a:t>
            </a:r>
            <a:r>
              <a:rPr lang="en-US" dirty="0" err="1"/>
              <a:t>aparţinând</a:t>
            </a:r>
            <a:r>
              <a:rPr lang="en-US" dirty="0"/>
              <a:t> </a:t>
            </a:r>
            <a:r>
              <a:rPr lang="en-US" dirty="0" err="1"/>
              <a:t>grupului</a:t>
            </a:r>
            <a:r>
              <a:rPr lang="en-US" dirty="0"/>
              <a:t> </a:t>
            </a:r>
            <a:r>
              <a:rPr lang="en-US" dirty="0" err="1"/>
              <a:t>vulnerabil</a:t>
            </a:r>
            <a:r>
              <a:rPr lang="en-US" dirty="0"/>
              <a:t>;</a:t>
            </a:r>
            <a:endParaRPr lang="ro-RO" dirty="0"/>
          </a:p>
          <a:p>
            <a:pPr marL="742950" lvl="1" indent="-285750" fontAlgn="base">
              <a:spcAft>
                <a:spcPts val="600"/>
              </a:spcAft>
              <a:buFont typeface="Wingdings" pitchFamily="2" charset="2"/>
              <a:buChar char="ü"/>
            </a:pPr>
            <a:r>
              <a:rPr lang="en-US" dirty="0" err="1"/>
              <a:t>dezvoltarea</a:t>
            </a:r>
            <a:r>
              <a:rPr lang="en-US" dirty="0"/>
              <a:t> </a:t>
            </a:r>
            <a:r>
              <a:rPr lang="en-US" dirty="0" err="1"/>
              <a:t>unor</a:t>
            </a:r>
            <a:r>
              <a:rPr lang="en-US" dirty="0"/>
              <a:t> </a:t>
            </a:r>
            <a:r>
              <a:rPr lang="en-US" dirty="0" err="1"/>
              <a:t>programe</a:t>
            </a:r>
            <a:r>
              <a:rPr lang="en-US" dirty="0"/>
              <a:t> de </a:t>
            </a:r>
            <a:r>
              <a:rPr lang="en-US" dirty="0" err="1"/>
              <a:t>formare</a:t>
            </a:r>
            <a:r>
              <a:rPr lang="en-US" dirty="0"/>
              <a:t> </a:t>
            </a:r>
            <a:r>
              <a:rPr lang="en-US" dirty="0" err="1"/>
              <a:t>profesională</a:t>
            </a:r>
            <a:r>
              <a:rPr lang="en-US" dirty="0"/>
              <a:t> dedicate </a:t>
            </a:r>
            <a:r>
              <a:rPr lang="en-US" dirty="0" err="1"/>
              <a:t>persoanelor</a:t>
            </a:r>
            <a:r>
              <a:rPr lang="en-US" dirty="0"/>
              <a:t> din </a:t>
            </a:r>
            <a:r>
              <a:rPr lang="en-US" dirty="0" err="1"/>
              <a:t>grupul</a:t>
            </a:r>
            <a:r>
              <a:rPr lang="en-US" dirty="0"/>
              <a:t> </a:t>
            </a:r>
            <a:r>
              <a:rPr lang="en-US" dirty="0" err="1"/>
              <a:t>vulnerabil</a:t>
            </a:r>
            <a:r>
              <a:rPr lang="en-US" dirty="0"/>
              <a:t>;</a:t>
            </a:r>
            <a:endParaRPr lang="ro-RO" dirty="0"/>
          </a:p>
          <a:p>
            <a:pPr marL="742950" lvl="1" indent="-285750" fontAlgn="base">
              <a:spcAft>
                <a:spcPts val="600"/>
              </a:spcAft>
              <a:buFont typeface="Wingdings" pitchFamily="2" charset="2"/>
              <a:buChar char="ü"/>
            </a:pPr>
            <a:r>
              <a:rPr lang="en-US" dirty="0" err="1"/>
              <a:t>dezvoltarea</a:t>
            </a:r>
            <a:r>
              <a:rPr lang="en-US" dirty="0"/>
              <a:t> </a:t>
            </a:r>
            <a:r>
              <a:rPr lang="en-US" dirty="0" err="1"/>
              <a:t>serviciilor</a:t>
            </a:r>
            <a:r>
              <a:rPr lang="en-US" dirty="0"/>
              <a:t> </a:t>
            </a:r>
            <a:r>
              <a:rPr lang="en-US" dirty="0" err="1"/>
              <a:t>sociale</a:t>
            </a:r>
            <a:r>
              <a:rPr lang="en-US" dirty="0"/>
              <a:t> </a:t>
            </a:r>
            <a:r>
              <a:rPr lang="en-US" dirty="0" err="1"/>
              <a:t>pentru</a:t>
            </a:r>
            <a:r>
              <a:rPr lang="en-US" dirty="0"/>
              <a:t> </a:t>
            </a:r>
            <a:r>
              <a:rPr lang="en-US" dirty="0" err="1"/>
              <a:t>creşterea</a:t>
            </a:r>
            <a:r>
              <a:rPr lang="en-US" dirty="0"/>
              <a:t> </a:t>
            </a:r>
            <a:r>
              <a:rPr lang="en-US" dirty="0" err="1"/>
              <a:t>capacităţii</a:t>
            </a:r>
            <a:r>
              <a:rPr lang="en-US" dirty="0"/>
              <a:t> de </a:t>
            </a:r>
            <a:r>
              <a:rPr lang="en-US" dirty="0" err="1"/>
              <a:t>inserţie</a:t>
            </a:r>
            <a:r>
              <a:rPr lang="en-US" dirty="0"/>
              <a:t> </a:t>
            </a:r>
            <a:r>
              <a:rPr lang="en-US" dirty="0" err="1"/>
              <a:t>pe</a:t>
            </a:r>
            <a:r>
              <a:rPr lang="en-US" dirty="0"/>
              <a:t> </a:t>
            </a:r>
            <a:r>
              <a:rPr lang="en-US" dirty="0" err="1"/>
              <a:t>piaţa</a:t>
            </a:r>
            <a:r>
              <a:rPr lang="en-US" dirty="0"/>
              <a:t> </a:t>
            </a:r>
            <a:r>
              <a:rPr lang="en-US" dirty="0" err="1"/>
              <a:t>muncii</a:t>
            </a:r>
            <a:r>
              <a:rPr lang="en-US" dirty="0"/>
              <a:t> a </a:t>
            </a:r>
            <a:r>
              <a:rPr lang="en-US" dirty="0" err="1"/>
              <a:t>persoanelor</a:t>
            </a:r>
            <a:r>
              <a:rPr lang="en-US" dirty="0"/>
              <a:t> din </a:t>
            </a:r>
            <a:r>
              <a:rPr lang="en-US" dirty="0" err="1"/>
              <a:t>grupul</a:t>
            </a:r>
            <a:r>
              <a:rPr lang="en-US" dirty="0"/>
              <a:t> </a:t>
            </a:r>
            <a:r>
              <a:rPr lang="en-US" dirty="0" err="1"/>
              <a:t>vulnerabil</a:t>
            </a:r>
            <a:r>
              <a:rPr lang="en-US" dirty="0"/>
              <a:t>.</a:t>
            </a:r>
            <a:endParaRPr lang="ro-RO" dirty="0"/>
          </a:p>
          <a:p>
            <a:endParaRPr lang="ro-RO" dirty="0">
              <a:latin typeface="Arial" panose="020B0604020202020204" pitchFamily="34" charset="0"/>
              <a:cs typeface="Arial" panose="020B0604020202020204" pitchFamily="34" charset="0"/>
            </a:endParaRPr>
          </a:p>
          <a:p>
            <a:endParaRPr lang="ro-RO" dirty="0"/>
          </a:p>
          <a:p>
            <a:r>
              <a:rPr lang="ro-RO" dirty="0"/>
              <a:t> </a:t>
            </a:r>
          </a:p>
          <a:p>
            <a:endParaRPr lang="ro-RO" dirty="0"/>
          </a:p>
          <a:p>
            <a:pPr marL="285750" indent="-285750">
              <a:buFont typeface="Courier New" panose="02070309020205020404" pitchFamily="49" charset="0"/>
              <a:buChar char="o"/>
            </a:pPr>
            <a:endParaRPr lang="ro-RO" b="1" dirty="0" smtClean="0">
              <a:latin typeface="Arial" panose="020B0604020202020204" pitchFamily="34" charset="0"/>
              <a:ea typeface="Times New Roman" panose="02020603050405020304" pitchFamily="18"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2</a:t>
            </a:fld>
            <a:endParaRPr lang="ro-RO"/>
          </a:p>
        </p:txBody>
      </p:sp>
    </p:spTree>
    <p:extLst>
      <p:ext uri="{BB962C8B-B14F-4D97-AF65-F5344CB8AC3E}">
        <p14:creationId xmlns:p14="http://schemas.microsoft.com/office/powerpoint/2010/main" xmlns="" val="41570672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83853" y="985720"/>
            <a:ext cx="12051495" cy="4632037"/>
          </a:xfrm>
          <a:prstGeom prst="rect">
            <a:avLst/>
          </a:prstGeom>
        </p:spPr>
        <p:txBody>
          <a:bodyPr wrap="square">
            <a:spAutoFit/>
          </a:bodyPr>
          <a:lstStyle/>
          <a:p>
            <a:pPr lvl="2" fontAlgn="base"/>
            <a:r>
              <a:rPr lang="en-IE" b="1" dirty="0"/>
              <a:t>	</a:t>
            </a:r>
            <a:r>
              <a:rPr lang="en-IE" b="1" dirty="0" smtClean="0"/>
              <a:t>- </a:t>
            </a:r>
            <a:r>
              <a:rPr lang="en-US" dirty="0"/>
              <a:t>	</a:t>
            </a:r>
            <a:r>
              <a:rPr lang="en-US" dirty="0" smtClean="0"/>
              <a:t>	</a:t>
            </a:r>
            <a:endParaRPr lang="en-US" dirty="0"/>
          </a:p>
          <a:p>
            <a:r>
              <a:rPr lang="en-US" b="1" dirty="0" err="1">
                <a:latin typeface="Arial" panose="020B0604020202020204" pitchFamily="34" charset="0"/>
                <a:cs typeface="Arial" panose="020B0604020202020204" pitchFamily="34" charset="0"/>
              </a:rPr>
              <a:t>Antreprenoriatul</a:t>
            </a:r>
            <a:r>
              <a:rPr lang="en-US" b="1" dirty="0">
                <a:latin typeface="Arial" panose="020B0604020202020204" pitchFamily="34" charset="0"/>
                <a:cs typeface="Arial" panose="020B0604020202020204" pitchFamily="34" charset="0"/>
              </a:rPr>
              <a:t> social</a:t>
            </a:r>
            <a:endParaRPr lang="ro-RO"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 </a:t>
            </a:r>
            <a:endParaRPr lang="ro-RO"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Scopul</a:t>
            </a:r>
            <a:r>
              <a:rPr lang="en-US" dirty="0">
                <a:latin typeface="Arial" panose="020B0604020202020204" pitchFamily="34" charset="0"/>
                <a:cs typeface="Arial" panose="020B0604020202020204" pitchFamily="34" charset="0"/>
              </a:rPr>
              <a:t> principal al </a:t>
            </a:r>
            <a:r>
              <a:rPr lang="en-US" dirty="0" err="1">
                <a:latin typeface="Arial" panose="020B0604020202020204" pitchFamily="34" charset="0"/>
                <a:cs typeface="Arial" panose="020B0604020202020204" pitchFamily="34" charset="0"/>
              </a:rPr>
              <a:t>antreprenoriatului</a:t>
            </a:r>
            <a:r>
              <a:rPr lang="en-US" dirty="0">
                <a:latin typeface="Arial" panose="020B0604020202020204" pitchFamily="34" charset="0"/>
                <a:cs typeface="Arial" panose="020B0604020202020204" pitchFamily="34" charset="0"/>
              </a:rPr>
              <a:t>  social nu </a:t>
            </a:r>
            <a:r>
              <a:rPr lang="en-US" dirty="0" err="1">
                <a:latin typeface="Arial" panose="020B0604020202020204" pitchFamily="34" charset="0"/>
                <a:cs typeface="Arial" panose="020B0604020202020204" pitchFamily="34" charset="0"/>
              </a:rPr>
              <a:t>este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obtinerea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bani</a:t>
            </a:r>
            <a:r>
              <a:rPr lang="en-US" dirty="0">
                <a:latin typeface="Arial" panose="020B0604020202020204" pitchFamily="34" charset="0"/>
                <a:cs typeface="Arial" panose="020B0604020202020204" pitchFamily="34" charset="0"/>
              </a:rPr>
              <a:t>, ci </a:t>
            </a:r>
            <a:r>
              <a:rPr lang="en-US" dirty="0" err="1">
                <a:latin typeface="Arial" panose="020B0604020202020204" pitchFamily="34" charset="0"/>
                <a:cs typeface="Arial" panose="020B0604020202020204" pitchFamily="34" charset="0"/>
              </a:rPr>
              <a:t>construirea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afaceri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etice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durabile</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sa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aiba</a:t>
            </a:r>
            <a:r>
              <a:rPr lang="en-US" dirty="0">
                <a:latin typeface="Arial" panose="020B0604020202020204" pitchFamily="34" charset="0"/>
                <a:cs typeface="Arial" panose="020B0604020202020204" pitchFamily="34" charset="0"/>
              </a:rPr>
              <a:t> un impact social </a:t>
            </a:r>
            <a:r>
              <a:rPr lang="en-US" dirty="0" err="1">
                <a:latin typeface="Arial" panose="020B0604020202020204" pitchFamily="34" charset="0"/>
                <a:cs typeface="Arial" panose="020B0604020202020204" pitchFamily="34" charset="0"/>
              </a:rPr>
              <a:t>pozitiv</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prin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crearea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locuri</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munca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persoanele</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defavorizate</a:t>
            </a:r>
            <a:r>
              <a:rPr lang="ro-RO" dirty="0" smtClean="0">
                <a:latin typeface="Arial" panose="020B0604020202020204" pitchFamily="34" charset="0"/>
                <a:cs typeface="Arial" panose="020B0604020202020204" pitchFamily="34" charset="0"/>
              </a:rPr>
              <a:t> respectiv obtinerea de profit in folosul unui grup social defavorizat</a:t>
            </a: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endParaRPr lang="ro-RO" dirty="0" smtClean="0">
              <a:latin typeface="Arial" panose="020B0604020202020204" pitchFamily="34" charset="0"/>
              <a:cs typeface="Arial" panose="020B0604020202020204" pitchFamily="34" charset="0"/>
            </a:endParaRPr>
          </a:p>
          <a:p>
            <a:endParaRPr lang="ro-RO" dirty="0" smtClean="0">
              <a:latin typeface="Arial" panose="020B0604020202020204" pitchFamily="34" charset="0"/>
              <a:cs typeface="Arial" panose="020B0604020202020204" pitchFamily="34" charset="0"/>
            </a:endParaRPr>
          </a:p>
          <a:p>
            <a:pPr>
              <a:spcAft>
                <a:spcPts val="600"/>
              </a:spcAft>
            </a:pPr>
            <a:r>
              <a:rPr lang="en-US" b="1" dirty="0" err="1" smtClean="0">
                <a:latin typeface="Arial" panose="020B0604020202020204" pitchFamily="34" charset="0"/>
                <a:cs typeface="Arial" panose="020B0604020202020204" pitchFamily="34" charset="0"/>
              </a:rPr>
              <a:t>Beneficii</a:t>
            </a:r>
            <a:r>
              <a:rPr lang="ro-RO" b="1" dirty="0" smtClean="0">
                <a:latin typeface="Arial" panose="020B0604020202020204" pitchFamily="34" charset="0"/>
                <a:cs typeface="Arial" panose="020B0604020202020204" pitchFamily="34" charset="0"/>
              </a:rPr>
              <a:t>le </a:t>
            </a:r>
            <a:r>
              <a:rPr lang="en-US" b="1" dirty="0" smtClean="0">
                <a:latin typeface="Arial" panose="020B0604020202020204" pitchFamily="34" charset="0"/>
                <a:cs typeface="Arial" panose="020B0604020202020204" pitchFamily="34" charset="0"/>
              </a:rPr>
              <a:t> </a:t>
            </a:r>
            <a:r>
              <a:rPr lang="ro-RO" b="1" dirty="0" smtClean="0">
                <a:latin typeface="Arial" panose="020B0604020202020204" pitchFamily="34" charset="0"/>
                <a:cs typeface="Arial" panose="020B0604020202020204" pitchFamily="34" charset="0"/>
              </a:rPr>
              <a:t>generate de </a:t>
            </a:r>
            <a:r>
              <a:rPr lang="en-US" dirty="0" err="1" smtClean="0">
                <a:latin typeface="Arial" panose="020B0604020202020204" pitchFamily="34" charset="0"/>
                <a:cs typeface="Arial" panose="020B0604020202020204" pitchFamily="34" charset="0"/>
              </a:rPr>
              <a:t>antreprenoriatul</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social in </a:t>
            </a:r>
            <a:r>
              <a:rPr lang="en-US" dirty="0" err="1">
                <a:latin typeface="Arial" panose="020B0604020202020204" pitchFamily="34" charset="0"/>
                <a:cs typeface="Arial" panose="020B0604020202020204" pitchFamily="34" charset="0"/>
              </a:rPr>
              <a:t>comunitatile</a:t>
            </a:r>
            <a:r>
              <a:rPr lang="en-US" dirty="0">
                <a:latin typeface="Arial" panose="020B0604020202020204" pitchFamily="34" charset="0"/>
                <a:cs typeface="Arial" panose="020B0604020202020204" pitchFamily="34" charset="0"/>
              </a:rPr>
              <a:t> in care </a:t>
            </a:r>
            <a:r>
              <a:rPr lang="en-US" dirty="0" err="1">
                <a:latin typeface="Arial" panose="020B0604020202020204" pitchFamily="34" charset="0"/>
                <a:cs typeface="Arial" panose="020B0604020202020204" pitchFamily="34" charset="0"/>
              </a:rPr>
              <a:t>isi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desfasoară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activitatea</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err="1" smtClean="0">
                <a:latin typeface="Arial" panose="020B0604020202020204" pitchFamily="34" charset="0"/>
                <a:cs typeface="Arial" panose="020B0604020202020204" pitchFamily="34" charset="0"/>
              </a:rPr>
              <a:t>Cresterea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numarului</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persoane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angajate</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Activitatile</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antreprenoriat</a:t>
            </a:r>
            <a:r>
              <a:rPr lang="en-US" dirty="0">
                <a:latin typeface="Arial" panose="020B0604020202020204" pitchFamily="34" charset="0"/>
                <a:cs typeface="Arial" panose="020B0604020202020204" pitchFamily="34" charset="0"/>
              </a:rPr>
              <a:t> social </a:t>
            </a:r>
            <a:r>
              <a:rPr lang="en-US" dirty="0" err="1">
                <a:latin typeface="Arial" panose="020B0604020202020204" pitchFamily="34" charset="0"/>
                <a:cs typeface="Arial" panose="020B0604020202020204" pitchFamily="34" charset="0"/>
              </a:rPr>
              <a:t>creeaza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joburi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oportunitati</a:t>
            </a:r>
            <a:r>
              <a:rPr lang="en-US" dirty="0" smtClean="0">
                <a:latin typeface="Arial" panose="020B0604020202020204" pitchFamily="34" charset="0"/>
                <a:cs typeface="Arial" panose="020B0604020202020204" pitchFamily="34" charset="0"/>
              </a:rPr>
              <a:t>.</a:t>
            </a:r>
          </a:p>
          <a:p>
            <a:pPr lvl="1">
              <a:spcAft>
                <a:spcPts val="600"/>
              </a:spcAft>
              <a:buFont typeface="Wingdings" pitchFamily="2" charset="2"/>
              <a:buChar char="ü"/>
            </a:pP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a:t>
            </a:r>
            <a:r>
              <a:rPr lang="en-US" dirty="0" err="1" smtClean="0">
                <a:latin typeface="Arial" panose="020B0604020202020204" pitchFamily="34" charset="0"/>
                <a:cs typeface="Arial" panose="020B0604020202020204" pitchFamily="34" charset="0"/>
              </a:rPr>
              <a:t>reaza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oportunitati</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angajare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training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categorii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defavorizate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devin</a:t>
            </a:r>
            <a:r>
              <a:rPr lang="en-US" dirty="0">
                <a:latin typeface="Arial" panose="020B0604020202020204" pitchFamily="34" charset="0"/>
                <a:cs typeface="Arial" panose="020B0604020202020204" pitchFamily="34" charset="0"/>
              </a:rPr>
              <a:t> in sine </a:t>
            </a:r>
            <a:r>
              <a:rPr lang="en-US" dirty="0" err="1">
                <a:latin typeface="Arial" panose="020B0604020202020204" pitchFamily="34" charset="0"/>
                <a:cs typeface="Arial" panose="020B0604020202020204" pitchFamily="34" charset="0"/>
              </a:rPr>
              <a:t>legatura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intre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piata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muncii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someri</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err="1" smtClean="0">
                <a:latin typeface="Arial" panose="020B0604020202020204" pitchFamily="34" charset="0"/>
                <a:cs typeface="Arial" panose="020B0604020202020204" pitchFamily="34" charset="0"/>
              </a:rPr>
              <a:t>Inovatie</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crearea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noi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bunuri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servicii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nevoi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care nu </a:t>
            </a:r>
            <a:r>
              <a:rPr lang="en-US" dirty="0" err="1">
                <a:latin typeface="Arial" panose="020B0604020202020204" pitchFamily="34" charset="0"/>
                <a:cs typeface="Arial" panose="020B0604020202020204" pitchFamily="34" charset="0"/>
              </a:rPr>
              <a:t>sunt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adresate</a:t>
            </a:r>
            <a:r>
              <a:rPr lang="en-US" dirty="0">
                <a:latin typeface="Arial" panose="020B0604020202020204" pitchFamily="34" charset="0"/>
                <a:cs typeface="Arial" panose="020B0604020202020204" pitchFamily="34" charset="0"/>
              </a:rPr>
              <a:t> de </a:t>
            </a:r>
            <a:r>
              <a:rPr lang="en-US" dirty="0" err="1" smtClean="0">
                <a:latin typeface="Arial" panose="020B0604020202020204" pitchFamily="34" charset="0"/>
                <a:cs typeface="Arial" panose="020B0604020202020204" pitchFamily="34" charset="0"/>
              </a:rPr>
              <a:t>societate</a:t>
            </a:r>
            <a:endParaRPr lang="en-US" dirty="0" smtClean="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Problemele</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adresate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cel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frecvent</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intreprinderile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acest</a:t>
            </a:r>
            <a:r>
              <a:rPr lang="en-US" dirty="0">
                <a:latin typeface="Arial" panose="020B0604020202020204" pitchFamily="34" charset="0"/>
                <a:cs typeface="Arial" panose="020B0604020202020204" pitchFamily="34" charset="0"/>
              </a:rPr>
              <a:t> moment </a:t>
            </a:r>
            <a:r>
              <a:rPr lang="en-US" dirty="0" err="1">
                <a:latin typeface="Arial" panose="020B0604020202020204" pitchFamily="34" charset="0"/>
                <a:cs typeface="Arial" panose="020B0604020202020204" pitchFamily="34" charset="0"/>
              </a:rPr>
              <a:t>sunt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bolnavii</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HIV/SIDA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persoanele</a:t>
            </a:r>
            <a:r>
              <a:rPr lang="en-US" dirty="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dizabilitati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analfabetismul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abuzul</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droguri</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endParaRPr lang="ro-RO"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3</a:t>
            </a:fld>
            <a:endParaRPr lang="ro-RO"/>
          </a:p>
        </p:txBody>
      </p:sp>
    </p:spTree>
    <p:extLst>
      <p:ext uri="{BB962C8B-B14F-4D97-AF65-F5344CB8AC3E}">
        <p14:creationId xmlns:p14="http://schemas.microsoft.com/office/powerpoint/2010/main" xmlns="" val="29616799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40504" y="942920"/>
            <a:ext cx="12051495" cy="5770811"/>
          </a:xfrm>
          <a:prstGeom prst="rect">
            <a:avLst/>
          </a:prstGeom>
        </p:spPr>
        <p:txBody>
          <a:bodyPr wrap="square">
            <a:spAutoFit/>
          </a:bodyPr>
          <a:lstStyle/>
          <a:p>
            <a:pPr algn="just">
              <a:spcAft>
                <a:spcPts val="0"/>
              </a:spcAft>
            </a:pPr>
            <a:r>
              <a:rPr lang="ro-RO" dirty="0" smtClean="0"/>
              <a:t>	</a:t>
            </a:r>
          </a:p>
          <a:p>
            <a:pPr>
              <a:spcAft>
                <a:spcPts val="600"/>
              </a:spcAft>
            </a:pPr>
            <a:r>
              <a:rPr lang="en-US" b="1" dirty="0" err="1" smtClean="0">
                <a:latin typeface="Arial" panose="020B0604020202020204" pitchFamily="34" charset="0"/>
                <a:cs typeface="Arial" panose="020B0604020202020204" pitchFamily="34" charset="0"/>
              </a:rPr>
              <a:t>Antreprenorul</a:t>
            </a:r>
            <a:r>
              <a:rPr lang="en-US" b="1" dirty="0" smtClean="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social </a:t>
            </a:r>
            <a:r>
              <a:rPr lang="en-US" b="1" dirty="0" err="1">
                <a:latin typeface="Arial" panose="020B0604020202020204" pitchFamily="34" charset="0"/>
                <a:cs typeface="Arial" panose="020B0604020202020204" pitchFamily="34" charset="0"/>
              </a:rPr>
              <a:t>este</a:t>
            </a:r>
            <a:r>
              <a:rPr lang="en-US" b="1" dirty="0">
                <a:latin typeface="Arial" panose="020B0604020202020204" pitchFamily="34" charset="0"/>
                <a:cs typeface="Arial" panose="020B0604020202020204" pitchFamily="34" charset="0"/>
              </a:rPr>
              <a:t> </a:t>
            </a:r>
            <a:r>
              <a:rPr lang="ro-RO" b="1" dirty="0" smtClean="0">
                <a:latin typeface="Arial" panose="020B0604020202020204" pitchFamily="34" charset="0"/>
                <a:cs typeface="Arial" panose="020B0604020202020204" pitchFamily="34" charset="0"/>
              </a:rPr>
              <a:t>un membru al societatii civile </a:t>
            </a:r>
            <a:r>
              <a:rPr lang="en-US" b="1" dirty="0" smtClean="0">
                <a:latin typeface="Arial" panose="020B0604020202020204" pitchFamily="34" charset="0"/>
                <a:cs typeface="Arial" panose="020B0604020202020204" pitchFamily="34" charset="0"/>
              </a:rPr>
              <a:t>care </a:t>
            </a:r>
            <a:r>
              <a:rPr lang="en-US" b="1" dirty="0" err="1">
                <a:latin typeface="Arial" panose="020B0604020202020204" pitchFamily="34" charset="0"/>
                <a:cs typeface="Arial" panose="020B0604020202020204" pitchFamily="34" charset="0"/>
              </a:rPr>
              <a:t>recunoaste</a:t>
            </a:r>
            <a:r>
              <a:rPr lang="en-US" b="1" dirty="0">
                <a:latin typeface="Arial" panose="020B0604020202020204" pitchFamily="34" charset="0"/>
                <a:cs typeface="Arial" panose="020B0604020202020204" pitchFamily="34" charset="0"/>
              </a:rPr>
              <a:t> o </a:t>
            </a:r>
            <a:r>
              <a:rPr lang="en-US" b="1" dirty="0" err="1">
                <a:latin typeface="Arial" panose="020B0604020202020204" pitchFamily="34" charset="0"/>
                <a:cs typeface="Arial" panose="020B0604020202020204" pitchFamily="34" charset="0"/>
              </a:rPr>
              <a:t>problema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sociala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si</a:t>
            </a:r>
            <a:r>
              <a:rPr lang="en-US" b="1" dirty="0">
                <a:latin typeface="Arial" panose="020B0604020202020204" pitchFamily="34" charset="0"/>
                <a:cs typeface="Arial" panose="020B0604020202020204" pitchFamily="34" charset="0"/>
              </a:rPr>
              <a:t> care </a:t>
            </a:r>
            <a:r>
              <a:rPr lang="en-US" b="1" dirty="0" err="1">
                <a:latin typeface="Arial" panose="020B0604020202020204" pitchFamily="34" charset="0"/>
                <a:cs typeface="Arial" panose="020B0604020202020204" pitchFamily="34" charset="0"/>
              </a:rPr>
              <a:t>foloseste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principiile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antreprenoriale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pentru</a:t>
            </a:r>
            <a:r>
              <a:rPr lang="en-US" b="1" dirty="0">
                <a:latin typeface="Arial" panose="020B0604020202020204" pitchFamily="34" charset="0"/>
                <a:cs typeface="Arial" panose="020B0604020202020204" pitchFamily="34" charset="0"/>
              </a:rPr>
              <a:t> a </a:t>
            </a:r>
            <a:r>
              <a:rPr lang="en-US" b="1" dirty="0" err="1">
                <a:latin typeface="Arial" panose="020B0604020202020204" pitchFamily="34" charset="0"/>
                <a:cs typeface="Arial" panose="020B0604020202020204" pitchFamily="34" charset="0"/>
              </a:rPr>
              <a:t>organiza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crea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administra</a:t>
            </a:r>
            <a:r>
              <a:rPr lang="en-US" b="1" dirty="0">
                <a:latin typeface="Arial" panose="020B0604020202020204" pitchFamily="34" charset="0"/>
                <a:cs typeface="Arial" panose="020B0604020202020204" pitchFamily="34" charset="0"/>
              </a:rPr>
              <a:t> un capital de </a:t>
            </a:r>
            <a:r>
              <a:rPr lang="en-US" b="1" dirty="0" err="1">
                <a:latin typeface="Arial" panose="020B0604020202020204" pitchFamily="34" charset="0"/>
                <a:cs typeface="Arial" panose="020B0604020202020204" pitchFamily="34" charset="0"/>
              </a:rPr>
              <a:t>risc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pentru</a:t>
            </a:r>
            <a:r>
              <a:rPr lang="en-US" b="1" dirty="0">
                <a:latin typeface="Arial" panose="020B0604020202020204" pitchFamily="34" charset="0"/>
                <a:cs typeface="Arial" panose="020B0604020202020204" pitchFamily="34" charset="0"/>
              </a:rPr>
              <a:t> a face </a:t>
            </a:r>
            <a:r>
              <a:rPr lang="en-US" b="1" dirty="0" err="1">
                <a:latin typeface="Arial" panose="020B0604020202020204" pitchFamily="34" charset="0"/>
                <a:cs typeface="Arial" panose="020B0604020202020204" pitchFamily="34" charset="0"/>
              </a:rPr>
              <a:t>schimbari</a:t>
            </a:r>
            <a:r>
              <a:rPr lang="en-US" b="1" dirty="0">
                <a:latin typeface="Arial" panose="020B0604020202020204" pitchFamily="34" charset="0"/>
                <a:cs typeface="Arial" panose="020B0604020202020204" pitchFamily="34" charset="0"/>
              </a:rPr>
              <a:t> </a:t>
            </a:r>
            <a:r>
              <a:rPr lang="en-US" b="1" dirty="0" err="1" smtClean="0">
                <a:latin typeface="Arial" panose="020B0604020202020204" pitchFamily="34" charset="0"/>
                <a:cs typeface="Arial" panose="020B0604020202020204" pitchFamily="34" charset="0"/>
              </a:rPr>
              <a:t>sociale</a:t>
            </a:r>
            <a:endParaRPr lang="ro-RO" dirty="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err="1">
                <a:latin typeface="Arial" panose="020B0604020202020204" pitchFamily="34" charset="0"/>
                <a:cs typeface="Arial" panose="020B0604020202020204" pitchFamily="34" charset="0"/>
              </a:rPr>
              <a:t>Antreprenorul</a:t>
            </a:r>
            <a:r>
              <a:rPr lang="en-US" dirty="0">
                <a:latin typeface="Arial" panose="020B0604020202020204" pitchFamily="34" charset="0"/>
                <a:cs typeface="Arial" panose="020B0604020202020204" pitchFamily="34" charset="0"/>
              </a:rPr>
              <a:t> social </a:t>
            </a:r>
            <a:r>
              <a:rPr lang="en-US" dirty="0" err="1" smtClean="0">
                <a:latin typeface="Arial" panose="020B0604020202020204" pitchFamily="34" charset="0"/>
                <a:cs typeface="Arial" panose="020B0604020202020204" pitchFamily="34" charset="0"/>
              </a:rPr>
              <a:t>foloseste</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afacerea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a:t>
            </a:r>
            <a:r>
              <a:rPr lang="en-US" dirty="0">
                <a:latin typeface="Arial" panose="020B0604020202020204" pitchFamily="34" charset="0"/>
                <a:cs typeface="Arial" panose="020B0604020202020204" pitchFamily="34" charset="0"/>
              </a:rPr>
              <a:t> care o </a:t>
            </a:r>
            <a:r>
              <a:rPr lang="en-US" dirty="0" err="1">
                <a:latin typeface="Arial" panose="020B0604020202020204" pitchFamily="34" charset="0"/>
                <a:cs typeface="Arial" panose="020B0604020202020204" pitchFamily="34" charset="0"/>
              </a:rPr>
              <a:t>dezvolta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astfel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incat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aceasta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aiba</a:t>
            </a:r>
            <a:r>
              <a:rPr lang="en-US" dirty="0">
                <a:latin typeface="Arial" panose="020B0604020202020204" pitchFamily="34" charset="0"/>
                <a:cs typeface="Arial" panose="020B0604020202020204" pitchFamily="34" charset="0"/>
              </a:rPr>
              <a:t> un impact social</a:t>
            </a:r>
            <a:r>
              <a:rPr lang="en-US" dirty="0" smtClean="0">
                <a:latin typeface="Arial" panose="020B0604020202020204" pitchFamily="34" charset="0"/>
                <a:cs typeface="Arial" panose="020B0604020202020204" pitchFamily="34" charset="0"/>
              </a:rPr>
              <a:t>.</a:t>
            </a:r>
            <a:endParaRPr lang="ro-RO" dirty="0" smtClean="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Uneori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notiunea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antreprenor</a:t>
            </a:r>
            <a:r>
              <a:rPr lang="en-US" dirty="0">
                <a:latin typeface="Arial" panose="020B0604020202020204" pitchFamily="34" charset="0"/>
                <a:cs typeface="Arial" panose="020B0604020202020204" pitchFamily="34" charset="0"/>
              </a:rPr>
              <a:t> social </a:t>
            </a:r>
            <a:r>
              <a:rPr lang="en-US" dirty="0" err="1">
                <a:latin typeface="Arial" panose="020B0604020202020204" pitchFamily="34" charset="0"/>
                <a:cs typeface="Arial" panose="020B0604020202020204" pitchFamily="34" charset="0"/>
              </a:rPr>
              <a:t>este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folosita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sensul</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inovator</a:t>
            </a:r>
            <a:r>
              <a:rPr lang="en-US" dirty="0">
                <a:latin typeface="Arial" panose="020B0604020202020204" pitchFamily="34" charset="0"/>
                <a:cs typeface="Arial" panose="020B0604020202020204" pitchFamily="34" charset="0"/>
              </a:rPr>
              <a:t> social - </a:t>
            </a:r>
            <a:r>
              <a:rPr lang="en-US" dirty="0" err="1">
                <a:latin typeface="Arial" panose="020B0604020202020204" pitchFamily="34" charset="0"/>
                <a:cs typeface="Arial" panose="020B0604020202020204" pitchFamily="34" charset="0"/>
              </a:rPr>
              <a:t>persoana</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rezolva</a:t>
            </a:r>
            <a:r>
              <a:rPr lang="en-US" dirty="0">
                <a:latin typeface="Arial" panose="020B0604020202020204" pitchFamily="34" charset="0"/>
                <a:cs typeface="Arial" panose="020B0604020202020204" pitchFamily="34" charset="0"/>
              </a:rPr>
              <a:t> o </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problema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importanta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intr</a:t>
            </a:r>
            <a:r>
              <a:rPr lang="en-US" dirty="0">
                <a:latin typeface="Arial" panose="020B0604020202020204" pitchFamily="34" charset="0"/>
                <a:cs typeface="Arial" panose="020B0604020202020204" pitchFamily="34" charset="0"/>
              </a:rPr>
              <a:t>-un mod </a:t>
            </a:r>
            <a:r>
              <a:rPr lang="en-US" dirty="0" err="1">
                <a:latin typeface="Arial" panose="020B0604020202020204" pitchFamily="34" charset="0"/>
                <a:cs typeface="Arial" panose="020B0604020202020204" pitchFamily="34" charset="0"/>
              </a:rPr>
              <a:t>deosebit</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eficient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inovativ</a:t>
            </a:r>
            <a:r>
              <a:rPr lang="en-US" dirty="0" smtClean="0">
                <a:latin typeface="Arial" panose="020B0604020202020204" pitchFamily="34" charset="0"/>
                <a:cs typeface="Arial" panose="020B0604020202020204" pitchFamily="34" charset="0"/>
              </a:rPr>
              <a:t>.</a:t>
            </a:r>
            <a:endParaRPr lang="ro-RO" dirty="0" smtClean="0">
              <a:latin typeface="Arial" panose="020B0604020202020204" pitchFamily="34" charset="0"/>
              <a:cs typeface="Arial" panose="020B0604020202020204" pitchFamily="34" charset="0"/>
            </a:endParaRPr>
          </a:p>
          <a:p>
            <a:pPr>
              <a:spcAft>
                <a:spcPts val="600"/>
              </a:spcAft>
            </a:pPr>
            <a:endParaRPr lang="ro-RO" dirty="0" smtClean="0">
              <a:latin typeface="Arial" panose="020B0604020202020204" pitchFamily="34" charset="0"/>
              <a:cs typeface="Arial" panose="020B0604020202020204" pitchFamily="34" charset="0"/>
            </a:endParaRPr>
          </a:p>
          <a:p>
            <a:pPr>
              <a:spcAft>
                <a:spcPts val="600"/>
              </a:spcAft>
            </a:pPr>
            <a:r>
              <a:rPr lang="ro-RO" b="1" dirty="0" smtClean="0">
                <a:latin typeface="Arial" panose="020B0604020202020204" pitchFamily="34" charset="0"/>
                <a:cs typeface="Arial" panose="020B0604020202020204" pitchFamily="34" charset="0"/>
              </a:rPr>
              <a:t>Antreprenor traditional vs. Antreprenor social </a:t>
            </a:r>
          </a:p>
          <a:p>
            <a:pPr lvl="1">
              <a:spcAft>
                <a:spcPts val="600"/>
              </a:spcAft>
              <a:buFont typeface="Wingdings" pitchFamily="2" charset="2"/>
              <a:buChar char="ü"/>
            </a:pPr>
            <a:r>
              <a:rPr lang="en-US" dirty="0" err="1" smtClean="0">
                <a:latin typeface="Arial" panose="020B0604020202020204" pitchFamily="34" charset="0"/>
                <a:cs typeface="Arial" panose="020B0604020202020204" pitchFamily="34" charset="0"/>
              </a:rPr>
              <a:t>Antreprenorii</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obisnuiti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identifica</a:t>
            </a:r>
            <a:r>
              <a:rPr lang="en-US" dirty="0">
                <a:latin typeface="Arial" panose="020B0604020202020204" pitchFamily="34" charset="0"/>
                <a:cs typeface="Arial" panose="020B0604020202020204" pitchFamily="34" charset="0"/>
              </a:rPr>
              <a:t> o </a:t>
            </a:r>
            <a:r>
              <a:rPr lang="en-US" dirty="0" err="1">
                <a:solidFill>
                  <a:srgbClr val="C00000"/>
                </a:solidFill>
                <a:latin typeface="Arial" panose="020B0604020202020204" pitchFamily="34" charset="0"/>
                <a:cs typeface="Arial" panose="020B0604020202020204" pitchFamily="34" charset="0"/>
              </a:rPr>
              <a:t>oportunitate</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comerciala</a:t>
            </a:r>
            <a:r>
              <a:rPr lang="en-US" dirty="0">
                <a:solidFill>
                  <a:srgbClr val="C00000"/>
                </a:solidFill>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incearca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a:t>
            </a:r>
            <a:r>
              <a:rPr lang="en-US" dirty="0">
                <a:latin typeface="Arial" panose="020B0604020202020204" pitchFamily="34" charset="0"/>
                <a:cs typeface="Arial" panose="020B0604020202020204" pitchFamily="34" charset="0"/>
              </a:rPr>
              <a:t> o </a:t>
            </a:r>
            <a:r>
              <a:rPr lang="en-US" dirty="0" err="1">
                <a:latin typeface="Arial" panose="020B0604020202020204" pitchFamily="34" charset="0"/>
                <a:cs typeface="Arial" panose="020B0604020202020204" pitchFamily="34" charset="0"/>
              </a:rPr>
              <a:t>speculeze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creand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oferind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unei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piete</a:t>
            </a:r>
            <a:r>
              <a:rPr lang="en-US" dirty="0">
                <a:latin typeface="Arial" panose="020B0604020202020204" pitchFamily="34" charset="0"/>
                <a:cs typeface="Arial" panose="020B0604020202020204" pitchFamily="34" charset="0"/>
              </a:rPr>
              <a:t> un </a:t>
            </a:r>
            <a:r>
              <a:rPr lang="en-US" dirty="0" err="1">
                <a:latin typeface="Arial" panose="020B0604020202020204" pitchFamily="34" charset="0"/>
                <a:cs typeface="Arial" panose="020B0604020202020204" pitchFamily="34" charset="0"/>
              </a:rPr>
              <a:t>produs</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un </a:t>
            </a:r>
            <a:r>
              <a:rPr lang="en-US" dirty="0" err="1">
                <a:latin typeface="Arial" panose="020B0604020202020204" pitchFamily="34" charset="0"/>
                <a:cs typeface="Arial" panose="020B0604020202020204" pitchFamily="34" charset="0"/>
              </a:rPr>
              <a:t>serviciu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nesatisfacut</a:t>
            </a:r>
            <a:r>
              <a:rPr lang="en-US" dirty="0">
                <a:latin typeface="Arial" panose="020B0604020202020204" pitchFamily="34" charset="0"/>
                <a:cs typeface="Arial" panose="020B0604020202020204" pitchFamily="34" charset="0"/>
              </a:rPr>
              <a:t> in </a:t>
            </a:r>
            <a:r>
              <a:rPr lang="en-US" dirty="0" err="1">
                <a:latin typeface="Arial" panose="020B0604020202020204" pitchFamily="34" charset="0"/>
                <a:cs typeface="Arial" panose="020B0604020202020204" pitchFamily="34" charset="0"/>
              </a:rPr>
              <a:t>prealabil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dar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necesar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indispensabil</a:t>
            </a:r>
            <a:r>
              <a:rPr lang="en-US" dirty="0">
                <a:latin typeface="Arial" panose="020B0604020202020204" pitchFamily="34" charset="0"/>
                <a:cs typeface="Arial" panose="020B0604020202020204" pitchFamily="34" charset="0"/>
              </a:rPr>
              <a:t>. </a:t>
            </a:r>
            <a:endParaRPr lang="ro-RO" dirty="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err="1" smtClean="0">
                <a:latin typeface="Arial" panose="020B0604020202020204" pitchFamily="34" charset="0"/>
                <a:cs typeface="Arial" panose="020B0604020202020204" pitchFamily="34" charset="0"/>
              </a:rPr>
              <a:t>Antreprenorii</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identifica</a:t>
            </a:r>
            <a:r>
              <a:rPr lang="en-US" dirty="0">
                <a:latin typeface="Arial" panose="020B0604020202020204" pitchFamily="34" charset="0"/>
                <a:cs typeface="Arial" panose="020B0604020202020204" pitchFamily="34" charset="0"/>
              </a:rPr>
              <a:t> o </a:t>
            </a:r>
            <a:r>
              <a:rPr lang="en-US" dirty="0" err="1">
                <a:solidFill>
                  <a:srgbClr val="C00000"/>
                </a:solidFill>
                <a:latin typeface="Arial" panose="020B0604020202020204" pitchFamily="34" charset="0"/>
                <a:cs typeface="Arial" panose="020B0604020202020204" pitchFamily="34" charset="0"/>
              </a:rPr>
              <a:t>nevoie</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sociala</a:t>
            </a:r>
            <a:r>
              <a:rPr lang="en-US" dirty="0">
                <a:solidFill>
                  <a:srgbClr val="C00000"/>
                </a:solidFill>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incearca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a:t>
            </a:r>
            <a:r>
              <a:rPr lang="en-US" dirty="0">
                <a:latin typeface="Arial" panose="020B0604020202020204" pitchFamily="34" charset="0"/>
                <a:cs typeface="Arial" panose="020B0604020202020204" pitchFamily="34" charset="0"/>
              </a:rPr>
              <a:t> o </a:t>
            </a:r>
            <a:r>
              <a:rPr lang="en-US" dirty="0" err="1">
                <a:latin typeface="Arial" panose="020B0604020202020204" pitchFamily="34" charset="0"/>
                <a:cs typeface="Arial" panose="020B0604020202020204" pitchFamily="34" charset="0"/>
              </a:rPr>
              <a:t>rezolve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speculand</a:t>
            </a:r>
            <a:r>
              <a:rPr lang="en-US" dirty="0">
                <a:latin typeface="Arial" panose="020B0604020202020204" pitchFamily="34" charset="0"/>
                <a:cs typeface="Arial" panose="020B0604020202020204" pitchFamily="34" charset="0"/>
              </a:rPr>
              <a:t> o </a:t>
            </a:r>
            <a:r>
              <a:rPr lang="en-US" dirty="0" err="1">
                <a:latin typeface="Arial" panose="020B0604020202020204" pitchFamily="34" charset="0"/>
                <a:cs typeface="Arial" panose="020B0604020202020204" pitchFamily="34" charset="0"/>
              </a:rPr>
              <a:t>oportunitate</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comerciala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nesatisfacuta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insuficient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satisfacuta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piata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respectiva</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lvl="1">
              <a:spcAft>
                <a:spcPts val="600"/>
              </a:spcAft>
              <a:buFont typeface="Wingdings" pitchFamily="2" charset="2"/>
              <a:buChar char="ü"/>
            </a:pPr>
            <a:r>
              <a:rPr lang="ro-RO" dirty="0" smtClean="0">
                <a:latin typeface="Arial" panose="020B0604020202020204" pitchFamily="34" charset="0"/>
                <a:cs typeface="Arial" panose="020B0604020202020204" pitchFamily="34" charset="0"/>
              </a:rPr>
              <a:t>A</a:t>
            </a:r>
            <a:r>
              <a:rPr lang="en-US" dirty="0" err="1" smtClean="0">
                <a:latin typeface="Arial" panose="020B0604020202020204" pitchFamily="34" charset="0"/>
                <a:cs typeface="Arial" panose="020B0604020202020204" pitchFamily="34" charset="0"/>
              </a:rPr>
              <a:t>ntreprenorii</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cauta</a:t>
            </a:r>
            <a:r>
              <a:rPr lang="en-US" dirty="0">
                <a:latin typeface="Arial" panose="020B0604020202020204" pitchFamily="34" charset="0"/>
                <a:cs typeface="Arial" panose="020B0604020202020204" pitchFamily="34" charset="0"/>
              </a:rPr>
              <a:t> in </a:t>
            </a:r>
            <a:r>
              <a:rPr lang="en-US" dirty="0" err="1">
                <a:latin typeface="Arial" panose="020B0604020202020204" pitchFamily="34" charset="0"/>
                <a:cs typeface="Arial" panose="020B0604020202020204" pitchFamily="34" charset="0"/>
              </a:rPr>
              <a:t>primul</a:t>
            </a:r>
            <a:r>
              <a:rPr lang="en-US" dirty="0">
                <a:latin typeface="Arial" panose="020B0604020202020204" pitchFamily="34" charset="0"/>
                <a:cs typeface="Arial" panose="020B0604020202020204" pitchFamily="34" charset="0"/>
              </a:rPr>
              <a:t> rand </a:t>
            </a:r>
            <a:r>
              <a:rPr lang="en-US" dirty="0" err="1">
                <a:latin typeface="Arial" panose="020B0604020202020204" pitchFamily="34" charset="0"/>
                <a:cs typeface="Arial" panose="020B0604020202020204" pitchFamily="34" charset="0"/>
              </a:rPr>
              <a:t>sa</a:t>
            </a:r>
            <a:r>
              <a:rPr lang="en-US" dirty="0">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genereze"valoare</a:t>
            </a:r>
            <a:r>
              <a:rPr lang="en-US" dirty="0">
                <a:solidFill>
                  <a:srgbClr val="C00000"/>
                </a:solidFill>
                <a:latin typeface="Arial" panose="020B0604020202020204" pitchFamily="34" charset="0"/>
                <a:cs typeface="Arial" panose="020B0604020202020204" pitchFamily="34" charset="0"/>
              </a:rPr>
              <a:t> </a:t>
            </a:r>
            <a:r>
              <a:rPr lang="en-US" dirty="0" err="1">
                <a:solidFill>
                  <a:srgbClr val="C00000"/>
                </a:solidFill>
                <a:latin typeface="Arial" panose="020B0604020202020204" pitchFamily="34" charset="0"/>
                <a:cs typeface="Arial" panose="020B0604020202020204" pitchFamily="34" charset="0"/>
              </a:rPr>
              <a:t>sociala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degraba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decat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profiturile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munca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urmarind</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ameliorarea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saraciei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termen</a:t>
            </a:r>
            <a:r>
              <a:rPr lang="en-US" dirty="0">
                <a:latin typeface="Arial" panose="020B0604020202020204" pitchFamily="34" charset="0"/>
                <a:cs typeface="Arial" panose="020B0604020202020204" pitchFamily="34" charset="0"/>
              </a:rPr>
              <a:t> lung.</a:t>
            </a:r>
            <a:endParaRPr lang="ro-RO" dirty="0">
              <a:latin typeface="Arial" panose="020B0604020202020204" pitchFamily="34" charset="0"/>
              <a:cs typeface="Arial" panose="020B0604020202020204" pitchFamily="34" charset="0"/>
            </a:endParaRPr>
          </a:p>
          <a:p>
            <a:pPr>
              <a:spcAft>
                <a:spcPts val="600"/>
              </a:spcAft>
            </a:pPr>
            <a:r>
              <a:rPr lang="en-US" dirty="0"/>
              <a:t> </a:t>
            </a:r>
            <a:endParaRPr lang="ro-RO" dirty="0"/>
          </a:p>
          <a:p>
            <a:endParaRPr lang="ro-RO" dirty="0"/>
          </a:p>
          <a:p>
            <a:endParaRPr lang="en-US" dirty="0" smtClean="0"/>
          </a:p>
        </p:txBody>
      </p:sp>
      <p:sp>
        <p:nvSpPr>
          <p:cNvPr id="8" name="Slide Number Placeholder 7"/>
          <p:cNvSpPr>
            <a:spLocks noGrp="1"/>
          </p:cNvSpPr>
          <p:nvPr>
            <p:ph type="sldNum" sz="quarter" idx="12"/>
          </p:nvPr>
        </p:nvSpPr>
        <p:spPr/>
        <p:txBody>
          <a:bodyPr/>
          <a:lstStyle/>
          <a:p>
            <a:fld id="{D292C887-F013-4568-AC83-BED03A703B39}" type="slidenum">
              <a:rPr lang="ro-RO" smtClean="0"/>
              <a:pPr/>
              <a:t>4</a:t>
            </a:fld>
            <a:endParaRPr lang="ro-RO"/>
          </a:p>
        </p:txBody>
      </p:sp>
    </p:spTree>
    <p:extLst>
      <p:ext uri="{BB962C8B-B14F-4D97-AF65-F5344CB8AC3E}">
        <p14:creationId xmlns:p14="http://schemas.microsoft.com/office/powerpoint/2010/main" xmlns="" val="236936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5570756"/>
          </a:xfrm>
          <a:prstGeom prst="rect">
            <a:avLst/>
          </a:prstGeom>
        </p:spPr>
        <p:txBody>
          <a:bodyPr wrap="square">
            <a:spAutoFit/>
          </a:bodyPr>
          <a:lstStyle/>
          <a:p>
            <a:endParaRPr lang="ro-RO" b="1" dirty="0"/>
          </a:p>
          <a:p>
            <a:pPr>
              <a:spcAft>
                <a:spcPts val="1200"/>
              </a:spcAft>
            </a:pPr>
            <a:r>
              <a:rPr lang="en-US" b="1" dirty="0" err="1" smtClean="0">
                <a:latin typeface="Arial" pitchFamily="34" charset="0"/>
                <a:cs typeface="Arial" pitchFamily="34" charset="0"/>
              </a:rPr>
              <a:t>Intreprinderea</a:t>
            </a:r>
            <a:r>
              <a:rPr lang="en-US" b="1" dirty="0" smtClean="0">
                <a:latin typeface="Arial" pitchFamily="34" charset="0"/>
                <a:cs typeface="Arial" pitchFamily="34" charset="0"/>
              </a:rPr>
              <a:t> </a:t>
            </a:r>
            <a:r>
              <a:rPr lang="en-US" b="1" dirty="0" err="1" smtClean="0">
                <a:latin typeface="Arial" pitchFamily="34" charset="0"/>
                <a:cs typeface="Arial" pitchFamily="34" charset="0"/>
              </a:rPr>
              <a:t>sociala</a:t>
            </a:r>
            <a:r>
              <a:rPr lang="en-US" b="1" dirty="0" smtClean="0">
                <a:latin typeface="Arial" pitchFamily="34" charset="0"/>
                <a:cs typeface="Arial" pitchFamily="34" charset="0"/>
              </a:rPr>
              <a:t>: </a:t>
            </a:r>
            <a:r>
              <a:rPr lang="en-US" b="1" dirty="0" err="1" smtClean="0">
                <a:latin typeface="Arial" pitchFamily="34" charset="0"/>
                <a:cs typeface="Arial" pitchFamily="34" charset="0"/>
              </a:rPr>
              <a:t>o</a:t>
            </a:r>
            <a:r>
              <a:rPr lang="en-US" dirty="0" err="1" smtClean="0">
                <a:latin typeface="Arial" pitchFamily="34" charset="0"/>
                <a:cs typeface="Arial" pitchFamily="34" charset="0"/>
              </a:rPr>
              <a:t>rice</a:t>
            </a:r>
            <a:r>
              <a:rPr lang="en-US" dirty="0">
                <a:latin typeface="Arial" pitchFamily="34" charset="0"/>
                <a:cs typeface="Arial" pitchFamily="34" charset="0"/>
              </a:rPr>
              <a:t> </a:t>
            </a:r>
            <a:r>
              <a:rPr lang="en-US" dirty="0" err="1">
                <a:latin typeface="Arial" pitchFamily="34" charset="0"/>
                <a:cs typeface="Arial" pitchFamily="34" charset="0"/>
              </a:rPr>
              <a:t>persoană</a:t>
            </a:r>
            <a:r>
              <a:rPr lang="en-US" dirty="0">
                <a:latin typeface="Arial" pitchFamily="34" charset="0"/>
                <a:cs typeface="Arial" pitchFamily="34" charset="0"/>
              </a:rPr>
              <a:t> </a:t>
            </a:r>
            <a:r>
              <a:rPr lang="en-US" dirty="0" err="1">
                <a:latin typeface="Arial" pitchFamily="34" charset="0"/>
                <a:cs typeface="Arial" pitchFamily="34" charset="0"/>
              </a:rPr>
              <a:t>juridică</a:t>
            </a:r>
            <a:r>
              <a:rPr lang="en-US" dirty="0">
                <a:latin typeface="Arial" pitchFamily="34" charset="0"/>
                <a:cs typeface="Arial" pitchFamily="34" charset="0"/>
              </a:rPr>
              <a:t> de </a:t>
            </a:r>
            <a:r>
              <a:rPr lang="en-US" dirty="0" err="1">
                <a:latin typeface="Arial" pitchFamily="34" charset="0"/>
                <a:cs typeface="Arial" pitchFamily="34" charset="0"/>
              </a:rPr>
              <a:t>drept</a:t>
            </a:r>
            <a:r>
              <a:rPr lang="en-US" dirty="0">
                <a:latin typeface="Arial" pitchFamily="34" charset="0"/>
                <a:cs typeface="Arial" pitchFamily="34" charset="0"/>
              </a:rPr>
              <a:t> </a:t>
            </a:r>
            <a:r>
              <a:rPr lang="en-US" dirty="0" err="1">
                <a:latin typeface="Arial" pitchFamily="34" charset="0"/>
                <a:cs typeface="Arial" pitchFamily="34" charset="0"/>
              </a:rPr>
              <a:t>privat</a:t>
            </a:r>
            <a:r>
              <a:rPr lang="en-US" i="1" dirty="0">
                <a:latin typeface="Arial" pitchFamily="34" charset="0"/>
                <a:cs typeface="Arial" pitchFamily="34" charset="0"/>
              </a:rPr>
              <a:t> </a:t>
            </a:r>
            <a:r>
              <a:rPr lang="en-US" dirty="0">
                <a:latin typeface="Arial" pitchFamily="34" charset="0"/>
                <a:cs typeface="Arial" pitchFamily="34" charset="0"/>
              </a:rPr>
              <a:t>care </a:t>
            </a:r>
            <a:r>
              <a:rPr lang="en-US" dirty="0" err="1">
                <a:latin typeface="Arial" pitchFamily="34" charset="0"/>
                <a:cs typeface="Arial" pitchFamily="34" charset="0"/>
              </a:rPr>
              <a:t>desfăşoară</a:t>
            </a:r>
            <a:r>
              <a:rPr lang="en-US" dirty="0">
                <a:latin typeface="Arial" pitchFamily="34" charset="0"/>
                <a:cs typeface="Arial" pitchFamily="34" charset="0"/>
              </a:rPr>
              <a:t> </a:t>
            </a:r>
            <a:r>
              <a:rPr lang="en-US" dirty="0" err="1">
                <a:latin typeface="Arial" pitchFamily="34" charset="0"/>
                <a:cs typeface="Arial" pitchFamily="34" charset="0"/>
              </a:rPr>
              <a:t>activităţi</a:t>
            </a:r>
            <a:r>
              <a:rPr lang="en-US" dirty="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domeniul</a:t>
            </a:r>
            <a:r>
              <a:rPr lang="en-US" dirty="0">
                <a:latin typeface="Arial" pitchFamily="34" charset="0"/>
                <a:cs typeface="Arial" pitchFamily="34" charset="0"/>
              </a:rPr>
              <a:t> </a:t>
            </a:r>
            <a:r>
              <a:rPr lang="en-US" dirty="0" err="1">
                <a:latin typeface="Arial" pitchFamily="34" charset="0"/>
                <a:cs typeface="Arial" pitchFamily="34" charset="0"/>
              </a:rPr>
              <a:t>economiei</a:t>
            </a:r>
            <a:r>
              <a:rPr lang="en-US" dirty="0">
                <a:latin typeface="Arial" pitchFamily="34" charset="0"/>
                <a:cs typeface="Arial" pitchFamily="34" charset="0"/>
              </a:rPr>
              <a:t> </a:t>
            </a:r>
            <a:r>
              <a:rPr lang="en-US" dirty="0" err="1">
                <a:latin typeface="Arial" pitchFamily="34" charset="0"/>
                <a:cs typeface="Arial" pitchFamily="34" charset="0"/>
              </a:rPr>
              <a:t>sociale</a:t>
            </a:r>
            <a:r>
              <a:rPr lang="en-US" dirty="0">
                <a:latin typeface="Arial" pitchFamily="34" charset="0"/>
                <a:cs typeface="Arial" pitchFamily="34" charset="0"/>
              </a:rPr>
              <a:t>, care </a:t>
            </a:r>
            <a:r>
              <a:rPr lang="en-US" dirty="0" err="1">
                <a:latin typeface="Arial" pitchFamily="34" charset="0"/>
                <a:cs typeface="Arial" pitchFamily="34" charset="0"/>
              </a:rPr>
              <a:t>deţine</a:t>
            </a:r>
            <a:r>
              <a:rPr lang="en-US" dirty="0">
                <a:latin typeface="Arial" pitchFamily="34" charset="0"/>
                <a:cs typeface="Arial" pitchFamily="34" charset="0"/>
              </a:rPr>
              <a:t> un </a:t>
            </a:r>
            <a:r>
              <a:rPr lang="en-US" dirty="0" err="1">
                <a:latin typeface="Arial" pitchFamily="34" charset="0"/>
                <a:cs typeface="Arial" pitchFamily="34" charset="0"/>
              </a:rPr>
              <a:t>atestat</a:t>
            </a:r>
            <a:r>
              <a:rPr lang="en-US" dirty="0">
                <a:latin typeface="Arial" pitchFamily="34" charset="0"/>
                <a:cs typeface="Arial" pitchFamily="34" charset="0"/>
              </a:rPr>
              <a:t> de </a:t>
            </a:r>
            <a:r>
              <a:rPr lang="en-US" dirty="0" err="1">
                <a:latin typeface="Arial" pitchFamily="34" charset="0"/>
                <a:cs typeface="Arial" pitchFamily="34" charset="0"/>
              </a:rPr>
              <a:t>întreprindere</a:t>
            </a:r>
            <a:r>
              <a:rPr lang="en-US" dirty="0">
                <a:latin typeface="Arial" pitchFamily="34" charset="0"/>
                <a:cs typeface="Arial" pitchFamily="34" charset="0"/>
              </a:rPr>
              <a:t> </a:t>
            </a:r>
            <a:r>
              <a:rPr lang="en-US" dirty="0" err="1" smtClean="0">
                <a:latin typeface="Arial" pitchFamily="34" charset="0"/>
                <a:cs typeface="Arial" pitchFamily="34" charset="0"/>
              </a:rPr>
              <a:t>socială</a:t>
            </a:r>
            <a:r>
              <a:rPr lang="en-US" dirty="0" smtClean="0">
                <a:latin typeface="Arial" pitchFamily="34" charset="0"/>
                <a:cs typeface="Arial" pitchFamily="34" charset="0"/>
              </a:rPr>
              <a:t>.</a:t>
            </a:r>
            <a:r>
              <a:rPr lang="en-US" dirty="0">
                <a:latin typeface="Arial" pitchFamily="34" charset="0"/>
                <a:cs typeface="Arial" pitchFamily="34" charset="0"/>
              </a:rPr>
              <a:t> </a:t>
            </a:r>
            <a:endParaRPr lang="en-US" dirty="0" smtClean="0">
              <a:latin typeface="Arial" pitchFamily="34" charset="0"/>
              <a:cs typeface="Arial" pitchFamily="34" charset="0"/>
            </a:endParaRPr>
          </a:p>
          <a:p>
            <a:pPr algn="just">
              <a:spcAft>
                <a:spcPts val="600"/>
              </a:spcAft>
            </a:pPr>
            <a:r>
              <a:rPr lang="en-US" b="1" dirty="0" err="1" smtClean="0">
                <a:latin typeface="Arial" pitchFamily="34" charset="0"/>
                <a:cs typeface="Arial" pitchFamily="34" charset="0"/>
              </a:rPr>
              <a:t>Întreprinderi</a:t>
            </a:r>
            <a:r>
              <a:rPr lang="en-US" b="1" dirty="0" smtClean="0">
                <a:latin typeface="Arial" pitchFamily="34" charset="0"/>
                <a:cs typeface="Arial" pitchFamily="34" charset="0"/>
              </a:rPr>
              <a:t> </a:t>
            </a:r>
            <a:r>
              <a:rPr lang="en-US" b="1" dirty="0" err="1">
                <a:latin typeface="Arial" pitchFamily="34" charset="0"/>
                <a:cs typeface="Arial" pitchFamily="34" charset="0"/>
              </a:rPr>
              <a:t>sociale</a:t>
            </a:r>
            <a:r>
              <a:rPr lang="en-US" b="1" dirty="0">
                <a:latin typeface="Arial" pitchFamily="34" charset="0"/>
                <a:cs typeface="Arial" pitchFamily="34" charset="0"/>
              </a:rPr>
              <a:t> de </a:t>
            </a:r>
            <a:r>
              <a:rPr lang="en-US" b="1" dirty="0" err="1" smtClean="0">
                <a:latin typeface="Arial" pitchFamily="34" charset="0"/>
                <a:cs typeface="Arial" pitchFamily="34" charset="0"/>
              </a:rPr>
              <a:t>inserţie</a:t>
            </a:r>
            <a:r>
              <a:rPr lang="en-US" b="1" dirty="0" smtClean="0">
                <a:latin typeface="Arial" pitchFamily="34" charset="0"/>
                <a:cs typeface="Arial" pitchFamily="34" charset="0"/>
              </a:rPr>
              <a:t>: </a:t>
            </a:r>
          </a:p>
          <a:p>
            <a:pPr lvl="1" algn="just">
              <a:spcAft>
                <a:spcPts val="600"/>
              </a:spcAft>
              <a:buFont typeface="Wingdings" pitchFamily="2" charset="2"/>
              <a:buChar char="ü"/>
            </a:pPr>
            <a:r>
              <a:rPr lang="en-US" dirty="0" err="1" smtClean="0">
                <a:latin typeface="Arial" pitchFamily="34" charset="0"/>
                <a:cs typeface="Arial" pitchFamily="34" charset="0"/>
              </a:rPr>
              <a:t>C</a:t>
            </a:r>
            <a:r>
              <a:rPr lang="en-US" dirty="0" err="1" smtClean="0">
                <a:latin typeface="Arial" pitchFamily="34" charset="0"/>
                <a:cs typeface="Arial" pitchFamily="34" charset="0"/>
              </a:rPr>
              <a:t>el</a:t>
            </a:r>
            <a:r>
              <a:rPr lang="en-US" dirty="0" smtClean="0">
                <a:latin typeface="Arial" pitchFamily="34" charset="0"/>
                <a:cs typeface="Arial" pitchFamily="34" charset="0"/>
              </a:rPr>
              <a:t> </a:t>
            </a:r>
            <a:r>
              <a:rPr lang="en-US" dirty="0" err="1">
                <a:latin typeface="Arial" pitchFamily="34" charset="0"/>
                <a:cs typeface="Arial" pitchFamily="34" charset="0"/>
              </a:rPr>
              <a:t>puţin</a:t>
            </a:r>
            <a:r>
              <a:rPr lang="en-US" dirty="0">
                <a:latin typeface="Arial" pitchFamily="34" charset="0"/>
                <a:cs typeface="Arial" pitchFamily="34" charset="0"/>
              </a:rPr>
              <a:t> 30% din </a:t>
            </a:r>
            <a:r>
              <a:rPr lang="en-US" dirty="0" err="1">
                <a:latin typeface="Arial" pitchFamily="34" charset="0"/>
                <a:cs typeface="Arial" pitchFamily="34" charset="0"/>
              </a:rPr>
              <a:t>personalul</a:t>
            </a:r>
            <a:r>
              <a:rPr lang="en-US" dirty="0">
                <a:latin typeface="Arial" pitchFamily="34" charset="0"/>
                <a:cs typeface="Arial" pitchFamily="34" charset="0"/>
              </a:rPr>
              <a:t> </a:t>
            </a:r>
            <a:r>
              <a:rPr lang="en-US" dirty="0" err="1">
                <a:latin typeface="Arial" pitchFamily="34" charset="0"/>
                <a:cs typeface="Arial" pitchFamily="34" charset="0"/>
              </a:rPr>
              <a:t>angajat</a:t>
            </a:r>
            <a:r>
              <a:rPr lang="en-US" dirty="0">
                <a:latin typeface="Arial" pitchFamily="34" charset="0"/>
                <a:cs typeface="Arial" pitchFamily="34" charset="0"/>
              </a:rPr>
              <a:t> </a:t>
            </a:r>
            <a:r>
              <a:rPr lang="en-US" dirty="0" err="1" smtClean="0">
                <a:latin typeface="Arial" pitchFamily="34" charset="0"/>
                <a:cs typeface="Arial" pitchFamily="34" charset="0"/>
              </a:rPr>
              <a:t>aparţe</a:t>
            </a:r>
            <a:r>
              <a:rPr lang="en-US" dirty="0" smtClean="0">
                <a:latin typeface="Arial" pitchFamily="34" charset="0"/>
                <a:cs typeface="Arial" pitchFamily="34" charset="0"/>
              </a:rPr>
              <a:t> </a:t>
            </a:r>
            <a:r>
              <a:rPr lang="en-US" dirty="0" err="1" smtClean="0">
                <a:latin typeface="Arial" pitchFamily="34" charset="0"/>
                <a:cs typeface="Arial" pitchFamily="34" charset="0"/>
              </a:rPr>
              <a:t>grupului</a:t>
            </a:r>
            <a:r>
              <a:rPr lang="en-US" dirty="0" smtClean="0">
                <a:latin typeface="Arial" pitchFamily="34" charset="0"/>
                <a:cs typeface="Arial" pitchFamily="34" charset="0"/>
              </a:rPr>
              <a:t> </a:t>
            </a:r>
            <a:r>
              <a:rPr lang="en-US" dirty="0" err="1">
                <a:latin typeface="Arial" pitchFamily="34" charset="0"/>
                <a:cs typeface="Arial" pitchFamily="34" charset="0"/>
              </a:rPr>
              <a:t>vulnerabil</a:t>
            </a:r>
            <a:r>
              <a:rPr lang="en-US" dirty="0">
                <a:latin typeface="Arial" pitchFamily="34" charset="0"/>
                <a:cs typeface="Arial" pitchFamily="34" charset="0"/>
              </a:rPr>
              <a:t>, </a:t>
            </a:r>
            <a:r>
              <a:rPr lang="en-US" dirty="0" err="1">
                <a:latin typeface="Arial" pitchFamily="34" charset="0"/>
                <a:cs typeface="Arial" pitchFamily="34" charset="0"/>
              </a:rPr>
              <a:t>astfel</a:t>
            </a:r>
            <a:r>
              <a:rPr lang="en-US" dirty="0">
                <a:latin typeface="Arial" pitchFamily="34" charset="0"/>
                <a:cs typeface="Arial" pitchFamily="34" charset="0"/>
              </a:rPr>
              <a:t> </a:t>
            </a:r>
            <a:r>
              <a:rPr lang="en-US" dirty="0" err="1">
                <a:latin typeface="Arial" pitchFamily="34" charset="0"/>
                <a:cs typeface="Arial" pitchFamily="34" charset="0"/>
              </a:rPr>
              <a:t>încât</a:t>
            </a:r>
            <a:r>
              <a:rPr lang="en-US" dirty="0">
                <a:latin typeface="Arial" pitchFamily="34" charset="0"/>
                <a:cs typeface="Arial" pitchFamily="34" charset="0"/>
              </a:rPr>
              <a:t> </a:t>
            </a:r>
            <a:r>
              <a:rPr lang="en-US" dirty="0" err="1">
                <a:latin typeface="Arial" pitchFamily="34" charset="0"/>
                <a:cs typeface="Arial" pitchFamily="34" charset="0"/>
              </a:rPr>
              <a:t>timpul</a:t>
            </a:r>
            <a:r>
              <a:rPr lang="en-US" dirty="0">
                <a:latin typeface="Arial" pitchFamily="34" charset="0"/>
                <a:cs typeface="Arial" pitchFamily="34" charset="0"/>
              </a:rPr>
              <a:t> de </a:t>
            </a:r>
            <a:r>
              <a:rPr lang="en-US" dirty="0" err="1">
                <a:latin typeface="Arial" pitchFamily="34" charset="0"/>
                <a:cs typeface="Arial" pitchFamily="34" charset="0"/>
              </a:rPr>
              <a:t>lucru</a:t>
            </a:r>
            <a:r>
              <a:rPr lang="en-US" dirty="0">
                <a:latin typeface="Arial" pitchFamily="34" charset="0"/>
                <a:cs typeface="Arial" pitchFamily="34" charset="0"/>
              </a:rPr>
              <a:t> </a:t>
            </a:r>
            <a:r>
              <a:rPr lang="en-US" dirty="0" err="1">
                <a:latin typeface="Arial" pitchFamily="34" charset="0"/>
                <a:cs typeface="Arial" pitchFamily="34" charset="0"/>
              </a:rPr>
              <a:t>cumulat</a:t>
            </a:r>
            <a:r>
              <a:rPr lang="en-US" dirty="0">
                <a:latin typeface="Arial" pitchFamily="34" charset="0"/>
                <a:cs typeface="Arial" pitchFamily="34" charset="0"/>
              </a:rPr>
              <a:t> al </a:t>
            </a:r>
            <a:r>
              <a:rPr lang="en-US" dirty="0" err="1">
                <a:latin typeface="Arial" pitchFamily="34" charset="0"/>
                <a:cs typeface="Arial" pitchFamily="34" charset="0"/>
              </a:rPr>
              <a:t>acestor</a:t>
            </a:r>
            <a:r>
              <a:rPr lang="en-US" dirty="0">
                <a:latin typeface="Arial" pitchFamily="34" charset="0"/>
                <a:cs typeface="Arial" pitchFamily="34" charset="0"/>
              </a:rPr>
              <a:t> </a:t>
            </a:r>
            <a:r>
              <a:rPr lang="en-US" dirty="0" err="1">
                <a:latin typeface="Arial" pitchFamily="34" charset="0"/>
                <a:cs typeface="Arial" pitchFamily="34" charset="0"/>
              </a:rPr>
              <a:t>angajaţi</a:t>
            </a:r>
            <a:r>
              <a:rPr lang="en-US" dirty="0">
                <a:latin typeface="Arial" pitchFamily="34" charset="0"/>
                <a:cs typeface="Arial" pitchFamily="34" charset="0"/>
              </a:rPr>
              <a:t> </a:t>
            </a:r>
            <a:r>
              <a:rPr lang="en-US" dirty="0" err="1">
                <a:latin typeface="Arial" pitchFamily="34" charset="0"/>
                <a:cs typeface="Arial" pitchFamily="34" charset="0"/>
              </a:rPr>
              <a:t>să</a:t>
            </a:r>
            <a:r>
              <a:rPr lang="en-US" dirty="0">
                <a:latin typeface="Arial" pitchFamily="34" charset="0"/>
                <a:cs typeface="Arial" pitchFamily="34" charset="0"/>
              </a:rPr>
              <a:t> </a:t>
            </a:r>
            <a:r>
              <a:rPr lang="en-US" dirty="0" err="1">
                <a:latin typeface="Arial" pitchFamily="34" charset="0"/>
                <a:cs typeface="Arial" pitchFamily="34" charset="0"/>
              </a:rPr>
              <a:t>reprezinte</a:t>
            </a:r>
            <a:r>
              <a:rPr lang="en-US" dirty="0">
                <a:latin typeface="Arial" pitchFamily="34" charset="0"/>
                <a:cs typeface="Arial" pitchFamily="34" charset="0"/>
              </a:rPr>
              <a:t> </a:t>
            </a:r>
            <a:r>
              <a:rPr lang="en-US" dirty="0" err="1">
                <a:latin typeface="Arial" pitchFamily="34" charset="0"/>
                <a:cs typeface="Arial" pitchFamily="34" charset="0"/>
              </a:rPr>
              <a:t>cel</a:t>
            </a:r>
            <a:r>
              <a:rPr lang="en-US" dirty="0">
                <a:latin typeface="Arial" pitchFamily="34" charset="0"/>
                <a:cs typeface="Arial" pitchFamily="34" charset="0"/>
              </a:rPr>
              <a:t> </a:t>
            </a:r>
            <a:r>
              <a:rPr lang="en-US" dirty="0" err="1">
                <a:latin typeface="Arial" pitchFamily="34" charset="0"/>
                <a:cs typeface="Arial" pitchFamily="34" charset="0"/>
              </a:rPr>
              <a:t>puţin</a:t>
            </a:r>
            <a:r>
              <a:rPr lang="en-US" dirty="0">
                <a:latin typeface="Arial" pitchFamily="34" charset="0"/>
                <a:cs typeface="Arial" pitchFamily="34" charset="0"/>
              </a:rPr>
              <a:t> 30% din </a:t>
            </a:r>
            <a:r>
              <a:rPr lang="en-US" dirty="0" err="1">
                <a:latin typeface="Arial" pitchFamily="34" charset="0"/>
                <a:cs typeface="Arial" pitchFamily="34" charset="0"/>
              </a:rPr>
              <a:t>totalul</a:t>
            </a:r>
            <a:r>
              <a:rPr lang="en-US" dirty="0">
                <a:latin typeface="Arial" pitchFamily="34" charset="0"/>
                <a:cs typeface="Arial" pitchFamily="34" charset="0"/>
              </a:rPr>
              <a:t> </a:t>
            </a:r>
            <a:r>
              <a:rPr lang="en-US" dirty="0" err="1">
                <a:latin typeface="Arial" pitchFamily="34" charset="0"/>
                <a:cs typeface="Arial" pitchFamily="34" charset="0"/>
              </a:rPr>
              <a:t>timpului</a:t>
            </a:r>
            <a:r>
              <a:rPr lang="en-US" dirty="0">
                <a:latin typeface="Arial" pitchFamily="34" charset="0"/>
                <a:cs typeface="Arial" pitchFamily="34" charset="0"/>
              </a:rPr>
              <a:t> de </a:t>
            </a:r>
            <a:r>
              <a:rPr lang="en-US" dirty="0" err="1">
                <a:latin typeface="Arial" pitchFamily="34" charset="0"/>
                <a:cs typeface="Arial" pitchFamily="34" charset="0"/>
              </a:rPr>
              <a:t>lucru</a:t>
            </a:r>
            <a:r>
              <a:rPr lang="en-US" dirty="0">
                <a:latin typeface="Arial" pitchFamily="34" charset="0"/>
                <a:cs typeface="Arial" pitchFamily="34" charset="0"/>
              </a:rPr>
              <a:t> al </a:t>
            </a:r>
            <a:r>
              <a:rPr lang="en-US" dirty="0" err="1">
                <a:latin typeface="Arial" pitchFamily="34" charset="0"/>
                <a:cs typeface="Arial" pitchFamily="34" charset="0"/>
              </a:rPr>
              <a:t>tuturor</a:t>
            </a:r>
            <a:r>
              <a:rPr lang="en-US" dirty="0">
                <a:latin typeface="Arial" pitchFamily="34" charset="0"/>
                <a:cs typeface="Arial" pitchFamily="34" charset="0"/>
              </a:rPr>
              <a:t> </a:t>
            </a:r>
            <a:r>
              <a:rPr lang="en-US" dirty="0" err="1" smtClean="0">
                <a:latin typeface="Arial" pitchFamily="34" charset="0"/>
                <a:cs typeface="Arial" pitchFamily="34" charset="0"/>
              </a:rPr>
              <a:t>angajaţilor</a:t>
            </a:r>
            <a:r>
              <a:rPr lang="en-US" dirty="0" smtClean="0">
                <a:latin typeface="Arial" pitchFamily="34" charset="0"/>
                <a:cs typeface="Arial" pitchFamily="34" charset="0"/>
              </a:rPr>
              <a:t>.</a:t>
            </a:r>
            <a:endParaRPr lang="en-US" dirty="0" smtClean="0">
              <a:latin typeface="Arial" pitchFamily="34" charset="0"/>
              <a:cs typeface="Arial" pitchFamily="34" charset="0"/>
            </a:endParaRPr>
          </a:p>
          <a:p>
            <a:pPr lvl="1" algn="just">
              <a:spcAft>
                <a:spcPts val="1200"/>
              </a:spcAft>
              <a:buFont typeface="Wingdings" pitchFamily="2" charset="2"/>
              <a:buChar char="ü"/>
            </a:pPr>
            <a:r>
              <a:rPr lang="en-US" dirty="0" err="1" smtClean="0">
                <a:latin typeface="Arial" pitchFamily="34" charset="0"/>
                <a:cs typeface="Arial" pitchFamily="34" charset="0"/>
              </a:rPr>
              <a:t>Scop</a:t>
            </a:r>
            <a:r>
              <a:rPr lang="en-US" dirty="0" smtClean="0">
                <a:latin typeface="Arial" pitchFamily="34" charset="0"/>
                <a:cs typeface="Arial" pitchFamily="34" charset="0"/>
              </a:rPr>
              <a:t>: </a:t>
            </a:r>
            <a:r>
              <a:rPr lang="en-US" dirty="0" err="1">
                <a:latin typeface="Arial" pitchFamily="34" charset="0"/>
                <a:cs typeface="Arial" pitchFamily="34" charset="0"/>
              </a:rPr>
              <a:t>lupta</a:t>
            </a:r>
            <a:r>
              <a:rPr lang="en-US" dirty="0">
                <a:latin typeface="Arial" pitchFamily="34" charset="0"/>
                <a:cs typeface="Arial" pitchFamily="34" charset="0"/>
              </a:rPr>
              <a:t> </a:t>
            </a:r>
            <a:r>
              <a:rPr lang="en-US" dirty="0" err="1">
                <a:latin typeface="Arial" pitchFamily="34" charset="0"/>
                <a:cs typeface="Arial" pitchFamily="34" charset="0"/>
              </a:rPr>
              <a:t>împotriva</a:t>
            </a:r>
            <a:r>
              <a:rPr lang="en-US" dirty="0">
                <a:latin typeface="Arial" pitchFamily="34" charset="0"/>
                <a:cs typeface="Arial" pitchFamily="34" charset="0"/>
              </a:rPr>
              <a:t> </a:t>
            </a:r>
            <a:r>
              <a:rPr lang="en-US" dirty="0" err="1">
                <a:latin typeface="Arial" pitchFamily="34" charset="0"/>
                <a:cs typeface="Arial" pitchFamily="34" charset="0"/>
              </a:rPr>
              <a:t>excluziunii</a:t>
            </a:r>
            <a:r>
              <a:rPr lang="en-US" dirty="0">
                <a:latin typeface="Arial" pitchFamily="34" charset="0"/>
                <a:cs typeface="Arial" pitchFamily="34" charset="0"/>
              </a:rPr>
              <a:t>, </a:t>
            </a:r>
            <a:r>
              <a:rPr lang="en-US" dirty="0" err="1">
                <a:latin typeface="Arial" pitchFamily="34" charset="0"/>
                <a:cs typeface="Arial" pitchFamily="34" charset="0"/>
              </a:rPr>
              <a:t>discriminărilor</a:t>
            </a:r>
            <a:r>
              <a:rPr lang="en-US" dirty="0">
                <a:latin typeface="Arial" pitchFamily="34" charset="0"/>
                <a:cs typeface="Arial" pitchFamily="34" charset="0"/>
              </a:rPr>
              <a:t> </a:t>
            </a:r>
            <a:r>
              <a:rPr lang="en-US" dirty="0" err="1">
                <a:latin typeface="Arial" pitchFamily="34" charset="0"/>
                <a:cs typeface="Arial" pitchFamily="34" charset="0"/>
              </a:rPr>
              <a:t>şi</a:t>
            </a:r>
            <a:r>
              <a:rPr lang="en-US" dirty="0">
                <a:latin typeface="Arial" pitchFamily="34" charset="0"/>
                <a:cs typeface="Arial" pitchFamily="34" charset="0"/>
              </a:rPr>
              <a:t> </a:t>
            </a:r>
            <a:r>
              <a:rPr lang="en-US" dirty="0" err="1">
                <a:latin typeface="Arial" pitchFamily="34" charset="0"/>
                <a:cs typeface="Arial" pitchFamily="34" charset="0"/>
              </a:rPr>
              <a:t>şomajului</a:t>
            </a:r>
            <a:r>
              <a:rPr lang="en-US" dirty="0">
                <a:latin typeface="Arial" pitchFamily="34" charset="0"/>
                <a:cs typeface="Arial" pitchFamily="34" charset="0"/>
              </a:rPr>
              <a:t> prin </a:t>
            </a:r>
            <a:r>
              <a:rPr lang="en-US" dirty="0" err="1">
                <a:latin typeface="Arial" pitchFamily="34" charset="0"/>
                <a:cs typeface="Arial" pitchFamily="34" charset="0"/>
              </a:rPr>
              <a:t>inserţia</a:t>
            </a:r>
            <a:r>
              <a:rPr lang="en-US" dirty="0">
                <a:latin typeface="Arial" pitchFamily="34" charset="0"/>
                <a:cs typeface="Arial" pitchFamily="34" charset="0"/>
              </a:rPr>
              <a:t> </a:t>
            </a:r>
            <a:r>
              <a:rPr lang="en-US" dirty="0" smtClean="0">
                <a:latin typeface="Arial" pitchFamily="34" charset="0"/>
                <a:cs typeface="Arial" pitchFamily="34" charset="0"/>
              </a:rPr>
              <a:t>socio</a:t>
            </a:r>
            <a:r>
              <a:rPr lang="ro-RO" dirty="0" smtClean="0">
                <a:latin typeface="Arial" pitchFamily="34" charset="0"/>
                <a:cs typeface="Arial" pitchFamily="34" charset="0"/>
              </a:rPr>
              <a:t>-</a:t>
            </a:r>
            <a:r>
              <a:rPr lang="en-US" dirty="0" err="1" smtClean="0">
                <a:latin typeface="Arial" pitchFamily="34" charset="0"/>
                <a:cs typeface="Arial" pitchFamily="34" charset="0"/>
              </a:rPr>
              <a:t>profesională</a:t>
            </a:r>
            <a:r>
              <a:rPr lang="en-US" dirty="0" smtClean="0">
                <a:latin typeface="Arial" pitchFamily="34" charset="0"/>
                <a:cs typeface="Arial" pitchFamily="34" charset="0"/>
              </a:rPr>
              <a:t> </a:t>
            </a:r>
            <a:r>
              <a:rPr lang="en-US" dirty="0">
                <a:latin typeface="Arial" pitchFamily="34" charset="0"/>
                <a:cs typeface="Arial" pitchFamily="34" charset="0"/>
              </a:rPr>
              <a:t>a </a:t>
            </a:r>
            <a:r>
              <a:rPr lang="en-US" dirty="0" err="1">
                <a:latin typeface="Arial" pitchFamily="34" charset="0"/>
                <a:cs typeface="Arial" pitchFamily="34" charset="0"/>
              </a:rPr>
              <a:t>persoanelor</a:t>
            </a:r>
            <a:r>
              <a:rPr lang="en-US" dirty="0">
                <a:latin typeface="Arial" pitchFamily="34" charset="0"/>
                <a:cs typeface="Arial" pitchFamily="34" charset="0"/>
              </a:rPr>
              <a:t> </a:t>
            </a:r>
            <a:r>
              <a:rPr lang="en-US" dirty="0" err="1">
                <a:latin typeface="Arial" pitchFamily="34" charset="0"/>
                <a:cs typeface="Arial" pitchFamily="34" charset="0"/>
              </a:rPr>
              <a:t>defavorizate</a:t>
            </a:r>
            <a:r>
              <a:rPr lang="en-US" dirty="0" smtClean="0">
                <a:latin typeface="Arial" pitchFamily="34" charset="0"/>
                <a:cs typeface="Arial" pitchFamily="34" charset="0"/>
              </a:rPr>
              <a:t>.</a:t>
            </a:r>
            <a:endParaRPr lang="ro-RO" dirty="0" smtClean="0">
              <a:latin typeface="Arial" pitchFamily="34" charset="0"/>
              <a:cs typeface="Arial" pitchFamily="34" charset="0"/>
            </a:endParaRPr>
          </a:p>
          <a:p>
            <a:pPr>
              <a:spcAft>
                <a:spcPts val="600"/>
              </a:spcAft>
            </a:pPr>
            <a:r>
              <a:rPr lang="en-US" b="1" dirty="0" err="1" smtClean="0">
                <a:latin typeface="Arial" pitchFamily="34" charset="0"/>
                <a:cs typeface="Arial" pitchFamily="34" charset="0"/>
              </a:rPr>
              <a:t>Unitati</a:t>
            </a:r>
            <a:r>
              <a:rPr lang="en-US" b="1" dirty="0" smtClean="0">
                <a:latin typeface="Arial" pitchFamily="34" charset="0"/>
                <a:cs typeface="Arial" pitchFamily="34" charset="0"/>
              </a:rPr>
              <a:t> </a:t>
            </a:r>
            <a:r>
              <a:rPr lang="en-US" b="1" dirty="0" err="1" smtClean="0">
                <a:latin typeface="Arial" pitchFamily="34" charset="0"/>
                <a:cs typeface="Arial" pitchFamily="34" charset="0"/>
              </a:rPr>
              <a:t>protejate</a:t>
            </a:r>
            <a:r>
              <a:rPr lang="en-US" b="1" dirty="0" smtClean="0">
                <a:latin typeface="Arial" pitchFamily="34" charset="0"/>
                <a:cs typeface="Arial" pitchFamily="34" charset="0"/>
              </a:rPr>
              <a:t>:</a:t>
            </a:r>
            <a:endParaRPr lang="ro-RO" dirty="0">
              <a:latin typeface="Arial" pitchFamily="34" charset="0"/>
              <a:cs typeface="Arial" pitchFamily="34" charset="0"/>
            </a:endParaRPr>
          </a:p>
          <a:p>
            <a:pPr lvl="1">
              <a:spcAft>
                <a:spcPts val="600"/>
              </a:spcAft>
              <a:buFont typeface="Wingdings" pitchFamily="2" charset="2"/>
              <a:buChar char="ü"/>
            </a:pPr>
            <a:r>
              <a:rPr lang="en-US" dirty="0" smtClean="0">
                <a:latin typeface="Arial" pitchFamily="34" charset="0"/>
                <a:cs typeface="Arial" pitchFamily="34" charset="0"/>
              </a:rPr>
              <a:t> </a:t>
            </a:r>
            <a:r>
              <a:rPr lang="en-US" dirty="0" err="1" smtClean="0">
                <a:latin typeface="Arial" pitchFamily="34" charset="0"/>
                <a:cs typeface="Arial" pitchFamily="34" charset="0"/>
              </a:rPr>
              <a:t>Operatorul</a:t>
            </a:r>
            <a:r>
              <a:rPr lang="en-US" dirty="0" smtClean="0">
                <a:latin typeface="Arial" pitchFamily="34" charset="0"/>
                <a:cs typeface="Arial" pitchFamily="34" charset="0"/>
              </a:rPr>
              <a:t> </a:t>
            </a:r>
            <a:r>
              <a:rPr lang="en-US" dirty="0">
                <a:latin typeface="Arial" pitchFamily="34" charset="0"/>
                <a:cs typeface="Arial" pitchFamily="34" charset="0"/>
              </a:rPr>
              <a:t>economic de </a:t>
            </a:r>
            <a:r>
              <a:rPr lang="en-US" dirty="0" err="1">
                <a:latin typeface="Arial" pitchFamily="34" charset="0"/>
                <a:cs typeface="Arial" pitchFamily="34" charset="0"/>
              </a:rPr>
              <a:t>drept</a:t>
            </a:r>
            <a:r>
              <a:rPr lang="en-US" dirty="0">
                <a:latin typeface="Arial" pitchFamily="34" charset="0"/>
                <a:cs typeface="Arial" pitchFamily="34" charset="0"/>
              </a:rPr>
              <a:t> public </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privat</a:t>
            </a:r>
            <a:r>
              <a:rPr lang="en-US" dirty="0">
                <a:latin typeface="Arial" pitchFamily="34" charset="0"/>
                <a:cs typeface="Arial" pitchFamily="34" charset="0"/>
              </a:rPr>
              <a:t>, cu </a:t>
            </a:r>
            <a:r>
              <a:rPr lang="en-US" dirty="0" err="1">
                <a:latin typeface="Arial" pitchFamily="34" charset="0"/>
                <a:cs typeface="Arial" pitchFamily="34" charset="0"/>
              </a:rPr>
              <a:t>gestiune</a:t>
            </a:r>
            <a:r>
              <a:rPr lang="en-US" dirty="0">
                <a:latin typeface="Arial" pitchFamily="34" charset="0"/>
                <a:cs typeface="Arial" pitchFamily="34" charset="0"/>
              </a:rPr>
              <a:t> </a:t>
            </a:r>
            <a:r>
              <a:rPr lang="en-US" dirty="0" err="1">
                <a:latin typeface="Arial" pitchFamily="34" charset="0"/>
                <a:cs typeface="Arial" pitchFamily="34" charset="0"/>
              </a:rPr>
              <a:t>proprie</a:t>
            </a:r>
            <a:r>
              <a:rPr lang="en-US" dirty="0">
                <a:latin typeface="Arial" pitchFamily="34" charset="0"/>
                <a:cs typeface="Arial" pitchFamily="34" charset="0"/>
              </a:rPr>
              <a:t>, in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a:latin typeface="Arial" pitchFamily="34" charset="0"/>
                <a:cs typeface="Arial" pitchFamily="34" charset="0"/>
              </a:rPr>
              <a:t>caruia</a:t>
            </a:r>
            <a:r>
              <a:rPr lang="en-US" dirty="0">
                <a:latin typeface="Arial" pitchFamily="34" charset="0"/>
                <a:cs typeface="Arial" pitchFamily="34" charset="0"/>
              </a:rPr>
              <a:t> </a:t>
            </a:r>
            <a:r>
              <a:rPr lang="en-US" dirty="0" err="1">
                <a:latin typeface="Arial" pitchFamily="34" charset="0"/>
                <a:cs typeface="Arial" pitchFamily="34" charset="0"/>
              </a:rPr>
              <a:t>cel</a:t>
            </a:r>
            <a:r>
              <a:rPr lang="en-US" dirty="0">
                <a:latin typeface="Arial" pitchFamily="34" charset="0"/>
                <a:cs typeface="Arial" pitchFamily="34" charset="0"/>
              </a:rPr>
              <a:t> </a:t>
            </a:r>
            <a:r>
              <a:rPr lang="en-US" dirty="0" err="1">
                <a:latin typeface="Arial" pitchFamily="34" charset="0"/>
                <a:cs typeface="Arial" pitchFamily="34" charset="0"/>
              </a:rPr>
              <a:t>putin</a:t>
            </a:r>
            <a:r>
              <a:rPr lang="en-US" dirty="0">
                <a:latin typeface="Arial" pitchFamily="34" charset="0"/>
                <a:cs typeface="Arial" pitchFamily="34" charset="0"/>
              </a:rPr>
              <a:t> 30% </a:t>
            </a:r>
            <a:r>
              <a:rPr lang="en-US" dirty="0" smtClean="0">
                <a:latin typeface="Arial" pitchFamily="34" charset="0"/>
                <a:cs typeface="Arial" pitchFamily="34" charset="0"/>
              </a:rPr>
              <a:t>din </a:t>
            </a:r>
            <a:r>
              <a:rPr lang="en-US" dirty="0" err="1" smtClean="0">
                <a:latin typeface="Arial" pitchFamily="34" charset="0"/>
                <a:cs typeface="Arial" pitchFamily="34" charset="0"/>
              </a:rPr>
              <a:t>numarul</a:t>
            </a:r>
            <a:r>
              <a:rPr lang="en-US" dirty="0" smtClean="0">
                <a:latin typeface="Arial" pitchFamily="34" charset="0"/>
                <a:cs typeface="Arial" pitchFamily="34" charset="0"/>
              </a:rPr>
              <a:t> </a:t>
            </a:r>
            <a:r>
              <a:rPr lang="en-US" dirty="0">
                <a:latin typeface="Arial" pitchFamily="34" charset="0"/>
                <a:cs typeface="Arial" pitchFamily="34" charset="0"/>
              </a:rPr>
              <a:t>total de </a:t>
            </a:r>
            <a:r>
              <a:rPr lang="en-US" dirty="0" err="1">
                <a:latin typeface="Arial" pitchFamily="34" charset="0"/>
                <a:cs typeface="Arial" pitchFamily="34" charset="0"/>
              </a:rPr>
              <a:t>angajati</a:t>
            </a:r>
            <a:r>
              <a:rPr lang="en-US" dirty="0">
                <a:latin typeface="Arial" pitchFamily="34" charset="0"/>
                <a:cs typeface="Arial" pitchFamily="34" charset="0"/>
              </a:rPr>
              <a:t> cu contract individual de </a:t>
            </a:r>
            <a:r>
              <a:rPr lang="en-US" dirty="0" err="1">
                <a:latin typeface="Arial" pitchFamily="34" charset="0"/>
                <a:cs typeface="Arial" pitchFamily="34" charset="0"/>
              </a:rPr>
              <a:t>munca</a:t>
            </a:r>
            <a:r>
              <a:rPr lang="en-US" dirty="0">
                <a:latin typeface="Arial" pitchFamily="34" charset="0"/>
                <a:cs typeface="Arial" pitchFamily="34" charset="0"/>
              </a:rPr>
              <a:t> </a:t>
            </a:r>
            <a:r>
              <a:rPr lang="en-US" dirty="0" err="1">
                <a:latin typeface="Arial" pitchFamily="34" charset="0"/>
                <a:cs typeface="Arial" pitchFamily="34" charset="0"/>
              </a:rPr>
              <a:t>sunt</a:t>
            </a:r>
            <a:r>
              <a:rPr lang="en-US" dirty="0">
                <a:latin typeface="Arial" pitchFamily="34" charset="0"/>
                <a:cs typeface="Arial" pitchFamily="34" charset="0"/>
              </a:rPr>
              <a:t> </a:t>
            </a:r>
            <a:r>
              <a:rPr lang="en-US" dirty="0" err="1">
                <a:latin typeface="Arial" pitchFamily="34" charset="0"/>
                <a:cs typeface="Arial" pitchFamily="34" charset="0"/>
              </a:rPr>
              <a:t>persoane</a:t>
            </a:r>
            <a:r>
              <a:rPr lang="en-US" dirty="0">
                <a:latin typeface="Arial" pitchFamily="34" charset="0"/>
                <a:cs typeface="Arial" pitchFamily="34" charset="0"/>
              </a:rPr>
              <a:t> cu </a:t>
            </a:r>
            <a:r>
              <a:rPr lang="en-US" dirty="0" smtClean="0">
                <a:latin typeface="Arial" pitchFamily="34" charset="0"/>
                <a:cs typeface="Arial" pitchFamily="34" charset="0"/>
              </a:rPr>
              <a:t>handicap.</a:t>
            </a:r>
            <a:endParaRPr lang="en-US" dirty="0">
              <a:latin typeface="Arial" pitchFamily="34" charset="0"/>
              <a:cs typeface="Arial" pitchFamily="34" charset="0"/>
            </a:endParaRPr>
          </a:p>
          <a:p>
            <a:pPr lvl="1">
              <a:spcAft>
                <a:spcPts val="600"/>
              </a:spcAft>
              <a:buFont typeface="Wingdings" pitchFamily="2" charset="2"/>
              <a:buChar char="ü"/>
            </a:pPr>
            <a:r>
              <a:rPr lang="en-US" dirty="0" err="1" smtClean="0">
                <a:latin typeface="Arial" pitchFamily="34" charset="0"/>
                <a:cs typeface="Arial" pitchFamily="34" charset="0"/>
              </a:rPr>
              <a:t>Asemenea</a:t>
            </a:r>
            <a:r>
              <a:rPr lang="en-US" dirty="0" smtClean="0">
                <a:latin typeface="Arial" pitchFamily="34" charset="0"/>
                <a:cs typeface="Arial" pitchFamily="34" charset="0"/>
              </a:rPr>
              <a:t> </a:t>
            </a:r>
            <a:r>
              <a:rPr lang="en-US" dirty="0" err="1">
                <a:latin typeface="Arial" pitchFamily="34" charset="0"/>
                <a:cs typeface="Arial" pitchFamily="34" charset="0"/>
              </a:rPr>
              <a:t>unitati</a:t>
            </a:r>
            <a:r>
              <a:rPr lang="en-US" dirty="0">
                <a:latin typeface="Arial" pitchFamily="34" charset="0"/>
                <a:cs typeface="Arial" pitchFamily="34" charset="0"/>
              </a:rPr>
              <a:t> pot fi </a:t>
            </a:r>
            <a:r>
              <a:rPr lang="en-US" dirty="0" err="1">
                <a:latin typeface="Arial" pitchFamily="34" charset="0"/>
                <a:cs typeface="Arial" pitchFamily="34" charset="0"/>
              </a:rPr>
              <a:t>organizate</a:t>
            </a:r>
            <a:r>
              <a:rPr lang="en-US" dirty="0">
                <a:latin typeface="Arial" pitchFamily="34" charset="0"/>
                <a:cs typeface="Arial" pitchFamily="34" charset="0"/>
              </a:rPr>
              <a:t> cu </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fara</a:t>
            </a:r>
            <a:r>
              <a:rPr lang="en-US" dirty="0">
                <a:latin typeface="Arial" pitchFamily="34" charset="0"/>
                <a:cs typeface="Arial" pitchFamily="34" charset="0"/>
              </a:rPr>
              <a:t> </a:t>
            </a:r>
            <a:r>
              <a:rPr lang="en-US" dirty="0" err="1">
                <a:latin typeface="Arial" pitchFamily="34" charset="0"/>
                <a:cs typeface="Arial" pitchFamily="34" charset="0"/>
              </a:rPr>
              <a:t>personalitate</a:t>
            </a:r>
            <a:r>
              <a:rPr lang="en-US" dirty="0">
                <a:latin typeface="Arial" pitchFamily="34" charset="0"/>
                <a:cs typeface="Arial" pitchFamily="34" charset="0"/>
              </a:rPr>
              <a:t> </a:t>
            </a:r>
            <a:r>
              <a:rPr lang="en-US" dirty="0" err="1">
                <a:latin typeface="Arial" pitchFamily="34" charset="0"/>
                <a:cs typeface="Arial" pitchFamily="34" charset="0"/>
              </a:rPr>
              <a:t>juridica</a:t>
            </a:r>
            <a:r>
              <a:rPr lang="en-US" dirty="0">
                <a:latin typeface="Arial" pitchFamily="34" charset="0"/>
                <a:cs typeface="Arial" pitchFamily="34" charset="0"/>
              </a:rPr>
              <a:t>, </a:t>
            </a:r>
            <a:r>
              <a:rPr lang="en-US" dirty="0" err="1">
                <a:latin typeface="Arial" pitchFamily="34" charset="0"/>
                <a:cs typeface="Arial" pitchFamily="34" charset="0"/>
              </a:rPr>
              <a:t>acestea</a:t>
            </a:r>
            <a:r>
              <a:rPr lang="en-US" dirty="0">
                <a:latin typeface="Arial" pitchFamily="34" charset="0"/>
                <a:cs typeface="Arial" pitchFamily="34" charset="0"/>
              </a:rPr>
              <a:t> din </a:t>
            </a:r>
            <a:r>
              <a:rPr lang="en-US" dirty="0" err="1">
                <a:latin typeface="Arial" pitchFamily="34" charset="0"/>
                <a:cs typeface="Arial" pitchFamily="34" charset="0"/>
              </a:rPr>
              <a:t>urma</a:t>
            </a:r>
            <a:r>
              <a:rPr lang="en-US" dirty="0">
                <a:latin typeface="Arial" pitchFamily="34" charset="0"/>
                <a:cs typeface="Arial" pitchFamily="34" charset="0"/>
              </a:rPr>
              <a:t> </a:t>
            </a:r>
            <a:r>
              <a:rPr lang="en-US" dirty="0" err="1">
                <a:latin typeface="Arial" pitchFamily="34" charset="0"/>
                <a:cs typeface="Arial" pitchFamily="34" charset="0"/>
              </a:rPr>
              <a:t>fiind</a:t>
            </a:r>
            <a:r>
              <a:rPr lang="en-US" dirty="0">
                <a:latin typeface="Arial" pitchFamily="34" charset="0"/>
                <a:cs typeface="Arial" pitchFamily="34" charset="0"/>
              </a:rPr>
              <a:t> cu </a:t>
            </a:r>
            <a:r>
              <a:rPr lang="en-US" dirty="0" err="1">
                <a:latin typeface="Arial" pitchFamily="34" charset="0"/>
                <a:cs typeface="Arial" pitchFamily="34" charset="0"/>
              </a:rPr>
              <a:t>gestiune</a:t>
            </a:r>
            <a:r>
              <a:rPr lang="en-US" dirty="0">
                <a:latin typeface="Arial" pitchFamily="34" charset="0"/>
                <a:cs typeface="Arial" pitchFamily="34" charset="0"/>
              </a:rPr>
              <a:t> </a:t>
            </a:r>
            <a:r>
              <a:rPr lang="en-US" dirty="0" err="1">
                <a:latin typeface="Arial" pitchFamily="34" charset="0"/>
                <a:cs typeface="Arial" pitchFamily="34" charset="0"/>
              </a:rPr>
              <a:t>proprie</a:t>
            </a:r>
            <a:r>
              <a:rPr lang="en-US" dirty="0">
                <a:latin typeface="Arial" pitchFamily="34" charset="0"/>
                <a:cs typeface="Arial" pitchFamily="34" charset="0"/>
              </a:rPr>
              <a:t>, sub forma de </a:t>
            </a:r>
            <a:r>
              <a:rPr lang="en-US" dirty="0" err="1">
                <a:latin typeface="Arial" pitchFamily="34" charset="0"/>
                <a:cs typeface="Arial" pitchFamily="34" charset="0"/>
              </a:rPr>
              <a:t>sectii</a:t>
            </a:r>
            <a:r>
              <a:rPr lang="en-US" dirty="0">
                <a:latin typeface="Arial" pitchFamily="34" charset="0"/>
                <a:cs typeface="Arial" pitchFamily="34" charset="0"/>
              </a:rPr>
              <a:t>, </a:t>
            </a:r>
            <a:r>
              <a:rPr lang="en-US" dirty="0" err="1">
                <a:latin typeface="Arial" pitchFamily="34" charset="0"/>
                <a:cs typeface="Arial" pitchFamily="34" charset="0"/>
              </a:rPr>
              <a:t>ateliere</a:t>
            </a:r>
            <a:r>
              <a:rPr lang="en-US" dirty="0">
                <a:latin typeface="Arial" pitchFamily="34" charset="0"/>
                <a:cs typeface="Arial" pitchFamily="34" charset="0"/>
              </a:rPr>
              <a:t> </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alte</a:t>
            </a:r>
            <a:r>
              <a:rPr lang="en-US" dirty="0">
                <a:latin typeface="Arial" pitchFamily="34" charset="0"/>
                <a:cs typeface="Arial" pitchFamily="34" charset="0"/>
              </a:rPr>
              <a:t> </a:t>
            </a:r>
            <a:r>
              <a:rPr lang="en-US" dirty="0" err="1">
                <a:latin typeface="Arial" pitchFamily="34" charset="0"/>
                <a:cs typeface="Arial" pitchFamily="34" charset="0"/>
              </a:rPr>
              <a:t>structuri</a:t>
            </a:r>
            <a:r>
              <a:rPr lang="en-US" dirty="0">
                <a:latin typeface="Arial" pitchFamily="34" charset="0"/>
                <a:cs typeface="Arial" pitchFamily="34" charset="0"/>
              </a:rPr>
              <a:t> din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a:latin typeface="Arial" pitchFamily="34" charset="0"/>
                <a:cs typeface="Arial" pitchFamily="34" charset="0"/>
              </a:rPr>
              <a:t>operatorilor</a:t>
            </a:r>
            <a:r>
              <a:rPr lang="en-US" dirty="0">
                <a:latin typeface="Arial" pitchFamily="34" charset="0"/>
                <a:cs typeface="Arial" pitchFamily="34" charset="0"/>
              </a:rPr>
              <a:t> </a:t>
            </a:r>
            <a:r>
              <a:rPr lang="en-US" dirty="0" err="1">
                <a:latin typeface="Arial" pitchFamily="34" charset="0"/>
                <a:cs typeface="Arial" pitchFamily="34" charset="0"/>
              </a:rPr>
              <a:t>economici</a:t>
            </a:r>
            <a:r>
              <a:rPr lang="en-US" dirty="0">
                <a:latin typeface="Arial" pitchFamily="34" charset="0"/>
                <a:cs typeface="Arial" pitchFamily="34" charset="0"/>
              </a:rPr>
              <a:t>, </a:t>
            </a:r>
            <a:r>
              <a:rPr lang="en-US" dirty="0" err="1">
                <a:latin typeface="Arial" pitchFamily="34" charset="0"/>
                <a:cs typeface="Arial" pitchFamily="34" charset="0"/>
              </a:rPr>
              <a:t>institutiilor</a:t>
            </a:r>
            <a:r>
              <a:rPr lang="en-US" dirty="0">
                <a:latin typeface="Arial" pitchFamily="34" charset="0"/>
                <a:cs typeface="Arial" pitchFamily="34" charset="0"/>
              </a:rPr>
              <a:t> </a:t>
            </a:r>
            <a:r>
              <a:rPr lang="en-US" dirty="0" err="1">
                <a:latin typeface="Arial" pitchFamily="34" charset="0"/>
                <a:cs typeface="Arial" pitchFamily="34" charset="0"/>
              </a:rPr>
              <a:t>publice</a:t>
            </a:r>
            <a:r>
              <a:rPr lang="en-US" dirty="0">
                <a:latin typeface="Arial" pitchFamily="34" charset="0"/>
                <a:cs typeface="Arial" pitchFamily="34" charset="0"/>
              </a:rPr>
              <a:t> </a:t>
            </a:r>
            <a:r>
              <a:rPr lang="en-US" dirty="0" err="1">
                <a:latin typeface="Arial" pitchFamily="34" charset="0"/>
                <a:cs typeface="Arial" pitchFamily="34" charset="0"/>
              </a:rPr>
              <a:t>ori</a:t>
            </a:r>
            <a:r>
              <a:rPr lang="en-US" dirty="0">
                <a:latin typeface="Arial" pitchFamily="34" charset="0"/>
                <a:cs typeface="Arial" pitchFamily="34" charset="0"/>
              </a:rPr>
              <a:t> din </a:t>
            </a:r>
            <a:r>
              <a:rPr lang="en-US" dirty="0" err="1">
                <a:latin typeface="Arial" pitchFamily="34" charset="0"/>
                <a:cs typeface="Arial" pitchFamily="34" charset="0"/>
              </a:rPr>
              <a:t>cadrul</a:t>
            </a:r>
            <a:r>
              <a:rPr lang="en-US" dirty="0">
                <a:latin typeface="Arial" pitchFamily="34" charset="0"/>
                <a:cs typeface="Arial" pitchFamily="34" charset="0"/>
              </a:rPr>
              <a:t> </a:t>
            </a:r>
            <a:r>
              <a:rPr lang="en-US" dirty="0" err="1">
                <a:latin typeface="Arial" pitchFamily="34" charset="0"/>
                <a:cs typeface="Arial" pitchFamily="34" charset="0"/>
              </a:rPr>
              <a:t>organizatiilor</a:t>
            </a:r>
            <a:r>
              <a:rPr lang="en-US" dirty="0">
                <a:latin typeface="Arial" pitchFamily="34" charset="0"/>
                <a:cs typeface="Arial" pitchFamily="34" charset="0"/>
              </a:rPr>
              <a:t> </a:t>
            </a:r>
            <a:r>
              <a:rPr lang="en-US" dirty="0" err="1">
                <a:latin typeface="Arial" pitchFamily="34" charset="0"/>
                <a:cs typeface="Arial" pitchFamily="34" charset="0"/>
              </a:rPr>
              <a:t>neguvernamentale</a:t>
            </a:r>
            <a:r>
              <a:rPr lang="en-US" dirty="0">
                <a:latin typeface="Arial" pitchFamily="34" charset="0"/>
                <a:cs typeface="Arial" pitchFamily="34" charset="0"/>
              </a:rPr>
              <a:t>, </a:t>
            </a:r>
            <a:endParaRPr lang="en-US" dirty="0" smtClean="0">
              <a:latin typeface="Arial" pitchFamily="34" charset="0"/>
              <a:cs typeface="Arial" pitchFamily="34" charset="0"/>
            </a:endParaRPr>
          </a:p>
          <a:p>
            <a:pPr lvl="1">
              <a:spcAft>
                <a:spcPts val="600"/>
              </a:spcAft>
              <a:buFont typeface="Wingdings" pitchFamily="2" charset="2"/>
              <a:buChar char="ü"/>
            </a:pPr>
            <a:r>
              <a:rPr lang="en-US" dirty="0" smtClean="0">
                <a:latin typeface="Arial" pitchFamily="34" charset="0"/>
                <a:cs typeface="Arial" pitchFamily="34" charset="0"/>
              </a:rPr>
              <a:t>Pot </a:t>
            </a:r>
            <a:r>
              <a:rPr lang="en-US" dirty="0" err="1" smtClean="0">
                <a:latin typeface="Arial" pitchFamily="34" charset="0"/>
                <a:cs typeface="Arial" pitchFamily="34" charset="0"/>
              </a:rPr>
              <a:t>fi</a:t>
            </a:r>
            <a:r>
              <a:rPr lang="en-US" dirty="0" smtClean="0">
                <a:latin typeface="Arial" pitchFamily="34" charset="0"/>
                <a:cs typeface="Arial" pitchFamily="34" charset="0"/>
              </a:rPr>
              <a:t> </a:t>
            </a:r>
            <a:r>
              <a:rPr lang="en-US" dirty="0" err="1" smtClean="0">
                <a:latin typeface="Arial" pitchFamily="34" charset="0"/>
                <a:cs typeface="Arial" pitchFamily="34" charset="0"/>
              </a:rPr>
              <a:t>organizate</a:t>
            </a:r>
            <a:r>
              <a:rPr lang="en-US" dirty="0" smtClean="0">
                <a:latin typeface="Arial" pitchFamily="34" charset="0"/>
                <a:cs typeface="Arial" pitchFamily="34" charset="0"/>
              </a:rPr>
              <a:t> </a:t>
            </a:r>
            <a:r>
              <a:rPr lang="en-US" dirty="0">
                <a:latin typeface="Arial" pitchFamily="34" charset="0"/>
                <a:cs typeface="Arial" pitchFamily="34" charset="0"/>
              </a:rPr>
              <a:t>de </a:t>
            </a:r>
            <a:r>
              <a:rPr lang="en-US" dirty="0" err="1">
                <a:latin typeface="Arial" pitchFamily="34" charset="0"/>
                <a:cs typeface="Arial" pitchFamily="34" charset="0"/>
              </a:rPr>
              <a:t>persoana</a:t>
            </a:r>
            <a:r>
              <a:rPr lang="en-US" dirty="0">
                <a:latin typeface="Arial" pitchFamily="34" charset="0"/>
                <a:cs typeface="Arial" pitchFamily="34" charset="0"/>
              </a:rPr>
              <a:t> cu handicap </a:t>
            </a:r>
            <a:r>
              <a:rPr lang="en-US" dirty="0" err="1" smtClean="0">
                <a:latin typeface="Arial" pitchFamily="34" charset="0"/>
                <a:cs typeface="Arial" pitchFamily="34" charset="0"/>
              </a:rPr>
              <a:t>autorizata</a:t>
            </a:r>
            <a:r>
              <a:rPr lang="en-US" dirty="0" smtClean="0">
                <a:latin typeface="Arial" pitchFamily="34" charset="0"/>
                <a:cs typeface="Arial" pitchFamily="34" charset="0"/>
              </a:rPr>
              <a:t> </a:t>
            </a:r>
            <a:r>
              <a:rPr lang="en-US" dirty="0" err="1">
                <a:latin typeface="Arial" pitchFamily="34" charset="0"/>
                <a:cs typeface="Arial" pitchFamily="34" charset="0"/>
              </a:rPr>
              <a:t>sa</a:t>
            </a:r>
            <a:r>
              <a:rPr lang="en-US" dirty="0">
                <a:latin typeface="Arial" pitchFamily="34" charset="0"/>
                <a:cs typeface="Arial" pitchFamily="34" charset="0"/>
              </a:rPr>
              <a:t> </a:t>
            </a:r>
            <a:r>
              <a:rPr lang="en-US" dirty="0" err="1">
                <a:latin typeface="Arial" pitchFamily="34" charset="0"/>
                <a:cs typeface="Arial" pitchFamily="34" charset="0"/>
              </a:rPr>
              <a:t>desfasoare</a:t>
            </a:r>
            <a:r>
              <a:rPr lang="en-US" dirty="0">
                <a:latin typeface="Arial" pitchFamily="34" charset="0"/>
                <a:cs typeface="Arial" pitchFamily="34" charset="0"/>
              </a:rPr>
              <a:t> </a:t>
            </a:r>
            <a:r>
              <a:rPr lang="en-US" dirty="0" err="1">
                <a:latin typeface="Arial" pitchFamily="34" charset="0"/>
                <a:cs typeface="Arial" pitchFamily="34" charset="0"/>
              </a:rPr>
              <a:t>activitati</a:t>
            </a:r>
            <a:r>
              <a:rPr lang="en-US" dirty="0">
                <a:latin typeface="Arial" pitchFamily="34" charset="0"/>
                <a:cs typeface="Arial" pitchFamily="34" charset="0"/>
              </a:rPr>
              <a:t> </a:t>
            </a:r>
            <a:r>
              <a:rPr lang="en-US" dirty="0" err="1">
                <a:latin typeface="Arial" pitchFamily="34" charset="0"/>
                <a:cs typeface="Arial" pitchFamily="34" charset="0"/>
              </a:rPr>
              <a:t>economice</a:t>
            </a:r>
            <a:r>
              <a:rPr lang="en-US" dirty="0">
                <a:latin typeface="Arial" pitchFamily="34" charset="0"/>
                <a:cs typeface="Arial" pitchFamily="34" charset="0"/>
              </a:rPr>
              <a:t> </a:t>
            </a:r>
            <a:r>
              <a:rPr lang="en-US" dirty="0" err="1">
                <a:latin typeface="Arial" pitchFamily="34" charset="0"/>
                <a:cs typeface="Arial" pitchFamily="34" charset="0"/>
              </a:rPr>
              <a:t>independente</a:t>
            </a:r>
            <a:endParaRPr lang="ro-RO" dirty="0">
              <a:latin typeface="Arial" pitchFamily="34" charset="0"/>
              <a:cs typeface="Arial" pitchFamily="34" charset="0"/>
            </a:endParaRPr>
          </a:p>
          <a:p>
            <a:pPr algn="just"/>
            <a:endParaRPr lang="en-US" dirty="0">
              <a:latin typeface="Arial" panose="020B0604020202020204" pitchFamily="34" charset="0"/>
              <a:cs typeface="Arial" panose="020B0604020202020204" pitchFamily="34" charset="0"/>
            </a:endParaRPr>
          </a:p>
          <a:p>
            <a:pPr algn="just">
              <a:spcAft>
                <a:spcPts val="0"/>
              </a:spcAft>
            </a:pPr>
            <a:endParaRPr lang="ro-RO" b="1"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5</a:t>
            </a:fld>
            <a:endParaRPr lang="ro-RO"/>
          </a:p>
        </p:txBody>
      </p:sp>
    </p:spTree>
    <p:extLst>
      <p:ext uri="{BB962C8B-B14F-4D97-AF65-F5344CB8AC3E}">
        <p14:creationId xmlns:p14="http://schemas.microsoft.com/office/powerpoint/2010/main" xmlns="" val="20935006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4862870"/>
          </a:xfrm>
          <a:prstGeom prst="rect">
            <a:avLst/>
          </a:prstGeom>
        </p:spPr>
        <p:txBody>
          <a:bodyPr wrap="square">
            <a:spAutoFit/>
          </a:bodyPr>
          <a:lstStyle/>
          <a:p>
            <a:pPr algn="just">
              <a:spcAft>
                <a:spcPts val="600"/>
              </a:spcAft>
            </a:pPr>
            <a:r>
              <a:rPr lang="ro-RO" b="1" dirty="0" smtClean="0">
                <a:latin typeface="Arial" pitchFamily="34" charset="0"/>
                <a:cs typeface="Arial" pitchFamily="34" charset="0"/>
              </a:rPr>
              <a:t>Scutiri de taxe pentru unitatile </a:t>
            </a:r>
            <a:r>
              <a:rPr lang="ro-RO" b="1" dirty="0" smtClean="0">
                <a:latin typeface="Arial" pitchFamily="34" charset="0"/>
                <a:cs typeface="Arial" pitchFamily="34" charset="0"/>
              </a:rPr>
              <a:t>protejate</a:t>
            </a:r>
            <a:r>
              <a:rPr lang="en-US" b="1" dirty="0" smtClean="0">
                <a:latin typeface="Arial" pitchFamily="34" charset="0"/>
                <a:cs typeface="Arial" pitchFamily="34" charset="0"/>
              </a:rPr>
              <a:t>: </a:t>
            </a:r>
            <a:r>
              <a:rPr lang="en-US" dirty="0" smtClean="0">
                <a:latin typeface="Arial" pitchFamily="34" charset="0"/>
                <a:cs typeface="Arial" pitchFamily="34" charset="0"/>
              </a:rPr>
              <a:t> </a:t>
            </a:r>
            <a:r>
              <a:rPr lang="en-US" dirty="0" err="1">
                <a:latin typeface="Arial" pitchFamily="34" charset="0"/>
                <a:cs typeface="Arial" pitchFamily="34" charset="0"/>
              </a:rPr>
              <a:t>beneficiaza</a:t>
            </a:r>
            <a:r>
              <a:rPr lang="en-US" dirty="0">
                <a:latin typeface="Arial" pitchFamily="34" charset="0"/>
                <a:cs typeface="Arial" pitchFamily="34" charset="0"/>
              </a:rPr>
              <a:t> de </a:t>
            </a:r>
            <a:r>
              <a:rPr lang="en-US" dirty="0" err="1">
                <a:latin typeface="Arial" pitchFamily="34" charset="0"/>
                <a:cs typeface="Arial" pitchFamily="34" charset="0"/>
              </a:rPr>
              <a:t>scutire</a:t>
            </a:r>
            <a:r>
              <a:rPr lang="en-US" dirty="0">
                <a:latin typeface="Arial" pitchFamily="34" charset="0"/>
                <a:cs typeface="Arial" pitchFamily="34" charset="0"/>
              </a:rPr>
              <a:t> de </a:t>
            </a:r>
            <a:r>
              <a:rPr lang="en-US" dirty="0" err="1">
                <a:latin typeface="Arial" pitchFamily="34" charset="0"/>
                <a:cs typeface="Arial" pitchFamily="34" charset="0"/>
              </a:rPr>
              <a:t>plata</a:t>
            </a:r>
            <a:r>
              <a:rPr lang="en-US" dirty="0">
                <a:latin typeface="Arial" pitchFamily="34" charset="0"/>
                <a:cs typeface="Arial" pitchFamily="34" charset="0"/>
              </a:rPr>
              <a:t> </a:t>
            </a:r>
            <a:r>
              <a:rPr lang="en-US" dirty="0" err="1">
                <a:latin typeface="Arial" pitchFamily="34" charset="0"/>
                <a:cs typeface="Arial" pitchFamily="34" charset="0"/>
              </a:rPr>
              <a:t>taxelor</a:t>
            </a:r>
            <a:r>
              <a:rPr lang="en-US" dirty="0">
                <a:latin typeface="Arial" pitchFamily="34" charset="0"/>
                <a:cs typeface="Arial" pitchFamily="34" charset="0"/>
              </a:rPr>
              <a:t> de </a:t>
            </a:r>
            <a:r>
              <a:rPr lang="en-US" dirty="0" err="1">
                <a:latin typeface="Arial" pitchFamily="34" charset="0"/>
                <a:cs typeface="Arial" pitchFamily="34" charset="0"/>
              </a:rPr>
              <a:t>autorizare</a:t>
            </a:r>
            <a:r>
              <a:rPr lang="en-US" dirty="0">
                <a:latin typeface="Arial" pitchFamily="34" charset="0"/>
                <a:cs typeface="Arial" pitchFamily="34" charset="0"/>
              </a:rPr>
              <a:t> la </a:t>
            </a:r>
            <a:r>
              <a:rPr lang="en-US" dirty="0" err="1">
                <a:latin typeface="Arial" pitchFamily="34" charset="0"/>
                <a:cs typeface="Arial" pitchFamily="34" charset="0"/>
              </a:rPr>
              <a:t>infiintare</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de </a:t>
            </a:r>
            <a:r>
              <a:rPr lang="en-US" dirty="0" err="1">
                <a:latin typeface="Arial" pitchFamily="34" charset="0"/>
                <a:cs typeface="Arial" pitchFamily="34" charset="0"/>
              </a:rPr>
              <a:t>reautorizare</a:t>
            </a:r>
            <a:r>
              <a:rPr lang="en-US" dirty="0">
                <a:latin typeface="Arial" pitchFamily="34" charset="0"/>
                <a:cs typeface="Arial" pitchFamily="34" charset="0"/>
              </a:rPr>
              <a:t>, </a:t>
            </a:r>
            <a:r>
              <a:rPr lang="en-US" dirty="0" err="1">
                <a:latin typeface="Arial" pitchFamily="34" charset="0"/>
                <a:cs typeface="Arial" pitchFamily="34" charset="0"/>
              </a:rPr>
              <a:t>precum</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 de </a:t>
            </a:r>
            <a:r>
              <a:rPr lang="en-US" dirty="0" err="1">
                <a:latin typeface="Arial" pitchFamily="34" charset="0"/>
                <a:cs typeface="Arial" pitchFamily="34" charset="0"/>
              </a:rPr>
              <a:t>scutire</a:t>
            </a:r>
            <a:r>
              <a:rPr lang="en-US" dirty="0">
                <a:latin typeface="Arial" pitchFamily="34" charset="0"/>
                <a:cs typeface="Arial" pitchFamily="34" charset="0"/>
              </a:rPr>
              <a:t> de </a:t>
            </a:r>
            <a:r>
              <a:rPr lang="en-US" dirty="0" err="1">
                <a:latin typeface="Arial" pitchFamily="34" charset="0"/>
                <a:cs typeface="Arial" pitchFamily="34" charset="0"/>
              </a:rPr>
              <a:t>plata</a:t>
            </a:r>
            <a:r>
              <a:rPr lang="en-US" dirty="0">
                <a:latin typeface="Arial" pitchFamily="34" charset="0"/>
                <a:cs typeface="Arial" pitchFamily="34" charset="0"/>
              </a:rPr>
              <a:t> a </a:t>
            </a:r>
            <a:r>
              <a:rPr lang="en-US" dirty="0" err="1">
                <a:latin typeface="Arial" pitchFamily="34" charset="0"/>
                <a:cs typeface="Arial" pitchFamily="34" charset="0"/>
              </a:rPr>
              <a:t>impozitului</a:t>
            </a:r>
            <a:r>
              <a:rPr lang="en-US" dirty="0">
                <a:latin typeface="Arial" pitchFamily="34" charset="0"/>
                <a:cs typeface="Arial" pitchFamily="34" charset="0"/>
              </a:rPr>
              <a:t> </a:t>
            </a:r>
            <a:r>
              <a:rPr lang="en-US" dirty="0" err="1">
                <a:latin typeface="Arial" pitchFamily="34" charset="0"/>
                <a:cs typeface="Arial" pitchFamily="34" charset="0"/>
              </a:rPr>
              <a:t>pe</a:t>
            </a:r>
            <a:r>
              <a:rPr lang="en-US" dirty="0">
                <a:latin typeface="Arial" pitchFamily="34" charset="0"/>
                <a:cs typeface="Arial" pitchFamily="34" charset="0"/>
              </a:rPr>
              <a:t> profit, cu </a:t>
            </a:r>
            <a:r>
              <a:rPr lang="en-US" dirty="0" err="1">
                <a:latin typeface="Arial" pitchFamily="34" charset="0"/>
                <a:cs typeface="Arial" pitchFamily="34" charset="0"/>
              </a:rPr>
              <a:t>conditia</a:t>
            </a:r>
            <a:r>
              <a:rPr lang="en-US" dirty="0">
                <a:latin typeface="Arial" pitchFamily="34" charset="0"/>
                <a:cs typeface="Arial" pitchFamily="34" charset="0"/>
              </a:rPr>
              <a:t> ca </a:t>
            </a:r>
            <a:r>
              <a:rPr lang="en-US" dirty="0" err="1">
                <a:latin typeface="Arial" pitchFamily="34" charset="0"/>
                <a:cs typeface="Arial" pitchFamily="34" charset="0"/>
              </a:rPr>
              <a:t>cel</a:t>
            </a:r>
            <a:r>
              <a:rPr lang="en-US" dirty="0">
                <a:latin typeface="Arial" pitchFamily="34" charset="0"/>
                <a:cs typeface="Arial" pitchFamily="34" charset="0"/>
              </a:rPr>
              <a:t> </a:t>
            </a:r>
            <a:r>
              <a:rPr lang="en-US" dirty="0" err="1">
                <a:latin typeface="Arial" pitchFamily="34" charset="0"/>
                <a:cs typeface="Arial" pitchFamily="34" charset="0"/>
              </a:rPr>
              <a:t>putin</a:t>
            </a:r>
            <a:r>
              <a:rPr lang="en-US" dirty="0">
                <a:latin typeface="Arial" pitchFamily="34" charset="0"/>
                <a:cs typeface="Arial" pitchFamily="34" charset="0"/>
              </a:rPr>
              <a:t> 75% din </a:t>
            </a:r>
            <a:r>
              <a:rPr lang="en-US" dirty="0" err="1">
                <a:latin typeface="Arial" pitchFamily="34" charset="0"/>
                <a:cs typeface="Arial" pitchFamily="34" charset="0"/>
              </a:rPr>
              <a:t>fondul</a:t>
            </a:r>
            <a:r>
              <a:rPr lang="en-US" dirty="0">
                <a:latin typeface="Arial" pitchFamily="34" charset="0"/>
                <a:cs typeface="Arial" pitchFamily="34" charset="0"/>
              </a:rPr>
              <a:t> </a:t>
            </a:r>
            <a:r>
              <a:rPr lang="en-US" dirty="0" err="1">
                <a:latin typeface="Arial" pitchFamily="34" charset="0"/>
                <a:cs typeface="Arial" pitchFamily="34" charset="0"/>
              </a:rPr>
              <a:t>obtinut</a:t>
            </a:r>
            <a:r>
              <a:rPr lang="en-US" dirty="0">
                <a:latin typeface="Arial" pitchFamily="34" charset="0"/>
                <a:cs typeface="Arial" pitchFamily="34" charset="0"/>
              </a:rPr>
              <a:t> prin </a:t>
            </a:r>
            <a:r>
              <a:rPr lang="en-US" dirty="0" err="1">
                <a:latin typeface="Arial" pitchFamily="34" charset="0"/>
                <a:cs typeface="Arial" pitchFamily="34" charset="0"/>
              </a:rPr>
              <a:t>scutire</a:t>
            </a:r>
            <a:r>
              <a:rPr lang="en-US" dirty="0">
                <a:latin typeface="Arial" pitchFamily="34" charset="0"/>
                <a:cs typeface="Arial" pitchFamily="34" charset="0"/>
              </a:rPr>
              <a:t> </a:t>
            </a:r>
            <a:r>
              <a:rPr lang="en-US" dirty="0" err="1">
                <a:latin typeface="Arial" pitchFamily="34" charset="0"/>
                <a:cs typeface="Arial" pitchFamily="34" charset="0"/>
              </a:rPr>
              <a:t>sa</a:t>
            </a:r>
            <a:r>
              <a:rPr lang="en-US" dirty="0">
                <a:latin typeface="Arial" pitchFamily="34" charset="0"/>
                <a:cs typeface="Arial" pitchFamily="34" charset="0"/>
              </a:rPr>
              <a:t> fie </a:t>
            </a:r>
            <a:r>
              <a:rPr lang="en-US" dirty="0" err="1">
                <a:latin typeface="Arial" pitchFamily="34" charset="0"/>
                <a:cs typeface="Arial" pitchFamily="34" charset="0"/>
              </a:rPr>
              <a:t>reinvestit</a:t>
            </a:r>
            <a:r>
              <a:rPr lang="en-US" dirty="0">
                <a:latin typeface="Arial" pitchFamily="34" charset="0"/>
                <a:cs typeface="Arial" pitchFamily="34" charset="0"/>
              </a:rPr>
              <a:t> </a:t>
            </a:r>
            <a:r>
              <a:rPr lang="en-US" dirty="0" err="1">
                <a:latin typeface="Arial" pitchFamily="34" charset="0"/>
                <a:cs typeface="Arial" pitchFamily="34" charset="0"/>
              </a:rPr>
              <a:t>pentru</a:t>
            </a:r>
            <a:r>
              <a:rPr lang="en-US" dirty="0">
                <a:latin typeface="Arial" pitchFamily="34" charset="0"/>
                <a:cs typeface="Arial" pitchFamily="34" charset="0"/>
              </a:rPr>
              <a:t> </a:t>
            </a:r>
            <a:r>
              <a:rPr lang="en-US" dirty="0" err="1">
                <a:latin typeface="Arial" pitchFamily="34" charset="0"/>
                <a:cs typeface="Arial" pitchFamily="34" charset="0"/>
              </a:rPr>
              <a:t>restructurare</a:t>
            </a:r>
            <a:r>
              <a:rPr lang="en-US" dirty="0">
                <a:latin typeface="Arial" pitchFamily="34" charset="0"/>
                <a:cs typeface="Arial" pitchFamily="34" charset="0"/>
              </a:rPr>
              <a:t> </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pentru</a:t>
            </a:r>
            <a:r>
              <a:rPr lang="en-US" dirty="0">
                <a:latin typeface="Arial" pitchFamily="34" charset="0"/>
                <a:cs typeface="Arial" pitchFamily="34" charset="0"/>
              </a:rPr>
              <a:t> </a:t>
            </a:r>
            <a:r>
              <a:rPr lang="en-US" dirty="0" err="1">
                <a:latin typeface="Arial" pitchFamily="34" charset="0"/>
                <a:cs typeface="Arial" pitchFamily="34" charset="0"/>
              </a:rPr>
              <a:t>achizitionarea</a:t>
            </a:r>
            <a:r>
              <a:rPr lang="en-US" dirty="0">
                <a:latin typeface="Arial" pitchFamily="34" charset="0"/>
                <a:cs typeface="Arial" pitchFamily="34" charset="0"/>
              </a:rPr>
              <a:t> de </a:t>
            </a:r>
            <a:r>
              <a:rPr lang="en-US" dirty="0" err="1">
                <a:latin typeface="Arial" pitchFamily="34" charset="0"/>
                <a:cs typeface="Arial" pitchFamily="34" charset="0"/>
              </a:rPr>
              <a:t>echipamente</a:t>
            </a:r>
            <a:r>
              <a:rPr lang="en-US" dirty="0">
                <a:latin typeface="Arial" pitchFamily="34" charset="0"/>
                <a:cs typeface="Arial" pitchFamily="34" charset="0"/>
              </a:rPr>
              <a:t> </a:t>
            </a:r>
            <a:r>
              <a:rPr lang="en-US" dirty="0" err="1">
                <a:latin typeface="Arial" pitchFamily="34" charset="0"/>
                <a:cs typeface="Arial" pitchFamily="34" charset="0"/>
              </a:rPr>
              <a:t>tehnologice</a:t>
            </a:r>
            <a:r>
              <a:rPr lang="en-US" dirty="0">
                <a:latin typeface="Arial" pitchFamily="34" charset="0"/>
                <a:cs typeface="Arial" pitchFamily="34" charset="0"/>
              </a:rPr>
              <a:t>, </a:t>
            </a:r>
            <a:r>
              <a:rPr lang="en-US" dirty="0" err="1">
                <a:latin typeface="Arial" pitchFamily="34" charset="0"/>
                <a:cs typeface="Arial" pitchFamily="34" charset="0"/>
              </a:rPr>
              <a:t>masini</a:t>
            </a:r>
            <a:r>
              <a:rPr lang="en-US" dirty="0">
                <a:latin typeface="Arial" pitchFamily="34" charset="0"/>
                <a:cs typeface="Arial" pitchFamily="34" charset="0"/>
              </a:rPr>
              <a:t>, </a:t>
            </a:r>
            <a:r>
              <a:rPr lang="en-US" dirty="0" err="1">
                <a:latin typeface="Arial" pitchFamily="34" charset="0"/>
                <a:cs typeface="Arial" pitchFamily="34" charset="0"/>
              </a:rPr>
              <a:t>utilaje</a:t>
            </a:r>
            <a:r>
              <a:rPr lang="en-US" dirty="0">
                <a:latin typeface="Arial" pitchFamily="34" charset="0"/>
                <a:cs typeface="Arial" pitchFamily="34" charset="0"/>
              </a:rPr>
              <a:t>, </a:t>
            </a:r>
            <a:r>
              <a:rPr lang="en-US" dirty="0" err="1">
                <a:latin typeface="Arial" pitchFamily="34" charset="0"/>
                <a:cs typeface="Arial" pitchFamily="34" charset="0"/>
              </a:rPr>
              <a:t>instalatii</a:t>
            </a:r>
            <a:r>
              <a:rPr lang="en-US" dirty="0">
                <a:latin typeface="Arial" pitchFamily="34" charset="0"/>
                <a:cs typeface="Arial" pitchFamily="34" charset="0"/>
              </a:rPr>
              <a:t> de </a:t>
            </a:r>
            <a:r>
              <a:rPr lang="en-US" dirty="0" err="1">
                <a:latin typeface="Arial" pitchFamily="34" charset="0"/>
                <a:cs typeface="Arial" pitchFamily="34" charset="0"/>
              </a:rPr>
              <a:t>lucru</a:t>
            </a:r>
            <a:r>
              <a:rPr lang="en-US" dirty="0">
                <a:latin typeface="Arial" pitchFamily="34" charset="0"/>
                <a:cs typeface="Arial" pitchFamily="34" charset="0"/>
              </a:rPr>
              <a:t> </a:t>
            </a:r>
            <a:r>
              <a:rPr lang="en-US" dirty="0" err="1">
                <a:latin typeface="Arial" pitchFamily="34" charset="0"/>
                <a:cs typeface="Arial" pitchFamily="34" charset="0"/>
              </a:rPr>
              <a:t>si</a:t>
            </a:r>
            <a:r>
              <a:rPr lang="en-US" dirty="0">
                <a:latin typeface="Arial" pitchFamily="34" charset="0"/>
                <a:cs typeface="Arial" pitchFamily="34" charset="0"/>
              </a:rPr>
              <a:t>/</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amenajarea</a:t>
            </a:r>
            <a:r>
              <a:rPr lang="en-US" dirty="0">
                <a:latin typeface="Arial" pitchFamily="34" charset="0"/>
                <a:cs typeface="Arial" pitchFamily="34" charset="0"/>
              </a:rPr>
              <a:t> </a:t>
            </a:r>
            <a:r>
              <a:rPr lang="en-US" dirty="0" err="1">
                <a:latin typeface="Arial" pitchFamily="34" charset="0"/>
                <a:cs typeface="Arial" pitchFamily="34" charset="0"/>
              </a:rPr>
              <a:t>locurilor</a:t>
            </a:r>
            <a:r>
              <a:rPr lang="en-US" dirty="0">
                <a:latin typeface="Arial" pitchFamily="34" charset="0"/>
                <a:cs typeface="Arial" pitchFamily="34" charset="0"/>
              </a:rPr>
              <a:t> de </a:t>
            </a:r>
            <a:r>
              <a:rPr lang="en-US" dirty="0" err="1">
                <a:latin typeface="Arial" pitchFamily="34" charset="0"/>
                <a:cs typeface="Arial" pitchFamily="34" charset="0"/>
              </a:rPr>
              <a:t>munca</a:t>
            </a:r>
            <a:r>
              <a:rPr lang="en-US" dirty="0">
                <a:latin typeface="Arial" pitchFamily="34" charset="0"/>
                <a:cs typeface="Arial" pitchFamily="34" charset="0"/>
              </a:rPr>
              <a:t> </a:t>
            </a:r>
            <a:r>
              <a:rPr lang="en-US" dirty="0" err="1" smtClean="0">
                <a:latin typeface="Arial" pitchFamily="34" charset="0"/>
                <a:cs typeface="Arial" pitchFamily="34" charset="0"/>
              </a:rPr>
              <a:t>protejate</a:t>
            </a:r>
            <a:r>
              <a:rPr lang="ro-RO" dirty="0" smtClean="0">
                <a:latin typeface="Arial" pitchFamily="34" charset="0"/>
                <a:cs typeface="Arial" pitchFamily="34" charset="0"/>
              </a:rPr>
              <a:t>.</a:t>
            </a:r>
          </a:p>
          <a:p>
            <a:pPr algn="just">
              <a:spcAft>
                <a:spcPts val="600"/>
              </a:spcAft>
            </a:pPr>
            <a:endParaRPr lang="ro-RO" dirty="0">
              <a:latin typeface="Arial" pitchFamily="34" charset="0"/>
              <a:cs typeface="Arial" pitchFamily="34" charset="0"/>
            </a:endParaRPr>
          </a:p>
          <a:p>
            <a:pPr algn="just">
              <a:spcAft>
                <a:spcPts val="600"/>
              </a:spcAft>
            </a:pPr>
            <a:r>
              <a:rPr lang="ro-RO" b="1" dirty="0" smtClean="0">
                <a:latin typeface="Arial" pitchFamily="34" charset="0"/>
                <a:cs typeface="Arial" pitchFamily="34" charset="0"/>
              </a:rPr>
              <a:t>Conditiile pe care trebuie sa le indeplinesca intreprinderile sociale</a:t>
            </a:r>
          </a:p>
          <a:p>
            <a:pPr marL="742950" lvl="1" indent="-285750" fontAlgn="base">
              <a:spcAft>
                <a:spcPts val="600"/>
              </a:spcAft>
              <a:buFont typeface="Wingdings" pitchFamily="2" charset="2"/>
              <a:buChar char="ü"/>
            </a:pPr>
            <a:r>
              <a:rPr lang="en-US" dirty="0" err="1" smtClean="0">
                <a:latin typeface="Arial" pitchFamily="34" charset="0"/>
                <a:cs typeface="Arial" pitchFamily="34" charset="0"/>
              </a:rPr>
              <a:t>acţionează</a:t>
            </a:r>
            <a:r>
              <a:rPr lang="en-US" dirty="0" smtClean="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scop</a:t>
            </a:r>
            <a:r>
              <a:rPr lang="en-US" dirty="0">
                <a:latin typeface="Arial" pitchFamily="34" charset="0"/>
                <a:cs typeface="Arial" pitchFamily="34" charset="0"/>
              </a:rPr>
              <a:t> social </a:t>
            </a:r>
            <a:r>
              <a:rPr lang="en-US" dirty="0" err="1">
                <a:latin typeface="Arial" pitchFamily="34" charset="0"/>
                <a:cs typeface="Arial" pitchFamily="34" charset="0"/>
              </a:rPr>
              <a:t>şi</a:t>
            </a:r>
            <a:r>
              <a:rPr lang="en-US" dirty="0">
                <a:latin typeface="Arial" pitchFamily="34" charset="0"/>
                <a:cs typeface="Arial" pitchFamily="34" charset="0"/>
              </a:rPr>
              <a:t>/</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interesul</a:t>
            </a:r>
            <a:r>
              <a:rPr lang="en-US" dirty="0">
                <a:latin typeface="Arial" pitchFamily="34" charset="0"/>
                <a:cs typeface="Arial" pitchFamily="34" charset="0"/>
              </a:rPr>
              <a:t> general al </a:t>
            </a:r>
            <a:r>
              <a:rPr lang="en-US" dirty="0" err="1">
                <a:latin typeface="Arial" pitchFamily="34" charset="0"/>
                <a:cs typeface="Arial" pitchFamily="34" charset="0"/>
              </a:rPr>
              <a:t>comunităţii</a:t>
            </a:r>
            <a:r>
              <a:rPr lang="en-US" dirty="0">
                <a:latin typeface="Arial" pitchFamily="34" charset="0"/>
                <a:cs typeface="Arial" pitchFamily="34" charset="0"/>
              </a:rPr>
              <a:t>;</a:t>
            </a:r>
            <a:endParaRPr lang="ro-RO" dirty="0">
              <a:latin typeface="Arial" pitchFamily="34" charset="0"/>
              <a:cs typeface="Arial" pitchFamily="34" charset="0"/>
            </a:endParaRPr>
          </a:p>
          <a:p>
            <a:pPr marL="742950" lvl="1" indent="-285750" fontAlgn="base">
              <a:spcAft>
                <a:spcPts val="600"/>
              </a:spcAft>
              <a:buFont typeface="Wingdings" pitchFamily="2" charset="2"/>
              <a:buChar char="ü"/>
            </a:pPr>
            <a:r>
              <a:rPr lang="en-US" dirty="0" err="1">
                <a:latin typeface="Arial" pitchFamily="34" charset="0"/>
                <a:cs typeface="Arial" pitchFamily="34" charset="0"/>
              </a:rPr>
              <a:t>alocă</a:t>
            </a:r>
            <a:r>
              <a:rPr lang="en-US" dirty="0">
                <a:latin typeface="Arial" pitchFamily="34" charset="0"/>
                <a:cs typeface="Arial" pitchFamily="34" charset="0"/>
              </a:rPr>
              <a:t> minimum 90% din </a:t>
            </a:r>
            <a:r>
              <a:rPr lang="en-US" dirty="0" err="1">
                <a:latin typeface="Arial" pitchFamily="34" charset="0"/>
                <a:cs typeface="Arial" pitchFamily="34" charset="0"/>
              </a:rPr>
              <a:t>profitul</a:t>
            </a:r>
            <a:r>
              <a:rPr lang="en-US" dirty="0">
                <a:latin typeface="Arial" pitchFamily="34" charset="0"/>
                <a:cs typeface="Arial" pitchFamily="34" charset="0"/>
              </a:rPr>
              <a:t> </a:t>
            </a:r>
            <a:r>
              <a:rPr lang="en-US" dirty="0" err="1">
                <a:latin typeface="Arial" pitchFamily="34" charset="0"/>
                <a:cs typeface="Arial" pitchFamily="34" charset="0"/>
              </a:rPr>
              <a:t>realizat</a:t>
            </a:r>
            <a:r>
              <a:rPr lang="en-US" dirty="0">
                <a:latin typeface="Arial" pitchFamily="34" charset="0"/>
                <a:cs typeface="Arial" pitchFamily="34" charset="0"/>
              </a:rPr>
              <a:t> </a:t>
            </a:r>
            <a:r>
              <a:rPr lang="en-US" dirty="0" err="1">
                <a:latin typeface="Arial" pitchFamily="34" charset="0"/>
                <a:cs typeface="Arial" pitchFamily="34" charset="0"/>
              </a:rPr>
              <a:t>scopului</a:t>
            </a:r>
            <a:r>
              <a:rPr lang="en-US" dirty="0">
                <a:latin typeface="Arial" pitchFamily="34" charset="0"/>
                <a:cs typeface="Arial" pitchFamily="34" charset="0"/>
              </a:rPr>
              <a:t> social </a:t>
            </a:r>
            <a:r>
              <a:rPr lang="en-US" dirty="0" err="1">
                <a:latin typeface="Arial" pitchFamily="34" charset="0"/>
                <a:cs typeface="Arial" pitchFamily="34" charset="0"/>
              </a:rPr>
              <a:t>şi</a:t>
            </a:r>
            <a:r>
              <a:rPr lang="en-US" dirty="0">
                <a:latin typeface="Arial" pitchFamily="34" charset="0"/>
                <a:cs typeface="Arial" pitchFamily="34" charset="0"/>
              </a:rPr>
              <a:t> </a:t>
            </a:r>
            <a:r>
              <a:rPr lang="en-US" dirty="0" err="1">
                <a:latin typeface="Arial" pitchFamily="34" charset="0"/>
                <a:cs typeface="Arial" pitchFamily="34" charset="0"/>
              </a:rPr>
              <a:t>rezervei</a:t>
            </a:r>
            <a:r>
              <a:rPr lang="en-US" dirty="0">
                <a:latin typeface="Arial" pitchFamily="34" charset="0"/>
                <a:cs typeface="Arial" pitchFamily="34" charset="0"/>
              </a:rPr>
              <a:t> </a:t>
            </a:r>
            <a:r>
              <a:rPr lang="en-US" dirty="0" err="1">
                <a:latin typeface="Arial" pitchFamily="34" charset="0"/>
                <a:cs typeface="Arial" pitchFamily="34" charset="0"/>
              </a:rPr>
              <a:t>statutare</a:t>
            </a:r>
            <a:r>
              <a:rPr lang="en-US" dirty="0">
                <a:latin typeface="Arial" pitchFamily="34" charset="0"/>
                <a:cs typeface="Arial" pitchFamily="34" charset="0"/>
              </a:rPr>
              <a:t>;</a:t>
            </a:r>
            <a:endParaRPr lang="ro-RO" dirty="0">
              <a:latin typeface="Arial" pitchFamily="34" charset="0"/>
              <a:cs typeface="Arial" pitchFamily="34" charset="0"/>
            </a:endParaRPr>
          </a:p>
          <a:p>
            <a:pPr marL="742950" lvl="1" indent="-285750" fontAlgn="base">
              <a:spcAft>
                <a:spcPts val="600"/>
              </a:spcAft>
              <a:buFont typeface="Wingdings" pitchFamily="2" charset="2"/>
              <a:buChar char="ü"/>
            </a:pPr>
            <a:r>
              <a:rPr lang="en-US" dirty="0">
                <a:latin typeface="Arial" pitchFamily="34" charset="0"/>
                <a:cs typeface="Arial" pitchFamily="34" charset="0"/>
              </a:rPr>
              <a:t>se </a:t>
            </a:r>
            <a:r>
              <a:rPr lang="en-US" dirty="0" err="1">
                <a:latin typeface="Arial" pitchFamily="34" charset="0"/>
                <a:cs typeface="Arial" pitchFamily="34" charset="0"/>
              </a:rPr>
              <a:t>obligă</a:t>
            </a:r>
            <a:r>
              <a:rPr lang="en-US" dirty="0">
                <a:latin typeface="Arial" pitchFamily="34" charset="0"/>
                <a:cs typeface="Arial" pitchFamily="34" charset="0"/>
              </a:rPr>
              <a:t> </a:t>
            </a:r>
            <a:r>
              <a:rPr lang="en-US" dirty="0" err="1">
                <a:latin typeface="Arial" pitchFamily="34" charset="0"/>
                <a:cs typeface="Arial" pitchFamily="34" charset="0"/>
              </a:rPr>
              <a:t>să</a:t>
            </a:r>
            <a:r>
              <a:rPr lang="en-US" dirty="0">
                <a:latin typeface="Arial" pitchFamily="34" charset="0"/>
                <a:cs typeface="Arial" pitchFamily="34" charset="0"/>
              </a:rPr>
              <a:t> </a:t>
            </a:r>
            <a:r>
              <a:rPr lang="en-US" dirty="0" err="1">
                <a:latin typeface="Arial" pitchFamily="34" charset="0"/>
                <a:cs typeface="Arial" pitchFamily="34" charset="0"/>
              </a:rPr>
              <a:t>transmită</a:t>
            </a:r>
            <a:r>
              <a:rPr lang="en-US" dirty="0">
                <a:latin typeface="Arial" pitchFamily="34" charset="0"/>
                <a:cs typeface="Arial" pitchFamily="34" charset="0"/>
              </a:rPr>
              <a:t> </a:t>
            </a:r>
            <a:r>
              <a:rPr lang="en-US" dirty="0" err="1">
                <a:latin typeface="Arial" pitchFamily="34" charset="0"/>
                <a:cs typeface="Arial" pitchFamily="34" charset="0"/>
              </a:rPr>
              <a:t>bunurile</a:t>
            </a:r>
            <a:r>
              <a:rPr lang="en-US" dirty="0">
                <a:latin typeface="Arial" pitchFamily="34" charset="0"/>
                <a:cs typeface="Arial" pitchFamily="34" charset="0"/>
              </a:rPr>
              <a:t> </a:t>
            </a:r>
            <a:r>
              <a:rPr lang="en-US" dirty="0" err="1">
                <a:latin typeface="Arial" pitchFamily="34" charset="0"/>
                <a:cs typeface="Arial" pitchFamily="34" charset="0"/>
              </a:rPr>
              <a:t>rămase</a:t>
            </a:r>
            <a:r>
              <a:rPr lang="en-US" dirty="0">
                <a:latin typeface="Arial" pitchFamily="34" charset="0"/>
                <a:cs typeface="Arial" pitchFamily="34" charset="0"/>
              </a:rPr>
              <a:t> </a:t>
            </a:r>
            <a:r>
              <a:rPr lang="en-US" dirty="0" err="1">
                <a:latin typeface="Arial" pitchFamily="34" charset="0"/>
                <a:cs typeface="Arial" pitchFamily="34" charset="0"/>
              </a:rPr>
              <a:t>în</a:t>
            </a:r>
            <a:r>
              <a:rPr lang="en-US" dirty="0">
                <a:latin typeface="Arial" pitchFamily="34" charset="0"/>
                <a:cs typeface="Arial" pitchFamily="34" charset="0"/>
              </a:rPr>
              <a:t> </a:t>
            </a:r>
            <a:r>
              <a:rPr lang="en-US" dirty="0" err="1">
                <a:latin typeface="Arial" pitchFamily="34" charset="0"/>
                <a:cs typeface="Arial" pitchFamily="34" charset="0"/>
              </a:rPr>
              <a:t>urma</a:t>
            </a:r>
            <a:r>
              <a:rPr lang="en-US" dirty="0">
                <a:latin typeface="Arial" pitchFamily="34" charset="0"/>
                <a:cs typeface="Arial" pitchFamily="34" charset="0"/>
              </a:rPr>
              <a:t> </a:t>
            </a:r>
            <a:r>
              <a:rPr lang="en-US" dirty="0" err="1">
                <a:latin typeface="Arial" pitchFamily="34" charset="0"/>
                <a:cs typeface="Arial" pitchFamily="34" charset="0"/>
              </a:rPr>
              <a:t>lichidării</a:t>
            </a:r>
            <a:r>
              <a:rPr lang="en-US" dirty="0">
                <a:latin typeface="Arial" pitchFamily="34" charset="0"/>
                <a:cs typeface="Arial" pitchFamily="34" charset="0"/>
              </a:rPr>
              <a:t> </a:t>
            </a:r>
            <a:r>
              <a:rPr lang="en-US" dirty="0" err="1">
                <a:latin typeface="Arial" pitchFamily="34" charset="0"/>
                <a:cs typeface="Arial" pitchFamily="34" charset="0"/>
              </a:rPr>
              <a:t>către</a:t>
            </a:r>
            <a:r>
              <a:rPr lang="en-US" dirty="0">
                <a:latin typeface="Arial" pitchFamily="34" charset="0"/>
                <a:cs typeface="Arial" pitchFamily="34" charset="0"/>
              </a:rPr>
              <a:t> </a:t>
            </a:r>
            <a:r>
              <a:rPr lang="en-US" dirty="0" err="1">
                <a:latin typeface="Arial" pitchFamily="34" charset="0"/>
                <a:cs typeface="Arial" pitchFamily="34" charset="0"/>
              </a:rPr>
              <a:t>una</a:t>
            </a:r>
            <a:r>
              <a:rPr lang="en-US" dirty="0">
                <a:latin typeface="Arial" pitchFamily="34" charset="0"/>
                <a:cs typeface="Arial" pitchFamily="34" charset="0"/>
              </a:rPr>
              <a:t> </a:t>
            </a:r>
            <a:r>
              <a:rPr lang="en-US" dirty="0" err="1">
                <a:latin typeface="Arial" pitchFamily="34" charset="0"/>
                <a:cs typeface="Arial" pitchFamily="34" charset="0"/>
              </a:rPr>
              <a:t>sau</a:t>
            </a:r>
            <a:r>
              <a:rPr lang="en-US" dirty="0">
                <a:latin typeface="Arial" pitchFamily="34" charset="0"/>
                <a:cs typeface="Arial" pitchFamily="34" charset="0"/>
              </a:rPr>
              <a:t> </a:t>
            </a:r>
            <a:r>
              <a:rPr lang="en-US" dirty="0" err="1">
                <a:latin typeface="Arial" pitchFamily="34" charset="0"/>
                <a:cs typeface="Arial" pitchFamily="34" charset="0"/>
              </a:rPr>
              <a:t>mai</a:t>
            </a:r>
            <a:r>
              <a:rPr lang="en-US" dirty="0">
                <a:latin typeface="Arial" pitchFamily="34" charset="0"/>
                <a:cs typeface="Arial" pitchFamily="34" charset="0"/>
              </a:rPr>
              <a:t> </a:t>
            </a:r>
            <a:r>
              <a:rPr lang="en-US" dirty="0" err="1">
                <a:latin typeface="Arial" pitchFamily="34" charset="0"/>
                <a:cs typeface="Arial" pitchFamily="34" charset="0"/>
              </a:rPr>
              <a:t>multe</a:t>
            </a:r>
            <a:r>
              <a:rPr lang="en-US" dirty="0">
                <a:latin typeface="Arial" pitchFamily="34" charset="0"/>
                <a:cs typeface="Arial" pitchFamily="34" charset="0"/>
              </a:rPr>
              <a:t> </a:t>
            </a:r>
            <a:r>
              <a:rPr lang="en-US" dirty="0" err="1">
                <a:latin typeface="Arial" pitchFamily="34" charset="0"/>
                <a:cs typeface="Arial" pitchFamily="34" charset="0"/>
              </a:rPr>
              <a:t>întreprinderi</a:t>
            </a:r>
            <a:r>
              <a:rPr lang="en-US" dirty="0">
                <a:latin typeface="Arial" pitchFamily="34" charset="0"/>
                <a:cs typeface="Arial" pitchFamily="34" charset="0"/>
              </a:rPr>
              <a:t> </a:t>
            </a:r>
            <a:r>
              <a:rPr lang="en-US" dirty="0" err="1">
                <a:latin typeface="Arial" pitchFamily="34" charset="0"/>
                <a:cs typeface="Arial" pitchFamily="34" charset="0"/>
              </a:rPr>
              <a:t>sociale</a:t>
            </a:r>
            <a:r>
              <a:rPr lang="en-US" dirty="0">
                <a:latin typeface="Arial" pitchFamily="34" charset="0"/>
                <a:cs typeface="Arial" pitchFamily="34" charset="0"/>
              </a:rPr>
              <a:t>;</a:t>
            </a:r>
            <a:endParaRPr lang="ro-RO" dirty="0">
              <a:latin typeface="Arial" pitchFamily="34" charset="0"/>
              <a:cs typeface="Arial" pitchFamily="34" charset="0"/>
            </a:endParaRPr>
          </a:p>
          <a:p>
            <a:pPr marL="742950" lvl="1" indent="-285750" fontAlgn="base">
              <a:spcAft>
                <a:spcPts val="600"/>
              </a:spcAft>
              <a:buFont typeface="Wingdings" pitchFamily="2" charset="2"/>
              <a:buChar char="ü"/>
            </a:pPr>
            <a:r>
              <a:rPr lang="en-US" dirty="0" err="1">
                <a:latin typeface="Arial" pitchFamily="34" charset="0"/>
                <a:cs typeface="Arial" pitchFamily="34" charset="0"/>
              </a:rPr>
              <a:t>aplică</a:t>
            </a:r>
            <a:r>
              <a:rPr lang="en-US" dirty="0">
                <a:latin typeface="Arial" pitchFamily="34" charset="0"/>
                <a:cs typeface="Arial" pitchFamily="34" charset="0"/>
              </a:rPr>
              <a:t> </a:t>
            </a:r>
            <a:r>
              <a:rPr lang="en-US" dirty="0" err="1">
                <a:latin typeface="Arial" pitchFamily="34" charset="0"/>
                <a:cs typeface="Arial" pitchFamily="34" charset="0"/>
              </a:rPr>
              <a:t>principiul</a:t>
            </a:r>
            <a:r>
              <a:rPr lang="en-US" dirty="0">
                <a:latin typeface="Arial" pitchFamily="34" charset="0"/>
                <a:cs typeface="Arial" pitchFamily="34" charset="0"/>
              </a:rPr>
              <a:t> </a:t>
            </a:r>
            <a:r>
              <a:rPr lang="en-US" dirty="0" err="1">
                <a:latin typeface="Arial" pitchFamily="34" charset="0"/>
                <a:cs typeface="Arial" pitchFamily="34" charset="0"/>
              </a:rPr>
              <a:t>echităţii</a:t>
            </a:r>
            <a:r>
              <a:rPr lang="en-US" dirty="0">
                <a:latin typeface="Arial" pitchFamily="34" charset="0"/>
                <a:cs typeface="Arial" pitchFamily="34" charset="0"/>
              </a:rPr>
              <a:t> </a:t>
            </a:r>
            <a:r>
              <a:rPr lang="en-US" dirty="0" err="1">
                <a:latin typeface="Arial" pitchFamily="34" charset="0"/>
                <a:cs typeface="Arial" pitchFamily="34" charset="0"/>
              </a:rPr>
              <a:t>sociale</a:t>
            </a:r>
            <a:r>
              <a:rPr lang="en-US" dirty="0">
                <a:latin typeface="Arial" pitchFamily="34" charset="0"/>
                <a:cs typeface="Arial" pitchFamily="34" charset="0"/>
              </a:rPr>
              <a:t> </a:t>
            </a:r>
            <a:r>
              <a:rPr lang="en-US" dirty="0" err="1">
                <a:latin typeface="Arial" pitchFamily="34" charset="0"/>
                <a:cs typeface="Arial" pitchFamily="34" charset="0"/>
              </a:rPr>
              <a:t>faţă</a:t>
            </a:r>
            <a:r>
              <a:rPr lang="en-US" dirty="0">
                <a:latin typeface="Arial" pitchFamily="34" charset="0"/>
                <a:cs typeface="Arial" pitchFamily="34" charset="0"/>
              </a:rPr>
              <a:t> de </a:t>
            </a:r>
            <a:r>
              <a:rPr lang="en-US" dirty="0" err="1">
                <a:latin typeface="Arial" pitchFamily="34" charset="0"/>
                <a:cs typeface="Arial" pitchFamily="34" charset="0"/>
              </a:rPr>
              <a:t>angajaţi</a:t>
            </a:r>
            <a:r>
              <a:rPr lang="en-US" dirty="0">
                <a:latin typeface="Arial" pitchFamily="34" charset="0"/>
                <a:cs typeface="Arial" pitchFamily="34" charset="0"/>
              </a:rPr>
              <a:t>, </a:t>
            </a:r>
            <a:r>
              <a:rPr lang="en-US" dirty="0" err="1">
                <a:latin typeface="Arial" pitchFamily="34" charset="0"/>
                <a:cs typeface="Arial" pitchFamily="34" charset="0"/>
              </a:rPr>
              <a:t>asigurând</a:t>
            </a:r>
            <a:r>
              <a:rPr lang="en-US" dirty="0">
                <a:latin typeface="Arial" pitchFamily="34" charset="0"/>
                <a:cs typeface="Arial" pitchFamily="34" charset="0"/>
              </a:rPr>
              <a:t> </a:t>
            </a:r>
            <a:r>
              <a:rPr lang="en-US" dirty="0" err="1">
                <a:latin typeface="Arial" pitchFamily="34" charset="0"/>
                <a:cs typeface="Arial" pitchFamily="34" charset="0"/>
              </a:rPr>
              <a:t>niveluri</a:t>
            </a:r>
            <a:r>
              <a:rPr lang="en-US" dirty="0">
                <a:latin typeface="Arial" pitchFamily="34" charset="0"/>
                <a:cs typeface="Arial" pitchFamily="34" charset="0"/>
              </a:rPr>
              <a:t> de </a:t>
            </a:r>
            <a:r>
              <a:rPr lang="en-US" dirty="0" err="1">
                <a:latin typeface="Arial" pitchFamily="34" charset="0"/>
                <a:cs typeface="Arial" pitchFamily="34" charset="0"/>
              </a:rPr>
              <a:t>salarizare</a:t>
            </a:r>
            <a:r>
              <a:rPr lang="en-US" dirty="0">
                <a:latin typeface="Arial" pitchFamily="34" charset="0"/>
                <a:cs typeface="Arial" pitchFamily="34" charset="0"/>
              </a:rPr>
              <a:t> </a:t>
            </a:r>
            <a:r>
              <a:rPr lang="en-US" dirty="0" err="1">
                <a:latin typeface="Arial" pitchFamily="34" charset="0"/>
                <a:cs typeface="Arial" pitchFamily="34" charset="0"/>
              </a:rPr>
              <a:t>echitabile</a:t>
            </a:r>
            <a:r>
              <a:rPr lang="en-US" dirty="0">
                <a:latin typeface="Arial" pitchFamily="34" charset="0"/>
                <a:cs typeface="Arial" pitchFamily="34" charset="0"/>
              </a:rPr>
              <a:t>, </a:t>
            </a:r>
            <a:r>
              <a:rPr lang="en-US" dirty="0" err="1">
                <a:latin typeface="Arial" pitchFamily="34" charset="0"/>
                <a:cs typeface="Arial" pitchFamily="34" charset="0"/>
              </a:rPr>
              <a:t>între</a:t>
            </a:r>
            <a:r>
              <a:rPr lang="en-US" dirty="0">
                <a:latin typeface="Arial" pitchFamily="34" charset="0"/>
                <a:cs typeface="Arial" pitchFamily="34" charset="0"/>
              </a:rPr>
              <a:t> care nu pot </a:t>
            </a:r>
            <a:r>
              <a:rPr lang="en-US" dirty="0" err="1">
                <a:latin typeface="Arial" pitchFamily="34" charset="0"/>
                <a:cs typeface="Arial" pitchFamily="34" charset="0"/>
              </a:rPr>
              <a:t>exista</a:t>
            </a:r>
            <a:r>
              <a:rPr lang="en-US" dirty="0">
                <a:latin typeface="Arial" pitchFamily="34" charset="0"/>
                <a:cs typeface="Arial" pitchFamily="34" charset="0"/>
              </a:rPr>
              <a:t> </a:t>
            </a:r>
            <a:r>
              <a:rPr lang="en-US" dirty="0" err="1">
                <a:latin typeface="Arial" pitchFamily="34" charset="0"/>
                <a:cs typeface="Arial" pitchFamily="34" charset="0"/>
              </a:rPr>
              <a:t>diferenţe</a:t>
            </a:r>
            <a:r>
              <a:rPr lang="en-US" dirty="0">
                <a:latin typeface="Arial" pitchFamily="34" charset="0"/>
                <a:cs typeface="Arial" pitchFamily="34" charset="0"/>
              </a:rPr>
              <a:t> care </a:t>
            </a:r>
            <a:r>
              <a:rPr lang="en-US" dirty="0" err="1">
                <a:latin typeface="Arial" pitchFamily="34" charset="0"/>
                <a:cs typeface="Arial" pitchFamily="34" charset="0"/>
              </a:rPr>
              <a:t>să</a:t>
            </a:r>
            <a:r>
              <a:rPr lang="en-US" dirty="0">
                <a:latin typeface="Arial" pitchFamily="34" charset="0"/>
                <a:cs typeface="Arial" pitchFamily="34" charset="0"/>
              </a:rPr>
              <a:t> </a:t>
            </a:r>
            <a:r>
              <a:rPr lang="en-US" dirty="0" err="1">
                <a:latin typeface="Arial" pitchFamily="34" charset="0"/>
                <a:cs typeface="Arial" pitchFamily="34" charset="0"/>
              </a:rPr>
              <a:t>depăşească</a:t>
            </a:r>
            <a:r>
              <a:rPr lang="en-US" dirty="0">
                <a:latin typeface="Arial" pitchFamily="34" charset="0"/>
                <a:cs typeface="Arial" pitchFamily="34" charset="0"/>
              </a:rPr>
              <a:t> </a:t>
            </a:r>
            <a:r>
              <a:rPr lang="en-US" dirty="0" err="1">
                <a:latin typeface="Arial" pitchFamily="34" charset="0"/>
                <a:cs typeface="Arial" pitchFamily="34" charset="0"/>
              </a:rPr>
              <a:t>raportul</a:t>
            </a:r>
            <a:r>
              <a:rPr lang="en-US" dirty="0">
                <a:latin typeface="Arial" pitchFamily="34" charset="0"/>
                <a:cs typeface="Arial" pitchFamily="34" charset="0"/>
              </a:rPr>
              <a:t> de 1 la 8.</a:t>
            </a:r>
            <a:endParaRPr lang="ro-RO" dirty="0">
              <a:latin typeface="Arial" pitchFamily="34" charset="0"/>
              <a:cs typeface="Arial" pitchFamily="34" charset="0"/>
            </a:endParaRPr>
          </a:p>
          <a:p>
            <a:pPr>
              <a:spcAft>
                <a:spcPts val="600"/>
              </a:spcAft>
            </a:pPr>
            <a:r>
              <a:rPr lang="en-US" dirty="0">
                <a:latin typeface="Arial" pitchFamily="34" charset="0"/>
                <a:cs typeface="Arial" pitchFamily="34" charset="0"/>
              </a:rPr>
              <a:t> </a:t>
            </a:r>
            <a:endParaRPr lang="ro-RO" dirty="0">
              <a:latin typeface="Arial" pitchFamily="34" charset="0"/>
              <a:cs typeface="Arial" pitchFamily="34" charset="0"/>
            </a:endParaRPr>
          </a:p>
          <a:p>
            <a:pPr algn="just">
              <a:spcAft>
                <a:spcPts val="600"/>
              </a:spcAft>
            </a:pPr>
            <a:r>
              <a:rPr lang="ro-RO" b="1" dirty="0" smtClean="0">
                <a:latin typeface="Arial" pitchFamily="34" charset="0"/>
                <a:cs typeface="Arial" pitchFamily="34" charset="0"/>
              </a:rPr>
              <a:t>Servicii </a:t>
            </a:r>
            <a:r>
              <a:rPr lang="ro-RO" b="1" dirty="0" smtClean="0">
                <a:latin typeface="Arial" pitchFamily="34" charset="0"/>
                <a:cs typeface="Arial" pitchFamily="34" charset="0"/>
              </a:rPr>
              <a:t>sociale</a:t>
            </a:r>
            <a:r>
              <a:rPr lang="en-US" b="1" dirty="0" smtClean="0">
                <a:latin typeface="Arial" pitchFamily="34" charset="0"/>
                <a:cs typeface="Arial" pitchFamily="34" charset="0"/>
              </a:rPr>
              <a:t>: </a:t>
            </a:r>
            <a:r>
              <a:rPr lang="ro-RO" dirty="0" smtClean="0">
                <a:latin typeface="Arial" pitchFamily="34" charset="0"/>
                <a:cs typeface="Arial" pitchFamily="34" charset="0"/>
              </a:rPr>
              <a:t>activităţi </a:t>
            </a:r>
            <a:r>
              <a:rPr lang="ro-RO" dirty="0">
                <a:latin typeface="Arial" pitchFamily="34" charset="0"/>
                <a:cs typeface="Arial" pitchFamily="34" charset="0"/>
              </a:rPr>
              <a:t>realizate pentru a răspunde nevoilor sociale, precum şi celor speciale, individuale, familiale sau de grup, în vederea depăşirii situaţiilor de dificultate, prevenirii şi combaterii riscului de excluziune socială, promovării incluziunii sociale şi creşterii calităţii vieţii</a:t>
            </a:r>
            <a:endParaRPr lang="ro-RO" b="1"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6</a:t>
            </a:fld>
            <a:endParaRPr lang="ro-RO"/>
          </a:p>
        </p:txBody>
      </p:sp>
    </p:spTree>
    <p:extLst>
      <p:ext uri="{BB962C8B-B14F-4D97-AF65-F5344CB8AC3E}">
        <p14:creationId xmlns:p14="http://schemas.microsoft.com/office/powerpoint/2010/main" xmlns="" val="1020056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6540252"/>
          </a:xfrm>
          <a:prstGeom prst="rect">
            <a:avLst/>
          </a:prstGeom>
        </p:spPr>
        <p:txBody>
          <a:bodyPr wrap="square">
            <a:spAutoFit/>
          </a:bodyPr>
          <a:lstStyle/>
          <a:p>
            <a:pPr algn="just"/>
            <a:r>
              <a:rPr lang="ro-RO" b="1" dirty="0" smtClean="0">
                <a:latin typeface="Arial" panose="020B0604020202020204" pitchFamily="34" charset="0"/>
                <a:cs typeface="Arial" panose="020B0604020202020204" pitchFamily="34" charset="0"/>
              </a:rPr>
              <a:t>Clasificarea </a:t>
            </a:r>
            <a:r>
              <a:rPr lang="ro-RO" b="1" dirty="0" smtClean="0">
                <a:latin typeface="Arial" panose="020B0604020202020204" pitchFamily="34" charset="0"/>
                <a:cs typeface="Arial" panose="020B0604020202020204" pitchFamily="34" charset="0"/>
              </a:rPr>
              <a:t>serviciilor sociale (I)</a:t>
            </a:r>
          </a:p>
          <a:p>
            <a:pPr marL="342900" lvl="0" indent="-342900">
              <a:buAutoNum type="arabicParenR"/>
            </a:pPr>
            <a:r>
              <a:rPr lang="ro-RO" b="1" dirty="0" smtClean="0">
                <a:latin typeface="Arial" panose="020B0604020202020204" pitchFamily="34" charset="0"/>
                <a:cs typeface="Arial" panose="020B0604020202020204" pitchFamily="34" charset="0"/>
              </a:rPr>
              <a:t>După </a:t>
            </a:r>
            <a:r>
              <a:rPr lang="ro-RO" b="1" dirty="0">
                <a:latin typeface="Arial" panose="020B0604020202020204" pitchFamily="34" charset="0"/>
                <a:cs typeface="Arial" panose="020B0604020202020204" pitchFamily="34" charset="0"/>
              </a:rPr>
              <a:t>scopul lor, </a:t>
            </a:r>
            <a:endParaRPr lang="ro-RO" b="1" dirty="0" smtClean="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smtClean="0">
                <a:latin typeface="Arial" panose="020B0604020202020204" pitchFamily="34" charset="0"/>
                <a:cs typeface="Arial" panose="020B0604020202020204" pitchFamily="34" charset="0"/>
              </a:rPr>
              <a:t>servicii </a:t>
            </a:r>
            <a:r>
              <a:rPr lang="ro-RO" dirty="0">
                <a:latin typeface="Arial" panose="020B0604020202020204" pitchFamily="34" charset="0"/>
                <a:cs typeface="Arial" panose="020B0604020202020204" pitchFamily="34" charset="0"/>
              </a:rPr>
              <a:t>de asistenţă şi suport pentru asigurarea nevoilor de bază ale persoanei,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servicii de îngrijire personală,</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servicii  de recuperare/reabilitare, </a:t>
            </a:r>
          </a:p>
          <a:p>
            <a:pPr marL="742950" lvl="1" indent="-285750">
              <a:spcAft>
                <a:spcPts val="600"/>
              </a:spcAft>
              <a:buFont typeface="Wingdings" pitchFamily="2" charset="2"/>
              <a:buChar char="ü"/>
            </a:pPr>
            <a:r>
              <a:rPr lang="ro-RO" dirty="0">
                <a:latin typeface="Arial" panose="020B0604020202020204" pitchFamily="34" charset="0"/>
                <a:cs typeface="Arial" panose="020B0604020202020204" pitchFamily="34" charset="0"/>
              </a:rPr>
              <a:t>servicii de inserţie/reinserţie socială</a:t>
            </a:r>
            <a:r>
              <a:rPr lang="ro-RO" dirty="0" smtClean="0">
                <a:latin typeface="Arial" panose="020B0604020202020204" pitchFamily="34" charset="0"/>
                <a:cs typeface="Arial" panose="020B0604020202020204" pitchFamily="34" charset="0"/>
              </a:rPr>
              <a:t>.</a:t>
            </a:r>
          </a:p>
          <a:p>
            <a:pPr lvl="0"/>
            <a:r>
              <a:rPr lang="ro-RO" dirty="0" smtClean="0">
                <a:latin typeface="Arial" panose="020B0604020202020204" pitchFamily="34" charset="0"/>
                <a:cs typeface="Arial" panose="020B0604020202020204" pitchFamily="34" charset="0"/>
              </a:rPr>
              <a:t>2) </a:t>
            </a:r>
            <a:r>
              <a:rPr lang="ro-RO" b="1" dirty="0">
                <a:latin typeface="Arial" panose="020B0604020202020204" pitchFamily="34" charset="0"/>
                <a:cs typeface="Arial" panose="020B0604020202020204" pitchFamily="34" charset="0"/>
              </a:rPr>
              <a:t>După categoriile de </a:t>
            </a:r>
            <a:r>
              <a:rPr lang="ro-RO" b="1" dirty="0" smtClean="0">
                <a:latin typeface="Arial" panose="020B0604020202020204" pitchFamily="34" charset="0"/>
                <a:cs typeface="Arial" panose="020B0604020202020204" pitchFamily="34" charset="0"/>
              </a:rPr>
              <a:t>beneficiari</a:t>
            </a:r>
            <a:r>
              <a:rPr lang="ro-RO" dirty="0" smtClean="0">
                <a:latin typeface="Arial" panose="020B0604020202020204" pitchFamily="34" charset="0"/>
                <a:cs typeface="Arial" panose="020B0604020202020204" pitchFamily="34" charset="0"/>
              </a:rPr>
              <a:t>, pot fi destinate:</a:t>
            </a:r>
            <a:endParaRPr lang="ro-RO" dirty="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copilului şi/sau familiei,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cu dizabilităţi,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vârstnice,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victimelor violenţei în familie,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fără adăpost,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cu diferite </a:t>
            </a:r>
            <a:r>
              <a:rPr lang="ro-RO" dirty="0" smtClean="0">
                <a:latin typeface="Arial" panose="020B0604020202020204" pitchFamily="34" charset="0"/>
                <a:cs typeface="Arial" panose="020B0604020202020204" pitchFamily="34" charset="0"/>
              </a:rPr>
              <a:t>adicţii</a:t>
            </a: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consum </a:t>
            </a:r>
            <a:r>
              <a:rPr lang="ro-RO" dirty="0">
                <a:latin typeface="Arial" panose="020B0604020202020204" pitchFamily="34" charset="0"/>
                <a:cs typeface="Arial" panose="020B0604020202020204" pitchFamily="34" charset="0"/>
              </a:rPr>
              <a:t>de alcool, droguri, </a:t>
            </a:r>
            <a:r>
              <a:rPr lang="ro-RO" dirty="0" smtClean="0">
                <a:latin typeface="Arial" panose="020B0604020202020204" pitchFamily="34" charset="0"/>
                <a:cs typeface="Arial" panose="020B0604020202020204" pitchFamily="34" charset="0"/>
              </a:rPr>
              <a:t>internet</a:t>
            </a:r>
            <a:r>
              <a:rPr lang="ro-RO" dirty="0">
                <a:latin typeface="Arial" panose="020B0604020202020204" pitchFamily="34" charset="0"/>
                <a:cs typeface="Arial" panose="020B0604020202020204" pitchFamily="34" charset="0"/>
              </a:rPr>
              <a:t>, jocuri de noroc etc</a:t>
            </a:r>
            <a:r>
              <a:rPr lang="ro-RO" dirty="0" smtClean="0">
                <a:latin typeface="Arial" panose="020B0604020202020204" pitchFamily="34" charset="0"/>
                <a:cs typeface="Arial" panose="020B0604020202020204" pitchFamily="34" charset="0"/>
              </a:rPr>
              <a:t>.</a:t>
            </a:r>
            <a:r>
              <a:rPr lang="en-US" dirty="0" smtClean="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victimelor traficului de persoane, persoanelor private de libertate,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sancţionate cu măsură educativă sau pedeapsă neprivativă de libertate aflate în supravegherea serviciilor de probaţiune,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cu afecţiuni psihice,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persoanelor din comunităţi izolate, </a:t>
            </a:r>
          </a:p>
          <a:p>
            <a:pPr marL="742950" lvl="1" indent="-285750">
              <a:buFont typeface="Wingdings" pitchFamily="2" charset="2"/>
              <a:buChar char="ü"/>
            </a:pPr>
            <a:r>
              <a:rPr lang="ro-RO" dirty="0">
                <a:latin typeface="Arial" panose="020B0604020202020204" pitchFamily="34" charset="0"/>
                <a:cs typeface="Arial" panose="020B0604020202020204" pitchFamily="34" charset="0"/>
              </a:rPr>
              <a:t>şomerilor de lungă durată, </a:t>
            </a:r>
          </a:p>
          <a:p>
            <a:pPr algn="just"/>
            <a:endParaRPr lang="ro-RO" dirty="0"/>
          </a:p>
          <a:p>
            <a:pPr algn="just"/>
            <a:endParaRPr lang="ro-RO" dirty="0" smtClean="0"/>
          </a:p>
          <a:p>
            <a:pPr algn="just"/>
            <a:endParaRPr lang="ro-RO" dirty="0" smtClean="0">
              <a:latin typeface="Arial" panose="020B0604020202020204" pitchFamily="34" charset="0"/>
              <a:cs typeface="Arial" panose="020B0604020202020204" pitchFamily="34" charset="0"/>
            </a:endParaRPr>
          </a:p>
          <a:p>
            <a:pPr marL="742950" lvl="1" indent="-285750" algn="just">
              <a:buFontTx/>
              <a:buChar char="-"/>
            </a:pPr>
            <a:endParaRPr lang="ro-RO" b="1" dirty="0" smtClean="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7</a:t>
            </a:fld>
            <a:endParaRPr lang="ro-RO"/>
          </a:p>
        </p:txBody>
      </p:sp>
    </p:spTree>
    <p:extLst>
      <p:ext uri="{BB962C8B-B14F-4D97-AF65-F5344CB8AC3E}">
        <p14:creationId xmlns:p14="http://schemas.microsoft.com/office/powerpoint/2010/main" xmlns="" val="887091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398595" y="985720"/>
            <a:ext cx="11793404" cy="7294305"/>
          </a:xfrm>
          <a:prstGeom prst="rect">
            <a:avLst/>
          </a:prstGeom>
        </p:spPr>
        <p:txBody>
          <a:bodyPr wrap="square">
            <a:spAutoFit/>
          </a:bodyPr>
          <a:lstStyle/>
          <a:p>
            <a:pPr algn="just"/>
            <a:r>
              <a:rPr lang="ro-RO" b="1" dirty="0" smtClean="0">
                <a:effectLst/>
                <a:latin typeface="Arial" panose="020B0604020202020204" pitchFamily="34" charset="0"/>
                <a:ea typeface="Times New Roman" panose="02020603050405020304" pitchFamily="18" charset="0"/>
                <a:cs typeface="Arial" panose="020B0604020202020204" pitchFamily="34" charset="0"/>
              </a:rPr>
              <a:t>Cla</a:t>
            </a:r>
            <a:r>
              <a:rPr lang="en-US" b="1" dirty="0" smtClean="0">
                <a:effectLst/>
                <a:latin typeface="Arial" panose="020B0604020202020204" pitchFamily="34" charset="0"/>
                <a:ea typeface="Times New Roman" panose="02020603050405020304" pitchFamily="18" charset="0"/>
                <a:cs typeface="Arial" panose="020B0604020202020204" pitchFamily="34" charset="0"/>
              </a:rPr>
              <a:t>s</a:t>
            </a:r>
            <a:r>
              <a:rPr lang="ro-RO" b="1" dirty="0" smtClean="0">
                <a:effectLst/>
                <a:latin typeface="Arial" panose="020B0604020202020204" pitchFamily="34" charset="0"/>
                <a:ea typeface="Times New Roman" panose="02020603050405020304" pitchFamily="18" charset="0"/>
                <a:cs typeface="Arial" panose="020B0604020202020204" pitchFamily="34" charset="0"/>
              </a:rPr>
              <a:t>ificarea </a:t>
            </a:r>
            <a:r>
              <a:rPr lang="ro-RO" b="1" dirty="0" smtClean="0">
                <a:effectLst/>
                <a:latin typeface="Arial" panose="020B0604020202020204" pitchFamily="34" charset="0"/>
                <a:ea typeface="Times New Roman" panose="02020603050405020304" pitchFamily="18" charset="0"/>
                <a:cs typeface="Arial" panose="020B0604020202020204" pitchFamily="34" charset="0"/>
              </a:rPr>
              <a:t>serviciilor sociale (II) </a:t>
            </a:r>
          </a:p>
          <a:p>
            <a:pPr algn="just"/>
            <a:endParaRPr lang="ro-RO" b="1" dirty="0">
              <a:latin typeface="Arial" panose="020B0604020202020204" pitchFamily="34" charset="0"/>
              <a:cs typeface="Arial" panose="020B0604020202020204" pitchFamily="34" charset="0"/>
            </a:endParaRPr>
          </a:p>
          <a:p>
            <a:pPr algn="just"/>
            <a:r>
              <a:rPr lang="ro-RO" dirty="0">
                <a:latin typeface="Arial" panose="020B0604020202020204" pitchFamily="34" charset="0"/>
                <a:cs typeface="Arial" panose="020B0604020202020204" pitchFamily="34" charset="0"/>
              </a:rPr>
              <a:t>3) </a:t>
            </a:r>
            <a:r>
              <a:rPr lang="ro-RO" b="1" dirty="0">
                <a:latin typeface="Arial" panose="020B0604020202020204" pitchFamily="34" charset="0"/>
                <a:cs typeface="Arial" panose="020B0604020202020204" pitchFamily="34" charset="0"/>
              </a:rPr>
              <a:t>După regimul de asistare, </a:t>
            </a:r>
            <a:endParaRPr lang="ro-RO" b="1" dirty="0" smtClean="0">
              <a:latin typeface="Arial" panose="020B0604020202020204" pitchFamily="34" charset="0"/>
              <a:cs typeface="Arial" panose="020B0604020202020204" pitchFamily="34" charset="0"/>
            </a:endParaRPr>
          </a:p>
          <a:p>
            <a:pPr lvl="1">
              <a:buFont typeface="Wingdings" pitchFamily="2" charset="2"/>
              <a:buChar char="ü"/>
            </a:pP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servicii </a:t>
            </a:r>
            <a:r>
              <a:rPr lang="ro-RO" dirty="0">
                <a:latin typeface="Arial" panose="020B0604020202020204" pitchFamily="34" charset="0"/>
                <a:cs typeface="Arial" panose="020B0604020202020204" pitchFamily="34" charset="0"/>
              </a:rPr>
              <a:t>cu cazare, pe perioadă determinată sau nedeterminată: centre rezidenţiale, locuinţe </a:t>
            </a:r>
            <a:r>
              <a:rPr lang="ro-RO" dirty="0" smtClean="0">
                <a:latin typeface="Arial" panose="020B0604020202020204" pitchFamily="34" charset="0"/>
                <a:cs typeface="Arial" panose="020B0604020202020204" pitchFamily="34" charset="0"/>
              </a:rPr>
              <a:t>protejate,</a:t>
            </a: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adăposturi </a:t>
            </a:r>
            <a:r>
              <a:rPr lang="ro-RO" dirty="0">
                <a:latin typeface="Arial" panose="020B0604020202020204" pitchFamily="34" charset="0"/>
                <a:cs typeface="Arial" panose="020B0604020202020204" pitchFamily="34" charset="0"/>
              </a:rPr>
              <a:t>de noapte etc.; </a:t>
            </a:r>
          </a:p>
          <a:p>
            <a:pPr lvl="1">
              <a:buFont typeface="Wingdings" pitchFamily="2" charset="2"/>
              <a:buChar char="ü"/>
            </a:pP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servicii </a:t>
            </a:r>
            <a:r>
              <a:rPr lang="ro-RO" dirty="0">
                <a:latin typeface="Arial" panose="020B0604020202020204" pitchFamily="34" charset="0"/>
                <a:cs typeface="Arial" panose="020B0604020202020204" pitchFamily="34" charset="0"/>
              </a:rPr>
              <a:t>fără cazare: centre de zi, centre şi/sau unităţi de îngrijire la domiciliu, cantine sociale, servicii mobile de </a:t>
            </a:r>
            <a:r>
              <a:rPr lang="ro-RO" dirty="0" smtClean="0">
                <a:latin typeface="Arial" panose="020B0604020202020204" pitchFamily="34" charset="0"/>
                <a:cs typeface="Arial" panose="020B0604020202020204" pitchFamily="34" charset="0"/>
              </a:rPr>
              <a:t>acordare </a:t>
            </a:r>
            <a:r>
              <a:rPr lang="ro-RO" dirty="0">
                <a:latin typeface="Arial" panose="020B0604020202020204" pitchFamily="34" charset="0"/>
                <a:cs typeface="Arial" panose="020B0604020202020204" pitchFamily="34" charset="0"/>
              </a:rPr>
              <a:t>a hranei, ambulanţa socială etc. </a:t>
            </a:r>
            <a:endParaRPr lang="en-US" dirty="0" smtClean="0">
              <a:latin typeface="Arial" panose="020B0604020202020204" pitchFamily="34" charset="0"/>
              <a:cs typeface="Arial" panose="020B0604020202020204" pitchFamily="34" charset="0"/>
            </a:endParaRPr>
          </a:p>
          <a:p>
            <a:pPr lvl="1"/>
            <a:endParaRPr lang="ro-RO" dirty="0" smtClean="0">
              <a:latin typeface="Arial" panose="020B0604020202020204" pitchFamily="34" charset="0"/>
              <a:cs typeface="Arial" panose="020B0604020202020204" pitchFamily="34" charset="0"/>
            </a:endParaRPr>
          </a:p>
          <a:p>
            <a:r>
              <a:rPr lang="ro-RO" dirty="0" smtClean="0">
                <a:latin typeface="Arial" panose="020B0604020202020204" pitchFamily="34" charset="0"/>
                <a:cs typeface="Arial" panose="020B0604020202020204" pitchFamily="34" charset="0"/>
              </a:rPr>
              <a:t>4</a:t>
            </a:r>
            <a:r>
              <a:rPr lang="ro-RO" dirty="0">
                <a:latin typeface="Arial" panose="020B0604020202020204" pitchFamily="34" charset="0"/>
                <a:cs typeface="Arial" panose="020B0604020202020204" pitchFamily="34" charset="0"/>
              </a:rPr>
              <a:t>) </a:t>
            </a:r>
            <a:r>
              <a:rPr lang="ro-RO" b="1" dirty="0">
                <a:latin typeface="Arial" panose="020B0604020202020204" pitchFamily="34" charset="0"/>
                <a:cs typeface="Arial" panose="020B0604020202020204" pitchFamily="34" charset="0"/>
              </a:rPr>
              <a:t>După locul de acordare</a:t>
            </a:r>
            <a:r>
              <a:rPr lang="ro-RO" dirty="0">
                <a:latin typeface="Arial" panose="020B0604020202020204" pitchFamily="34" charset="0"/>
                <a:cs typeface="Arial" panose="020B0604020202020204" pitchFamily="34" charset="0"/>
              </a:rPr>
              <a:t>, </a:t>
            </a:r>
          </a:p>
          <a:p>
            <a:pPr lvl="1">
              <a:buFont typeface="Wingdings" pitchFamily="2" charset="2"/>
              <a:buChar char="ü"/>
            </a:pPr>
            <a:r>
              <a:rPr lang="en-US" dirty="0" smtClean="0">
                <a:latin typeface="Arial" panose="020B0604020202020204" pitchFamily="34" charset="0"/>
                <a:cs typeface="Arial" panose="020B0604020202020204" pitchFamily="34" charset="0"/>
              </a:rPr>
              <a:t> l</a:t>
            </a:r>
            <a:r>
              <a:rPr lang="ro-RO" dirty="0" smtClean="0">
                <a:latin typeface="Arial" panose="020B0604020202020204" pitchFamily="34" charset="0"/>
                <a:cs typeface="Arial" panose="020B0604020202020204" pitchFamily="34" charset="0"/>
              </a:rPr>
              <a:t>a </a:t>
            </a:r>
            <a:r>
              <a:rPr lang="ro-RO" dirty="0">
                <a:latin typeface="Arial" panose="020B0604020202020204" pitchFamily="34" charset="0"/>
                <a:cs typeface="Arial" panose="020B0604020202020204" pitchFamily="34" charset="0"/>
              </a:rPr>
              <a:t>domiciliul beneficiarului; </a:t>
            </a:r>
          </a:p>
          <a:p>
            <a:pPr lvl="1">
              <a:buFont typeface="Wingdings" pitchFamily="2" charset="2"/>
              <a:buChar char="ü"/>
            </a:pP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în </a:t>
            </a:r>
            <a:r>
              <a:rPr lang="ro-RO" dirty="0">
                <a:latin typeface="Arial" panose="020B0604020202020204" pitchFamily="34" charset="0"/>
                <a:cs typeface="Arial" panose="020B0604020202020204" pitchFamily="34" charset="0"/>
              </a:rPr>
              <a:t>centre de zi; </a:t>
            </a:r>
          </a:p>
          <a:p>
            <a:pPr lvl="1">
              <a:buFont typeface="Wingdings" pitchFamily="2" charset="2"/>
              <a:buChar char="ü"/>
            </a:pPr>
            <a:r>
              <a:rPr lang="ro-RO" dirty="0" smtClean="0">
                <a:latin typeface="Arial" panose="020B0604020202020204" pitchFamily="34" charset="0"/>
                <a:cs typeface="Arial" panose="020B0604020202020204" pitchFamily="34" charset="0"/>
              </a:rPr>
              <a:t> </a:t>
            </a:r>
            <a:r>
              <a:rPr lang="ro-RO" dirty="0">
                <a:latin typeface="Arial" panose="020B0604020202020204" pitchFamily="34" charset="0"/>
                <a:cs typeface="Arial" panose="020B0604020202020204" pitchFamily="34" charset="0"/>
              </a:rPr>
              <a:t>în centre rezidenţiale; </a:t>
            </a:r>
          </a:p>
          <a:p>
            <a:pPr lvl="1">
              <a:buFont typeface="Wingdings" pitchFamily="2" charset="2"/>
              <a:buChar char="ü"/>
            </a:pPr>
            <a:r>
              <a:rPr lang="ro-RO" dirty="0" smtClean="0">
                <a:latin typeface="Arial" panose="020B0604020202020204" pitchFamily="34" charset="0"/>
                <a:cs typeface="Arial" panose="020B0604020202020204" pitchFamily="34" charset="0"/>
              </a:rPr>
              <a:t> </a:t>
            </a:r>
            <a:r>
              <a:rPr lang="ro-RO" dirty="0">
                <a:latin typeface="Arial" panose="020B0604020202020204" pitchFamily="34" charset="0"/>
                <a:cs typeface="Arial" panose="020B0604020202020204" pitchFamily="34" charset="0"/>
              </a:rPr>
              <a:t>la domiciliul persoanei care acordă serviciul; </a:t>
            </a:r>
          </a:p>
          <a:p>
            <a:pPr lvl="1">
              <a:buFont typeface="Wingdings" pitchFamily="2" charset="2"/>
              <a:buChar char="ü"/>
            </a:pPr>
            <a:r>
              <a:rPr lang="ro-RO" dirty="0" smtClean="0">
                <a:latin typeface="Arial" panose="020B0604020202020204" pitchFamily="34" charset="0"/>
                <a:cs typeface="Arial" panose="020B0604020202020204" pitchFamily="34" charset="0"/>
              </a:rPr>
              <a:t> </a:t>
            </a:r>
            <a:r>
              <a:rPr lang="ro-RO" dirty="0">
                <a:latin typeface="Arial" panose="020B0604020202020204" pitchFamily="34" charset="0"/>
                <a:cs typeface="Arial" panose="020B0604020202020204" pitchFamily="34" charset="0"/>
              </a:rPr>
              <a:t>în comunitate</a:t>
            </a:r>
            <a:r>
              <a:rPr lang="ro-RO" dirty="0" smtClean="0">
                <a:latin typeface="Arial" panose="020B0604020202020204" pitchFamily="34" charset="0"/>
                <a:cs typeface="Arial" panose="020B0604020202020204" pitchFamily="34" charset="0"/>
              </a:rPr>
              <a:t>.</a:t>
            </a:r>
            <a:endParaRPr lang="en-US" dirty="0" smtClean="0">
              <a:latin typeface="Arial" panose="020B0604020202020204" pitchFamily="34" charset="0"/>
              <a:cs typeface="Arial" panose="020B0604020202020204" pitchFamily="34" charset="0"/>
            </a:endParaRPr>
          </a:p>
          <a:p>
            <a:pPr lvl="1"/>
            <a:endParaRPr lang="ro-RO" dirty="0" smtClean="0">
              <a:latin typeface="Arial" panose="020B0604020202020204" pitchFamily="34" charset="0"/>
              <a:cs typeface="Arial" panose="020B0604020202020204" pitchFamily="34" charset="0"/>
            </a:endParaRPr>
          </a:p>
          <a:p>
            <a:r>
              <a:rPr lang="ro-RO" dirty="0">
                <a:latin typeface="Arial" panose="020B0604020202020204" pitchFamily="34" charset="0"/>
                <a:cs typeface="Arial" panose="020B0604020202020204" pitchFamily="34" charset="0"/>
              </a:rPr>
              <a:t> 5) După regimul juridic al furnizorului, </a:t>
            </a:r>
            <a:endParaRPr lang="ro-RO" dirty="0" smtClean="0">
              <a:latin typeface="Arial" panose="020B0604020202020204" pitchFamily="34" charset="0"/>
              <a:cs typeface="Arial" panose="020B0604020202020204" pitchFamily="34" charset="0"/>
            </a:endParaRPr>
          </a:p>
          <a:p>
            <a:pPr marL="800100" lvl="1" indent="-342900">
              <a:buFont typeface="Wingdings" pitchFamily="2" charset="2"/>
              <a:buChar char="ü"/>
            </a:pPr>
            <a:r>
              <a:rPr lang="ro-RO" dirty="0" smtClean="0">
                <a:latin typeface="Arial" panose="020B0604020202020204" pitchFamily="34" charset="0"/>
                <a:cs typeface="Arial" panose="020B0604020202020204" pitchFamily="34" charset="0"/>
              </a:rPr>
              <a:t>structuri publice</a:t>
            </a:r>
          </a:p>
          <a:p>
            <a:pPr marL="800100" lvl="1" indent="-342900">
              <a:buFont typeface="Wingdings" pitchFamily="2" charset="2"/>
              <a:buChar char="ü"/>
            </a:pPr>
            <a:r>
              <a:rPr lang="ro-RO" dirty="0" smtClean="0">
                <a:latin typeface="Arial" panose="020B0604020202020204" pitchFamily="34" charset="0"/>
                <a:cs typeface="Arial" panose="020B0604020202020204" pitchFamily="34" charset="0"/>
              </a:rPr>
              <a:t>Structuri private</a:t>
            </a:r>
            <a:endParaRPr lang="ro-RO" dirty="0">
              <a:latin typeface="Arial" panose="020B0604020202020204" pitchFamily="34" charset="0"/>
              <a:cs typeface="Arial" panose="020B0604020202020204" pitchFamily="34" charset="0"/>
            </a:endParaRPr>
          </a:p>
          <a:p>
            <a:r>
              <a:rPr lang="ro-RO" dirty="0" smtClean="0"/>
              <a:t>	</a:t>
            </a:r>
            <a:endParaRPr lang="ro-RO" dirty="0"/>
          </a:p>
          <a:p>
            <a:pPr algn="just"/>
            <a:endParaRPr lang="ro-RO" b="1" dirty="0" smtClean="0"/>
          </a:p>
          <a:p>
            <a:pPr algn="just"/>
            <a:endParaRPr lang="ro-RO" dirty="0"/>
          </a:p>
          <a:p>
            <a:pPr algn="just"/>
            <a:endParaRPr lang="ro-RO" dirty="0" smtClean="0"/>
          </a:p>
          <a:p>
            <a:pPr algn="just"/>
            <a:endParaRPr lang="ro-RO" dirty="0"/>
          </a:p>
          <a:p>
            <a:pPr algn="just"/>
            <a:endParaRPr lang="ro-RO" dirty="0" smtClean="0"/>
          </a:p>
          <a:p>
            <a:pPr algn="just"/>
            <a:r>
              <a:rPr lang="ro-RO" dirty="0"/>
              <a:t>	</a:t>
            </a:r>
            <a:r>
              <a:rPr lang="en-US" dirty="0" smtClean="0"/>
              <a:t> </a:t>
            </a:r>
            <a:endParaRPr lang="ro-RO" dirty="0">
              <a:latin typeface="Arial" panose="020B0604020202020204" pitchFamily="34" charset="0"/>
              <a:cs typeface="Arial" panose="020B0604020202020204" pitchFamily="34" charset="0"/>
            </a:endParaRPr>
          </a:p>
          <a:p>
            <a:pPr algn="just"/>
            <a:endParaRPr lang="en-US" b="1"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8</a:t>
            </a:fld>
            <a:endParaRPr lang="ro-RO"/>
          </a:p>
        </p:txBody>
      </p:sp>
    </p:spTree>
    <p:extLst>
      <p:ext uri="{BB962C8B-B14F-4D97-AF65-F5344CB8AC3E}">
        <p14:creationId xmlns:p14="http://schemas.microsoft.com/office/powerpoint/2010/main" xmlns="" val="25534270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0" y="942920"/>
            <a:ext cx="12191999" cy="5893921"/>
          </a:xfrm>
          <a:prstGeom prst="rect">
            <a:avLst/>
          </a:prstGeom>
        </p:spPr>
        <p:txBody>
          <a:bodyPr wrap="square">
            <a:spAutoFit/>
          </a:bodyPr>
          <a:lstStyle/>
          <a:p>
            <a:r>
              <a:rPr lang="en-US" b="1" dirty="0" smtClean="0">
                <a:latin typeface="Arial" panose="020B0604020202020204" pitchFamily="34" charset="0"/>
                <a:cs typeface="Arial" panose="020B0604020202020204" pitchFamily="34" charset="0"/>
              </a:rPr>
              <a:t>Cum </a:t>
            </a:r>
            <a:r>
              <a:rPr lang="en-US" b="1" dirty="0">
                <a:latin typeface="Arial" panose="020B0604020202020204" pitchFamily="34" charset="0"/>
                <a:cs typeface="Arial" panose="020B0604020202020204" pitchFamily="34" charset="0"/>
              </a:rPr>
              <a:t>se pot </a:t>
            </a:r>
            <a:r>
              <a:rPr lang="en-US" b="1" dirty="0" err="1">
                <a:latin typeface="Arial" panose="020B0604020202020204" pitchFamily="34" charset="0"/>
                <a:cs typeface="Arial" panose="020B0604020202020204" pitchFamily="34" charset="0"/>
              </a:rPr>
              <a:t>identifica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ideile</a:t>
            </a:r>
            <a:r>
              <a:rPr lang="en-US" b="1" dirty="0">
                <a:latin typeface="Arial" panose="020B0604020202020204" pitchFamily="34" charset="0"/>
                <a:cs typeface="Arial" panose="020B0604020202020204" pitchFamily="34" charset="0"/>
              </a:rPr>
              <a:t> de </a:t>
            </a:r>
            <a:r>
              <a:rPr lang="en-US" b="1" dirty="0" err="1">
                <a:latin typeface="Arial" panose="020B0604020202020204" pitchFamily="34" charset="0"/>
                <a:cs typeface="Arial" panose="020B0604020202020204" pitchFamily="34" charset="0"/>
              </a:rPr>
              <a:t>inovare</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sociala</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Initierea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unei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discutii</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ref. la </a:t>
            </a:r>
            <a:r>
              <a:rPr lang="en-US" dirty="0" err="1">
                <a:latin typeface="Arial" panose="020B0604020202020204" pitchFamily="34" charset="0"/>
                <a:cs typeface="Arial" panose="020B0604020202020204" pitchFamily="34" charset="0"/>
              </a:rPr>
              <a:t>problemele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din </a:t>
            </a:r>
            <a:r>
              <a:rPr lang="en-US" dirty="0" err="1">
                <a:latin typeface="Arial" panose="020B0604020202020204" pitchFamily="34" charset="0"/>
                <a:cs typeface="Arial" panose="020B0604020202020204" pitchFamily="34" charset="0"/>
              </a:rPr>
              <a:t>comunitate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cum </a:t>
            </a:r>
            <a:r>
              <a:rPr lang="en-US" dirty="0" err="1">
                <a:latin typeface="Arial" panose="020B0604020202020204" pitchFamily="34" charset="0"/>
                <a:cs typeface="Arial" panose="020B0604020202020204" pitchFamily="34" charset="0"/>
              </a:rPr>
              <a:t>ar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putea</a:t>
            </a:r>
            <a:r>
              <a:rPr lang="en-US" dirty="0">
                <a:latin typeface="Arial" panose="020B0604020202020204" pitchFamily="34" charset="0"/>
                <a:cs typeface="Arial" panose="020B0604020202020204" pitchFamily="34" charset="0"/>
              </a:rPr>
              <a:t> fi </a:t>
            </a:r>
            <a:r>
              <a:rPr lang="en-US" dirty="0" err="1">
                <a:latin typeface="Arial" panose="020B0604020202020204" pitchFamily="34" charset="0"/>
                <a:cs typeface="Arial" panose="020B0604020202020204" pitchFamily="34" charset="0"/>
              </a:rPr>
              <a:t>rezolvate</a:t>
            </a:r>
            <a:r>
              <a:rPr lang="en-US" dirty="0">
                <a:latin typeface="Arial" panose="020B0604020202020204" pitchFamily="34" charset="0"/>
                <a:cs typeface="Arial" panose="020B0604020202020204" pitchFamily="34" charset="0"/>
              </a:rPr>
              <a:t> prin initiative </a:t>
            </a:r>
            <a:r>
              <a:rPr lang="ro-RO"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de </a:t>
            </a:r>
            <a:r>
              <a:rPr lang="en-US" dirty="0" err="1" smtClean="0">
                <a:latin typeface="Arial" panose="020B0604020202020204" pitchFamily="34" charset="0"/>
                <a:cs typeface="Arial" panose="020B0604020202020204" pitchFamily="34" charset="0"/>
              </a:rPr>
              <a:t>antreprenoriat</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social.</a:t>
            </a:r>
            <a:endParaRPr lang="ro-RO" dirty="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smtClean="0">
                <a:latin typeface="Arial" panose="020B0604020202020204" pitchFamily="34" charset="0"/>
                <a:cs typeface="Arial" panose="020B0604020202020204" pitchFamily="34" charset="0"/>
              </a:rPr>
              <a:t>	S</a:t>
            </a:r>
            <a:r>
              <a:rPr lang="en-US" dirty="0" err="1" smtClean="0">
                <a:latin typeface="Arial" panose="020B0604020202020204" pitchFamily="34" charset="0"/>
                <a:cs typeface="Arial" panose="020B0604020202020204" pitchFamily="34" charset="0"/>
              </a:rPr>
              <a:t>tudierea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strategiilor</a:t>
            </a:r>
            <a:r>
              <a:rPr lang="en-US" dirty="0">
                <a:latin typeface="Arial" panose="020B0604020202020204" pitchFamily="34" charset="0"/>
                <a:cs typeface="Arial" panose="020B0604020202020204" pitchFamily="34" charset="0"/>
              </a:rPr>
              <a:t> locale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identificarea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probleme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a:t>
            </a:r>
            <a:endParaRPr lang="ro-RO" dirty="0">
              <a:latin typeface="Arial" panose="020B0604020202020204" pitchFamily="34" charset="0"/>
              <a:cs typeface="Arial" panose="020B0604020202020204" pitchFamily="34" charset="0"/>
            </a:endParaRPr>
          </a:p>
          <a:p>
            <a:pPr marL="742950" lvl="1" indent="-285750">
              <a:buFont typeface="Wingdings" pitchFamily="2" charset="2"/>
              <a:buChar char="ü"/>
            </a:pPr>
            <a:r>
              <a:rPr lang="ro-RO"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Constientizarea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comunitatii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schimbarea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opticii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persoanelor</a:t>
            </a:r>
            <a:r>
              <a:rPr lang="en-US" dirty="0">
                <a:latin typeface="Arial" panose="020B0604020202020204" pitchFamily="34" charset="0"/>
                <a:cs typeface="Arial" panose="020B0604020202020204" pitchFamily="34" charset="0"/>
              </a:rPr>
              <a:t> din </a:t>
            </a:r>
            <a:r>
              <a:rPr lang="en-US" dirty="0" err="1">
                <a:latin typeface="Arial" panose="020B0604020202020204" pitchFamily="34" charset="0"/>
                <a:cs typeface="Arial" panose="020B0604020202020204" pitchFamily="34" charset="0"/>
              </a:rPr>
              <a:t>grupuri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vulnerabile</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dezavantajate</a:t>
            </a:r>
            <a:r>
              <a:rPr lang="en-US" dirty="0">
                <a:latin typeface="Arial" panose="020B0604020202020204" pitchFamily="34" charset="0"/>
                <a:cs typeface="Arial" panose="020B0604020202020204" pitchFamily="34" charset="0"/>
              </a:rPr>
              <a:t> de la </a:t>
            </a:r>
            <a:r>
              <a:rPr lang="ro-RO"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persoane</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asistate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persoane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producatoare</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bunuri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servicii</a:t>
            </a:r>
            <a:endParaRPr lang="ro-RO" dirty="0">
              <a:latin typeface="Arial" panose="020B0604020202020204" pitchFamily="34" charset="0"/>
              <a:cs typeface="Arial" panose="020B0604020202020204" pitchFamily="34" charset="0"/>
            </a:endParaRPr>
          </a:p>
          <a:p>
            <a:pPr lvl="0"/>
            <a:r>
              <a:rPr lang="ro-RO" dirty="0" smtClean="0">
                <a:latin typeface="Arial" panose="020B0604020202020204" pitchFamily="34" charset="0"/>
                <a:cs typeface="Arial" panose="020B0604020202020204" pitchFamily="34" charset="0"/>
              </a:rPr>
              <a:t>	</a:t>
            </a:r>
          </a:p>
          <a:p>
            <a:r>
              <a:rPr lang="ro-RO" b="1" dirty="0" smtClean="0">
                <a:latin typeface="Arial" panose="020B0604020202020204" pitchFamily="34" charset="0"/>
                <a:cs typeface="Arial" panose="020B0604020202020204" pitchFamily="34" charset="0"/>
              </a:rPr>
              <a:t>Integrarea </a:t>
            </a:r>
            <a:r>
              <a:rPr lang="ro-RO" b="1" dirty="0">
                <a:latin typeface="Arial" panose="020B0604020202020204" pitchFamily="34" charset="0"/>
                <a:cs typeface="Arial" panose="020B0604020202020204" pitchFamily="34" charset="0"/>
              </a:rPr>
              <a:t>ideilor de inovarea sociala in planurile de </a:t>
            </a:r>
            <a:r>
              <a:rPr lang="ro-RO" b="1" dirty="0" smtClean="0">
                <a:latin typeface="Arial" panose="020B0604020202020204" pitchFamily="34" charset="0"/>
                <a:cs typeface="Arial" panose="020B0604020202020204" pitchFamily="34" charset="0"/>
              </a:rPr>
              <a:t>afaceri</a:t>
            </a:r>
          </a:p>
          <a:p>
            <a:pPr lvl="1">
              <a:spcAft>
                <a:spcPts val="600"/>
              </a:spcAft>
              <a:buFont typeface="Wingdings" pitchFamily="2" charset="2"/>
              <a:buChar char="ü"/>
            </a:pPr>
            <a:r>
              <a:rPr lang="ro-RO" dirty="0" smtClean="0">
                <a:solidFill>
                  <a:srgbClr val="C00000"/>
                </a:solidFill>
                <a:latin typeface="Arial" panose="020B0604020202020204" pitchFamily="34" charset="0"/>
                <a:cs typeface="Arial" panose="020B0604020202020204" pitchFamily="34" charset="0"/>
              </a:rPr>
              <a:t>Integrarea </a:t>
            </a:r>
            <a:r>
              <a:rPr lang="ro-RO" dirty="0" smtClean="0">
                <a:solidFill>
                  <a:srgbClr val="C00000"/>
                </a:solidFill>
                <a:latin typeface="Arial" panose="020B0604020202020204" pitchFamily="34" charset="0"/>
                <a:cs typeface="Arial" panose="020B0604020202020204" pitchFamily="34" charset="0"/>
              </a:rPr>
              <a:t>ideilor de inovare sociala in planurile de afaceri se puncteaza suplimentar si ofera sanse sporite </a:t>
            </a:r>
            <a:r>
              <a:rPr lang="ro-RO" dirty="0" smtClean="0">
                <a:solidFill>
                  <a:srgbClr val="C00000"/>
                </a:solidFill>
                <a:latin typeface="Arial" panose="020B0604020202020204" pitchFamily="34" charset="0"/>
                <a:cs typeface="Arial" panose="020B0604020202020204" pitchFamily="34" charset="0"/>
              </a:rPr>
              <a:t>pentru </a:t>
            </a:r>
            <a:r>
              <a:rPr lang="ro-RO" dirty="0" smtClean="0">
                <a:solidFill>
                  <a:srgbClr val="C00000"/>
                </a:solidFill>
                <a:latin typeface="Arial" panose="020B0604020202020204" pitchFamily="34" charset="0"/>
                <a:cs typeface="Arial" panose="020B0604020202020204" pitchFamily="34" charset="0"/>
              </a:rPr>
              <a:t>castigarea finantarii prin ajutor de minimis.</a:t>
            </a:r>
            <a:endParaRPr lang="ro-RO" dirty="0">
              <a:solidFill>
                <a:srgbClr val="C00000"/>
              </a:solidFill>
              <a:latin typeface="Arial" panose="020B0604020202020204" pitchFamily="34" charset="0"/>
              <a:cs typeface="Arial" panose="020B0604020202020204" pitchFamily="34" charset="0"/>
            </a:endParaRPr>
          </a:p>
          <a:p>
            <a:pPr lvl="1">
              <a:spcAft>
                <a:spcPts val="600"/>
              </a:spcAft>
              <a:buFont typeface="Wingdings" pitchFamily="2" charset="2"/>
              <a:buChar char="ü"/>
            </a:pPr>
            <a:r>
              <a:rPr lang="en-US" dirty="0" smtClean="0">
                <a:latin typeface="Arial" panose="020B0604020202020204" pitchFamily="34" charset="0"/>
                <a:cs typeface="Arial" panose="020B0604020202020204" pitchFamily="34" charset="0"/>
              </a:rPr>
              <a:t>Se </a:t>
            </a:r>
            <a:r>
              <a:rPr lang="en-US" dirty="0" err="1">
                <a:latin typeface="Arial" panose="020B0604020202020204" pitchFamily="34" charset="0"/>
                <a:cs typeface="Arial" panose="020B0604020202020204" pitchFamily="34" charset="0"/>
              </a:rPr>
              <a:t>incurajeaza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gasirea</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unor</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modalitati</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integrare</a:t>
            </a:r>
            <a:r>
              <a:rPr lang="en-US" dirty="0">
                <a:latin typeface="Arial" panose="020B0604020202020204" pitchFamily="34" charset="0"/>
                <a:cs typeface="Arial" panose="020B0604020202020204" pitchFamily="34" charset="0"/>
              </a:rPr>
              <a:t> a </a:t>
            </a:r>
            <a:r>
              <a:rPr lang="en-US" dirty="0" err="1">
                <a:latin typeface="Arial" panose="020B0604020202020204" pitchFamily="34" charset="0"/>
                <a:cs typeface="Arial" panose="020B0604020202020204" pitchFamily="34" charset="0"/>
              </a:rPr>
              <a:t>ideilor</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inovarea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crearea</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locuri</a:t>
            </a:r>
            <a:r>
              <a:rPr lang="en-US" dirty="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munca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adaptate</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pentru</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persoane</a:t>
            </a:r>
            <a:r>
              <a:rPr lang="en-US" dirty="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dizabilitati</a:t>
            </a:r>
            <a:r>
              <a:rPr lang="en-US" dirty="0">
                <a:latin typeface="Arial" panose="020B0604020202020204" pitchFamily="34" charset="0"/>
                <a:cs typeface="Arial" panose="020B0604020202020204" pitchFamily="34" charset="0"/>
              </a:rPr>
              <a:t> in </a:t>
            </a:r>
            <a:r>
              <a:rPr lang="en-US" dirty="0" err="1">
                <a:latin typeface="Arial" panose="020B0604020202020204" pitchFamily="34" charset="0"/>
                <a:cs typeface="Arial" panose="020B0604020202020204" pitchFamily="34" charset="0"/>
              </a:rPr>
              <a:t>cazul</a:t>
            </a:r>
            <a:r>
              <a:rPr lang="en-US" dirty="0">
                <a:latin typeface="Arial" panose="020B0604020202020204" pitchFamily="34" charset="0"/>
                <a:cs typeface="Arial" panose="020B0604020202020204" pitchFamily="34" charset="0"/>
              </a:rPr>
              <a:t> in care </a:t>
            </a:r>
            <a:r>
              <a:rPr lang="en-US" dirty="0" err="1">
                <a:latin typeface="Arial" panose="020B0604020202020204" pitchFamily="34" charset="0"/>
                <a:cs typeface="Arial" panose="020B0604020202020204" pitchFamily="34" charset="0"/>
              </a:rPr>
              <a:t>tipul</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activitatii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firmei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permite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acest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lucru</a:t>
            </a:r>
            <a:r>
              <a:rPr lang="en-US" dirty="0" smtClean="0">
                <a:latin typeface="Arial" panose="020B0604020202020204" pitchFamily="34" charset="0"/>
                <a:cs typeface="Arial" panose="020B0604020202020204" pitchFamily="34" charset="0"/>
              </a:rPr>
              <a:t>. </a:t>
            </a:r>
          </a:p>
          <a:p>
            <a:pPr lvl="1">
              <a:spcAft>
                <a:spcPts val="600"/>
              </a:spcAft>
              <a:buFont typeface="Wingdings" pitchFamily="2" charset="2"/>
              <a:buChar char="ü"/>
            </a:pPr>
            <a:r>
              <a:rPr lang="ro-RO" dirty="0" smtClean="0">
                <a:latin typeface="Arial" panose="020B0604020202020204" pitchFamily="34" charset="0"/>
                <a:cs typeface="Arial" panose="020B0604020202020204" pitchFamily="34" charset="0"/>
              </a:rPr>
              <a:t>S</a:t>
            </a:r>
            <a:r>
              <a:rPr lang="en-US" dirty="0" smtClean="0">
                <a:latin typeface="Arial" panose="020B0604020202020204" pitchFamily="34" charset="0"/>
                <a:cs typeface="Arial" panose="020B0604020202020204" pitchFamily="34" charset="0"/>
              </a:rPr>
              <a:t>e </a:t>
            </a:r>
            <a:r>
              <a:rPr lang="en-US" dirty="0" err="1">
                <a:latin typeface="Arial" panose="020B0604020202020204" pitchFamily="34" charset="0"/>
                <a:cs typeface="Arial" panose="020B0604020202020204" pitchFamily="34" charset="0"/>
              </a:rPr>
              <a:t>incurajeaza</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idei</a:t>
            </a:r>
            <a:r>
              <a:rPr lang="ro-RO" dirty="0" smtClean="0">
                <a:latin typeface="Arial" panose="020B0604020202020204" pitchFamily="34" charset="0"/>
                <a:cs typeface="Arial" panose="020B0604020202020204" pitchFamily="34" charset="0"/>
              </a:rPr>
              <a:t>le </a:t>
            </a:r>
            <a:r>
              <a:rPr lang="en-US" dirty="0" smtClean="0">
                <a:latin typeface="Arial" panose="020B0604020202020204" pitchFamily="34" charset="0"/>
                <a:cs typeface="Arial" panose="020B0604020202020204" pitchFamily="34" charset="0"/>
              </a:rPr>
              <a:t>de </a:t>
            </a:r>
            <a:r>
              <a:rPr lang="en-US" dirty="0" err="1">
                <a:latin typeface="Arial" panose="020B0604020202020204" pitchFamily="34" charset="0"/>
                <a:cs typeface="Arial" panose="020B0604020202020204" pitchFamily="34" charset="0"/>
              </a:rPr>
              <a:t>afacere</a:t>
            </a:r>
            <a:r>
              <a:rPr lang="en-US" dirty="0">
                <a:latin typeface="Arial" panose="020B0604020202020204" pitchFamily="34" charset="0"/>
                <a:cs typeface="Arial" panose="020B0604020202020204" pitchFamily="34" charset="0"/>
              </a:rPr>
              <a:t> care </a:t>
            </a:r>
            <a:r>
              <a:rPr lang="en-US" dirty="0" err="1">
                <a:latin typeface="Arial" panose="020B0604020202020204" pitchFamily="34" charset="0"/>
                <a:cs typeface="Arial" panose="020B0604020202020204" pitchFamily="34" charset="0"/>
              </a:rPr>
              <a:t>propun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solutii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inovative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unele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probleme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sociale</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p>
          <a:p>
            <a:pPr lvl="2">
              <a:spcAft>
                <a:spcPts val="600"/>
              </a:spcAft>
              <a:buFont typeface="Arial" pitchFamily="34" charset="0"/>
              <a:buChar char="•"/>
            </a:pPr>
            <a:r>
              <a:rPr lang="en-US" dirty="0" err="1" smtClean="0">
                <a:latin typeface="Arial" panose="020B0604020202020204" pitchFamily="34" charset="0"/>
                <a:cs typeface="Arial" panose="020B0604020202020204" pitchFamily="34" charset="0"/>
              </a:rPr>
              <a:t>servicii</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de </a:t>
            </a:r>
            <a:r>
              <a:rPr lang="en-US" dirty="0" err="1">
                <a:latin typeface="Arial" panose="020B0604020202020204" pitchFamily="34" charset="0"/>
                <a:cs typeface="Arial" panose="020B0604020202020204" pitchFamily="34" charset="0"/>
              </a:rPr>
              <a:t>ingrijire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domiciliu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persoane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varstnice</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lvl="2">
              <a:spcAft>
                <a:spcPts val="600"/>
              </a:spcAft>
              <a:buFont typeface="Arial" pitchFamily="34" charset="0"/>
              <a:buChar char="•"/>
            </a:pPr>
            <a:r>
              <a:rPr lang="en-US" dirty="0" err="1" smtClean="0">
                <a:latin typeface="Arial" panose="020B0604020202020204" pitchFamily="34" charset="0"/>
                <a:cs typeface="Arial" panose="020B0604020202020204" pitchFamily="34" charset="0"/>
              </a:rPr>
              <a:t>servicii</a:t>
            </a:r>
            <a:r>
              <a:rPr lang="en-US" dirty="0" smtClean="0">
                <a:latin typeface="Arial" panose="020B0604020202020204" pitchFamily="34" charset="0"/>
                <a:cs typeface="Arial" panose="020B0604020202020204" pitchFamily="34" charset="0"/>
              </a:rPr>
              <a:t> de </a:t>
            </a:r>
            <a:r>
              <a:rPr lang="en-US" dirty="0" err="1">
                <a:latin typeface="Arial" panose="020B0604020202020204" pitchFamily="34" charset="0"/>
                <a:cs typeface="Arial" panose="020B0604020202020204" pitchFamily="34" charset="0"/>
              </a:rPr>
              <a:t>proximitate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pentru</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persoanele</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care se </a:t>
            </a:r>
            <a:r>
              <a:rPr lang="en-US" dirty="0" err="1">
                <a:latin typeface="Arial" panose="020B0604020202020204" pitchFamily="34" charset="0"/>
                <a:cs typeface="Arial" panose="020B0604020202020204" pitchFamily="34" charset="0"/>
              </a:rPr>
              <a:t>deplaseaza</a:t>
            </a:r>
            <a:r>
              <a:rPr lang="en-US" dirty="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dificultate</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lvl="2">
              <a:spcAft>
                <a:spcPts val="600"/>
              </a:spcAft>
              <a:buFont typeface="Arial" pitchFamily="34" charset="0"/>
              <a:buChar char="•"/>
            </a:pPr>
            <a:r>
              <a:rPr lang="en-US" dirty="0" err="1" smtClean="0">
                <a:latin typeface="Arial" panose="020B0604020202020204" pitchFamily="34" charset="0"/>
                <a:cs typeface="Arial" panose="020B0604020202020204" pitchFamily="34" charset="0"/>
              </a:rPr>
              <a:t>servicii</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medicale</a:t>
            </a:r>
            <a:r>
              <a:rPr lang="en-US" dirty="0">
                <a:latin typeface="Arial" panose="020B0604020202020204" pitchFamily="34" charset="0"/>
                <a:cs typeface="Arial" panose="020B0604020202020204" pitchFamily="34" charset="0"/>
              </a:rPr>
              <a:t> la </a:t>
            </a:r>
            <a:r>
              <a:rPr lang="en-US" dirty="0" err="1">
                <a:latin typeface="Arial" panose="020B0604020202020204" pitchFamily="34" charset="0"/>
                <a:cs typeface="Arial" panose="020B0604020202020204" pitchFamily="34" charset="0"/>
              </a:rPr>
              <a:t>domiciliu</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laborator</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de </a:t>
            </a:r>
            <a:r>
              <a:rPr lang="en-US" dirty="0" err="1">
                <a:latin typeface="Arial" panose="020B0604020202020204" pitchFamily="34" charset="0"/>
                <a:cs typeface="Arial" panose="020B0604020202020204" pitchFamily="34" charset="0"/>
              </a:rPr>
              <a:t>analize</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mobil</a:t>
            </a:r>
            <a:r>
              <a:rPr lang="en-US" dirty="0">
                <a:latin typeface="Arial" panose="020B0604020202020204" pitchFamily="34" charset="0"/>
                <a:cs typeface="Arial" panose="020B0604020202020204" pitchFamily="34" charset="0"/>
              </a:rPr>
              <a:t>, </a:t>
            </a:r>
            <a:endParaRPr lang="en-US" dirty="0" smtClean="0">
              <a:latin typeface="Arial" panose="020B0604020202020204" pitchFamily="34" charset="0"/>
              <a:cs typeface="Arial" panose="020B0604020202020204" pitchFamily="34" charset="0"/>
            </a:endParaRPr>
          </a:p>
          <a:p>
            <a:pPr lvl="2">
              <a:spcAft>
                <a:spcPts val="600"/>
              </a:spcAft>
              <a:buFont typeface="Arial" pitchFamily="34" charset="0"/>
              <a:buChar char="•"/>
            </a:pPr>
            <a:r>
              <a:rPr lang="en-US" dirty="0" smtClean="0">
                <a:latin typeface="Arial" panose="020B0604020202020204" pitchFamily="34" charset="0"/>
                <a:cs typeface="Arial" panose="020B0604020202020204" pitchFamily="34" charset="0"/>
              </a:rPr>
              <a:t>centre </a:t>
            </a:r>
            <a:r>
              <a:rPr lang="en-US" dirty="0" err="1">
                <a:latin typeface="Arial" panose="020B0604020202020204" pitchFamily="34" charset="0"/>
                <a:cs typeface="Arial" panose="020B0604020202020204" pitchFamily="34" charset="0"/>
              </a:rPr>
              <a:t>speciale</a:t>
            </a:r>
            <a:r>
              <a:rPr lang="en-US" dirty="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pentru</a:t>
            </a:r>
            <a:r>
              <a:rPr lang="en-US" dirty="0" smtClean="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copii</a:t>
            </a:r>
            <a:r>
              <a:rPr lang="en-US" dirty="0">
                <a:latin typeface="Arial" panose="020B0604020202020204" pitchFamily="34" charset="0"/>
                <a:cs typeface="Arial" panose="020B0604020202020204" pitchFamily="34" charset="0"/>
              </a:rPr>
              <a:t> cu </a:t>
            </a:r>
            <a:r>
              <a:rPr lang="en-US" dirty="0" err="1">
                <a:latin typeface="Arial" panose="020B0604020202020204" pitchFamily="34" charset="0"/>
                <a:cs typeface="Arial" panose="020B0604020202020204" pitchFamily="34" charset="0"/>
              </a:rPr>
              <a:t>dizabilitati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servicii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educationale</a:t>
            </a:r>
            <a:r>
              <a:rPr lang="en-US" dirty="0">
                <a:latin typeface="Arial" panose="020B0604020202020204" pitchFamily="34" charset="0"/>
                <a:cs typeface="Arial" panose="020B0604020202020204" pitchFamily="34" charset="0"/>
              </a:rPr>
              <a:t> alternative </a:t>
            </a:r>
            <a:r>
              <a:rPr lang="en-US" dirty="0" smtClean="0">
                <a:latin typeface="Arial" panose="020B0604020202020204" pitchFamily="34" charset="0"/>
                <a:cs typeface="Arial" panose="020B0604020202020204" pitchFamily="34" charset="0"/>
              </a:rPr>
              <a:t>de </a:t>
            </a:r>
            <a:r>
              <a:rPr lang="en-US" dirty="0" err="1">
                <a:latin typeface="Arial" panose="020B0604020202020204" pitchFamily="34" charset="0"/>
                <a:cs typeface="Arial" panose="020B0604020202020204" pitchFamily="34" charset="0"/>
              </a:rPr>
              <a:t>calitate</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etc </a:t>
            </a:r>
            <a:endParaRPr lang="ro-RO" dirty="0">
              <a:latin typeface="Arial" panose="020B0604020202020204" pitchFamily="34" charset="0"/>
              <a:cs typeface="Arial" panose="020B0604020202020204" pitchFamily="34" charset="0"/>
            </a:endParaRPr>
          </a:p>
          <a:p>
            <a:pPr lvl="0"/>
            <a:endParaRPr lang="ro-RO" dirty="0">
              <a:latin typeface="Arial" panose="020B0604020202020204" pitchFamily="34" charset="0"/>
              <a:cs typeface="Arial" panose="020B0604020202020204" pitchFamily="34" charset="0"/>
            </a:endParaRPr>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9</a:t>
            </a:fld>
            <a:endParaRPr lang="ro-RO"/>
          </a:p>
        </p:txBody>
      </p:sp>
    </p:spTree>
    <p:extLst>
      <p:ext uri="{BB962C8B-B14F-4D97-AF65-F5344CB8AC3E}">
        <p14:creationId xmlns:p14="http://schemas.microsoft.com/office/powerpoint/2010/main" xmlns="" val="18455946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0" y="985720"/>
            <a:ext cx="12191999" cy="5463034"/>
          </a:xfrm>
          <a:prstGeom prst="rect">
            <a:avLst/>
          </a:prstGeom>
        </p:spPr>
        <p:txBody>
          <a:bodyPr wrap="square">
            <a:spAutoFit/>
          </a:bodyPr>
          <a:lstStyle/>
          <a:p>
            <a:pPr lvl="1">
              <a:spcAft>
                <a:spcPts val="600"/>
              </a:spcAft>
            </a:pPr>
            <a:r>
              <a:rPr lang="ro-RO" b="1" dirty="0" smtClean="0">
                <a:latin typeface="Arial" panose="020B0604020202020204" pitchFamily="34" charset="0"/>
                <a:cs typeface="Arial" panose="020B0604020202020204" pitchFamily="34" charset="0"/>
              </a:rPr>
              <a:t>Un </a:t>
            </a:r>
            <a:r>
              <a:rPr lang="ro-RO" b="1" dirty="0" smtClean="0">
                <a:latin typeface="Arial" panose="020B0604020202020204" pitchFamily="34" charset="0"/>
                <a:cs typeface="Arial" panose="020B0604020202020204" pitchFamily="34" charset="0"/>
              </a:rPr>
              <a:t>exemplu concret de inovare sociala</a:t>
            </a:r>
            <a:r>
              <a:rPr lang="ro-RO" dirty="0"/>
              <a:t/>
            </a:r>
            <a:br>
              <a:rPr lang="ro-RO" dirty="0"/>
            </a:br>
            <a:r>
              <a:rPr lang="en-US" dirty="0" smtClean="0"/>
              <a:t>In </a:t>
            </a:r>
            <a:r>
              <a:rPr lang="en-US" dirty="0" err="1"/>
              <a:t>anul</a:t>
            </a:r>
            <a:r>
              <a:rPr lang="en-US" dirty="0"/>
              <a:t> 2007, o </a:t>
            </a:r>
            <a:r>
              <a:rPr lang="en-US" dirty="0" err="1"/>
              <a:t>mamă</a:t>
            </a:r>
            <a:r>
              <a:rPr lang="en-US" dirty="0"/>
              <a:t> </a:t>
            </a:r>
            <a:r>
              <a:rPr lang="en-US" dirty="0" err="1"/>
              <a:t>tânără</a:t>
            </a:r>
            <a:r>
              <a:rPr lang="en-US" dirty="0"/>
              <a:t>, de </a:t>
            </a:r>
            <a:r>
              <a:rPr lang="en-US" dirty="0" err="1"/>
              <a:t>profesie</a:t>
            </a:r>
            <a:r>
              <a:rPr lang="en-US" dirty="0"/>
              <a:t> </a:t>
            </a:r>
            <a:r>
              <a:rPr lang="en-US" dirty="0" err="1"/>
              <a:t>psiholog</a:t>
            </a:r>
            <a:r>
              <a:rPr lang="en-US" dirty="0"/>
              <a:t>, </a:t>
            </a:r>
            <a:r>
              <a:rPr lang="en-US" dirty="0" err="1"/>
              <a:t>în</a:t>
            </a:r>
            <a:r>
              <a:rPr lang="en-US" dirty="0"/>
              <a:t> </a:t>
            </a:r>
            <a:r>
              <a:rPr lang="en-US" dirty="0" err="1"/>
              <a:t>perioada</a:t>
            </a:r>
            <a:r>
              <a:rPr lang="en-US" dirty="0"/>
              <a:t> </a:t>
            </a:r>
            <a:r>
              <a:rPr lang="en-US" dirty="0" err="1"/>
              <a:t>concediului</a:t>
            </a:r>
            <a:r>
              <a:rPr lang="en-US" dirty="0"/>
              <a:t> de </a:t>
            </a:r>
            <a:r>
              <a:rPr lang="en-US" dirty="0" err="1"/>
              <a:t>creșterea</a:t>
            </a:r>
            <a:r>
              <a:rPr lang="en-US" dirty="0"/>
              <a:t> </a:t>
            </a:r>
            <a:r>
              <a:rPr lang="en-US" dirty="0" err="1"/>
              <a:t>copilului</a:t>
            </a:r>
            <a:r>
              <a:rPr lang="en-US" dirty="0"/>
              <a:t> </a:t>
            </a:r>
            <a:r>
              <a:rPr lang="en-US" dirty="0" err="1"/>
              <a:t>își</a:t>
            </a:r>
            <a:r>
              <a:rPr lang="en-US" dirty="0"/>
              <a:t> </a:t>
            </a:r>
            <a:r>
              <a:rPr lang="en-US" dirty="0" err="1"/>
              <a:t>dă</a:t>
            </a:r>
            <a:r>
              <a:rPr lang="en-US" dirty="0"/>
              <a:t> </a:t>
            </a:r>
            <a:r>
              <a:rPr lang="en-US" dirty="0" err="1"/>
              <a:t>seama</a:t>
            </a:r>
            <a:r>
              <a:rPr lang="en-US" dirty="0"/>
              <a:t> </a:t>
            </a:r>
            <a:r>
              <a:rPr lang="en-US" dirty="0" err="1"/>
              <a:t>că</a:t>
            </a:r>
            <a:r>
              <a:rPr lang="en-US" dirty="0"/>
              <a:t> </a:t>
            </a:r>
            <a:r>
              <a:rPr lang="en-US" dirty="0" err="1" smtClean="0"/>
              <a:t>reintegrarea</a:t>
            </a:r>
            <a:r>
              <a:rPr lang="en-US" dirty="0" smtClean="0"/>
              <a:t> </a:t>
            </a:r>
            <a:r>
              <a:rPr lang="en-US" dirty="0" err="1"/>
              <a:t>pe</a:t>
            </a:r>
            <a:r>
              <a:rPr lang="en-US" dirty="0"/>
              <a:t> </a:t>
            </a:r>
            <a:r>
              <a:rPr lang="en-US" dirty="0" err="1"/>
              <a:t>piața</a:t>
            </a:r>
            <a:r>
              <a:rPr lang="en-US" dirty="0"/>
              <a:t> </a:t>
            </a:r>
            <a:r>
              <a:rPr lang="en-US" dirty="0" err="1"/>
              <a:t>muncii</a:t>
            </a:r>
            <a:r>
              <a:rPr lang="en-US" dirty="0"/>
              <a:t> nu </a:t>
            </a:r>
            <a:r>
              <a:rPr lang="en-US" dirty="0" err="1"/>
              <a:t>va</a:t>
            </a:r>
            <a:r>
              <a:rPr lang="en-US" dirty="0"/>
              <a:t> fi </a:t>
            </a:r>
            <a:r>
              <a:rPr lang="en-US" dirty="0" err="1"/>
              <a:t>deloc</a:t>
            </a:r>
            <a:r>
              <a:rPr lang="en-US" dirty="0"/>
              <a:t> </a:t>
            </a:r>
            <a:r>
              <a:rPr lang="en-US" dirty="0" err="1"/>
              <a:t>ușoară</a:t>
            </a:r>
            <a:r>
              <a:rPr lang="en-US" dirty="0"/>
              <a:t> (</a:t>
            </a:r>
            <a:r>
              <a:rPr lang="en-US" dirty="0" err="1"/>
              <a:t>iată</a:t>
            </a:r>
            <a:r>
              <a:rPr lang="en-US" dirty="0"/>
              <a:t> </a:t>
            </a:r>
            <a:r>
              <a:rPr lang="en-US" dirty="0" err="1"/>
              <a:t>problema</a:t>
            </a:r>
            <a:r>
              <a:rPr lang="en-US" dirty="0"/>
              <a:t> </a:t>
            </a:r>
            <a:r>
              <a:rPr lang="en-US" dirty="0" err="1"/>
              <a:t>socială</a:t>
            </a:r>
            <a:r>
              <a:rPr lang="en-US" dirty="0"/>
              <a:t> care </a:t>
            </a:r>
            <a:r>
              <a:rPr lang="en-US" dirty="0" err="1"/>
              <a:t>trebuie</a:t>
            </a:r>
            <a:r>
              <a:rPr lang="en-US" dirty="0"/>
              <a:t> </a:t>
            </a:r>
            <a:r>
              <a:rPr lang="en-US" dirty="0" err="1"/>
              <a:t>soluționată</a:t>
            </a:r>
            <a:r>
              <a:rPr lang="en-US" dirty="0" smtClean="0"/>
              <a:t>!). </a:t>
            </a:r>
          </a:p>
          <a:p>
            <a:pPr lvl="1">
              <a:spcAft>
                <a:spcPts val="600"/>
              </a:spcAft>
            </a:pPr>
            <a:r>
              <a:rPr lang="en-US" dirty="0" smtClean="0"/>
              <a:t>Din </a:t>
            </a:r>
            <a:r>
              <a:rPr lang="en-US" dirty="0" err="1"/>
              <a:t>comentariile</a:t>
            </a:r>
            <a:r>
              <a:rPr lang="en-US" dirty="0"/>
              <a:t> </a:t>
            </a:r>
            <a:r>
              <a:rPr lang="en-US" dirty="0" err="1"/>
              <a:t>și</a:t>
            </a:r>
            <a:r>
              <a:rPr lang="en-US" dirty="0"/>
              <a:t> </a:t>
            </a:r>
            <a:r>
              <a:rPr lang="en-US" dirty="0" err="1"/>
              <a:t>discuțiile</a:t>
            </a:r>
            <a:r>
              <a:rPr lang="en-US" dirty="0"/>
              <a:t> de </a:t>
            </a:r>
            <a:r>
              <a:rPr lang="en-US" dirty="0" err="1"/>
              <a:t>pe</a:t>
            </a:r>
            <a:r>
              <a:rPr lang="en-US" dirty="0"/>
              <a:t> </a:t>
            </a:r>
            <a:r>
              <a:rPr lang="en-US" dirty="0" err="1"/>
              <a:t>forumurile</a:t>
            </a:r>
            <a:r>
              <a:rPr lang="en-US" dirty="0"/>
              <a:t> </a:t>
            </a:r>
            <a:r>
              <a:rPr lang="en-US" dirty="0" err="1"/>
              <a:t>pentru</a:t>
            </a:r>
            <a:r>
              <a:rPr lang="en-US" dirty="0"/>
              <a:t> </a:t>
            </a:r>
            <a:r>
              <a:rPr lang="en-US" dirty="0" err="1"/>
              <a:t>mămici</a:t>
            </a:r>
            <a:r>
              <a:rPr lang="en-US" dirty="0"/>
              <a:t> </a:t>
            </a:r>
            <a:r>
              <a:rPr lang="en-US" dirty="0" err="1" smtClean="0"/>
              <a:t>înțelege</a:t>
            </a:r>
            <a:r>
              <a:rPr lang="en-US" dirty="0" smtClean="0"/>
              <a:t> </a:t>
            </a:r>
            <a:r>
              <a:rPr lang="en-US" dirty="0" err="1"/>
              <a:t>că</a:t>
            </a:r>
            <a:r>
              <a:rPr lang="en-US" dirty="0"/>
              <a:t> </a:t>
            </a:r>
            <a:r>
              <a:rPr lang="en-US" dirty="0" err="1"/>
              <a:t>există</a:t>
            </a:r>
            <a:r>
              <a:rPr lang="en-US" dirty="0"/>
              <a:t> o </a:t>
            </a:r>
            <a:r>
              <a:rPr lang="en-US" dirty="0" err="1"/>
              <a:t>serie</a:t>
            </a:r>
            <a:r>
              <a:rPr lang="en-US" dirty="0"/>
              <a:t> de </a:t>
            </a:r>
            <a:r>
              <a:rPr lang="en-US" dirty="0" err="1"/>
              <a:t>probleme</a:t>
            </a:r>
            <a:r>
              <a:rPr lang="en-US" dirty="0"/>
              <a:t> cu care </a:t>
            </a:r>
            <a:r>
              <a:rPr lang="en-US" dirty="0" err="1"/>
              <a:t>mămicile</a:t>
            </a:r>
            <a:r>
              <a:rPr lang="en-US" dirty="0"/>
              <a:t> </a:t>
            </a:r>
            <a:r>
              <a:rPr lang="en-US" dirty="0" smtClean="0"/>
              <a:t>se </a:t>
            </a:r>
            <a:r>
              <a:rPr lang="en-US" dirty="0" err="1"/>
              <a:t>confruntă</a:t>
            </a:r>
            <a:r>
              <a:rPr lang="en-US" dirty="0"/>
              <a:t> </a:t>
            </a:r>
            <a:r>
              <a:rPr lang="en-US" dirty="0" err="1"/>
              <a:t>zi</a:t>
            </a:r>
            <a:r>
              <a:rPr lang="en-US" dirty="0"/>
              <a:t> de </a:t>
            </a:r>
            <a:r>
              <a:rPr lang="en-US" dirty="0" err="1"/>
              <a:t>zi</a:t>
            </a:r>
            <a:r>
              <a:rPr lang="en-US" dirty="0"/>
              <a:t> </a:t>
            </a:r>
            <a:r>
              <a:rPr lang="en-US" dirty="0" err="1" smtClean="0"/>
              <a:t>și</a:t>
            </a:r>
            <a:r>
              <a:rPr lang="en-US" dirty="0" smtClean="0"/>
              <a:t> </a:t>
            </a:r>
            <a:r>
              <a:rPr lang="en-US" dirty="0"/>
              <a:t>la care nu </a:t>
            </a:r>
            <a:r>
              <a:rPr lang="en-US" dirty="0" err="1"/>
              <a:t>sunt</a:t>
            </a:r>
            <a:r>
              <a:rPr lang="en-US" dirty="0"/>
              <a:t> </a:t>
            </a:r>
            <a:r>
              <a:rPr lang="en-US" dirty="0" err="1"/>
              <a:t>oferite</a:t>
            </a:r>
            <a:r>
              <a:rPr lang="en-US" dirty="0"/>
              <a:t> </a:t>
            </a:r>
            <a:r>
              <a:rPr lang="en-US" dirty="0" err="1"/>
              <a:t>soluții</a:t>
            </a:r>
            <a:r>
              <a:rPr lang="en-US" dirty="0"/>
              <a:t> </a:t>
            </a:r>
            <a:r>
              <a:rPr lang="en-US" dirty="0" err="1"/>
              <a:t>eficiente</a:t>
            </a:r>
            <a:r>
              <a:rPr lang="en-US" dirty="0"/>
              <a:t> </a:t>
            </a:r>
            <a:r>
              <a:rPr lang="en-US" dirty="0" err="1"/>
              <a:t>corespunzătoare</a:t>
            </a:r>
            <a:r>
              <a:rPr lang="en-US" dirty="0"/>
              <a:t>. </a:t>
            </a:r>
            <a:endParaRPr lang="en-US" dirty="0" smtClean="0"/>
          </a:p>
          <a:p>
            <a:pPr lvl="1">
              <a:spcAft>
                <a:spcPts val="600"/>
              </a:spcAft>
            </a:pPr>
            <a:r>
              <a:rPr lang="en-US" dirty="0" err="1" smtClean="0"/>
              <a:t>În</a:t>
            </a:r>
            <a:r>
              <a:rPr lang="en-US" dirty="0" smtClean="0"/>
              <a:t> </a:t>
            </a:r>
            <a:r>
              <a:rPr lang="en-US" dirty="0" err="1"/>
              <a:t>acest</a:t>
            </a:r>
            <a:r>
              <a:rPr lang="en-US" dirty="0"/>
              <a:t> context </a:t>
            </a:r>
            <a:r>
              <a:rPr lang="en-US" dirty="0" err="1"/>
              <a:t>lansează</a:t>
            </a:r>
            <a:r>
              <a:rPr lang="en-US" dirty="0"/>
              <a:t> </a:t>
            </a:r>
            <a:r>
              <a:rPr lang="en-US" dirty="0" err="1"/>
              <a:t>primul</a:t>
            </a:r>
            <a:r>
              <a:rPr lang="en-US" dirty="0"/>
              <a:t> </a:t>
            </a:r>
            <a:r>
              <a:rPr lang="en-US" dirty="0" err="1" smtClean="0"/>
              <a:t>ei</a:t>
            </a:r>
            <a:r>
              <a:rPr lang="en-US" dirty="0"/>
              <a:t> </a:t>
            </a:r>
            <a:r>
              <a:rPr lang="en-US" u="sng" dirty="0">
                <a:hlinkClick r:id="rId5"/>
              </a:rPr>
              <a:t>blog</a:t>
            </a:r>
            <a:r>
              <a:rPr lang="en-US" dirty="0"/>
              <a:t> </a:t>
            </a:r>
            <a:r>
              <a:rPr lang="en-US" dirty="0" err="1"/>
              <a:t>dedicat</a:t>
            </a:r>
            <a:r>
              <a:rPr lang="en-US" dirty="0"/>
              <a:t> </a:t>
            </a:r>
            <a:r>
              <a:rPr lang="en-US" dirty="0" err="1"/>
              <a:t>mămicilor</a:t>
            </a:r>
            <a:r>
              <a:rPr lang="en-US" dirty="0"/>
              <a:t>, </a:t>
            </a:r>
            <a:r>
              <a:rPr lang="en-US" dirty="0" err="1"/>
              <a:t>și</a:t>
            </a:r>
            <a:r>
              <a:rPr lang="en-US" dirty="0"/>
              <a:t> </a:t>
            </a:r>
            <a:r>
              <a:rPr lang="en-US" dirty="0" err="1"/>
              <a:t>pe</a:t>
            </a:r>
            <a:r>
              <a:rPr lang="en-US" dirty="0"/>
              <a:t> care </a:t>
            </a:r>
            <a:r>
              <a:rPr lang="en-US" dirty="0" err="1"/>
              <a:t>oferă</a:t>
            </a:r>
            <a:r>
              <a:rPr lang="en-US" dirty="0"/>
              <a:t> </a:t>
            </a:r>
            <a:r>
              <a:rPr lang="en-US" dirty="0" err="1"/>
              <a:t>răspunsuri</a:t>
            </a:r>
            <a:r>
              <a:rPr lang="en-US" dirty="0"/>
              <a:t> la </a:t>
            </a:r>
            <a:r>
              <a:rPr lang="en-US" dirty="0" err="1"/>
              <a:t>întrebări</a:t>
            </a:r>
            <a:r>
              <a:rPr lang="en-US" dirty="0"/>
              <a:t> </a:t>
            </a:r>
            <a:r>
              <a:rPr lang="en-US" dirty="0" err="1"/>
              <a:t>arzătoare</a:t>
            </a:r>
            <a:r>
              <a:rPr lang="en-US" dirty="0"/>
              <a:t> </a:t>
            </a:r>
            <a:r>
              <a:rPr lang="en-US" dirty="0" err="1"/>
              <a:t>în</a:t>
            </a:r>
            <a:r>
              <a:rPr lang="en-US" dirty="0"/>
              <a:t> </a:t>
            </a:r>
            <a:r>
              <a:rPr lang="en-US" dirty="0" err="1"/>
              <a:t>domeniul</a:t>
            </a:r>
            <a:r>
              <a:rPr lang="en-US" dirty="0"/>
              <a:t> </a:t>
            </a:r>
            <a:r>
              <a:rPr lang="en-US" dirty="0" err="1"/>
              <a:t>psihologiei</a:t>
            </a:r>
            <a:r>
              <a:rPr lang="en-US" dirty="0"/>
              <a:t> </a:t>
            </a:r>
            <a:r>
              <a:rPr lang="en-US" dirty="0" err="1"/>
              <a:t>copiilor</a:t>
            </a:r>
            <a:r>
              <a:rPr lang="en-US" dirty="0"/>
              <a:t>, </a:t>
            </a:r>
            <a:r>
              <a:rPr lang="en-US" dirty="0" err="1"/>
              <a:t>între</a:t>
            </a:r>
            <a:r>
              <a:rPr lang="en-US" dirty="0"/>
              <a:t> </a:t>
            </a:r>
            <a:r>
              <a:rPr lang="en-US" dirty="0" err="1"/>
              <a:t>timp</a:t>
            </a:r>
            <a:r>
              <a:rPr lang="en-US" dirty="0"/>
              <a:t> </a:t>
            </a:r>
            <a:r>
              <a:rPr lang="en-US" dirty="0" err="1" smtClean="0"/>
              <a:t>construind</a:t>
            </a:r>
            <a:r>
              <a:rPr lang="en-US" dirty="0" smtClean="0"/>
              <a:t> </a:t>
            </a:r>
            <a:r>
              <a:rPr lang="en-US" dirty="0" err="1"/>
              <a:t>propria</a:t>
            </a:r>
            <a:r>
              <a:rPr lang="en-US" dirty="0"/>
              <a:t> </a:t>
            </a:r>
            <a:r>
              <a:rPr lang="en-US" dirty="0" err="1"/>
              <a:t>afacere</a:t>
            </a:r>
            <a:r>
              <a:rPr lang="en-US" dirty="0"/>
              <a:t> on-line: </a:t>
            </a:r>
            <a:r>
              <a:rPr lang="en-US" dirty="0" err="1"/>
              <a:t>cursuri</a:t>
            </a:r>
            <a:r>
              <a:rPr lang="en-US" dirty="0"/>
              <a:t> mini, </a:t>
            </a:r>
            <a:r>
              <a:rPr lang="en-US" dirty="0" err="1"/>
              <a:t>pachete</a:t>
            </a:r>
            <a:r>
              <a:rPr lang="en-US" dirty="0"/>
              <a:t> de training </a:t>
            </a:r>
            <a:r>
              <a:rPr lang="en-US" dirty="0" err="1"/>
              <a:t>în</a:t>
            </a:r>
            <a:r>
              <a:rPr lang="en-US" dirty="0"/>
              <a:t> </a:t>
            </a:r>
            <a:r>
              <a:rPr lang="en-US" dirty="0" err="1"/>
              <a:t>domeniul</a:t>
            </a:r>
            <a:r>
              <a:rPr lang="en-US" dirty="0"/>
              <a:t> </a:t>
            </a:r>
            <a:r>
              <a:rPr lang="en-US" dirty="0" err="1"/>
              <a:t>creșterii</a:t>
            </a:r>
            <a:r>
              <a:rPr lang="en-US" dirty="0"/>
              <a:t> </a:t>
            </a:r>
            <a:r>
              <a:rPr lang="en-US" dirty="0" err="1"/>
              <a:t>copiilor</a:t>
            </a:r>
            <a:r>
              <a:rPr lang="en-US" dirty="0"/>
              <a:t>, bestseller </a:t>
            </a:r>
            <a:r>
              <a:rPr lang="en-US" dirty="0" err="1"/>
              <a:t>în</a:t>
            </a:r>
            <a:r>
              <a:rPr lang="en-US" dirty="0"/>
              <a:t> </a:t>
            </a:r>
            <a:r>
              <a:rPr lang="en-US" dirty="0" err="1" smtClean="0"/>
              <a:t>domeniul</a:t>
            </a:r>
            <a:r>
              <a:rPr lang="en-US" dirty="0" smtClean="0"/>
              <a:t> </a:t>
            </a:r>
            <a:r>
              <a:rPr lang="en-US" dirty="0" err="1"/>
              <a:t>psihologiei</a:t>
            </a:r>
            <a:r>
              <a:rPr lang="en-US" dirty="0"/>
              <a:t> </a:t>
            </a:r>
            <a:r>
              <a:rPr lang="en-US" dirty="0" err="1"/>
              <a:t>mămicilor</a:t>
            </a:r>
            <a:r>
              <a:rPr lang="en-US" dirty="0" smtClean="0"/>
              <a:t>. </a:t>
            </a:r>
          </a:p>
          <a:p>
            <a:pPr lvl="1">
              <a:spcAft>
                <a:spcPts val="600"/>
              </a:spcAft>
            </a:pPr>
            <a:r>
              <a:rPr lang="en-US" dirty="0" err="1" smtClean="0"/>
              <a:t>Între</a:t>
            </a:r>
            <a:r>
              <a:rPr lang="en-US" dirty="0" smtClean="0"/>
              <a:t> </a:t>
            </a:r>
            <a:r>
              <a:rPr lang="en-US" dirty="0" err="1"/>
              <a:t>timp</a:t>
            </a:r>
            <a:r>
              <a:rPr lang="en-US" dirty="0"/>
              <a:t> se </a:t>
            </a:r>
            <a:r>
              <a:rPr lang="en-US" dirty="0" err="1"/>
              <a:t>evidențiază</a:t>
            </a:r>
            <a:r>
              <a:rPr lang="en-US" dirty="0"/>
              <a:t> din </a:t>
            </a:r>
            <a:r>
              <a:rPr lang="en-US" dirty="0" err="1"/>
              <a:t>ce</a:t>
            </a:r>
            <a:r>
              <a:rPr lang="en-US" dirty="0"/>
              <a:t> </a:t>
            </a:r>
            <a:r>
              <a:rPr lang="en-US" dirty="0" err="1"/>
              <a:t>în</a:t>
            </a:r>
            <a:r>
              <a:rPr lang="en-US" dirty="0"/>
              <a:t> </a:t>
            </a:r>
            <a:r>
              <a:rPr lang="en-US" dirty="0" err="1"/>
              <a:t>ce</a:t>
            </a:r>
            <a:r>
              <a:rPr lang="en-US" dirty="0"/>
              <a:t> </a:t>
            </a:r>
            <a:r>
              <a:rPr lang="en-US" dirty="0" err="1"/>
              <a:t>mai</a:t>
            </a:r>
            <a:r>
              <a:rPr lang="en-US" dirty="0"/>
              <a:t> </a:t>
            </a:r>
            <a:r>
              <a:rPr lang="en-US" dirty="0" err="1"/>
              <a:t>mult</a:t>
            </a:r>
            <a:r>
              <a:rPr lang="en-US" dirty="0"/>
              <a:t> </a:t>
            </a:r>
            <a:r>
              <a:rPr lang="en-US" dirty="0" err="1"/>
              <a:t>și</a:t>
            </a:r>
            <a:r>
              <a:rPr lang="en-US" dirty="0"/>
              <a:t> </a:t>
            </a:r>
            <a:r>
              <a:rPr lang="en-US" dirty="0" err="1"/>
              <a:t>faptul</a:t>
            </a:r>
            <a:r>
              <a:rPr lang="en-US" dirty="0"/>
              <a:t> </a:t>
            </a:r>
            <a:r>
              <a:rPr lang="en-US" dirty="0" err="1"/>
              <a:t>că</a:t>
            </a:r>
            <a:r>
              <a:rPr lang="en-US" dirty="0"/>
              <a:t> </a:t>
            </a:r>
            <a:r>
              <a:rPr lang="en-US" dirty="0" err="1"/>
              <a:t>reintegrarea</a:t>
            </a:r>
            <a:r>
              <a:rPr lang="en-US" dirty="0"/>
              <a:t> </a:t>
            </a:r>
            <a:r>
              <a:rPr lang="en-US" dirty="0" err="1"/>
              <a:t>pe</a:t>
            </a:r>
            <a:r>
              <a:rPr lang="en-US" dirty="0"/>
              <a:t> </a:t>
            </a:r>
            <a:r>
              <a:rPr lang="en-US" dirty="0" err="1"/>
              <a:t>piața</a:t>
            </a:r>
            <a:r>
              <a:rPr lang="en-US" dirty="0"/>
              <a:t> </a:t>
            </a:r>
            <a:r>
              <a:rPr lang="en-US" dirty="0" err="1"/>
              <a:t>muncii</a:t>
            </a:r>
            <a:r>
              <a:rPr lang="en-US" dirty="0"/>
              <a:t> a </a:t>
            </a:r>
            <a:r>
              <a:rPr lang="en-US" dirty="0" err="1"/>
              <a:t>mămicilor</a:t>
            </a:r>
            <a:r>
              <a:rPr lang="en-US" dirty="0"/>
              <a:t> </a:t>
            </a:r>
            <a:r>
              <a:rPr lang="en-US" dirty="0" err="1"/>
              <a:t>este</a:t>
            </a:r>
            <a:r>
              <a:rPr lang="en-US" dirty="0"/>
              <a:t> o </a:t>
            </a:r>
            <a:r>
              <a:rPr lang="en-US" dirty="0" err="1"/>
              <a:t>problemă</a:t>
            </a:r>
            <a:r>
              <a:rPr lang="en-US" dirty="0"/>
              <a:t> </a:t>
            </a:r>
            <a:r>
              <a:rPr lang="en-US" dirty="0" err="1" smtClean="0"/>
              <a:t>generală</a:t>
            </a:r>
            <a:r>
              <a:rPr lang="en-US" dirty="0"/>
              <a:t>, cu care se </a:t>
            </a:r>
            <a:r>
              <a:rPr lang="en-US" dirty="0" err="1"/>
              <a:t>confruntă</a:t>
            </a:r>
            <a:r>
              <a:rPr lang="en-US" dirty="0"/>
              <a:t> </a:t>
            </a:r>
            <a:r>
              <a:rPr lang="en-US" dirty="0" err="1"/>
              <a:t>multe</a:t>
            </a:r>
            <a:r>
              <a:rPr lang="en-US" dirty="0"/>
              <a:t> </a:t>
            </a:r>
            <a:r>
              <a:rPr lang="en-US" dirty="0" err="1"/>
              <a:t>femei</a:t>
            </a:r>
            <a:r>
              <a:rPr lang="en-US" dirty="0"/>
              <a:t>, </a:t>
            </a:r>
            <a:r>
              <a:rPr lang="en-US" dirty="0" err="1"/>
              <a:t>mai</a:t>
            </a:r>
            <a:r>
              <a:rPr lang="en-US" dirty="0"/>
              <a:t> </a:t>
            </a:r>
            <a:r>
              <a:rPr lang="en-US" dirty="0" err="1"/>
              <a:t>mult</a:t>
            </a:r>
            <a:r>
              <a:rPr lang="en-US" dirty="0"/>
              <a:t>, </a:t>
            </a:r>
            <a:r>
              <a:rPr lang="en-US" dirty="0" err="1"/>
              <a:t>ideea</a:t>
            </a:r>
            <a:r>
              <a:rPr lang="en-US" dirty="0"/>
              <a:t> </a:t>
            </a:r>
            <a:r>
              <a:rPr lang="en-US" dirty="0" err="1"/>
              <a:t>lansării</a:t>
            </a:r>
            <a:r>
              <a:rPr lang="en-US" dirty="0"/>
              <a:t> </a:t>
            </a:r>
            <a:r>
              <a:rPr lang="en-US" dirty="0" err="1"/>
              <a:t>unei</a:t>
            </a:r>
            <a:r>
              <a:rPr lang="en-US" dirty="0"/>
              <a:t> </a:t>
            </a:r>
            <a:r>
              <a:rPr lang="en-US" dirty="0" err="1"/>
              <a:t>afaceri</a:t>
            </a:r>
            <a:r>
              <a:rPr lang="en-US" dirty="0"/>
              <a:t> </a:t>
            </a:r>
            <a:r>
              <a:rPr lang="en-US" dirty="0" err="1"/>
              <a:t>proprii</a:t>
            </a:r>
            <a:r>
              <a:rPr lang="en-US" dirty="0"/>
              <a:t>, care </a:t>
            </a:r>
            <a:r>
              <a:rPr lang="en-US" dirty="0" err="1"/>
              <a:t>poate</a:t>
            </a:r>
            <a:r>
              <a:rPr lang="en-US" dirty="0"/>
              <a:t> fi </a:t>
            </a:r>
            <a:r>
              <a:rPr lang="en-US" dirty="0" err="1"/>
              <a:t>dezvoltată</a:t>
            </a:r>
            <a:r>
              <a:rPr lang="en-US" dirty="0"/>
              <a:t> de </a:t>
            </a:r>
            <a:r>
              <a:rPr lang="en-US" dirty="0" err="1" smtClean="0"/>
              <a:t>acasă</a:t>
            </a:r>
            <a:r>
              <a:rPr lang="en-US" dirty="0"/>
              <a:t>, </a:t>
            </a:r>
            <a:r>
              <a:rPr lang="en-US" dirty="0" err="1"/>
              <a:t>chiar</a:t>
            </a:r>
            <a:r>
              <a:rPr lang="en-US" dirty="0"/>
              <a:t> </a:t>
            </a:r>
            <a:r>
              <a:rPr lang="en-US" dirty="0" err="1"/>
              <a:t>și</a:t>
            </a:r>
            <a:r>
              <a:rPr lang="en-US" dirty="0"/>
              <a:t> </a:t>
            </a:r>
            <a:r>
              <a:rPr lang="en-US" dirty="0" err="1"/>
              <a:t>în</a:t>
            </a:r>
            <a:r>
              <a:rPr lang="en-US" dirty="0"/>
              <a:t> </a:t>
            </a:r>
            <a:r>
              <a:rPr lang="en-US" dirty="0" err="1"/>
              <a:t>timpul</a:t>
            </a:r>
            <a:r>
              <a:rPr lang="en-US" dirty="0"/>
              <a:t> </a:t>
            </a:r>
            <a:r>
              <a:rPr lang="en-US" dirty="0" err="1"/>
              <a:t>concediului</a:t>
            </a:r>
            <a:r>
              <a:rPr lang="en-US" dirty="0"/>
              <a:t> de </a:t>
            </a:r>
            <a:r>
              <a:rPr lang="en-US" dirty="0" err="1"/>
              <a:t>creștere</a:t>
            </a:r>
            <a:r>
              <a:rPr lang="en-US" dirty="0"/>
              <a:t> a </a:t>
            </a:r>
            <a:r>
              <a:rPr lang="en-US" dirty="0" err="1"/>
              <a:t>copilului</a:t>
            </a:r>
            <a:r>
              <a:rPr lang="en-US" dirty="0"/>
              <a:t>, pare o </a:t>
            </a:r>
            <a:r>
              <a:rPr lang="en-US" dirty="0" err="1"/>
              <a:t>alternativă</a:t>
            </a:r>
            <a:r>
              <a:rPr lang="en-US" dirty="0"/>
              <a:t> din </a:t>
            </a:r>
            <a:r>
              <a:rPr lang="en-US" dirty="0" err="1"/>
              <a:t>ce</a:t>
            </a:r>
            <a:r>
              <a:rPr lang="en-US" dirty="0"/>
              <a:t> </a:t>
            </a:r>
            <a:r>
              <a:rPr lang="en-US" dirty="0" err="1"/>
              <a:t>în</a:t>
            </a:r>
            <a:r>
              <a:rPr lang="en-US" dirty="0"/>
              <a:t> </a:t>
            </a:r>
            <a:r>
              <a:rPr lang="en-US" dirty="0" err="1"/>
              <a:t>ce</a:t>
            </a:r>
            <a:r>
              <a:rPr lang="en-US" dirty="0"/>
              <a:t> </a:t>
            </a:r>
            <a:r>
              <a:rPr lang="en-US" dirty="0" err="1"/>
              <a:t>mai</a:t>
            </a:r>
            <a:r>
              <a:rPr lang="en-US" dirty="0"/>
              <a:t> </a:t>
            </a:r>
            <a:r>
              <a:rPr lang="en-US" dirty="0" err="1"/>
              <a:t>atractivă</a:t>
            </a:r>
            <a:r>
              <a:rPr lang="en-US" dirty="0"/>
              <a:t> </a:t>
            </a:r>
            <a:r>
              <a:rPr lang="en-US" dirty="0" err="1"/>
              <a:t>pentru</a:t>
            </a:r>
            <a:r>
              <a:rPr lang="en-US" dirty="0"/>
              <a:t> </a:t>
            </a:r>
            <a:r>
              <a:rPr lang="en-US" dirty="0" err="1"/>
              <a:t>mămici</a:t>
            </a:r>
            <a:r>
              <a:rPr lang="en-US" dirty="0" smtClean="0"/>
              <a:t>. </a:t>
            </a:r>
          </a:p>
          <a:p>
            <a:pPr lvl="1">
              <a:spcAft>
                <a:spcPts val="600"/>
              </a:spcAft>
            </a:pPr>
            <a:r>
              <a:rPr lang="en-US" dirty="0" err="1" smtClean="0"/>
              <a:t>Așa</a:t>
            </a:r>
            <a:r>
              <a:rPr lang="en-US" dirty="0" smtClean="0"/>
              <a:t> </a:t>
            </a:r>
            <a:r>
              <a:rPr lang="en-US" dirty="0"/>
              <a:t>se </a:t>
            </a:r>
            <a:r>
              <a:rPr lang="en-US" dirty="0" err="1"/>
              <a:t>năște</a:t>
            </a:r>
            <a:r>
              <a:rPr lang="en-US" dirty="0"/>
              <a:t> </a:t>
            </a:r>
            <a:r>
              <a:rPr lang="en-US" dirty="0" err="1">
                <a:hlinkClick r:id="rId6"/>
              </a:rPr>
              <a:t>cea</a:t>
            </a:r>
            <a:r>
              <a:rPr lang="en-US" dirty="0">
                <a:hlinkClick r:id="rId6"/>
              </a:rPr>
              <a:t> de-a </a:t>
            </a:r>
            <a:r>
              <a:rPr lang="en-US" dirty="0" err="1">
                <a:hlinkClick r:id="rId6"/>
              </a:rPr>
              <a:t>doua</a:t>
            </a:r>
            <a:r>
              <a:rPr lang="en-US" dirty="0">
                <a:hlinkClick r:id="rId6"/>
              </a:rPr>
              <a:t> </a:t>
            </a:r>
            <a:r>
              <a:rPr lang="en-US" dirty="0" err="1">
                <a:hlinkClick r:id="rId6"/>
              </a:rPr>
              <a:t>afacere</a:t>
            </a:r>
            <a:r>
              <a:rPr lang="en-US" dirty="0"/>
              <a:t>, </a:t>
            </a:r>
            <a:r>
              <a:rPr lang="en-US" dirty="0" err="1"/>
              <a:t>dedicată</a:t>
            </a:r>
            <a:r>
              <a:rPr lang="en-US" dirty="0"/>
              <a:t> </a:t>
            </a:r>
            <a:r>
              <a:rPr lang="en-US" dirty="0" err="1"/>
              <a:t>în</a:t>
            </a:r>
            <a:r>
              <a:rPr lang="en-US" dirty="0"/>
              <a:t> special </a:t>
            </a:r>
            <a:r>
              <a:rPr lang="en-US" dirty="0" err="1"/>
              <a:t>mămicilor</a:t>
            </a:r>
            <a:r>
              <a:rPr lang="en-US" dirty="0"/>
              <a:t>, </a:t>
            </a:r>
            <a:r>
              <a:rPr lang="en-US" dirty="0" err="1"/>
              <a:t>având</a:t>
            </a:r>
            <a:r>
              <a:rPr lang="en-US" dirty="0"/>
              <a:t> ca </a:t>
            </a:r>
            <a:r>
              <a:rPr lang="en-US" dirty="0" err="1"/>
              <a:t>scop</a:t>
            </a:r>
            <a:r>
              <a:rPr lang="en-US" dirty="0"/>
              <a:t> </a:t>
            </a:r>
            <a:r>
              <a:rPr lang="en-US" dirty="0" err="1"/>
              <a:t>sprijinirea</a:t>
            </a:r>
            <a:r>
              <a:rPr lang="en-US" dirty="0"/>
              <a:t> </a:t>
            </a:r>
            <a:r>
              <a:rPr lang="en-US" dirty="0" err="1"/>
              <a:t>acestora</a:t>
            </a:r>
            <a:r>
              <a:rPr lang="en-US" dirty="0"/>
              <a:t> </a:t>
            </a:r>
            <a:r>
              <a:rPr lang="en-US" dirty="0" err="1"/>
              <a:t>în</a:t>
            </a:r>
            <a:r>
              <a:rPr lang="en-US" dirty="0"/>
              <a:t> </a:t>
            </a:r>
            <a:r>
              <a:rPr lang="en-US" dirty="0" err="1"/>
              <a:t>lansarea</a:t>
            </a:r>
            <a:r>
              <a:rPr lang="en-US" dirty="0"/>
              <a:t> </a:t>
            </a:r>
            <a:r>
              <a:rPr lang="en-US" dirty="0" err="1" smtClean="0"/>
              <a:t>propriei</a:t>
            </a:r>
            <a:r>
              <a:rPr lang="en-US" dirty="0" smtClean="0"/>
              <a:t> </a:t>
            </a:r>
            <a:r>
              <a:rPr lang="en-US" dirty="0" err="1"/>
              <a:t>lor</a:t>
            </a:r>
            <a:r>
              <a:rPr lang="en-US" dirty="0"/>
              <a:t> </a:t>
            </a:r>
            <a:r>
              <a:rPr lang="en-US" dirty="0" err="1"/>
              <a:t>afacere</a:t>
            </a:r>
            <a:r>
              <a:rPr lang="en-US" dirty="0"/>
              <a:t> on-line. </a:t>
            </a:r>
            <a:r>
              <a:rPr lang="en-US" dirty="0" err="1" smtClean="0"/>
              <a:t>În</a:t>
            </a:r>
            <a:r>
              <a:rPr lang="en-US" dirty="0" smtClean="0"/>
              <a:t> </a:t>
            </a:r>
            <a:r>
              <a:rPr lang="en-US" dirty="0" err="1"/>
              <a:t>cadrul</a:t>
            </a:r>
            <a:r>
              <a:rPr lang="en-US" dirty="0"/>
              <a:t> </a:t>
            </a:r>
            <a:r>
              <a:rPr lang="en-US" dirty="0" err="1"/>
              <a:t>acestei</a:t>
            </a:r>
            <a:r>
              <a:rPr lang="en-US" dirty="0"/>
              <a:t> </a:t>
            </a:r>
            <a:r>
              <a:rPr lang="en-US" dirty="0" err="1"/>
              <a:t>inițiative</a:t>
            </a:r>
            <a:r>
              <a:rPr lang="en-US" dirty="0"/>
              <a:t> </a:t>
            </a:r>
            <a:r>
              <a:rPr lang="en-US" dirty="0" err="1"/>
              <a:t>peste</a:t>
            </a:r>
            <a:r>
              <a:rPr lang="en-US" dirty="0"/>
              <a:t> 2600 de </a:t>
            </a:r>
            <a:r>
              <a:rPr lang="en-US" dirty="0" err="1"/>
              <a:t>persoane</a:t>
            </a:r>
            <a:r>
              <a:rPr lang="en-US" dirty="0"/>
              <a:t> </a:t>
            </a:r>
            <a:r>
              <a:rPr lang="en-US" dirty="0" err="1"/>
              <a:t>lansează</a:t>
            </a:r>
            <a:r>
              <a:rPr lang="en-US" dirty="0"/>
              <a:t> </a:t>
            </a:r>
            <a:r>
              <a:rPr lang="en-US" dirty="0" err="1"/>
              <a:t>propria</a:t>
            </a:r>
            <a:r>
              <a:rPr lang="en-US" dirty="0"/>
              <a:t> </a:t>
            </a:r>
            <a:r>
              <a:rPr lang="en-US" dirty="0" err="1"/>
              <a:t>afacere</a:t>
            </a:r>
            <a:r>
              <a:rPr lang="en-US" dirty="0"/>
              <a:t> on-line.</a:t>
            </a:r>
            <a:endParaRPr lang="ro-RO" dirty="0"/>
          </a:p>
          <a:p>
            <a:r>
              <a:rPr lang="en-US" dirty="0"/>
              <a:t> </a:t>
            </a:r>
            <a:endParaRPr lang="ro-RO" dirty="0"/>
          </a:p>
          <a:p>
            <a:pPr lvl="1"/>
            <a:r>
              <a:rPr lang="ro-RO" b="1" dirty="0" smtClean="0">
                <a:latin typeface="Arial" panose="020B0604020202020204" pitchFamily="34" charset="0"/>
                <a:cs typeface="Arial" panose="020B0604020202020204" pitchFamily="34" charset="0"/>
              </a:rPr>
              <a:t>RECICLETA </a:t>
            </a:r>
            <a:endParaRPr lang="ro-RO" b="1" dirty="0" smtClean="0">
              <a:latin typeface="Arial" panose="020B0604020202020204" pitchFamily="34" charset="0"/>
              <a:cs typeface="Arial" panose="020B0604020202020204" pitchFamily="34" charset="0"/>
            </a:endParaRPr>
          </a:p>
          <a:p>
            <a:pPr lvl="1"/>
            <a:r>
              <a:rPr lang="ro-RO" dirty="0" smtClean="0"/>
              <a:t>Oferă </a:t>
            </a:r>
            <a:r>
              <a:rPr lang="ro-RO" dirty="0"/>
              <a:t>un serviciu de transport pentru colectarea de deșeuri nepericuloase – în special hârtia, carton, PET și aluminiu – </a:t>
            </a:r>
            <a:r>
              <a:rPr lang="ro-RO" dirty="0" smtClean="0"/>
              <a:t>pentru </a:t>
            </a:r>
            <a:r>
              <a:rPr lang="ro-RO" dirty="0"/>
              <a:t>a fi reciclate. </a:t>
            </a:r>
            <a:r>
              <a:rPr lang="ro-RO" dirty="0" smtClean="0"/>
              <a:t>Transportul </a:t>
            </a:r>
            <a:r>
              <a:rPr lang="ro-RO" dirty="0"/>
              <a:t>se realizează printr-un mijloc de transport nepolunat (cargo-triciclete) oferind astfel </a:t>
            </a:r>
            <a:r>
              <a:rPr lang="ro-RO" dirty="0" smtClean="0"/>
              <a:t>locuri </a:t>
            </a:r>
            <a:r>
              <a:rPr lang="ro-RO" dirty="0"/>
              <a:t>de muncă prietenoase cu mediul. </a:t>
            </a:r>
            <a:endParaRPr lang="ro-RO" dirty="0">
              <a:latin typeface="Arial" panose="020B0604020202020204" pitchFamily="34"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10</a:t>
            </a:fld>
            <a:endParaRPr lang="ro-RO"/>
          </a:p>
        </p:txBody>
      </p:sp>
    </p:spTree>
    <p:extLst>
      <p:ext uri="{BB962C8B-B14F-4D97-AF65-F5344CB8AC3E}">
        <p14:creationId xmlns:p14="http://schemas.microsoft.com/office/powerpoint/2010/main" xmlns="" val="2468305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0" y="985720"/>
            <a:ext cx="12191999" cy="4678204"/>
          </a:xfrm>
          <a:prstGeom prst="rect">
            <a:avLst/>
          </a:prstGeom>
        </p:spPr>
        <p:txBody>
          <a:bodyPr wrap="square">
            <a:spAutoFit/>
          </a:bodyPr>
          <a:lstStyle/>
          <a:p>
            <a:pPr>
              <a:spcAft>
                <a:spcPts val="600"/>
              </a:spcAft>
            </a:pPr>
            <a:r>
              <a:rPr lang="en-US" b="1" dirty="0" smtClean="0"/>
              <a:t> </a:t>
            </a:r>
            <a:r>
              <a:rPr lang="ro-RO" b="1" dirty="0" smtClean="0">
                <a:latin typeface="Arial" panose="020B0604020202020204" pitchFamily="34" charset="0"/>
                <a:cs typeface="Arial" panose="020B0604020202020204" pitchFamily="34" charset="0"/>
              </a:rPr>
              <a:t>De </a:t>
            </a:r>
            <a:r>
              <a:rPr lang="ro-RO" b="1" dirty="0">
                <a:latin typeface="Arial" panose="020B0604020202020204" pitchFamily="34" charset="0"/>
                <a:cs typeface="Arial" panose="020B0604020202020204" pitchFamily="34" charset="0"/>
              </a:rPr>
              <a:t>la anvelope uzate la bariere acustice: o noua perspectiva asupra </a:t>
            </a:r>
            <a:r>
              <a:rPr lang="ro-RO" b="1" dirty="0" smtClean="0">
                <a:latin typeface="Arial" panose="020B0604020202020204" pitchFamily="34" charset="0"/>
                <a:cs typeface="Arial" panose="020B0604020202020204" pitchFamily="34" charset="0"/>
              </a:rPr>
              <a:t>reciclarii</a:t>
            </a:r>
            <a:endParaRPr lang="en-US" dirty="0" smtClean="0">
              <a:latin typeface="Arial" panose="020B0604020202020204" pitchFamily="34" charset="0"/>
              <a:cs typeface="Arial" panose="020B0604020202020204" pitchFamily="34" charset="0"/>
            </a:endParaRPr>
          </a:p>
          <a:p>
            <a:pPr>
              <a:spcAft>
                <a:spcPts val="600"/>
              </a:spcAft>
            </a:pPr>
            <a:r>
              <a:rPr lang="ro-RO" dirty="0" smtClean="0">
                <a:latin typeface="Arial" panose="020B0604020202020204" pitchFamily="34" charset="0"/>
                <a:cs typeface="Arial" panose="020B0604020202020204" pitchFamily="34" charset="0"/>
              </a:rPr>
              <a:t>Cu </a:t>
            </a:r>
            <a:r>
              <a:rPr lang="ro-RO" dirty="0">
                <a:latin typeface="Arial" panose="020B0604020202020204" pitchFamily="34" charset="0"/>
                <a:cs typeface="Arial" panose="020B0604020202020204" pitchFamily="34" charset="0"/>
              </a:rPr>
              <a:t>ajutorul unui grant UE, o echipa de proiect croata a conceput bariere acustice ecologice folosind anvelope </a:t>
            </a:r>
            <a:r>
              <a:rPr lang="ro-RO" dirty="0" smtClean="0">
                <a:latin typeface="Arial" panose="020B0604020202020204" pitchFamily="34" charset="0"/>
                <a:cs typeface="Arial" panose="020B0604020202020204" pitchFamily="34" charset="0"/>
              </a:rPr>
              <a:t>reciclate</a:t>
            </a:r>
            <a:r>
              <a:rPr lang="ro-RO" dirty="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O alta intreprindere </a:t>
            </a:r>
            <a:r>
              <a:rPr lang="ro-RO" dirty="0">
                <a:latin typeface="Arial" panose="020B0604020202020204" pitchFamily="34" charset="0"/>
                <a:cs typeface="Arial" panose="020B0604020202020204" pitchFamily="34" charset="0"/>
              </a:rPr>
              <a:t>croata mica, transforma anvelopele intr-o pudra folosita pentru construirea unor </a:t>
            </a:r>
            <a:r>
              <a:rPr lang="ro-RO" dirty="0" smtClean="0">
                <a:latin typeface="Arial" panose="020B0604020202020204" pitchFamily="34" charset="0"/>
                <a:cs typeface="Arial" panose="020B0604020202020204" pitchFamily="34" charset="0"/>
              </a:rPr>
              <a:t>bariere </a:t>
            </a:r>
            <a:r>
              <a:rPr lang="ro-RO" dirty="0">
                <a:latin typeface="Arial" panose="020B0604020202020204" pitchFamily="34" charset="0"/>
                <a:cs typeface="Arial" panose="020B0604020202020204" pitchFamily="34" charset="0"/>
              </a:rPr>
              <a:t>acustice </a:t>
            </a:r>
            <a:r>
              <a:rPr lang="ro-RO" dirty="0" smtClean="0">
                <a:latin typeface="Arial" panose="020B0604020202020204" pitchFamily="34" charset="0"/>
                <a:cs typeface="Arial" panose="020B0604020202020204" pitchFamily="34" charset="0"/>
              </a:rPr>
              <a:t>pe </a:t>
            </a:r>
            <a:r>
              <a:rPr lang="ro-RO" dirty="0">
                <a:latin typeface="Arial" panose="020B0604020202020204" pitchFamily="34" charset="0"/>
                <a:cs typeface="Arial" panose="020B0604020202020204" pitchFamily="34" charset="0"/>
              </a:rPr>
              <a:t>o portiune de autostrada de langa Zagreb</a:t>
            </a:r>
            <a:r>
              <a:rPr lang="ro-RO" dirty="0" smtClean="0">
                <a:latin typeface="Arial" panose="020B0604020202020204" pitchFamily="34" charset="0"/>
                <a:cs typeface="Arial" panose="020B0604020202020204" pitchFamily="34" charset="0"/>
              </a:rPr>
              <a:t>.</a:t>
            </a: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Proiectul </a:t>
            </a:r>
            <a:r>
              <a:rPr lang="ro-RO" dirty="0" smtClean="0">
                <a:latin typeface="Arial" panose="020B0604020202020204" pitchFamily="34" charset="0"/>
                <a:cs typeface="Arial" panose="020B0604020202020204" pitchFamily="34" charset="0"/>
              </a:rPr>
              <a:t>s-a dezvoltat si a angajat peste 30 salariati.</a:t>
            </a:r>
            <a:r>
              <a:rPr lang="ro-RO" dirty="0">
                <a:latin typeface="Arial" panose="020B0604020202020204" pitchFamily="34" charset="0"/>
                <a:cs typeface="Arial" panose="020B0604020202020204" pitchFamily="34" charset="0"/>
              </a:rPr>
              <a:t/>
            </a:r>
            <a:br>
              <a:rPr lang="ro-RO" dirty="0">
                <a:latin typeface="Arial" panose="020B0604020202020204" pitchFamily="34" charset="0"/>
                <a:cs typeface="Arial" panose="020B0604020202020204" pitchFamily="34" charset="0"/>
              </a:rPr>
            </a:br>
            <a:endParaRPr lang="ro-RO" dirty="0" smtClean="0">
              <a:latin typeface="Arial" panose="020B0604020202020204" pitchFamily="34" charset="0"/>
              <a:cs typeface="Arial" panose="020B0604020202020204" pitchFamily="34" charset="0"/>
            </a:endParaRPr>
          </a:p>
          <a:p>
            <a:r>
              <a:rPr lang="ro-RO" b="1" dirty="0" smtClean="0">
                <a:latin typeface="Arial" panose="020B0604020202020204" pitchFamily="34" charset="0"/>
                <a:cs typeface="Arial" panose="020B0604020202020204" pitchFamily="34" charset="0"/>
              </a:rPr>
              <a:t>Boilere </a:t>
            </a:r>
            <a:r>
              <a:rPr lang="ro-RO" b="1" dirty="0">
                <a:latin typeface="Arial" panose="020B0604020202020204" pitchFamily="34" charset="0"/>
                <a:cs typeface="Arial" panose="020B0604020202020204" pitchFamily="34" charset="0"/>
              </a:rPr>
              <a:t>industriale pe baza de biomasa </a:t>
            </a:r>
            <a:endParaRPr lang="ro-RO" dirty="0">
              <a:latin typeface="Arial" panose="020B0604020202020204" pitchFamily="34" charset="0"/>
              <a:cs typeface="Arial" panose="020B0604020202020204" pitchFamily="34" charset="0"/>
            </a:endParaRPr>
          </a:p>
          <a:p>
            <a:r>
              <a:rPr lang="ro-RO" dirty="0" smtClean="0">
                <a:latin typeface="Arial" panose="020B0604020202020204" pitchFamily="34" charset="0"/>
                <a:cs typeface="Arial" panose="020B0604020202020204" pitchFamily="34" charset="0"/>
              </a:rPr>
              <a:t>Un </a:t>
            </a:r>
            <a:r>
              <a:rPr lang="ro-RO" dirty="0">
                <a:latin typeface="Arial" panose="020B0604020202020204" pitchFamily="34" charset="0"/>
                <a:cs typeface="Arial" panose="020B0604020202020204" pitchFamily="34" charset="0"/>
              </a:rPr>
              <a:t>intreprinzator din Cehia a infiintat o intreprindere</a:t>
            </a:r>
            <a:r>
              <a:rPr lang="ro-RO" b="1" dirty="0">
                <a:latin typeface="Arial" panose="020B0604020202020204" pitchFamily="34" charset="0"/>
                <a:cs typeface="Arial" panose="020B0604020202020204" pitchFamily="34" charset="0"/>
              </a:rPr>
              <a:t> </a:t>
            </a:r>
            <a:r>
              <a:rPr lang="ro-RO" dirty="0">
                <a:latin typeface="Arial" panose="020B0604020202020204" pitchFamily="34" charset="0"/>
                <a:cs typeface="Arial" panose="020B0604020202020204" pitchFamily="34" charset="0"/>
              </a:rPr>
              <a:t>care produce echipamente de incalzire de inalta </a:t>
            </a:r>
            <a:r>
              <a:rPr lang="ro-RO" dirty="0" smtClean="0">
                <a:latin typeface="Arial" panose="020B0604020202020204" pitchFamily="34" charset="0"/>
                <a:cs typeface="Arial" panose="020B0604020202020204" pitchFamily="34" charset="0"/>
              </a:rPr>
              <a:t>tehnologie</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foloseste</a:t>
            </a:r>
            <a:r>
              <a:rPr lang="ro-RO" dirty="0" smtClean="0">
                <a:latin typeface="Arial" panose="020B0604020202020204" pitchFamily="34" charset="0"/>
                <a:cs typeface="Arial" panose="020B0604020202020204" pitchFamily="34" charset="0"/>
              </a:rPr>
              <a:t> surplusul </a:t>
            </a:r>
            <a:r>
              <a:rPr lang="ro-RO" dirty="0">
                <a:latin typeface="Arial" panose="020B0604020202020204" pitchFamily="34" charset="0"/>
                <a:cs typeface="Arial" panose="020B0604020202020204" pitchFamily="34" charset="0"/>
              </a:rPr>
              <a:t>de paie de la fermele locale si </a:t>
            </a:r>
            <a:r>
              <a:rPr lang="en-US" dirty="0" err="1" smtClean="0">
                <a:latin typeface="Arial" panose="020B0604020202020204" pitchFamily="34" charset="0"/>
                <a:cs typeface="Arial" panose="020B0604020202020204" pitchFamily="34" charset="0"/>
              </a:rPr>
              <a:t>creaza</a:t>
            </a: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echipamente </a:t>
            </a:r>
            <a:r>
              <a:rPr lang="ro-RO" dirty="0">
                <a:latin typeface="Arial" panose="020B0604020202020204" pitchFamily="34" charset="0"/>
                <a:cs typeface="Arial" panose="020B0604020202020204" pitchFamily="34" charset="0"/>
              </a:rPr>
              <a:t>care sa le </a:t>
            </a:r>
            <a:r>
              <a:rPr lang="ro-RO" dirty="0" smtClean="0">
                <a:latin typeface="Arial" panose="020B0604020202020204" pitchFamily="34" charset="0"/>
                <a:cs typeface="Arial" panose="020B0604020202020204" pitchFamily="34" charset="0"/>
              </a:rPr>
              <a:t>poata </a:t>
            </a:r>
            <a:r>
              <a:rPr lang="ro-RO" dirty="0">
                <a:latin typeface="Arial" panose="020B0604020202020204" pitchFamily="34" charset="0"/>
                <a:cs typeface="Arial" panose="020B0604020202020204" pitchFamily="34" charset="0"/>
              </a:rPr>
              <a:t>utiliza </a:t>
            </a:r>
            <a:r>
              <a:rPr lang="ro-RO" dirty="0" smtClean="0">
                <a:latin typeface="Arial" panose="020B0604020202020204" pitchFamily="34" charset="0"/>
                <a:cs typeface="Arial" panose="020B0604020202020204" pitchFamily="34" charset="0"/>
              </a:rPr>
              <a:t>pe post </a:t>
            </a:r>
            <a:r>
              <a:rPr lang="ro-RO" dirty="0">
                <a:latin typeface="Arial" panose="020B0604020202020204" pitchFamily="34" charset="0"/>
                <a:cs typeface="Arial" panose="020B0604020202020204" pitchFamily="34" charset="0"/>
              </a:rPr>
              <a:t>de combustibil. In prezent, compania produce cu succes boilere industriale pe baza de </a:t>
            </a:r>
            <a:r>
              <a:rPr lang="ro-RO" dirty="0" smtClean="0">
                <a:latin typeface="Arial" panose="020B0604020202020204" pitchFamily="34" charset="0"/>
                <a:cs typeface="Arial" panose="020B0604020202020204" pitchFamily="34" charset="0"/>
              </a:rPr>
              <a:t>biomasa</a:t>
            </a:r>
            <a:r>
              <a:rPr lang="ro-RO" dirty="0">
                <a:latin typeface="Arial" panose="020B0604020202020204" pitchFamily="34" charset="0"/>
                <a:cs typeface="Arial" panose="020B0604020202020204" pitchFamily="34" charset="0"/>
              </a:rPr>
              <a:t>, vase de presiune, </a:t>
            </a:r>
            <a:r>
              <a:rPr lang="ro-RO" dirty="0" smtClean="0">
                <a:latin typeface="Arial" panose="020B0604020202020204" pitchFamily="34" charset="0"/>
                <a:cs typeface="Arial" panose="020B0604020202020204" pitchFamily="34" charset="0"/>
              </a:rPr>
              <a:t>radiatoare </a:t>
            </a:r>
            <a:r>
              <a:rPr lang="ro-RO" dirty="0">
                <a:latin typeface="Arial" panose="020B0604020202020204" pitchFamily="34" charset="0"/>
                <a:cs typeface="Arial" panose="020B0604020202020204" pitchFamily="34" charset="0"/>
              </a:rPr>
              <a:t>etc., patrunzand treptat pe pietele externe.</a:t>
            </a:r>
            <a:br>
              <a:rPr lang="ro-RO" dirty="0">
                <a:latin typeface="Arial" panose="020B0604020202020204" pitchFamily="34" charset="0"/>
                <a:cs typeface="Arial" panose="020B0604020202020204" pitchFamily="34" charset="0"/>
              </a:rPr>
            </a:br>
            <a:endParaRPr lang="ro-RO" dirty="0" smtClean="0">
              <a:latin typeface="Arial" panose="020B0604020202020204" pitchFamily="34" charset="0"/>
              <a:cs typeface="Arial" panose="020B0604020202020204" pitchFamily="34" charset="0"/>
            </a:endParaRPr>
          </a:p>
          <a:p>
            <a:r>
              <a:rPr lang="ro-RO" b="1" cap="all" dirty="0" smtClean="0">
                <a:latin typeface="Arial" panose="020B0604020202020204" pitchFamily="34" charset="0"/>
                <a:cs typeface="Arial" panose="020B0604020202020204" pitchFamily="34" charset="0"/>
              </a:rPr>
              <a:t>GARAJE </a:t>
            </a:r>
            <a:r>
              <a:rPr lang="ro-RO" b="1" cap="all" dirty="0">
                <a:latin typeface="Arial" panose="020B0604020202020204" pitchFamily="34" charset="0"/>
                <a:cs typeface="Arial" panose="020B0604020202020204" pitchFamily="34" charset="0"/>
              </a:rPr>
              <a:t>PENTRU BICICLETE</a:t>
            </a:r>
            <a:endParaRPr lang="ro-RO" dirty="0">
              <a:latin typeface="Arial" panose="020B0604020202020204" pitchFamily="34" charset="0"/>
              <a:cs typeface="Arial" panose="020B0604020202020204" pitchFamily="34" charset="0"/>
            </a:endParaRPr>
          </a:p>
          <a:p>
            <a:r>
              <a:rPr lang="ro-RO" dirty="0" smtClean="0">
                <a:latin typeface="Arial" panose="020B0604020202020204" pitchFamily="34" charset="0"/>
                <a:cs typeface="Arial" panose="020B0604020202020204" pitchFamily="34" charset="0"/>
              </a:rPr>
              <a:t>Este </a:t>
            </a:r>
            <a:r>
              <a:rPr lang="ro-RO" dirty="0">
                <a:latin typeface="Arial" panose="020B0604020202020204" pitchFamily="34" charset="0"/>
                <a:cs typeface="Arial" panose="020B0604020202020204" pitchFamily="34" charset="0"/>
              </a:rPr>
              <a:t>o afacere dezvoltata mai ales in Germania dar poate constitui oricand o oportunitate pentru piata </a:t>
            </a:r>
            <a:r>
              <a:rPr lang="ro-RO" dirty="0" smtClean="0">
                <a:latin typeface="Arial" panose="020B0604020202020204" pitchFamily="34" charset="0"/>
                <a:cs typeface="Arial" panose="020B0604020202020204" pitchFamily="34" charset="0"/>
              </a:rPr>
              <a:t>romaneasca </a:t>
            </a:r>
            <a:r>
              <a:rPr lang="ro-RO" dirty="0">
                <a:latin typeface="Arial" panose="020B0604020202020204" pitchFamily="34" charset="0"/>
                <a:cs typeface="Arial" panose="020B0604020202020204" pitchFamily="34" charset="0"/>
              </a:rPr>
              <a:t>- garaje si mini-garaje pentru biciclete si motociclete</a:t>
            </a:r>
            <a:r>
              <a:rPr lang="ro-RO" dirty="0" smtClean="0">
                <a:latin typeface="Arial" panose="020B0604020202020204" pitchFamily="34" charset="0"/>
                <a:cs typeface="Arial" panose="020B0604020202020204" pitchFamily="34" charset="0"/>
              </a:rPr>
              <a:t>.</a:t>
            </a:r>
            <a:r>
              <a:rPr lang="en-US" dirty="0" smtClean="0">
                <a:latin typeface="Arial" panose="020B0604020202020204" pitchFamily="34" charset="0"/>
                <a:cs typeface="Arial" panose="020B0604020202020204" pitchFamily="34" charset="0"/>
              </a:rPr>
              <a:t> </a:t>
            </a:r>
            <a:r>
              <a:rPr lang="ro-RO" dirty="0" smtClean="0">
                <a:latin typeface="Arial" panose="020B0604020202020204" pitchFamily="34" charset="0"/>
                <a:cs typeface="Arial" panose="020B0604020202020204" pitchFamily="34" charset="0"/>
              </a:rPr>
              <a:t>Aceste </a:t>
            </a:r>
            <a:r>
              <a:rPr lang="ro-RO" dirty="0">
                <a:latin typeface="Arial" panose="020B0604020202020204" pitchFamily="34" charset="0"/>
                <a:cs typeface="Arial" panose="020B0604020202020204" pitchFamily="34" charset="0"/>
              </a:rPr>
              <a:t>mini-garaje va pot proteja pretioasele mijloace de transport de intemperii dar si de hoti. Mini-garajele </a:t>
            </a:r>
            <a:r>
              <a:rPr lang="ro-RO" dirty="0" smtClean="0">
                <a:latin typeface="Arial" panose="020B0604020202020204" pitchFamily="34" charset="0"/>
                <a:cs typeface="Arial" panose="020B0604020202020204" pitchFamily="34" charset="0"/>
              </a:rPr>
              <a:t>pentru </a:t>
            </a:r>
            <a:r>
              <a:rPr lang="ro-RO" dirty="0">
                <a:latin typeface="Arial" panose="020B0604020202020204" pitchFamily="34" charset="0"/>
                <a:cs typeface="Arial" panose="020B0604020202020204" pitchFamily="34" charset="0"/>
              </a:rPr>
              <a:t>biciclete se pot amplasa in fata cladirilor</a:t>
            </a:r>
            <a:endParaRPr lang="ro-RO" b="1" dirty="0">
              <a:latin typeface="Arial" panose="020B0604020202020204" pitchFamily="34" charset="0"/>
              <a:cs typeface="Arial" panose="020B0604020202020204" pitchFamily="34" charset="0"/>
            </a:endParaRPr>
          </a:p>
          <a:p>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11</a:t>
            </a:fld>
            <a:endParaRPr lang="ro-RO"/>
          </a:p>
        </p:txBody>
      </p:sp>
    </p:spTree>
    <p:extLst>
      <p:ext uri="{BB962C8B-B14F-4D97-AF65-F5344CB8AC3E}">
        <p14:creationId xmlns:p14="http://schemas.microsoft.com/office/powerpoint/2010/main" xmlns="" val="10933679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98595" y="222195"/>
            <a:ext cx="9366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179770" y="222195"/>
            <a:ext cx="746125" cy="720725"/>
          </a:xfrm>
          <a:prstGeom prst="rect">
            <a:avLst/>
          </a:prstGeom>
          <a:noFill/>
          <a:extLst>
            <a:ext uri="{909E8E84-426E-40DD-AFC4-6F175D3DCCD1}">
              <a14:hiddenFill xmlns:a14="http://schemas.microsoft.com/office/drawing/2010/main" xmlns="">
                <a:solidFill>
                  <a:srgbClr val="FFFFFF"/>
                </a:solidFill>
              </a14:hiddenFill>
            </a:ext>
          </a:extLst>
        </p:spPr>
      </p:pic>
      <p:pic>
        <p:nvPicPr>
          <p:cNvPr id="205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677150" y="222195"/>
            <a:ext cx="849313" cy="720725"/>
          </a:xfrm>
          <a:prstGeom prst="rect">
            <a:avLst/>
          </a:prstGeom>
          <a:noFill/>
          <a:extLst>
            <a:ext uri="{909E8E84-426E-40DD-AFC4-6F175D3DCCD1}">
              <a14:hiddenFill xmlns:a14="http://schemas.microsoft.com/office/drawing/2010/main" xmlns="">
                <a:solidFill>
                  <a:srgbClr val="FFFFFF"/>
                </a:solidFill>
              </a14:hiddenFill>
            </a:ext>
          </a:extLst>
        </p:spPr>
      </p:pic>
      <p:sp>
        <p:nvSpPr>
          <p:cNvPr id="5" name="Rectangle 4"/>
          <p:cNvSpPr>
            <a:spLocks noChangeArrowheads="1"/>
          </p:cNvSpPr>
          <p:nvPr/>
        </p:nvSpPr>
        <p:spPr bwMode="auto">
          <a:xfrm>
            <a:off x="398595" y="-23500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6" name="Rectangle 5"/>
          <p:cNvSpPr>
            <a:spLocks noChangeArrowheads="1"/>
          </p:cNvSpPr>
          <p:nvPr/>
        </p:nvSpPr>
        <p:spPr bwMode="auto">
          <a:xfrm>
            <a:off x="398595" y="222195"/>
            <a:ext cx="12192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o-RO"/>
          </a:p>
        </p:txBody>
      </p:sp>
      <p:sp>
        <p:nvSpPr>
          <p:cNvPr id="2" name="Rectangle 1"/>
          <p:cNvSpPr/>
          <p:nvPr/>
        </p:nvSpPr>
        <p:spPr>
          <a:xfrm>
            <a:off x="1714" y="985720"/>
            <a:ext cx="12190285" cy="4247317"/>
          </a:xfrm>
          <a:prstGeom prst="rect">
            <a:avLst/>
          </a:prstGeom>
        </p:spPr>
        <p:txBody>
          <a:bodyPr wrap="square">
            <a:spAutoFit/>
          </a:bodyPr>
          <a:lstStyle/>
          <a:p>
            <a:pPr algn="just">
              <a:spcAft>
                <a:spcPts val="0"/>
              </a:spcAft>
            </a:pPr>
            <a:r>
              <a:rPr lang="ro-RO" dirty="0" smtClean="0">
                <a:latin typeface="Arial" panose="020B0604020202020204" pitchFamily="34" charset="0"/>
                <a:ea typeface="Times New Roman" panose="02020603050405020304" pitchFamily="18" charset="0"/>
                <a:cs typeface="Arial" panose="020B0604020202020204" pitchFamily="34" charset="0"/>
              </a:rPr>
              <a:t> 	</a:t>
            </a:r>
            <a:r>
              <a:rPr lang="ro-RO" b="1" dirty="0" smtClean="0">
                <a:latin typeface="Arial" panose="020B0604020202020204" pitchFamily="34" charset="0"/>
                <a:ea typeface="Times New Roman" panose="02020603050405020304" pitchFamily="18" charset="0"/>
                <a:cs typeface="Arial" panose="020B0604020202020204" pitchFamily="34" charset="0"/>
              </a:rPr>
              <a:t>5 IDEI DE AFACERI INOVATIVE DIN SUA</a:t>
            </a:r>
          </a:p>
          <a:p>
            <a:pPr algn="just">
              <a:spcAft>
                <a:spcPts val="0"/>
              </a:spcAft>
            </a:pPr>
            <a:endParaRPr lang="ro-RO" b="1" dirty="0">
              <a:latin typeface="Arial" panose="020B0604020202020204" pitchFamily="34" charset="0"/>
              <a:cs typeface="Arial" panose="020B0604020202020204" pitchFamily="34" charset="0"/>
            </a:endParaRPr>
          </a:p>
          <a:p>
            <a:r>
              <a:rPr lang="ro-RO" b="1" dirty="0" smtClean="0">
                <a:latin typeface="Arial" panose="020B0604020202020204" pitchFamily="34" charset="0"/>
                <a:cs typeface="Arial" panose="020B0604020202020204" pitchFamily="34" charset="0"/>
              </a:rPr>
              <a:t>	</a:t>
            </a:r>
            <a:r>
              <a:rPr lang="ro-RO" b="1" dirty="0"/>
              <a:t>1. Robotul </a:t>
            </a:r>
            <a:r>
              <a:rPr lang="ro-RO" b="1" dirty="0" smtClean="0"/>
              <a:t>multifunction</a:t>
            </a:r>
            <a:fld id="{CBBD089D-41D0-4989-9CCC-B89679582D19}" type="slidenum">
              <a:rPr lang="ro-RO" b="1" smtClean="0"/>
              <a:t>12</a:t>
            </a:fld>
            <a:r>
              <a:rPr lang="ro-RO" b="1" dirty="0" smtClean="0"/>
              <a:t>al </a:t>
            </a:r>
            <a:r>
              <a:rPr lang="ro-RO" b="1" dirty="0"/>
              <a:t>pentru producatori.</a:t>
            </a:r>
            <a:endParaRPr lang="ro-RO" dirty="0"/>
          </a:p>
          <a:p>
            <a:r>
              <a:rPr lang="ro-RO" dirty="0" smtClean="0"/>
              <a:t>	Este </a:t>
            </a:r>
            <a:r>
              <a:rPr lang="ro-RO" dirty="0"/>
              <a:t>vorba de un robot ieftin care poate efectua o gama larga de sarcini in activitatile de productie.</a:t>
            </a:r>
            <a:br>
              <a:rPr lang="ro-RO" dirty="0"/>
            </a:br>
            <a:r>
              <a:rPr lang="ro-RO" dirty="0"/>
              <a:t/>
            </a:r>
            <a:br>
              <a:rPr lang="ro-RO" dirty="0"/>
            </a:br>
            <a:r>
              <a:rPr lang="ro-RO" dirty="0" smtClean="0"/>
              <a:t>	</a:t>
            </a:r>
            <a:r>
              <a:rPr lang="ro-RO" b="1" dirty="0" smtClean="0"/>
              <a:t>2</a:t>
            </a:r>
            <a:r>
              <a:rPr lang="ro-RO" b="1" dirty="0"/>
              <a:t>. Cutii cu idei de activitati creative si educative pentru copiii,</a:t>
            </a:r>
            <a:r>
              <a:rPr lang="ro-RO" dirty="0"/>
              <a:t> in ajutorul parintilor lipsiti de idei</a:t>
            </a:r>
            <a:br>
              <a:rPr lang="ro-RO" dirty="0"/>
            </a:br>
            <a:r>
              <a:rPr lang="ro-RO" dirty="0"/>
              <a:t> </a:t>
            </a:r>
            <a:br>
              <a:rPr lang="ro-RO" dirty="0"/>
            </a:br>
            <a:r>
              <a:rPr lang="ro-RO" dirty="0" smtClean="0"/>
              <a:t>	</a:t>
            </a:r>
            <a:r>
              <a:rPr lang="ro-RO" b="1" dirty="0" smtClean="0"/>
              <a:t>3</a:t>
            </a:r>
            <a:r>
              <a:rPr lang="ro-RO" b="1" dirty="0"/>
              <a:t>. Imprimante 3D pentru utilizatorii casnici</a:t>
            </a:r>
            <a:r>
              <a:rPr lang="ro-RO" dirty="0"/>
              <a:t/>
            </a:r>
            <a:br>
              <a:rPr lang="ro-RO" dirty="0"/>
            </a:br>
            <a:r>
              <a:rPr lang="ro-RO" dirty="0"/>
              <a:t> </a:t>
            </a:r>
            <a:br>
              <a:rPr lang="ro-RO" dirty="0"/>
            </a:br>
            <a:r>
              <a:rPr lang="ro-RO" dirty="0" smtClean="0"/>
              <a:t>	</a:t>
            </a:r>
            <a:r>
              <a:rPr lang="ro-RO" b="1" dirty="0" smtClean="0"/>
              <a:t>4</a:t>
            </a:r>
            <a:r>
              <a:rPr lang="ro-RO" b="1" dirty="0"/>
              <a:t>. Bow &amp; Drape imbracaminte si accesorii</a:t>
            </a:r>
            <a:r>
              <a:rPr lang="ro-RO" dirty="0"/>
              <a:t> care pot fi personalizate dupa culoare, material, cusatura si alte detalii.</a:t>
            </a:r>
            <a:br>
              <a:rPr lang="ro-RO" dirty="0"/>
            </a:br>
            <a:r>
              <a:rPr lang="ro-RO" dirty="0"/>
              <a:t> </a:t>
            </a:r>
            <a:br>
              <a:rPr lang="ro-RO" dirty="0"/>
            </a:br>
            <a:r>
              <a:rPr lang="ro-RO" dirty="0" smtClean="0"/>
              <a:t>	</a:t>
            </a:r>
            <a:r>
              <a:rPr lang="ro-RO" b="1" dirty="0" smtClean="0"/>
              <a:t>5</a:t>
            </a:r>
            <a:r>
              <a:rPr lang="ro-RO" b="1" dirty="0"/>
              <a:t>. Camasi barbatesti hi-tech</a:t>
            </a:r>
            <a:r>
              <a:rPr lang="ro-RO" dirty="0"/>
              <a:t> (regleaza temperatura corpului).</a:t>
            </a:r>
            <a:br>
              <a:rPr lang="ro-RO" dirty="0"/>
            </a:br>
            <a:endParaRPr lang="en-US" b="1" dirty="0">
              <a:latin typeface="Arial" panose="020B0604020202020204" pitchFamily="34" charset="0"/>
              <a:cs typeface="Arial" panose="020B0604020202020204" pitchFamily="34" charset="0"/>
            </a:endParaRPr>
          </a:p>
          <a:p>
            <a:endParaRPr lang="en-US" dirty="0"/>
          </a:p>
          <a:p>
            <a:pPr algn="just">
              <a:spcAft>
                <a:spcPts val="0"/>
              </a:spcAft>
            </a:pPr>
            <a:endParaRPr lang="ro-RO" dirty="0" smtClean="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Slide Number Placeholder 7"/>
          <p:cNvSpPr>
            <a:spLocks noGrp="1"/>
          </p:cNvSpPr>
          <p:nvPr>
            <p:ph type="sldNum" sz="quarter" idx="12"/>
          </p:nvPr>
        </p:nvSpPr>
        <p:spPr/>
        <p:txBody>
          <a:bodyPr/>
          <a:lstStyle/>
          <a:p>
            <a:fld id="{D292C887-F013-4568-AC83-BED03A703B39}" type="slidenum">
              <a:rPr lang="ro-RO" smtClean="0"/>
              <a:pPr/>
              <a:t>12</a:t>
            </a:fld>
            <a:endParaRPr lang="ro-RO"/>
          </a:p>
        </p:txBody>
      </p:sp>
    </p:spTree>
    <p:extLst>
      <p:ext uri="{BB962C8B-B14F-4D97-AF65-F5344CB8AC3E}">
        <p14:creationId xmlns:p14="http://schemas.microsoft.com/office/powerpoint/2010/main" xmlns="" val="124665601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589</TotalTime>
  <Words>509</Words>
  <Application>Microsoft Office PowerPoint</Application>
  <PresentationFormat>Custom</PresentationFormat>
  <Paragraphs>150</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Retrospect</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 inspiron 19</dc:creator>
  <cp:lastModifiedBy>camelia</cp:lastModifiedBy>
  <cp:revision>83</cp:revision>
  <dcterms:created xsi:type="dcterms:W3CDTF">2017-09-19T16:59:24Z</dcterms:created>
  <dcterms:modified xsi:type="dcterms:W3CDTF">2018-03-23T14:38:11Z</dcterms:modified>
</cp:coreProperties>
</file>