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76" r:id="rId4"/>
    <p:sldId id="283" r:id="rId5"/>
    <p:sldId id="284" r:id="rId6"/>
    <p:sldId id="257" r:id="rId7"/>
    <p:sldId id="311" r:id="rId8"/>
    <p:sldId id="281" r:id="rId9"/>
    <p:sldId id="285" r:id="rId10"/>
    <p:sldId id="286" r:id="rId11"/>
    <p:sldId id="287" r:id="rId12"/>
    <p:sldId id="288" r:id="rId13"/>
    <p:sldId id="289" r:id="rId14"/>
    <p:sldId id="290" r:id="rId15"/>
    <p:sldId id="291" r:id="rId16"/>
    <p:sldId id="292" r:id="rId17"/>
    <p:sldId id="293" r:id="rId18"/>
    <p:sldId id="294" r:id="rId19"/>
    <p:sldId id="295" r:id="rId20"/>
    <p:sldId id="296" r:id="rId21"/>
    <p:sldId id="297" r:id="rId22"/>
    <p:sldId id="298" r:id="rId23"/>
    <p:sldId id="299" r:id="rId24"/>
    <p:sldId id="300" r:id="rId25"/>
    <p:sldId id="301" r:id="rId26"/>
    <p:sldId id="302" r:id="rId27"/>
    <p:sldId id="303" r:id="rId28"/>
    <p:sldId id="304" r:id="rId29"/>
    <p:sldId id="305" r:id="rId30"/>
    <p:sldId id="306" r:id="rId31"/>
    <p:sldId id="307" r:id="rId32"/>
    <p:sldId id="308" r:id="rId33"/>
    <p:sldId id="309" r:id="rId34"/>
    <p:sldId id="310" r:id="rId3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charset="0"/>
        <a:ea typeface="ＭＳ Ｐゴシック" charset="0"/>
        <a:cs typeface="ＭＳ Ｐゴシック" charset="0"/>
      </a:defRPr>
    </a:lvl1pPr>
    <a:lvl2pPr marL="457200" algn="l" rtl="0" fontAlgn="base">
      <a:spcBef>
        <a:spcPct val="0"/>
      </a:spcBef>
      <a:spcAft>
        <a:spcPct val="0"/>
      </a:spcAft>
      <a:defRPr kern="1200">
        <a:solidFill>
          <a:schemeClr val="tx1"/>
        </a:solidFill>
        <a:latin typeface="Calibri" charset="0"/>
        <a:ea typeface="ＭＳ Ｐゴシック" charset="0"/>
        <a:cs typeface="ＭＳ Ｐゴシック" charset="0"/>
      </a:defRPr>
    </a:lvl2pPr>
    <a:lvl3pPr marL="914400" algn="l" rtl="0" fontAlgn="base">
      <a:spcBef>
        <a:spcPct val="0"/>
      </a:spcBef>
      <a:spcAft>
        <a:spcPct val="0"/>
      </a:spcAft>
      <a:defRPr kern="1200">
        <a:solidFill>
          <a:schemeClr val="tx1"/>
        </a:solidFill>
        <a:latin typeface="Calibri" charset="0"/>
        <a:ea typeface="ＭＳ Ｐゴシック" charset="0"/>
        <a:cs typeface="ＭＳ Ｐゴシック" charset="0"/>
      </a:defRPr>
    </a:lvl3pPr>
    <a:lvl4pPr marL="1371600" algn="l" rtl="0" fontAlgn="base">
      <a:spcBef>
        <a:spcPct val="0"/>
      </a:spcBef>
      <a:spcAft>
        <a:spcPct val="0"/>
      </a:spcAft>
      <a:defRPr kern="1200">
        <a:solidFill>
          <a:schemeClr val="tx1"/>
        </a:solidFill>
        <a:latin typeface="Calibri" charset="0"/>
        <a:ea typeface="ＭＳ Ｐゴシック" charset="0"/>
        <a:cs typeface="ＭＳ Ｐゴシック" charset="0"/>
      </a:defRPr>
    </a:lvl4pPr>
    <a:lvl5pPr marL="1828800" algn="l" rtl="0" fontAlgn="base">
      <a:spcBef>
        <a:spcPct val="0"/>
      </a:spcBef>
      <a:spcAft>
        <a:spcPct val="0"/>
      </a:spcAft>
      <a:defRPr kern="1200">
        <a:solidFill>
          <a:schemeClr val="tx1"/>
        </a:solidFill>
        <a:latin typeface="Calibri" charset="0"/>
        <a:ea typeface="ＭＳ Ｐゴシック" charset="0"/>
        <a:cs typeface="ＭＳ Ｐゴシック" charset="0"/>
      </a:defRPr>
    </a:lvl5pPr>
    <a:lvl6pPr marL="2286000" algn="l" defTabSz="457200" rtl="0" eaLnBrk="1" latinLnBrk="0" hangingPunct="1">
      <a:defRPr kern="1200">
        <a:solidFill>
          <a:schemeClr val="tx1"/>
        </a:solidFill>
        <a:latin typeface="Calibri" charset="0"/>
        <a:ea typeface="ＭＳ Ｐゴシック" charset="0"/>
        <a:cs typeface="ＭＳ Ｐゴシック" charset="0"/>
      </a:defRPr>
    </a:lvl6pPr>
    <a:lvl7pPr marL="2743200" algn="l" defTabSz="457200" rtl="0" eaLnBrk="1" latinLnBrk="0" hangingPunct="1">
      <a:defRPr kern="1200">
        <a:solidFill>
          <a:schemeClr val="tx1"/>
        </a:solidFill>
        <a:latin typeface="Calibri" charset="0"/>
        <a:ea typeface="ＭＳ Ｐゴシック" charset="0"/>
        <a:cs typeface="ＭＳ Ｐゴシック" charset="0"/>
      </a:defRPr>
    </a:lvl7pPr>
    <a:lvl8pPr marL="3200400" algn="l" defTabSz="457200" rtl="0" eaLnBrk="1" latinLnBrk="0" hangingPunct="1">
      <a:defRPr kern="1200">
        <a:solidFill>
          <a:schemeClr val="tx1"/>
        </a:solidFill>
        <a:latin typeface="Calibri" charset="0"/>
        <a:ea typeface="ＭＳ Ｐゴシック" charset="0"/>
        <a:cs typeface="ＭＳ Ｐゴシック" charset="0"/>
      </a:defRPr>
    </a:lvl8pPr>
    <a:lvl9pPr marL="3657600" algn="l" defTabSz="457200" rtl="0" eaLnBrk="1" latinLnBrk="0" hangingPunct="1">
      <a:defRPr kern="1200">
        <a:solidFill>
          <a:schemeClr val="tx1"/>
        </a:solidFill>
        <a:latin typeface="Calibri"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0" y="6165850"/>
            <a:ext cx="9144000" cy="692150"/>
            <a:chOff x="0" y="6165304"/>
            <a:chExt cx="9144000" cy="692696"/>
          </a:xfrm>
        </p:grpSpPr>
        <p:sp>
          <p:nvSpPr>
            <p:cNvPr id="5" name="Rectangle 4"/>
            <p:cNvSpPr/>
            <p:nvPr userDrawn="1"/>
          </p:nvSpPr>
          <p:spPr>
            <a:xfrm>
              <a:off x="0" y="6165304"/>
              <a:ext cx="9144000" cy="71494"/>
            </a:xfrm>
            <a:prstGeom prst="rect">
              <a:avLst/>
            </a:prstGeom>
            <a:solidFill>
              <a:srgbClr val="F7CD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userDrawn="1"/>
          </p:nvSpPr>
          <p:spPr>
            <a:xfrm>
              <a:off x="0" y="6236798"/>
              <a:ext cx="9144000" cy="621202"/>
            </a:xfrm>
            <a:prstGeom prst="rect">
              <a:avLst/>
            </a:prstGeom>
            <a:gradFill>
              <a:gsLst>
                <a:gs pos="0">
                  <a:srgbClr val="00005C"/>
                </a:gs>
                <a:gs pos="100000">
                  <a:schemeClr val="tx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2" name="Title 1"/>
          <p:cNvSpPr>
            <a:spLocks noGrp="1"/>
          </p:cNvSpPr>
          <p:nvPr>
            <p:ph type="ctrTitle"/>
          </p:nvPr>
        </p:nvSpPr>
        <p:spPr>
          <a:xfrm>
            <a:off x="685800" y="2130425"/>
            <a:ext cx="7772400" cy="1470025"/>
          </a:xfrm>
        </p:spPr>
        <p:txBody>
          <a:bodyPr/>
          <a:lstStyle/>
          <a:p>
            <a:r>
              <a:rPr lang="x-non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lang="en-US" dirty="0"/>
          </a:p>
        </p:txBody>
      </p:sp>
      <p:sp>
        <p:nvSpPr>
          <p:cNvPr id="7" name="Date Placeholder 3"/>
          <p:cNvSpPr>
            <a:spLocks noGrp="1"/>
          </p:cNvSpPr>
          <p:nvPr>
            <p:ph type="dt" sz="half" idx="10"/>
          </p:nvPr>
        </p:nvSpPr>
        <p:spPr/>
        <p:txBody>
          <a:bodyPr/>
          <a:lstStyle>
            <a:lvl1pPr>
              <a:defRPr smtClean="0">
                <a:solidFill>
                  <a:schemeClr val="bg1"/>
                </a:solidFill>
              </a:defRPr>
            </a:lvl1pPr>
          </a:lstStyle>
          <a:p>
            <a:pPr>
              <a:defRPr/>
            </a:pPr>
            <a:fld id="{6DA6D637-3B04-F640-8188-29ADFB8D00CB}" type="datetimeFigureOut">
              <a:rPr lang="en-US"/>
              <a:pPr>
                <a:defRPr/>
              </a:pPr>
              <a:t>4/9/2018</a:t>
            </a:fld>
            <a:endParaRPr lang="en-US"/>
          </a:p>
        </p:txBody>
      </p:sp>
      <p:sp>
        <p:nvSpPr>
          <p:cNvPr id="8" name="Footer Placeholder 4"/>
          <p:cNvSpPr>
            <a:spLocks noGrp="1"/>
          </p:cNvSpPr>
          <p:nvPr>
            <p:ph type="ftr" sz="quarter" idx="11"/>
          </p:nvPr>
        </p:nvSpPr>
        <p:spPr/>
        <p:txBody>
          <a:bodyPr/>
          <a:lstStyle>
            <a:lvl1pPr>
              <a:defRPr dirty="0" err="1" smtClean="0">
                <a:solidFill>
                  <a:schemeClr val="bg1"/>
                </a:solidFill>
              </a:defRPr>
            </a:lvl1pPr>
          </a:lstStyle>
          <a:p>
            <a:pPr>
              <a:defRPr/>
            </a:pPr>
            <a:r>
              <a:rPr lang="en-US"/>
              <a:t>edu.eupc.ro</a:t>
            </a:r>
          </a:p>
        </p:txBody>
      </p:sp>
      <p:sp>
        <p:nvSpPr>
          <p:cNvPr id="9" name="Slide Number Placeholder 5"/>
          <p:cNvSpPr>
            <a:spLocks noGrp="1"/>
          </p:cNvSpPr>
          <p:nvPr>
            <p:ph type="sldNum" sz="quarter" idx="12"/>
          </p:nvPr>
        </p:nvSpPr>
        <p:spPr/>
        <p:txBody>
          <a:bodyPr/>
          <a:lstStyle>
            <a:lvl1pPr>
              <a:defRPr smtClean="0">
                <a:solidFill>
                  <a:schemeClr val="bg1"/>
                </a:solidFill>
              </a:defRPr>
            </a:lvl1pPr>
          </a:lstStyle>
          <a:p>
            <a:pPr>
              <a:defRPr/>
            </a:pPr>
            <a:fld id="{114BD80D-F623-6B49-9A33-3ECB47FCB459}" type="slidenum">
              <a:rPr lang="en-US"/>
              <a:pPr>
                <a:defRPr/>
              </a:pPr>
              <a:t>‹#›</a:t>
            </a:fld>
            <a:endParaRPr lang="en-US"/>
          </a:p>
        </p:txBody>
      </p:sp>
    </p:spTree>
    <p:extLst>
      <p:ext uri="{BB962C8B-B14F-4D97-AF65-F5344CB8AC3E}">
        <p14:creationId xmlns:p14="http://schemas.microsoft.com/office/powerpoint/2010/main" val="747692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p:nvPr userDrawn="1"/>
        </p:nvSpPr>
        <p:spPr>
          <a:xfrm>
            <a:off x="0" y="6165850"/>
            <a:ext cx="9144000" cy="71438"/>
          </a:xfrm>
          <a:prstGeom prst="rect">
            <a:avLst/>
          </a:prstGeom>
          <a:solidFill>
            <a:srgbClr val="F7CD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4"/>
          <p:cNvSpPr/>
          <p:nvPr userDrawn="1"/>
        </p:nvSpPr>
        <p:spPr>
          <a:xfrm>
            <a:off x="0" y="6237288"/>
            <a:ext cx="9144000" cy="620712"/>
          </a:xfrm>
          <a:prstGeom prst="rect">
            <a:avLst/>
          </a:prstGeom>
          <a:gradFill>
            <a:gsLst>
              <a:gs pos="0">
                <a:srgbClr val="00005C"/>
              </a:gs>
              <a:gs pos="100000">
                <a:schemeClr val="tx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6" name="Picture 1" descr="POZA PROFIL EDU.001.jpeg"/>
          <p:cNvPicPr>
            <a:picLocks noChangeAspect="1"/>
          </p:cNvPicPr>
          <p:nvPr userDrawn="1"/>
        </p:nvPicPr>
        <p:blipFill>
          <a:blip r:embed="rId2" cstate="email">
            <a:extLst>
              <a:ext uri="{28A0092B-C50C-407E-A947-70E740481C1C}">
                <a14:useLocalDpi xmlns:a14="http://schemas.microsoft.com/office/drawing/2010/main" val="0"/>
              </a:ext>
            </a:extLst>
          </a:blip>
          <a:srcRect/>
          <a:stretch>
            <a:fillRect/>
          </a:stretch>
        </p:blipFill>
        <p:spPr bwMode="auto">
          <a:xfrm>
            <a:off x="8299450" y="6165850"/>
            <a:ext cx="863600" cy="692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a:xfrm>
            <a:off x="457200" y="274638"/>
            <a:ext cx="6563072" cy="850106"/>
          </a:xfrm>
        </p:spPr>
        <p:txBody>
          <a:bodyPr/>
          <a:lstStyle/>
          <a:p>
            <a:r>
              <a:rPr lang="x-none" smtClean="0"/>
              <a:t>Click to edit Master title style</a:t>
            </a:r>
            <a:endParaRPr lang="en-US" dirty="0"/>
          </a:p>
        </p:txBody>
      </p:sp>
      <p:sp>
        <p:nvSpPr>
          <p:cNvPr id="3" name="Content Placeholder 2"/>
          <p:cNvSpPr>
            <a:spLocks noGrp="1"/>
          </p:cNvSpPr>
          <p:nvPr>
            <p:ph idx="1"/>
          </p:nvPr>
        </p:nvSpPr>
        <p:spPr>
          <a:xfrm>
            <a:off x="457200" y="1340768"/>
            <a:ext cx="8229600" cy="4785395"/>
          </a:xfrm>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7" name="Date Placeholder 3"/>
          <p:cNvSpPr>
            <a:spLocks noGrp="1"/>
          </p:cNvSpPr>
          <p:nvPr>
            <p:ph type="dt" sz="half" idx="10"/>
          </p:nvPr>
        </p:nvSpPr>
        <p:spPr/>
        <p:txBody>
          <a:bodyPr/>
          <a:lstStyle>
            <a:lvl1pPr>
              <a:defRPr smtClean="0">
                <a:solidFill>
                  <a:schemeClr val="bg1"/>
                </a:solidFill>
              </a:defRPr>
            </a:lvl1pPr>
          </a:lstStyle>
          <a:p>
            <a:pPr>
              <a:defRPr/>
            </a:pPr>
            <a:fld id="{2C0B4162-379B-E54A-954D-CDE09366902D}" type="datetimeFigureOut">
              <a:rPr lang="en-US"/>
              <a:pPr>
                <a:defRPr/>
              </a:pPr>
              <a:t>4/9/2018</a:t>
            </a:fld>
            <a:endParaRPr lang="en-US"/>
          </a:p>
        </p:txBody>
      </p:sp>
      <p:sp>
        <p:nvSpPr>
          <p:cNvPr id="8" name="Footer Placeholder 4"/>
          <p:cNvSpPr>
            <a:spLocks noGrp="1"/>
          </p:cNvSpPr>
          <p:nvPr>
            <p:ph type="ftr" sz="quarter" idx="11"/>
          </p:nvPr>
        </p:nvSpPr>
        <p:spPr/>
        <p:txBody>
          <a:bodyPr/>
          <a:lstStyle>
            <a:lvl1pPr>
              <a:defRPr>
                <a:solidFill>
                  <a:schemeClr val="bg1"/>
                </a:solidFill>
              </a:defRPr>
            </a:lvl1pPr>
          </a:lstStyle>
          <a:p>
            <a:pPr>
              <a:defRPr/>
            </a:pPr>
            <a:endParaRPr lang="en-US"/>
          </a:p>
        </p:txBody>
      </p:sp>
      <p:sp>
        <p:nvSpPr>
          <p:cNvPr id="9" name="Slide Number Placeholder 5"/>
          <p:cNvSpPr>
            <a:spLocks noGrp="1"/>
          </p:cNvSpPr>
          <p:nvPr>
            <p:ph type="sldNum" sz="quarter" idx="12"/>
          </p:nvPr>
        </p:nvSpPr>
        <p:spPr/>
        <p:txBody>
          <a:bodyPr/>
          <a:lstStyle>
            <a:lvl1pPr>
              <a:defRPr smtClean="0">
                <a:solidFill>
                  <a:schemeClr val="bg1"/>
                </a:solidFill>
              </a:defRPr>
            </a:lvl1pPr>
          </a:lstStyle>
          <a:p>
            <a:pPr>
              <a:defRPr/>
            </a:pPr>
            <a:fld id="{7B0C8162-8A62-8540-B262-8F59E9606999}" type="slidenum">
              <a:rPr lang="en-US"/>
              <a:pPr>
                <a:defRPr/>
              </a:pPr>
              <a:t>‹#›</a:t>
            </a:fld>
            <a:endParaRPr lang="en-US"/>
          </a:p>
        </p:txBody>
      </p:sp>
    </p:spTree>
    <p:extLst>
      <p:ext uri="{BB962C8B-B14F-4D97-AF65-F5344CB8AC3E}">
        <p14:creationId xmlns:p14="http://schemas.microsoft.com/office/powerpoint/2010/main" val="1816594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x-non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71E0654-3FB6-CD47-B648-15D77E88B6BA}" type="datetimeFigureOut">
              <a:rPr lang="en-US"/>
              <a:pPr>
                <a:defRPr/>
              </a:pPr>
              <a:t>4/9/2018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959A3F3-FAF4-394E-A81A-AD1DA5B902F0}" type="slidenum">
              <a:rPr lang="en-US"/>
              <a:pPr>
                <a:defRPr/>
              </a:pPr>
              <a:t>‹#›</a:t>
            </a:fld>
            <a:endParaRPr lang="en-US"/>
          </a:p>
        </p:txBody>
      </p:sp>
    </p:spTree>
    <p:extLst>
      <p:ext uri="{BB962C8B-B14F-4D97-AF65-F5344CB8AC3E}">
        <p14:creationId xmlns:p14="http://schemas.microsoft.com/office/powerpoint/2010/main" val="11736619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A901D904-4050-CA4A-A920-46C8375070FD}" type="datetimeFigureOut">
              <a:rPr lang="en-US"/>
              <a:pPr>
                <a:defRPr/>
              </a:pPr>
              <a:t>4/9/2018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52C3926-3A35-5C48-B5AB-076605F76559}" type="slidenum">
              <a:rPr lang="en-US"/>
              <a:pPr>
                <a:defRPr/>
              </a:pPr>
              <a:t>‹#›</a:t>
            </a:fld>
            <a:endParaRPr lang="en-US"/>
          </a:p>
        </p:txBody>
      </p:sp>
    </p:spTree>
    <p:extLst>
      <p:ext uri="{BB962C8B-B14F-4D97-AF65-F5344CB8AC3E}">
        <p14:creationId xmlns:p14="http://schemas.microsoft.com/office/powerpoint/2010/main" val="3292730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x-non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769F5752-F953-A443-A4A5-579B530FA3A3}" type="datetimeFigureOut">
              <a:rPr lang="en-US"/>
              <a:pPr>
                <a:defRPr/>
              </a:pPr>
              <a:t>4/9/2018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2E867D4-79CE-3A48-9F46-F92F0EF92A5A}" type="slidenum">
              <a:rPr lang="en-US"/>
              <a:pPr>
                <a:defRPr/>
              </a:pPr>
              <a:t>‹#›</a:t>
            </a:fld>
            <a:endParaRPr lang="en-US"/>
          </a:p>
        </p:txBody>
      </p:sp>
    </p:spTree>
    <p:extLst>
      <p:ext uri="{BB962C8B-B14F-4D97-AF65-F5344CB8AC3E}">
        <p14:creationId xmlns:p14="http://schemas.microsoft.com/office/powerpoint/2010/main" val="2926222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9935504-2348-0248-A112-882860394FCB}" type="datetimeFigureOut">
              <a:rPr lang="en-US"/>
              <a:pPr>
                <a:defRPr/>
              </a:pPr>
              <a:t>4/9/2018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0A78C1E-9167-314A-A662-08603A25B7D7}" type="slidenum">
              <a:rPr lang="en-US"/>
              <a:pPr>
                <a:defRPr/>
              </a:pPr>
              <a:t>‹#›</a:t>
            </a:fld>
            <a:endParaRPr lang="en-US"/>
          </a:p>
        </p:txBody>
      </p:sp>
    </p:spTree>
    <p:extLst>
      <p:ext uri="{BB962C8B-B14F-4D97-AF65-F5344CB8AC3E}">
        <p14:creationId xmlns:p14="http://schemas.microsoft.com/office/powerpoint/2010/main" val="2939585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A04777C-6D28-D946-84F5-8222770D65EF}" type="datetimeFigureOut">
              <a:rPr lang="en-US"/>
              <a:pPr>
                <a:defRPr/>
              </a:pPr>
              <a:t>4/9/2018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BE9377EC-0FD6-F244-805E-D079F05F64BB}" type="slidenum">
              <a:rPr lang="en-US"/>
              <a:pPr>
                <a:defRPr/>
              </a:pPr>
              <a:t>‹#›</a:t>
            </a:fld>
            <a:endParaRPr lang="en-US"/>
          </a:p>
        </p:txBody>
      </p:sp>
    </p:spTree>
    <p:extLst>
      <p:ext uri="{BB962C8B-B14F-4D97-AF65-F5344CB8AC3E}">
        <p14:creationId xmlns:p14="http://schemas.microsoft.com/office/powerpoint/2010/main" val="2017292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x-non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086BF91-F046-0043-9935-32FFBA631182}" type="datetimeFigureOut">
              <a:rPr lang="en-US"/>
              <a:pPr>
                <a:defRPr/>
              </a:pPr>
              <a:t>4/9/2018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BA45A36-8092-CF40-BC7E-08889EABBB7A}" type="slidenum">
              <a:rPr lang="en-US"/>
              <a:pPr>
                <a:defRPr/>
              </a:pPr>
              <a:t>‹#›</a:t>
            </a:fld>
            <a:endParaRPr lang="en-US"/>
          </a:p>
        </p:txBody>
      </p:sp>
    </p:spTree>
    <p:extLst>
      <p:ext uri="{BB962C8B-B14F-4D97-AF65-F5344CB8AC3E}">
        <p14:creationId xmlns:p14="http://schemas.microsoft.com/office/powerpoint/2010/main" val="482183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x-non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D205E53-4BCD-1548-A68B-0D37A3DBC9C9}" type="datetimeFigureOut">
              <a:rPr lang="en-US"/>
              <a:pPr>
                <a:defRPr/>
              </a:pPr>
              <a:t>4/9/2018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F338884-CD3D-B343-8197-12B69FBB9B64}" type="slidenum">
              <a:rPr lang="en-US"/>
              <a:pPr>
                <a:defRPr/>
              </a:pPr>
              <a:t>‹#›</a:t>
            </a:fld>
            <a:endParaRPr lang="en-US"/>
          </a:p>
        </p:txBody>
      </p:sp>
    </p:spTree>
    <p:extLst>
      <p:ext uri="{BB962C8B-B14F-4D97-AF65-F5344CB8AC3E}">
        <p14:creationId xmlns:p14="http://schemas.microsoft.com/office/powerpoint/2010/main" val="3870730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51A3A4C-810E-6B4E-9234-C9BCB18C0D17}" type="datetimeFigureOut">
              <a:rPr lang="en-US"/>
              <a:pPr>
                <a:defRPr/>
              </a:pPr>
              <a:t>4/9/2018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43C5E78-FF02-1043-9E28-DB9302060F4C}" type="slidenum">
              <a:rPr lang="en-US"/>
              <a:pPr>
                <a:defRPr/>
              </a:pPr>
              <a:t>‹#›</a:t>
            </a:fld>
            <a:endParaRPr lang="en-US"/>
          </a:p>
        </p:txBody>
      </p:sp>
    </p:spTree>
    <p:extLst>
      <p:ext uri="{BB962C8B-B14F-4D97-AF65-F5344CB8AC3E}">
        <p14:creationId xmlns:p14="http://schemas.microsoft.com/office/powerpoint/2010/main" val="2061958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x-non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624F254-6A29-5646-9D13-C1AB898CE910}" type="datetimeFigureOut">
              <a:rPr lang="en-US"/>
              <a:pPr>
                <a:defRPr/>
              </a:pPr>
              <a:t>4/9/2018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9544C25-A6ED-8244-B095-3DC05BDABE6D}" type="slidenum">
              <a:rPr lang="en-US"/>
              <a:pPr>
                <a:defRPr/>
              </a:pPr>
              <a:t>‹#›</a:t>
            </a:fld>
            <a:endParaRPr lang="en-US"/>
          </a:p>
        </p:txBody>
      </p:sp>
    </p:spTree>
    <p:extLst>
      <p:ext uri="{BB962C8B-B14F-4D97-AF65-F5344CB8AC3E}">
        <p14:creationId xmlns:p14="http://schemas.microsoft.com/office/powerpoint/2010/main" val="2251174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x-none" smtClean="0"/>
              <a:t>Click to edit Master title style</a:t>
            </a:r>
            <a:endParaRPr lang="en-US"/>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898989"/>
                </a:solidFill>
                <a:cs typeface="Arial" charset="0"/>
              </a:defRPr>
            </a:lvl1pPr>
          </a:lstStyle>
          <a:p>
            <a:pPr>
              <a:defRPr/>
            </a:pPr>
            <a:fld id="{8A215BFC-1B93-B440-98E8-554F512749CD}" type="datetimeFigureOut">
              <a:rPr lang="en-US"/>
              <a:pPr>
                <a:defRPr/>
              </a:pPr>
              <a:t>4/9/2018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898989"/>
                </a:solidFill>
                <a:cs typeface="Arial" charset="0"/>
              </a:defRPr>
            </a:lvl1pPr>
          </a:lstStyle>
          <a:p>
            <a:pPr>
              <a:defRPr/>
            </a:pPr>
            <a:fld id="{ED052AFB-FF25-C748-9ACE-91E1A72D274F}" type="slidenum">
              <a:rPr lang="en-US"/>
              <a:pPr>
                <a:defRPr/>
              </a:pPr>
              <a:t>‹#›</a:t>
            </a:fld>
            <a:endParaRPr lang="en-US"/>
          </a:p>
        </p:txBody>
      </p:sp>
      <p:grpSp>
        <p:nvGrpSpPr>
          <p:cNvPr id="1031" name="Group 6"/>
          <p:cNvGrpSpPr>
            <a:grpSpLocks/>
          </p:cNvGrpSpPr>
          <p:nvPr/>
        </p:nvGrpSpPr>
        <p:grpSpPr bwMode="auto">
          <a:xfrm>
            <a:off x="0" y="6165850"/>
            <a:ext cx="9144000" cy="692150"/>
            <a:chOff x="0" y="6165304"/>
            <a:chExt cx="9144000" cy="692696"/>
          </a:xfrm>
        </p:grpSpPr>
        <p:sp>
          <p:nvSpPr>
            <p:cNvPr id="8" name="Rectangle 7"/>
            <p:cNvSpPr/>
            <p:nvPr userDrawn="1"/>
          </p:nvSpPr>
          <p:spPr>
            <a:xfrm>
              <a:off x="0" y="6165304"/>
              <a:ext cx="9144000" cy="71494"/>
            </a:xfrm>
            <a:prstGeom prst="rect">
              <a:avLst/>
            </a:prstGeom>
            <a:solidFill>
              <a:srgbClr val="F7CD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8"/>
            <p:cNvSpPr/>
            <p:nvPr userDrawn="1"/>
          </p:nvSpPr>
          <p:spPr>
            <a:xfrm>
              <a:off x="0" y="6236798"/>
              <a:ext cx="9144000" cy="621202"/>
            </a:xfrm>
            <a:prstGeom prst="rect">
              <a:avLst/>
            </a:prstGeom>
            <a:gradFill>
              <a:gsLst>
                <a:gs pos="0">
                  <a:srgbClr val="00005C"/>
                </a:gs>
                <a:gs pos="100000">
                  <a:schemeClr val="tx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pic>
        <p:nvPicPr>
          <p:cNvPr id="1032" name="Picture 1" descr="POZA PROFIL EDU.001.jpeg"/>
          <p:cNvPicPr>
            <a:picLocks noChangeAspect="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8031163" y="7938"/>
            <a:ext cx="1112837" cy="836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4" r:id="rId1"/>
    <p:sldLayoutId id="2147483685"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fontAlgn="base" hangingPunct="1">
        <a:spcBef>
          <a:spcPct val="0"/>
        </a:spcBef>
        <a:spcAft>
          <a:spcPct val="0"/>
        </a:spcAft>
        <a:defRPr sz="4400" kern="1200">
          <a:solidFill>
            <a:schemeClr val="tx1"/>
          </a:solidFill>
          <a:latin typeface="+mj-lt"/>
          <a:ea typeface="ＭＳ Ｐゴシック" charset="0"/>
          <a:cs typeface="ＭＳ Ｐゴシック" charset="0"/>
        </a:defRPr>
      </a:lvl1pPr>
      <a:lvl2pPr algn="ctr"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2pPr>
      <a:lvl3pPr algn="ctr"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3pPr>
      <a:lvl4pPr algn="ctr"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4pPr>
      <a:lvl5pPr algn="ctr" rtl="0" eaLnBrk="1" fontAlgn="base" hangingPunct="1">
        <a:spcBef>
          <a:spcPct val="0"/>
        </a:spcBef>
        <a:spcAft>
          <a:spcPct val="0"/>
        </a:spcAft>
        <a:defRPr sz="4400">
          <a:solidFill>
            <a:schemeClr val="tx1"/>
          </a:solidFill>
          <a:latin typeface="Calibri" charset="0"/>
          <a:ea typeface="ＭＳ Ｐゴシック" charset="0"/>
          <a:cs typeface="ＭＳ Ｐゴシック" charset="0"/>
        </a:defRPr>
      </a:lvl5pPr>
      <a:lvl6pPr marL="457200" algn="ctr" rtl="0" eaLnBrk="1" fontAlgn="base" hangingPunct="1">
        <a:spcBef>
          <a:spcPct val="0"/>
        </a:spcBef>
        <a:spcAft>
          <a:spcPct val="0"/>
        </a:spcAft>
        <a:defRPr sz="4400">
          <a:solidFill>
            <a:schemeClr val="tx1"/>
          </a:solidFill>
          <a:latin typeface="Calibri" charset="0"/>
          <a:ea typeface="ＭＳ Ｐゴシック" charset="0"/>
        </a:defRPr>
      </a:lvl6pPr>
      <a:lvl7pPr marL="914400" algn="ctr" rtl="0" eaLnBrk="1" fontAlgn="base" hangingPunct="1">
        <a:spcBef>
          <a:spcPct val="0"/>
        </a:spcBef>
        <a:spcAft>
          <a:spcPct val="0"/>
        </a:spcAft>
        <a:defRPr sz="4400">
          <a:solidFill>
            <a:schemeClr val="tx1"/>
          </a:solidFill>
          <a:latin typeface="Calibri" charset="0"/>
          <a:ea typeface="ＭＳ Ｐゴシック" charset="0"/>
        </a:defRPr>
      </a:lvl7pPr>
      <a:lvl8pPr marL="1371600" algn="ctr" rtl="0" eaLnBrk="1" fontAlgn="base" hangingPunct="1">
        <a:spcBef>
          <a:spcPct val="0"/>
        </a:spcBef>
        <a:spcAft>
          <a:spcPct val="0"/>
        </a:spcAft>
        <a:defRPr sz="4400">
          <a:solidFill>
            <a:schemeClr val="tx1"/>
          </a:solidFill>
          <a:latin typeface="Calibri" charset="0"/>
          <a:ea typeface="ＭＳ Ｐゴシック" charset="0"/>
        </a:defRPr>
      </a:lvl8pPr>
      <a:lvl9pPr marL="1828800" algn="ctr" rtl="0" eaLnBrk="1" fontAlgn="base" hangingPunct="1">
        <a:spcBef>
          <a:spcPct val="0"/>
        </a:spcBef>
        <a:spcAft>
          <a:spcPct val="0"/>
        </a:spcAft>
        <a:defRPr sz="4400">
          <a:solidFill>
            <a:schemeClr val="tx1"/>
          </a:solidFill>
          <a:latin typeface="Calibri" charset="0"/>
          <a:ea typeface="ＭＳ Ｐゴシック"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99091"/>
            <a:ext cx="7772400" cy="1470025"/>
          </a:xfrm>
        </p:spPr>
        <p:txBody>
          <a:bodyPr/>
          <a:lstStyle/>
          <a:p>
            <a:r>
              <a:rPr lang="en-US" dirty="0" smtClean="0"/>
              <a:t/>
            </a:r>
            <a:br>
              <a:rPr lang="en-US" dirty="0" smtClean="0"/>
            </a:br>
            <a:r>
              <a:rPr lang="en-US" dirty="0" err="1" smtClean="0"/>
              <a:t>Planul</a:t>
            </a:r>
            <a:r>
              <a:rPr lang="en-US" dirty="0" smtClean="0"/>
              <a:t> de </a:t>
            </a:r>
            <a:r>
              <a:rPr lang="en-US" dirty="0" err="1" smtClean="0"/>
              <a:t>afaceri</a:t>
            </a:r>
            <a:r>
              <a:rPr lang="en-US" dirty="0" smtClean="0"/>
              <a:t/>
            </a:r>
            <a:br>
              <a:rPr lang="en-US" dirty="0" smtClean="0"/>
            </a:br>
            <a:r>
              <a:rPr lang="en-US" dirty="0"/>
              <a:t/>
            </a:r>
            <a:br>
              <a:rPr lang="en-US" dirty="0"/>
            </a:br>
            <a:r>
              <a:rPr lang="en-US" dirty="0" err="1" smtClean="0"/>
              <a:t>ghid</a:t>
            </a:r>
            <a:r>
              <a:rPr lang="en-US" dirty="0" smtClean="0"/>
              <a:t> de </a:t>
            </a:r>
            <a:r>
              <a:rPr lang="en-US" dirty="0" err="1" smtClean="0"/>
              <a:t>completare</a:t>
            </a:r>
            <a:r>
              <a:rPr lang="en-US" dirty="0" smtClean="0"/>
              <a:t> </a:t>
            </a:r>
            <a:endParaRPr lang="en-US" dirty="0"/>
          </a:p>
        </p:txBody>
      </p:sp>
      <p:sp>
        <p:nvSpPr>
          <p:cNvPr id="3" name="Subtitle 2"/>
          <p:cNvSpPr>
            <a:spLocks noGrp="1"/>
          </p:cNvSpPr>
          <p:nvPr>
            <p:ph type="subTitle" idx="1"/>
          </p:nvPr>
        </p:nvSpPr>
        <p:spPr>
          <a:xfrm>
            <a:off x="1371600" y="4470400"/>
            <a:ext cx="6400800" cy="1168400"/>
          </a:xfrm>
        </p:spPr>
        <p:txBody>
          <a:bodyPr/>
          <a:lstStyle/>
          <a:p>
            <a:endParaRPr lang="en-US" dirty="0"/>
          </a:p>
        </p:txBody>
      </p:sp>
    </p:spTree>
    <p:extLst>
      <p:ext uri="{BB962C8B-B14F-4D97-AF65-F5344CB8AC3E}">
        <p14:creationId xmlns:p14="http://schemas.microsoft.com/office/powerpoint/2010/main" val="24285129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Slide </a:t>
            </a:r>
            <a:r>
              <a:rPr lang="en-US" dirty="0" err="1" smtClean="0"/>
              <a:t>prezentare</a:t>
            </a:r>
            <a:r>
              <a:rPr lang="en-US" dirty="0" smtClean="0"/>
              <a:t> trainer</a:t>
            </a:r>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2607855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Dumnevoastra</a:t>
            </a:r>
            <a:r>
              <a:rPr lang="en-US" dirty="0" smtClean="0"/>
              <a:t>?</a:t>
            </a:r>
            <a:endParaRPr lang="en-US" dirty="0"/>
          </a:p>
        </p:txBody>
      </p:sp>
      <p:sp>
        <p:nvSpPr>
          <p:cNvPr id="3" name="Content Placeholder 2"/>
          <p:cNvSpPr>
            <a:spLocks noGrp="1"/>
          </p:cNvSpPr>
          <p:nvPr>
            <p:ph idx="1"/>
          </p:nvPr>
        </p:nvSpPr>
        <p:spPr/>
        <p:txBody>
          <a:bodyPr/>
          <a:lstStyle/>
          <a:p>
            <a:pPr marL="0" indent="0">
              <a:buNone/>
            </a:pPr>
            <a:r>
              <a:rPr lang="en-US" dirty="0" err="1" smtClean="0"/>
              <a:t>Nume</a:t>
            </a:r>
            <a:r>
              <a:rPr lang="en-US" dirty="0" smtClean="0"/>
              <a:t> </a:t>
            </a:r>
          </a:p>
          <a:p>
            <a:pPr marL="0" indent="0">
              <a:buNone/>
            </a:pPr>
            <a:endParaRPr lang="en-US" dirty="0" smtClean="0"/>
          </a:p>
          <a:p>
            <a:pPr marL="0" indent="0">
              <a:buNone/>
            </a:pPr>
            <a:r>
              <a:rPr lang="en-US" dirty="0" err="1" smtClean="0"/>
              <a:t>Experienta</a:t>
            </a:r>
            <a:r>
              <a:rPr lang="en-US" dirty="0" smtClean="0"/>
              <a:t> </a:t>
            </a:r>
          </a:p>
          <a:p>
            <a:pPr marL="0" indent="0">
              <a:buNone/>
            </a:pPr>
            <a:endParaRPr lang="en-US" dirty="0" smtClean="0"/>
          </a:p>
          <a:p>
            <a:pPr marL="0" indent="0">
              <a:buNone/>
            </a:pPr>
            <a:r>
              <a:rPr lang="en-US" dirty="0" err="1" smtClean="0"/>
              <a:t>Obiective</a:t>
            </a:r>
            <a:r>
              <a:rPr lang="en-US" dirty="0" smtClean="0"/>
              <a:t> </a:t>
            </a:r>
            <a:r>
              <a:rPr lang="en-US" dirty="0" err="1" smtClean="0"/>
              <a:t>si</a:t>
            </a:r>
            <a:r>
              <a:rPr lang="en-US" dirty="0" smtClean="0"/>
              <a:t> </a:t>
            </a:r>
            <a:r>
              <a:rPr lang="en-US" dirty="0" err="1" smtClean="0"/>
              <a:t>asteptari</a:t>
            </a:r>
            <a:r>
              <a:rPr lang="en-US" dirty="0" smtClean="0"/>
              <a:t> de la </a:t>
            </a:r>
            <a:r>
              <a:rPr lang="en-US" dirty="0" err="1" smtClean="0"/>
              <a:t>aceasta</a:t>
            </a:r>
            <a:r>
              <a:rPr lang="en-US" dirty="0" smtClean="0"/>
              <a:t> </a:t>
            </a:r>
            <a:r>
              <a:rPr lang="en-US" dirty="0" err="1" smtClean="0"/>
              <a:t>sesiune</a:t>
            </a:r>
            <a:endParaRPr lang="en-US" dirty="0" smtClean="0"/>
          </a:p>
          <a:p>
            <a:pPr marL="0" indent="0">
              <a:buNone/>
            </a:pPr>
            <a:endParaRPr lang="en-US" dirty="0" smtClean="0"/>
          </a:p>
          <a:p>
            <a:pPr marL="0" indent="0">
              <a:buNone/>
            </a:pPr>
            <a:r>
              <a:rPr lang="en-US" dirty="0" smtClean="0"/>
              <a:t>Care </a:t>
            </a:r>
            <a:r>
              <a:rPr lang="en-US" dirty="0" err="1" smtClean="0"/>
              <a:t>este</a:t>
            </a:r>
            <a:r>
              <a:rPr lang="en-US" dirty="0" smtClean="0"/>
              <a:t> </a:t>
            </a:r>
            <a:r>
              <a:rPr lang="en-US" dirty="0" err="1" smtClean="0"/>
              <a:t>ideea</a:t>
            </a:r>
            <a:r>
              <a:rPr lang="en-US" dirty="0" smtClean="0"/>
              <a:t> de </a:t>
            </a:r>
            <a:r>
              <a:rPr lang="en-US" dirty="0" err="1" smtClean="0"/>
              <a:t>afacere</a:t>
            </a:r>
            <a:r>
              <a:rPr lang="en-US" dirty="0" smtClean="0"/>
              <a:t> care </a:t>
            </a:r>
            <a:r>
              <a:rPr lang="en-US" dirty="0" err="1" smtClean="0"/>
              <a:t>va</a:t>
            </a:r>
            <a:r>
              <a:rPr lang="en-US" dirty="0" smtClean="0"/>
              <a:t> fi </a:t>
            </a:r>
            <a:r>
              <a:rPr lang="en-US" dirty="0" err="1" smtClean="0"/>
              <a:t>dezvoltata</a:t>
            </a:r>
            <a:r>
              <a:rPr lang="en-US" dirty="0" smtClean="0"/>
              <a:t>?</a:t>
            </a:r>
          </a:p>
          <a:p>
            <a:pPr marL="0" indent="0">
              <a:buNone/>
            </a:pPr>
            <a:endParaRPr lang="en-US" dirty="0"/>
          </a:p>
        </p:txBody>
      </p:sp>
    </p:spTree>
    <p:extLst>
      <p:ext uri="{BB962C8B-B14F-4D97-AF65-F5344CB8AC3E}">
        <p14:creationId xmlns:p14="http://schemas.microsoft.com/office/powerpoint/2010/main" val="2840128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92808" cy="850106"/>
          </a:xfrm>
        </p:spPr>
        <p:txBody>
          <a:bodyPr/>
          <a:lstStyle/>
          <a:p>
            <a:r>
              <a:rPr lang="en-US" dirty="0" err="1" smtClean="0"/>
              <a:t>Obiectivul</a:t>
            </a:r>
            <a:r>
              <a:rPr lang="en-US" dirty="0" smtClean="0"/>
              <a:t> principal al </a:t>
            </a:r>
            <a:r>
              <a:rPr lang="en-US" dirty="0" err="1" smtClean="0"/>
              <a:t>trainingului</a:t>
            </a:r>
            <a:r>
              <a:rPr lang="en-US" dirty="0" smtClean="0"/>
              <a:t> </a:t>
            </a:r>
            <a:endParaRPr lang="en-US" dirty="0"/>
          </a:p>
        </p:txBody>
      </p:sp>
      <p:sp>
        <p:nvSpPr>
          <p:cNvPr id="3" name="Content Placeholder 2"/>
          <p:cNvSpPr>
            <a:spLocks noGrp="1"/>
          </p:cNvSpPr>
          <p:nvPr>
            <p:ph idx="1"/>
          </p:nvPr>
        </p:nvSpPr>
        <p:spPr>
          <a:xfrm>
            <a:off x="457200" y="1308811"/>
            <a:ext cx="8229600" cy="3478147"/>
          </a:xfrm>
        </p:spPr>
        <p:txBody>
          <a:bodyPr/>
          <a:lstStyle/>
          <a:p>
            <a:pPr marL="0" indent="0">
              <a:buNone/>
            </a:pPr>
            <a:endParaRPr lang="en-US" dirty="0" smtClean="0"/>
          </a:p>
          <a:p>
            <a:pPr marL="0" indent="0" algn="ctr">
              <a:buNone/>
            </a:pPr>
            <a:r>
              <a:rPr lang="en-US" i="1" dirty="0" err="1" smtClean="0"/>
              <a:t>Intocmirea</a:t>
            </a:r>
            <a:r>
              <a:rPr lang="en-US" i="1" dirty="0" smtClean="0"/>
              <a:t> de </a:t>
            </a:r>
            <a:r>
              <a:rPr lang="en-US" i="1" dirty="0" err="1" smtClean="0"/>
              <a:t>catre</a:t>
            </a:r>
            <a:r>
              <a:rPr lang="en-US" i="1" dirty="0" smtClean="0"/>
              <a:t> </a:t>
            </a:r>
            <a:r>
              <a:rPr lang="en-US" i="1" dirty="0" err="1" smtClean="0"/>
              <a:t>fiecare</a:t>
            </a:r>
            <a:r>
              <a:rPr lang="en-US" i="1" dirty="0" smtClean="0"/>
              <a:t> </a:t>
            </a:r>
            <a:r>
              <a:rPr lang="en-US" i="1" dirty="0" err="1" smtClean="0"/>
              <a:t>cursant</a:t>
            </a:r>
            <a:r>
              <a:rPr lang="en-US" i="1" dirty="0" smtClean="0"/>
              <a:t> </a:t>
            </a:r>
          </a:p>
          <a:p>
            <a:pPr marL="0" indent="0" algn="ctr">
              <a:buNone/>
            </a:pPr>
            <a:r>
              <a:rPr lang="en-US" i="1" dirty="0" smtClean="0"/>
              <a:t>a </a:t>
            </a:r>
            <a:r>
              <a:rPr lang="en-US" i="1" dirty="0" err="1" smtClean="0"/>
              <a:t>unui</a:t>
            </a:r>
            <a:r>
              <a:rPr lang="en-US" i="1" dirty="0" smtClean="0"/>
              <a:t> plan de </a:t>
            </a:r>
            <a:r>
              <a:rPr lang="en-US" i="1" dirty="0" err="1" smtClean="0"/>
              <a:t>afaceri</a:t>
            </a:r>
            <a:r>
              <a:rPr lang="en-US" i="1" dirty="0" smtClean="0"/>
              <a:t> in </a:t>
            </a:r>
            <a:r>
              <a:rPr lang="en-US" i="1" dirty="0" err="1" smtClean="0"/>
              <a:t>conformitate</a:t>
            </a:r>
            <a:endParaRPr lang="en-US" i="1" dirty="0" smtClean="0"/>
          </a:p>
          <a:p>
            <a:pPr marL="0" indent="0" algn="ctr">
              <a:buNone/>
            </a:pPr>
            <a:r>
              <a:rPr lang="en-US" i="1" dirty="0" smtClean="0"/>
              <a:t> cu </a:t>
            </a:r>
            <a:r>
              <a:rPr lang="en-US" i="1" dirty="0" err="1" smtClean="0"/>
              <a:t>modelul</a:t>
            </a:r>
            <a:r>
              <a:rPr lang="en-US" i="1" dirty="0" smtClean="0"/>
              <a:t> pus la </a:t>
            </a:r>
            <a:r>
              <a:rPr lang="en-US" i="1" dirty="0" err="1" smtClean="0"/>
              <a:t>dispozitie</a:t>
            </a:r>
            <a:endParaRPr lang="en-US" i="1" dirty="0" smtClean="0"/>
          </a:p>
          <a:p>
            <a:pPr marL="0" indent="0" algn="ctr">
              <a:buNone/>
            </a:pPr>
            <a:endParaRPr lang="en-US" i="1" dirty="0"/>
          </a:p>
          <a:p>
            <a:pPr marL="0" indent="0" algn="ctr">
              <a:buNone/>
            </a:pPr>
            <a:r>
              <a:rPr lang="en-US" i="1" dirty="0" err="1" smtClean="0"/>
              <a:t>Acest</a:t>
            </a:r>
            <a:r>
              <a:rPr lang="en-US" i="1" dirty="0" smtClean="0"/>
              <a:t> plan </a:t>
            </a:r>
            <a:r>
              <a:rPr lang="en-US" i="1" dirty="0" err="1" smtClean="0"/>
              <a:t>poate</a:t>
            </a:r>
            <a:r>
              <a:rPr lang="en-US" i="1" dirty="0" smtClean="0"/>
              <a:t> fi </a:t>
            </a:r>
            <a:r>
              <a:rPr lang="en-US" i="1" dirty="0" err="1" smtClean="0"/>
              <a:t>imbunatatit</a:t>
            </a:r>
            <a:r>
              <a:rPr lang="en-US" i="1" dirty="0" smtClean="0"/>
              <a:t>, </a:t>
            </a:r>
            <a:r>
              <a:rPr lang="en-US" i="1" dirty="0" err="1" smtClean="0"/>
              <a:t>rafinat</a:t>
            </a:r>
            <a:r>
              <a:rPr lang="en-US" i="1" dirty="0" smtClean="0"/>
              <a:t> </a:t>
            </a:r>
          </a:p>
          <a:p>
            <a:pPr marL="0" indent="0" algn="ctr">
              <a:buNone/>
            </a:pPr>
            <a:r>
              <a:rPr lang="en-US" i="1" dirty="0" smtClean="0"/>
              <a:t> </a:t>
            </a:r>
            <a:r>
              <a:rPr lang="en-US" i="1" dirty="0" err="1" smtClean="0"/>
              <a:t>pana</a:t>
            </a:r>
            <a:r>
              <a:rPr lang="en-US" i="1" dirty="0" smtClean="0"/>
              <a:t> la </a:t>
            </a:r>
            <a:r>
              <a:rPr lang="en-US" i="1" dirty="0" err="1" smtClean="0"/>
              <a:t>momentul</a:t>
            </a:r>
            <a:r>
              <a:rPr lang="en-US" i="1" dirty="0" smtClean="0"/>
              <a:t> </a:t>
            </a:r>
            <a:r>
              <a:rPr lang="en-US" i="1" dirty="0" err="1" smtClean="0"/>
              <a:t>concursului</a:t>
            </a:r>
            <a:r>
              <a:rPr lang="en-US" i="1" dirty="0" smtClean="0"/>
              <a:t> </a:t>
            </a:r>
            <a:r>
              <a:rPr lang="en-US" i="1" dirty="0" err="1" smtClean="0"/>
              <a:t>pentru</a:t>
            </a:r>
            <a:r>
              <a:rPr lang="en-US" i="1" dirty="0" smtClean="0"/>
              <a:t> a </a:t>
            </a:r>
            <a:r>
              <a:rPr lang="en-US" i="1" dirty="0" err="1" smtClean="0"/>
              <a:t>creste</a:t>
            </a:r>
            <a:r>
              <a:rPr lang="en-US" i="1" dirty="0" smtClean="0"/>
              <a:t> </a:t>
            </a:r>
            <a:r>
              <a:rPr lang="en-US" i="1" dirty="0" err="1" smtClean="0"/>
              <a:t>sansele</a:t>
            </a:r>
            <a:r>
              <a:rPr lang="en-US" i="1" dirty="0" smtClean="0"/>
              <a:t> de </a:t>
            </a:r>
            <a:r>
              <a:rPr lang="en-US" i="1" dirty="0" err="1" smtClean="0"/>
              <a:t>succes</a:t>
            </a:r>
            <a:endParaRPr lang="en-US" i="1" dirty="0" smtClean="0"/>
          </a:p>
          <a:p>
            <a:pPr marL="0" indent="0">
              <a:buNone/>
            </a:pPr>
            <a:endParaRPr lang="en-US" dirty="0"/>
          </a:p>
        </p:txBody>
      </p:sp>
    </p:spTree>
    <p:extLst>
      <p:ext uri="{BB962C8B-B14F-4D97-AF65-F5344CB8AC3E}">
        <p14:creationId xmlns:p14="http://schemas.microsoft.com/office/powerpoint/2010/main" val="676350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 de </a:t>
            </a:r>
            <a:r>
              <a:rPr lang="en-US" dirty="0" err="1" smtClean="0"/>
              <a:t>desfasurare</a:t>
            </a:r>
            <a:endParaRPr lang="en-US" dirty="0"/>
          </a:p>
        </p:txBody>
      </p:sp>
      <p:sp>
        <p:nvSpPr>
          <p:cNvPr id="3" name="Content Placeholder 2"/>
          <p:cNvSpPr>
            <a:spLocks noGrp="1"/>
          </p:cNvSpPr>
          <p:nvPr>
            <p:ph idx="1"/>
          </p:nvPr>
        </p:nvSpPr>
        <p:spPr>
          <a:xfrm>
            <a:off x="457200" y="1146822"/>
            <a:ext cx="8686800" cy="4785395"/>
          </a:xfrm>
        </p:spPr>
        <p:txBody>
          <a:bodyPr/>
          <a:lstStyle/>
          <a:p>
            <a:pPr marL="0" indent="0">
              <a:buNone/>
            </a:pPr>
            <a:endParaRPr lang="en-US" sz="2000" dirty="0" smtClean="0"/>
          </a:p>
          <a:p>
            <a:pPr marL="0" indent="0">
              <a:buNone/>
            </a:pPr>
            <a:r>
              <a:rPr lang="en-US" sz="2000" dirty="0" err="1" smtClean="0"/>
              <a:t>Fiecare</a:t>
            </a:r>
            <a:r>
              <a:rPr lang="en-US" sz="2000" dirty="0" smtClean="0"/>
              <a:t> </a:t>
            </a:r>
            <a:r>
              <a:rPr lang="en-US" sz="2000" dirty="0" err="1" smtClean="0"/>
              <a:t>cursant</a:t>
            </a:r>
            <a:r>
              <a:rPr lang="en-US" sz="2000" dirty="0" smtClean="0"/>
              <a:t> are </a:t>
            </a:r>
            <a:r>
              <a:rPr lang="en-US" sz="2000" dirty="0" err="1" smtClean="0"/>
              <a:t>acces</a:t>
            </a:r>
            <a:r>
              <a:rPr lang="en-US" sz="2000" dirty="0" smtClean="0"/>
              <a:t> la un laptop </a:t>
            </a:r>
          </a:p>
          <a:p>
            <a:pPr marL="0" indent="0">
              <a:buNone/>
            </a:pPr>
            <a:endParaRPr lang="en-US" sz="2000" dirty="0"/>
          </a:p>
          <a:p>
            <a:pPr marL="0" indent="0">
              <a:buNone/>
            </a:pPr>
            <a:r>
              <a:rPr lang="en-US" sz="2000" dirty="0" err="1" smtClean="0"/>
              <a:t>Fiecare</a:t>
            </a:r>
            <a:r>
              <a:rPr lang="en-US" sz="2000" dirty="0" smtClean="0"/>
              <a:t> </a:t>
            </a:r>
            <a:r>
              <a:rPr lang="en-US" sz="2000" dirty="0" err="1" smtClean="0"/>
              <a:t>cursant</a:t>
            </a:r>
            <a:r>
              <a:rPr lang="en-US" sz="2000" dirty="0" smtClean="0"/>
              <a:t> </a:t>
            </a:r>
            <a:r>
              <a:rPr lang="en-US" sz="2000" dirty="0" err="1" smtClean="0"/>
              <a:t>va</a:t>
            </a:r>
            <a:r>
              <a:rPr lang="en-US" sz="2000" dirty="0" smtClean="0"/>
              <a:t> </a:t>
            </a:r>
            <a:r>
              <a:rPr lang="en-US" sz="2000" dirty="0" err="1" smtClean="0"/>
              <a:t>deschide</a:t>
            </a:r>
            <a:r>
              <a:rPr lang="en-US" sz="2000" dirty="0" smtClean="0"/>
              <a:t> </a:t>
            </a:r>
            <a:r>
              <a:rPr lang="en-US" sz="2000" dirty="0" err="1" smtClean="0"/>
              <a:t>modelul</a:t>
            </a:r>
            <a:r>
              <a:rPr lang="en-US" sz="2000" dirty="0" smtClean="0"/>
              <a:t> in word </a:t>
            </a:r>
            <a:r>
              <a:rPr lang="en-US" sz="2000" dirty="0" err="1" smtClean="0"/>
              <a:t>si</a:t>
            </a:r>
            <a:r>
              <a:rPr lang="en-US" sz="2000" dirty="0" smtClean="0"/>
              <a:t>  </a:t>
            </a:r>
            <a:r>
              <a:rPr lang="en-US" sz="2000" dirty="0" err="1" smtClean="0"/>
              <a:t>va</a:t>
            </a:r>
            <a:r>
              <a:rPr lang="en-US" sz="2000" dirty="0" smtClean="0"/>
              <a:t> </a:t>
            </a:r>
            <a:r>
              <a:rPr lang="en-US" sz="2000" dirty="0" err="1" smtClean="0"/>
              <a:t>completa</a:t>
            </a:r>
            <a:r>
              <a:rPr lang="en-US" sz="2000" dirty="0" smtClean="0"/>
              <a:t> </a:t>
            </a:r>
            <a:r>
              <a:rPr lang="en-US" sz="2000" dirty="0" err="1" smtClean="0"/>
              <a:t>pe</a:t>
            </a:r>
            <a:r>
              <a:rPr lang="en-US" sz="2000" dirty="0" smtClean="0"/>
              <a:t> </a:t>
            </a:r>
            <a:r>
              <a:rPr lang="en-US" sz="2000" dirty="0" err="1" smtClean="0"/>
              <a:t>masura</a:t>
            </a:r>
            <a:r>
              <a:rPr lang="en-US" sz="2000" dirty="0" smtClean="0"/>
              <a:t> </a:t>
            </a:r>
            <a:r>
              <a:rPr lang="en-US" sz="2000" dirty="0" err="1" smtClean="0"/>
              <a:t>ce</a:t>
            </a:r>
            <a:r>
              <a:rPr lang="en-US" sz="2000" dirty="0" smtClean="0"/>
              <a:t> </a:t>
            </a:r>
            <a:r>
              <a:rPr lang="en-US" sz="2000" dirty="0" err="1" smtClean="0"/>
              <a:t>Trainerul</a:t>
            </a:r>
            <a:r>
              <a:rPr lang="en-US" sz="2000" dirty="0" smtClean="0"/>
              <a:t> </a:t>
            </a:r>
            <a:r>
              <a:rPr lang="en-US" sz="2000" dirty="0" err="1" smtClean="0"/>
              <a:t>explica</a:t>
            </a:r>
            <a:r>
              <a:rPr lang="en-US" sz="2000" dirty="0"/>
              <a:t> </a:t>
            </a:r>
            <a:r>
              <a:rPr lang="en-US" sz="2000" dirty="0" smtClean="0"/>
              <a:t> </a:t>
            </a:r>
            <a:r>
              <a:rPr lang="en-US" sz="2000" dirty="0" err="1" smtClean="0"/>
              <a:t>suplimentar</a:t>
            </a:r>
            <a:r>
              <a:rPr lang="en-US" sz="2000" dirty="0" smtClean="0"/>
              <a:t> </a:t>
            </a:r>
            <a:r>
              <a:rPr lang="en-US" sz="2000" dirty="0" err="1" smtClean="0"/>
              <a:t>ce</a:t>
            </a:r>
            <a:r>
              <a:rPr lang="en-US" sz="2000" dirty="0" smtClean="0"/>
              <a:t> </a:t>
            </a:r>
            <a:r>
              <a:rPr lang="en-US" sz="2000" dirty="0" err="1" smtClean="0"/>
              <a:t>trebui</a:t>
            </a:r>
            <a:r>
              <a:rPr lang="en-US" sz="2000" dirty="0" smtClean="0"/>
              <a:t> </a:t>
            </a:r>
            <a:r>
              <a:rPr lang="en-US" sz="2000" dirty="0" err="1" smtClean="0"/>
              <a:t>trecut</a:t>
            </a:r>
            <a:r>
              <a:rPr lang="en-US" sz="2000" dirty="0" smtClean="0"/>
              <a:t> la </a:t>
            </a:r>
            <a:r>
              <a:rPr lang="en-US" sz="2000" dirty="0" err="1" smtClean="0"/>
              <a:t>acea</a:t>
            </a:r>
            <a:r>
              <a:rPr lang="en-US" sz="2000" dirty="0" smtClean="0"/>
              <a:t> </a:t>
            </a:r>
            <a:r>
              <a:rPr lang="en-US" sz="2000" dirty="0" err="1" smtClean="0"/>
              <a:t>sectiune</a:t>
            </a:r>
            <a:endParaRPr lang="en-US" sz="2000" dirty="0" smtClean="0"/>
          </a:p>
          <a:p>
            <a:pPr marL="0" indent="0">
              <a:buNone/>
            </a:pPr>
            <a:endParaRPr lang="en-US" sz="2000" dirty="0"/>
          </a:p>
          <a:p>
            <a:pPr marL="0" indent="0">
              <a:buNone/>
            </a:pPr>
            <a:r>
              <a:rPr lang="en-US" sz="2000" dirty="0" smtClean="0"/>
              <a:t>In </a:t>
            </a:r>
            <a:r>
              <a:rPr lang="en-US" sz="2000" dirty="0" err="1" smtClean="0"/>
              <a:t>orice</a:t>
            </a:r>
            <a:r>
              <a:rPr lang="en-US" sz="2000" dirty="0" smtClean="0"/>
              <a:t> </a:t>
            </a:r>
            <a:r>
              <a:rPr lang="en-US" sz="2000" dirty="0" err="1" smtClean="0"/>
              <a:t>momemnt</a:t>
            </a:r>
            <a:r>
              <a:rPr lang="en-US" sz="2000" dirty="0" smtClean="0"/>
              <a:t> </a:t>
            </a:r>
            <a:r>
              <a:rPr lang="en-US" sz="2000" dirty="0" err="1" smtClean="0"/>
              <a:t>puteti</a:t>
            </a:r>
            <a:r>
              <a:rPr lang="en-US" sz="2000" dirty="0" smtClean="0"/>
              <a:t> </a:t>
            </a:r>
            <a:r>
              <a:rPr lang="en-US" sz="2000" dirty="0" err="1" smtClean="0"/>
              <a:t>reveni</a:t>
            </a:r>
            <a:r>
              <a:rPr lang="en-US" sz="2000" dirty="0" smtClean="0"/>
              <a:t> la </a:t>
            </a:r>
            <a:r>
              <a:rPr lang="en-US" sz="2000" dirty="0" err="1" smtClean="0"/>
              <a:t>sectiunile</a:t>
            </a:r>
            <a:r>
              <a:rPr lang="en-US" sz="2000" dirty="0" smtClean="0"/>
              <a:t> </a:t>
            </a:r>
            <a:r>
              <a:rPr lang="en-US" sz="2000" dirty="0" err="1" smtClean="0"/>
              <a:t>anterioare</a:t>
            </a:r>
            <a:endParaRPr lang="en-US" sz="2000" dirty="0" smtClean="0"/>
          </a:p>
          <a:p>
            <a:pPr marL="0" indent="0">
              <a:buNone/>
            </a:pPr>
            <a:endParaRPr lang="en-US" sz="2000" dirty="0"/>
          </a:p>
          <a:p>
            <a:pPr marL="0" indent="0">
              <a:buNone/>
            </a:pPr>
            <a:r>
              <a:rPr lang="en-US" sz="2000" dirty="0" err="1" smtClean="0"/>
              <a:t>Informatiile</a:t>
            </a:r>
            <a:r>
              <a:rPr lang="en-US" sz="2000" dirty="0" smtClean="0"/>
              <a:t> </a:t>
            </a:r>
            <a:r>
              <a:rPr lang="en-US" sz="2000" dirty="0" err="1" smtClean="0"/>
              <a:t>trebuie</a:t>
            </a:r>
            <a:r>
              <a:rPr lang="en-US" sz="2000" dirty="0" smtClean="0"/>
              <a:t> </a:t>
            </a:r>
            <a:r>
              <a:rPr lang="en-US" sz="2000" dirty="0" err="1" smtClean="0"/>
              <a:t>sa</a:t>
            </a:r>
            <a:r>
              <a:rPr lang="en-US" sz="2000" dirty="0" smtClean="0"/>
              <a:t> fie </a:t>
            </a:r>
            <a:r>
              <a:rPr lang="en-US" sz="2000" dirty="0" err="1" smtClean="0"/>
              <a:t>documentate</a:t>
            </a:r>
            <a:r>
              <a:rPr lang="en-US" sz="2000" dirty="0"/>
              <a:t> </a:t>
            </a:r>
            <a:r>
              <a:rPr lang="en-US" sz="2000" dirty="0" smtClean="0"/>
              <a:t>(partial </a:t>
            </a:r>
            <a:r>
              <a:rPr lang="en-US" sz="2000" dirty="0" err="1" smtClean="0"/>
              <a:t>verificabile</a:t>
            </a:r>
            <a:r>
              <a:rPr lang="en-US" sz="2000" dirty="0" smtClean="0"/>
              <a:t>) </a:t>
            </a:r>
          </a:p>
          <a:p>
            <a:pPr marL="0" indent="0">
              <a:buNone/>
            </a:pPr>
            <a:endParaRPr lang="en-US" sz="2000" dirty="0"/>
          </a:p>
          <a:p>
            <a:pPr marL="0" indent="0">
              <a:buNone/>
            </a:pPr>
            <a:r>
              <a:rPr lang="en-US" sz="2000" b="1" i="1" dirty="0" err="1" smtClean="0"/>
              <a:t>Cereti</a:t>
            </a:r>
            <a:r>
              <a:rPr lang="en-US" sz="2000" b="1" i="1" dirty="0" smtClean="0"/>
              <a:t> </a:t>
            </a:r>
            <a:r>
              <a:rPr lang="en-US" sz="2000" b="1" i="1" dirty="0" err="1" smtClean="0"/>
              <a:t>ajutorul</a:t>
            </a:r>
            <a:r>
              <a:rPr lang="en-US" sz="2000" b="1" i="1" dirty="0" smtClean="0"/>
              <a:t> </a:t>
            </a:r>
            <a:r>
              <a:rPr lang="en-US" sz="2000" b="1" i="1" dirty="0" err="1" smtClean="0"/>
              <a:t>ori</a:t>
            </a:r>
            <a:r>
              <a:rPr lang="en-US" sz="2000" b="1" i="1" dirty="0" smtClean="0"/>
              <a:t> de </a:t>
            </a:r>
            <a:r>
              <a:rPr lang="en-US" sz="2000" b="1" i="1" dirty="0" err="1" smtClean="0"/>
              <a:t>cate</a:t>
            </a:r>
            <a:r>
              <a:rPr lang="en-US" sz="2000" b="1" i="1" dirty="0" smtClean="0"/>
              <a:t> </a:t>
            </a:r>
            <a:r>
              <a:rPr lang="en-US" sz="2000" b="1" i="1" dirty="0" err="1" smtClean="0"/>
              <a:t>ori</a:t>
            </a:r>
            <a:r>
              <a:rPr lang="en-US" sz="2000" b="1" i="1" dirty="0" smtClean="0"/>
              <a:t> </a:t>
            </a:r>
            <a:r>
              <a:rPr lang="en-US" sz="2000" b="1" i="1" dirty="0" err="1" smtClean="0"/>
              <a:t>lucrurile</a:t>
            </a:r>
            <a:r>
              <a:rPr lang="en-US" sz="2000" b="1" i="1" dirty="0" smtClean="0"/>
              <a:t> </a:t>
            </a:r>
            <a:r>
              <a:rPr lang="en-US" sz="2000" b="1" i="1" dirty="0" err="1" smtClean="0"/>
              <a:t>sau</a:t>
            </a:r>
            <a:r>
              <a:rPr lang="en-US" sz="2000" b="1" i="1" dirty="0" smtClean="0"/>
              <a:t> </a:t>
            </a:r>
            <a:r>
              <a:rPr lang="en-US" sz="2000" b="1" i="1" dirty="0" err="1" smtClean="0"/>
              <a:t>notiunile</a:t>
            </a:r>
            <a:r>
              <a:rPr lang="en-US" sz="2000" b="1" i="1" dirty="0" smtClean="0"/>
              <a:t> par </a:t>
            </a:r>
            <a:r>
              <a:rPr lang="en-US" sz="2000" b="1" i="1" dirty="0" err="1" smtClean="0"/>
              <a:t>neclare</a:t>
            </a:r>
            <a:r>
              <a:rPr lang="en-US" sz="2000" b="1" i="1" dirty="0"/>
              <a:t>!</a:t>
            </a:r>
            <a:endParaRPr lang="en-US" sz="2000" b="1" i="1" dirty="0" smtClean="0"/>
          </a:p>
          <a:p>
            <a:endParaRPr lang="en-US" sz="2000" dirty="0"/>
          </a:p>
          <a:p>
            <a:endParaRPr lang="en-US" sz="2000" dirty="0" smtClean="0"/>
          </a:p>
        </p:txBody>
      </p:sp>
    </p:spTree>
    <p:extLst>
      <p:ext uri="{BB962C8B-B14F-4D97-AF65-F5344CB8AC3E}">
        <p14:creationId xmlns:p14="http://schemas.microsoft.com/office/powerpoint/2010/main" val="278777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82000" cy="850106"/>
          </a:xfrm>
        </p:spPr>
        <p:txBody>
          <a:bodyPr/>
          <a:lstStyle/>
          <a:p>
            <a:r>
              <a:rPr lang="en-US" sz="4000" dirty="0" smtClean="0"/>
              <a:t>Agenda / </a:t>
            </a:r>
            <a:r>
              <a:rPr lang="en-US" sz="4000" dirty="0" err="1" smtClean="0"/>
              <a:t>Continut</a:t>
            </a:r>
            <a:r>
              <a:rPr lang="en-US" sz="4000" dirty="0" smtClean="0"/>
              <a:t> plan de </a:t>
            </a:r>
            <a:r>
              <a:rPr lang="en-US" sz="4000" dirty="0" err="1" smtClean="0"/>
              <a:t>afaceri</a:t>
            </a:r>
            <a:endParaRPr lang="en-US" sz="4000" dirty="0"/>
          </a:p>
        </p:txBody>
      </p:sp>
      <p:sp>
        <p:nvSpPr>
          <p:cNvPr id="4" name="Content Placeholder 3"/>
          <p:cNvSpPr>
            <a:spLocks noGrp="1"/>
          </p:cNvSpPr>
          <p:nvPr>
            <p:ph idx="1"/>
          </p:nvPr>
        </p:nvSpPr>
        <p:spPr>
          <a:xfrm>
            <a:off x="457199" y="1340768"/>
            <a:ext cx="8551333" cy="5022915"/>
          </a:xfrm>
          <a:prstGeom prst="rect">
            <a:avLst/>
          </a:prstGeom>
        </p:spPr>
        <p:txBody>
          <a:bodyPr wrap="square">
            <a:spAutoFit/>
          </a:bodyPr>
          <a:lstStyle/>
          <a:p>
            <a:pPr marL="457200" lvl="0" indent="-457200">
              <a:buFont typeface="+mj-lt"/>
              <a:buAutoNum type="arabicPeriod"/>
            </a:pPr>
            <a:r>
              <a:rPr lang="af-ZA" sz="1800" dirty="0" smtClean="0"/>
              <a:t>Descrierea </a:t>
            </a:r>
            <a:r>
              <a:rPr lang="af-ZA" sz="1800" dirty="0"/>
              <a:t>Afacerii Și A Strategiei De </a:t>
            </a:r>
            <a:r>
              <a:rPr lang="af-ZA" sz="1800" dirty="0" smtClean="0"/>
              <a:t>Implementare</a:t>
            </a:r>
          </a:p>
          <a:p>
            <a:pPr marL="0" lvl="0" indent="0">
              <a:buNone/>
            </a:pPr>
            <a:endParaRPr lang="en-US" sz="1800" dirty="0"/>
          </a:p>
          <a:p>
            <a:pPr marL="457200" lvl="0" indent="-457200">
              <a:buFont typeface="+mj-lt"/>
              <a:buAutoNum type="arabicPeriod"/>
            </a:pPr>
            <a:r>
              <a:rPr lang="af-ZA" sz="1800" dirty="0"/>
              <a:t>Analiza </a:t>
            </a:r>
            <a:r>
              <a:rPr lang="x-none" sz="1800" dirty="0" smtClean="0"/>
              <a:t>SWOT</a:t>
            </a:r>
          </a:p>
          <a:p>
            <a:pPr marL="457200" lvl="0" indent="-457200">
              <a:buFont typeface="+mj-lt"/>
              <a:buAutoNum type="arabicPeriod"/>
            </a:pPr>
            <a:endParaRPr lang="en-US" sz="1800" dirty="0"/>
          </a:p>
          <a:p>
            <a:pPr marL="457200" lvl="0" indent="-457200">
              <a:buFont typeface="+mj-lt"/>
              <a:buAutoNum type="arabicPeriod"/>
            </a:pPr>
            <a:r>
              <a:rPr lang="af-ZA" sz="1800" dirty="0"/>
              <a:t>Schema Organizatorică Și Politica De Resurse Umane</a:t>
            </a:r>
            <a:r>
              <a:rPr lang="af-ZA" sz="1800" dirty="0" smtClean="0"/>
              <a:t>;</a:t>
            </a:r>
          </a:p>
          <a:p>
            <a:pPr marL="457200" lvl="0" indent="-457200">
              <a:buFont typeface="+mj-lt"/>
              <a:buAutoNum type="arabicPeriod"/>
            </a:pPr>
            <a:endParaRPr lang="en-US" sz="1800" dirty="0"/>
          </a:p>
          <a:p>
            <a:pPr marL="457200" lvl="0" indent="-457200">
              <a:buFont typeface="+mj-lt"/>
              <a:buAutoNum type="arabicPeriod"/>
            </a:pPr>
            <a:r>
              <a:rPr lang="af-ZA" sz="1800" dirty="0"/>
              <a:t>Descrierea Produselor/ Serviciilor/ </a:t>
            </a:r>
            <a:r>
              <a:rPr lang="af-ZA" sz="1800" dirty="0" smtClean="0"/>
              <a:t>Lucrărilor</a:t>
            </a:r>
          </a:p>
          <a:p>
            <a:pPr marL="457200" lvl="0" indent="-457200">
              <a:buFont typeface="+mj-lt"/>
              <a:buAutoNum type="arabicPeriod"/>
            </a:pPr>
            <a:endParaRPr lang="en-US" sz="1800" dirty="0"/>
          </a:p>
          <a:p>
            <a:pPr marL="457200" lvl="0" indent="-457200">
              <a:buFont typeface="+mj-lt"/>
              <a:buAutoNum type="arabicPeriod"/>
            </a:pPr>
            <a:r>
              <a:rPr lang="af-ZA" sz="1800" dirty="0"/>
              <a:t>Analiza Pieței De Desfacere Și A Concurenței</a:t>
            </a:r>
            <a:r>
              <a:rPr lang="af-ZA" sz="1800" dirty="0" smtClean="0"/>
              <a:t>;</a:t>
            </a:r>
          </a:p>
          <a:p>
            <a:pPr marL="457200" lvl="0" indent="-457200">
              <a:buFont typeface="+mj-lt"/>
              <a:buAutoNum type="arabicPeriod"/>
            </a:pPr>
            <a:endParaRPr lang="en-US" sz="1800" dirty="0"/>
          </a:p>
          <a:p>
            <a:pPr marL="457200" lvl="0" indent="-457200">
              <a:buFont typeface="+mj-lt"/>
              <a:buAutoNum type="arabicPeriod"/>
            </a:pPr>
            <a:r>
              <a:rPr lang="af-ZA" sz="1800" dirty="0"/>
              <a:t>Strategia De Marketing</a:t>
            </a:r>
            <a:r>
              <a:rPr lang="af-ZA" sz="1800" dirty="0" smtClean="0"/>
              <a:t>;</a:t>
            </a:r>
          </a:p>
          <a:p>
            <a:pPr marL="0" lvl="0" indent="0">
              <a:buNone/>
            </a:pPr>
            <a:endParaRPr lang="en-US" sz="1800" dirty="0"/>
          </a:p>
          <a:p>
            <a:pPr marL="457200" lvl="0" indent="-457200">
              <a:buFont typeface="+mj-lt"/>
              <a:buAutoNum type="arabicPeriod"/>
            </a:pPr>
            <a:r>
              <a:rPr lang="af-ZA" sz="1800" dirty="0"/>
              <a:t>Proiecții Financiare Privind Afacerea.</a:t>
            </a:r>
            <a:endParaRPr lang="en-US" sz="1800" dirty="0"/>
          </a:p>
          <a:p>
            <a:pPr marL="0" indent="0">
              <a:buNone/>
            </a:pPr>
            <a:r>
              <a:rPr lang="en-US" sz="1800" dirty="0"/>
              <a:t> </a:t>
            </a:r>
          </a:p>
          <a:p>
            <a:endParaRPr lang="en-US" sz="1800" dirty="0"/>
          </a:p>
        </p:txBody>
      </p:sp>
    </p:spTree>
    <p:extLst>
      <p:ext uri="{BB962C8B-B14F-4D97-AF65-F5344CB8AC3E}">
        <p14:creationId xmlns:p14="http://schemas.microsoft.com/office/powerpoint/2010/main" val="3571589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err="1" smtClean="0"/>
              <a:t>Planul</a:t>
            </a:r>
            <a:r>
              <a:rPr lang="en-US" sz="4000" dirty="0" smtClean="0"/>
              <a:t> de </a:t>
            </a:r>
            <a:r>
              <a:rPr lang="en-US" sz="4000" dirty="0" err="1" smtClean="0"/>
              <a:t>afaceri</a:t>
            </a:r>
            <a:r>
              <a:rPr lang="en-US" sz="4000" dirty="0" smtClean="0"/>
              <a:t> (1)</a:t>
            </a:r>
            <a:endParaRPr lang="en-US" sz="4000" dirty="0"/>
          </a:p>
        </p:txBody>
      </p:sp>
      <p:sp>
        <p:nvSpPr>
          <p:cNvPr id="3" name="Content Placeholder 2"/>
          <p:cNvSpPr>
            <a:spLocks noGrp="1"/>
          </p:cNvSpPr>
          <p:nvPr>
            <p:ph idx="1"/>
          </p:nvPr>
        </p:nvSpPr>
        <p:spPr>
          <a:xfrm>
            <a:off x="457200" y="1340768"/>
            <a:ext cx="8481248" cy="4785395"/>
          </a:xfrm>
        </p:spPr>
        <p:txBody>
          <a:bodyPr/>
          <a:lstStyle/>
          <a:p>
            <a:r>
              <a:rPr lang="en-US" sz="2400" dirty="0" smtClean="0"/>
              <a:t>Are un </a:t>
            </a:r>
            <a:r>
              <a:rPr lang="en-US" sz="2400" dirty="0" err="1" smtClean="0"/>
              <a:t>continut</a:t>
            </a:r>
            <a:r>
              <a:rPr lang="en-US" sz="2400" dirty="0" smtClean="0"/>
              <a:t> </a:t>
            </a:r>
            <a:r>
              <a:rPr lang="en-US" sz="2400" dirty="0" err="1" smtClean="0"/>
              <a:t>impus</a:t>
            </a:r>
            <a:r>
              <a:rPr lang="en-US" sz="2400" dirty="0" smtClean="0"/>
              <a:t> de </a:t>
            </a:r>
            <a:r>
              <a:rPr lang="en-US" sz="2400" dirty="0" err="1" smtClean="0"/>
              <a:t>Finantator</a:t>
            </a:r>
            <a:endParaRPr lang="en-US" sz="2400" dirty="0" smtClean="0"/>
          </a:p>
          <a:p>
            <a:endParaRPr lang="en-US" sz="2400" dirty="0" smtClean="0"/>
          </a:p>
          <a:p>
            <a:r>
              <a:rPr lang="en-US" sz="2400" dirty="0" err="1" smtClean="0"/>
              <a:t>Trebuie</a:t>
            </a:r>
            <a:r>
              <a:rPr lang="en-US" sz="2400" dirty="0" smtClean="0"/>
              <a:t> </a:t>
            </a:r>
            <a:r>
              <a:rPr lang="en-US" sz="2400" dirty="0" err="1" smtClean="0"/>
              <a:t>completat</a:t>
            </a:r>
            <a:r>
              <a:rPr lang="en-US" sz="2400" dirty="0" smtClean="0"/>
              <a:t> cat </a:t>
            </a:r>
            <a:r>
              <a:rPr lang="en-US" sz="2400" dirty="0" err="1" smtClean="0"/>
              <a:t>mai</a:t>
            </a:r>
            <a:r>
              <a:rPr lang="en-US" sz="2400" dirty="0" smtClean="0"/>
              <a:t> </a:t>
            </a:r>
            <a:r>
              <a:rPr lang="en-US" sz="2400" dirty="0" err="1" smtClean="0"/>
              <a:t>detaliat</a:t>
            </a:r>
            <a:r>
              <a:rPr lang="en-US" sz="2400" dirty="0" smtClean="0"/>
              <a:t> </a:t>
            </a:r>
            <a:r>
              <a:rPr lang="en-US" sz="2400" dirty="0" err="1" smtClean="0"/>
              <a:t>pentru</a:t>
            </a:r>
            <a:r>
              <a:rPr lang="en-US" sz="2400" dirty="0" smtClean="0"/>
              <a:t> a </a:t>
            </a:r>
            <a:r>
              <a:rPr lang="en-US" sz="2400" dirty="0" err="1" smtClean="0"/>
              <a:t>creste</a:t>
            </a:r>
            <a:r>
              <a:rPr lang="en-US" sz="2400" dirty="0" smtClean="0"/>
              <a:t> </a:t>
            </a:r>
            <a:r>
              <a:rPr lang="en-US" sz="2400" dirty="0" err="1" smtClean="0"/>
              <a:t>sansele</a:t>
            </a:r>
            <a:r>
              <a:rPr lang="en-US" sz="2400" dirty="0" smtClean="0"/>
              <a:t> de </a:t>
            </a:r>
            <a:r>
              <a:rPr lang="en-US" sz="2400" dirty="0" err="1" smtClean="0"/>
              <a:t>finantare</a:t>
            </a:r>
            <a:r>
              <a:rPr lang="en-US" sz="2400" dirty="0" smtClean="0"/>
              <a:t> </a:t>
            </a:r>
          </a:p>
          <a:p>
            <a:endParaRPr lang="en-US" sz="2400" dirty="0"/>
          </a:p>
          <a:p>
            <a:r>
              <a:rPr lang="en-US" sz="2400" dirty="0" err="1"/>
              <a:t>P</a:t>
            </a:r>
            <a:r>
              <a:rPr lang="en-US" sz="2400" dirty="0" err="1" smtClean="0"/>
              <a:t>oate</a:t>
            </a:r>
            <a:r>
              <a:rPr lang="en-US" sz="2400" dirty="0" smtClean="0"/>
              <a:t> </a:t>
            </a:r>
            <a:r>
              <a:rPr lang="en-US" sz="2400" dirty="0" err="1" smtClean="0"/>
              <a:t>avea</a:t>
            </a:r>
            <a:r>
              <a:rPr lang="en-US" sz="2400" dirty="0" smtClean="0"/>
              <a:t> </a:t>
            </a:r>
            <a:r>
              <a:rPr lang="en-US" sz="2400" dirty="0" err="1" smtClean="0"/>
              <a:t>oricate</a:t>
            </a:r>
            <a:r>
              <a:rPr lang="en-US" sz="2400" dirty="0" smtClean="0"/>
              <a:t> </a:t>
            </a:r>
            <a:r>
              <a:rPr lang="en-US" sz="2400" dirty="0" err="1" smtClean="0"/>
              <a:t>anexe</a:t>
            </a:r>
            <a:endParaRPr lang="en-US" sz="2400" dirty="0" smtClean="0"/>
          </a:p>
          <a:p>
            <a:endParaRPr lang="en-US" sz="2400" dirty="0" smtClean="0"/>
          </a:p>
          <a:p>
            <a:r>
              <a:rPr lang="en-US" sz="2400" dirty="0" smtClean="0"/>
              <a:t>El </a:t>
            </a:r>
            <a:r>
              <a:rPr lang="en-US" sz="2400" dirty="0" err="1" smtClean="0"/>
              <a:t>reflecta</a:t>
            </a:r>
            <a:r>
              <a:rPr lang="en-US" sz="2400" dirty="0" smtClean="0"/>
              <a:t> </a:t>
            </a:r>
            <a:r>
              <a:rPr lang="en-US" sz="2400" dirty="0" err="1" smtClean="0"/>
              <a:t>potentialul</a:t>
            </a:r>
            <a:r>
              <a:rPr lang="en-US" sz="2400" dirty="0" smtClean="0"/>
              <a:t> </a:t>
            </a:r>
            <a:r>
              <a:rPr lang="en-US" sz="2400" dirty="0" err="1" smtClean="0"/>
              <a:t>afacerii</a:t>
            </a:r>
            <a:r>
              <a:rPr lang="en-US" sz="2400" dirty="0" smtClean="0"/>
              <a:t> </a:t>
            </a:r>
            <a:r>
              <a:rPr lang="en-US" sz="2400" dirty="0" err="1" smtClean="0"/>
              <a:t>intr</a:t>
            </a:r>
            <a:r>
              <a:rPr lang="en-US" sz="2400" dirty="0" smtClean="0"/>
              <a:t>-un mod </a:t>
            </a:r>
            <a:r>
              <a:rPr lang="en-US" sz="2400" dirty="0" err="1" smtClean="0"/>
              <a:t>documentat</a:t>
            </a:r>
            <a:endParaRPr lang="en-US" sz="2400" dirty="0" smtClean="0"/>
          </a:p>
        </p:txBody>
      </p:sp>
    </p:spTree>
    <p:extLst>
      <p:ext uri="{BB962C8B-B14F-4D97-AF65-F5344CB8AC3E}">
        <p14:creationId xmlns:p14="http://schemas.microsoft.com/office/powerpoint/2010/main" val="3953056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5305"/>
            <a:ext cx="6563072" cy="850106"/>
          </a:xfrm>
        </p:spPr>
        <p:txBody>
          <a:bodyPr/>
          <a:lstStyle/>
          <a:p>
            <a:r>
              <a:rPr lang="en-US" sz="4000" dirty="0" err="1" smtClean="0"/>
              <a:t>Planul</a:t>
            </a:r>
            <a:r>
              <a:rPr lang="en-US" sz="4000" dirty="0" smtClean="0"/>
              <a:t> de </a:t>
            </a:r>
            <a:r>
              <a:rPr lang="en-US" sz="4000" dirty="0" err="1" smtClean="0"/>
              <a:t>afaceri</a:t>
            </a:r>
            <a:r>
              <a:rPr lang="en-US" sz="4000" dirty="0" smtClean="0"/>
              <a:t> (2)</a:t>
            </a:r>
            <a:endParaRPr lang="en-US" sz="4000" dirty="0"/>
          </a:p>
        </p:txBody>
      </p:sp>
      <p:sp>
        <p:nvSpPr>
          <p:cNvPr id="3" name="Content Placeholder 2"/>
          <p:cNvSpPr>
            <a:spLocks noGrp="1"/>
          </p:cNvSpPr>
          <p:nvPr>
            <p:ph idx="1"/>
          </p:nvPr>
        </p:nvSpPr>
        <p:spPr>
          <a:xfrm>
            <a:off x="457200" y="955411"/>
            <a:ext cx="8481248" cy="4785395"/>
          </a:xfrm>
        </p:spPr>
        <p:txBody>
          <a:bodyPr/>
          <a:lstStyle/>
          <a:p>
            <a:pPr marL="0" indent="0">
              <a:buNone/>
            </a:pPr>
            <a:r>
              <a:rPr lang="en-US" sz="2400" dirty="0" err="1" smtClean="0"/>
              <a:t>Veti</a:t>
            </a:r>
            <a:r>
              <a:rPr lang="en-US" sz="2400" dirty="0" smtClean="0"/>
              <a:t> </a:t>
            </a:r>
            <a:r>
              <a:rPr lang="en-US" sz="2400" dirty="0" err="1" smtClean="0"/>
              <a:t>descoperi</a:t>
            </a:r>
            <a:r>
              <a:rPr lang="en-US" sz="2400" dirty="0" smtClean="0"/>
              <a:t> </a:t>
            </a:r>
            <a:r>
              <a:rPr lang="en-US" sz="2400" dirty="0" err="1" smtClean="0"/>
              <a:t>ca</a:t>
            </a:r>
            <a:r>
              <a:rPr lang="en-US" sz="2400" dirty="0" smtClean="0"/>
              <a:t> </a:t>
            </a:r>
            <a:r>
              <a:rPr lang="en-US" sz="2400" dirty="0" err="1" smtClean="0"/>
              <a:t>este</a:t>
            </a:r>
            <a:r>
              <a:rPr lang="en-US" sz="2400" dirty="0" smtClean="0"/>
              <a:t> </a:t>
            </a:r>
            <a:r>
              <a:rPr lang="en-US" sz="2400" dirty="0" err="1" smtClean="0"/>
              <a:t>mult</a:t>
            </a:r>
            <a:r>
              <a:rPr lang="en-US" sz="2400" dirty="0" smtClean="0"/>
              <a:t> </a:t>
            </a:r>
            <a:r>
              <a:rPr lang="en-US" sz="2400" dirty="0" err="1" smtClean="0"/>
              <a:t>mai</a:t>
            </a:r>
            <a:r>
              <a:rPr lang="en-US" sz="2400" dirty="0" smtClean="0"/>
              <a:t> </a:t>
            </a:r>
            <a:r>
              <a:rPr lang="en-US" sz="2400" dirty="0" err="1" smtClean="0"/>
              <a:t>greu</a:t>
            </a:r>
            <a:r>
              <a:rPr lang="en-US" sz="2400" dirty="0" smtClean="0"/>
              <a:t> de pus </a:t>
            </a:r>
            <a:r>
              <a:rPr lang="en-US" sz="2400" dirty="0" err="1" smtClean="0"/>
              <a:t>pe</a:t>
            </a:r>
            <a:r>
              <a:rPr lang="en-US" sz="2400" dirty="0" smtClean="0"/>
              <a:t> </a:t>
            </a:r>
            <a:r>
              <a:rPr lang="en-US" sz="2400" dirty="0" err="1" smtClean="0"/>
              <a:t>hartie</a:t>
            </a:r>
            <a:r>
              <a:rPr lang="en-US" sz="2400" dirty="0" smtClean="0"/>
              <a:t> </a:t>
            </a:r>
            <a:r>
              <a:rPr lang="en-US" sz="2400" dirty="0" err="1" smtClean="0"/>
              <a:t>decat</a:t>
            </a:r>
            <a:r>
              <a:rPr lang="en-US" sz="2400" dirty="0" smtClean="0"/>
              <a:t> </a:t>
            </a:r>
            <a:r>
              <a:rPr lang="en-US" sz="2400" dirty="0" err="1" smtClean="0"/>
              <a:t>imaginat</a:t>
            </a:r>
            <a:endParaRPr lang="en-US" sz="2400" dirty="0" smtClean="0"/>
          </a:p>
          <a:p>
            <a:pPr marL="0" indent="0">
              <a:buNone/>
            </a:pPr>
            <a:endParaRPr lang="en-US" sz="2400" dirty="0" smtClean="0"/>
          </a:p>
          <a:p>
            <a:pPr marL="0" indent="0">
              <a:buNone/>
            </a:pPr>
            <a:r>
              <a:rPr lang="en-US" sz="2400" dirty="0" err="1" smtClean="0"/>
              <a:t>Cand</a:t>
            </a:r>
            <a:r>
              <a:rPr lang="en-US" sz="2400" dirty="0" smtClean="0"/>
              <a:t> </a:t>
            </a:r>
            <a:r>
              <a:rPr lang="en-US" sz="2400" dirty="0" err="1" smtClean="0"/>
              <a:t>pui</a:t>
            </a:r>
            <a:r>
              <a:rPr lang="en-US" sz="2400" dirty="0" smtClean="0"/>
              <a:t> </a:t>
            </a:r>
            <a:r>
              <a:rPr lang="en-US" sz="2400" dirty="0" err="1" smtClean="0"/>
              <a:t>pe</a:t>
            </a:r>
            <a:r>
              <a:rPr lang="en-US" sz="2400" dirty="0" smtClean="0"/>
              <a:t> </a:t>
            </a:r>
            <a:r>
              <a:rPr lang="en-US" sz="2400" dirty="0" err="1" smtClean="0"/>
              <a:t>hartie</a:t>
            </a:r>
            <a:r>
              <a:rPr lang="en-US" sz="2400" dirty="0" smtClean="0"/>
              <a:t> </a:t>
            </a:r>
            <a:r>
              <a:rPr lang="en-US" sz="2400" dirty="0" err="1" smtClean="0"/>
              <a:t>scoti</a:t>
            </a:r>
            <a:r>
              <a:rPr lang="en-US" sz="2400" dirty="0" smtClean="0"/>
              <a:t> la </a:t>
            </a:r>
            <a:r>
              <a:rPr lang="en-US" sz="2400" dirty="0" err="1" smtClean="0"/>
              <a:t>suprafata</a:t>
            </a:r>
            <a:r>
              <a:rPr lang="en-US" sz="2400" dirty="0" smtClean="0"/>
              <a:t> </a:t>
            </a:r>
            <a:r>
              <a:rPr lang="en-US" sz="2400" dirty="0" err="1" smtClean="0"/>
              <a:t>probelemele</a:t>
            </a:r>
            <a:endParaRPr lang="en-US" sz="2400" dirty="0" smtClean="0"/>
          </a:p>
          <a:p>
            <a:pPr marL="0" indent="0">
              <a:buNone/>
            </a:pPr>
            <a:endParaRPr lang="en-US" sz="2400" dirty="0"/>
          </a:p>
          <a:p>
            <a:pPr marL="0" indent="0">
              <a:buNone/>
            </a:pPr>
            <a:r>
              <a:rPr lang="en-US" sz="2400" dirty="0" smtClean="0"/>
              <a:t>Se </a:t>
            </a:r>
            <a:r>
              <a:rPr lang="en-US" sz="2400" dirty="0" err="1" smtClean="0"/>
              <a:t>clarifica</a:t>
            </a:r>
            <a:r>
              <a:rPr lang="en-US" sz="2400" dirty="0" smtClean="0"/>
              <a:t> </a:t>
            </a:r>
            <a:r>
              <a:rPr lang="en-US" sz="2400" dirty="0" err="1" smtClean="0"/>
              <a:t>progresiv</a:t>
            </a:r>
            <a:r>
              <a:rPr lang="en-US" sz="2400" dirty="0" smtClean="0"/>
              <a:t> </a:t>
            </a:r>
            <a:r>
              <a:rPr lang="en-US" sz="2400" dirty="0" err="1" smtClean="0"/>
              <a:t>multe</a:t>
            </a:r>
            <a:r>
              <a:rPr lang="en-US" sz="2400" dirty="0" smtClean="0"/>
              <a:t> </a:t>
            </a:r>
            <a:r>
              <a:rPr lang="en-US" sz="2400" dirty="0" err="1" smtClean="0"/>
              <a:t>dintre</a:t>
            </a:r>
            <a:r>
              <a:rPr lang="en-US" sz="2400" dirty="0" smtClean="0"/>
              <a:t> </a:t>
            </a:r>
            <a:r>
              <a:rPr lang="en-US" sz="2400" dirty="0" err="1" smtClean="0"/>
              <a:t>necunocute</a:t>
            </a:r>
            <a:endParaRPr lang="en-US" sz="2400" dirty="0" smtClean="0"/>
          </a:p>
          <a:p>
            <a:pPr marL="0" indent="0">
              <a:buNone/>
            </a:pPr>
            <a:endParaRPr lang="en-US" sz="2400" dirty="0" smtClean="0"/>
          </a:p>
          <a:p>
            <a:pPr marL="0" indent="0">
              <a:buNone/>
            </a:pPr>
            <a:r>
              <a:rPr lang="en-US" sz="2400" dirty="0" smtClean="0"/>
              <a:t>Ai </a:t>
            </a:r>
            <a:r>
              <a:rPr lang="en-US" sz="2400" dirty="0" err="1" smtClean="0"/>
              <a:t>sansa</a:t>
            </a:r>
            <a:r>
              <a:rPr lang="en-US" sz="2400" dirty="0" smtClean="0"/>
              <a:t> </a:t>
            </a:r>
            <a:r>
              <a:rPr lang="en-US" sz="2400" dirty="0" err="1" smtClean="0"/>
              <a:t>sa</a:t>
            </a:r>
            <a:r>
              <a:rPr lang="en-US" sz="2400" dirty="0" smtClean="0"/>
              <a:t> </a:t>
            </a:r>
            <a:r>
              <a:rPr lang="en-US" sz="2400" dirty="0" err="1" smtClean="0"/>
              <a:t>intelegi</a:t>
            </a:r>
            <a:r>
              <a:rPr lang="en-US" sz="2400" dirty="0" smtClean="0"/>
              <a:t> cu </a:t>
            </a:r>
            <a:r>
              <a:rPr lang="en-US" sz="2400" dirty="0" err="1" smtClean="0"/>
              <a:t>adevarat</a:t>
            </a:r>
            <a:r>
              <a:rPr lang="en-US" sz="2400" dirty="0" smtClean="0"/>
              <a:t> </a:t>
            </a:r>
            <a:r>
              <a:rPr lang="en-US" sz="2400" dirty="0" err="1" smtClean="0"/>
              <a:t>complexitatea</a:t>
            </a:r>
            <a:r>
              <a:rPr lang="en-US" sz="2400" dirty="0" smtClean="0"/>
              <a:t> </a:t>
            </a:r>
            <a:r>
              <a:rPr lang="en-US" sz="2400" dirty="0" err="1" smtClean="0"/>
              <a:t>afacerii</a:t>
            </a:r>
            <a:endParaRPr lang="en-US" sz="2400" dirty="0" smtClean="0"/>
          </a:p>
          <a:p>
            <a:pPr marL="0" indent="0">
              <a:buNone/>
            </a:pPr>
            <a:endParaRPr lang="en-US" sz="2400" dirty="0" smtClean="0"/>
          </a:p>
          <a:p>
            <a:pPr marL="0" indent="0">
              <a:buNone/>
            </a:pPr>
            <a:r>
              <a:rPr lang="en-US" sz="2400" dirty="0" smtClean="0"/>
              <a:t>Este </a:t>
            </a:r>
            <a:r>
              <a:rPr lang="en-US" sz="2400" dirty="0" err="1" smtClean="0"/>
              <a:t>necesar</a:t>
            </a:r>
            <a:r>
              <a:rPr lang="en-US" sz="2400" dirty="0" smtClean="0"/>
              <a:t> </a:t>
            </a:r>
            <a:r>
              <a:rPr lang="en-US" sz="2400" dirty="0" err="1" smtClean="0"/>
              <a:t>pentru</a:t>
            </a:r>
            <a:r>
              <a:rPr lang="en-US" sz="2400" dirty="0" smtClean="0"/>
              <a:t> a </a:t>
            </a:r>
            <a:r>
              <a:rPr lang="en-US" sz="2400" dirty="0" err="1" smtClean="0"/>
              <a:t>avea</a:t>
            </a:r>
            <a:r>
              <a:rPr lang="en-US" sz="2400" dirty="0" smtClean="0"/>
              <a:t> </a:t>
            </a:r>
            <a:r>
              <a:rPr lang="en-US" sz="2400" dirty="0" err="1" smtClean="0"/>
              <a:t>sansa</a:t>
            </a:r>
            <a:r>
              <a:rPr lang="en-US" sz="2400" dirty="0" smtClean="0"/>
              <a:t> </a:t>
            </a:r>
            <a:r>
              <a:rPr lang="en-US" sz="2400" dirty="0" err="1" smtClean="0"/>
              <a:t>sa</a:t>
            </a:r>
            <a:r>
              <a:rPr lang="en-US" sz="2400" dirty="0" smtClean="0"/>
              <a:t> </a:t>
            </a:r>
            <a:r>
              <a:rPr lang="en-US" sz="2400" dirty="0" err="1" smtClean="0"/>
              <a:t>primesti</a:t>
            </a:r>
            <a:r>
              <a:rPr lang="en-US" sz="2400" dirty="0" smtClean="0"/>
              <a:t> </a:t>
            </a:r>
            <a:r>
              <a:rPr lang="en-US" sz="2400" dirty="0" err="1" smtClean="0"/>
              <a:t>finanatare</a:t>
            </a:r>
            <a:endParaRPr lang="en-US" sz="2400" dirty="0" smtClean="0"/>
          </a:p>
          <a:p>
            <a:pPr marL="0" indent="0">
              <a:buNone/>
            </a:pPr>
            <a:endParaRPr lang="en-US" sz="2400" dirty="0"/>
          </a:p>
          <a:p>
            <a:pPr marL="0" indent="0">
              <a:buNone/>
            </a:pPr>
            <a:r>
              <a:rPr lang="en-US" sz="2400" dirty="0" err="1" smtClean="0"/>
              <a:t>Finantatorul</a:t>
            </a:r>
            <a:r>
              <a:rPr lang="en-US" sz="2400" dirty="0" smtClean="0"/>
              <a:t> </a:t>
            </a:r>
            <a:r>
              <a:rPr lang="en-US" sz="2400" dirty="0" err="1" smtClean="0"/>
              <a:t>doreste</a:t>
            </a:r>
            <a:r>
              <a:rPr lang="en-US" sz="2400" dirty="0" smtClean="0"/>
              <a:t> </a:t>
            </a:r>
            <a:r>
              <a:rPr lang="en-US" sz="2400" dirty="0" err="1" smtClean="0"/>
              <a:t>sa</a:t>
            </a:r>
            <a:r>
              <a:rPr lang="en-US" sz="2400" dirty="0" smtClean="0"/>
              <a:t> se </a:t>
            </a:r>
            <a:r>
              <a:rPr lang="en-US" sz="2400" dirty="0" err="1" smtClean="0"/>
              <a:t>asigure</a:t>
            </a:r>
            <a:r>
              <a:rPr lang="en-US" sz="2400" dirty="0" smtClean="0"/>
              <a:t> </a:t>
            </a:r>
            <a:r>
              <a:rPr lang="en-US" sz="2400" dirty="0" err="1" smtClean="0"/>
              <a:t>ca</a:t>
            </a:r>
            <a:r>
              <a:rPr lang="en-US" sz="2400" dirty="0" smtClean="0"/>
              <a:t> </a:t>
            </a:r>
            <a:r>
              <a:rPr lang="en-US" sz="2400" dirty="0" err="1" smtClean="0"/>
              <a:t>investitia</a:t>
            </a:r>
            <a:r>
              <a:rPr lang="en-US" sz="2400" dirty="0" smtClean="0"/>
              <a:t> nu </a:t>
            </a:r>
            <a:r>
              <a:rPr lang="en-US" sz="2400" dirty="0" err="1" smtClean="0"/>
              <a:t>va</a:t>
            </a:r>
            <a:r>
              <a:rPr lang="en-US" sz="2400" dirty="0" smtClean="0"/>
              <a:t> fi </a:t>
            </a:r>
            <a:r>
              <a:rPr lang="en-US" sz="2400" dirty="0" err="1" smtClean="0"/>
              <a:t>pierduta</a:t>
            </a:r>
            <a:r>
              <a:rPr lang="en-US" sz="2400" dirty="0" smtClean="0"/>
              <a:t> </a:t>
            </a:r>
            <a:endParaRPr lang="en-US" sz="2400" dirty="0"/>
          </a:p>
        </p:txBody>
      </p:sp>
    </p:spTree>
    <p:extLst>
      <p:ext uri="{BB962C8B-B14F-4D97-AF65-F5344CB8AC3E}">
        <p14:creationId xmlns:p14="http://schemas.microsoft.com/office/powerpoint/2010/main" val="10033690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Date </a:t>
            </a:r>
            <a:r>
              <a:rPr lang="en-US" dirty="0" err="1" smtClean="0"/>
              <a:t>generale</a:t>
            </a:r>
            <a:endParaRPr lang="en-US" dirty="0"/>
          </a:p>
        </p:txBody>
      </p:sp>
      <p:sp>
        <p:nvSpPr>
          <p:cNvPr id="3" name="Content Placeholder 2"/>
          <p:cNvSpPr>
            <a:spLocks noGrp="1"/>
          </p:cNvSpPr>
          <p:nvPr>
            <p:ph idx="1"/>
          </p:nvPr>
        </p:nvSpPr>
        <p:spPr/>
        <p:txBody>
          <a:bodyPr/>
          <a:lstStyle/>
          <a:p>
            <a:r>
              <a:rPr lang="en-US" dirty="0" err="1" smtClean="0"/>
              <a:t>Va</a:t>
            </a:r>
            <a:r>
              <a:rPr lang="en-US" dirty="0" smtClean="0"/>
              <a:t> </a:t>
            </a:r>
            <a:r>
              <a:rPr lang="en-US" dirty="0" err="1" smtClean="0"/>
              <a:t>rog</a:t>
            </a:r>
            <a:r>
              <a:rPr lang="en-US" dirty="0" smtClean="0"/>
              <a:t> </a:t>
            </a:r>
            <a:r>
              <a:rPr lang="en-US" dirty="0" err="1" smtClean="0"/>
              <a:t>sa</a:t>
            </a:r>
            <a:r>
              <a:rPr lang="en-US" dirty="0" smtClean="0"/>
              <a:t> </a:t>
            </a:r>
            <a:r>
              <a:rPr lang="en-US" dirty="0" err="1" smtClean="0"/>
              <a:t>competam</a:t>
            </a:r>
            <a:r>
              <a:rPr lang="en-US" dirty="0" smtClean="0"/>
              <a:t> in </a:t>
            </a:r>
            <a:r>
              <a:rPr lang="en-US" dirty="0" err="1" smtClean="0"/>
              <a:t>pagina</a:t>
            </a:r>
            <a:r>
              <a:rPr lang="en-US" dirty="0" smtClean="0"/>
              <a:t> 1 </a:t>
            </a:r>
            <a:r>
              <a:rPr lang="en-US" dirty="0" err="1" smtClean="0"/>
              <a:t>informatiile</a:t>
            </a:r>
            <a:r>
              <a:rPr lang="en-US" dirty="0" smtClean="0"/>
              <a:t> </a:t>
            </a:r>
            <a:r>
              <a:rPr lang="en-US" dirty="0" err="1" smtClean="0"/>
              <a:t>generale</a:t>
            </a:r>
            <a:r>
              <a:rPr lang="en-US" dirty="0" smtClean="0"/>
              <a:t> </a:t>
            </a:r>
            <a:r>
              <a:rPr lang="en-US" dirty="0" err="1" smtClean="0"/>
              <a:t>despre</a:t>
            </a:r>
            <a:r>
              <a:rPr lang="en-US" dirty="0" smtClean="0"/>
              <a:t> </a:t>
            </a:r>
            <a:r>
              <a:rPr lang="en-US" dirty="0" err="1" smtClean="0"/>
              <a:t>afacere</a:t>
            </a:r>
            <a:endParaRPr lang="en-US" dirty="0"/>
          </a:p>
        </p:txBody>
      </p:sp>
    </p:spTree>
    <p:extLst>
      <p:ext uri="{BB962C8B-B14F-4D97-AF65-F5344CB8AC3E}">
        <p14:creationId xmlns:p14="http://schemas.microsoft.com/office/powerpoint/2010/main" val="16040045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Informatii</a:t>
            </a:r>
            <a:r>
              <a:rPr lang="en-US" dirty="0" smtClean="0"/>
              <a:t> </a:t>
            </a:r>
            <a:r>
              <a:rPr lang="en-US" dirty="0" err="1" smtClean="0"/>
              <a:t>generale</a:t>
            </a:r>
            <a:endParaRPr lang="en-US" dirty="0"/>
          </a:p>
        </p:txBody>
      </p:sp>
      <p:sp>
        <p:nvSpPr>
          <p:cNvPr id="3" name="Content Placeholder 2"/>
          <p:cNvSpPr>
            <a:spLocks noGrp="1"/>
          </p:cNvSpPr>
          <p:nvPr>
            <p:ph idx="1"/>
          </p:nvPr>
        </p:nvSpPr>
        <p:spPr/>
        <p:txBody>
          <a:bodyPr/>
          <a:lstStyle/>
          <a:p>
            <a:pPr marL="0" lvl="0" indent="0">
              <a:buNone/>
            </a:pPr>
            <a:r>
              <a:rPr lang="ro-RO" sz="1800" dirty="0"/>
              <a:t>A. Va rugam sa completati datele urmatoarele date generale</a:t>
            </a:r>
            <a:endParaRPr lang="en-US" sz="1800" dirty="0"/>
          </a:p>
          <a:p>
            <a:pPr marL="0" lvl="0" indent="0">
              <a:buNone/>
            </a:pPr>
            <a:r>
              <a:rPr lang="ro-RO" sz="1800" dirty="0"/>
              <a:t> </a:t>
            </a:r>
            <a:endParaRPr lang="en-US" sz="1800" dirty="0"/>
          </a:p>
          <a:p>
            <a:pPr marL="0" indent="0">
              <a:buNone/>
            </a:pPr>
            <a:r>
              <a:rPr lang="ro-RO" sz="1800" dirty="0"/>
              <a:t>1. Numele firmei:  .............................................................</a:t>
            </a:r>
            <a:endParaRPr lang="en-US" sz="1800" dirty="0"/>
          </a:p>
          <a:p>
            <a:pPr marL="0" indent="0">
              <a:buNone/>
            </a:pPr>
            <a:r>
              <a:rPr lang="ro-RO" sz="1800" dirty="0"/>
              <a:t> </a:t>
            </a:r>
            <a:endParaRPr lang="en-US" sz="1800" dirty="0"/>
          </a:p>
          <a:p>
            <a:pPr marL="0" indent="0">
              <a:buNone/>
            </a:pPr>
            <a:r>
              <a:rPr lang="ro-RO" sz="1800" dirty="0"/>
              <a:t>2. Codul unic de înregistrare: .............................................................</a:t>
            </a:r>
            <a:endParaRPr lang="en-US" sz="1800" dirty="0"/>
          </a:p>
          <a:p>
            <a:pPr marL="0" indent="0">
              <a:buNone/>
            </a:pPr>
            <a:endParaRPr lang="en-US" sz="1800" dirty="0"/>
          </a:p>
          <a:p>
            <a:pPr marL="0" indent="0">
              <a:buNone/>
            </a:pPr>
            <a:r>
              <a:rPr lang="ro-RO" sz="1800" dirty="0"/>
              <a:t>3. Forma juridică de constituire: .............................................................</a:t>
            </a:r>
            <a:endParaRPr lang="en-US" sz="1800" dirty="0"/>
          </a:p>
          <a:p>
            <a:pPr marL="0" indent="0">
              <a:buNone/>
            </a:pPr>
            <a:r>
              <a:rPr lang="ro-RO" sz="1800" dirty="0"/>
              <a:t> </a:t>
            </a:r>
            <a:endParaRPr lang="en-US" sz="1800" dirty="0"/>
          </a:p>
          <a:p>
            <a:pPr marL="0" indent="0">
              <a:buNone/>
            </a:pPr>
            <a:r>
              <a:rPr lang="ro-RO" sz="1800" dirty="0"/>
              <a:t>4. Data înfiinţării/Număr Registrul Comerţului: .............................................................</a:t>
            </a:r>
            <a:endParaRPr lang="en-US" sz="1800" dirty="0"/>
          </a:p>
          <a:p>
            <a:pPr marL="0" indent="0">
              <a:buNone/>
            </a:pPr>
            <a:r>
              <a:rPr lang="ro-RO" sz="1800" dirty="0"/>
              <a:t> </a:t>
            </a:r>
            <a:endParaRPr lang="en-US" sz="1800" dirty="0"/>
          </a:p>
          <a:p>
            <a:pPr marL="0" indent="0">
              <a:buNone/>
            </a:pPr>
            <a:r>
              <a:rPr lang="ro-RO" sz="1800" dirty="0"/>
              <a:t>5. Data începerii efective a activităţii: .............................................................</a:t>
            </a:r>
            <a:endParaRPr lang="en-US" sz="1800" dirty="0"/>
          </a:p>
          <a:p>
            <a:pPr marL="0" indent="0">
              <a:buNone/>
            </a:pPr>
            <a:r>
              <a:rPr lang="ro-RO" sz="1800" dirty="0"/>
              <a:t> </a:t>
            </a:r>
            <a:endParaRPr lang="en-US" sz="1800" dirty="0"/>
          </a:p>
          <a:p>
            <a:pPr marL="0" indent="0">
              <a:buNone/>
            </a:pPr>
            <a:r>
              <a:rPr lang="ro-RO" sz="1800" dirty="0"/>
              <a:t>6. Activitatea principală a societăţii şi codul CAEN al activităţii principale: </a:t>
            </a:r>
            <a:endParaRPr lang="en-US" sz="1800" dirty="0"/>
          </a:p>
          <a:p>
            <a:pPr marL="0" indent="0">
              <a:buNone/>
            </a:pPr>
            <a:r>
              <a:rPr lang="ro-RO" sz="1800" dirty="0"/>
              <a:t>    codul CAEN al activităţii pentru care se solicită Ajutor Nerambursabil</a:t>
            </a:r>
            <a:r>
              <a:rPr lang="en-US" sz="1800" dirty="0"/>
              <a:t> </a:t>
            </a:r>
          </a:p>
        </p:txBody>
      </p:sp>
    </p:spTree>
    <p:extLst>
      <p:ext uri="{BB962C8B-B14F-4D97-AF65-F5344CB8AC3E}">
        <p14:creationId xmlns:p14="http://schemas.microsoft.com/office/powerpoint/2010/main" val="3287907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Informatii</a:t>
            </a:r>
            <a:r>
              <a:rPr lang="en-US" dirty="0" smtClean="0"/>
              <a:t> </a:t>
            </a:r>
            <a:r>
              <a:rPr lang="en-US" dirty="0" err="1" smtClean="0"/>
              <a:t>generale</a:t>
            </a:r>
            <a:endParaRPr lang="en-US" dirty="0"/>
          </a:p>
        </p:txBody>
      </p:sp>
      <p:sp>
        <p:nvSpPr>
          <p:cNvPr id="3" name="Content Placeholder 2"/>
          <p:cNvSpPr>
            <a:spLocks noGrp="1"/>
          </p:cNvSpPr>
          <p:nvPr>
            <p:ph idx="1"/>
          </p:nvPr>
        </p:nvSpPr>
        <p:spPr/>
        <p:txBody>
          <a:bodyPr/>
          <a:lstStyle/>
          <a:p>
            <a:pPr marL="0" indent="0">
              <a:buNone/>
            </a:pPr>
            <a:r>
              <a:rPr lang="ro-RO" sz="1800" dirty="0"/>
              <a:t>7. Natura capitalului social: </a:t>
            </a:r>
            <a:endParaRPr lang="en-US" sz="1800" dirty="0"/>
          </a:p>
          <a:p>
            <a:pPr marL="0" indent="0">
              <a:buNone/>
            </a:pPr>
            <a:r>
              <a:rPr lang="ro-RO" sz="1800" i="1" dirty="0"/>
              <a:t>Natura capitalului social (%)</a:t>
            </a:r>
            <a:endParaRPr lang="en-US" sz="1800" dirty="0"/>
          </a:p>
          <a:p>
            <a:pPr marL="0" indent="0">
              <a:buNone/>
            </a:pPr>
            <a:r>
              <a:rPr lang="ro-RO" sz="1800" i="1" dirty="0"/>
              <a:t>Privat</a:t>
            </a:r>
            <a:endParaRPr lang="en-US" sz="1800" dirty="0"/>
          </a:p>
          <a:p>
            <a:pPr marL="0" indent="0">
              <a:buNone/>
            </a:pPr>
            <a:r>
              <a:rPr lang="ro-RO" sz="1800" dirty="0" smtClean="0"/>
              <a:t>Român</a:t>
            </a:r>
            <a:endParaRPr lang="en-US" sz="1800" dirty="0"/>
          </a:p>
          <a:p>
            <a:pPr marL="0" indent="0">
              <a:buNone/>
            </a:pPr>
            <a:r>
              <a:rPr lang="ro-RO" sz="1800" dirty="0" smtClean="0"/>
              <a:t>Străin</a:t>
            </a:r>
            <a:endParaRPr lang="en-US" sz="1800" dirty="0"/>
          </a:p>
          <a:p>
            <a:pPr marL="0" indent="0">
              <a:buNone/>
            </a:pPr>
            <a:r>
              <a:rPr lang="ro-RO" sz="1800" dirty="0"/>
              <a:t>8. Valoarea capitalului: .............................................................</a:t>
            </a:r>
            <a:endParaRPr lang="en-US" sz="1800" dirty="0"/>
          </a:p>
          <a:p>
            <a:pPr marL="0" indent="0">
              <a:buNone/>
            </a:pPr>
            <a:r>
              <a:rPr lang="ro-RO" sz="1800" dirty="0"/>
              <a:t>9. Adresa, telefon/fax, e-mail: .............................................................</a:t>
            </a:r>
            <a:endParaRPr lang="en-US" sz="1800" dirty="0"/>
          </a:p>
          <a:p>
            <a:pPr marL="0" indent="0">
              <a:buNone/>
            </a:pPr>
            <a:r>
              <a:rPr lang="ro-RO" sz="1800" dirty="0"/>
              <a:t>10. Persoană de contact: .............................................................</a:t>
            </a:r>
            <a:endParaRPr lang="en-US" sz="1800" dirty="0"/>
          </a:p>
          <a:p>
            <a:pPr marL="0" indent="0">
              <a:buNone/>
            </a:pPr>
            <a:r>
              <a:rPr lang="ro-RO" sz="1800" dirty="0"/>
              <a:t>11. Conturi bancare deschise la: .............................................................</a:t>
            </a:r>
            <a:endParaRPr lang="en-US" sz="1800" dirty="0"/>
          </a:p>
          <a:p>
            <a:pPr marL="0" indent="0">
              <a:buNone/>
            </a:pPr>
            <a:r>
              <a:rPr lang="ro-RO" sz="1800" dirty="0"/>
              <a:t>12. Asociaţi, acţionari principali : .............................................................</a:t>
            </a:r>
            <a:endParaRPr lang="en-US" sz="1800" dirty="0"/>
          </a:p>
          <a:p>
            <a:pPr marL="0" indent="0">
              <a:buNone/>
            </a:pPr>
            <a:r>
              <a:rPr lang="ro-RO" sz="1800" i="1" dirty="0"/>
              <a:t>Numele şi prenumele/Denumire</a:t>
            </a:r>
            <a:endParaRPr lang="en-US" sz="1800" dirty="0"/>
          </a:p>
          <a:p>
            <a:pPr marL="0" indent="0">
              <a:buNone/>
            </a:pPr>
            <a:r>
              <a:rPr lang="ro-RO" sz="1800" i="1" dirty="0"/>
              <a:t>Domiciliu / sediul societăţii</a:t>
            </a:r>
            <a:endParaRPr lang="en-US" sz="1800" dirty="0"/>
          </a:p>
          <a:p>
            <a:pPr marL="0" indent="0">
              <a:buNone/>
            </a:pPr>
            <a:r>
              <a:rPr lang="ro-RO" sz="1800" i="1" dirty="0"/>
              <a:t>Pondere în Capital social </a:t>
            </a:r>
            <a:r>
              <a:rPr lang="ro-RO" sz="1800" i="1" dirty="0" smtClean="0"/>
              <a:t>%</a:t>
            </a:r>
            <a:endParaRPr lang="en-US" sz="1800" dirty="0"/>
          </a:p>
        </p:txBody>
      </p:sp>
    </p:spTree>
    <p:extLst>
      <p:ext uri="{BB962C8B-B14F-4D97-AF65-F5344CB8AC3E}">
        <p14:creationId xmlns:p14="http://schemas.microsoft.com/office/powerpoint/2010/main" val="3930921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Descrierea</a:t>
            </a:r>
            <a:r>
              <a:rPr lang="en-US" dirty="0" smtClean="0"/>
              <a:t> </a:t>
            </a:r>
            <a:r>
              <a:rPr lang="en-US" dirty="0" err="1" smtClean="0"/>
              <a:t>afacerii</a:t>
            </a:r>
            <a:endParaRPr lang="en-US" dirty="0"/>
          </a:p>
        </p:txBody>
      </p:sp>
      <p:sp>
        <p:nvSpPr>
          <p:cNvPr id="3" name="Content Placeholder 2"/>
          <p:cNvSpPr>
            <a:spLocks noGrp="1"/>
          </p:cNvSpPr>
          <p:nvPr>
            <p:ph idx="1"/>
          </p:nvPr>
        </p:nvSpPr>
        <p:spPr/>
        <p:txBody>
          <a:bodyPr/>
          <a:lstStyle/>
          <a:p>
            <a:pPr marL="0" indent="0">
              <a:buNone/>
            </a:pPr>
            <a:r>
              <a:rPr lang="ro-RO" sz="1800" b="1" dirty="0"/>
              <a:t>Ce fel de afacere doriti sa infiintati ? </a:t>
            </a:r>
            <a:r>
              <a:rPr lang="ro-RO" sz="1800" dirty="0"/>
              <a:t>Va rugam descrieti modalitatea in care veti genera profit? IN ce zona doriti sa va desfasurati activitateaa? Care vor fi produsele sau serviciile pe care doriti sa le puneti la dispozitia Clientilor?</a:t>
            </a:r>
            <a:endParaRPr lang="en-US" sz="1800" dirty="0"/>
          </a:p>
          <a:p>
            <a:pPr marL="0" lvl="0" indent="0">
              <a:buNone/>
            </a:pPr>
            <a:r>
              <a:rPr lang="ro-RO" sz="1800" dirty="0"/>
              <a:t>Industria in care imi voi desfasura activitatea este  </a:t>
            </a:r>
            <a:endParaRPr lang="en-US" sz="1800" dirty="0"/>
          </a:p>
          <a:p>
            <a:pPr marL="0" indent="0">
              <a:buNone/>
            </a:pPr>
            <a:r>
              <a:rPr lang="ro-RO" sz="1800" dirty="0"/>
              <a:t> </a:t>
            </a:r>
            <a:r>
              <a:rPr lang="ro-RO" sz="1800" dirty="0" smtClean="0"/>
              <a:t>.</a:t>
            </a:r>
            <a:r>
              <a:rPr lang="ro-RO" sz="1800" dirty="0"/>
              <a:t>........................................................... .............................................................</a:t>
            </a:r>
            <a:endParaRPr lang="en-US" sz="1800" dirty="0"/>
          </a:p>
          <a:p>
            <a:pPr marL="0" lvl="0" indent="0">
              <a:buNone/>
            </a:pPr>
            <a:r>
              <a:rPr lang="ro-RO" sz="1800" dirty="0"/>
              <a:t>Serviciile/ Produsele  pe care le voi presta/produce sunt </a:t>
            </a:r>
            <a:endParaRPr lang="en-US" sz="1800" dirty="0"/>
          </a:p>
          <a:p>
            <a:pPr marL="457200" lvl="1" indent="0">
              <a:buNone/>
            </a:pPr>
            <a:r>
              <a:rPr lang="ro-RO" sz="1800" dirty="0"/>
              <a:t>.............................................................</a:t>
            </a:r>
            <a:endParaRPr lang="en-US" sz="1800" dirty="0"/>
          </a:p>
          <a:p>
            <a:pPr marL="457200" lvl="1" indent="0">
              <a:buNone/>
            </a:pPr>
            <a:r>
              <a:rPr lang="ro-RO" sz="1800" dirty="0"/>
              <a:t>.............................................................</a:t>
            </a:r>
            <a:endParaRPr lang="en-US" sz="1800" dirty="0"/>
          </a:p>
          <a:p>
            <a:pPr marL="457200" lvl="1" indent="0">
              <a:buNone/>
            </a:pPr>
            <a:r>
              <a:rPr lang="ro-RO" sz="1800" dirty="0"/>
              <a:t>.............................................................</a:t>
            </a:r>
            <a:endParaRPr lang="en-US" sz="1800" dirty="0"/>
          </a:p>
          <a:p>
            <a:pPr marL="457200" lvl="1" indent="0">
              <a:buNone/>
            </a:pPr>
            <a:r>
              <a:rPr lang="ro-RO" sz="1800" dirty="0"/>
              <a:t>.............................................................</a:t>
            </a:r>
            <a:endParaRPr lang="en-US" sz="1800" dirty="0"/>
          </a:p>
          <a:p>
            <a:pPr marL="0" indent="0">
              <a:buNone/>
            </a:pPr>
            <a:endParaRPr lang="en-US" sz="1800" dirty="0"/>
          </a:p>
          <a:p>
            <a:pPr marL="0" indent="0">
              <a:buNone/>
            </a:pPr>
            <a:r>
              <a:rPr lang="ro-RO" sz="1800" dirty="0"/>
              <a:t>Detaliere activitatea principala pentru care vreau sa obtin finantarea. </a:t>
            </a:r>
            <a:endParaRPr lang="en-US" sz="1800" dirty="0"/>
          </a:p>
          <a:p>
            <a:pPr marL="0" indent="0">
              <a:buNone/>
            </a:pPr>
            <a:r>
              <a:rPr lang="ro-RO" sz="1800" dirty="0"/>
              <a:t>Va rugam sa descrieti cat mai in detaliu afacerea si modul in care acesta va functiona.   Care este modelul dumnevoastra de business ? </a:t>
            </a:r>
            <a:endParaRPr lang="en-US" sz="1800" dirty="0"/>
          </a:p>
          <a:p>
            <a:endParaRPr lang="en-US" dirty="0"/>
          </a:p>
        </p:txBody>
      </p:sp>
    </p:spTree>
    <p:extLst>
      <p:ext uri="{BB962C8B-B14F-4D97-AF65-F5344CB8AC3E}">
        <p14:creationId xmlns:p14="http://schemas.microsoft.com/office/powerpoint/2010/main" val="470102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74638"/>
            <a:ext cx="8824478" cy="850106"/>
          </a:xfrm>
        </p:spPr>
        <p:txBody>
          <a:bodyPr/>
          <a:lstStyle/>
          <a:p>
            <a:r>
              <a:rPr lang="en-US" dirty="0"/>
              <a:t>9</a:t>
            </a:r>
            <a:r>
              <a:rPr lang="en-US" dirty="0" smtClean="0"/>
              <a:t> </a:t>
            </a:r>
            <a:r>
              <a:rPr lang="en-US" dirty="0" err="1" smtClean="0"/>
              <a:t>intrebari</a:t>
            </a:r>
            <a:r>
              <a:rPr lang="en-US" dirty="0" smtClean="0"/>
              <a:t> </a:t>
            </a:r>
            <a:r>
              <a:rPr lang="en-US" dirty="0" err="1" smtClean="0"/>
              <a:t>pentru</a:t>
            </a:r>
            <a:r>
              <a:rPr lang="en-US" dirty="0" smtClean="0"/>
              <a:t> </a:t>
            </a:r>
            <a:r>
              <a:rPr lang="en-US" dirty="0" err="1" smtClean="0"/>
              <a:t>descrierea</a:t>
            </a:r>
            <a:r>
              <a:rPr lang="en-US" dirty="0" smtClean="0"/>
              <a:t> </a:t>
            </a:r>
            <a:r>
              <a:rPr lang="en-US" dirty="0" err="1" smtClean="0"/>
              <a:t>afacerii</a:t>
            </a:r>
            <a:endParaRPr lang="en-US" dirty="0"/>
          </a:p>
        </p:txBody>
      </p:sp>
      <p:sp>
        <p:nvSpPr>
          <p:cNvPr id="3" name="Content Placeholder 2"/>
          <p:cNvSpPr>
            <a:spLocks noGrp="1"/>
          </p:cNvSpPr>
          <p:nvPr>
            <p:ph idx="1"/>
          </p:nvPr>
        </p:nvSpPr>
        <p:spPr>
          <a:xfrm>
            <a:off x="457200" y="1146822"/>
            <a:ext cx="8229600" cy="4785395"/>
          </a:xfrm>
        </p:spPr>
        <p:txBody>
          <a:bodyPr/>
          <a:lstStyle/>
          <a:p>
            <a:pPr marL="457200" indent="-457200">
              <a:buFont typeface="+mj-lt"/>
              <a:buAutoNum type="arabicPeriod"/>
            </a:pPr>
            <a:r>
              <a:rPr lang="en-US" sz="2400" dirty="0"/>
              <a:t>Cum </a:t>
            </a:r>
            <a:r>
              <a:rPr lang="en-US" sz="2400" dirty="0" err="1"/>
              <a:t>va</a:t>
            </a:r>
            <a:r>
              <a:rPr lang="en-US" sz="2400" dirty="0"/>
              <a:t> </a:t>
            </a:r>
            <a:r>
              <a:rPr lang="en-US" sz="2400" dirty="0" err="1"/>
              <a:t>functiona</a:t>
            </a:r>
            <a:r>
              <a:rPr lang="en-US" sz="2400" dirty="0"/>
              <a:t> </a:t>
            </a:r>
            <a:r>
              <a:rPr lang="en-US" sz="2400" dirty="0" err="1"/>
              <a:t>Afacerea</a:t>
            </a:r>
            <a:r>
              <a:rPr lang="en-US" sz="2400" dirty="0"/>
              <a:t>?</a:t>
            </a:r>
          </a:p>
          <a:p>
            <a:pPr marL="457200" indent="-457200">
              <a:buFont typeface="+mj-lt"/>
              <a:buAutoNum type="arabicPeriod"/>
            </a:pPr>
            <a:r>
              <a:rPr lang="en-US" sz="2400" dirty="0"/>
              <a:t>Cui </a:t>
            </a:r>
            <a:r>
              <a:rPr lang="en-US" sz="2400" dirty="0" err="1"/>
              <a:t>sunt</a:t>
            </a:r>
            <a:r>
              <a:rPr lang="en-US" sz="2400" dirty="0"/>
              <a:t> </a:t>
            </a:r>
            <a:r>
              <a:rPr lang="en-US" sz="2400" dirty="0" err="1"/>
              <a:t>destinate</a:t>
            </a:r>
            <a:r>
              <a:rPr lang="en-US" sz="2400" dirty="0"/>
              <a:t> </a:t>
            </a:r>
            <a:r>
              <a:rPr lang="en-US" sz="2400" dirty="0" err="1"/>
              <a:t>produsele</a:t>
            </a:r>
            <a:r>
              <a:rPr lang="en-US" sz="2400" dirty="0"/>
              <a:t> </a:t>
            </a:r>
            <a:r>
              <a:rPr lang="en-US" sz="2400" dirty="0" err="1"/>
              <a:t>dvs</a:t>
            </a:r>
            <a:r>
              <a:rPr lang="en-US" sz="2400" dirty="0"/>
              <a:t>. ?  </a:t>
            </a:r>
          </a:p>
          <a:p>
            <a:pPr marL="457200" indent="-457200">
              <a:buFont typeface="+mj-lt"/>
              <a:buAutoNum type="arabicPeriod"/>
            </a:pPr>
            <a:r>
              <a:rPr lang="en-US" sz="2400" dirty="0"/>
              <a:t>Este un sector in </a:t>
            </a:r>
            <a:r>
              <a:rPr lang="en-US" sz="2400" dirty="0" err="1"/>
              <a:t>dezvoltare</a:t>
            </a:r>
            <a:r>
              <a:rPr lang="en-US" sz="2400" dirty="0"/>
              <a:t>? </a:t>
            </a:r>
          </a:p>
          <a:p>
            <a:pPr marL="457200" indent="-457200">
              <a:buFont typeface="+mj-lt"/>
              <a:buAutoNum type="arabicPeriod"/>
            </a:pPr>
            <a:r>
              <a:rPr lang="en-US" sz="2400" dirty="0" err="1"/>
              <a:t>Ce</a:t>
            </a:r>
            <a:r>
              <a:rPr lang="en-US" sz="2400" dirty="0"/>
              <a:t> </a:t>
            </a:r>
            <a:r>
              <a:rPr lang="en-US" sz="2400" dirty="0" err="1"/>
              <a:t>schimbari</a:t>
            </a:r>
            <a:r>
              <a:rPr lang="en-US" sz="2400" dirty="0"/>
              <a:t> </a:t>
            </a:r>
            <a:r>
              <a:rPr lang="en-US" sz="2400" dirty="0" err="1"/>
              <a:t>credeti</a:t>
            </a:r>
            <a:r>
              <a:rPr lang="en-US" sz="2400" dirty="0"/>
              <a:t> </a:t>
            </a:r>
            <a:r>
              <a:rPr lang="en-US" sz="2400" dirty="0" err="1"/>
              <a:t>ca</a:t>
            </a:r>
            <a:r>
              <a:rPr lang="en-US" sz="2400" dirty="0"/>
              <a:t> se </a:t>
            </a:r>
            <a:r>
              <a:rPr lang="en-US" sz="2400" dirty="0" err="1"/>
              <a:t>vor</a:t>
            </a:r>
            <a:r>
              <a:rPr lang="en-US" sz="2400" dirty="0"/>
              <a:t> produce </a:t>
            </a:r>
            <a:r>
              <a:rPr lang="en-US" sz="2400" dirty="0" err="1"/>
              <a:t>pe</a:t>
            </a:r>
            <a:r>
              <a:rPr lang="en-US" sz="2400" dirty="0"/>
              <a:t> </a:t>
            </a:r>
            <a:r>
              <a:rPr lang="en-US" sz="2400" dirty="0" err="1"/>
              <a:t>termen</a:t>
            </a:r>
            <a:r>
              <a:rPr lang="en-US" sz="2400" dirty="0"/>
              <a:t> </a:t>
            </a:r>
            <a:r>
              <a:rPr lang="en-US" sz="2400" dirty="0" err="1"/>
              <a:t>scurt</a:t>
            </a:r>
            <a:r>
              <a:rPr lang="en-US" sz="2400" dirty="0"/>
              <a:t> </a:t>
            </a:r>
            <a:r>
              <a:rPr lang="en-US" sz="2400" dirty="0" err="1"/>
              <a:t>si</a:t>
            </a:r>
            <a:r>
              <a:rPr lang="en-US" sz="2400" dirty="0"/>
              <a:t> </a:t>
            </a:r>
            <a:r>
              <a:rPr lang="en-US" sz="2400" dirty="0" err="1"/>
              <a:t>pe</a:t>
            </a:r>
            <a:r>
              <a:rPr lang="en-US" sz="2400" dirty="0"/>
              <a:t> </a:t>
            </a:r>
            <a:r>
              <a:rPr lang="en-US" sz="2400" dirty="0" err="1"/>
              <a:t>termen</a:t>
            </a:r>
            <a:r>
              <a:rPr lang="en-US" sz="2400" dirty="0"/>
              <a:t> lung?  </a:t>
            </a:r>
          </a:p>
          <a:p>
            <a:pPr marL="457200" indent="-457200">
              <a:buFont typeface="+mj-lt"/>
              <a:buAutoNum type="arabicPeriod"/>
            </a:pPr>
            <a:r>
              <a:rPr lang="en-US" sz="2400" dirty="0"/>
              <a:t>In </a:t>
            </a:r>
            <a:r>
              <a:rPr lang="en-US" sz="2400" dirty="0" err="1"/>
              <a:t>ce</a:t>
            </a:r>
            <a:r>
              <a:rPr lang="en-US" sz="2400" dirty="0"/>
              <a:t> mod </a:t>
            </a:r>
            <a:r>
              <a:rPr lang="en-US" sz="2400" dirty="0" err="1"/>
              <a:t>afacerea</a:t>
            </a:r>
            <a:r>
              <a:rPr lang="en-US" sz="2400" dirty="0"/>
              <a:t> </a:t>
            </a:r>
            <a:r>
              <a:rPr lang="en-US" sz="2400" dirty="0" err="1"/>
              <a:t>dvs</a:t>
            </a:r>
            <a:r>
              <a:rPr lang="en-US" sz="2400" dirty="0"/>
              <a:t>. </a:t>
            </a:r>
            <a:r>
              <a:rPr lang="en-US" sz="2400" dirty="0" err="1"/>
              <a:t>va</a:t>
            </a:r>
            <a:r>
              <a:rPr lang="en-US" sz="2400" dirty="0"/>
              <a:t> fi </a:t>
            </a:r>
            <a:r>
              <a:rPr lang="en-US" sz="2400" dirty="0" err="1"/>
              <a:t>pregatita</a:t>
            </a:r>
            <a:r>
              <a:rPr lang="en-US" sz="2400" dirty="0"/>
              <a:t> </a:t>
            </a:r>
            <a:r>
              <a:rPr lang="en-US" sz="2400" dirty="0" err="1"/>
              <a:t>sa</a:t>
            </a:r>
            <a:r>
              <a:rPr lang="en-US" sz="2400" dirty="0"/>
              <a:t> se </a:t>
            </a:r>
            <a:r>
              <a:rPr lang="en-US" sz="2400" dirty="0" err="1"/>
              <a:t>confrunte</a:t>
            </a:r>
            <a:r>
              <a:rPr lang="en-US" sz="2400" dirty="0"/>
              <a:t> cu </a:t>
            </a:r>
            <a:r>
              <a:rPr lang="en-US" sz="2400" dirty="0" err="1"/>
              <a:t>acestea</a:t>
            </a:r>
            <a:r>
              <a:rPr lang="en-US" sz="2400" dirty="0"/>
              <a:t>?</a:t>
            </a:r>
          </a:p>
          <a:p>
            <a:pPr marL="457200" indent="-457200">
              <a:buFont typeface="+mj-lt"/>
              <a:buAutoNum type="arabicPeriod"/>
            </a:pPr>
            <a:r>
              <a:rPr lang="en-US" sz="2400" dirty="0" err="1"/>
              <a:t>Ce</a:t>
            </a:r>
            <a:r>
              <a:rPr lang="en-US" sz="2400" dirty="0"/>
              <a:t> </a:t>
            </a:r>
            <a:r>
              <a:rPr lang="en-US" sz="2400" dirty="0" err="1"/>
              <a:t>factori</a:t>
            </a:r>
            <a:r>
              <a:rPr lang="en-US" sz="2400" dirty="0"/>
              <a:t> </a:t>
            </a:r>
            <a:r>
              <a:rPr lang="en-US" sz="2400" dirty="0" err="1"/>
              <a:t>vor</a:t>
            </a:r>
            <a:r>
              <a:rPr lang="en-US" sz="2400" dirty="0"/>
              <a:t> </a:t>
            </a:r>
            <a:r>
              <a:rPr lang="en-US" sz="2400" dirty="0" err="1"/>
              <a:t>contribui</a:t>
            </a:r>
            <a:r>
              <a:rPr lang="en-US" sz="2400" dirty="0"/>
              <a:t> la </a:t>
            </a:r>
            <a:r>
              <a:rPr lang="en-US" sz="2400" dirty="0" err="1"/>
              <a:t>succesul</a:t>
            </a:r>
            <a:r>
              <a:rPr lang="en-US" sz="2400" dirty="0"/>
              <a:t> </a:t>
            </a:r>
            <a:r>
              <a:rPr lang="en-US" sz="2400" dirty="0" err="1"/>
              <a:t>afacerii</a:t>
            </a:r>
            <a:r>
              <a:rPr lang="en-US" sz="2400" dirty="0"/>
              <a:t>?</a:t>
            </a:r>
          </a:p>
          <a:p>
            <a:pPr marL="457200" indent="-457200">
              <a:buFont typeface="+mj-lt"/>
              <a:buAutoNum type="arabicPeriod"/>
            </a:pPr>
            <a:r>
              <a:rPr lang="en-US" sz="2400" dirty="0"/>
              <a:t> Care </a:t>
            </a:r>
            <a:r>
              <a:rPr lang="en-US" sz="2400" dirty="0" err="1"/>
              <a:t>sunt</a:t>
            </a:r>
            <a:r>
              <a:rPr lang="en-US" sz="2400" dirty="0"/>
              <a:t> </a:t>
            </a:r>
            <a:r>
              <a:rPr lang="en-US" sz="2400" dirty="0" err="1"/>
              <a:t>cele</a:t>
            </a:r>
            <a:r>
              <a:rPr lang="en-US" sz="2400" dirty="0"/>
              <a:t> </a:t>
            </a:r>
            <a:r>
              <a:rPr lang="en-US" sz="2400" dirty="0" err="1"/>
              <a:t>mai</a:t>
            </a:r>
            <a:r>
              <a:rPr lang="en-US" sz="2400" dirty="0"/>
              <a:t> competitive </a:t>
            </a:r>
            <a:r>
              <a:rPr lang="en-US" sz="2400" dirty="0" err="1"/>
              <a:t>puncte</a:t>
            </a:r>
            <a:r>
              <a:rPr lang="en-US" sz="2400" dirty="0"/>
              <a:t> ale </a:t>
            </a:r>
            <a:r>
              <a:rPr lang="en-US" sz="2400" dirty="0" err="1"/>
              <a:t>dvs</a:t>
            </a:r>
            <a:r>
              <a:rPr lang="en-US" sz="2400" dirty="0"/>
              <a:t>.? </a:t>
            </a:r>
          </a:p>
          <a:p>
            <a:pPr marL="457200" indent="-457200">
              <a:buFont typeface="+mj-lt"/>
              <a:buAutoNum type="arabicPeriod"/>
            </a:pPr>
            <a:r>
              <a:rPr lang="en-US" sz="2400" dirty="0" err="1"/>
              <a:t>Ce</a:t>
            </a:r>
            <a:r>
              <a:rPr lang="en-US" sz="2400" dirty="0"/>
              <a:t> </a:t>
            </a:r>
            <a:r>
              <a:rPr lang="en-US" sz="2400" dirty="0" err="1"/>
              <a:t>veti</a:t>
            </a:r>
            <a:r>
              <a:rPr lang="en-US" sz="2400" dirty="0"/>
              <a:t> </a:t>
            </a:r>
            <a:r>
              <a:rPr lang="en-US" sz="2400" dirty="0" err="1"/>
              <a:t>oferi</a:t>
            </a:r>
            <a:r>
              <a:rPr lang="en-US" sz="2400" dirty="0"/>
              <a:t> </a:t>
            </a:r>
            <a:r>
              <a:rPr lang="en-US" sz="2400" dirty="0" err="1"/>
              <a:t>dvs</a:t>
            </a:r>
            <a:r>
              <a:rPr lang="en-US" sz="2400" dirty="0"/>
              <a:t>. personal </a:t>
            </a:r>
            <a:r>
              <a:rPr lang="en-US" sz="2400" dirty="0" err="1"/>
              <a:t>acestei</a:t>
            </a:r>
            <a:r>
              <a:rPr lang="en-US" sz="2400" dirty="0"/>
              <a:t> </a:t>
            </a:r>
            <a:r>
              <a:rPr lang="en-US" sz="2400" dirty="0" err="1"/>
              <a:t>noi</a:t>
            </a:r>
            <a:r>
              <a:rPr lang="en-US" sz="2400" dirty="0"/>
              <a:t> </a:t>
            </a:r>
            <a:r>
              <a:rPr lang="en-US" sz="2400" dirty="0" err="1"/>
              <a:t>afaceri</a:t>
            </a:r>
            <a:r>
              <a:rPr lang="en-US" sz="2400" dirty="0"/>
              <a:t>, din </a:t>
            </a:r>
            <a:r>
              <a:rPr lang="en-US" sz="2400" dirty="0" err="1"/>
              <a:t>experienta</a:t>
            </a:r>
            <a:r>
              <a:rPr lang="en-US" sz="2400" dirty="0"/>
              <a:t> </a:t>
            </a:r>
            <a:r>
              <a:rPr lang="en-US" sz="2400" dirty="0" err="1"/>
              <a:t>dvs</a:t>
            </a:r>
            <a:r>
              <a:rPr lang="en-US" sz="2400" dirty="0"/>
              <a:t>. </a:t>
            </a:r>
            <a:r>
              <a:rPr lang="en-US" sz="2400" dirty="0" err="1"/>
              <a:t>anterioara</a:t>
            </a:r>
            <a:r>
              <a:rPr lang="en-US" sz="2400" dirty="0"/>
              <a:t>?</a:t>
            </a:r>
          </a:p>
          <a:p>
            <a:pPr marL="457200" indent="-457200">
              <a:buFont typeface="+mj-lt"/>
              <a:buAutoNum type="arabicPeriod"/>
            </a:pPr>
            <a:r>
              <a:rPr lang="en-US" sz="2400" dirty="0"/>
              <a:t>De </a:t>
            </a:r>
            <a:r>
              <a:rPr lang="en-US" sz="2400" dirty="0" err="1"/>
              <a:t>ce</a:t>
            </a:r>
            <a:r>
              <a:rPr lang="en-US" sz="2400" dirty="0"/>
              <a:t> </a:t>
            </a:r>
            <a:r>
              <a:rPr lang="en-US" sz="2400" dirty="0" err="1"/>
              <a:t>credeti</a:t>
            </a:r>
            <a:r>
              <a:rPr lang="en-US" sz="2400" dirty="0"/>
              <a:t> </a:t>
            </a:r>
            <a:r>
              <a:rPr lang="en-US" sz="2400" dirty="0" err="1"/>
              <a:t>ca</a:t>
            </a:r>
            <a:r>
              <a:rPr lang="en-US" sz="2400" dirty="0"/>
              <a:t> </a:t>
            </a:r>
            <a:r>
              <a:rPr lang="en-US" sz="2400" dirty="0" err="1"/>
              <a:t>va</a:t>
            </a:r>
            <a:r>
              <a:rPr lang="en-US" sz="2400" dirty="0"/>
              <a:t> fi un success? </a:t>
            </a:r>
          </a:p>
        </p:txBody>
      </p:sp>
    </p:spTree>
    <p:extLst>
      <p:ext uri="{BB962C8B-B14F-4D97-AF65-F5344CB8AC3E}">
        <p14:creationId xmlns:p14="http://schemas.microsoft.com/office/powerpoint/2010/main" val="3163568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21354"/>
            <a:ext cx="8938448" cy="850106"/>
          </a:xfrm>
        </p:spPr>
        <p:txBody>
          <a:bodyPr/>
          <a:lstStyle/>
          <a:p>
            <a:r>
              <a:rPr lang="en-US" sz="3200" dirty="0" err="1" smtClean="0"/>
              <a:t>Despre</a:t>
            </a:r>
            <a:r>
              <a:rPr lang="en-US" sz="3200" dirty="0" smtClean="0"/>
              <a:t> </a:t>
            </a:r>
            <a:r>
              <a:rPr lang="en-US" sz="3200" dirty="0" err="1" smtClean="0"/>
              <a:t>Clienti</a:t>
            </a:r>
            <a:r>
              <a:rPr lang="en-US" sz="3200" dirty="0" smtClean="0"/>
              <a:t> </a:t>
            </a:r>
            <a:r>
              <a:rPr lang="mr-IN" sz="3200" dirty="0" smtClean="0"/>
              <a:t>– date generale </a:t>
            </a:r>
            <a:br>
              <a:rPr lang="mr-IN" sz="3200" dirty="0" smtClean="0"/>
            </a:br>
            <a:r>
              <a:rPr lang="en-US" sz="3200" dirty="0" smtClean="0"/>
              <a:t> </a:t>
            </a:r>
            <a:r>
              <a:rPr lang="en-US" sz="3200" dirty="0" err="1" smtClean="0"/>
              <a:t>cei</a:t>
            </a:r>
            <a:r>
              <a:rPr lang="en-US" sz="3200" dirty="0" smtClean="0"/>
              <a:t> care </a:t>
            </a:r>
            <a:r>
              <a:rPr lang="en-US" sz="3200" dirty="0" err="1" smtClean="0"/>
              <a:t>fac</a:t>
            </a:r>
            <a:r>
              <a:rPr lang="en-US" sz="3200" dirty="0" smtClean="0"/>
              <a:t> </a:t>
            </a:r>
            <a:r>
              <a:rPr lang="en-US" sz="3200" dirty="0" err="1" smtClean="0"/>
              <a:t>ca</a:t>
            </a:r>
            <a:r>
              <a:rPr lang="en-US" sz="3200" dirty="0" smtClean="0"/>
              <a:t> </a:t>
            </a:r>
            <a:r>
              <a:rPr lang="en-US" sz="3200" dirty="0" err="1" smtClean="0"/>
              <a:t>afacerea</a:t>
            </a:r>
            <a:r>
              <a:rPr lang="en-US" sz="3200" dirty="0" smtClean="0"/>
              <a:t> </a:t>
            </a:r>
            <a:r>
              <a:rPr lang="en-US" sz="3200" dirty="0" err="1" smtClean="0"/>
              <a:t>sa</a:t>
            </a:r>
            <a:r>
              <a:rPr lang="en-US" sz="3200" dirty="0" smtClean="0"/>
              <a:t> </a:t>
            </a:r>
            <a:r>
              <a:rPr lang="en-US" sz="3200" dirty="0" err="1" smtClean="0"/>
              <a:t>existe</a:t>
            </a:r>
            <a:r>
              <a:rPr lang="en-US" sz="3200" dirty="0" smtClean="0"/>
              <a:t> (1)</a:t>
            </a:r>
            <a:endParaRPr lang="en-US" sz="3200" dirty="0"/>
          </a:p>
        </p:txBody>
      </p:sp>
      <p:sp>
        <p:nvSpPr>
          <p:cNvPr id="3" name="Content Placeholder 2"/>
          <p:cNvSpPr>
            <a:spLocks noGrp="1"/>
          </p:cNvSpPr>
          <p:nvPr>
            <p:ph idx="1"/>
          </p:nvPr>
        </p:nvSpPr>
        <p:spPr/>
        <p:txBody>
          <a:bodyPr/>
          <a:lstStyle/>
          <a:p>
            <a:pPr marL="0" indent="0">
              <a:buNone/>
            </a:pPr>
            <a:r>
              <a:rPr lang="ro-RO" sz="1800" dirty="0"/>
              <a:t>Unde sunt localizati? (judet, regiune, ţară şi distanţa faţă de locaţia proiectului)? </a:t>
            </a:r>
            <a:endParaRPr lang="en-US" sz="1800" dirty="0"/>
          </a:p>
          <a:p>
            <a:pPr marL="0" indent="0">
              <a:buNone/>
            </a:pPr>
            <a:r>
              <a:rPr lang="ro-RO" sz="1800" dirty="0"/>
              <a:t> </a:t>
            </a:r>
            <a:endParaRPr lang="en-US" sz="1800" dirty="0"/>
          </a:p>
          <a:p>
            <a:pPr marL="0" indent="0">
              <a:buNone/>
            </a:pPr>
            <a:r>
              <a:rPr lang="ro-RO" sz="1800" dirty="0"/>
              <a:t>Sunt persoane fizice ? Sunt persoane juridice? In ce industrie activeaza?</a:t>
            </a:r>
            <a:endParaRPr lang="en-US" sz="1800" dirty="0"/>
          </a:p>
          <a:p>
            <a:pPr marL="0" indent="0">
              <a:buNone/>
            </a:pPr>
            <a:r>
              <a:rPr lang="ro-RO" sz="1800" dirty="0"/>
              <a:t> </a:t>
            </a:r>
            <a:endParaRPr lang="en-US" sz="1800" dirty="0"/>
          </a:p>
          <a:p>
            <a:pPr marL="0" indent="0">
              <a:buNone/>
            </a:pPr>
            <a:r>
              <a:rPr lang="ro-RO" sz="1800" dirty="0"/>
              <a:t>Care este profilul lor?</a:t>
            </a:r>
            <a:endParaRPr lang="en-US" sz="1800" dirty="0"/>
          </a:p>
          <a:p>
            <a:pPr marL="0" indent="0">
              <a:buNone/>
            </a:pPr>
            <a:r>
              <a:rPr lang="ro-RO" sz="1800" dirty="0"/>
              <a:t> </a:t>
            </a:r>
            <a:endParaRPr lang="en-US" sz="1800" dirty="0"/>
          </a:p>
          <a:p>
            <a:pPr marL="0" indent="0">
              <a:buNone/>
            </a:pPr>
            <a:r>
              <a:rPr lang="ro-RO" sz="1800" dirty="0"/>
              <a:t>Care este nevoia pe care produsele/serviciile tale o acopera? Este aceasta o nevoie reala pe care ei nu o pot acoperi in alt mod?</a:t>
            </a:r>
            <a:endParaRPr lang="en-US" sz="1800" dirty="0"/>
          </a:p>
          <a:p>
            <a:pPr marL="0" indent="0">
              <a:buNone/>
            </a:pPr>
            <a:r>
              <a:rPr lang="ro-RO" sz="1800" dirty="0"/>
              <a:t> </a:t>
            </a:r>
            <a:endParaRPr lang="en-US" sz="1800" dirty="0"/>
          </a:p>
          <a:p>
            <a:pPr marL="0" indent="0">
              <a:buNone/>
            </a:pPr>
            <a:r>
              <a:rPr lang="ro-RO" sz="1800" dirty="0"/>
              <a:t>Care sunt caracteristicile Clientilor:</a:t>
            </a:r>
            <a:endParaRPr lang="en-US" sz="1800" dirty="0"/>
          </a:p>
          <a:p>
            <a:pPr marL="0" lvl="0" indent="0">
              <a:buNone/>
            </a:pPr>
            <a:r>
              <a:rPr lang="ro-RO" sz="1800" dirty="0"/>
              <a:t>Au ei bani sa plateasca?</a:t>
            </a:r>
            <a:endParaRPr lang="en-US" sz="1800" dirty="0"/>
          </a:p>
          <a:p>
            <a:pPr marL="0" lvl="0" indent="0">
              <a:buNone/>
            </a:pPr>
            <a:r>
              <a:rPr lang="ro-RO" sz="1800" dirty="0"/>
              <a:t>Sunt dispusi sa platesca?</a:t>
            </a:r>
            <a:endParaRPr lang="en-US" sz="1800" dirty="0"/>
          </a:p>
          <a:p>
            <a:pPr marL="0" lvl="0" indent="0">
              <a:buNone/>
            </a:pPr>
            <a:r>
              <a:rPr lang="ro-RO" sz="1800" dirty="0"/>
              <a:t>Sunt dispusi sa-ti plateasca tie?</a:t>
            </a:r>
            <a:endParaRPr lang="en-US" sz="1800" dirty="0"/>
          </a:p>
          <a:p>
            <a:pPr marL="0" lvl="0" indent="0">
              <a:buNone/>
            </a:pPr>
            <a:r>
              <a:rPr lang="ro-RO" sz="1800" dirty="0"/>
              <a:t>De ce tie si nu altcuiva?</a:t>
            </a:r>
            <a:endParaRPr lang="en-US" sz="1800" dirty="0"/>
          </a:p>
          <a:p>
            <a:pPr marL="0" indent="0">
              <a:buNone/>
            </a:pPr>
            <a:endParaRPr lang="en-US" dirty="0"/>
          </a:p>
        </p:txBody>
      </p:sp>
    </p:spTree>
    <p:extLst>
      <p:ext uri="{BB962C8B-B14F-4D97-AF65-F5344CB8AC3E}">
        <p14:creationId xmlns:p14="http://schemas.microsoft.com/office/powerpoint/2010/main" val="39213462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21354"/>
            <a:ext cx="8938448" cy="850106"/>
          </a:xfrm>
        </p:spPr>
        <p:txBody>
          <a:bodyPr/>
          <a:lstStyle/>
          <a:p>
            <a:r>
              <a:rPr lang="en-US" sz="3200" dirty="0" err="1" smtClean="0"/>
              <a:t>Despre</a:t>
            </a:r>
            <a:r>
              <a:rPr lang="en-US" sz="3200" dirty="0" smtClean="0"/>
              <a:t> </a:t>
            </a:r>
            <a:r>
              <a:rPr lang="en-US" sz="3200" dirty="0" err="1" smtClean="0"/>
              <a:t>Clienti</a:t>
            </a:r>
            <a:r>
              <a:rPr lang="en-US" sz="3200" dirty="0" smtClean="0"/>
              <a:t> </a:t>
            </a:r>
            <a:r>
              <a:rPr lang="mr-IN" sz="3200" dirty="0" smtClean="0"/>
              <a:t>–</a:t>
            </a:r>
            <a:r>
              <a:rPr lang="en-US" sz="3200" dirty="0" smtClean="0"/>
              <a:t> </a:t>
            </a:r>
            <a:r>
              <a:rPr lang="en-US" sz="3200" dirty="0" err="1" smtClean="0"/>
              <a:t>estimari</a:t>
            </a:r>
            <a:r>
              <a:rPr lang="en-US" sz="3200" dirty="0" smtClean="0"/>
              <a:t> </a:t>
            </a:r>
            <a:r>
              <a:rPr lang="en-US" sz="3200" dirty="0" err="1" smtClean="0"/>
              <a:t>si</a:t>
            </a:r>
            <a:r>
              <a:rPr lang="en-US" sz="3200" dirty="0" smtClean="0"/>
              <a:t> </a:t>
            </a:r>
            <a:r>
              <a:rPr lang="en-US" sz="3200" dirty="0" err="1" smtClean="0"/>
              <a:t>descriere</a:t>
            </a:r>
            <a:r>
              <a:rPr lang="en-US" sz="3200" dirty="0" smtClean="0"/>
              <a:t> NEVOIE (2)</a:t>
            </a:r>
            <a:endParaRPr lang="en-US" sz="3200" dirty="0"/>
          </a:p>
        </p:txBody>
      </p:sp>
      <p:sp>
        <p:nvSpPr>
          <p:cNvPr id="3" name="Content Placeholder 2"/>
          <p:cNvSpPr>
            <a:spLocks noGrp="1"/>
          </p:cNvSpPr>
          <p:nvPr>
            <p:ph idx="1"/>
          </p:nvPr>
        </p:nvSpPr>
        <p:spPr/>
        <p:txBody>
          <a:bodyPr/>
          <a:lstStyle/>
          <a:p>
            <a:pPr marL="0" indent="0">
              <a:buNone/>
            </a:pPr>
            <a:r>
              <a:rPr lang="ro-RO" sz="1800" dirty="0"/>
              <a:t>Estimari legate de Clienti </a:t>
            </a:r>
            <a:endParaRPr lang="en-US" sz="1800" dirty="0"/>
          </a:p>
          <a:p>
            <a:pPr marL="0" lvl="0" indent="0">
              <a:buNone/>
            </a:pPr>
            <a:r>
              <a:rPr lang="ro-RO" sz="1800" dirty="0"/>
              <a:t>Numar estimat de clienti  exsitent in </a:t>
            </a:r>
            <a:r>
              <a:rPr lang="ro-RO" sz="1800" dirty="0" smtClean="0"/>
              <a:t>piata</a:t>
            </a:r>
          </a:p>
          <a:p>
            <a:pPr marL="0" lvl="0" indent="0">
              <a:buNone/>
            </a:pPr>
            <a:r>
              <a:rPr lang="ro-RO" sz="1800" dirty="0"/>
              <a:t>	</a:t>
            </a:r>
            <a:r>
              <a:rPr lang="ro-RO" sz="1800" dirty="0" smtClean="0"/>
              <a:t>		 </a:t>
            </a:r>
            <a:r>
              <a:rPr lang="ro-RO" sz="1800" dirty="0"/>
              <a:t>(asa cum ai definit-o tu – regional, local....clienti tinta</a:t>
            </a:r>
            <a:r>
              <a:rPr lang="ro-RO" sz="1800" dirty="0" smtClean="0"/>
              <a:t>)</a:t>
            </a:r>
          </a:p>
          <a:p>
            <a:pPr marL="0" indent="0">
              <a:buNone/>
            </a:pPr>
            <a:endParaRPr lang="ro-RO" sz="1800" dirty="0"/>
          </a:p>
          <a:p>
            <a:pPr marL="0" indent="0">
              <a:buNone/>
            </a:pPr>
            <a:r>
              <a:rPr lang="ro-RO" sz="1800" dirty="0"/>
              <a:t>Ce beneficii vor avea Clientii tai daca cumpara produsul tau</a:t>
            </a:r>
            <a:r>
              <a:rPr lang="ro-RO" sz="1800" dirty="0" smtClean="0"/>
              <a:t>?</a:t>
            </a:r>
          </a:p>
          <a:p>
            <a:pPr marL="0" indent="0">
              <a:buNone/>
            </a:pPr>
            <a:endParaRPr lang="en-US" sz="1800" dirty="0"/>
          </a:p>
          <a:p>
            <a:pPr marL="0" indent="0">
              <a:buNone/>
            </a:pPr>
            <a:r>
              <a:rPr lang="ro-RO" sz="1800" dirty="0"/>
              <a:t>Cu ce ii va ajuta pe ei faptul ca apeleaza la tine? </a:t>
            </a:r>
            <a:endParaRPr lang="ro-RO" sz="1800" dirty="0" smtClean="0"/>
          </a:p>
          <a:p>
            <a:pPr marL="0" indent="0">
              <a:buNone/>
            </a:pPr>
            <a:endParaRPr lang="en-US" sz="1800" dirty="0"/>
          </a:p>
          <a:p>
            <a:pPr marL="0" indent="0">
              <a:buNone/>
            </a:pPr>
            <a:r>
              <a:rPr lang="ro-RO" sz="1800" dirty="0"/>
              <a:t>Cat de mult a nevoie au de ce faci tu</a:t>
            </a:r>
            <a:r>
              <a:rPr lang="ro-RO" sz="1800" dirty="0" smtClean="0"/>
              <a:t>?</a:t>
            </a:r>
          </a:p>
          <a:p>
            <a:pPr marL="0" indent="0">
              <a:buNone/>
            </a:pPr>
            <a:endParaRPr lang="en-US" sz="1800" dirty="0"/>
          </a:p>
          <a:p>
            <a:pPr marL="0" indent="0">
              <a:buNone/>
            </a:pPr>
            <a:r>
              <a:rPr lang="ro-RO" sz="1800" dirty="0"/>
              <a:t>Este ceva permanent sau sezonier</a:t>
            </a:r>
            <a:r>
              <a:rPr lang="ro-RO" sz="1800" dirty="0" smtClean="0"/>
              <a:t>?</a:t>
            </a:r>
          </a:p>
          <a:p>
            <a:pPr marL="0" indent="0">
              <a:buNone/>
            </a:pPr>
            <a:endParaRPr lang="en-US" sz="1800" dirty="0"/>
          </a:p>
          <a:p>
            <a:pPr marL="0" indent="0">
              <a:buNone/>
            </a:pPr>
            <a:r>
              <a:rPr lang="ro-RO" sz="1800" dirty="0"/>
              <a:t>Cat de important este pentru ei sa aiba produsul/serviciile de tipul celor oferite de tine?</a:t>
            </a:r>
            <a:endParaRPr lang="en-US" sz="1800" dirty="0"/>
          </a:p>
          <a:p>
            <a:pPr marL="0" lvl="0" indent="0">
              <a:buNone/>
            </a:pPr>
            <a:endParaRPr lang="en-US" sz="1800" dirty="0"/>
          </a:p>
          <a:p>
            <a:pPr marL="0" indent="0">
              <a:buNone/>
            </a:pPr>
            <a:endParaRPr lang="en-US" dirty="0"/>
          </a:p>
        </p:txBody>
      </p:sp>
    </p:spTree>
    <p:extLst>
      <p:ext uri="{BB962C8B-B14F-4D97-AF65-F5344CB8AC3E}">
        <p14:creationId xmlns:p14="http://schemas.microsoft.com/office/powerpoint/2010/main" val="4025811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21354"/>
            <a:ext cx="8938448" cy="850106"/>
          </a:xfrm>
        </p:spPr>
        <p:txBody>
          <a:bodyPr/>
          <a:lstStyle/>
          <a:p>
            <a:r>
              <a:rPr lang="x-none" sz="3200" dirty="0" smtClean="0"/>
              <a:t>OBIECTIVELE AFACERII -  SMART</a:t>
            </a:r>
            <a:endParaRPr lang="en-US" sz="3200" dirty="0"/>
          </a:p>
        </p:txBody>
      </p:sp>
      <p:sp>
        <p:nvSpPr>
          <p:cNvPr id="3" name="Content Placeholder 2"/>
          <p:cNvSpPr>
            <a:spLocks noGrp="1"/>
          </p:cNvSpPr>
          <p:nvPr>
            <p:ph idx="1"/>
          </p:nvPr>
        </p:nvSpPr>
        <p:spPr/>
        <p:txBody>
          <a:bodyPr/>
          <a:lstStyle/>
          <a:p>
            <a:pPr marL="0" indent="0">
              <a:buNone/>
            </a:pPr>
            <a:r>
              <a:rPr lang="en-US" sz="1800" dirty="0"/>
              <a:t>Care </a:t>
            </a:r>
            <a:r>
              <a:rPr lang="en-US" sz="1800" dirty="0" err="1"/>
              <a:t>sunt</a:t>
            </a:r>
            <a:r>
              <a:rPr lang="en-US" sz="1800" dirty="0"/>
              <a:t> </a:t>
            </a:r>
            <a:r>
              <a:rPr lang="en-US" sz="1800" dirty="0" err="1"/>
              <a:t>obiectivele</a:t>
            </a:r>
            <a:r>
              <a:rPr lang="en-US" sz="1800" dirty="0"/>
              <a:t> </a:t>
            </a:r>
            <a:r>
              <a:rPr lang="en-US" sz="1800" dirty="0" err="1"/>
              <a:t>dumneavostra</a:t>
            </a:r>
            <a:r>
              <a:rPr lang="en-US" sz="1800" dirty="0"/>
              <a:t> </a:t>
            </a:r>
            <a:r>
              <a:rPr lang="en-US" sz="1800" dirty="0" err="1"/>
              <a:t>si</a:t>
            </a:r>
            <a:r>
              <a:rPr lang="en-US" sz="1800" dirty="0"/>
              <a:t>  ale </a:t>
            </a:r>
            <a:r>
              <a:rPr lang="en-US" sz="1800" dirty="0" err="1"/>
              <a:t>afacerii</a:t>
            </a:r>
            <a:r>
              <a:rPr lang="en-US" sz="1800" dirty="0" smtClean="0"/>
              <a:t>?</a:t>
            </a:r>
          </a:p>
          <a:p>
            <a:pPr marL="0" indent="0">
              <a:buNone/>
            </a:pPr>
            <a:endParaRPr lang="en-US" sz="1800" dirty="0"/>
          </a:p>
          <a:p>
            <a:pPr marL="0" indent="0">
              <a:buNone/>
            </a:pPr>
            <a:r>
              <a:rPr lang="en-US" sz="1800" dirty="0" smtClean="0"/>
              <a:t> </a:t>
            </a:r>
            <a:r>
              <a:rPr lang="en-US" sz="1800" dirty="0" err="1"/>
              <a:t>Ce</a:t>
            </a:r>
            <a:r>
              <a:rPr lang="en-US" sz="1800" dirty="0"/>
              <a:t> </a:t>
            </a:r>
            <a:r>
              <a:rPr lang="en-US" sz="1800" dirty="0" err="1"/>
              <a:t>va</a:t>
            </a:r>
            <a:r>
              <a:rPr lang="en-US" sz="1800" dirty="0"/>
              <a:t> </a:t>
            </a:r>
            <a:r>
              <a:rPr lang="en-US" sz="1800" dirty="0" err="1"/>
              <a:t>doriti</a:t>
            </a:r>
            <a:r>
              <a:rPr lang="en-US" sz="1800" dirty="0"/>
              <a:t> </a:t>
            </a:r>
            <a:r>
              <a:rPr lang="en-US" sz="1800" dirty="0" err="1"/>
              <a:t>sa</a:t>
            </a:r>
            <a:r>
              <a:rPr lang="en-US" sz="1800" dirty="0"/>
              <a:t> se </a:t>
            </a:r>
            <a:r>
              <a:rPr lang="en-US" sz="1800" dirty="0" err="1"/>
              <a:t>intample</a:t>
            </a:r>
            <a:r>
              <a:rPr lang="en-US" sz="1800" dirty="0"/>
              <a:t> in </a:t>
            </a:r>
            <a:r>
              <a:rPr lang="en-US" sz="1800" dirty="0" err="1"/>
              <a:t>urmatorii</a:t>
            </a:r>
            <a:r>
              <a:rPr lang="en-US" sz="1800" dirty="0"/>
              <a:t> </a:t>
            </a:r>
            <a:r>
              <a:rPr lang="en-US" sz="1800" dirty="0" err="1"/>
              <a:t>ani</a:t>
            </a:r>
            <a:r>
              <a:rPr lang="en-US" sz="1800" dirty="0"/>
              <a:t> ? </a:t>
            </a:r>
            <a:endParaRPr lang="en-US" sz="1800" dirty="0" smtClean="0"/>
          </a:p>
          <a:p>
            <a:pPr marL="0" indent="0">
              <a:buNone/>
            </a:pPr>
            <a:endParaRPr lang="en-US" sz="1800" dirty="0"/>
          </a:p>
          <a:p>
            <a:pPr marL="0" indent="0">
              <a:buNone/>
            </a:pPr>
            <a:r>
              <a:rPr lang="en-US" sz="1800" dirty="0"/>
              <a:t>Sa fie </a:t>
            </a:r>
            <a:r>
              <a:rPr lang="en-US" sz="1800" dirty="0" err="1"/>
              <a:t>specifice</a:t>
            </a:r>
            <a:r>
              <a:rPr lang="en-US" sz="1800" dirty="0"/>
              <a:t>, </a:t>
            </a:r>
            <a:r>
              <a:rPr lang="en-US" sz="1800" dirty="0" err="1"/>
              <a:t>masurabile</a:t>
            </a:r>
            <a:r>
              <a:rPr lang="en-US" sz="1800" dirty="0"/>
              <a:t>, </a:t>
            </a:r>
            <a:r>
              <a:rPr lang="en-US" sz="1800" dirty="0" err="1"/>
              <a:t>realiste</a:t>
            </a:r>
            <a:r>
              <a:rPr lang="en-US" sz="1800" dirty="0"/>
              <a:t>, legate de </a:t>
            </a:r>
            <a:r>
              <a:rPr lang="en-US" sz="1800" dirty="0" err="1"/>
              <a:t>timp</a:t>
            </a:r>
            <a:r>
              <a:rPr lang="en-US" sz="1800" dirty="0"/>
              <a:t> </a:t>
            </a:r>
            <a:r>
              <a:rPr lang="en-US" sz="1800" dirty="0" err="1"/>
              <a:t>si</a:t>
            </a:r>
            <a:r>
              <a:rPr lang="en-US" sz="1800" dirty="0"/>
              <a:t> </a:t>
            </a:r>
            <a:r>
              <a:rPr lang="en-US" sz="1800" dirty="0" err="1"/>
              <a:t>sa</a:t>
            </a:r>
            <a:r>
              <a:rPr lang="en-US" sz="1800" dirty="0"/>
              <a:t> </a:t>
            </a:r>
            <a:r>
              <a:rPr lang="en-US" sz="1800" dirty="0" err="1"/>
              <a:t>poata</a:t>
            </a:r>
            <a:r>
              <a:rPr lang="en-US" sz="1800" dirty="0"/>
              <a:t> fi </a:t>
            </a:r>
            <a:r>
              <a:rPr lang="en-US" sz="1800" dirty="0" err="1"/>
              <a:t>atinse</a:t>
            </a:r>
            <a:r>
              <a:rPr lang="en-US" sz="1800" dirty="0"/>
              <a:t> </a:t>
            </a:r>
            <a:endParaRPr lang="en-US" sz="1800" dirty="0" smtClean="0"/>
          </a:p>
          <a:p>
            <a:pPr marL="0" indent="0">
              <a:buNone/>
            </a:pPr>
            <a:endParaRPr lang="en-US" sz="1800" dirty="0" smtClean="0"/>
          </a:p>
          <a:p>
            <a:pPr marL="0" indent="0">
              <a:buNone/>
            </a:pPr>
            <a:endParaRPr lang="en-US" sz="1800" dirty="0"/>
          </a:p>
          <a:p>
            <a:pPr marL="0" indent="0">
              <a:buNone/>
            </a:pPr>
            <a:r>
              <a:rPr lang="en-US" sz="1800" dirty="0" smtClean="0"/>
              <a:t>Example </a:t>
            </a:r>
          </a:p>
          <a:p>
            <a:pPr marL="0" indent="0">
              <a:buNone/>
            </a:pPr>
            <a:r>
              <a:rPr lang="en-US" sz="1800" dirty="0" err="1"/>
              <a:t>Numar</a:t>
            </a:r>
            <a:r>
              <a:rPr lang="en-US" sz="1800" dirty="0"/>
              <a:t> </a:t>
            </a:r>
            <a:r>
              <a:rPr lang="en-US" sz="1800" dirty="0" err="1"/>
              <a:t>Clienti</a:t>
            </a:r>
            <a:endParaRPr lang="en-US" sz="1800" dirty="0"/>
          </a:p>
          <a:p>
            <a:pPr marL="0" indent="0">
              <a:buNone/>
            </a:pPr>
            <a:r>
              <a:rPr lang="en-US" sz="1800" dirty="0"/>
              <a:t>Profit </a:t>
            </a:r>
            <a:r>
              <a:rPr lang="en-US" sz="1800" dirty="0" err="1"/>
              <a:t>anual</a:t>
            </a:r>
            <a:r>
              <a:rPr lang="en-US" sz="1800" dirty="0"/>
              <a:t> </a:t>
            </a:r>
            <a:r>
              <a:rPr lang="en-US" sz="1800" dirty="0" err="1"/>
              <a:t>sau</a:t>
            </a:r>
            <a:r>
              <a:rPr lang="en-US" sz="1800" dirty="0"/>
              <a:t> total</a:t>
            </a:r>
          </a:p>
          <a:p>
            <a:pPr marL="0" indent="0">
              <a:buNone/>
            </a:pPr>
            <a:r>
              <a:rPr lang="en-US" sz="1800" dirty="0" err="1"/>
              <a:t>Numar</a:t>
            </a:r>
            <a:r>
              <a:rPr lang="en-US" sz="1800" dirty="0"/>
              <a:t> </a:t>
            </a:r>
            <a:r>
              <a:rPr lang="en-US" sz="1800" dirty="0" err="1"/>
              <a:t>salariati</a:t>
            </a:r>
            <a:endParaRPr lang="en-US" sz="1800" dirty="0"/>
          </a:p>
          <a:p>
            <a:pPr marL="0" indent="0">
              <a:buNone/>
            </a:pPr>
            <a:r>
              <a:rPr lang="en-US" sz="1800" dirty="0" err="1"/>
              <a:t>Numar</a:t>
            </a:r>
            <a:r>
              <a:rPr lang="en-US" sz="1800" dirty="0"/>
              <a:t> </a:t>
            </a:r>
            <a:r>
              <a:rPr lang="en-US" sz="1800" dirty="0" err="1"/>
              <a:t>produse</a:t>
            </a:r>
            <a:r>
              <a:rPr lang="en-US" sz="1800" dirty="0"/>
              <a:t>/</a:t>
            </a:r>
            <a:r>
              <a:rPr lang="en-US" sz="1800" dirty="0" err="1"/>
              <a:t>servicii</a:t>
            </a:r>
            <a:endParaRPr lang="en-US" sz="1800" dirty="0"/>
          </a:p>
          <a:p>
            <a:pPr marL="0" indent="0">
              <a:buNone/>
            </a:pPr>
            <a:r>
              <a:rPr lang="en-US" sz="1800" dirty="0"/>
              <a:t>Profit </a:t>
            </a:r>
            <a:r>
              <a:rPr lang="en-US" sz="1800" dirty="0" err="1"/>
              <a:t>pe</a:t>
            </a:r>
            <a:r>
              <a:rPr lang="en-US" sz="1800" dirty="0"/>
              <a:t> </a:t>
            </a:r>
            <a:r>
              <a:rPr lang="en-US" sz="1800" dirty="0" err="1"/>
              <a:t>fiecare</a:t>
            </a:r>
            <a:r>
              <a:rPr lang="en-US" sz="1800" dirty="0"/>
              <a:t> </a:t>
            </a:r>
            <a:r>
              <a:rPr lang="en-US" sz="1800" dirty="0" err="1"/>
              <a:t>unitatee</a:t>
            </a:r>
            <a:r>
              <a:rPr lang="en-US" sz="1800" dirty="0"/>
              <a:t> </a:t>
            </a:r>
            <a:r>
              <a:rPr lang="en-US" sz="1800" dirty="0" err="1"/>
              <a:t>produsa</a:t>
            </a:r>
            <a:r>
              <a:rPr lang="en-US" sz="1800" dirty="0"/>
              <a:t>/</a:t>
            </a:r>
            <a:r>
              <a:rPr lang="en-US" sz="1800" dirty="0" err="1"/>
              <a:t>vanduta</a:t>
            </a:r>
            <a:endParaRPr lang="en-US" sz="1800" dirty="0"/>
          </a:p>
          <a:p>
            <a:endParaRPr lang="en-US" sz="1800" dirty="0"/>
          </a:p>
          <a:p>
            <a:pPr marL="0" indent="0">
              <a:buNone/>
            </a:pPr>
            <a:endParaRPr lang="en-US" dirty="0"/>
          </a:p>
        </p:txBody>
      </p:sp>
    </p:spTree>
    <p:extLst>
      <p:ext uri="{BB962C8B-B14F-4D97-AF65-F5344CB8AC3E}">
        <p14:creationId xmlns:p14="http://schemas.microsoft.com/office/powerpoint/2010/main" val="693679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Activitati</a:t>
            </a:r>
            <a:r>
              <a:rPr lang="en-US" dirty="0" smtClean="0"/>
              <a:t> </a:t>
            </a:r>
            <a:r>
              <a:rPr lang="en-US" dirty="0" err="1" smtClean="0"/>
              <a:t>necesare</a:t>
            </a:r>
            <a:r>
              <a:rPr lang="en-US" dirty="0" smtClean="0"/>
              <a:t> </a:t>
            </a:r>
            <a:endParaRPr lang="en-US" dirty="0"/>
          </a:p>
        </p:txBody>
      </p:sp>
      <p:sp>
        <p:nvSpPr>
          <p:cNvPr id="3" name="Content Placeholder 2"/>
          <p:cNvSpPr>
            <a:spLocks noGrp="1"/>
          </p:cNvSpPr>
          <p:nvPr>
            <p:ph idx="1"/>
          </p:nvPr>
        </p:nvSpPr>
        <p:spPr/>
        <p:txBody>
          <a:bodyPr/>
          <a:lstStyle/>
          <a:p>
            <a:pPr marL="0" indent="0">
              <a:buNone/>
            </a:pPr>
            <a:r>
              <a:rPr lang="ro-RO" sz="1800" dirty="0"/>
              <a:t>Care sunt activităţile necesare </a:t>
            </a:r>
            <a:r>
              <a:rPr lang="ro-RO" sz="1800" dirty="0" smtClean="0"/>
              <a:t>implementarii? Exemple</a:t>
            </a:r>
            <a:endParaRPr lang="ro-RO" sz="1800" dirty="0"/>
          </a:p>
          <a:p>
            <a:pPr marL="0" indent="0">
              <a:buNone/>
            </a:pPr>
            <a:r>
              <a:rPr lang="ro-RO" sz="1800" dirty="0" smtClean="0"/>
              <a:t>- asigurarea </a:t>
            </a:r>
            <a:r>
              <a:rPr lang="ro-RO" sz="1800" dirty="0"/>
              <a:t>spaţiului productiv/comercial prin achiziţie/închiriere, elaborare proiecte tehnice necesare; </a:t>
            </a:r>
            <a:endParaRPr lang="ro-RO" sz="1800" dirty="0" smtClean="0"/>
          </a:p>
          <a:p>
            <a:pPr marL="0" indent="0">
              <a:buNone/>
            </a:pPr>
            <a:r>
              <a:rPr lang="ro-RO" sz="1800" dirty="0" smtClean="0"/>
              <a:t>amenajare </a:t>
            </a:r>
            <a:r>
              <a:rPr lang="ro-RO" sz="1800" dirty="0"/>
              <a:t>spaţiu; </a:t>
            </a:r>
            <a:endParaRPr lang="ro-RO" sz="1800" dirty="0" smtClean="0"/>
          </a:p>
          <a:p>
            <a:pPr marL="0" indent="0">
              <a:buNone/>
            </a:pPr>
            <a:r>
              <a:rPr lang="ro-RO" sz="1800" dirty="0" smtClean="0"/>
              <a:t>achiziţionarea </a:t>
            </a:r>
            <a:r>
              <a:rPr lang="ro-RO" sz="1800" dirty="0"/>
              <a:t>de utilaje, echipament, mobilier; </a:t>
            </a:r>
            <a:endParaRPr lang="ro-RO" sz="1800" dirty="0" smtClean="0"/>
          </a:p>
          <a:p>
            <a:pPr marL="0" indent="0">
              <a:buNone/>
            </a:pPr>
            <a:r>
              <a:rPr lang="ro-RO" sz="1800" dirty="0" smtClean="0"/>
              <a:t>obţinere </a:t>
            </a:r>
            <a:r>
              <a:rPr lang="ro-RO" sz="1800" dirty="0"/>
              <a:t>avize, acorduri, autorizaţii necesare implementării proiectului; </a:t>
            </a:r>
            <a:endParaRPr lang="ro-RO" sz="1800" dirty="0" smtClean="0"/>
          </a:p>
          <a:p>
            <a:pPr marL="0" indent="0">
              <a:buNone/>
            </a:pPr>
            <a:r>
              <a:rPr lang="ro-RO" sz="1800" dirty="0" smtClean="0"/>
              <a:t>recrutare</a:t>
            </a:r>
            <a:r>
              <a:rPr lang="ro-RO" sz="1800" dirty="0"/>
              <a:t>/selecţie/angajare personal suplimentar necesar; </a:t>
            </a:r>
            <a:endParaRPr lang="ro-RO" sz="1800" dirty="0" smtClean="0"/>
          </a:p>
          <a:p>
            <a:pPr marL="0" indent="0">
              <a:buNone/>
            </a:pPr>
            <a:r>
              <a:rPr lang="ro-RO" sz="1800" dirty="0" smtClean="0"/>
              <a:t>instruire </a:t>
            </a:r>
            <a:r>
              <a:rPr lang="ro-RO" sz="1800" dirty="0"/>
              <a:t>personal; </a:t>
            </a:r>
            <a:endParaRPr lang="ro-RO" sz="1800" dirty="0" smtClean="0"/>
          </a:p>
          <a:p>
            <a:pPr marL="0" indent="0">
              <a:buNone/>
            </a:pPr>
            <a:r>
              <a:rPr lang="ro-RO" sz="1800" dirty="0" smtClean="0"/>
              <a:t>acţiuni </a:t>
            </a:r>
            <a:r>
              <a:rPr lang="ro-RO" sz="1800" dirty="0"/>
              <a:t>de promovare a produselor/serviciilor; </a:t>
            </a:r>
            <a:endParaRPr lang="ro-RO" sz="1800" dirty="0" smtClean="0"/>
          </a:p>
          <a:p>
            <a:pPr marL="0" indent="0">
              <a:buNone/>
            </a:pPr>
            <a:r>
              <a:rPr lang="ro-RO" sz="1800" dirty="0" smtClean="0"/>
              <a:t>aprovizionare </a:t>
            </a:r>
            <a:r>
              <a:rPr lang="ro-RO" sz="1800" dirty="0"/>
              <a:t>cu materii prime, materiale, produse finite, mărfuri, </a:t>
            </a:r>
            <a:endParaRPr lang="ro-RO" sz="1800" dirty="0" smtClean="0"/>
          </a:p>
          <a:p>
            <a:pPr marL="0" indent="0">
              <a:buNone/>
            </a:pPr>
            <a:r>
              <a:rPr lang="ro-RO" sz="1800" dirty="0" smtClean="0"/>
              <a:t>asigurarea </a:t>
            </a:r>
            <a:r>
              <a:rPr lang="ro-RO" sz="1800" dirty="0"/>
              <a:t>condiţiilor tehnico-economice, sanitare </a:t>
            </a:r>
            <a:r>
              <a:rPr lang="ro-RO" sz="1800" dirty="0" smtClean="0"/>
              <a:t>etc;</a:t>
            </a:r>
          </a:p>
          <a:p>
            <a:pPr marL="0" indent="0">
              <a:buNone/>
            </a:pPr>
            <a:endParaRPr lang="ro-RO" sz="1800" dirty="0"/>
          </a:p>
          <a:p>
            <a:pPr marL="0" indent="0">
              <a:buNone/>
            </a:pPr>
            <a:r>
              <a:rPr lang="ro-RO" sz="1800" b="1" i="1" dirty="0" smtClean="0"/>
              <a:t>Completati tabelul cu tot ce credeti ca este necesar! </a:t>
            </a:r>
          </a:p>
          <a:p>
            <a:pPr marL="0" indent="0">
              <a:buNone/>
            </a:pPr>
            <a:r>
              <a:rPr lang="ro-RO" sz="1800" b="1" i="1" dirty="0" smtClean="0"/>
              <a:t>Este foarte important sa identificati toate activitatile!</a:t>
            </a:r>
            <a:endParaRPr lang="en-US" sz="1800" b="1" i="1" dirty="0"/>
          </a:p>
          <a:p>
            <a:endParaRPr lang="en-US" dirty="0"/>
          </a:p>
        </p:txBody>
      </p:sp>
    </p:spTree>
    <p:extLst>
      <p:ext uri="{BB962C8B-B14F-4D97-AF65-F5344CB8AC3E}">
        <p14:creationId xmlns:p14="http://schemas.microsoft.com/office/powerpoint/2010/main" val="205691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609" y="30436"/>
            <a:ext cx="6563072" cy="850106"/>
          </a:xfrm>
        </p:spPr>
        <p:txBody>
          <a:bodyPr/>
          <a:lstStyle/>
          <a:p>
            <a:r>
              <a:rPr lang="en-US" sz="4000" dirty="0" err="1" smtClean="0"/>
              <a:t>Analiza</a:t>
            </a:r>
            <a:r>
              <a:rPr lang="en-US" sz="4000" dirty="0" smtClean="0"/>
              <a:t> SWOT  </a:t>
            </a:r>
            <a:endParaRPr lang="en-US" sz="40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661469746"/>
              </p:ext>
            </p:extLst>
          </p:nvPr>
        </p:nvGraphicFramePr>
        <p:xfrm>
          <a:off x="254000" y="968913"/>
          <a:ext cx="8229600" cy="4947920"/>
        </p:xfrm>
        <a:graphic>
          <a:graphicData uri="http://schemas.openxmlformats.org/drawingml/2006/table">
            <a:tbl>
              <a:tblPr firstRow="1" bandRow="1">
                <a:tableStyleId>{5C22544A-7EE6-4342-B048-85BDC9FD1C3A}</a:tableStyleId>
              </a:tblPr>
              <a:tblGrid>
                <a:gridCol w="2743200"/>
                <a:gridCol w="2743200"/>
                <a:gridCol w="2743200"/>
              </a:tblGrid>
              <a:tr h="370840">
                <a:tc>
                  <a:txBody>
                    <a:bodyPr/>
                    <a:lstStyle/>
                    <a:p>
                      <a:pPr>
                        <a:spcAft>
                          <a:spcPts val="0"/>
                        </a:spcAft>
                      </a:pPr>
                      <a:r>
                        <a:rPr lang="en-US" sz="1200" dirty="0" err="1">
                          <a:solidFill>
                            <a:srgbClr val="000000"/>
                          </a:solidFill>
                          <a:effectLst/>
                          <a:latin typeface="Cambria"/>
                          <a:ea typeface="ＭＳ 明朝"/>
                          <a:cs typeface="Times New Roman"/>
                        </a:rPr>
                        <a:t>Puncte</a:t>
                      </a:r>
                      <a:r>
                        <a:rPr lang="en-US" sz="1200" dirty="0">
                          <a:solidFill>
                            <a:srgbClr val="000000"/>
                          </a:solidFill>
                          <a:effectLst/>
                          <a:latin typeface="Cambria"/>
                          <a:ea typeface="ＭＳ 明朝"/>
                          <a:cs typeface="Times New Roman"/>
                        </a:rPr>
                        <a:t> </a:t>
                      </a:r>
                      <a:r>
                        <a:rPr lang="en-US" sz="1200" dirty="0" err="1">
                          <a:solidFill>
                            <a:srgbClr val="000000"/>
                          </a:solidFill>
                          <a:effectLst/>
                          <a:latin typeface="Cambria"/>
                          <a:ea typeface="ＭＳ 明朝"/>
                          <a:cs typeface="Times New Roman"/>
                        </a:rPr>
                        <a:t>Tari</a:t>
                      </a:r>
                      <a:r>
                        <a:rPr lang="en-US" sz="1200" dirty="0">
                          <a:solidFill>
                            <a:srgbClr val="000000"/>
                          </a:solidFill>
                          <a:effectLst/>
                          <a:latin typeface="Cambria"/>
                          <a:ea typeface="ＭＳ 明朝"/>
                          <a:cs typeface="Times New Roman"/>
                        </a:rPr>
                        <a:t> (ale </a:t>
                      </a:r>
                      <a:r>
                        <a:rPr lang="en-US" sz="1200" dirty="0" err="1">
                          <a:solidFill>
                            <a:srgbClr val="000000"/>
                          </a:solidFill>
                          <a:effectLst/>
                          <a:latin typeface="Cambria"/>
                          <a:ea typeface="ＭＳ 明朝"/>
                          <a:cs typeface="Times New Roman"/>
                        </a:rPr>
                        <a:t>antreprenorului</a:t>
                      </a:r>
                      <a:r>
                        <a:rPr lang="en-US" sz="1200" dirty="0">
                          <a:solidFill>
                            <a:srgbClr val="000000"/>
                          </a:solidFill>
                          <a:effectLst/>
                          <a:latin typeface="Cambria"/>
                          <a:ea typeface="ＭＳ 明朝"/>
                          <a:cs typeface="Times New Roman"/>
                        </a:rPr>
                        <a:t> </a:t>
                      </a:r>
                      <a:r>
                        <a:rPr lang="en-US" sz="1200" dirty="0" err="1">
                          <a:solidFill>
                            <a:srgbClr val="000000"/>
                          </a:solidFill>
                          <a:effectLst/>
                          <a:latin typeface="Cambria"/>
                          <a:ea typeface="ＭＳ 明朝"/>
                          <a:cs typeface="Times New Roman"/>
                        </a:rPr>
                        <a:t>sau</a:t>
                      </a:r>
                      <a:r>
                        <a:rPr lang="en-US" sz="1200" dirty="0">
                          <a:solidFill>
                            <a:srgbClr val="000000"/>
                          </a:solidFill>
                          <a:effectLst/>
                          <a:latin typeface="Cambria"/>
                          <a:ea typeface="ＭＳ 明朝"/>
                          <a:cs typeface="Times New Roman"/>
                        </a:rPr>
                        <a:t> </a:t>
                      </a:r>
                      <a:r>
                        <a:rPr lang="en-US" sz="1200" dirty="0" err="1">
                          <a:solidFill>
                            <a:srgbClr val="000000"/>
                          </a:solidFill>
                          <a:effectLst/>
                          <a:latin typeface="Cambria"/>
                          <a:ea typeface="ＭＳ 明朝"/>
                          <a:cs typeface="Times New Roman"/>
                        </a:rPr>
                        <a:t>afacerii</a:t>
                      </a:r>
                      <a:r>
                        <a:rPr lang="en-US" sz="1200" dirty="0">
                          <a:solidFill>
                            <a:srgbClr val="000000"/>
                          </a:solidFill>
                          <a:effectLst/>
                          <a:latin typeface="Cambria"/>
                          <a:ea typeface="ＭＳ 明朝"/>
                          <a:cs typeface="Times New Roman"/>
                        </a:rPr>
                        <a:t>)</a:t>
                      </a:r>
                    </a:p>
                  </a:txBody>
                  <a:tcPr marL="68580" marR="68580" marT="0" marB="0"/>
                </a:tc>
                <a:tc>
                  <a:txBody>
                    <a:bodyPr/>
                    <a:lstStyle/>
                    <a:p>
                      <a:pPr>
                        <a:spcAft>
                          <a:spcPts val="0"/>
                        </a:spcAft>
                      </a:pPr>
                      <a:r>
                        <a:rPr lang="en-US" sz="1200">
                          <a:solidFill>
                            <a:srgbClr val="000000"/>
                          </a:solidFill>
                          <a:effectLst/>
                          <a:latin typeface="Cambria"/>
                          <a:ea typeface="ＭＳ 明朝"/>
                          <a:cs typeface="Times New Roman"/>
                        </a:rPr>
                        <a:t>Puncte Slabe (ale antreprenorului sau afacerii)</a:t>
                      </a:r>
                    </a:p>
                  </a:txBody>
                  <a:tcPr marL="68580" marR="68580" marT="0" marB="0"/>
                </a:tc>
                <a:tc>
                  <a:txBody>
                    <a:bodyPr/>
                    <a:lstStyle/>
                    <a:p>
                      <a:pPr>
                        <a:spcAft>
                          <a:spcPts val="0"/>
                        </a:spcAft>
                      </a:pPr>
                      <a:r>
                        <a:rPr lang="en-US" sz="1200">
                          <a:solidFill>
                            <a:srgbClr val="000000"/>
                          </a:solidFill>
                          <a:effectLst/>
                          <a:latin typeface="Cambria"/>
                          <a:ea typeface="ＭＳ 明朝"/>
                          <a:cs typeface="Times New Roman"/>
                        </a:rPr>
                        <a:t>Observatii sau comentarii</a:t>
                      </a:r>
                    </a:p>
                  </a:txBody>
                  <a:tcPr marL="68580" marR="68580" marT="0" marB="0"/>
                </a:tc>
              </a:tr>
              <a:tr h="370840">
                <a:tc>
                  <a:txBody>
                    <a:bodyPr/>
                    <a:lstStyle/>
                    <a:p>
                      <a:pPr>
                        <a:spcAft>
                          <a:spcPts val="0"/>
                        </a:spcAft>
                      </a:pPr>
                      <a:r>
                        <a:rPr lang="en-US" sz="1200">
                          <a:solidFill>
                            <a:srgbClr val="000000"/>
                          </a:solidFill>
                          <a:effectLst/>
                          <a:latin typeface="Cambria"/>
                          <a:ea typeface="ＭＳ 明朝"/>
                          <a:cs typeface="Times New Roman"/>
                        </a:rPr>
                        <a:t> </a:t>
                      </a:r>
                    </a:p>
                    <a:p>
                      <a:pPr>
                        <a:spcAft>
                          <a:spcPts val="0"/>
                        </a:spcAft>
                      </a:pPr>
                      <a:r>
                        <a:rPr lang="en-US" sz="1200" i="1">
                          <a:solidFill>
                            <a:srgbClr val="000000"/>
                          </a:solidFill>
                          <a:effectLst/>
                          <a:latin typeface="Cambria"/>
                          <a:ea typeface="ＭＳ 明朝"/>
                          <a:cs typeface="Times New Roman"/>
                        </a:rPr>
                        <a:t>Aici ne axam pe punctele noastre forte :</a:t>
                      </a:r>
                      <a:endParaRPr lang="en-US" sz="1200">
                        <a:solidFill>
                          <a:srgbClr val="000000"/>
                        </a:solidFill>
                        <a:effectLst/>
                        <a:latin typeface="Cambria"/>
                        <a:ea typeface="ＭＳ 明朝"/>
                        <a:cs typeface="Times New Roman"/>
                      </a:endParaRPr>
                    </a:p>
                    <a:p>
                      <a:pPr>
                        <a:spcAft>
                          <a:spcPts val="0"/>
                        </a:spcAft>
                      </a:pPr>
                      <a:r>
                        <a:rPr lang="en-US" sz="1200" i="1">
                          <a:solidFill>
                            <a:srgbClr val="000000"/>
                          </a:solidFill>
                          <a:effectLst/>
                          <a:latin typeface="Cambria"/>
                          <a:ea typeface="ＭＳ 明朝"/>
                          <a:cs typeface="Times New Roman"/>
                        </a:rPr>
                        <a:t>Abilitati si competente</a:t>
                      </a:r>
                      <a:endParaRPr lang="en-US" sz="1200">
                        <a:solidFill>
                          <a:srgbClr val="000000"/>
                        </a:solidFill>
                        <a:effectLst/>
                        <a:latin typeface="Cambria"/>
                        <a:ea typeface="ＭＳ 明朝"/>
                        <a:cs typeface="Times New Roman"/>
                      </a:endParaRPr>
                    </a:p>
                    <a:p>
                      <a:pPr>
                        <a:spcAft>
                          <a:spcPts val="0"/>
                        </a:spcAft>
                      </a:pPr>
                      <a:r>
                        <a:rPr lang="en-US" sz="1200" i="1">
                          <a:solidFill>
                            <a:srgbClr val="000000"/>
                          </a:solidFill>
                          <a:effectLst/>
                          <a:latin typeface="Cambria"/>
                          <a:ea typeface="ＭＳ 明朝"/>
                          <a:cs typeface="Times New Roman"/>
                        </a:rPr>
                        <a:t>Acces la o anumita tehnologie, fransiza, capital disponibil , tehnologie sau know-how</a:t>
                      </a:r>
                      <a:endParaRPr lang="en-US" sz="1200">
                        <a:solidFill>
                          <a:srgbClr val="000000"/>
                        </a:solidFill>
                        <a:effectLst/>
                        <a:latin typeface="Cambria"/>
                        <a:ea typeface="ＭＳ 明朝"/>
                        <a:cs typeface="Times New Roman"/>
                      </a:endParaRPr>
                    </a:p>
                    <a:p>
                      <a:pPr>
                        <a:spcAft>
                          <a:spcPts val="0"/>
                        </a:spcAft>
                      </a:pPr>
                      <a:r>
                        <a:rPr lang="en-US" sz="1200">
                          <a:solidFill>
                            <a:srgbClr val="000000"/>
                          </a:solidFill>
                          <a:effectLst/>
                          <a:latin typeface="Cambria"/>
                          <a:ea typeface="ＭＳ 明朝"/>
                          <a:cs typeface="Times New Roman"/>
                        </a:rPr>
                        <a:t> </a:t>
                      </a:r>
                    </a:p>
                    <a:p>
                      <a:pPr>
                        <a:spcAft>
                          <a:spcPts val="0"/>
                        </a:spcAft>
                      </a:pPr>
                      <a:r>
                        <a:rPr lang="en-US" sz="1200">
                          <a:solidFill>
                            <a:srgbClr val="000000"/>
                          </a:solidFill>
                          <a:effectLst/>
                          <a:latin typeface="Cambria"/>
                          <a:ea typeface="ＭＳ 明朝"/>
                          <a:cs typeface="Times New Roman"/>
                        </a:rPr>
                        <a:t> </a:t>
                      </a:r>
                    </a:p>
                    <a:p>
                      <a:pPr>
                        <a:spcAft>
                          <a:spcPts val="0"/>
                        </a:spcAft>
                      </a:pPr>
                      <a:r>
                        <a:rPr lang="en-US" sz="1200">
                          <a:solidFill>
                            <a:srgbClr val="000000"/>
                          </a:solidFill>
                          <a:effectLst/>
                          <a:latin typeface="Cambria"/>
                          <a:ea typeface="ＭＳ 明朝"/>
                          <a:cs typeface="Times New Roman"/>
                        </a:rPr>
                        <a:t> </a:t>
                      </a:r>
                    </a:p>
                  </a:txBody>
                  <a:tcPr marL="68580" marR="68580" marT="0" marB="0"/>
                </a:tc>
                <a:tc>
                  <a:txBody>
                    <a:bodyPr/>
                    <a:lstStyle/>
                    <a:p>
                      <a:pPr>
                        <a:spcAft>
                          <a:spcPts val="0"/>
                        </a:spcAft>
                      </a:pPr>
                      <a:r>
                        <a:rPr lang="en-US" sz="1200">
                          <a:solidFill>
                            <a:srgbClr val="000000"/>
                          </a:solidFill>
                          <a:effectLst/>
                          <a:latin typeface="Cambria"/>
                          <a:ea typeface="ＭＳ 明朝"/>
                          <a:cs typeface="Times New Roman"/>
                        </a:rPr>
                        <a:t> </a:t>
                      </a:r>
                    </a:p>
                  </a:txBody>
                  <a:tcPr marL="68580" marR="68580" marT="0" marB="0"/>
                </a:tc>
                <a:tc>
                  <a:txBody>
                    <a:bodyPr/>
                    <a:lstStyle/>
                    <a:p>
                      <a:pPr>
                        <a:spcAft>
                          <a:spcPts val="0"/>
                        </a:spcAft>
                      </a:pPr>
                      <a:r>
                        <a:rPr lang="en-US" sz="1200">
                          <a:solidFill>
                            <a:srgbClr val="000000"/>
                          </a:solidFill>
                          <a:effectLst/>
                          <a:latin typeface="Cambria"/>
                          <a:ea typeface="ＭＳ 明朝"/>
                          <a:cs typeface="Times New Roman"/>
                        </a:rPr>
                        <a:t>Punctele tari si slabe trebuie determinate obligatoriu  si se refera la mediul intern / tin de organizatia sau antreprenor</a:t>
                      </a:r>
                    </a:p>
                    <a:p>
                      <a:pPr>
                        <a:spcAft>
                          <a:spcPts val="0"/>
                        </a:spcAft>
                      </a:pPr>
                      <a:r>
                        <a:rPr lang="en-US" sz="1200">
                          <a:solidFill>
                            <a:srgbClr val="000000"/>
                          </a:solidFill>
                          <a:effectLst/>
                          <a:latin typeface="Cambria"/>
                          <a:ea typeface="ＭＳ 明朝"/>
                          <a:cs typeface="Times New Roman"/>
                        </a:rPr>
                        <a:t> </a:t>
                      </a:r>
                    </a:p>
                  </a:txBody>
                  <a:tcPr marL="68580" marR="68580" marT="0" marB="0"/>
                </a:tc>
              </a:tr>
              <a:tr h="370840">
                <a:tc>
                  <a:txBody>
                    <a:bodyPr/>
                    <a:lstStyle/>
                    <a:p>
                      <a:pPr>
                        <a:spcAft>
                          <a:spcPts val="0"/>
                        </a:spcAft>
                      </a:pPr>
                      <a:r>
                        <a:rPr lang="en-US" sz="1200">
                          <a:solidFill>
                            <a:srgbClr val="000000"/>
                          </a:solidFill>
                          <a:effectLst/>
                          <a:latin typeface="Cambria"/>
                          <a:ea typeface="ＭＳ 明朝"/>
                          <a:cs typeface="Times New Roman"/>
                        </a:rPr>
                        <a:t>Oportunitati in mediul externe</a:t>
                      </a:r>
                    </a:p>
                  </a:txBody>
                  <a:tcPr marL="68580" marR="68580" marT="0" marB="0"/>
                </a:tc>
                <a:tc>
                  <a:txBody>
                    <a:bodyPr/>
                    <a:lstStyle/>
                    <a:p>
                      <a:pPr>
                        <a:spcAft>
                          <a:spcPts val="0"/>
                        </a:spcAft>
                      </a:pPr>
                      <a:r>
                        <a:rPr lang="en-US" sz="1200">
                          <a:solidFill>
                            <a:srgbClr val="000000"/>
                          </a:solidFill>
                          <a:effectLst/>
                          <a:latin typeface="Cambria"/>
                          <a:ea typeface="ＭＳ 明朝"/>
                          <a:cs typeface="Times New Roman"/>
                        </a:rPr>
                        <a:t>Amenintari din mediul extern</a:t>
                      </a:r>
                    </a:p>
                  </a:txBody>
                  <a:tcPr marL="68580" marR="68580" marT="0" marB="0"/>
                </a:tc>
                <a:tc>
                  <a:txBody>
                    <a:bodyPr/>
                    <a:lstStyle/>
                    <a:p>
                      <a:pPr>
                        <a:spcAft>
                          <a:spcPts val="0"/>
                        </a:spcAft>
                      </a:pPr>
                      <a:r>
                        <a:rPr lang="en-US" sz="1200">
                          <a:solidFill>
                            <a:srgbClr val="000000"/>
                          </a:solidFill>
                          <a:effectLst/>
                          <a:latin typeface="Cambria"/>
                          <a:ea typeface="ＭＳ 明朝"/>
                          <a:cs typeface="Times New Roman"/>
                        </a:rPr>
                        <a:t> </a:t>
                      </a:r>
                    </a:p>
                  </a:txBody>
                  <a:tcPr marL="68580" marR="68580" marT="0" marB="0"/>
                </a:tc>
              </a:tr>
              <a:tr h="370840">
                <a:tc>
                  <a:txBody>
                    <a:bodyPr/>
                    <a:lstStyle/>
                    <a:p>
                      <a:pPr>
                        <a:spcAft>
                          <a:spcPts val="0"/>
                        </a:spcAft>
                      </a:pPr>
                      <a:r>
                        <a:rPr lang="en-US" sz="1200" i="1">
                          <a:solidFill>
                            <a:srgbClr val="000000"/>
                          </a:solidFill>
                          <a:effectLst/>
                          <a:latin typeface="Cambria"/>
                          <a:ea typeface="ＭＳ 明朝"/>
                          <a:cs typeface="Times New Roman"/>
                        </a:rPr>
                        <a:t>Putem analiza oportunitati de finantare, schimbari legislative, nevoia pietei, schimbari ale comportamentului clientilor, trenduri etc…</a:t>
                      </a:r>
                      <a:endParaRPr lang="en-US" sz="1200">
                        <a:solidFill>
                          <a:srgbClr val="000000"/>
                        </a:solidFill>
                        <a:effectLst/>
                        <a:latin typeface="Cambria"/>
                        <a:ea typeface="ＭＳ 明朝"/>
                        <a:cs typeface="Times New Roman"/>
                      </a:endParaRPr>
                    </a:p>
                    <a:p>
                      <a:pPr>
                        <a:spcAft>
                          <a:spcPts val="0"/>
                        </a:spcAft>
                      </a:pPr>
                      <a:r>
                        <a:rPr lang="en-US" sz="1200" i="1">
                          <a:solidFill>
                            <a:srgbClr val="000000"/>
                          </a:solidFill>
                          <a:effectLst/>
                          <a:latin typeface="Cambria"/>
                          <a:ea typeface="ＭＳ 明朝"/>
                          <a:cs typeface="Times New Roman"/>
                        </a:rPr>
                        <a:t>Posibilitati de parteneriat</a:t>
                      </a:r>
                      <a:endParaRPr lang="en-US" sz="1200">
                        <a:solidFill>
                          <a:srgbClr val="000000"/>
                        </a:solidFill>
                        <a:effectLst/>
                        <a:latin typeface="Cambria"/>
                        <a:ea typeface="ＭＳ 明朝"/>
                        <a:cs typeface="Times New Roman"/>
                      </a:endParaRPr>
                    </a:p>
                    <a:p>
                      <a:pPr>
                        <a:spcAft>
                          <a:spcPts val="0"/>
                        </a:spcAft>
                      </a:pPr>
                      <a:r>
                        <a:rPr lang="en-US" sz="1200">
                          <a:solidFill>
                            <a:srgbClr val="000000"/>
                          </a:solidFill>
                          <a:effectLst/>
                          <a:latin typeface="Cambria"/>
                          <a:ea typeface="ＭＳ 明朝"/>
                          <a:cs typeface="Times New Roman"/>
                        </a:rPr>
                        <a:t> </a:t>
                      </a:r>
                    </a:p>
                  </a:txBody>
                  <a:tcPr marL="68580" marR="68580" marT="0" marB="0"/>
                </a:tc>
                <a:tc>
                  <a:txBody>
                    <a:bodyPr/>
                    <a:lstStyle/>
                    <a:p>
                      <a:pPr>
                        <a:spcAft>
                          <a:spcPts val="0"/>
                        </a:spcAft>
                      </a:pPr>
                      <a:r>
                        <a:rPr lang="en-US" sz="1200">
                          <a:solidFill>
                            <a:srgbClr val="000000"/>
                          </a:solidFill>
                          <a:effectLst/>
                          <a:latin typeface="Cambria"/>
                          <a:ea typeface="ＭＳ 明朝"/>
                          <a:cs typeface="Times New Roman"/>
                        </a:rPr>
                        <a:t> </a:t>
                      </a:r>
                    </a:p>
                  </a:txBody>
                  <a:tcPr marL="68580" marR="68580" marT="0" marB="0"/>
                </a:tc>
                <a:tc>
                  <a:txBody>
                    <a:bodyPr/>
                    <a:lstStyle/>
                    <a:p>
                      <a:pPr>
                        <a:spcAft>
                          <a:spcPts val="0"/>
                        </a:spcAft>
                      </a:pPr>
                      <a:r>
                        <a:rPr lang="en-US" sz="1200">
                          <a:solidFill>
                            <a:srgbClr val="000000"/>
                          </a:solidFill>
                          <a:effectLst/>
                          <a:latin typeface="Cambria"/>
                          <a:ea typeface="ＭＳ 明朝"/>
                          <a:cs typeface="Times New Roman"/>
                        </a:rPr>
                        <a:t>Amenintarile si oportunitatile tin de mediul extern </a:t>
                      </a:r>
                    </a:p>
                  </a:txBody>
                  <a:tcPr marL="68580" marR="68580" marT="0" marB="0"/>
                </a:tc>
              </a:tr>
              <a:tr h="370840">
                <a:tc>
                  <a:txBody>
                    <a:bodyPr/>
                    <a:lstStyle/>
                    <a:p>
                      <a:pPr>
                        <a:spcAft>
                          <a:spcPts val="0"/>
                        </a:spcAft>
                      </a:pPr>
                      <a:r>
                        <a:rPr lang="en-US" sz="1200" b="1">
                          <a:solidFill>
                            <a:srgbClr val="000000"/>
                          </a:solidFill>
                          <a:effectLst/>
                          <a:latin typeface="Cambria"/>
                          <a:ea typeface="ＭＳ 明朝"/>
                          <a:cs typeface="Times New Roman"/>
                        </a:rPr>
                        <a:t>Puncte tari + oportunitati</a:t>
                      </a:r>
                      <a:r>
                        <a:rPr lang="en-US" sz="1200">
                          <a:solidFill>
                            <a:srgbClr val="000000"/>
                          </a:solidFill>
                          <a:effectLst/>
                          <a:latin typeface="Cambria"/>
                          <a:ea typeface="ＭＳ 明朝"/>
                          <a:cs typeface="Times New Roman"/>
                        </a:rPr>
                        <a:t>  </a:t>
                      </a:r>
                      <a:r>
                        <a:rPr lang="en-US" sz="1200" i="1">
                          <a:solidFill>
                            <a:srgbClr val="000000"/>
                          </a:solidFill>
                          <a:effectLst/>
                          <a:latin typeface="Cambria"/>
                          <a:ea typeface="ＭＳ 明朝"/>
                          <a:cs typeface="Times New Roman"/>
                        </a:rPr>
                        <a:t>este o directie buna de dezvoltare – cum fac sau ce am nevoie?</a:t>
                      </a:r>
                      <a:endParaRPr lang="en-US" sz="1200">
                        <a:solidFill>
                          <a:srgbClr val="000000"/>
                        </a:solidFill>
                        <a:effectLst/>
                        <a:latin typeface="Cambria"/>
                        <a:ea typeface="ＭＳ 明朝"/>
                        <a:cs typeface="Times New Roman"/>
                      </a:endParaRPr>
                    </a:p>
                    <a:p>
                      <a:pPr>
                        <a:spcAft>
                          <a:spcPts val="0"/>
                        </a:spcAft>
                      </a:pPr>
                      <a:r>
                        <a:rPr lang="en-US" sz="1200">
                          <a:solidFill>
                            <a:srgbClr val="000000"/>
                          </a:solidFill>
                          <a:effectLst/>
                          <a:latin typeface="Cambria"/>
                          <a:ea typeface="ＭＳ 明朝"/>
                          <a:cs typeface="Times New Roman"/>
                        </a:rPr>
                        <a:t> </a:t>
                      </a:r>
                    </a:p>
                    <a:p>
                      <a:pPr>
                        <a:spcAft>
                          <a:spcPts val="0"/>
                        </a:spcAft>
                      </a:pPr>
                      <a:r>
                        <a:rPr lang="en-US" sz="1200" b="1">
                          <a:solidFill>
                            <a:srgbClr val="000000"/>
                          </a:solidFill>
                          <a:effectLst/>
                          <a:latin typeface="Cambria"/>
                          <a:ea typeface="ＭＳ 明朝"/>
                          <a:cs typeface="Times New Roman"/>
                        </a:rPr>
                        <a:t>Puncte slabe + oportunitati</a:t>
                      </a:r>
                      <a:r>
                        <a:rPr lang="en-US" sz="1200">
                          <a:solidFill>
                            <a:srgbClr val="000000"/>
                          </a:solidFill>
                          <a:effectLst/>
                          <a:latin typeface="Cambria"/>
                          <a:ea typeface="ＭＳ 明朝"/>
                          <a:cs typeface="Times New Roman"/>
                        </a:rPr>
                        <a:t> – </a:t>
                      </a:r>
                      <a:r>
                        <a:rPr lang="en-US" sz="1200" i="1">
                          <a:solidFill>
                            <a:srgbClr val="000000"/>
                          </a:solidFill>
                          <a:effectLst/>
                          <a:latin typeface="Cambria"/>
                          <a:ea typeface="ＭＳ 明朝"/>
                          <a:cs typeface="Times New Roman"/>
                        </a:rPr>
                        <a:t>e un moment de reflectare pentru a vedea daca merita sa investesc pentru a transfroma punctele slabe in puncte tari</a:t>
                      </a:r>
                      <a:endParaRPr lang="en-US" sz="1200">
                        <a:solidFill>
                          <a:srgbClr val="000000"/>
                        </a:solidFill>
                        <a:effectLst/>
                        <a:latin typeface="Cambria"/>
                        <a:ea typeface="ＭＳ 明朝"/>
                        <a:cs typeface="Times New Roman"/>
                      </a:endParaRPr>
                    </a:p>
                  </a:txBody>
                  <a:tcPr marL="68580" marR="68580" marT="0" marB="0"/>
                </a:tc>
                <a:tc>
                  <a:txBody>
                    <a:bodyPr/>
                    <a:lstStyle/>
                    <a:p>
                      <a:pPr>
                        <a:spcAft>
                          <a:spcPts val="0"/>
                        </a:spcAft>
                      </a:pPr>
                      <a:r>
                        <a:rPr lang="en-US" sz="1200" b="1">
                          <a:solidFill>
                            <a:srgbClr val="000000"/>
                          </a:solidFill>
                          <a:effectLst/>
                          <a:latin typeface="Cambria"/>
                          <a:ea typeface="ＭＳ 明朝"/>
                          <a:cs typeface="Times New Roman"/>
                        </a:rPr>
                        <a:t>Puncte slabe + Amenintari </a:t>
                      </a:r>
                      <a:endParaRPr lang="en-US" sz="1200">
                        <a:solidFill>
                          <a:srgbClr val="000000"/>
                        </a:solidFill>
                        <a:effectLst/>
                        <a:latin typeface="Cambria"/>
                        <a:ea typeface="ＭＳ 明朝"/>
                        <a:cs typeface="Times New Roman"/>
                      </a:endParaRPr>
                    </a:p>
                    <a:p>
                      <a:pPr>
                        <a:spcAft>
                          <a:spcPts val="0"/>
                        </a:spcAft>
                      </a:pPr>
                      <a:r>
                        <a:rPr lang="en-US" sz="1200" i="1">
                          <a:solidFill>
                            <a:srgbClr val="000000"/>
                          </a:solidFill>
                          <a:effectLst/>
                          <a:latin typeface="Cambria"/>
                          <a:ea typeface="ＭＳ 明朝"/>
                          <a:cs typeface="Times New Roman"/>
                        </a:rPr>
                        <a:t>e bine sa ma gandesc mai mult daca are sens sa investesc pentru a transforma punctul slab in punct tare</a:t>
                      </a:r>
                      <a:endParaRPr lang="en-US" sz="1200">
                        <a:solidFill>
                          <a:srgbClr val="000000"/>
                        </a:solidFill>
                        <a:effectLst/>
                        <a:latin typeface="Cambria"/>
                        <a:ea typeface="ＭＳ 明朝"/>
                        <a:cs typeface="Times New Roman"/>
                      </a:endParaRPr>
                    </a:p>
                  </a:txBody>
                  <a:tcPr marL="68580" marR="68580" marT="0" marB="0"/>
                </a:tc>
                <a:tc>
                  <a:txBody>
                    <a:bodyPr/>
                    <a:lstStyle/>
                    <a:p>
                      <a:pPr>
                        <a:spcAft>
                          <a:spcPts val="0"/>
                        </a:spcAft>
                      </a:pPr>
                      <a:r>
                        <a:rPr lang="en-US" sz="1200" b="1" dirty="0" err="1">
                          <a:solidFill>
                            <a:srgbClr val="000000"/>
                          </a:solidFill>
                          <a:effectLst/>
                          <a:latin typeface="Cambria"/>
                          <a:ea typeface="ＭＳ 明朝"/>
                          <a:cs typeface="Times New Roman"/>
                        </a:rPr>
                        <a:t>Puncte</a:t>
                      </a:r>
                      <a:r>
                        <a:rPr lang="en-US" sz="1200" b="1" dirty="0">
                          <a:solidFill>
                            <a:srgbClr val="000000"/>
                          </a:solidFill>
                          <a:effectLst/>
                          <a:latin typeface="Cambria"/>
                          <a:ea typeface="ＭＳ 明朝"/>
                          <a:cs typeface="Times New Roman"/>
                        </a:rPr>
                        <a:t> </a:t>
                      </a:r>
                      <a:r>
                        <a:rPr lang="en-US" sz="1200" b="1" dirty="0" err="1">
                          <a:solidFill>
                            <a:srgbClr val="000000"/>
                          </a:solidFill>
                          <a:effectLst/>
                          <a:latin typeface="Cambria"/>
                          <a:ea typeface="ＭＳ 明朝"/>
                          <a:cs typeface="Times New Roman"/>
                        </a:rPr>
                        <a:t>tari</a:t>
                      </a:r>
                      <a:r>
                        <a:rPr lang="en-US" sz="1200" b="1" dirty="0">
                          <a:solidFill>
                            <a:srgbClr val="000000"/>
                          </a:solidFill>
                          <a:effectLst/>
                          <a:latin typeface="Cambria"/>
                          <a:ea typeface="ＭＳ 明朝"/>
                          <a:cs typeface="Times New Roman"/>
                        </a:rPr>
                        <a:t> </a:t>
                      </a:r>
                      <a:r>
                        <a:rPr lang="en-US" sz="1200" b="1" dirty="0" err="1">
                          <a:solidFill>
                            <a:srgbClr val="000000"/>
                          </a:solidFill>
                          <a:effectLst/>
                          <a:latin typeface="Cambria"/>
                          <a:ea typeface="ＭＳ 明朝"/>
                          <a:cs typeface="Times New Roman"/>
                        </a:rPr>
                        <a:t>si</a:t>
                      </a:r>
                      <a:r>
                        <a:rPr lang="en-US" sz="1200" b="1" dirty="0">
                          <a:solidFill>
                            <a:srgbClr val="000000"/>
                          </a:solidFill>
                          <a:effectLst/>
                          <a:latin typeface="Cambria"/>
                          <a:ea typeface="ＭＳ 明朝"/>
                          <a:cs typeface="Times New Roman"/>
                        </a:rPr>
                        <a:t> </a:t>
                      </a:r>
                      <a:r>
                        <a:rPr lang="en-US" sz="1200" b="1" dirty="0" err="1">
                          <a:solidFill>
                            <a:srgbClr val="000000"/>
                          </a:solidFill>
                          <a:effectLst/>
                          <a:latin typeface="Cambria"/>
                          <a:ea typeface="ＭＳ 明朝"/>
                          <a:cs typeface="Times New Roman"/>
                        </a:rPr>
                        <a:t>amenintari</a:t>
                      </a:r>
                      <a:r>
                        <a:rPr lang="en-US" sz="1200" b="1" dirty="0">
                          <a:solidFill>
                            <a:srgbClr val="000000"/>
                          </a:solidFill>
                          <a:effectLst/>
                          <a:latin typeface="Cambria"/>
                          <a:ea typeface="ＭＳ 明朝"/>
                          <a:cs typeface="Times New Roman"/>
                        </a:rPr>
                        <a:t> –</a:t>
                      </a:r>
                      <a:r>
                        <a:rPr lang="en-US" sz="1200" dirty="0">
                          <a:solidFill>
                            <a:srgbClr val="000000"/>
                          </a:solidFill>
                          <a:effectLst/>
                          <a:latin typeface="Cambria"/>
                          <a:ea typeface="ＭＳ 明朝"/>
                          <a:cs typeface="Times New Roman"/>
                        </a:rPr>
                        <a:t> </a:t>
                      </a:r>
                      <a:r>
                        <a:rPr lang="en-US" sz="1200" i="1" dirty="0">
                          <a:solidFill>
                            <a:srgbClr val="000000"/>
                          </a:solidFill>
                          <a:effectLst/>
                          <a:latin typeface="Cambria"/>
                          <a:ea typeface="ＭＳ 明朝"/>
                          <a:cs typeface="Times New Roman"/>
                        </a:rPr>
                        <a:t>ma </a:t>
                      </a:r>
                      <a:r>
                        <a:rPr lang="en-US" sz="1200" i="1" dirty="0" err="1">
                          <a:solidFill>
                            <a:srgbClr val="000000"/>
                          </a:solidFill>
                          <a:effectLst/>
                          <a:latin typeface="Cambria"/>
                          <a:ea typeface="ＭＳ 明朝"/>
                          <a:cs typeface="Times New Roman"/>
                        </a:rPr>
                        <a:t>voi</a:t>
                      </a:r>
                      <a:r>
                        <a:rPr lang="en-US" sz="1200" i="1" dirty="0">
                          <a:solidFill>
                            <a:srgbClr val="000000"/>
                          </a:solidFill>
                          <a:effectLst/>
                          <a:latin typeface="Cambria"/>
                          <a:ea typeface="ＭＳ 明朝"/>
                          <a:cs typeface="Times New Roman"/>
                        </a:rPr>
                        <a:t> </a:t>
                      </a:r>
                      <a:r>
                        <a:rPr lang="en-US" sz="1200" i="1" dirty="0" err="1">
                          <a:solidFill>
                            <a:srgbClr val="000000"/>
                          </a:solidFill>
                          <a:effectLst/>
                          <a:latin typeface="Cambria"/>
                          <a:ea typeface="ＭＳ 明朝"/>
                          <a:cs typeface="Times New Roman"/>
                        </a:rPr>
                        <a:t>gandi</a:t>
                      </a:r>
                      <a:r>
                        <a:rPr lang="en-US" sz="1200" i="1" dirty="0">
                          <a:solidFill>
                            <a:srgbClr val="000000"/>
                          </a:solidFill>
                          <a:effectLst/>
                          <a:latin typeface="Cambria"/>
                          <a:ea typeface="ＭＳ 明朝"/>
                          <a:cs typeface="Times New Roman"/>
                        </a:rPr>
                        <a:t> cum pot </a:t>
                      </a:r>
                      <a:r>
                        <a:rPr lang="en-US" sz="1200" i="1" dirty="0" err="1">
                          <a:solidFill>
                            <a:srgbClr val="000000"/>
                          </a:solidFill>
                          <a:effectLst/>
                          <a:latin typeface="Cambria"/>
                          <a:ea typeface="ＭＳ 明朝"/>
                          <a:cs typeface="Times New Roman"/>
                        </a:rPr>
                        <a:t>transforma</a:t>
                      </a:r>
                      <a:r>
                        <a:rPr lang="en-US" sz="1200" i="1" dirty="0">
                          <a:solidFill>
                            <a:srgbClr val="000000"/>
                          </a:solidFill>
                          <a:effectLst/>
                          <a:latin typeface="Cambria"/>
                          <a:ea typeface="ＭＳ 明朝"/>
                          <a:cs typeface="Times New Roman"/>
                        </a:rPr>
                        <a:t> </a:t>
                      </a:r>
                      <a:r>
                        <a:rPr lang="en-US" sz="1200" i="1" dirty="0" err="1">
                          <a:solidFill>
                            <a:srgbClr val="000000"/>
                          </a:solidFill>
                          <a:effectLst/>
                          <a:latin typeface="Cambria"/>
                          <a:ea typeface="ＭＳ 明朝"/>
                          <a:cs typeface="Times New Roman"/>
                        </a:rPr>
                        <a:t>amenintarile</a:t>
                      </a:r>
                      <a:r>
                        <a:rPr lang="en-US" sz="1200" i="1" dirty="0">
                          <a:solidFill>
                            <a:srgbClr val="000000"/>
                          </a:solidFill>
                          <a:effectLst/>
                          <a:latin typeface="Cambria"/>
                          <a:ea typeface="ＭＳ 明朝"/>
                          <a:cs typeface="Times New Roman"/>
                        </a:rPr>
                        <a:t> </a:t>
                      </a:r>
                      <a:endParaRPr lang="en-US" sz="1200" dirty="0">
                        <a:solidFill>
                          <a:srgbClr val="000000"/>
                        </a:solidFill>
                        <a:effectLst/>
                        <a:latin typeface="Cambria"/>
                        <a:ea typeface="ＭＳ 明朝"/>
                        <a:cs typeface="Times New Roman"/>
                      </a:endParaRPr>
                    </a:p>
                    <a:p>
                      <a:pPr>
                        <a:spcAft>
                          <a:spcPts val="0"/>
                        </a:spcAft>
                      </a:pPr>
                      <a:r>
                        <a:rPr lang="en-US" sz="1200" i="1" dirty="0">
                          <a:solidFill>
                            <a:srgbClr val="000000"/>
                          </a:solidFill>
                          <a:effectLst/>
                          <a:latin typeface="Cambria"/>
                          <a:ea typeface="ＭＳ 明朝"/>
                          <a:cs typeface="Times New Roman"/>
                        </a:rPr>
                        <a:t>in </a:t>
                      </a:r>
                      <a:r>
                        <a:rPr lang="en-US" sz="1200" i="1" dirty="0" err="1">
                          <a:solidFill>
                            <a:srgbClr val="000000"/>
                          </a:solidFill>
                          <a:effectLst/>
                          <a:latin typeface="Cambria"/>
                          <a:ea typeface="ＭＳ 明朝"/>
                          <a:cs typeface="Times New Roman"/>
                        </a:rPr>
                        <a:t>oportunitati</a:t>
                      </a:r>
                      <a:r>
                        <a:rPr lang="en-US" sz="1200" i="1" dirty="0">
                          <a:solidFill>
                            <a:srgbClr val="000000"/>
                          </a:solidFill>
                          <a:effectLst/>
                          <a:latin typeface="Cambria"/>
                          <a:ea typeface="ＭＳ 明朝"/>
                          <a:cs typeface="Times New Roman"/>
                        </a:rPr>
                        <a:t> – </a:t>
                      </a:r>
                      <a:r>
                        <a:rPr lang="en-US" sz="1200" i="1" dirty="0" err="1">
                          <a:solidFill>
                            <a:srgbClr val="000000"/>
                          </a:solidFill>
                          <a:effectLst/>
                          <a:latin typeface="Cambria"/>
                          <a:ea typeface="ＭＳ 明朝"/>
                          <a:cs typeface="Times New Roman"/>
                        </a:rPr>
                        <a:t>ce</a:t>
                      </a:r>
                      <a:r>
                        <a:rPr lang="en-US" sz="1200" i="1" dirty="0">
                          <a:solidFill>
                            <a:srgbClr val="000000"/>
                          </a:solidFill>
                          <a:effectLst/>
                          <a:latin typeface="Cambria"/>
                          <a:ea typeface="ＭＳ 明朝"/>
                          <a:cs typeface="Times New Roman"/>
                        </a:rPr>
                        <a:t> </a:t>
                      </a:r>
                      <a:r>
                        <a:rPr lang="en-US" sz="1200" i="1" dirty="0" err="1">
                          <a:solidFill>
                            <a:srgbClr val="000000"/>
                          </a:solidFill>
                          <a:effectLst/>
                          <a:latin typeface="Cambria"/>
                          <a:ea typeface="ＭＳ 明朝"/>
                          <a:cs typeface="Times New Roman"/>
                        </a:rPr>
                        <a:t>ar</a:t>
                      </a:r>
                      <a:r>
                        <a:rPr lang="en-US" sz="1200" i="1" dirty="0">
                          <a:solidFill>
                            <a:srgbClr val="000000"/>
                          </a:solidFill>
                          <a:effectLst/>
                          <a:latin typeface="Cambria"/>
                          <a:ea typeface="ＭＳ 明朝"/>
                          <a:cs typeface="Times New Roman"/>
                        </a:rPr>
                        <a:t> </a:t>
                      </a:r>
                      <a:r>
                        <a:rPr lang="en-US" sz="1200" i="1" dirty="0" err="1">
                          <a:solidFill>
                            <a:srgbClr val="000000"/>
                          </a:solidFill>
                          <a:effectLst/>
                          <a:latin typeface="Cambria"/>
                          <a:ea typeface="ＭＳ 明朝"/>
                          <a:cs typeface="Times New Roman"/>
                        </a:rPr>
                        <a:t>trebui</a:t>
                      </a:r>
                      <a:r>
                        <a:rPr lang="en-US" sz="1200" i="1" dirty="0">
                          <a:solidFill>
                            <a:srgbClr val="000000"/>
                          </a:solidFill>
                          <a:effectLst/>
                          <a:latin typeface="Cambria"/>
                          <a:ea typeface="ＭＳ 明朝"/>
                          <a:cs typeface="Times New Roman"/>
                        </a:rPr>
                        <a:t> </a:t>
                      </a:r>
                      <a:r>
                        <a:rPr lang="en-US" sz="1200" i="1" dirty="0" err="1">
                          <a:solidFill>
                            <a:srgbClr val="000000"/>
                          </a:solidFill>
                          <a:effectLst/>
                          <a:latin typeface="Cambria"/>
                          <a:ea typeface="ＭＳ 明朝"/>
                          <a:cs typeface="Times New Roman"/>
                        </a:rPr>
                        <a:t>sa</a:t>
                      </a:r>
                      <a:r>
                        <a:rPr lang="en-US" sz="1200" i="1" dirty="0">
                          <a:solidFill>
                            <a:srgbClr val="000000"/>
                          </a:solidFill>
                          <a:effectLst/>
                          <a:latin typeface="Cambria"/>
                          <a:ea typeface="ＭＳ 明朝"/>
                          <a:cs typeface="Times New Roman"/>
                        </a:rPr>
                        <a:t> </a:t>
                      </a:r>
                      <a:r>
                        <a:rPr lang="en-US" sz="1200" i="1" dirty="0" err="1">
                          <a:solidFill>
                            <a:srgbClr val="000000"/>
                          </a:solidFill>
                          <a:effectLst/>
                          <a:latin typeface="Cambria"/>
                          <a:ea typeface="ＭＳ 明朝"/>
                          <a:cs typeface="Times New Roman"/>
                        </a:rPr>
                        <a:t>fac</a:t>
                      </a:r>
                      <a:r>
                        <a:rPr lang="en-US" sz="1200" i="1" dirty="0">
                          <a:solidFill>
                            <a:srgbClr val="000000"/>
                          </a:solidFill>
                          <a:effectLst/>
                          <a:latin typeface="Cambria"/>
                          <a:ea typeface="ＭＳ 明朝"/>
                          <a:cs typeface="Times New Roman"/>
                        </a:rPr>
                        <a:t>?</a:t>
                      </a:r>
                      <a:endParaRPr lang="en-US" sz="1200" dirty="0">
                        <a:solidFill>
                          <a:srgbClr val="000000"/>
                        </a:solidFill>
                        <a:effectLst/>
                        <a:latin typeface="Cambria"/>
                        <a:ea typeface="ＭＳ 明朝"/>
                        <a:cs typeface="Times New Roman"/>
                      </a:endParaRPr>
                    </a:p>
                  </a:txBody>
                  <a:tcPr marL="68580" marR="68580" marT="0" marB="0"/>
                </a:tc>
              </a:tr>
            </a:tbl>
          </a:graphicData>
        </a:graphic>
      </p:graphicFrame>
    </p:spTree>
    <p:extLst>
      <p:ext uri="{BB962C8B-B14F-4D97-AF65-F5344CB8AC3E}">
        <p14:creationId xmlns:p14="http://schemas.microsoft.com/office/powerpoint/2010/main" val="3183654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sz="4000" dirty="0"/>
              <a:t>ORGANIZAREA PRODUCTIEI</a:t>
            </a:r>
            <a:r>
              <a:rPr lang="en-US" sz="4000" dirty="0"/>
              <a:t> </a:t>
            </a:r>
          </a:p>
        </p:txBody>
      </p:sp>
      <p:sp>
        <p:nvSpPr>
          <p:cNvPr id="3" name="Content Placeholder 2"/>
          <p:cNvSpPr>
            <a:spLocks noGrp="1"/>
          </p:cNvSpPr>
          <p:nvPr>
            <p:ph idx="1"/>
          </p:nvPr>
        </p:nvSpPr>
        <p:spPr>
          <a:xfrm>
            <a:off x="310668" y="1124744"/>
            <a:ext cx="8229600" cy="4785395"/>
          </a:xfrm>
        </p:spPr>
        <p:txBody>
          <a:bodyPr/>
          <a:lstStyle/>
          <a:p>
            <a:pPr marL="0" indent="0">
              <a:buNone/>
            </a:pPr>
            <a:r>
              <a:rPr lang="ro-RO" sz="1800" dirty="0"/>
              <a:t>Tipul de tehnologie utilizata?</a:t>
            </a:r>
            <a:endParaRPr lang="en-US" sz="1800" dirty="0"/>
          </a:p>
          <a:p>
            <a:pPr marL="0" indent="0">
              <a:buNone/>
            </a:pPr>
            <a:r>
              <a:rPr lang="ro-RO" sz="1800" dirty="0"/>
              <a:t>Tipul de echipament ce va fi utilizat ? </a:t>
            </a:r>
            <a:endParaRPr lang="en-US" sz="1800" dirty="0"/>
          </a:p>
          <a:p>
            <a:pPr marL="0" indent="0">
              <a:buNone/>
            </a:pPr>
            <a:r>
              <a:rPr lang="ro-RO" sz="1800" dirty="0"/>
              <a:t>Cate echipamente? Ce caracteristici au acestea? Sunt potrivite nevoilor afacerii? Indepliesc standardele si cerintele?</a:t>
            </a:r>
            <a:endParaRPr lang="en-US" sz="1800" dirty="0"/>
          </a:p>
          <a:p>
            <a:pPr marL="0" indent="0">
              <a:buNone/>
            </a:pPr>
            <a:r>
              <a:rPr lang="ro-RO" sz="1800" dirty="0"/>
              <a:t>Cum se va achiziţiona echipamentul (închiriere, achiziţie, leasing) ?</a:t>
            </a:r>
            <a:endParaRPr lang="en-US" sz="1800" dirty="0"/>
          </a:p>
          <a:p>
            <a:pPr marL="0" indent="0">
              <a:buNone/>
            </a:pPr>
            <a:r>
              <a:rPr lang="ro-RO" sz="1800" dirty="0"/>
              <a:t>Care este volumul producţiei (volumul vânzărilor previzionat pe termen scurt şi lung)</a:t>
            </a:r>
            <a:endParaRPr lang="en-US" sz="1800" dirty="0"/>
          </a:p>
          <a:p>
            <a:pPr marL="0" indent="0">
              <a:buNone/>
            </a:pPr>
            <a:r>
              <a:rPr lang="ro-RO" sz="1800" dirty="0"/>
              <a:t>Care este capacitatea de producţie (capacitatea maximă de producţie şi gradul de utilizare)</a:t>
            </a:r>
            <a:endParaRPr lang="en-US" sz="1800" dirty="0"/>
          </a:p>
          <a:p>
            <a:pPr marL="0" indent="0">
              <a:buNone/>
            </a:pPr>
            <a:r>
              <a:rPr lang="ro-RO" sz="1800" dirty="0"/>
              <a:t>Care este necesarul de clădiri, spaţii ? </a:t>
            </a:r>
            <a:r>
              <a:rPr lang="en-US" sz="1800" dirty="0"/>
              <a:t> </a:t>
            </a:r>
            <a:r>
              <a:rPr lang="ro-RO" sz="1800" dirty="0" smtClean="0"/>
              <a:t>Cum </a:t>
            </a:r>
            <a:r>
              <a:rPr lang="ro-RO" sz="1800" dirty="0"/>
              <a:t>le vom asigura?</a:t>
            </a:r>
            <a:endParaRPr lang="en-US" sz="1800" dirty="0"/>
          </a:p>
          <a:p>
            <a:pPr marL="0" indent="0">
              <a:buNone/>
            </a:pPr>
            <a:r>
              <a:rPr lang="en-US" sz="1800" dirty="0"/>
              <a:t>In </a:t>
            </a:r>
            <a:r>
              <a:rPr lang="en-US" sz="1800" dirty="0" err="1"/>
              <a:t>ce</a:t>
            </a:r>
            <a:r>
              <a:rPr lang="en-US" sz="1800" dirty="0"/>
              <a:t> </a:t>
            </a:r>
            <a:r>
              <a:rPr lang="en-US" sz="1800" dirty="0" err="1"/>
              <a:t>consta</a:t>
            </a:r>
            <a:r>
              <a:rPr lang="en-US" sz="1800" dirty="0"/>
              <a:t> </a:t>
            </a:r>
            <a:r>
              <a:rPr lang="en-US" sz="1800" dirty="0" err="1"/>
              <a:t>procesul</a:t>
            </a:r>
            <a:r>
              <a:rPr lang="en-US" sz="1800" dirty="0"/>
              <a:t> de </a:t>
            </a:r>
            <a:r>
              <a:rPr lang="en-US" sz="1800" dirty="0" err="1"/>
              <a:t>productie</a:t>
            </a:r>
            <a:r>
              <a:rPr lang="en-US" sz="1800" dirty="0" smtClean="0"/>
              <a:t>? Care </a:t>
            </a:r>
            <a:r>
              <a:rPr lang="en-US" sz="1800" dirty="0" err="1"/>
              <a:t>sunt</a:t>
            </a:r>
            <a:r>
              <a:rPr lang="en-US" sz="1800" dirty="0"/>
              <a:t> </a:t>
            </a:r>
            <a:r>
              <a:rPr lang="en-US" sz="1800" dirty="0" err="1"/>
              <a:t>etapele</a:t>
            </a:r>
            <a:r>
              <a:rPr lang="en-US" sz="1800" dirty="0"/>
              <a:t> </a:t>
            </a:r>
            <a:r>
              <a:rPr lang="en-US" sz="1800" dirty="0" err="1"/>
              <a:t>acestuia</a:t>
            </a:r>
            <a:r>
              <a:rPr lang="en-US" sz="1800" dirty="0"/>
              <a:t>? </a:t>
            </a:r>
            <a:r>
              <a:rPr lang="ro-RO" sz="1800" dirty="0" smtClean="0"/>
              <a:t>De </a:t>
            </a:r>
            <a:r>
              <a:rPr lang="ro-RO" sz="1800" dirty="0"/>
              <a:t>unde luam materiile prime? </a:t>
            </a:r>
            <a:endParaRPr lang="en-US" sz="1800" dirty="0"/>
          </a:p>
          <a:p>
            <a:pPr marL="0" indent="0">
              <a:buNone/>
            </a:pPr>
            <a:r>
              <a:rPr lang="ro-RO" sz="1800" dirty="0"/>
              <a:t>Cum se desfasoara aprovizionarea? </a:t>
            </a:r>
            <a:endParaRPr lang="en-US" sz="1800" dirty="0"/>
          </a:p>
          <a:p>
            <a:pPr marL="0" indent="0">
              <a:buNone/>
            </a:pPr>
            <a:r>
              <a:rPr lang="ro-RO" sz="1800" dirty="0"/>
              <a:t>Cum se desfasoara vanzarea?</a:t>
            </a:r>
            <a:endParaRPr lang="en-US" sz="1800" dirty="0"/>
          </a:p>
          <a:p>
            <a:pPr marL="0" indent="0">
              <a:buNone/>
            </a:pPr>
            <a:r>
              <a:rPr lang="ro-RO" sz="1800" dirty="0"/>
              <a:t>Dar distributia? </a:t>
            </a:r>
            <a:endParaRPr lang="en-US" sz="1800" dirty="0"/>
          </a:p>
          <a:p>
            <a:pPr marL="0" indent="0">
              <a:buNone/>
            </a:pPr>
            <a:r>
              <a:rPr lang="ro-RO" sz="1800" dirty="0"/>
              <a:t>E nevoie si de depozitare?</a:t>
            </a:r>
            <a:r>
              <a:rPr lang="en-US" sz="1800" dirty="0"/>
              <a:t> </a:t>
            </a:r>
          </a:p>
        </p:txBody>
      </p:sp>
    </p:spTree>
    <p:extLst>
      <p:ext uri="{BB962C8B-B14F-4D97-AF65-F5344CB8AC3E}">
        <p14:creationId xmlns:p14="http://schemas.microsoft.com/office/powerpoint/2010/main" val="5877578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328" y="305074"/>
            <a:ext cx="6563072" cy="850106"/>
          </a:xfrm>
        </p:spPr>
        <p:txBody>
          <a:bodyPr/>
          <a:lstStyle/>
          <a:p>
            <a:r>
              <a:rPr lang="en-US" sz="3600" dirty="0" err="1" smtClean="0"/>
              <a:t>Organigrama</a:t>
            </a:r>
            <a:r>
              <a:rPr lang="en-US" sz="3600" dirty="0" smtClean="0"/>
              <a:t> / </a:t>
            </a:r>
            <a:r>
              <a:rPr lang="en-US" sz="3600" dirty="0" err="1" smtClean="0"/>
              <a:t>resurse</a:t>
            </a:r>
            <a:r>
              <a:rPr lang="en-US" sz="3600" dirty="0" smtClean="0"/>
              <a:t> </a:t>
            </a:r>
            <a:r>
              <a:rPr lang="en-US" sz="3600" dirty="0" err="1" smtClean="0"/>
              <a:t>umane</a:t>
            </a:r>
            <a:r>
              <a:rPr lang="en-US" sz="3600" dirty="0" smtClean="0"/>
              <a:t> </a:t>
            </a:r>
            <a:endParaRPr lang="en-US"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5329832"/>
              </p:ext>
            </p:extLst>
          </p:nvPr>
        </p:nvGraphicFramePr>
        <p:xfrm>
          <a:off x="457200" y="1196333"/>
          <a:ext cx="8229600" cy="4199127"/>
        </p:xfrm>
        <a:graphic>
          <a:graphicData uri="http://schemas.openxmlformats.org/drawingml/2006/table">
            <a:tbl>
              <a:tblPr firstRow="1" bandRow="1">
                <a:tableStyleId>{5C22544A-7EE6-4342-B048-85BDC9FD1C3A}</a:tableStyleId>
              </a:tblPr>
              <a:tblGrid>
                <a:gridCol w="2057400"/>
                <a:gridCol w="2776831"/>
                <a:gridCol w="1337969"/>
                <a:gridCol w="2057400"/>
              </a:tblGrid>
              <a:tr h="370840">
                <a:tc>
                  <a:txBody>
                    <a:bodyPr/>
                    <a:lstStyle/>
                    <a:p>
                      <a:pPr marR="589915" algn="ctr">
                        <a:lnSpc>
                          <a:spcPct val="115000"/>
                        </a:lnSpc>
                        <a:spcAft>
                          <a:spcPts val="0"/>
                        </a:spcAft>
                      </a:pPr>
                      <a:r>
                        <a:rPr lang="en-US" sz="1400" dirty="0" err="1">
                          <a:solidFill>
                            <a:srgbClr val="000000"/>
                          </a:solidFill>
                          <a:effectLst/>
                          <a:latin typeface="Cambria"/>
                          <a:ea typeface="ＭＳ 明朝"/>
                          <a:cs typeface="Times New Roman"/>
                        </a:rPr>
                        <a:t>Activitate</a:t>
                      </a:r>
                      <a:endParaRPr lang="en-US" sz="1400" dirty="0">
                        <a:effectLst/>
                        <a:latin typeface="Cambria"/>
                        <a:ea typeface="ＭＳ 明朝"/>
                        <a:cs typeface="Times New Roman"/>
                      </a:endParaRPr>
                    </a:p>
                  </a:txBody>
                  <a:tcPr marL="68580" marR="68580" marT="0" marB="0"/>
                </a:tc>
                <a:tc>
                  <a:txBody>
                    <a:bodyPr/>
                    <a:lstStyle/>
                    <a:p>
                      <a:pPr marR="589915" algn="ctr">
                        <a:lnSpc>
                          <a:spcPct val="115000"/>
                        </a:lnSpc>
                        <a:spcAft>
                          <a:spcPts val="0"/>
                        </a:spcAft>
                      </a:pPr>
                      <a:r>
                        <a:rPr lang="en-US" sz="1400" dirty="0" err="1">
                          <a:solidFill>
                            <a:schemeClr val="tx1"/>
                          </a:solidFill>
                          <a:effectLst/>
                          <a:latin typeface="Cambria"/>
                          <a:ea typeface="ＭＳ 明朝"/>
                          <a:cs typeface="Times New Roman"/>
                        </a:rPr>
                        <a:t>Resurse</a:t>
                      </a:r>
                      <a:r>
                        <a:rPr lang="en-US" sz="1400" dirty="0">
                          <a:solidFill>
                            <a:schemeClr val="tx1"/>
                          </a:solidFill>
                          <a:effectLst/>
                          <a:latin typeface="Cambria"/>
                          <a:ea typeface="ＭＳ 明朝"/>
                          <a:cs typeface="Times New Roman"/>
                        </a:rPr>
                        <a:t> </a:t>
                      </a:r>
                      <a:r>
                        <a:rPr lang="en-US" sz="1400" dirty="0" err="1" smtClean="0">
                          <a:solidFill>
                            <a:schemeClr val="tx1"/>
                          </a:solidFill>
                          <a:effectLst/>
                          <a:latin typeface="Cambria"/>
                          <a:ea typeface="ＭＳ 明朝"/>
                          <a:cs typeface="Times New Roman"/>
                        </a:rPr>
                        <a:t>Necesare</a:t>
                      </a:r>
                      <a:endParaRPr lang="en-US" sz="1400" dirty="0" smtClean="0">
                        <a:solidFill>
                          <a:schemeClr val="tx1"/>
                        </a:solidFill>
                        <a:effectLst/>
                        <a:latin typeface="Cambria"/>
                        <a:ea typeface="ＭＳ 明朝"/>
                        <a:cs typeface="Times New Roman"/>
                      </a:endParaRPr>
                    </a:p>
                    <a:p>
                      <a:pPr marR="589915" algn="ctr">
                        <a:lnSpc>
                          <a:spcPct val="115000"/>
                        </a:lnSpc>
                        <a:spcAft>
                          <a:spcPts val="0"/>
                        </a:spcAft>
                      </a:pPr>
                      <a:r>
                        <a:rPr lang="en-US" sz="1400" dirty="0" err="1" smtClean="0">
                          <a:solidFill>
                            <a:schemeClr val="tx1"/>
                          </a:solidFill>
                          <a:effectLst/>
                          <a:latin typeface="Cambria"/>
                          <a:ea typeface="ＭＳ 明朝"/>
                          <a:cs typeface="Times New Roman"/>
                        </a:rPr>
                        <a:t>Competentele</a:t>
                      </a:r>
                      <a:r>
                        <a:rPr lang="en-US" sz="1400" dirty="0" smtClean="0">
                          <a:solidFill>
                            <a:schemeClr val="tx1"/>
                          </a:solidFill>
                          <a:effectLst/>
                          <a:latin typeface="Cambria"/>
                          <a:ea typeface="ＭＳ 明朝"/>
                          <a:cs typeface="Times New Roman"/>
                        </a:rPr>
                        <a:t> </a:t>
                      </a:r>
                      <a:r>
                        <a:rPr lang="en-US" sz="1400" dirty="0" err="1">
                          <a:solidFill>
                            <a:schemeClr val="tx1"/>
                          </a:solidFill>
                          <a:effectLst/>
                          <a:latin typeface="Cambria"/>
                          <a:ea typeface="ＭＳ 明朝"/>
                          <a:cs typeface="Times New Roman"/>
                        </a:rPr>
                        <a:t>necesare</a:t>
                      </a:r>
                      <a:endParaRPr lang="en-US" sz="1400" dirty="0">
                        <a:solidFill>
                          <a:schemeClr val="tx1"/>
                        </a:solidFill>
                        <a:effectLst/>
                        <a:latin typeface="Cambria"/>
                        <a:ea typeface="ＭＳ 明朝"/>
                        <a:cs typeface="Times New Roman"/>
                      </a:endParaRPr>
                    </a:p>
                  </a:txBody>
                  <a:tcPr marL="68580" marR="68580" marT="0" marB="0" anchor="ctr"/>
                </a:tc>
                <a:tc>
                  <a:txBody>
                    <a:bodyPr/>
                    <a:lstStyle/>
                    <a:p>
                      <a:pPr marR="589915" algn="ctr">
                        <a:lnSpc>
                          <a:spcPct val="115000"/>
                        </a:lnSpc>
                        <a:spcAft>
                          <a:spcPts val="0"/>
                        </a:spcAft>
                      </a:pPr>
                      <a:r>
                        <a:rPr lang="en-US" sz="1400" dirty="0">
                          <a:solidFill>
                            <a:schemeClr val="tx1"/>
                          </a:solidFill>
                          <a:effectLst/>
                          <a:latin typeface="Cambria"/>
                          <a:ea typeface="ＭＳ 明朝"/>
                          <a:cs typeface="Times New Roman"/>
                        </a:rPr>
                        <a:t>Interne</a:t>
                      </a:r>
                    </a:p>
                  </a:txBody>
                  <a:tcPr marL="68580" marR="68580" marT="0" marB="0"/>
                </a:tc>
                <a:tc>
                  <a:txBody>
                    <a:bodyPr/>
                    <a:lstStyle/>
                    <a:p>
                      <a:pPr marR="589915" algn="ctr">
                        <a:lnSpc>
                          <a:spcPct val="115000"/>
                        </a:lnSpc>
                        <a:spcAft>
                          <a:spcPts val="0"/>
                        </a:spcAft>
                      </a:pPr>
                      <a:r>
                        <a:rPr lang="en-US" sz="1400" dirty="0" err="1">
                          <a:solidFill>
                            <a:srgbClr val="000000"/>
                          </a:solidFill>
                          <a:effectLst/>
                          <a:latin typeface="Cambria"/>
                          <a:ea typeface="ＭＳ 明朝"/>
                          <a:cs typeface="Times New Roman"/>
                        </a:rPr>
                        <a:t>Externalizare</a:t>
                      </a:r>
                      <a:endParaRPr lang="en-US" sz="1400" dirty="0">
                        <a:effectLst/>
                        <a:latin typeface="Cambria"/>
                        <a:ea typeface="ＭＳ 明朝"/>
                        <a:cs typeface="Times New Roman"/>
                      </a:endParaRPr>
                    </a:p>
                  </a:txBody>
                  <a:tcPr marL="68580" marR="68580" marT="0" marB="0"/>
                </a:tc>
              </a:tr>
              <a:tr h="370840">
                <a:tc>
                  <a:txBody>
                    <a:bodyPr/>
                    <a:lstStyle/>
                    <a:p>
                      <a:pPr marR="589915">
                        <a:lnSpc>
                          <a:spcPct val="115000"/>
                        </a:lnSpc>
                        <a:spcAft>
                          <a:spcPts val="0"/>
                        </a:spcAft>
                      </a:pPr>
                      <a:r>
                        <a:rPr lang="en-US" sz="1000">
                          <a:solidFill>
                            <a:srgbClr val="000000"/>
                          </a:solidFill>
                          <a:effectLst/>
                          <a:latin typeface="Cambria"/>
                          <a:ea typeface="ＭＳ 明朝"/>
                          <a:cs typeface="Times New Roman"/>
                        </a:rPr>
                        <a:t>Aprovizionare</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400" dirty="0">
                          <a:solidFill>
                            <a:schemeClr val="tx1"/>
                          </a:solidFill>
                          <a:effectLst/>
                          <a:latin typeface="Cambria"/>
                          <a:ea typeface="ＭＳ 明朝"/>
                          <a:cs typeface="Times New Roman"/>
                        </a:rPr>
                        <a:t> </a:t>
                      </a:r>
                    </a:p>
                  </a:txBody>
                  <a:tcPr marL="68580" marR="68580" marT="0" marB="0"/>
                </a:tc>
                <a:tc>
                  <a:txBody>
                    <a:bodyPr/>
                    <a:lstStyle/>
                    <a:p>
                      <a:pPr marR="589915">
                        <a:lnSpc>
                          <a:spcPct val="115000"/>
                        </a:lnSpc>
                        <a:spcAft>
                          <a:spcPts val="0"/>
                        </a:spcAft>
                      </a:pPr>
                      <a:r>
                        <a:rPr lang="en-US" sz="1400" dirty="0">
                          <a:solidFill>
                            <a:schemeClr val="tx1"/>
                          </a:solidFill>
                          <a:effectLst/>
                          <a:latin typeface="Cambria"/>
                          <a:ea typeface="ＭＳ 明朝"/>
                          <a:cs typeface="Times New Roman"/>
                        </a:rPr>
                        <a:t> </a:t>
                      </a: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r>
              <a:tr h="370840">
                <a:tc>
                  <a:txBody>
                    <a:bodyPr/>
                    <a:lstStyle/>
                    <a:p>
                      <a:pPr marR="589915">
                        <a:lnSpc>
                          <a:spcPct val="115000"/>
                        </a:lnSpc>
                        <a:spcAft>
                          <a:spcPts val="0"/>
                        </a:spcAft>
                      </a:pPr>
                      <a:r>
                        <a:rPr lang="en-US" sz="1000">
                          <a:solidFill>
                            <a:srgbClr val="000000"/>
                          </a:solidFill>
                          <a:effectLst/>
                          <a:latin typeface="Cambria"/>
                          <a:ea typeface="ＭＳ 明朝"/>
                          <a:cs typeface="Times New Roman"/>
                        </a:rPr>
                        <a:t>Productie</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r>
              <a:tr h="370840">
                <a:tc>
                  <a:txBody>
                    <a:bodyPr/>
                    <a:lstStyle/>
                    <a:p>
                      <a:pPr marR="589915">
                        <a:lnSpc>
                          <a:spcPct val="115000"/>
                        </a:lnSpc>
                        <a:spcAft>
                          <a:spcPts val="0"/>
                        </a:spcAft>
                      </a:pPr>
                      <a:r>
                        <a:rPr lang="en-US" sz="1000">
                          <a:solidFill>
                            <a:srgbClr val="000000"/>
                          </a:solidFill>
                          <a:effectLst/>
                          <a:latin typeface="Cambria"/>
                          <a:ea typeface="ＭＳ 明朝"/>
                          <a:cs typeface="Times New Roman"/>
                        </a:rPr>
                        <a:t>Vanzare</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r>
              <a:tr h="370840">
                <a:tc>
                  <a:txBody>
                    <a:bodyPr/>
                    <a:lstStyle/>
                    <a:p>
                      <a:pPr marR="589915">
                        <a:lnSpc>
                          <a:spcPct val="115000"/>
                        </a:lnSpc>
                        <a:spcAft>
                          <a:spcPts val="0"/>
                        </a:spcAft>
                      </a:pPr>
                      <a:r>
                        <a:rPr lang="en-US" sz="1000">
                          <a:solidFill>
                            <a:srgbClr val="000000"/>
                          </a:solidFill>
                          <a:effectLst/>
                          <a:latin typeface="Cambria"/>
                          <a:ea typeface="ＭＳ 明朝"/>
                          <a:cs typeface="Times New Roman"/>
                        </a:rPr>
                        <a:t>Distributie</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dirty="0">
                          <a:solidFill>
                            <a:srgbClr val="000000"/>
                          </a:solidFill>
                          <a:effectLst/>
                          <a:latin typeface="Cambria"/>
                          <a:ea typeface="ＭＳ 明朝"/>
                          <a:cs typeface="Times New Roman"/>
                        </a:rPr>
                        <a:t> </a:t>
                      </a:r>
                      <a:endParaRPr lang="en-US" sz="1200" dirty="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r>
              <a:tr h="370840">
                <a:tc>
                  <a:txBody>
                    <a:bodyPr/>
                    <a:lstStyle/>
                    <a:p>
                      <a:pPr marR="589915">
                        <a:lnSpc>
                          <a:spcPct val="115000"/>
                        </a:lnSpc>
                        <a:spcAft>
                          <a:spcPts val="0"/>
                        </a:spcAft>
                      </a:pPr>
                      <a:r>
                        <a:rPr lang="en-US" sz="1000">
                          <a:solidFill>
                            <a:srgbClr val="000000"/>
                          </a:solidFill>
                          <a:effectLst/>
                          <a:latin typeface="Cambria"/>
                          <a:ea typeface="ＭＳ 明朝"/>
                          <a:cs typeface="Times New Roman"/>
                        </a:rPr>
                        <a:t>Promovare</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dirty="0">
                          <a:solidFill>
                            <a:srgbClr val="000000"/>
                          </a:solidFill>
                          <a:effectLst/>
                          <a:latin typeface="Cambria"/>
                          <a:ea typeface="ＭＳ 明朝"/>
                          <a:cs typeface="Times New Roman"/>
                        </a:rPr>
                        <a:t> </a:t>
                      </a:r>
                      <a:endParaRPr lang="en-US" sz="1200" dirty="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r>
              <a:tr h="370840">
                <a:tc>
                  <a:txBody>
                    <a:bodyPr/>
                    <a:lstStyle/>
                    <a:p>
                      <a:pPr marR="589915">
                        <a:lnSpc>
                          <a:spcPct val="115000"/>
                        </a:lnSpc>
                        <a:spcAft>
                          <a:spcPts val="0"/>
                        </a:spcAft>
                      </a:pPr>
                      <a:r>
                        <a:rPr lang="en-US" sz="1000">
                          <a:solidFill>
                            <a:srgbClr val="000000"/>
                          </a:solidFill>
                          <a:effectLst/>
                          <a:latin typeface="Cambria"/>
                          <a:ea typeface="ＭＳ 明朝"/>
                          <a:cs typeface="Times New Roman"/>
                        </a:rPr>
                        <a:t>Financiar contabila</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r>
              <a:tr h="370840">
                <a:tc>
                  <a:txBody>
                    <a:bodyPr/>
                    <a:lstStyle/>
                    <a:p>
                      <a:pPr marR="589915">
                        <a:lnSpc>
                          <a:spcPct val="115000"/>
                        </a:lnSpc>
                        <a:spcAft>
                          <a:spcPts val="0"/>
                        </a:spcAft>
                      </a:pPr>
                      <a:r>
                        <a:rPr lang="en-US" sz="1000">
                          <a:solidFill>
                            <a:srgbClr val="000000"/>
                          </a:solidFill>
                          <a:effectLst/>
                          <a:latin typeface="Cambria"/>
                          <a:ea typeface="ＭＳ 明朝"/>
                          <a:cs typeface="Times New Roman"/>
                        </a:rPr>
                        <a:t>Juridica</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r>
              <a:tr h="370840">
                <a:tc>
                  <a:txBody>
                    <a:bodyPr/>
                    <a:lstStyle/>
                    <a:p>
                      <a:pPr marR="589915">
                        <a:lnSpc>
                          <a:spcPct val="115000"/>
                        </a:lnSpc>
                        <a:spcAft>
                          <a:spcPts val="0"/>
                        </a:spcAft>
                      </a:pPr>
                      <a:r>
                        <a:rPr lang="en-US" sz="1000">
                          <a:solidFill>
                            <a:srgbClr val="000000"/>
                          </a:solidFill>
                          <a:effectLst/>
                          <a:latin typeface="Cambria"/>
                          <a:ea typeface="ＭＳ 明朝"/>
                          <a:cs typeface="Times New Roman"/>
                        </a:rPr>
                        <a:t>Salarizare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dirty="0">
                          <a:solidFill>
                            <a:srgbClr val="000000"/>
                          </a:solidFill>
                          <a:effectLst/>
                          <a:latin typeface="Cambria"/>
                          <a:ea typeface="ＭＳ 明朝"/>
                          <a:cs typeface="Times New Roman"/>
                        </a:rPr>
                        <a:t> </a:t>
                      </a:r>
                      <a:endParaRPr lang="en-US" sz="1200" dirty="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r>
              <a:tr h="370840">
                <a:tc>
                  <a:txBody>
                    <a:bodyPr/>
                    <a:lstStyle/>
                    <a:p>
                      <a:pPr marR="589915">
                        <a:lnSpc>
                          <a:spcPct val="115000"/>
                        </a:lnSpc>
                        <a:spcAft>
                          <a:spcPts val="0"/>
                        </a:spcAft>
                      </a:pPr>
                      <a:r>
                        <a:rPr lang="en-US" sz="1000">
                          <a:solidFill>
                            <a:srgbClr val="000000"/>
                          </a:solidFill>
                          <a:effectLst/>
                          <a:latin typeface="Cambria"/>
                          <a:ea typeface="ＭＳ 明朝"/>
                          <a:cs typeface="Times New Roman"/>
                        </a:rPr>
                        <a:t>Asigurare si management Calitate</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r>
              <a:tr h="370840">
                <a:tc>
                  <a:txBody>
                    <a:bodyPr/>
                    <a:lstStyle/>
                    <a:p>
                      <a:pPr marR="589915">
                        <a:lnSpc>
                          <a:spcPct val="115000"/>
                        </a:lnSpc>
                        <a:spcAft>
                          <a:spcPts val="0"/>
                        </a:spcAft>
                      </a:pPr>
                      <a:r>
                        <a:rPr lang="en-US" sz="1000">
                          <a:solidFill>
                            <a:srgbClr val="000000"/>
                          </a:solidFill>
                          <a:effectLst/>
                          <a:latin typeface="Cambria"/>
                          <a:ea typeface="ＭＳ 明朝"/>
                          <a:cs typeface="Times New Roman"/>
                        </a:rPr>
                        <a:t>Conducere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a:solidFill>
                            <a:srgbClr val="000000"/>
                          </a:solidFill>
                          <a:effectLst/>
                          <a:latin typeface="Cambria"/>
                          <a:ea typeface="ＭＳ 明朝"/>
                          <a:cs typeface="Times New Roman"/>
                        </a:rPr>
                        <a:t> </a:t>
                      </a:r>
                      <a:endParaRPr lang="en-US" sz="1200">
                        <a:effectLst/>
                        <a:latin typeface="Cambria"/>
                        <a:ea typeface="ＭＳ 明朝"/>
                        <a:cs typeface="Times New Roman"/>
                      </a:endParaRPr>
                    </a:p>
                  </a:txBody>
                  <a:tcPr marL="68580" marR="68580" marT="0" marB="0"/>
                </a:tc>
                <a:tc>
                  <a:txBody>
                    <a:bodyPr/>
                    <a:lstStyle/>
                    <a:p>
                      <a:pPr marR="589915">
                        <a:lnSpc>
                          <a:spcPct val="115000"/>
                        </a:lnSpc>
                        <a:spcAft>
                          <a:spcPts val="0"/>
                        </a:spcAft>
                      </a:pPr>
                      <a:r>
                        <a:rPr lang="en-US" sz="1000" dirty="0">
                          <a:solidFill>
                            <a:srgbClr val="000000"/>
                          </a:solidFill>
                          <a:effectLst/>
                          <a:latin typeface="Cambria"/>
                          <a:ea typeface="ＭＳ 明朝"/>
                          <a:cs typeface="Times New Roman"/>
                        </a:rPr>
                        <a:t> </a:t>
                      </a:r>
                      <a:endParaRPr lang="en-US" sz="1200" dirty="0">
                        <a:effectLst/>
                        <a:latin typeface="Cambria"/>
                        <a:ea typeface="ＭＳ 明朝"/>
                        <a:cs typeface="Times New Roman"/>
                      </a:endParaRPr>
                    </a:p>
                  </a:txBody>
                  <a:tcPr marL="68580" marR="68580" marT="0" marB="0"/>
                </a:tc>
              </a:tr>
            </a:tbl>
          </a:graphicData>
        </a:graphic>
      </p:graphicFrame>
    </p:spTree>
    <p:extLst>
      <p:ext uri="{BB962C8B-B14F-4D97-AF65-F5344CB8AC3E}">
        <p14:creationId xmlns:p14="http://schemas.microsoft.com/office/powerpoint/2010/main" val="26978219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74638"/>
            <a:ext cx="8229601" cy="850106"/>
          </a:xfrm>
        </p:spPr>
        <p:txBody>
          <a:bodyPr/>
          <a:lstStyle/>
          <a:p>
            <a:r>
              <a:rPr lang="en-US" sz="4000" dirty="0" err="1" smtClean="0"/>
              <a:t>Provocari</a:t>
            </a:r>
            <a:r>
              <a:rPr lang="en-US" sz="4000" dirty="0"/>
              <a:t> </a:t>
            </a:r>
            <a:r>
              <a:rPr lang="en-US" sz="4000" dirty="0" smtClean="0"/>
              <a:t>legate de </a:t>
            </a:r>
            <a:r>
              <a:rPr lang="en-US" sz="4000" dirty="0" err="1" smtClean="0"/>
              <a:t>resursele</a:t>
            </a:r>
            <a:r>
              <a:rPr lang="en-US" sz="4000" dirty="0" smtClean="0"/>
              <a:t> </a:t>
            </a:r>
            <a:r>
              <a:rPr lang="en-US" sz="4000" dirty="0" err="1" smtClean="0"/>
              <a:t>umane</a:t>
            </a:r>
            <a:endParaRPr lang="en-US" sz="4000" dirty="0"/>
          </a:p>
        </p:txBody>
      </p:sp>
      <p:sp>
        <p:nvSpPr>
          <p:cNvPr id="3" name="Content Placeholder 2"/>
          <p:cNvSpPr>
            <a:spLocks noGrp="1"/>
          </p:cNvSpPr>
          <p:nvPr>
            <p:ph idx="1"/>
          </p:nvPr>
        </p:nvSpPr>
        <p:spPr/>
        <p:txBody>
          <a:bodyPr/>
          <a:lstStyle/>
          <a:p>
            <a:pPr marL="0" indent="0">
              <a:buNone/>
            </a:pPr>
            <a:r>
              <a:rPr lang="en-US" sz="2000" dirty="0"/>
              <a:t>De </a:t>
            </a:r>
            <a:r>
              <a:rPr lang="en-US" sz="2000" dirty="0" err="1"/>
              <a:t>unde</a:t>
            </a:r>
            <a:r>
              <a:rPr lang="en-US" sz="2000" dirty="0"/>
              <a:t> </a:t>
            </a:r>
            <a:r>
              <a:rPr lang="en-US" sz="2000" dirty="0" err="1"/>
              <a:t>veti</a:t>
            </a:r>
            <a:r>
              <a:rPr lang="en-US" sz="2000" dirty="0"/>
              <a:t> </a:t>
            </a:r>
            <a:r>
              <a:rPr lang="en-US" sz="2000" dirty="0" err="1"/>
              <a:t>recruta</a:t>
            </a:r>
            <a:r>
              <a:rPr lang="en-US" sz="2000" dirty="0"/>
              <a:t> </a:t>
            </a:r>
            <a:r>
              <a:rPr lang="en-US" sz="2000" dirty="0" err="1"/>
              <a:t>personalul</a:t>
            </a:r>
            <a:r>
              <a:rPr lang="en-US" sz="2000" dirty="0"/>
              <a:t>?</a:t>
            </a:r>
          </a:p>
          <a:p>
            <a:pPr marL="0" indent="0">
              <a:buNone/>
            </a:pPr>
            <a:r>
              <a:rPr lang="en-US" sz="2000" dirty="0"/>
              <a:t>Cum </a:t>
            </a:r>
            <a:r>
              <a:rPr lang="en-US" sz="2000" dirty="0" err="1"/>
              <a:t>va</a:t>
            </a:r>
            <a:r>
              <a:rPr lang="en-US" sz="2000" dirty="0"/>
              <a:t> </a:t>
            </a:r>
            <a:r>
              <a:rPr lang="en-US" sz="2000" dirty="0" err="1"/>
              <a:t>veti</a:t>
            </a:r>
            <a:r>
              <a:rPr lang="en-US" sz="2000" dirty="0"/>
              <a:t> </a:t>
            </a:r>
            <a:r>
              <a:rPr lang="en-US" sz="2000" dirty="0" err="1"/>
              <a:t>asigura</a:t>
            </a:r>
            <a:r>
              <a:rPr lang="en-US" sz="2000" dirty="0"/>
              <a:t> </a:t>
            </a:r>
            <a:r>
              <a:rPr lang="en-US" sz="2000" dirty="0" err="1"/>
              <a:t>ca</a:t>
            </a:r>
            <a:r>
              <a:rPr lang="en-US" sz="2000" dirty="0"/>
              <a:t> are </a:t>
            </a:r>
            <a:r>
              <a:rPr lang="en-US" sz="2000" dirty="0" err="1"/>
              <a:t>competentele</a:t>
            </a:r>
            <a:r>
              <a:rPr lang="en-US" sz="2000" dirty="0"/>
              <a:t> </a:t>
            </a:r>
            <a:r>
              <a:rPr lang="en-US" sz="2000" dirty="0" err="1"/>
              <a:t>necesare</a:t>
            </a:r>
            <a:r>
              <a:rPr lang="en-US" sz="2000" dirty="0"/>
              <a:t>?</a:t>
            </a:r>
          </a:p>
          <a:p>
            <a:pPr marL="0" indent="0">
              <a:buNone/>
            </a:pPr>
            <a:r>
              <a:rPr lang="en-US" sz="2000" dirty="0"/>
              <a:t>Cum </a:t>
            </a:r>
            <a:r>
              <a:rPr lang="en-US" sz="2000" dirty="0" err="1"/>
              <a:t>va</a:t>
            </a:r>
            <a:r>
              <a:rPr lang="en-US" sz="2000" dirty="0"/>
              <a:t> </a:t>
            </a:r>
            <a:r>
              <a:rPr lang="en-US" sz="2000" dirty="0" err="1"/>
              <a:t>veti</a:t>
            </a:r>
            <a:r>
              <a:rPr lang="en-US" sz="2000" dirty="0"/>
              <a:t> </a:t>
            </a:r>
            <a:r>
              <a:rPr lang="en-US" sz="2000" dirty="0" err="1"/>
              <a:t>asigura</a:t>
            </a:r>
            <a:r>
              <a:rPr lang="en-US" sz="2000" dirty="0"/>
              <a:t> </a:t>
            </a:r>
            <a:r>
              <a:rPr lang="en-US" sz="2000" dirty="0" err="1"/>
              <a:t>ca</a:t>
            </a:r>
            <a:r>
              <a:rPr lang="en-US" sz="2000" dirty="0"/>
              <a:t> </a:t>
            </a:r>
            <a:r>
              <a:rPr lang="en-US" sz="2000" dirty="0" err="1"/>
              <a:t>salariile</a:t>
            </a:r>
            <a:r>
              <a:rPr lang="en-US" sz="2000" dirty="0"/>
              <a:t> </a:t>
            </a:r>
            <a:r>
              <a:rPr lang="en-US" sz="2000" dirty="0" err="1"/>
              <a:t>propuse</a:t>
            </a:r>
            <a:r>
              <a:rPr lang="en-US" sz="2000" dirty="0"/>
              <a:t> ii </a:t>
            </a:r>
            <a:r>
              <a:rPr lang="en-US" sz="2000" dirty="0" err="1"/>
              <a:t>satisfac</a:t>
            </a:r>
            <a:r>
              <a:rPr lang="en-US" sz="2000" dirty="0"/>
              <a:t>?</a:t>
            </a:r>
          </a:p>
          <a:p>
            <a:pPr marL="0" indent="0">
              <a:buNone/>
            </a:pPr>
            <a:r>
              <a:rPr lang="en-US" sz="2000" dirty="0"/>
              <a:t>Cine ii </a:t>
            </a:r>
            <a:r>
              <a:rPr lang="en-US" sz="2000" dirty="0" err="1"/>
              <a:t>va</a:t>
            </a:r>
            <a:r>
              <a:rPr lang="en-US" sz="2000" dirty="0"/>
              <a:t> </a:t>
            </a:r>
            <a:r>
              <a:rPr lang="en-US" sz="2000" dirty="0" err="1"/>
              <a:t>coordona</a:t>
            </a:r>
            <a:r>
              <a:rPr lang="en-US" sz="2000" dirty="0"/>
              <a:t>?</a:t>
            </a:r>
          </a:p>
          <a:p>
            <a:pPr marL="0" indent="0">
              <a:buNone/>
            </a:pPr>
            <a:r>
              <a:rPr lang="en-US" sz="2000" dirty="0"/>
              <a:t>Care </a:t>
            </a:r>
            <a:r>
              <a:rPr lang="en-US" sz="2000" dirty="0" err="1"/>
              <a:t>este</a:t>
            </a:r>
            <a:r>
              <a:rPr lang="en-US" sz="2000" dirty="0"/>
              <a:t> </a:t>
            </a:r>
            <a:r>
              <a:rPr lang="en-US" sz="2000" dirty="0" err="1"/>
              <a:t>politica</a:t>
            </a:r>
            <a:r>
              <a:rPr lang="en-US" sz="2000" dirty="0"/>
              <a:t> </a:t>
            </a:r>
            <a:r>
              <a:rPr lang="en-US" sz="2000" dirty="0" err="1"/>
              <a:t>dumnevoastra</a:t>
            </a:r>
            <a:r>
              <a:rPr lang="en-US" sz="2000" dirty="0"/>
              <a:t> </a:t>
            </a:r>
            <a:r>
              <a:rPr lang="en-US" sz="2000" dirty="0" err="1"/>
              <a:t>pentru</a:t>
            </a:r>
            <a:r>
              <a:rPr lang="en-US" sz="2000" dirty="0"/>
              <a:t> a-</a:t>
            </a:r>
            <a:r>
              <a:rPr lang="en-US" sz="2000" dirty="0" err="1"/>
              <a:t>i</a:t>
            </a:r>
            <a:r>
              <a:rPr lang="en-US" sz="2000" dirty="0"/>
              <a:t> </a:t>
            </a:r>
            <a:r>
              <a:rPr lang="en-US" sz="2000" dirty="0" err="1"/>
              <a:t>mentine</a:t>
            </a:r>
            <a:r>
              <a:rPr lang="en-US" sz="2000" dirty="0"/>
              <a:t> </a:t>
            </a:r>
            <a:r>
              <a:rPr lang="en-US" sz="2000" dirty="0" err="1"/>
              <a:t>angajati</a:t>
            </a:r>
            <a:r>
              <a:rPr lang="en-US" sz="2000" dirty="0"/>
              <a:t> </a:t>
            </a:r>
            <a:r>
              <a:rPr lang="en-US" sz="2000" dirty="0" err="1"/>
              <a:t>pe</a:t>
            </a:r>
            <a:r>
              <a:rPr lang="en-US" sz="2000" dirty="0"/>
              <a:t> </a:t>
            </a:r>
            <a:r>
              <a:rPr lang="en-US" sz="2000" dirty="0" err="1"/>
              <a:t>durata</a:t>
            </a:r>
            <a:r>
              <a:rPr lang="en-US" sz="2000" dirty="0"/>
              <a:t> </a:t>
            </a:r>
            <a:r>
              <a:rPr lang="en-US" sz="2000" dirty="0" err="1"/>
              <a:t>proiectului</a:t>
            </a:r>
            <a:r>
              <a:rPr lang="en-US" sz="2000" dirty="0"/>
              <a:t>?</a:t>
            </a:r>
          </a:p>
          <a:p>
            <a:pPr marL="0" indent="0">
              <a:buNone/>
            </a:pPr>
            <a:r>
              <a:rPr lang="en-US" sz="2000" dirty="0"/>
              <a:t>Cu </a:t>
            </a:r>
            <a:r>
              <a:rPr lang="en-US" sz="2000" dirty="0" err="1"/>
              <a:t>ce</a:t>
            </a:r>
            <a:r>
              <a:rPr lang="en-US" sz="2000" dirty="0"/>
              <a:t> ii </a:t>
            </a:r>
            <a:r>
              <a:rPr lang="en-US" sz="2000" dirty="0" err="1"/>
              <a:t>veti</a:t>
            </a:r>
            <a:r>
              <a:rPr lang="en-US" sz="2000" dirty="0"/>
              <a:t> </a:t>
            </a:r>
            <a:r>
              <a:rPr lang="en-US" sz="2000" dirty="0" err="1"/>
              <a:t>motiva</a:t>
            </a:r>
            <a:r>
              <a:rPr lang="en-US" sz="2000" dirty="0"/>
              <a:t>?</a:t>
            </a:r>
          </a:p>
          <a:p>
            <a:pPr marL="0" indent="0">
              <a:buNone/>
            </a:pPr>
            <a:r>
              <a:rPr lang="en-US" sz="2000" dirty="0" err="1"/>
              <a:t>Ce</a:t>
            </a:r>
            <a:r>
              <a:rPr lang="en-US" sz="2000" dirty="0"/>
              <a:t> </a:t>
            </a:r>
            <a:r>
              <a:rPr lang="en-US" sz="2000" dirty="0" err="1"/>
              <a:t>alte</a:t>
            </a:r>
            <a:r>
              <a:rPr lang="en-US" sz="2000" dirty="0"/>
              <a:t> </a:t>
            </a:r>
            <a:r>
              <a:rPr lang="en-US" sz="2000" dirty="0" err="1"/>
              <a:t>beneficii</a:t>
            </a:r>
            <a:r>
              <a:rPr lang="en-US" sz="2000" dirty="0"/>
              <a:t> le </a:t>
            </a:r>
            <a:r>
              <a:rPr lang="en-US" sz="2000" dirty="0" err="1"/>
              <a:t>veti</a:t>
            </a:r>
            <a:r>
              <a:rPr lang="en-US" sz="2000" dirty="0"/>
              <a:t> </a:t>
            </a:r>
            <a:r>
              <a:rPr lang="en-US" sz="2000" dirty="0" err="1"/>
              <a:t>propune</a:t>
            </a:r>
            <a:r>
              <a:rPr lang="en-US" sz="2000" dirty="0"/>
              <a:t>?</a:t>
            </a:r>
          </a:p>
          <a:p>
            <a:pPr marL="0" indent="0">
              <a:buNone/>
            </a:pPr>
            <a:r>
              <a:rPr lang="en-US" sz="2000" dirty="0"/>
              <a:t>Care </a:t>
            </a:r>
            <a:r>
              <a:rPr lang="en-US" sz="2000" dirty="0" err="1"/>
              <a:t>este</a:t>
            </a:r>
            <a:r>
              <a:rPr lang="en-US" sz="2000" dirty="0"/>
              <a:t> </a:t>
            </a:r>
            <a:r>
              <a:rPr lang="en-US" sz="2000" dirty="0" err="1"/>
              <a:t>structura</a:t>
            </a:r>
            <a:r>
              <a:rPr lang="en-US" sz="2000" dirty="0"/>
              <a:t> </a:t>
            </a:r>
            <a:r>
              <a:rPr lang="en-US" sz="2000" dirty="0" err="1"/>
              <a:t>organizatorica</a:t>
            </a:r>
            <a:r>
              <a:rPr lang="en-US" sz="2000" dirty="0"/>
              <a:t> a </a:t>
            </a:r>
            <a:r>
              <a:rPr lang="en-US" sz="2000" dirty="0" err="1"/>
              <a:t>firmei</a:t>
            </a:r>
            <a:r>
              <a:rPr lang="en-US" sz="2000" dirty="0"/>
              <a:t>?</a:t>
            </a:r>
          </a:p>
          <a:p>
            <a:pPr marL="0" indent="0">
              <a:buNone/>
            </a:pPr>
            <a:r>
              <a:rPr lang="en-US" sz="2000" dirty="0" err="1"/>
              <a:t>Aveti</a:t>
            </a:r>
            <a:r>
              <a:rPr lang="en-US" sz="2000" dirty="0"/>
              <a:t> </a:t>
            </a:r>
            <a:r>
              <a:rPr lang="en-US" sz="2000" dirty="0" err="1"/>
              <a:t>nevoie</a:t>
            </a:r>
            <a:r>
              <a:rPr lang="en-US" sz="2000" dirty="0"/>
              <a:t> de tot </a:t>
            </a:r>
            <a:r>
              <a:rPr lang="en-US" sz="2000" dirty="0" err="1"/>
              <a:t>personalul</a:t>
            </a:r>
            <a:r>
              <a:rPr lang="en-US" sz="2000" dirty="0"/>
              <a:t> de la </a:t>
            </a:r>
            <a:r>
              <a:rPr lang="en-US" sz="2000" dirty="0" err="1"/>
              <a:t>inceput</a:t>
            </a:r>
            <a:r>
              <a:rPr lang="en-US" sz="2000" dirty="0"/>
              <a:t> </a:t>
            </a:r>
            <a:r>
              <a:rPr lang="en-US" sz="2000" dirty="0" err="1"/>
              <a:t>sau</a:t>
            </a:r>
            <a:r>
              <a:rPr lang="en-US" sz="2000" dirty="0"/>
              <a:t> nu? </a:t>
            </a:r>
            <a:r>
              <a:rPr lang="en-US" sz="2000" dirty="0" err="1"/>
              <a:t>Daca</a:t>
            </a:r>
            <a:r>
              <a:rPr lang="en-US" sz="2000" dirty="0"/>
              <a:t> nu , care </a:t>
            </a:r>
            <a:r>
              <a:rPr lang="en-US" sz="2000" dirty="0" err="1"/>
              <a:t>este</a:t>
            </a:r>
            <a:r>
              <a:rPr lang="en-US" sz="2000" dirty="0"/>
              <a:t> </a:t>
            </a:r>
            <a:r>
              <a:rPr lang="en-US" sz="2000" dirty="0" err="1"/>
              <a:t>politica</a:t>
            </a:r>
            <a:r>
              <a:rPr lang="en-US" sz="2000" dirty="0"/>
              <a:t> de </a:t>
            </a:r>
            <a:r>
              <a:rPr lang="en-US" sz="2000" dirty="0" err="1"/>
              <a:t>angajare</a:t>
            </a:r>
            <a:r>
              <a:rPr lang="en-US" sz="2000" dirty="0"/>
              <a:t> </a:t>
            </a:r>
            <a:r>
              <a:rPr lang="en-US" sz="2000" dirty="0" err="1"/>
              <a:t>si</a:t>
            </a:r>
            <a:r>
              <a:rPr lang="en-US" sz="2000" dirty="0"/>
              <a:t> in </a:t>
            </a:r>
            <a:r>
              <a:rPr lang="en-US" sz="2000" dirty="0" err="1"/>
              <a:t>functie</a:t>
            </a:r>
            <a:r>
              <a:rPr lang="en-US" sz="2000" dirty="0"/>
              <a:t> de </a:t>
            </a:r>
            <a:r>
              <a:rPr lang="en-US" sz="2000" dirty="0" err="1"/>
              <a:t>ce</a:t>
            </a:r>
            <a:r>
              <a:rPr lang="en-US" sz="2000" dirty="0"/>
              <a:t> criteria se </a:t>
            </a:r>
            <a:r>
              <a:rPr lang="en-US" sz="2000" dirty="0" err="1"/>
              <a:t>vor</a:t>
            </a:r>
            <a:r>
              <a:rPr lang="en-US" sz="2000" dirty="0"/>
              <a:t> face </a:t>
            </a:r>
            <a:r>
              <a:rPr lang="en-US" sz="2000" dirty="0" err="1"/>
              <a:t>angajariele</a:t>
            </a:r>
            <a:r>
              <a:rPr lang="en-US" sz="2000" dirty="0"/>
              <a:t>?</a:t>
            </a:r>
          </a:p>
          <a:p>
            <a:pPr marL="0" indent="0">
              <a:buNone/>
            </a:pPr>
            <a:r>
              <a:rPr lang="en-US" sz="2000" dirty="0"/>
              <a:t>Cum </a:t>
            </a:r>
            <a:r>
              <a:rPr lang="en-US" sz="2000" dirty="0" err="1"/>
              <a:t>veti</a:t>
            </a:r>
            <a:r>
              <a:rPr lang="en-US" sz="2000" dirty="0"/>
              <a:t> </a:t>
            </a:r>
            <a:r>
              <a:rPr lang="en-US" sz="2000" dirty="0" err="1"/>
              <a:t>asigura</a:t>
            </a:r>
            <a:r>
              <a:rPr lang="en-US" sz="2000" dirty="0"/>
              <a:t> </a:t>
            </a:r>
            <a:r>
              <a:rPr lang="en-US" sz="2000" dirty="0" err="1"/>
              <a:t>principiile</a:t>
            </a:r>
            <a:r>
              <a:rPr lang="en-US" sz="2000" dirty="0"/>
              <a:t> </a:t>
            </a:r>
            <a:r>
              <a:rPr lang="en-US" sz="2000" dirty="0" err="1"/>
              <a:t>egalitatii</a:t>
            </a:r>
            <a:r>
              <a:rPr lang="en-US" sz="2000" dirty="0"/>
              <a:t> de </a:t>
            </a:r>
            <a:r>
              <a:rPr lang="en-US" sz="2000" dirty="0" err="1"/>
              <a:t>sanse</a:t>
            </a:r>
            <a:r>
              <a:rPr lang="en-US" sz="2000" dirty="0"/>
              <a:t> </a:t>
            </a:r>
            <a:r>
              <a:rPr lang="en-US" sz="2000" dirty="0" err="1"/>
              <a:t>si</a:t>
            </a:r>
            <a:r>
              <a:rPr lang="en-US" sz="2000" dirty="0"/>
              <a:t> de </a:t>
            </a:r>
            <a:r>
              <a:rPr lang="en-US" sz="2000" dirty="0" err="1"/>
              <a:t>nedisciminare</a:t>
            </a:r>
            <a:r>
              <a:rPr lang="en-US" sz="2000" dirty="0"/>
              <a:t>?</a:t>
            </a:r>
          </a:p>
          <a:p>
            <a:pPr marL="0" indent="0">
              <a:buNone/>
            </a:pPr>
            <a:r>
              <a:rPr lang="en-US" sz="2000" dirty="0"/>
              <a:t>Cine </a:t>
            </a:r>
            <a:r>
              <a:rPr lang="en-US" sz="2000" dirty="0" err="1"/>
              <a:t>va</a:t>
            </a:r>
            <a:r>
              <a:rPr lang="en-US" sz="2000" dirty="0"/>
              <a:t> </a:t>
            </a:r>
            <a:r>
              <a:rPr lang="en-US" sz="2000" dirty="0" err="1"/>
              <a:t>asigura</a:t>
            </a:r>
            <a:r>
              <a:rPr lang="en-US" sz="2000" dirty="0"/>
              <a:t> </a:t>
            </a:r>
            <a:r>
              <a:rPr lang="en-US" sz="2000" dirty="0" err="1"/>
              <a:t>functia</a:t>
            </a:r>
            <a:r>
              <a:rPr lang="en-US" sz="2000" dirty="0"/>
              <a:t> </a:t>
            </a:r>
            <a:r>
              <a:rPr lang="en-US" sz="2000" dirty="0" err="1"/>
              <a:t>manageriala</a:t>
            </a:r>
            <a:r>
              <a:rPr lang="en-US" sz="2000" dirty="0"/>
              <a:t>?</a:t>
            </a:r>
          </a:p>
          <a:p>
            <a:endParaRPr lang="en-US" dirty="0"/>
          </a:p>
        </p:txBody>
      </p:sp>
    </p:spTree>
    <p:extLst>
      <p:ext uri="{BB962C8B-B14F-4D97-AF65-F5344CB8AC3E}">
        <p14:creationId xmlns:p14="http://schemas.microsoft.com/office/powerpoint/2010/main" val="25736966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sz="4000" b="1" dirty="0"/>
              <a:t>Produse / Servicii oferite</a:t>
            </a:r>
            <a:r>
              <a:rPr lang="en-US" sz="4000" dirty="0"/>
              <a:t> </a:t>
            </a:r>
            <a:r>
              <a:rPr lang="en-US" sz="4000" dirty="0" smtClean="0"/>
              <a:t>(1)</a:t>
            </a:r>
            <a:endParaRPr lang="en-US" sz="4000" dirty="0"/>
          </a:p>
        </p:txBody>
      </p:sp>
      <p:sp>
        <p:nvSpPr>
          <p:cNvPr id="3" name="Content Placeholder 2"/>
          <p:cNvSpPr>
            <a:spLocks noGrp="1"/>
          </p:cNvSpPr>
          <p:nvPr>
            <p:ph idx="1"/>
          </p:nvPr>
        </p:nvSpPr>
        <p:spPr/>
        <p:txBody>
          <a:bodyPr/>
          <a:lstStyle/>
          <a:p>
            <a:pPr marL="0" indent="0">
              <a:buNone/>
            </a:pPr>
            <a:r>
              <a:rPr lang="ro-RO" sz="2800" dirty="0"/>
              <a:t>Ce produs/serviciu oferiţi concret?</a:t>
            </a:r>
            <a:endParaRPr lang="en-US" sz="2800" dirty="0"/>
          </a:p>
          <a:p>
            <a:pPr marL="0" indent="0">
              <a:buNone/>
            </a:pPr>
            <a:r>
              <a:rPr lang="ro-RO" sz="2800" dirty="0"/>
              <a:t>Ce necesitate a Clinetului satisface acesta ?</a:t>
            </a:r>
            <a:endParaRPr lang="en-US" sz="2800" dirty="0"/>
          </a:p>
          <a:p>
            <a:pPr marL="0" indent="0">
              <a:buNone/>
            </a:pPr>
            <a:r>
              <a:rPr lang="ro-RO" sz="2800" dirty="0"/>
              <a:t>Care sunt caracteristicile lui?</a:t>
            </a:r>
            <a:endParaRPr lang="en-US" sz="2800" dirty="0"/>
          </a:p>
          <a:p>
            <a:pPr marL="0" indent="0">
              <a:buNone/>
            </a:pPr>
            <a:r>
              <a:rPr lang="ro-RO" sz="2800" dirty="0"/>
              <a:t>Care este legatura dintre aceste caracteristici si nevoia clientului? (vezi tabelul de mai jos)</a:t>
            </a:r>
            <a:endParaRPr lang="en-US" sz="2800" dirty="0"/>
          </a:p>
          <a:p>
            <a:pPr marL="0" indent="0">
              <a:buNone/>
            </a:pPr>
            <a:r>
              <a:rPr lang="ro-RO" sz="2800" b="1" i="1" dirty="0"/>
              <a:t>Argumentati de ce Clientul va cumpara acest </a:t>
            </a:r>
            <a:r>
              <a:rPr lang="ro-RO" sz="2800" b="1" i="1" dirty="0" smtClean="0"/>
              <a:t>produs</a:t>
            </a:r>
            <a:endParaRPr lang="en-US" sz="2800" b="1" i="1" dirty="0"/>
          </a:p>
        </p:txBody>
      </p:sp>
    </p:spTree>
    <p:extLst>
      <p:ext uri="{BB962C8B-B14F-4D97-AF65-F5344CB8AC3E}">
        <p14:creationId xmlns:p14="http://schemas.microsoft.com/office/powerpoint/2010/main" val="31705497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sz="4000" b="1" dirty="0"/>
              <a:t>Produse / Servicii </a:t>
            </a:r>
            <a:r>
              <a:rPr lang="ro-RO" sz="4000" b="1" dirty="0" smtClean="0"/>
              <a:t>oferite (2)</a:t>
            </a:r>
            <a:r>
              <a:rPr lang="en-US" sz="4000" dirty="0" smtClean="0"/>
              <a:t> </a:t>
            </a:r>
            <a:endParaRPr lang="en-US" sz="4000" dirty="0"/>
          </a:p>
        </p:txBody>
      </p:sp>
      <p:sp>
        <p:nvSpPr>
          <p:cNvPr id="3" name="Content Placeholder 2"/>
          <p:cNvSpPr>
            <a:spLocks noGrp="1"/>
          </p:cNvSpPr>
          <p:nvPr>
            <p:ph idx="1"/>
          </p:nvPr>
        </p:nvSpPr>
        <p:spPr>
          <a:xfrm>
            <a:off x="457200" y="1340768"/>
            <a:ext cx="8497530" cy="4785395"/>
          </a:xfrm>
        </p:spPr>
        <p:txBody>
          <a:bodyPr/>
          <a:lstStyle/>
          <a:p>
            <a:pPr marL="0" indent="0">
              <a:buNone/>
            </a:pPr>
            <a:r>
              <a:rPr lang="ro-RO" sz="2400" dirty="0" smtClean="0"/>
              <a:t>Care </a:t>
            </a:r>
            <a:r>
              <a:rPr lang="ro-RO" sz="2400" dirty="0"/>
              <a:t>sunt parametrii economici ai produsului/ serviciului Dvs.?</a:t>
            </a:r>
            <a:endParaRPr lang="en-US" sz="2400" dirty="0"/>
          </a:p>
          <a:p>
            <a:pPr marL="0" indent="0">
              <a:buNone/>
            </a:pPr>
            <a:r>
              <a:rPr lang="ro-RO" sz="2400" dirty="0"/>
              <a:t>La ce preţuri va fi vândut</a:t>
            </a:r>
            <a:r>
              <a:rPr lang="ro-RO" sz="2400" dirty="0" smtClean="0"/>
              <a:t>?</a:t>
            </a:r>
            <a:r>
              <a:rPr lang="en-US" sz="2400" dirty="0"/>
              <a:t> </a:t>
            </a:r>
            <a:r>
              <a:rPr lang="ro-RO" sz="2400" dirty="0" smtClean="0"/>
              <a:t>Care </a:t>
            </a:r>
            <a:r>
              <a:rPr lang="ro-RO" sz="2400" dirty="0"/>
              <a:t>e structura  costurilor? </a:t>
            </a:r>
            <a:endParaRPr lang="en-US" sz="2400" dirty="0"/>
          </a:p>
          <a:p>
            <a:pPr marL="0" indent="0">
              <a:buNone/>
            </a:pPr>
            <a:r>
              <a:rPr lang="ro-RO" sz="2400" b="1" i="1" dirty="0"/>
              <a:t>Va rugam sa detaliati pe toate tipurile de cheltuieli necesare pentru a-l produce, distribui, promova, vinde si incasa</a:t>
            </a:r>
            <a:r>
              <a:rPr lang="ro-RO" sz="2400" b="1" i="1" dirty="0" smtClean="0"/>
              <a:t>!</a:t>
            </a:r>
            <a:endParaRPr lang="en-US" sz="2400" b="1" i="1" dirty="0"/>
          </a:p>
          <a:p>
            <a:pPr marL="0" indent="0">
              <a:buNone/>
            </a:pPr>
            <a:r>
              <a:rPr lang="ro-RO" sz="2400" dirty="0"/>
              <a:t>Care e numarul minim de produse ce trebuie vandute pentru a va acoperi costurile cu acel produs?</a:t>
            </a:r>
            <a:endParaRPr lang="en-US" sz="2400" dirty="0"/>
          </a:p>
          <a:p>
            <a:pPr marL="0" indent="0">
              <a:buNone/>
            </a:pPr>
            <a:r>
              <a:rPr lang="ro-RO" sz="2400" dirty="0"/>
              <a:t>Dar pentru a acoperi toate costurile firmei (insluciv cele indirecte)</a:t>
            </a:r>
            <a:r>
              <a:rPr lang="ro-RO" sz="2400" dirty="0" smtClean="0"/>
              <a:t>?</a:t>
            </a:r>
          </a:p>
          <a:p>
            <a:pPr marL="0" indent="0">
              <a:buNone/>
            </a:pPr>
            <a:endParaRPr lang="en-US" sz="2400" dirty="0"/>
          </a:p>
          <a:p>
            <a:pPr marL="0" indent="0">
              <a:buNone/>
            </a:pPr>
            <a:r>
              <a:rPr lang="ro-RO" sz="2400" dirty="0"/>
              <a:t>Care sunt punctele tari ale produsului in comparatie cu ce exista</a:t>
            </a:r>
            <a:r>
              <a:rPr lang="ro-RO" sz="2400" dirty="0" smtClean="0"/>
              <a:t>?</a:t>
            </a:r>
          </a:p>
          <a:p>
            <a:pPr marL="0" indent="0">
              <a:buNone/>
            </a:pPr>
            <a:endParaRPr lang="en-US" sz="2400" dirty="0"/>
          </a:p>
          <a:p>
            <a:pPr marL="0" indent="0">
              <a:buNone/>
            </a:pPr>
            <a:r>
              <a:rPr lang="ro-RO" sz="2400" b="1" i="1" dirty="0"/>
              <a:t>Prin ce se diferentiaza de alte produse similare?</a:t>
            </a:r>
            <a:endParaRPr lang="en-US" sz="2400" b="1" i="1" dirty="0"/>
          </a:p>
          <a:p>
            <a:endParaRPr lang="en-US" dirty="0"/>
          </a:p>
        </p:txBody>
      </p:sp>
    </p:spTree>
    <p:extLst>
      <p:ext uri="{BB962C8B-B14F-4D97-AF65-F5344CB8AC3E}">
        <p14:creationId xmlns:p14="http://schemas.microsoft.com/office/powerpoint/2010/main" val="7838079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74638"/>
            <a:ext cx="8563978" cy="850106"/>
          </a:xfrm>
        </p:spPr>
        <p:txBody>
          <a:bodyPr/>
          <a:lstStyle/>
          <a:p>
            <a:r>
              <a:rPr lang="en-US" sz="4000" dirty="0" err="1" smtClean="0"/>
              <a:t>Caracteristici</a:t>
            </a:r>
            <a:r>
              <a:rPr lang="en-US" sz="4000" dirty="0" smtClean="0"/>
              <a:t> </a:t>
            </a:r>
            <a:r>
              <a:rPr lang="en-US" sz="4000" dirty="0" err="1" smtClean="0"/>
              <a:t>produs</a:t>
            </a:r>
            <a:r>
              <a:rPr lang="en-US" sz="4000" dirty="0" smtClean="0"/>
              <a:t> </a:t>
            </a:r>
            <a:r>
              <a:rPr lang="en-US" sz="4000" dirty="0" err="1" smtClean="0"/>
              <a:t>Nevoie</a:t>
            </a:r>
            <a:r>
              <a:rPr lang="en-US" sz="4000" dirty="0"/>
              <a:t> </a:t>
            </a:r>
            <a:r>
              <a:rPr lang="en-US" sz="4000" dirty="0" smtClean="0"/>
              <a:t>/ </a:t>
            </a:r>
            <a:r>
              <a:rPr lang="en-US" sz="4000" dirty="0" err="1" smtClean="0"/>
              <a:t>Beneficii</a:t>
            </a:r>
            <a:endParaRPr lang="en-US" sz="4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5089933"/>
              </p:ext>
            </p:extLst>
          </p:nvPr>
        </p:nvGraphicFramePr>
        <p:xfrm>
          <a:off x="457200" y="1341438"/>
          <a:ext cx="8229600" cy="4561839"/>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ctr">
                        <a:spcAft>
                          <a:spcPts val="0"/>
                        </a:spcAft>
                      </a:pPr>
                      <a:r>
                        <a:rPr lang="en-US" sz="1400" dirty="0" err="1">
                          <a:solidFill>
                            <a:srgbClr val="000000"/>
                          </a:solidFill>
                          <a:effectLst/>
                          <a:latin typeface="Cambria"/>
                          <a:ea typeface="ＭＳ 明朝"/>
                          <a:cs typeface="Times New Roman"/>
                        </a:rPr>
                        <a:t>Caracteristici</a:t>
                      </a:r>
                      <a:r>
                        <a:rPr lang="en-US" sz="1400" dirty="0">
                          <a:solidFill>
                            <a:srgbClr val="000000"/>
                          </a:solidFill>
                          <a:effectLst/>
                          <a:latin typeface="Cambria"/>
                          <a:ea typeface="ＭＳ 明朝"/>
                          <a:cs typeface="Times New Roman"/>
                        </a:rPr>
                        <a:t> ale </a:t>
                      </a:r>
                      <a:r>
                        <a:rPr lang="en-US" sz="1400" dirty="0" err="1">
                          <a:solidFill>
                            <a:srgbClr val="000000"/>
                          </a:solidFill>
                          <a:effectLst/>
                          <a:latin typeface="Cambria"/>
                          <a:ea typeface="ＭＳ 明朝"/>
                          <a:cs typeface="Times New Roman"/>
                        </a:rPr>
                        <a:t>produsului</a:t>
                      </a:r>
                      <a:r>
                        <a:rPr lang="en-US" sz="1400" dirty="0">
                          <a:solidFill>
                            <a:srgbClr val="000000"/>
                          </a:solidFill>
                          <a:effectLst/>
                          <a:latin typeface="Cambria"/>
                          <a:ea typeface="ＭＳ 明朝"/>
                          <a:cs typeface="Times New Roman"/>
                        </a:rPr>
                        <a:t> 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dirty="0" err="1">
                          <a:solidFill>
                            <a:srgbClr val="000000"/>
                          </a:solidFill>
                          <a:effectLst/>
                          <a:latin typeface="Cambria"/>
                          <a:ea typeface="ＭＳ 明朝"/>
                          <a:cs typeface="Times New Roman"/>
                        </a:rPr>
                        <a:t>Beneficiul</a:t>
                      </a:r>
                      <a:r>
                        <a:rPr lang="en-US" sz="1400" dirty="0">
                          <a:solidFill>
                            <a:srgbClr val="000000"/>
                          </a:solidFill>
                          <a:effectLst/>
                          <a:latin typeface="Cambria"/>
                          <a:ea typeface="ＭＳ 明朝"/>
                          <a:cs typeface="Times New Roman"/>
                        </a:rPr>
                        <a:t> </a:t>
                      </a:r>
                      <a:r>
                        <a:rPr lang="en-US" sz="1400" dirty="0" err="1">
                          <a:solidFill>
                            <a:srgbClr val="000000"/>
                          </a:solidFill>
                          <a:effectLst/>
                          <a:latin typeface="Cambria"/>
                          <a:ea typeface="ＭＳ 明朝"/>
                          <a:cs typeface="Times New Roman"/>
                        </a:rPr>
                        <a:t>oferit</a:t>
                      </a:r>
                      <a:r>
                        <a:rPr lang="en-US" sz="1400" dirty="0">
                          <a:solidFill>
                            <a:srgbClr val="000000"/>
                          </a:solidFill>
                          <a:effectLst/>
                          <a:latin typeface="Cambria"/>
                          <a:ea typeface="ＭＳ 明朝"/>
                          <a:cs typeface="Times New Roman"/>
                        </a:rPr>
                        <a:t> / </a:t>
                      </a:r>
                      <a:r>
                        <a:rPr lang="en-US" sz="1400" dirty="0" err="1">
                          <a:solidFill>
                            <a:srgbClr val="000000"/>
                          </a:solidFill>
                          <a:effectLst/>
                          <a:latin typeface="Cambria"/>
                          <a:ea typeface="ＭＳ 明朝"/>
                          <a:cs typeface="Times New Roman"/>
                        </a:rPr>
                        <a:t>necesitatea</a:t>
                      </a:r>
                      <a:r>
                        <a:rPr lang="en-US" sz="1400" dirty="0">
                          <a:solidFill>
                            <a:srgbClr val="000000"/>
                          </a:solidFill>
                          <a:effectLst/>
                          <a:latin typeface="Cambria"/>
                          <a:ea typeface="ＭＳ 明朝"/>
                          <a:cs typeface="Times New Roman"/>
                        </a:rPr>
                        <a:t> </a:t>
                      </a:r>
                      <a:r>
                        <a:rPr lang="en-US" sz="1400" dirty="0" err="1">
                          <a:solidFill>
                            <a:srgbClr val="000000"/>
                          </a:solidFill>
                          <a:effectLst/>
                          <a:latin typeface="Cambria"/>
                          <a:ea typeface="ＭＳ 明朝"/>
                          <a:cs typeface="Times New Roman"/>
                        </a:rPr>
                        <a:t>satisfacuta</a:t>
                      </a:r>
                      <a:r>
                        <a:rPr lang="en-US" sz="1400" dirty="0">
                          <a:solidFill>
                            <a:srgbClr val="000000"/>
                          </a:solidFill>
                          <a:effectLst/>
                          <a:latin typeface="Cambria"/>
                          <a:ea typeface="ＭＳ 明朝"/>
                          <a:cs typeface="Times New Roman"/>
                        </a:rPr>
                        <a:t> </a:t>
                      </a:r>
                      <a:r>
                        <a:rPr lang="en-US" sz="1400" dirty="0" err="1">
                          <a:solidFill>
                            <a:srgbClr val="000000"/>
                          </a:solidFill>
                          <a:effectLst/>
                          <a:latin typeface="Cambria"/>
                          <a:ea typeface="ＭＳ 明朝"/>
                          <a:cs typeface="Times New Roman"/>
                        </a:rPr>
                        <a:t>clientilor</a:t>
                      </a:r>
                      <a:endParaRPr lang="en-US" sz="1400" dirty="0">
                        <a:solidFill>
                          <a:srgbClr val="000000"/>
                        </a:solidFill>
                        <a:effectLst/>
                        <a:latin typeface="Cambria"/>
                        <a:ea typeface="ＭＳ 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840">
                <a:tc>
                  <a:txBody>
                    <a:bodyPr/>
                    <a:lstStyle/>
                    <a:p>
                      <a:pPr algn="ctr">
                        <a:spcAft>
                          <a:spcPts val="0"/>
                        </a:spcAft>
                      </a:pPr>
                      <a:r>
                        <a:rPr lang="en-US" sz="1400">
                          <a:solidFill>
                            <a:srgbClr val="000000"/>
                          </a:solidFill>
                          <a:effectLst/>
                          <a:latin typeface="Cambria"/>
                          <a:ea typeface="ＭＳ 明朝"/>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dirty="0">
                          <a:solidFill>
                            <a:srgbClr val="000000"/>
                          </a:solidFill>
                          <a:effectLst/>
                          <a:latin typeface="Cambria"/>
                          <a:ea typeface="ＭＳ 明朝"/>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840">
                <a:tc>
                  <a:txBody>
                    <a:bodyPr/>
                    <a:lstStyle/>
                    <a:p>
                      <a:pPr algn="ctr">
                        <a:spcAft>
                          <a:spcPts val="0"/>
                        </a:spcAft>
                      </a:pPr>
                      <a:r>
                        <a:rPr lang="en-US" sz="1400">
                          <a:solidFill>
                            <a:srgbClr val="000000"/>
                          </a:solidFill>
                          <a:effectLst/>
                          <a:latin typeface="Cambria"/>
                          <a:ea typeface="ＭＳ 明朝"/>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a:solidFill>
                            <a:srgbClr val="000000"/>
                          </a:solidFill>
                          <a:effectLst/>
                          <a:latin typeface="Cambria"/>
                          <a:ea typeface="ＭＳ 明朝"/>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840">
                <a:tc>
                  <a:txBody>
                    <a:bodyPr/>
                    <a:lstStyle/>
                    <a:p>
                      <a:pPr algn="ctr">
                        <a:spcAft>
                          <a:spcPts val="0"/>
                        </a:spcAft>
                      </a:pPr>
                      <a:r>
                        <a:rPr lang="en-US" sz="1400">
                          <a:solidFill>
                            <a:srgbClr val="000000"/>
                          </a:solidFill>
                          <a:effectLst/>
                          <a:latin typeface="Cambria"/>
                          <a:ea typeface="ＭＳ 明朝"/>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a:solidFill>
                            <a:srgbClr val="000000"/>
                          </a:solidFill>
                          <a:effectLst/>
                          <a:latin typeface="Cambria"/>
                          <a:ea typeface="ＭＳ 明朝"/>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840">
                <a:tc>
                  <a:txBody>
                    <a:bodyPr/>
                    <a:lstStyle/>
                    <a:p>
                      <a:pPr algn="ctr">
                        <a:spcAft>
                          <a:spcPts val="0"/>
                        </a:spcAft>
                      </a:pPr>
                      <a:r>
                        <a:rPr lang="en-US" sz="1400" dirty="0">
                          <a:solidFill>
                            <a:srgbClr val="000000"/>
                          </a:solidFill>
                          <a:effectLst/>
                          <a:latin typeface="Cambria"/>
                          <a:ea typeface="ＭＳ 明朝"/>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a:solidFill>
                            <a:srgbClr val="000000"/>
                          </a:solidFill>
                          <a:effectLst/>
                          <a:latin typeface="Cambria"/>
                          <a:ea typeface="ＭＳ 明朝"/>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840">
                <a:tc>
                  <a:txBody>
                    <a:bodyPr/>
                    <a:lstStyle/>
                    <a:p>
                      <a:pPr algn="ctr">
                        <a:spcAft>
                          <a:spcPts val="0"/>
                        </a:spcAft>
                      </a:pPr>
                      <a:r>
                        <a:rPr lang="en-US" sz="1400">
                          <a:solidFill>
                            <a:srgbClr val="000000"/>
                          </a:solidFill>
                          <a:effectLst/>
                          <a:latin typeface="Cambria"/>
                          <a:ea typeface="ＭＳ 明朝"/>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a:solidFill>
                            <a:srgbClr val="000000"/>
                          </a:solidFill>
                          <a:effectLst/>
                          <a:latin typeface="Cambria"/>
                          <a:ea typeface="ＭＳ 明朝"/>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840">
                <a:tc>
                  <a:txBody>
                    <a:bodyPr/>
                    <a:lstStyle/>
                    <a:p>
                      <a:pPr algn="ctr">
                        <a:spcAft>
                          <a:spcPts val="0"/>
                        </a:spcAft>
                      </a:pPr>
                      <a:r>
                        <a:rPr lang="en-US" sz="1400">
                          <a:solidFill>
                            <a:srgbClr val="000000"/>
                          </a:solidFill>
                          <a:effectLst/>
                          <a:latin typeface="Cambria"/>
                          <a:ea typeface="ＭＳ 明朝"/>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dirty="0">
                          <a:solidFill>
                            <a:srgbClr val="000000"/>
                          </a:solidFill>
                          <a:effectLst/>
                          <a:latin typeface="Cambria"/>
                          <a:ea typeface="ＭＳ 明朝"/>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840">
                <a:tc>
                  <a:txBody>
                    <a:bodyPr/>
                    <a:lstStyle/>
                    <a:p>
                      <a:pPr algn="ctr">
                        <a:spcAft>
                          <a:spcPts val="0"/>
                        </a:spcAft>
                      </a:pPr>
                      <a:r>
                        <a:rPr lang="en-US" sz="1400" b="1" dirty="0" err="1">
                          <a:solidFill>
                            <a:srgbClr val="000000"/>
                          </a:solidFill>
                          <a:effectLst/>
                          <a:latin typeface="Cambria"/>
                          <a:ea typeface="ＭＳ 明朝"/>
                          <a:cs typeface="Times New Roman"/>
                        </a:rPr>
                        <a:t>Caracteristici</a:t>
                      </a:r>
                      <a:r>
                        <a:rPr lang="en-US" sz="1400" b="1" dirty="0">
                          <a:solidFill>
                            <a:srgbClr val="000000"/>
                          </a:solidFill>
                          <a:effectLst/>
                          <a:latin typeface="Cambria"/>
                          <a:ea typeface="ＭＳ 明朝"/>
                          <a:cs typeface="Times New Roman"/>
                        </a:rPr>
                        <a:t> ale </a:t>
                      </a:r>
                      <a:r>
                        <a:rPr lang="en-US" sz="1400" b="1" dirty="0" err="1">
                          <a:solidFill>
                            <a:srgbClr val="000000"/>
                          </a:solidFill>
                          <a:effectLst/>
                          <a:latin typeface="Cambria"/>
                          <a:ea typeface="ＭＳ 明朝"/>
                          <a:cs typeface="Times New Roman"/>
                        </a:rPr>
                        <a:t>produsului</a:t>
                      </a:r>
                      <a:r>
                        <a:rPr lang="en-US" sz="1400" b="1" dirty="0">
                          <a:solidFill>
                            <a:srgbClr val="000000"/>
                          </a:solidFill>
                          <a:effectLst/>
                          <a:latin typeface="Cambria"/>
                          <a:ea typeface="ＭＳ 明朝"/>
                          <a:cs typeface="Times New Roman"/>
                        </a:rPr>
                        <a:t> </a:t>
                      </a:r>
                      <a:r>
                        <a:rPr lang="en-US" sz="1400" b="1" dirty="0" smtClean="0">
                          <a:solidFill>
                            <a:srgbClr val="000000"/>
                          </a:solidFill>
                          <a:effectLst/>
                          <a:latin typeface="Cambria"/>
                          <a:ea typeface="ＭＳ 明朝"/>
                          <a:cs typeface="Times New Roman"/>
                        </a:rPr>
                        <a:t>2</a:t>
                      </a:r>
                      <a:endParaRPr lang="en-US" sz="1400" b="1" dirty="0">
                        <a:solidFill>
                          <a:srgbClr val="000000"/>
                        </a:solidFill>
                        <a:effectLst/>
                        <a:latin typeface="Cambria"/>
                        <a:ea typeface="ＭＳ 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400" b="1" dirty="0" err="1">
                          <a:solidFill>
                            <a:srgbClr val="000000"/>
                          </a:solidFill>
                          <a:effectLst/>
                          <a:latin typeface="Cambria"/>
                          <a:ea typeface="ＭＳ 明朝"/>
                          <a:cs typeface="Times New Roman"/>
                        </a:rPr>
                        <a:t>Beneficiul</a:t>
                      </a:r>
                      <a:r>
                        <a:rPr lang="en-US" sz="1400" b="1" dirty="0">
                          <a:solidFill>
                            <a:srgbClr val="000000"/>
                          </a:solidFill>
                          <a:effectLst/>
                          <a:latin typeface="Cambria"/>
                          <a:ea typeface="ＭＳ 明朝"/>
                          <a:cs typeface="Times New Roman"/>
                        </a:rPr>
                        <a:t> </a:t>
                      </a:r>
                      <a:r>
                        <a:rPr lang="en-US" sz="1400" b="1" dirty="0" err="1">
                          <a:solidFill>
                            <a:srgbClr val="000000"/>
                          </a:solidFill>
                          <a:effectLst/>
                          <a:latin typeface="Cambria"/>
                          <a:ea typeface="ＭＳ 明朝"/>
                          <a:cs typeface="Times New Roman"/>
                        </a:rPr>
                        <a:t>oferit</a:t>
                      </a:r>
                      <a:r>
                        <a:rPr lang="en-US" sz="1400" b="1" dirty="0">
                          <a:solidFill>
                            <a:srgbClr val="000000"/>
                          </a:solidFill>
                          <a:effectLst/>
                          <a:latin typeface="Cambria"/>
                          <a:ea typeface="ＭＳ 明朝"/>
                          <a:cs typeface="Times New Roman"/>
                        </a:rPr>
                        <a:t> / </a:t>
                      </a:r>
                      <a:r>
                        <a:rPr lang="en-US" sz="1400" b="1" dirty="0" err="1">
                          <a:solidFill>
                            <a:srgbClr val="000000"/>
                          </a:solidFill>
                          <a:effectLst/>
                          <a:latin typeface="Cambria"/>
                          <a:ea typeface="ＭＳ 明朝"/>
                          <a:cs typeface="Times New Roman"/>
                        </a:rPr>
                        <a:t>necesitatea</a:t>
                      </a:r>
                      <a:r>
                        <a:rPr lang="en-US" sz="1400" b="1" dirty="0">
                          <a:solidFill>
                            <a:srgbClr val="000000"/>
                          </a:solidFill>
                          <a:effectLst/>
                          <a:latin typeface="Cambria"/>
                          <a:ea typeface="ＭＳ 明朝"/>
                          <a:cs typeface="Times New Roman"/>
                        </a:rPr>
                        <a:t> </a:t>
                      </a:r>
                      <a:r>
                        <a:rPr lang="en-US" sz="1400" b="1" dirty="0" err="1">
                          <a:solidFill>
                            <a:srgbClr val="000000"/>
                          </a:solidFill>
                          <a:effectLst/>
                          <a:latin typeface="Cambria"/>
                          <a:ea typeface="ＭＳ 明朝"/>
                          <a:cs typeface="Times New Roman"/>
                        </a:rPr>
                        <a:t>satisfacuta</a:t>
                      </a:r>
                      <a:r>
                        <a:rPr lang="en-US" sz="1400" b="1" dirty="0">
                          <a:solidFill>
                            <a:srgbClr val="000000"/>
                          </a:solidFill>
                          <a:effectLst/>
                          <a:latin typeface="Cambria"/>
                          <a:ea typeface="ＭＳ 明朝"/>
                          <a:cs typeface="Times New Roman"/>
                        </a:rPr>
                        <a:t> </a:t>
                      </a:r>
                      <a:r>
                        <a:rPr lang="en-US" sz="1400" b="1" dirty="0" err="1">
                          <a:solidFill>
                            <a:srgbClr val="000000"/>
                          </a:solidFill>
                          <a:effectLst/>
                          <a:latin typeface="Cambria"/>
                          <a:ea typeface="ＭＳ 明朝"/>
                          <a:cs typeface="Times New Roman"/>
                        </a:rPr>
                        <a:t>clientilor</a:t>
                      </a:r>
                      <a:endParaRPr lang="en-US" sz="1400" b="1" dirty="0">
                        <a:solidFill>
                          <a:srgbClr val="000000"/>
                        </a:solidFill>
                        <a:effectLst/>
                        <a:latin typeface="Cambria"/>
                        <a:ea typeface="ＭＳ 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840">
                <a:tc>
                  <a:txBody>
                    <a:bodyPr/>
                    <a:lstStyle/>
                    <a:p>
                      <a:pPr algn="ctr">
                        <a:spcAft>
                          <a:spcPts val="0"/>
                        </a:spcAft>
                      </a:pPr>
                      <a:endParaRPr lang="en-US" sz="1400" dirty="0">
                        <a:solidFill>
                          <a:srgbClr val="000000"/>
                        </a:solidFill>
                        <a:effectLst/>
                        <a:latin typeface="Cambria"/>
                        <a:ea typeface="ＭＳ 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n-US" sz="1400" dirty="0">
                        <a:solidFill>
                          <a:srgbClr val="000000"/>
                        </a:solidFill>
                        <a:effectLst/>
                        <a:latin typeface="Cambria"/>
                        <a:ea typeface="ＭＳ 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840">
                <a:tc>
                  <a:txBody>
                    <a:bodyPr/>
                    <a:lstStyle/>
                    <a:p>
                      <a:pPr algn="ctr">
                        <a:spcAft>
                          <a:spcPts val="0"/>
                        </a:spcAft>
                      </a:pPr>
                      <a:endParaRPr lang="en-US" sz="1400" dirty="0">
                        <a:solidFill>
                          <a:srgbClr val="000000"/>
                        </a:solidFill>
                        <a:effectLst/>
                        <a:latin typeface="Cambria"/>
                        <a:ea typeface="ＭＳ 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n-US" sz="1400" dirty="0">
                        <a:solidFill>
                          <a:srgbClr val="000000"/>
                        </a:solidFill>
                        <a:effectLst/>
                        <a:latin typeface="Cambria"/>
                        <a:ea typeface="ＭＳ 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840">
                <a:tc>
                  <a:txBody>
                    <a:bodyPr/>
                    <a:lstStyle/>
                    <a:p>
                      <a:pPr algn="ctr">
                        <a:spcAft>
                          <a:spcPts val="0"/>
                        </a:spcAft>
                      </a:pPr>
                      <a:endParaRPr lang="en-US" sz="1400" dirty="0">
                        <a:solidFill>
                          <a:srgbClr val="000000"/>
                        </a:solidFill>
                        <a:effectLst/>
                        <a:latin typeface="Cambria"/>
                        <a:ea typeface="ＭＳ 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n-US" sz="1400" dirty="0">
                        <a:solidFill>
                          <a:srgbClr val="000000"/>
                        </a:solidFill>
                        <a:effectLst/>
                        <a:latin typeface="Cambria"/>
                        <a:ea typeface="ＭＳ 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0840">
                <a:tc>
                  <a:txBody>
                    <a:bodyPr/>
                    <a:lstStyle/>
                    <a:p>
                      <a:pPr algn="ctr">
                        <a:spcAft>
                          <a:spcPts val="0"/>
                        </a:spcAft>
                      </a:pPr>
                      <a:endParaRPr lang="en-US" sz="1400" dirty="0">
                        <a:solidFill>
                          <a:srgbClr val="000000"/>
                        </a:solidFill>
                        <a:effectLst/>
                        <a:latin typeface="Cambria"/>
                        <a:ea typeface="ＭＳ 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n-US" sz="1400" dirty="0">
                        <a:solidFill>
                          <a:srgbClr val="000000"/>
                        </a:solidFill>
                        <a:effectLst/>
                        <a:latin typeface="Cambria"/>
                        <a:ea typeface="ＭＳ 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924052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721600" cy="850106"/>
          </a:xfrm>
        </p:spPr>
        <p:txBody>
          <a:bodyPr/>
          <a:lstStyle/>
          <a:p>
            <a:r>
              <a:rPr lang="en-US" dirty="0" smtClean="0"/>
              <a:t>CLIENTII ? PIATA  </a:t>
            </a:r>
            <a:r>
              <a:rPr lang="mr-IN" dirty="0" smtClean="0"/>
              <a:t>–</a:t>
            </a:r>
            <a:r>
              <a:rPr lang="en-US" dirty="0" smtClean="0"/>
              <a:t> In </a:t>
            </a:r>
            <a:r>
              <a:rPr lang="en-US" dirty="0" err="1" smtClean="0"/>
              <a:t>detaliu</a:t>
            </a:r>
            <a:endParaRPr lang="en-US" dirty="0"/>
          </a:p>
        </p:txBody>
      </p:sp>
      <p:sp>
        <p:nvSpPr>
          <p:cNvPr id="3" name="Content Placeholder 2"/>
          <p:cNvSpPr>
            <a:spLocks noGrp="1"/>
          </p:cNvSpPr>
          <p:nvPr>
            <p:ph idx="1"/>
          </p:nvPr>
        </p:nvSpPr>
        <p:spPr>
          <a:xfrm>
            <a:off x="278105" y="1124744"/>
            <a:ext cx="8692906" cy="4785395"/>
          </a:xfrm>
        </p:spPr>
        <p:txBody>
          <a:bodyPr/>
          <a:lstStyle/>
          <a:p>
            <a:pPr marL="457200" indent="-457200">
              <a:buFont typeface="+mj-lt"/>
              <a:buAutoNum type="arabicPeriod"/>
            </a:pPr>
            <a:r>
              <a:rPr lang="ro-RO" sz="2000" dirty="0"/>
              <a:t>Cine sunt clienţii Dvs. (vârstă, stare materială, nivel social etc.)?</a:t>
            </a:r>
            <a:endParaRPr lang="en-US" sz="2000" dirty="0"/>
          </a:p>
          <a:p>
            <a:pPr marL="457200" indent="-457200">
              <a:buFont typeface="+mj-lt"/>
              <a:buAutoNum type="arabicPeriod"/>
            </a:pPr>
            <a:r>
              <a:rPr lang="ro-RO" sz="2000" dirty="0"/>
              <a:t>Sunt mai multe segmente ? </a:t>
            </a:r>
            <a:endParaRPr lang="ro-RO" sz="2000" dirty="0" smtClean="0"/>
          </a:p>
          <a:p>
            <a:pPr marL="457200" indent="-457200">
              <a:buFont typeface="+mj-lt"/>
              <a:buAutoNum type="arabicPeriod"/>
            </a:pPr>
            <a:r>
              <a:rPr lang="ro-RO" sz="2000" dirty="0" smtClean="0"/>
              <a:t>Daca </a:t>
            </a:r>
            <a:r>
              <a:rPr lang="ro-RO" sz="2000" dirty="0"/>
              <a:t>da, va trebui sa analizati separta feiecare segment</a:t>
            </a:r>
            <a:endParaRPr lang="en-US" sz="2000" dirty="0"/>
          </a:p>
          <a:p>
            <a:pPr marL="457200" indent="-457200">
              <a:buFont typeface="+mj-lt"/>
              <a:buAutoNum type="arabicPeriod"/>
            </a:pPr>
            <a:r>
              <a:rPr lang="ro-RO" sz="2000" dirty="0"/>
              <a:t>Ce îi determină să cumpere produsul/serviciul pe care îl oferiţi Dvs.?</a:t>
            </a:r>
            <a:endParaRPr lang="en-US" sz="2000" dirty="0"/>
          </a:p>
          <a:p>
            <a:pPr marL="457200" indent="-457200">
              <a:buFont typeface="+mj-lt"/>
              <a:buAutoNum type="arabicPeriod"/>
            </a:pPr>
            <a:r>
              <a:rPr lang="ro-RO" sz="2000" dirty="0"/>
              <a:t>Cât de des cumpăra de obicei?</a:t>
            </a:r>
            <a:endParaRPr lang="en-US" sz="2000" dirty="0"/>
          </a:p>
          <a:p>
            <a:pPr marL="457200" indent="-457200">
              <a:buFont typeface="+mj-lt"/>
              <a:buAutoNum type="arabicPeriod"/>
            </a:pPr>
            <a:r>
              <a:rPr lang="ro-RO" sz="2000" dirty="0"/>
              <a:t>Câţi bani cheltuiesc de obicei?</a:t>
            </a:r>
            <a:endParaRPr lang="en-US" sz="2000" dirty="0"/>
          </a:p>
          <a:p>
            <a:pPr marL="457200" indent="-457200">
              <a:buFont typeface="+mj-lt"/>
              <a:buAutoNum type="arabicPeriod"/>
            </a:pPr>
            <a:r>
              <a:rPr lang="ro-RO" sz="2000" dirty="0"/>
              <a:t>Ce caracteristici (noi) îi interesează?</a:t>
            </a:r>
            <a:endParaRPr lang="en-US" sz="2000" dirty="0"/>
          </a:p>
          <a:p>
            <a:pPr marL="457200" indent="-457200">
              <a:buFont typeface="+mj-lt"/>
              <a:buAutoNum type="arabicPeriod"/>
            </a:pPr>
            <a:r>
              <a:rPr lang="ro-RO" sz="2000" dirty="0"/>
              <a:t>Ce preţ sunt dispuşi să plătească?</a:t>
            </a:r>
            <a:endParaRPr lang="en-US" sz="2000" dirty="0"/>
          </a:p>
          <a:p>
            <a:pPr marL="457200" indent="-457200">
              <a:buFont typeface="+mj-lt"/>
              <a:buAutoNum type="arabicPeriod"/>
            </a:pPr>
            <a:r>
              <a:rPr lang="ro-RO" sz="2000" dirty="0"/>
              <a:t>De ce credeţi că vor cumpăra de la Dvs.? </a:t>
            </a:r>
            <a:endParaRPr lang="en-US" sz="2000" dirty="0"/>
          </a:p>
          <a:p>
            <a:pPr marL="457200" indent="-457200">
              <a:buFont typeface="+mj-lt"/>
              <a:buAutoNum type="arabicPeriod"/>
            </a:pPr>
            <a:r>
              <a:rPr lang="ro-RO" sz="2000" dirty="0"/>
              <a:t>Unde este situată piaţa Dvs.?</a:t>
            </a:r>
            <a:endParaRPr lang="en-US" sz="2000" dirty="0"/>
          </a:p>
          <a:p>
            <a:pPr marL="457200" indent="-457200">
              <a:buFont typeface="+mj-lt"/>
              <a:buAutoNum type="arabicPeriod"/>
            </a:pPr>
            <a:r>
              <a:rPr lang="ro-RO" sz="2000" dirty="0"/>
              <a:t>Cât de mare este piaţa Dvs.? </a:t>
            </a:r>
            <a:endParaRPr lang="en-US" sz="2000" dirty="0"/>
          </a:p>
          <a:p>
            <a:pPr marL="457200" indent="-457200">
              <a:buFont typeface="+mj-lt"/>
              <a:buAutoNum type="arabicPeriod"/>
            </a:pPr>
            <a:r>
              <a:rPr lang="ro-RO" sz="2000" dirty="0"/>
              <a:t>Este o piaţă în dezvoltare? Ce ritmuri de creştere înregistrează? </a:t>
            </a:r>
            <a:endParaRPr lang="en-US" sz="2000" dirty="0"/>
          </a:p>
          <a:p>
            <a:pPr marL="457200" indent="-457200">
              <a:buFont typeface="+mj-lt"/>
              <a:buAutoNum type="arabicPeriod"/>
            </a:pPr>
            <a:r>
              <a:rPr lang="ro-RO" sz="2000" dirty="0"/>
              <a:t>Care sunt tendinţele pieţei Dvs.? </a:t>
            </a:r>
            <a:endParaRPr lang="en-US" sz="2000" dirty="0"/>
          </a:p>
          <a:p>
            <a:pPr marL="457200" indent="-457200">
              <a:buFont typeface="+mj-lt"/>
              <a:buAutoNum type="arabicPeriod"/>
            </a:pPr>
            <a:r>
              <a:rPr lang="ro-RO" sz="2000" dirty="0"/>
              <a:t>Există caracteristici specifice ale pieţei Dvs.?</a:t>
            </a:r>
            <a:endParaRPr lang="en-US" sz="2000" dirty="0"/>
          </a:p>
          <a:p>
            <a:pPr marL="0" indent="0">
              <a:buNone/>
            </a:pPr>
            <a:r>
              <a:rPr lang="ro-RO" sz="2000" b="1" dirty="0"/>
              <a:t> </a:t>
            </a:r>
            <a:endParaRPr lang="en-US" sz="2000" dirty="0"/>
          </a:p>
          <a:p>
            <a:pPr marL="0" indent="0">
              <a:buNone/>
            </a:pPr>
            <a:r>
              <a:rPr lang="ro-RO" sz="2400" b="1" dirty="0"/>
              <a:t> </a:t>
            </a:r>
            <a:endParaRPr lang="en-US" sz="2400" dirty="0"/>
          </a:p>
          <a:p>
            <a:pPr marL="0" indent="0">
              <a:buNone/>
            </a:pPr>
            <a:endParaRPr lang="en-US" dirty="0"/>
          </a:p>
        </p:txBody>
      </p:sp>
    </p:spTree>
    <p:extLst>
      <p:ext uri="{BB962C8B-B14F-4D97-AF65-F5344CB8AC3E}">
        <p14:creationId xmlns:p14="http://schemas.microsoft.com/office/powerpoint/2010/main" val="36017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6563072" cy="457967"/>
          </a:xfrm>
        </p:spPr>
        <p:txBody>
          <a:bodyPr/>
          <a:lstStyle/>
          <a:p>
            <a:r>
              <a:rPr lang="ro-RO" sz="4000" b="1" dirty="0" smtClean="0"/>
              <a:t/>
            </a:r>
            <a:br>
              <a:rPr lang="ro-RO" sz="4000" b="1" dirty="0" smtClean="0"/>
            </a:br>
            <a:r>
              <a:rPr lang="ro-RO" sz="4000" b="1" dirty="0" smtClean="0"/>
              <a:t>CONCURENŢA</a:t>
            </a:r>
            <a:r>
              <a:rPr lang="ro-RO" sz="4000" b="1" dirty="0"/>
              <a:t>	</a:t>
            </a:r>
            <a:r>
              <a:rPr lang="en-US" sz="4000" dirty="0"/>
              <a:t/>
            </a:r>
            <a:br>
              <a:rPr lang="en-US" sz="4000" dirty="0"/>
            </a:br>
            <a:endParaRPr lang="en-US" sz="4000" dirty="0"/>
          </a:p>
        </p:txBody>
      </p:sp>
      <p:sp>
        <p:nvSpPr>
          <p:cNvPr id="3" name="Content Placeholder 2"/>
          <p:cNvSpPr>
            <a:spLocks noGrp="1"/>
          </p:cNvSpPr>
          <p:nvPr>
            <p:ph idx="1"/>
          </p:nvPr>
        </p:nvSpPr>
        <p:spPr>
          <a:xfrm>
            <a:off x="261824" y="1112847"/>
            <a:ext cx="8741750" cy="4785395"/>
          </a:xfrm>
        </p:spPr>
        <p:txBody>
          <a:bodyPr/>
          <a:lstStyle/>
          <a:p>
            <a:pPr marL="514350" indent="-514350">
              <a:buFont typeface="+mj-lt"/>
              <a:buAutoNum type="arabicPeriod"/>
            </a:pPr>
            <a:r>
              <a:rPr lang="ro-RO" sz="2400" dirty="0"/>
              <a:t>Care sunt principalii Dvs. concurenţi?</a:t>
            </a:r>
            <a:endParaRPr lang="en-US" sz="2400" dirty="0"/>
          </a:p>
          <a:p>
            <a:pPr marL="514350" indent="-514350">
              <a:buFont typeface="+mj-lt"/>
              <a:buAutoNum type="arabicPeriod"/>
            </a:pPr>
            <a:r>
              <a:rPr lang="ro-RO" sz="2400" dirty="0"/>
              <a:t>Ce fel de produse ofera?</a:t>
            </a:r>
            <a:endParaRPr lang="en-US" sz="2400" dirty="0"/>
          </a:p>
          <a:p>
            <a:pPr marL="514350" indent="-514350">
              <a:buFont typeface="+mj-lt"/>
              <a:buAutoNum type="arabicPeriod"/>
            </a:pPr>
            <a:r>
              <a:rPr lang="ro-RO" sz="2400" dirty="0"/>
              <a:t>Ce calitate au produsele/serviciile lor?</a:t>
            </a:r>
            <a:endParaRPr lang="en-US" sz="2400" dirty="0"/>
          </a:p>
          <a:p>
            <a:pPr marL="514350" indent="-514350">
              <a:buFont typeface="+mj-lt"/>
              <a:buAutoNum type="arabicPeriod"/>
            </a:pPr>
            <a:r>
              <a:rPr lang="ro-RO" sz="2400" dirty="0"/>
              <a:t>Ce reputaţie au aceştia?</a:t>
            </a:r>
            <a:endParaRPr lang="en-US" sz="2400" dirty="0"/>
          </a:p>
          <a:p>
            <a:pPr marL="514350" indent="-514350">
              <a:buFont typeface="+mj-lt"/>
              <a:buAutoNum type="arabicPeriod"/>
            </a:pPr>
            <a:r>
              <a:rPr lang="ro-RO" sz="2400" dirty="0"/>
              <a:t>Le sunt clienţii fideli?</a:t>
            </a:r>
            <a:endParaRPr lang="en-US" sz="2400" dirty="0"/>
          </a:p>
          <a:p>
            <a:pPr marL="514350" indent="-514350">
              <a:buFont typeface="+mj-lt"/>
              <a:buAutoNum type="arabicPeriod"/>
            </a:pPr>
            <a:r>
              <a:rPr lang="ro-RO" sz="2400" dirty="0"/>
              <a:t>Cum îşi distribuie produsele/serviciile?</a:t>
            </a:r>
            <a:endParaRPr lang="en-US" sz="2400" dirty="0"/>
          </a:p>
          <a:p>
            <a:pPr marL="514350" indent="-514350">
              <a:buFont typeface="+mj-lt"/>
              <a:buAutoNum type="arabicPeriod"/>
            </a:pPr>
            <a:r>
              <a:rPr lang="ro-RO" sz="2400" dirty="0"/>
              <a:t>Cât de mare este segmentul lor de piaţă?</a:t>
            </a:r>
            <a:endParaRPr lang="en-US" sz="2400" dirty="0"/>
          </a:p>
          <a:p>
            <a:pPr marL="514350" indent="-514350">
              <a:buFont typeface="+mj-lt"/>
              <a:buAutoNum type="arabicPeriod"/>
            </a:pPr>
            <a:r>
              <a:rPr lang="ro-RO" sz="2400" dirty="0"/>
              <a:t>Ce avantaje au ei/aveţi Dvs.: fonduri, manageri, patente?</a:t>
            </a:r>
            <a:endParaRPr lang="en-US" sz="2400" dirty="0"/>
          </a:p>
          <a:p>
            <a:pPr marL="514350" indent="-514350">
              <a:buFont typeface="+mj-lt"/>
              <a:buAutoNum type="arabicPeriod"/>
            </a:pPr>
            <a:r>
              <a:rPr lang="ro-RO" sz="2400" dirty="0"/>
              <a:t>Ce va diferentiaza fata de ei?</a:t>
            </a:r>
            <a:endParaRPr lang="en-US" sz="2400" dirty="0"/>
          </a:p>
          <a:p>
            <a:pPr marL="514350" indent="-514350">
              <a:buFont typeface="+mj-lt"/>
              <a:buAutoNum type="arabicPeriod"/>
            </a:pPr>
            <a:r>
              <a:rPr lang="ro-RO" sz="2400" dirty="0"/>
              <a:t>Care sunt punctele lor slabe?</a:t>
            </a:r>
            <a:endParaRPr lang="en-US" sz="2400" dirty="0"/>
          </a:p>
          <a:p>
            <a:pPr marL="0" indent="0">
              <a:buNone/>
            </a:pPr>
            <a:endParaRPr lang="en-US" dirty="0"/>
          </a:p>
        </p:txBody>
      </p:sp>
    </p:spTree>
    <p:extLst>
      <p:ext uri="{BB962C8B-B14F-4D97-AF65-F5344CB8AC3E}">
        <p14:creationId xmlns:p14="http://schemas.microsoft.com/office/powerpoint/2010/main" val="32616866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6563072" cy="457967"/>
          </a:xfrm>
        </p:spPr>
        <p:txBody>
          <a:bodyPr/>
          <a:lstStyle/>
          <a:p>
            <a:r>
              <a:rPr lang="ro-RO" sz="4000" b="1" dirty="0" smtClean="0"/>
              <a:t/>
            </a:r>
            <a:br>
              <a:rPr lang="ro-RO" sz="4000" b="1" dirty="0" smtClean="0"/>
            </a:br>
            <a:r>
              <a:rPr lang="ro-RO" sz="4000" b="1" dirty="0" smtClean="0"/>
              <a:t>FURNIZORII</a:t>
            </a:r>
            <a:r>
              <a:rPr lang="ro-RO" sz="4000" b="1" dirty="0"/>
              <a:t>	</a:t>
            </a:r>
            <a:r>
              <a:rPr lang="en-US" sz="4000" dirty="0"/>
              <a:t/>
            </a:r>
            <a:br>
              <a:rPr lang="en-US" sz="4000" dirty="0"/>
            </a:br>
            <a:endParaRPr lang="en-US" sz="4000" dirty="0"/>
          </a:p>
        </p:txBody>
      </p:sp>
      <p:sp>
        <p:nvSpPr>
          <p:cNvPr id="3" name="Content Placeholder 2"/>
          <p:cNvSpPr>
            <a:spLocks noGrp="1"/>
          </p:cNvSpPr>
          <p:nvPr>
            <p:ph idx="1"/>
          </p:nvPr>
        </p:nvSpPr>
        <p:spPr>
          <a:xfrm>
            <a:off x="261824" y="1112847"/>
            <a:ext cx="8741750" cy="4785395"/>
          </a:xfrm>
        </p:spPr>
        <p:txBody>
          <a:bodyPr/>
          <a:lstStyle/>
          <a:p>
            <a:pPr marL="457200" indent="-457200">
              <a:buFont typeface="+mj-lt"/>
              <a:buAutoNum type="arabicPeriod"/>
            </a:pPr>
            <a:r>
              <a:rPr lang="en-US" sz="2400" dirty="0"/>
              <a:t>Care </a:t>
            </a:r>
            <a:r>
              <a:rPr lang="en-US" sz="2400" dirty="0" err="1"/>
              <a:t>sunt</a:t>
            </a:r>
            <a:r>
              <a:rPr lang="en-US" sz="2400" dirty="0"/>
              <a:t> </a:t>
            </a:r>
            <a:r>
              <a:rPr lang="en-US" sz="2400" dirty="0" err="1"/>
              <a:t>principalii</a:t>
            </a:r>
            <a:r>
              <a:rPr lang="en-US" sz="2400" dirty="0"/>
              <a:t> </a:t>
            </a:r>
            <a:r>
              <a:rPr lang="en-US" sz="2400" dirty="0" err="1"/>
              <a:t>dumnevoastra</a:t>
            </a:r>
            <a:r>
              <a:rPr lang="en-US" sz="2400" dirty="0"/>
              <a:t> </a:t>
            </a:r>
            <a:r>
              <a:rPr lang="en-US" sz="2400" dirty="0" err="1"/>
              <a:t>furnizori</a:t>
            </a:r>
            <a:r>
              <a:rPr lang="en-US" sz="2400" dirty="0"/>
              <a:t>?</a:t>
            </a:r>
          </a:p>
          <a:p>
            <a:pPr marL="457200" indent="-457200">
              <a:buFont typeface="+mj-lt"/>
              <a:buAutoNum type="arabicPeriod"/>
            </a:pPr>
            <a:r>
              <a:rPr lang="en-US" sz="2400" dirty="0"/>
              <a:t>Cat de </a:t>
            </a:r>
            <a:r>
              <a:rPr lang="en-US" sz="2400" dirty="0" err="1"/>
              <a:t>dificil</a:t>
            </a:r>
            <a:r>
              <a:rPr lang="en-US" sz="2400" dirty="0"/>
              <a:t> </a:t>
            </a:r>
            <a:r>
              <a:rPr lang="en-US" sz="2400" dirty="0" err="1"/>
              <a:t>este</a:t>
            </a:r>
            <a:r>
              <a:rPr lang="en-US" sz="2400" dirty="0"/>
              <a:t> </a:t>
            </a:r>
            <a:r>
              <a:rPr lang="en-US" sz="2400" dirty="0" err="1"/>
              <a:t>sa</a:t>
            </a:r>
            <a:r>
              <a:rPr lang="en-US" sz="2400" dirty="0"/>
              <a:t> </a:t>
            </a:r>
            <a:r>
              <a:rPr lang="en-US" sz="2400" dirty="0" err="1"/>
              <a:t>aprovizionati</a:t>
            </a:r>
            <a:r>
              <a:rPr lang="en-US" sz="2400" dirty="0"/>
              <a:t> </a:t>
            </a:r>
            <a:r>
              <a:rPr lang="en-US" sz="2400" dirty="0" err="1"/>
              <a:t>materia</a:t>
            </a:r>
            <a:r>
              <a:rPr lang="en-US" sz="2400" dirty="0"/>
              <a:t> prima?</a:t>
            </a:r>
          </a:p>
          <a:p>
            <a:pPr marL="457200" indent="-457200">
              <a:buFont typeface="+mj-lt"/>
              <a:buAutoNum type="arabicPeriod"/>
            </a:pPr>
            <a:r>
              <a:rPr lang="en-US" sz="2400" dirty="0"/>
              <a:t>Care </a:t>
            </a:r>
            <a:r>
              <a:rPr lang="en-US" sz="2400" dirty="0" err="1"/>
              <a:t>este</a:t>
            </a:r>
            <a:r>
              <a:rPr lang="en-US" sz="2400" dirty="0"/>
              <a:t> </a:t>
            </a:r>
            <a:r>
              <a:rPr lang="en-US" sz="2400" dirty="0" err="1"/>
              <a:t>puterea</a:t>
            </a:r>
            <a:r>
              <a:rPr lang="en-US" sz="2400" dirty="0"/>
              <a:t> </a:t>
            </a:r>
            <a:r>
              <a:rPr lang="en-US" sz="2400" dirty="0" err="1"/>
              <a:t>lor</a:t>
            </a:r>
            <a:r>
              <a:rPr lang="en-US" sz="2400" dirty="0"/>
              <a:t> de </a:t>
            </a:r>
            <a:r>
              <a:rPr lang="en-US" sz="2400" dirty="0" err="1"/>
              <a:t>negociere</a:t>
            </a:r>
            <a:r>
              <a:rPr lang="en-US" sz="2400" dirty="0"/>
              <a:t> in </a:t>
            </a:r>
            <a:r>
              <a:rPr lang="en-US" sz="2400" dirty="0" err="1"/>
              <a:t>raport</a:t>
            </a:r>
            <a:r>
              <a:rPr lang="en-US" sz="2400" dirty="0"/>
              <a:t> cu </a:t>
            </a:r>
            <a:r>
              <a:rPr lang="en-US" sz="2400" dirty="0" err="1"/>
              <a:t>dumnevoastra</a:t>
            </a:r>
            <a:r>
              <a:rPr lang="en-US" sz="2400" dirty="0"/>
              <a:t>?</a:t>
            </a:r>
          </a:p>
          <a:p>
            <a:pPr marL="457200" indent="-457200">
              <a:buFont typeface="+mj-lt"/>
              <a:buAutoNum type="arabicPeriod"/>
            </a:pPr>
            <a:r>
              <a:rPr lang="en-US" sz="2400" dirty="0" err="1"/>
              <a:t>Sunt</a:t>
            </a:r>
            <a:r>
              <a:rPr lang="en-US" sz="2400" dirty="0"/>
              <a:t> multi </a:t>
            </a:r>
            <a:r>
              <a:rPr lang="en-US" sz="2400" dirty="0" err="1"/>
              <a:t>posibili</a:t>
            </a:r>
            <a:r>
              <a:rPr lang="en-US" sz="2400" dirty="0"/>
              <a:t> </a:t>
            </a:r>
            <a:r>
              <a:rPr lang="en-US" sz="2400" dirty="0" err="1"/>
              <a:t>furnizori</a:t>
            </a:r>
            <a:r>
              <a:rPr lang="en-US" sz="2400" dirty="0"/>
              <a:t>?</a:t>
            </a:r>
          </a:p>
          <a:p>
            <a:pPr marL="457200" indent="-457200">
              <a:buFont typeface="+mj-lt"/>
              <a:buAutoNum type="arabicPeriod"/>
            </a:pPr>
            <a:r>
              <a:rPr lang="en-US" sz="2400" dirty="0" err="1"/>
              <a:t>Credeti</a:t>
            </a:r>
            <a:r>
              <a:rPr lang="en-US" sz="2400" dirty="0"/>
              <a:t> </a:t>
            </a:r>
            <a:r>
              <a:rPr lang="en-US" sz="2400" dirty="0" err="1"/>
              <a:t>sa</a:t>
            </a:r>
            <a:r>
              <a:rPr lang="en-US" sz="2400" dirty="0"/>
              <a:t> ii </a:t>
            </a:r>
            <a:r>
              <a:rPr lang="en-US" sz="2400" dirty="0" err="1"/>
              <a:t>puteti</a:t>
            </a:r>
            <a:r>
              <a:rPr lang="en-US" sz="2400" dirty="0"/>
              <a:t> face un </a:t>
            </a:r>
            <a:r>
              <a:rPr lang="en-US" sz="2400" dirty="0" err="1"/>
              <a:t>parteneriat</a:t>
            </a:r>
            <a:r>
              <a:rPr lang="en-US" sz="2400" dirty="0"/>
              <a:t> cu </a:t>
            </a:r>
            <a:r>
              <a:rPr lang="en-US" sz="2400" dirty="0" err="1"/>
              <a:t>acestia</a:t>
            </a:r>
            <a:r>
              <a:rPr lang="en-US" sz="2400" dirty="0"/>
              <a:t>?</a:t>
            </a:r>
          </a:p>
          <a:p>
            <a:pPr marL="457200" indent="-457200">
              <a:buFont typeface="+mj-lt"/>
              <a:buAutoNum type="arabicPeriod"/>
            </a:pPr>
            <a:r>
              <a:rPr lang="en-US" sz="2400" dirty="0" err="1"/>
              <a:t>Furnizeaza</a:t>
            </a:r>
            <a:r>
              <a:rPr lang="en-US" sz="2400" dirty="0"/>
              <a:t> </a:t>
            </a:r>
            <a:r>
              <a:rPr lang="en-US" sz="2400" dirty="0" err="1"/>
              <a:t>si</a:t>
            </a:r>
            <a:r>
              <a:rPr lang="en-US" sz="2400" dirty="0"/>
              <a:t> </a:t>
            </a:r>
            <a:r>
              <a:rPr lang="en-US" sz="2400" dirty="0" err="1"/>
              <a:t>pentru</a:t>
            </a:r>
            <a:r>
              <a:rPr lang="en-US" sz="2400" dirty="0"/>
              <a:t> </a:t>
            </a:r>
            <a:r>
              <a:rPr lang="en-US" sz="2400" dirty="0" err="1"/>
              <a:t>concurenta</a:t>
            </a:r>
            <a:r>
              <a:rPr lang="en-US" sz="2400" dirty="0"/>
              <a:t>?</a:t>
            </a:r>
          </a:p>
          <a:p>
            <a:pPr marL="457200" indent="-457200">
              <a:buFont typeface="+mj-lt"/>
              <a:buAutoNum type="arabicPeriod"/>
            </a:pPr>
            <a:r>
              <a:rPr lang="en-US" sz="2400" dirty="0"/>
              <a:t>Cum ii </a:t>
            </a:r>
            <a:r>
              <a:rPr lang="en-US" sz="2400" dirty="0" err="1"/>
              <a:t>veti</a:t>
            </a:r>
            <a:r>
              <a:rPr lang="en-US" sz="2400" dirty="0"/>
              <a:t> </a:t>
            </a:r>
            <a:r>
              <a:rPr lang="en-US" sz="2400" dirty="0" err="1"/>
              <a:t>aborda</a:t>
            </a:r>
            <a:r>
              <a:rPr lang="en-US" sz="2400" dirty="0"/>
              <a:t>?</a:t>
            </a:r>
          </a:p>
          <a:p>
            <a:pPr marL="457200" indent="-457200">
              <a:buFont typeface="+mj-lt"/>
              <a:buAutoNum type="arabicPeriod"/>
            </a:pPr>
            <a:r>
              <a:rPr lang="en-US" sz="2400" dirty="0" err="1"/>
              <a:t>Vor</a:t>
            </a:r>
            <a:r>
              <a:rPr lang="en-US" sz="2400" dirty="0"/>
              <a:t> fi </a:t>
            </a:r>
            <a:r>
              <a:rPr lang="en-US" sz="2400" dirty="0" err="1"/>
              <a:t>dispusi</a:t>
            </a:r>
            <a:r>
              <a:rPr lang="en-US" sz="2400" dirty="0"/>
              <a:t> </a:t>
            </a:r>
            <a:r>
              <a:rPr lang="en-US" sz="2400" dirty="0" err="1"/>
              <a:t>sa</a:t>
            </a:r>
            <a:r>
              <a:rPr lang="en-US" sz="2400" dirty="0"/>
              <a:t> </a:t>
            </a:r>
            <a:r>
              <a:rPr lang="en-US" sz="2400" dirty="0" err="1"/>
              <a:t>lucreze</a:t>
            </a:r>
            <a:r>
              <a:rPr lang="en-US" sz="2400" dirty="0"/>
              <a:t> </a:t>
            </a:r>
            <a:r>
              <a:rPr lang="en-US" sz="2400" dirty="0" err="1"/>
              <a:t>si</a:t>
            </a:r>
            <a:r>
              <a:rPr lang="en-US" sz="2400" dirty="0"/>
              <a:t> cu </a:t>
            </a:r>
            <a:r>
              <a:rPr lang="en-US" sz="2400" dirty="0" err="1"/>
              <a:t>dumnevoastra</a:t>
            </a:r>
            <a:r>
              <a:rPr lang="en-US" sz="2400" dirty="0"/>
              <a:t>?</a:t>
            </a:r>
          </a:p>
          <a:p>
            <a:pPr marL="0" indent="0">
              <a:buNone/>
            </a:pPr>
            <a:endParaRPr lang="en-US" dirty="0"/>
          </a:p>
        </p:txBody>
      </p:sp>
    </p:spTree>
    <p:extLst>
      <p:ext uri="{BB962C8B-B14F-4D97-AF65-F5344CB8AC3E}">
        <p14:creationId xmlns:p14="http://schemas.microsoft.com/office/powerpoint/2010/main" val="36564411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969" y="274638"/>
            <a:ext cx="9036135" cy="850106"/>
          </a:xfrm>
        </p:spPr>
        <p:txBody>
          <a:bodyPr/>
          <a:lstStyle/>
          <a:p>
            <a:r>
              <a:rPr lang="en-US" dirty="0" err="1" smtClean="0"/>
              <a:t>Cercetarea</a:t>
            </a:r>
            <a:r>
              <a:rPr lang="en-US" dirty="0" smtClean="0"/>
              <a:t> </a:t>
            </a:r>
            <a:r>
              <a:rPr lang="en-US" dirty="0" err="1" smtClean="0"/>
              <a:t>pietei</a:t>
            </a:r>
            <a:r>
              <a:rPr lang="en-US" dirty="0" smtClean="0"/>
              <a:t>! </a:t>
            </a:r>
            <a:r>
              <a:rPr lang="en-US" dirty="0" err="1" smtClean="0"/>
              <a:t>Numerele</a:t>
            </a:r>
            <a:r>
              <a:rPr lang="en-US" dirty="0" smtClean="0"/>
              <a:t> nu mint!</a:t>
            </a:r>
            <a:endParaRPr lang="en-US" dirty="0"/>
          </a:p>
        </p:txBody>
      </p:sp>
      <p:sp>
        <p:nvSpPr>
          <p:cNvPr id="3" name="Content Placeholder 2"/>
          <p:cNvSpPr>
            <a:spLocks noGrp="1"/>
          </p:cNvSpPr>
          <p:nvPr>
            <p:ph idx="1"/>
          </p:nvPr>
        </p:nvSpPr>
        <p:spPr/>
        <p:txBody>
          <a:bodyPr/>
          <a:lstStyle/>
          <a:p>
            <a:pPr marL="0" indent="0">
              <a:buNone/>
            </a:pPr>
            <a:r>
              <a:rPr lang="af-ZA" sz="2800" dirty="0"/>
              <a:t>De unde v-ati luat informatiile?</a:t>
            </a:r>
            <a:endParaRPr lang="en-US" sz="2800" dirty="0"/>
          </a:p>
          <a:p>
            <a:pPr marL="0" indent="0">
              <a:buNone/>
            </a:pPr>
            <a:r>
              <a:rPr lang="af-ZA" sz="2800" dirty="0"/>
              <a:t>Cat de credibila e sursa?</a:t>
            </a:r>
            <a:endParaRPr lang="en-US" sz="2800" dirty="0"/>
          </a:p>
          <a:p>
            <a:pPr marL="0" indent="0">
              <a:buNone/>
            </a:pPr>
            <a:r>
              <a:rPr lang="af-ZA" sz="2800" dirty="0"/>
              <a:t>Ce fel de metoda ati folosit?</a:t>
            </a:r>
            <a:endParaRPr lang="en-US" sz="2800" dirty="0"/>
          </a:p>
          <a:p>
            <a:pPr marL="0" indent="0">
              <a:buNone/>
            </a:pPr>
            <a:r>
              <a:rPr lang="af-ZA" sz="2800" dirty="0"/>
              <a:t>Chestionar? </a:t>
            </a:r>
            <a:endParaRPr lang="en-US" sz="2800" dirty="0"/>
          </a:p>
          <a:p>
            <a:pPr marL="0" indent="0">
              <a:buNone/>
            </a:pPr>
            <a:r>
              <a:rPr lang="af-ZA" sz="2800" dirty="0"/>
              <a:t>Interviuri?</a:t>
            </a:r>
            <a:endParaRPr lang="en-US" sz="2800" dirty="0"/>
          </a:p>
          <a:p>
            <a:pPr marL="0" indent="0">
              <a:buNone/>
            </a:pPr>
            <a:r>
              <a:rPr lang="af-ZA" sz="2800" dirty="0"/>
              <a:t>Focus group?</a:t>
            </a:r>
            <a:endParaRPr lang="en-US" sz="2800" dirty="0"/>
          </a:p>
          <a:p>
            <a:pPr marL="0" indent="0">
              <a:buNone/>
            </a:pPr>
            <a:r>
              <a:rPr lang="af-ZA" sz="2800" dirty="0"/>
              <a:t>Cercetare pe internet?</a:t>
            </a:r>
            <a:endParaRPr lang="en-US" sz="2800" dirty="0"/>
          </a:p>
          <a:p>
            <a:pPr marL="0" indent="0">
              <a:buNone/>
            </a:pPr>
            <a:r>
              <a:rPr lang="af-ZA" sz="2800" dirty="0"/>
              <a:t>Analiza concurentilor?</a:t>
            </a:r>
            <a:endParaRPr lang="en-US" sz="2800" dirty="0"/>
          </a:p>
          <a:p>
            <a:endParaRPr lang="en-US" dirty="0"/>
          </a:p>
        </p:txBody>
      </p:sp>
    </p:spTree>
    <p:extLst>
      <p:ext uri="{BB962C8B-B14F-4D97-AF65-F5344CB8AC3E}">
        <p14:creationId xmlns:p14="http://schemas.microsoft.com/office/powerpoint/2010/main" val="28705768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969" y="274638"/>
            <a:ext cx="9036135" cy="850106"/>
          </a:xfrm>
        </p:spPr>
        <p:txBody>
          <a:bodyPr/>
          <a:lstStyle/>
          <a:p>
            <a:r>
              <a:rPr lang="en-US" sz="4000" dirty="0" err="1" smtClean="0"/>
              <a:t>Despre</a:t>
            </a:r>
            <a:r>
              <a:rPr lang="en-US" sz="4000" dirty="0" smtClean="0"/>
              <a:t> </a:t>
            </a:r>
            <a:r>
              <a:rPr lang="en-US" sz="4000" dirty="0" err="1" smtClean="0"/>
              <a:t>Preturi</a:t>
            </a:r>
            <a:endParaRPr lang="en-US" sz="4000" dirty="0"/>
          </a:p>
        </p:txBody>
      </p:sp>
      <p:sp>
        <p:nvSpPr>
          <p:cNvPr id="3" name="Content Placeholder 2"/>
          <p:cNvSpPr>
            <a:spLocks noGrp="1"/>
          </p:cNvSpPr>
          <p:nvPr>
            <p:ph idx="1"/>
          </p:nvPr>
        </p:nvSpPr>
        <p:spPr>
          <a:xfrm>
            <a:off x="338666" y="1114955"/>
            <a:ext cx="8583499" cy="4785395"/>
          </a:xfrm>
        </p:spPr>
        <p:txBody>
          <a:bodyPr/>
          <a:lstStyle/>
          <a:p>
            <a:pPr marL="0" indent="0">
              <a:buNone/>
            </a:pPr>
            <a:r>
              <a:rPr lang="af-ZA" sz="1800" dirty="0"/>
              <a:t>Care sunt preturile de vanzare?</a:t>
            </a:r>
            <a:endParaRPr lang="en-US" sz="1800" dirty="0"/>
          </a:p>
          <a:p>
            <a:pPr marL="0" indent="0">
              <a:buNone/>
            </a:pPr>
            <a:r>
              <a:rPr lang="af-ZA" sz="1800" dirty="0"/>
              <a:t>Acopera ele costurile?</a:t>
            </a:r>
            <a:endParaRPr lang="en-US" sz="1800" dirty="0"/>
          </a:p>
          <a:p>
            <a:pPr marL="0" indent="0">
              <a:buNone/>
            </a:pPr>
            <a:r>
              <a:rPr lang="af-ZA" sz="1800" dirty="0"/>
              <a:t>Pot sa ofer si discounturi?</a:t>
            </a:r>
            <a:endParaRPr lang="en-US" sz="1800" dirty="0"/>
          </a:p>
          <a:p>
            <a:pPr marL="0" indent="0">
              <a:buNone/>
            </a:pPr>
            <a:r>
              <a:rPr lang="af-ZA" sz="1800" dirty="0"/>
              <a:t>Ce fel de abordare voi avea?</a:t>
            </a:r>
            <a:endParaRPr lang="en-US" sz="1800" dirty="0"/>
          </a:p>
          <a:p>
            <a:pPr marL="0" indent="0">
              <a:buNone/>
            </a:pPr>
            <a:r>
              <a:rPr lang="af-ZA" sz="1800" dirty="0" smtClean="0"/>
              <a:t>	Preturi </a:t>
            </a:r>
            <a:r>
              <a:rPr lang="af-ZA" sz="1800" dirty="0"/>
              <a:t>mari si clienti mai putini?</a:t>
            </a:r>
            <a:endParaRPr lang="en-US" sz="1800" dirty="0"/>
          </a:p>
          <a:p>
            <a:pPr marL="0" indent="0">
              <a:buNone/>
            </a:pPr>
            <a:r>
              <a:rPr lang="af-ZA" sz="1800" dirty="0" smtClean="0"/>
              <a:t>	Preturi </a:t>
            </a:r>
            <a:r>
              <a:rPr lang="af-ZA" sz="1800" dirty="0"/>
              <a:t>mici si sper sa am clienti mai multi?</a:t>
            </a:r>
            <a:endParaRPr lang="en-US" sz="1800" dirty="0"/>
          </a:p>
          <a:p>
            <a:pPr marL="0" indent="0">
              <a:buNone/>
            </a:pPr>
            <a:r>
              <a:rPr lang="af-ZA" sz="1800" dirty="0"/>
              <a:t>Cat de senzitiva e piata daca voi creste preturile cu 10%</a:t>
            </a:r>
            <a:r>
              <a:rPr lang="af-ZA" sz="1800" dirty="0" smtClean="0"/>
              <a:t>? </a:t>
            </a:r>
            <a:r>
              <a:rPr lang="en-US" sz="1800" dirty="0" smtClean="0"/>
              <a:t>D</a:t>
            </a:r>
            <a:r>
              <a:rPr lang="af-ZA" sz="1800" dirty="0" smtClean="0"/>
              <a:t>ar cu 15 %</a:t>
            </a:r>
            <a:endParaRPr lang="en-US" sz="1800" dirty="0"/>
          </a:p>
          <a:p>
            <a:pPr marL="0" indent="0">
              <a:buNone/>
            </a:pPr>
            <a:r>
              <a:rPr lang="af-ZA" sz="1800" dirty="0"/>
              <a:t>Care e structura pretului?</a:t>
            </a:r>
            <a:endParaRPr lang="en-US" sz="1800" dirty="0"/>
          </a:p>
          <a:p>
            <a:pPr marL="0" lvl="0" indent="0">
              <a:buNone/>
            </a:pPr>
            <a:r>
              <a:rPr lang="af-ZA" sz="1800" dirty="0"/>
              <a:t>Cat e cost de aprovizionare</a:t>
            </a:r>
            <a:endParaRPr lang="en-US" sz="1800" dirty="0"/>
          </a:p>
          <a:p>
            <a:pPr marL="0" lvl="0" indent="0">
              <a:buNone/>
            </a:pPr>
            <a:r>
              <a:rPr lang="af-ZA" sz="1800" dirty="0"/>
              <a:t>Cat e cost de productie</a:t>
            </a:r>
            <a:endParaRPr lang="en-US" sz="1800" dirty="0"/>
          </a:p>
          <a:p>
            <a:pPr marL="0" lvl="0" indent="0">
              <a:buNone/>
            </a:pPr>
            <a:r>
              <a:rPr lang="af-ZA" sz="1800" dirty="0"/>
              <a:t>Cat e cost de distributie</a:t>
            </a:r>
            <a:endParaRPr lang="en-US" sz="1800" dirty="0"/>
          </a:p>
          <a:p>
            <a:pPr marL="0" lvl="0" indent="0">
              <a:buNone/>
            </a:pPr>
            <a:r>
              <a:rPr lang="af-ZA" sz="1800" dirty="0"/>
              <a:t>Cat e cost de promovare</a:t>
            </a:r>
            <a:endParaRPr lang="en-US" sz="1800" dirty="0"/>
          </a:p>
          <a:p>
            <a:pPr marL="0" lvl="0" indent="0">
              <a:buNone/>
            </a:pPr>
            <a:r>
              <a:rPr lang="af-ZA" sz="1800" dirty="0"/>
              <a:t>Cat e cost de vanzare</a:t>
            </a:r>
            <a:endParaRPr lang="en-US" sz="1800" dirty="0"/>
          </a:p>
          <a:p>
            <a:pPr marL="0" lvl="0" indent="0">
              <a:buNone/>
            </a:pPr>
            <a:r>
              <a:rPr lang="af-ZA" sz="1800" dirty="0"/>
              <a:t>Cat e cost de servicii post vanzare (</a:t>
            </a:r>
            <a:r>
              <a:rPr lang="af-ZA" sz="1800" dirty="0" smtClean="0"/>
              <a:t>garantie)</a:t>
            </a:r>
            <a:endParaRPr lang="en-US" sz="1800" dirty="0"/>
          </a:p>
          <a:p>
            <a:pPr marL="0" indent="0">
              <a:buNone/>
            </a:pPr>
            <a:r>
              <a:rPr lang="af-ZA" sz="1800" dirty="0"/>
              <a:t>Cat ramane pentru cheltuieli indirecte si profit?</a:t>
            </a:r>
            <a:r>
              <a:rPr lang="en-US" sz="1800" dirty="0"/>
              <a:t> </a:t>
            </a:r>
          </a:p>
        </p:txBody>
      </p:sp>
    </p:spTree>
    <p:extLst>
      <p:ext uri="{BB962C8B-B14F-4D97-AF65-F5344CB8AC3E}">
        <p14:creationId xmlns:p14="http://schemas.microsoft.com/office/powerpoint/2010/main" val="31609271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970" y="0"/>
            <a:ext cx="9036135" cy="850106"/>
          </a:xfrm>
        </p:spPr>
        <p:txBody>
          <a:bodyPr/>
          <a:lstStyle/>
          <a:p>
            <a:r>
              <a:rPr lang="en-US" sz="4000" dirty="0" err="1" smtClean="0"/>
              <a:t>Promovare</a:t>
            </a:r>
            <a:r>
              <a:rPr lang="en-US" sz="4000" dirty="0" smtClean="0"/>
              <a:t> 1</a:t>
            </a:r>
            <a:endParaRPr lang="en-US" sz="4000" dirty="0"/>
          </a:p>
        </p:txBody>
      </p:sp>
      <p:sp>
        <p:nvSpPr>
          <p:cNvPr id="3" name="Content Placeholder 2"/>
          <p:cNvSpPr>
            <a:spLocks noGrp="1"/>
          </p:cNvSpPr>
          <p:nvPr>
            <p:ph idx="1"/>
          </p:nvPr>
        </p:nvSpPr>
        <p:spPr>
          <a:xfrm>
            <a:off x="338666" y="881328"/>
            <a:ext cx="8583499" cy="4785395"/>
          </a:xfrm>
        </p:spPr>
        <p:txBody>
          <a:bodyPr/>
          <a:lstStyle/>
          <a:p>
            <a:pPr marL="0" indent="0">
              <a:buNone/>
            </a:pPr>
            <a:r>
              <a:rPr lang="af-ZA" sz="1800" dirty="0"/>
              <a:t>Cum veti comunica cu clientii?</a:t>
            </a:r>
            <a:endParaRPr lang="en-US" sz="1800" dirty="0"/>
          </a:p>
          <a:p>
            <a:pPr marL="0" indent="0">
              <a:buNone/>
            </a:pPr>
            <a:r>
              <a:rPr lang="af-ZA" sz="1800" dirty="0"/>
              <a:t> </a:t>
            </a:r>
            <a:endParaRPr lang="en-US" sz="1800" dirty="0"/>
          </a:p>
          <a:p>
            <a:pPr marL="0" indent="0">
              <a:buNone/>
            </a:pPr>
            <a:r>
              <a:rPr lang="af-ZA" sz="1800" dirty="0"/>
              <a:t>Ce mijloace de publicitate veti utiliza, de ce, cu ce frecventa. De ce acestea si nu altele?</a:t>
            </a:r>
            <a:endParaRPr lang="en-US" sz="1800" dirty="0"/>
          </a:p>
          <a:p>
            <a:pPr marL="0" indent="0">
              <a:buNone/>
            </a:pPr>
            <a:r>
              <a:rPr lang="af-ZA" sz="1800" dirty="0"/>
              <a:t> </a:t>
            </a:r>
            <a:endParaRPr lang="en-US" sz="1800" dirty="0"/>
          </a:p>
          <a:p>
            <a:pPr marL="0" indent="0">
              <a:buNone/>
            </a:pPr>
            <a:r>
              <a:rPr lang="af-ZA" sz="1800" dirty="0"/>
              <a:t>Ati gasit metode prin care sa obtineti o promovare eficienta la un pret redus?</a:t>
            </a:r>
            <a:endParaRPr lang="en-US" sz="1800" dirty="0"/>
          </a:p>
          <a:p>
            <a:pPr marL="0" indent="0">
              <a:buNone/>
            </a:pPr>
            <a:r>
              <a:rPr lang="af-ZA" sz="1800" dirty="0"/>
              <a:t> </a:t>
            </a:r>
            <a:endParaRPr lang="en-US" sz="1800" dirty="0"/>
          </a:p>
          <a:p>
            <a:pPr marL="0" indent="0">
              <a:buNone/>
            </a:pPr>
            <a:r>
              <a:rPr lang="af-ZA" sz="1800" dirty="0"/>
              <a:t>Veti folosi si alte metode in afara publicitatii platite, cum ar fi includerea in cataloage, participarea la expozitii, formarea de retele cu alti profesionisti sau cu prietenii, Internetul etc.?</a:t>
            </a:r>
            <a:endParaRPr lang="en-US" sz="1800" dirty="0"/>
          </a:p>
          <a:p>
            <a:pPr marL="0" indent="0">
              <a:buNone/>
            </a:pPr>
            <a:r>
              <a:rPr lang="af-ZA" sz="1800" dirty="0"/>
              <a:t> </a:t>
            </a:r>
            <a:endParaRPr lang="en-US" sz="1800" dirty="0"/>
          </a:p>
          <a:p>
            <a:pPr marL="0" indent="0">
              <a:buNone/>
            </a:pPr>
            <a:r>
              <a:rPr lang="af-ZA" sz="1800" dirty="0"/>
              <a:t>Ce imagine doriti sa transmiteti? Ce imagine doriti sa aiba clientii despre dvs.?</a:t>
            </a:r>
            <a:endParaRPr lang="en-US" sz="1800" dirty="0"/>
          </a:p>
          <a:p>
            <a:pPr marL="0" indent="0">
              <a:buNone/>
            </a:pPr>
            <a:r>
              <a:rPr lang="af-ZA" sz="1800" dirty="0"/>
              <a:t> </a:t>
            </a:r>
            <a:endParaRPr lang="en-US" sz="1800" dirty="0"/>
          </a:p>
          <a:p>
            <a:pPr marL="0" indent="0">
              <a:buNone/>
            </a:pPr>
            <a:r>
              <a:rPr lang="af-ZA" sz="1800" dirty="0"/>
              <a:t>Ati pregatit un sistem de recompensare a clientilor fideli astfel incat sa aveti contacte sistematice cu acestia?</a:t>
            </a:r>
            <a:endParaRPr lang="en-US" sz="1800" dirty="0"/>
          </a:p>
          <a:p>
            <a:pPr marL="0" indent="0">
              <a:buNone/>
            </a:pPr>
            <a:r>
              <a:rPr lang="af-ZA" sz="1800" dirty="0"/>
              <a:t> </a:t>
            </a:r>
            <a:endParaRPr lang="en-US" sz="1800" dirty="0"/>
          </a:p>
          <a:p>
            <a:pPr marL="0" indent="0">
              <a:buNone/>
            </a:pPr>
            <a:r>
              <a:rPr lang="af-ZA" sz="1800" dirty="0"/>
              <a:t>Ce suma va fi cheltuita pentru planurile pe care le-ati prezentat mai sus?</a:t>
            </a:r>
            <a:endParaRPr lang="en-US" sz="1800" dirty="0"/>
          </a:p>
          <a:p>
            <a:pPr marL="0" indent="0">
              <a:buNone/>
            </a:pPr>
            <a:r>
              <a:rPr lang="af-ZA" sz="1800" dirty="0"/>
              <a:t> </a:t>
            </a:r>
            <a:endParaRPr lang="en-US" sz="1800" dirty="0"/>
          </a:p>
        </p:txBody>
      </p:sp>
    </p:spTree>
    <p:extLst>
      <p:ext uri="{BB962C8B-B14F-4D97-AF65-F5344CB8AC3E}">
        <p14:creationId xmlns:p14="http://schemas.microsoft.com/office/powerpoint/2010/main" val="16068291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969" y="274638"/>
            <a:ext cx="9036135" cy="402695"/>
          </a:xfrm>
        </p:spPr>
        <p:txBody>
          <a:bodyPr/>
          <a:lstStyle/>
          <a:p>
            <a:r>
              <a:rPr lang="en-US" sz="4000" dirty="0" err="1" smtClean="0"/>
              <a:t>Promovare</a:t>
            </a:r>
            <a:r>
              <a:rPr lang="en-US" sz="4000" dirty="0" smtClean="0"/>
              <a:t> 2</a:t>
            </a:r>
            <a:endParaRPr lang="en-US" sz="4000" dirty="0"/>
          </a:p>
        </p:txBody>
      </p:sp>
      <p:sp>
        <p:nvSpPr>
          <p:cNvPr id="3" name="Content Placeholder 2"/>
          <p:cNvSpPr>
            <a:spLocks noGrp="1"/>
          </p:cNvSpPr>
          <p:nvPr>
            <p:ph idx="1"/>
          </p:nvPr>
        </p:nvSpPr>
        <p:spPr>
          <a:xfrm>
            <a:off x="220132" y="691621"/>
            <a:ext cx="8583499" cy="4785395"/>
          </a:xfrm>
        </p:spPr>
        <p:txBody>
          <a:bodyPr/>
          <a:lstStyle/>
          <a:p>
            <a:pPr marL="0" indent="0">
              <a:buNone/>
            </a:pPr>
            <a:r>
              <a:rPr lang="af-ZA" sz="1800" dirty="0"/>
              <a:t> </a:t>
            </a:r>
            <a:r>
              <a:rPr lang="af-ZA" sz="1800" dirty="0" smtClean="0"/>
              <a:t>Le </a:t>
            </a:r>
            <a:r>
              <a:rPr lang="af-ZA" sz="1800" dirty="0"/>
              <a:t>veti aloca inainte de inceperea functionarii?</a:t>
            </a:r>
            <a:endParaRPr lang="en-US" sz="1800" dirty="0"/>
          </a:p>
          <a:p>
            <a:pPr marL="0" indent="0">
              <a:buNone/>
            </a:pPr>
            <a:r>
              <a:rPr lang="af-ZA" sz="1800" dirty="0"/>
              <a:t> </a:t>
            </a:r>
            <a:endParaRPr lang="en-US" sz="1800" dirty="0"/>
          </a:p>
          <a:p>
            <a:pPr marL="0" indent="0">
              <a:buNone/>
            </a:pPr>
            <a:r>
              <a:rPr lang="af-ZA" sz="1800" dirty="0"/>
              <a:t>Le veti aloca in timpul functionarii?</a:t>
            </a:r>
            <a:endParaRPr lang="en-US" sz="1800" dirty="0"/>
          </a:p>
          <a:p>
            <a:pPr marL="0" indent="0">
              <a:buNone/>
            </a:pPr>
            <a:r>
              <a:rPr lang="af-ZA" sz="1800" dirty="0"/>
              <a:t> </a:t>
            </a:r>
            <a:endParaRPr lang="en-US" sz="1800" dirty="0"/>
          </a:p>
          <a:p>
            <a:pPr marL="0" indent="0">
              <a:buNone/>
            </a:pPr>
            <a:r>
              <a:rPr lang="af-ZA" sz="1800" dirty="0"/>
              <a:t>Ce strategie veti avea pentru promovarea pe online?</a:t>
            </a:r>
            <a:endParaRPr lang="en-US" sz="1800" dirty="0"/>
          </a:p>
          <a:p>
            <a:pPr marL="0" indent="0">
              <a:buNone/>
            </a:pPr>
            <a:r>
              <a:rPr lang="ro-RO" sz="1800" dirty="0"/>
              <a:t> </a:t>
            </a:r>
            <a:endParaRPr lang="en-US" sz="1800" dirty="0"/>
          </a:p>
          <a:p>
            <a:pPr marL="0" indent="0">
              <a:buNone/>
            </a:pPr>
            <a:r>
              <a:rPr lang="ro-RO" sz="1800" dirty="0"/>
              <a:t>Cum va afla cumpărătorul de produsul/serviciul Dvs. (reclamă, promovare)?</a:t>
            </a:r>
            <a:endParaRPr lang="en-US" sz="1800" dirty="0"/>
          </a:p>
          <a:p>
            <a:pPr marL="0" indent="0">
              <a:buNone/>
            </a:pPr>
            <a:r>
              <a:rPr lang="ro-RO" sz="1800" dirty="0"/>
              <a:t> </a:t>
            </a:r>
            <a:endParaRPr lang="en-US" sz="1800" dirty="0"/>
          </a:p>
          <a:p>
            <a:pPr marL="0" indent="0">
              <a:buNone/>
            </a:pPr>
            <a:r>
              <a:rPr lang="ro-RO" sz="1800" dirty="0"/>
              <a:t>Prin ce metode comunicați clienților caracteristicile, avantajele si beneficiile produselor?</a:t>
            </a:r>
            <a:endParaRPr lang="en-US" sz="1800" dirty="0"/>
          </a:p>
          <a:p>
            <a:pPr marL="0" indent="0">
              <a:buNone/>
            </a:pPr>
            <a:r>
              <a:rPr lang="ro-RO" sz="1800" dirty="0"/>
              <a:t> </a:t>
            </a:r>
            <a:endParaRPr lang="en-US" sz="1800" dirty="0"/>
          </a:p>
          <a:p>
            <a:pPr marL="0" indent="0">
              <a:buNone/>
            </a:pPr>
            <a:r>
              <a:rPr lang="ro-RO" sz="1800" dirty="0"/>
              <a:t>Cum veţi crea imaginea dorită pentru compania Dvs. ?</a:t>
            </a:r>
            <a:endParaRPr lang="en-US" sz="1800" dirty="0"/>
          </a:p>
          <a:p>
            <a:pPr marL="0" indent="0">
              <a:buNone/>
            </a:pPr>
            <a:r>
              <a:rPr lang="ro-RO" sz="1800" dirty="0"/>
              <a:t> </a:t>
            </a:r>
            <a:endParaRPr lang="en-US" sz="1800" dirty="0"/>
          </a:p>
          <a:p>
            <a:pPr marL="0" indent="0">
              <a:buNone/>
            </a:pPr>
            <a:r>
              <a:rPr lang="ro-RO" sz="1800" dirty="0"/>
              <a:t>Cum veți crea nevoi noi prin publicitate adecvată?</a:t>
            </a:r>
            <a:endParaRPr lang="en-US" sz="1800" dirty="0"/>
          </a:p>
          <a:p>
            <a:pPr marL="0" indent="0">
              <a:buNone/>
            </a:pPr>
            <a:endParaRPr lang="ro-RO" sz="1800" dirty="0" smtClean="0"/>
          </a:p>
          <a:p>
            <a:pPr marL="0" indent="0">
              <a:buNone/>
            </a:pPr>
            <a:r>
              <a:rPr lang="ro-RO" sz="1800" dirty="0" smtClean="0"/>
              <a:t>Cum </a:t>
            </a:r>
            <a:r>
              <a:rPr lang="ro-RO" sz="1800" dirty="0"/>
              <a:t>vă va ajuta promovarea să vă creșteți vânzările?</a:t>
            </a:r>
            <a:endParaRPr lang="en-US" sz="1800" dirty="0"/>
          </a:p>
          <a:p>
            <a:pPr marL="0" indent="0">
              <a:buNone/>
            </a:pPr>
            <a:r>
              <a:rPr lang="ro-RO" sz="1800" dirty="0"/>
              <a:t> </a:t>
            </a:r>
            <a:endParaRPr lang="en-US" sz="1800" dirty="0"/>
          </a:p>
          <a:p>
            <a:pPr marL="0" indent="0">
              <a:buNone/>
            </a:pPr>
            <a:r>
              <a:rPr lang="ro-RO" sz="1800" dirty="0"/>
              <a:t>Ce costuri va implica activitatea de promovare aleasă</a:t>
            </a:r>
            <a:r>
              <a:rPr lang="en-US" sz="1800" dirty="0"/>
              <a:t> </a:t>
            </a:r>
          </a:p>
        </p:txBody>
      </p:sp>
    </p:spTree>
    <p:extLst>
      <p:ext uri="{BB962C8B-B14F-4D97-AF65-F5344CB8AC3E}">
        <p14:creationId xmlns:p14="http://schemas.microsoft.com/office/powerpoint/2010/main" val="5175891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5828"/>
            <a:ext cx="6563072" cy="565944"/>
          </a:xfrm>
        </p:spPr>
        <p:txBody>
          <a:bodyPr/>
          <a:lstStyle/>
          <a:p>
            <a:r>
              <a:rPr lang="en-US" dirty="0" err="1" smtClean="0"/>
              <a:t>Locul</a:t>
            </a:r>
            <a:r>
              <a:rPr lang="en-US" dirty="0" smtClean="0"/>
              <a:t> </a:t>
            </a:r>
            <a:r>
              <a:rPr lang="en-US" sz="4000" dirty="0" err="1" smtClean="0"/>
              <a:t>Vanzarii</a:t>
            </a:r>
            <a:endParaRPr lang="en-US" sz="4000" dirty="0"/>
          </a:p>
        </p:txBody>
      </p:sp>
      <p:sp>
        <p:nvSpPr>
          <p:cNvPr id="3" name="Content Placeholder 2"/>
          <p:cNvSpPr>
            <a:spLocks noGrp="1"/>
          </p:cNvSpPr>
          <p:nvPr>
            <p:ph idx="1"/>
          </p:nvPr>
        </p:nvSpPr>
        <p:spPr>
          <a:xfrm>
            <a:off x="338667" y="841772"/>
            <a:ext cx="8229600" cy="4785395"/>
          </a:xfrm>
        </p:spPr>
        <p:txBody>
          <a:bodyPr/>
          <a:lstStyle/>
          <a:p>
            <a:pPr marL="0" indent="0">
              <a:buNone/>
            </a:pPr>
            <a:r>
              <a:rPr lang="af-ZA" sz="1800" dirty="0"/>
              <a:t> </a:t>
            </a:r>
            <a:endParaRPr lang="en-US" sz="1800" dirty="0"/>
          </a:p>
          <a:p>
            <a:pPr marL="0" indent="0">
              <a:buNone/>
            </a:pPr>
            <a:r>
              <a:rPr lang="af-ZA" sz="1800" dirty="0"/>
              <a:t>Este important pentru clienti locul in care este amplasata intreprinderea? </a:t>
            </a:r>
            <a:endParaRPr lang="af-ZA" sz="1800" dirty="0" smtClean="0"/>
          </a:p>
          <a:p>
            <a:pPr marL="0" indent="0">
              <a:buNone/>
            </a:pPr>
            <a:endParaRPr lang="af-ZA" sz="1800" dirty="0"/>
          </a:p>
          <a:p>
            <a:pPr marL="0" indent="0">
              <a:buNone/>
            </a:pPr>
            <a:r>
              <a:rPr lang="af-ZA" sz="1800" dirty="0" smtClean="0"/>
              <a:t>Va </a:t>
            </a:r>
            <a:r>
              <a:rPr lang="af-ZA" sz="1800" dirty="0"/>
              <a:t>vor vizita clientii?</a:t>
            </a:r>
            <a:endParaRPr lang="en-US" sz="1800" dirty="0"/>
          </a:p>
          <a:p>
            <a:pPr marL="0" indent="0">
              <a:buNone/>
            </a:pPr>
            <a:r>
              <a:rPr lang="af-ZA" sz="1800" dirty="0"/>
              <a:t> </a:t>
            </a:r>
            <a:endParaRPr lang="en-US" sz="1800" dirty="0"/>
          </a:p>
          <a:p>
            <a:pPr marL="0" indent="0">
              <a:buNone/>
            </a:pPr>
            <a:r>
              <a:rPr lang="af-ZA" sz="1800" dirty="0"/>
              <a:t>Este adecvat locul?</a:t>
            </a:r>
            <a:endParaRPr lang="en-US" sz="1800" dirty="0"/>
          </a:p>
          <a:p>
            <a:pPr marL="0" indent="0">
              <a:buNone/>
            </a:pPr>
            <a:r>
              <a:rPr lang="af-ZA" sz="1800" dirty="0"/>
              <a:t> </a:t>
            </a:r>
            <a:endParaRPr lang="en-US" sz="1800" dirty="0"/>
          </a:p>
          <a:p>
            <a:pPr marL="0" indent="0">
              <a:buNone/>
            </a:pPr>
            <a:r>
              <a:rPr lang="af-ZA" sz="1800" dirty="0"/>
              <a:t>Spatiul exterior? Posibilitatea de parcare? </a:t>
            </a:r>
            <a:endParaRPr lang="en-US" sz="1800" dirty="0"/>
          </a:p>
          <a:p>
            <a:pPr marL="0" indent="0">
              <a:buNone/>
            </a:pPr>
            <a:r>
              <a:rPr lang="af-ZA" sz="1800" dirty="0"/>
              <a:t> </a:t>
            </a:r>
            <a:endParaRPr lang="en-US" sz="1800" dirty="0"/>
          </a:p>
          <a:p>
            <a:pPr marL="0" indent="0">
              <a:buNone/>
            </a:pPr>
            <a:r>
              <a:rPr lang="af-ZA" sz="1800" dirty="0"/>
              <a:t>Este „compatibil” cu imaginea dvs.?</a:t>
            </a:r>
            <a:endParaRPr lang="en-US" sz="1800" dirty="0"/>
          </a:p>
          <a:p>
            <a:pPr marL="0" indent="0">
              <a:buNone/>
            </a:pPr>
            <a:r>
              <a:rPr lang="af-ZA" sz="1800" dirty="0"/>
              <a:t> </a:t>
            </a:r>
            <a:endParaRPr lang="en-US" sz="1800" dirty="0"/>
          </a:p>
          <a:p>
            <a:pPr marL="0" indent="0">
              <a:buNone/>
            </a:pPr>
            <a:r>
              <a:rPr lang="af-ZA" sz="1800" dirty="0"/>
              <a:t>Este ceea ce-si doresc clientii?</a:t>
            </a:r>
            <a:endParaRPr lang="en-US" sz="1800" dirty="0"/>
          </a:p>
          <a:p>
            <a:pPr marL="0" indent="0">
              <a:buNone/>
            </a:pPr>
            <a:r>
              <a:rPr lang="af-ZA" sz="1800" dirty="0"/>
              <a:t> </a:t>
            </a:r>
            <a:endParaRPr lang="en-US" sz="1800" dirty="0"/>
          </a:p>
          <a:p>
            <a:pPr marL="0" indent="0">
              <a:buNone/>
            </a:pPr>
            <a:r>
              <a:rPr lang="af-ZA" sz="1800" dirty="0"/>
              <a:t>Unde se gasesc concurentii? </a:t>
            </a:r>
            <a:endParaRPr lang="en-US" sz="1800" dirty="0"/>
          </a:p>
          <a:p>
            <a:pPr marL="0" indent="0">
              <a:buNone/>
            </a:pPr>
            <a:r>
              <a:rPr lang="af-ZA" sz="1800" dirty="0"/>
              <a:t> </a:t>
            </a:r>
            <a:endParaRPr lang="en-US" sz="1800" dirty="0"/>
          </a:p>
          <a:p>
            <a:pPr marL="0" indent="0">
              <a:buNone/>
            </a:pPr>
            <a:r>
              <a:rPr lang="af-ZA" sz="1800" dirty="0"/>
              <a:t>Este mai bine sa fiti aproape sau departe de acestia?</a:t>
            </a:r>
            <a:endParaRPr lang="en-US" sz="1800" dirty="0"/>
          </a:p>
          <a:p>
            <a:endParaRPr lang="en-US" dirty="0"/>
          </a:p>
        </p:txBody>
      </p:sp>
    </p:spTree>
    <p:extLst>
      <p:ext uri="{BB962C8B-B14F-4D97-AF65-F5344CB8AC3E}">
        <p14:creationId xmlns:p14="http://schemas.microsoft.com/office/powerpoint/2010/main" val="7762820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err="1"/>
              <a:t>C</a:t>
            </a:r>
            <a:r>
              <a:rPr lang="en-US" sz="4000" dirty="0" err="1" smtClean="0"/>
              <a:t>anale</a:t>
            </a:r>
            <a:r>
              <a:rPr lang="en-US" sz="4000" dirty="0" smtClean="0"/>
              <a:t> de </a:t>
            </a:r>
            <a:r>
              <a:rPr lang="en-US" sz="4000" dirty="0" err="1" smtClean="0"/>
              <a:t>distributie</a:t>
            </a:r>
            <a:r>
              <a:rPr lang="en-US" sz="4000" dirty="0" smtClean="0"/>
              <a:t> </a:t>
            </a:r>
            <a:endParaRPr lang="en-US" sz="4000" dirty="0"/>
          </a:p>
        </p:txBody>
      </p:sp>
      <p:sp>
        <p:nvSpPr>
          <p:cNvPr id="3" name="Content Placeholder 2"/>
          <p:cNvSpPr>
            <a:spLocks noGrp="1"/>
          </p:cNvSpPr>
          <p:nvPr>
            <p:ph idx="1"/>
          </p:nvPr>
        </p:nvSpPr>
        <p:spPr>
          <a:xfrm>
            <a:off x="457200" y="1340769"/>
            <a:ext cx="8229600" cy="4348832"/>
          </a:xfrm>
        </p:spPr>
        <p:txBody>
          <a:bodyPr/>
          <a:lstStyle/>
          <a:p>
            <a:pPr marL="0" indent="0">
              <a:buNone/>
            </a:pPr>
            <a:r>
              <a:rPr lang="af-ZA" sz="1800" b="1" dirty="0" smtClean="0"/>
              <a:t> </a:t>
            </a:r>
            <a:r>
              <a:rPr lang="ro-RO" sz="1800" dirty="0"/>
              <a:t>În ce mod este vândut produsul sau serviciul (în magazin, la client, en-gros)?</a:t>
            </a:r>
            <a:endParaRPr lang="en-US" sz="1800" dirty="0"/>
          </a:p>
          <a:p>
            <a:pPr marL="0" indent="0">
              <a:buNone/>
            </a:pPr>
            <a:r>
              <a:rPr lang="ro-RO" sz="1800" dirty="0"/>
              <a:t> </a:t>
            </a:r>
            <a:endParaRPr lang="en-US" sz="1800" dirty="0"/>
          </a:p>
          <a:p>
            <a:pPr marL="0" indent="0">
              <a:buNone/>
            </a:pPr>
            <a:r>
              <a:rPr lang="ro-RO" sz="1800" dirty="0"/>
              <a:t>Care este locaţia distribuitorilor ?</a:t>
            </a:r>
            <a:endParaRPr lang="en-US" sz="1800" dirty="0"/>
          </a:p>
          <a:p>
            <a:pPr marL="0" indent="0">
              <a:buNone/>
            </a:pPr>
            <a:r>
              <a:rPr lang="ro-RO" sz="1800" dirty="0"/>
              <a:t> </a:t>
            </a:r>
            <a:endParaRPr lang="en-US" sz="1800" dirty="0"/>
          </a:p>
          <a:p>
            <a:pPr marL="0" indent="0">
              <a:buNone/>
            </a:pPr>
            <a:r>
              <a:rPr lang="ro-RO" sz="1800" dirty="0"/>
              <a:t>Care sunt dotările de care dispun şi capacitatea lor operaţională?</a:t>
            </a:r>
            <a:endParaRPr lang="en-US" sz="1800" dirty="0"/>
          </a:p>
          <a:p>
            <a:pPr marL="0" indent="0">
              <a:buNone/>
            </a:pPr>
            <a:r>
              <a:rPr lang="ro-RO" sz="1800" dirty="0"/>
              <a:t> </a:t>
            </a:r>
            <a:endParaRPr lang="en-US" sz="1800" dirty="0"/>
          </a:p>
          <a:p>
            <a:pPr marL="0" indent="0">
              <a:buNone/>
            </a:pPr>
            <a:r>
              <a:rPr lang="ro-RO" sz="1800" dirty="0"/>
              <a:t>Care este volumul vanzărilor lor, capacitatea de depozitare şi transport ?</a:t>
            </a:r>
            <a:endParaRPr lang="en-US" sz="1800" dirty="0"/>
          </a:p>
          <a:p>
            <a:pPr marL="0" indent="0">
              <a:buNone/>
            </a:pPr>
            <a:r>
              <a:rPr lang="ro-RO" sz="1800" dirty="0"/>
              <a:t> </a:t>
            </a:r>
            <a:endParaRPr lang="en-US" sz="1800" dirty="0"/>
          </a:p>
          <a:p>
            <a:pPr marL="0" indent="0">
              <a:buNone/>
            </a:pPr>
            <a:r>
              <a:rPr lang="ro-RO" sz="1800" dirty="0"/>
              <a:t>Ce aranjamente financiare puteţi stabili cu distribuitorii dvs ?</a:t>
            </a:r>
            <a:endParaRPr lang="en-US" sz="1800" dirty="0"/>
          </a:p>
          <a:p>
            <a:pPr marL="0" indent="0">
              <a:buNone/>
            </a:pPr>
            <a:r>
              <a:rPr lang="ro-RO" sz="1800" dirty="0"/>
              <a:t> </a:t>
            </a:r>
            <a:endParaRPr lang="en-US" sz="1800" dirty="0"/>
          </a:p>
          <a:p>
            <a:pPr marL="0" indent="0">
              <a:buNone/>
            </a:pPr>
            <a:r>
              <a:rPr lang="ro-RO" sz="1800" dirty="0"/>
              <a:t>Care este calitatea serviciilor şi reputaţia lor?</a:t>
            </a:r>
            <a:endParaRPr lang="en-US" sz="1800" dirty="0"/>
          </a:p>
          <a:p>
            <a:pPr marL="0" indent="0">
              <a:buNone/>
            </a:pPr>
            <a:endParaRPr lang="en-US" dirty="0"/>
          </a:p>
        </p:txBody>
      </p:sp>
    </p:spTree>
    <p:extLst>
      <p:ext uri="{BB962C8B-B14F-4D97-AF65-F5344CB8AC3E}">
        <p14:creationId xmlns:p14="http://schemas.microsoft.com/office/powerpoint/2010/main" val="38592218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74638"/>
            <a:ext cx="8517468" cy="850106"/>
          </a:xfrm>
        </p:spPr>
        <p:txBody>
          <a:bodyPr/>
          <a:lstStyle/>
          <a:p>
            <a:r>
              <a:rPr lang="en-US" sz="3200" dirty="0" err="1" smtClean="0"/>
              <a:t>Proiectii</a:t>
            </a:r>
            <a:r>
              <a:rPr lang="en-US" sz="3200" dirty="0" smtClean="0"/>
              <a:t> </a:t>
            </a:r>
            <a:r>
              <a:rPr lang="en-US" sz="3200" dirty="0" err="1" smtClean="0"/>
              <a:t>financiare</a:t>
            </a:r>
            <a:r>
              <a:rPr lang="en-US" sz="3200" dirty="0" smtClean="0"/>
              <a:t> =</a:t>
            </a:r>
            <a:br>
              <a:rPr lang="en-US" sz="3200" dirty="0" smtClean="0"/>
            </a:br>
            <a:r>
              <a:rPr lang="en-US" sz="3200" dirty="0" smtClean="0"/>
              <a:t> </a:t>
            </a:r>
            <a:r>
              <a:rPr lang="en-US" sz="3200" dirty="0" err="1" smtClean="0"/>
              <a:t>costuri</a:t>
            </a:r>
            <a:r>
              <a:rPr lang="en-US" sz="3200" dirty="0" smtClean="0"/>
              <a:t> </a:t>
            </a:r>
            <a:r>
              <a:rPr lang="en-US" sz="3200" dirty="0" err="1" smtClean="0"/>
              <a:t>si</a:t>
            </a:r>
            <a:r>
              <a:rPr lang="en-US" sz="3200" dirty="0" smtClean="0"/>
              <a:t> </a:t>
            </a:r>
            <a:r>
              <a:rPr lang="en-US" sz="3200" dirty="0" err="1" smtClean="0"/>
              <a:t>venituri</a:t>
            </a:r>
            <a:r>
              <a:rPr lang="en-US" sz="3200" dirty="0" smtClean="0"/>
              <a:t> </a:t>
            </a:r>
            <a:r>
              <a:rPr lang="en-US" sz="3200" dirty="0" err="1" smtClean="0"/>
              <a:t>pe</a:t>
            </a:r>
            <a:r>
              <a:rPr lang="en-US" sz="3200" dirty="0" smtClean="0"/>
              <a:t> </a:t>
            </a:r>
            <a:r>
              <a:rPr lang="en-US" sz="3200" dirty="0" err="1" smtClean="0"/>
              <a:t>urmatorii</a:t>
            </a:r>
            <a:r>
              <a:rPr lang="en-US" sz="3200" dirty="0" smtClean="0"/>
              <a:t> </a:t>
            </a:r>
            <a:r>
              <a:rPr lang="en-US" sz="3200" dirty="0" err="1" smtClean="0"/>
              <a:t>ani</a:t>
            </a:r>
            <a:endParaRPr lang="en-US" sz="3200" dirty="0"/>
          </a:p>
        </p:txBody>
      </p:sp>
      <p:sp>
        <p:nvSpPr>
          <p:cNvPr id="3" name="Content Placeholder 2"/>
          <p:cNvSpPr>
            <a:spLocks noGrp="1"/>
          </p:cNvSpPr>
          <p:nvPr>
            <p:ph idx="1"/>
          </p:nvPr>
        </p:nvSpPr>
        <p:spPr>
          <a:xfrm>
            <a:off x="287867" y="1124744"/>
            <a:ext cx="8229600" cy="4785395"/>
          </a:xfrm>
        </p:spPr>
        <p:txBody>
          <a:bodyPr/>
          <a:lstStyle/>
          <a:p>
            <a:pPr marL="0" indent="0">
              <a:buNone/>
            </a:pPr>
            <a:r>
              <a:rPr lang="ro-RO" sz="1800" b="1" dirty="0"/>
              <a:t>Exemple de costuri directe:</a:t>
            </a:r>
            <a:endParaRPr lang="en-US" sz="1800" dirty="0"/>
          </a:p>
          <a:p>
            <a:pPr marL="0" indent="0">
              <a:buNone/>
            </a:pPr>
            <a:r>
              <a:rPr lang="ro-RO" sz="1800" dirty="0"/>
              <a:t>-   materii prime,</a:t>
            </a:r>
            <a:endParaRPr lang="en-US" sz="1800" dirty="0"/>
          </a:p>
          <a:p>
            <a:pPr marL="0" indent="0">
              <a:buNone/>
            </a:pPr>
            <a:r>
              <a:rPr lang="ro-RO" sz="1800" dirty="0"/>
              <a:t>-   salarii directe,</a:t>
            </a:r>
            <a:endParaRPr lang="en-US" sz="1800" dirty="0"/>
          </a:p>
          <a:p>
            <a:pPr marL="0" lvl="0" indent="0">
              <a:buNone/>
            </a:pPr>
            <a:r>
              <a:rPr lang="ro-RO" sz="1800" dirty="0"/>
              <a:t>utilităţi folosite în producţie (combustibil pentru motoare, electricitate pentru maşini şi utilaje).</a:t>
            </a:r>
            <a:endParaRPr lang="en-US" sz="1800" dirty="0"/>
          </a:p>
          <a:p>
            <a:pPr marL="0" indent="0">
              <a:buNone/>
            </a:pPr>
            <a:r>
              <a:rPr lang="ro-RO" sz="1800" b="1" dirty="0"/>
              <a:t>Exemple de costuri indirecte:</a:t>
            </a:r>
            <a:endParaRPr lang="en-US" sz="1800" dirty="0"/>
          </a:p>
          <a:p>
            <a:pPr marL="0" indent="0">
              <a:buNone/>
            </a:pPr>
            <a:r>
              <a:rPr lang="ro-RO" sz="1800" dirty="0"/>
              <a:t>- 	clădiri (amortizare, întreţinere, închiriere, reamenajare),</a:t>
            </a:r>
            <a:endParaRPr lang="en-US" sz="1800" dirty="0"/>
          </a:p>
          <a:p>
            <a:pPr marL="0" indent="0">
              <a:buNone/>
            </a:pPr>
            <a:r>
              <a:rPr lang="ro-RO" sz="1800" dirty="0"/>
              <a:t>-	 echipament (amortizare, întreţinere, închiriere, reparare),</a:t>
            </a:r>
            <a:endParaRPr lang="en-US" sz="1800" dirty="0"/>
          </a:p>
          <a:p>
            <a:pPr marL="0" indent="0">
              <a:buNone/>
            </a:pPr>
            <a:r>
              <a:rPr lang="ro-RO" sz="1800" dirty="0"/>
              <a:t>-	 salarii indirecte (supervizor, contabil, secretară, etc),</a:t>
            </a:r>
            <a:endParaRPr lang="en-US" sz="1800" dirty="0"/>
          </a:p>
          <a:p>
            <a:pPr marL="0" indent="0">
              <a:buNone/>
            </a:pPr>
            <a:r>
              <a:rPr lang="ro-RO" sz="1800" dirty="0"/>
              <a:t>-	 transport,</a:t>
            </a:r>
            <a:endParaRPr lang="en-US" sz="1800" dirty="0"/>
          </a:p>
          <a:p>
            <a:pPr marL="0" indent="0">
              <a:buNone/>
            </a:pPr>
            <a:r>
              <a:rPr lang="ro-RO" sz="1800" dirty="0"/>
              <a:t>- 	utilităţi pentru clădire (lumină, căldură, apă, telefon),</a:t>
            </a:r>
            <a:endParaRPr lang="en-US" sz="1800" dirty="0"/>
          </a:p>
          <a:p>
            <a:pPr marL="0" indent="0">
              <a:buNone/>
            </a:pPr>
            <a:r>
              <a:rPr lang="ro-RO" sz="1800" dirty="0"/>
              <a:t>- 	taxe, amenzi, dobânzi la împrumuturi,</a:t>
            </a:r>
            <a:endParaRPr lang="en-US" sz="1800" dirty="0"/>
          </a:p>
          <a:p>
            <a:pPr marL="0" indent="0">
              <a:buNone/>
            </a:pPr>
            <a:r>
              <a:rPr lang="ro-RO" sz="1800" dirty="0"/>
              <a:t>- 	cercetare şi dezvoltare,</a:t>
            </a:r>
            <a:endParaRPr lang="en-US" sz="1800" dirty="0"/>
          </a:p>
          <a:p>
            <a:pPr marL="0" indent="0">
              <a:buNone/>
            </a:pPr>
            <a:r>
              <a:rPr lang="ro-RO" sz="1800" dirty="0"/>
              <a:t>- 	reclamă şi promovare,</a:t>
            </a:r>
            <a:endParaRPr lang="en-US" sz="1800" dirty="0"/>
          </a:p>
          <a:p>
            <a:pPr marL="0" indent="0">
              <a:buNone/>
            </a:pPr>
            <a:r>
              <a:rPr lang="ro-RO" sz="1800" dirty="0"/>
              <a:t>-	 instruire pentru angajaţi.</a:t>
            </a:r>
            <a:endParaRPr lang="en-US" sz="1800" dirty="0"/>
          </a:p>
          <a:p>
            <a:endParaRPr lang="en-US" dirty="0"/>
          </a:p>
        </p:txBody>
      </p:sp>
    </p:spTree>
    <p:extLst>
      <p:ext uri="{BB962C8B-B14F-4D97-AF65-F5344CB8AC3E}">
        <p14:creationId xmlns:p14="http://schemas.microsoft.com/office/powerpoint/2010/main" val="1205522459"/>
      </p:ext>
    </p:extLst>
  </p:cSld>
  <p:clrMapOvr>
    <a:masterClrMapping/>
  </p:clrMapOvr>
</p:sld>
</file>

<file path=ppt/theme/theme1.xml><?xml version="1.0" encoding="utf-8"?>
<a:theme xmlns:a="http://schemas.openxmlformats.org/drawingml/2006/main" name="Template EDU">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 EDU.thmx</Template>
  <TotalTime>104</TotalTime>
  <Words>1664</Words>
  <Application>Microsoft Office PowerPoint</Application>
  <PresentationFormat>On-screen Show (4:3)</PresentationFormat>
  <Paragraphs>445</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ＭＳ Ｐゴシック</vt:lpstr>
      <vt:lpstr>Arial</vt:lpstr>
      <vt:lpstr>Calibri</vt:lpstr>
      <vt:lpstr>Cambria</vt:lpstr>
      <vt:lpstr>ＭＳ 明朝</vt:lpstr>
      <vt:lpstr>Times New Roman</vt:lpstr>
      <vt:lpstr>Template EDU</vt:lpstr>
      <vt:lpstr> Planul de afaceri  ghid de completare </vt:lpstr>
      <vt:lpstr>Slide prezentare trainer</vt:lpstr>
      <vt:lpstr>Dumnevoastra?</vt:lpstr>
      <vt:lpstr>Obiectivul principal al trainingului </vt:lpstr>
      <vt:lpstr>Mod de desfasurare</vt:lpstr>
      <vt:lpstr>Agenda / Continut plan de afaceri</vt:lpstr>
      <vt:lpstr>Planul de afaceri (1)</vt:lpstr>
      <vt:lpstr>Planul de afaceri (2)</vt:lpstr>
      <vt:lpstr>Date generale</vt:lpstr>
      <vt:lpstr>Informatii generale</vt:lpstr>
      <vt:lpstr>Informatii generale</vt:lpstr>
      <vt:lpstr>Descrierea afacerii</vt:lpstr>
      <vt:lpstr>9 intrebari pentru descrierea afacerii</vt:lpstr>
      <vt:lpstr>Despre Clienti – date generale   cei care fac ca afacerea sa existe (1)</vt:lpstr>
      <vt:lpstr>Despre Clienti – estimari si descriere NEVOIE (2)</vt:lpstr>
      <vt:lpstr>OBIECTIVELE AFACERII -  SMART</vt:lpstr>
      <vt:lpstr>Activitati necesare </vt:lpstr>
      <vt:lpstr>Analiza SWOT  </vt:lpstr>
      <vt:lpstr>ORGANIZAREA PRODUCTIEI </vt:lpstr>
      <vt:lpstr>Organigrama / resurse umane </vt:lpstr>
      <vt:lpstr>Provocari legate de resursele umane</vt:lpstr>
      <vt:lpstr>Produse / Servicii oferite (1)</vt:lpstr>
      <vt:lpstr>Produse / Servicii oferite (2) </vt:lpstr>
      <vt:lpstr>Caracteristici produs Nevoie / Beneficii</vt:lpstr>
      <vt:lpstr>CLIENTII ? PIATA  – In detaliu</vt:lpstr>
      <vt:lpstr> CONCURENŢA  </vt:lpstr>
      <vt:lpstr> FURNIZORII  </vt:lpstr>
      <vt:lpstr>Cercetarea pietei! Numerele nu mint!</vt:lpstr>
      <vt:lpstr>Despre Preturi</vt:lpstr>
      <vt:lpstr>Promovare 1</vt:lpstr>
      <vt:lpstr>Promovare 2</vt:lpstr>
      <vt:lpstr>Locul Vanzarii</vt:lpstr>
      <vt:lpstr>Canale de distributie </vt:lpstr>
      <vt:lpstr>Proiectii financiare =  costuri si venituri pe urmatorii ani</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Suport de curs competente antreprenoriale</dc:title>
  <dc:creator>ID</dc:creator>
  <cp:lastModifiedBy>Rotaru Cornelia</cp:lastModifiedBy>
  <cp:revision>11</cp:revision>
  <dcterms:created xsi:type="dcterms:W3CDTF">2018-03-23T18:45:25Z</dcterms:created>
  <dcterms:modified xsi:type="dcterms:W3CDTF">2018-04-09T14:40:35Z</dcterms:modified>
</cp:coreProperties>
</file>