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39"/>
  </p:notesMasterIdLst>
  <p:sldIdLst>
    <p:sldId id="257" r:id="rId2"/>
    <p:sldId id="258" r:id="rId3"/>
    <p:sldId id="296" r:id="rId4"/>
    <p:sldId id="259" r:id="rId5"/>
    <p:sldId id="260" r:id="rId6"/>
    <p:sldId id="261" r:id="rId7"/>
    <p:sldId id="268" r:id="rId8"/>
    <p:sldId id="297" r:id="rId9"/>
    <p:sldId id="269" r:id="rId10"/>
    <p:sldId id="270" r:id="rId11"/>
    <p:sldId id="271" r:id="rId12"/>
    <p:sldId id="262" r:id="rId13"/>
    <p:sldId id="272" r:id="rId14"/>
    <p:sldId id="298" r:id="rId15"/>
    <p:sldId id="299" r:id="rId16"/>
    <p:sldId id="273" r:id="rId17"/>
    <p:sldId id="274" r:id="rId18"/>
    <p:sldId id="263" r:id="rId19"/>
    <p:sldId id="300"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92" r:id="rId34"/>
    <p:sldId id="293" r:id="rId35"/>
    <p:sldId id="294" r:id="rId36"/>
    <p:sldId id="295" r:id="rId37"/>
    <p:sldId id="301" r:id="rId38"/>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99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6" autoAdjust="0"/>
    <p:restoredTop sz="77794" autoAdjust="0"/>
  </p:normalViewPr>
  <p:slideViewPr>
    <p:cSldViewPr>
      <p:cViewPr varScale="1">
        <p:scale>
          <a:sx n="55" d="100"/>
          <a:sy n="55" d="100"/>
        </p:scale>
        <p:origin x="-427" y="-82"/>
      </p:cViewPr>
      <p:guideLst>
        <p:guide orient="horz" pos="2160"/>
        <p:guide pos="3840"/>
      </p:guideLst>
    </p:cSldViewPr>
  </p:slideViewPr>
  <p:notesTextViewPr>
    <p:cViewPr>
      <p:scale>
        <a:sx n="1" d="1"/>
        <a:sy n="1" d="1"/>
      </p:scale>
      <p:origin x="0" y="0"/>
    </p:cViewPr>
  </p:notesTextViewPr>
  <p:gridSpacing cx="156370338" cy="15637033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F70AA7-8E22-45E3-BF73-07301CB88504}" type="datetimeFigureOut">
              <a:rPr lang="en-US" smtClean="0"/>
              <a:pPr/>
              <a:t>3/22/2018</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54C9C9-6CC4-453E-AC31-11CBEC71984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b="0" i="0" dirty="0" smtClean="0"/>
              <a:t>Se solicita cursantilor sa dea exemple de nevoi ale zonei urbane care ar putea genera idei de afaceri.</a:t>
            </a:r>
            <a:endParaRPr lang="en-US" b="0" i="0" dirty="0" smtClean="0"/>
          </a:p>
          <a:p>
            <a:r>
              <a:rPr lang="en-US" b="0" i="0" dirty="0" err="1" smtClean="0"/>
              <a:t>Oportunitati</a:t>
            </a:r>
            <a:r>
              <a:rPr lang="en-US" b="0" i="0" dirty="0" smtClean="0"/>
              <a:t> </a:t>
            </a:r>
            <a:r>
              <a:rPr lang="en-US" b="0" i="0" dirty="0" err="1" smtClean="0"/>
              <a:t>sesizate</a:t>
            </a:r>
            <a:r>
              <a:rPr lang="en-US" b="0" i="0" dirty="0" smtClean="0"/>
              <a:t> prin </a:t>
            </a:r>
            <a:r>
              <a:rPr lang="en-US" b="0" i="0" dirty="0" err="1" smtClean="0"/>
              <a:t>studierea</a:t>
            </a:r>
            <a:r>
              <a:rPr lang="en-US" b="0" i="0" dirty="0" smtClean="0"/>
              <a:t> </a:t>
            </a:r>
            <a:r>
              <a:rPr lang="en-US" b="0" i="0" dirty="0" err="1" smtClean="0"/>
              <a:t>zonei</a:t>
            </a:r>
            <a:r>
              <a:rPr lang="en-US" b="0" i="0" dirty="0" smtClean="0"/>
              <a:t>:</a:t>
            </a:r>
            <a:r>
              <a:rPr lang="en-US" b="0" i="0" baseline="0" dirty="0" smtClean="0"/>
              <a:t> </a:t>
            </a:r>
            <a:r>
              <a:rPr lang="en-IE" b="0" i="0" dirty="0" err="1" smtClean="0"/>
              <a:t>productie</a:t>
            </a:r>
            <a:r>
              <a:rPr lang="en-IE" b="0" i="0" dirty="0" smtClean="0"/>
              <a:t> a </a:t>
            </a:r>
            <a:r>
              <a:rPr lang="en-IE" b="0" i="0" dirty="0" err="1" smtClean="0"/>
              <a:t>pieselor</a:t>
            </a:r>
            <a:r>
              <a:rPr lang="en-IE" b="0" i="0" dirty="0" smtClean="0"/>
              <a:t> din </a:t>
            </a:r>
            <a:r>
              <a:rPr lang="en-IE" b="0" i="0" dirty="0" err="1" smtClean="0"/>
              <a:t>costumul</a:t>
            </a:r>
            <a:r>
              <a:rPr lang="en-IE" b="0" i="0" dirty="0" smtClean="0"/>
              <a:t> traditional </a:t>
            </a:r>
            <a:r>
              <a:rPr lang="en-IE" b="0" i="0" dirty="0" err="1" smtClean="0"/>
              <a:t>romanesc</a:t>
            </a:r>
            <a:r>
              <a:rPr lang="en-IE" b="0" i="0" dirty="0" smtClean="0"/>
              <a:t>;</a:t>
            </a:r>
          </a:p>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b="0" i="0" dirty="0" smtClean="0"/>
              <a:t>Se solicita cursantilor sa dea exemple de nevoi ale zonei urbane care ar putea genera idei de afaceri.</a:t>
            </a:r>
            <a:endParaRPr lang="en-US" b="0" i="0" dirty="0" smtClean="0"/>
          </a:p>
          <a:p>
            <a:r>
              <a:rPr lang="en-US" b="0" i="0" dirty="0" err="1" smtClean="0"/>
              <a:t>Oportunitati</a:t>
            </a:r>
            <a:r>
              <a:rPr lang="en-US" b="0" i="0" dirty="0" smtClean="0"/>
              <a:t> </a:t>
            </a:r>
            <a:r>
              <a:rPr lang="en-US" b="0" i="0" dirty="0" err="1" smtClean="0"/>
              <a:t>sesizate</a:t>
            </a:r>
            <a:r>
              <a:rPr lang="en-US" b="0" i="0" dirty="0" smtClean="0"/>
              <a:t> prin </a:t>
            </a:r>
            <a:r>
              <a:rPr lang="en-US" b="0" i="0" dirty="0" err="1" smtClean="0"/>
              <a:t>studierea</a:t>
            </a:r>
            <a:r>
              <a:rPr lang="en-US" b="0" i="0" dirty="0" smtClean="0"/>
              <a:t> </a:t>
            </a:r>
            <a:r>
              <a:rPr lang="en-US" b="0" i="0" dirty="0" err="1" smtClean="0"/>
              <a:t>zonei</a:t>
            </a:r>
            <a:r>
              <a:rPr lang="en-US" b="0" i="0" dirty="0" smtClean="0"/>
              <a:t>:</a:t>
            </a:r>
            <a:r>
              <a:rPr lang="en-US" b="0" i="0" baseline="0" dirty="0" smtClean="0"/>
              <a:t> </a:t>
            </a:r>
            <a:r>
              <a:rPr lang="en-IE" b="0" i="0" dirty="0" err="1" smtClean="0"/>
              <a:t>productie</a:t>
            </a:r>
            <a:r>
              <a:rPr lang="en-IE" b="0" i="0" dirty="0" smtClean="0"/>
              <a:t> a </a:t>
            </a:r>
            <a:r>
              <a:rPr lang="en-IE" b="0" i="0" dirty="0" err="1" smtClean="0"/>
              <a:t>pieselor</a:t>
            </a:r>
            <a:r>
              <a:rPr lang="en-IE" b="0" i="0" dirty="0" smtClean="0"/>
              <a:t> din </a:t>
            </a:r>
            <a:r>
              <a:rPr lang="en-IE" b="0" i="0" dirty="0" err="1" smtClean="0"/>
              <a:t>costumul</a:t>
            </a:r>
            <a:r>
              <a:rPr lang="en-IE" b="0" i="0" dirty="0" smtClean="0"/>
              <a:t> traditional </a:t>
            </a:r>
            <a:r>
              <a:rPr lang="en-IE" b="0" i="0" dirty="0" err="1" smtClean="0"/>
              <a:t>romanesc</a:t>
            </a:r>
            <a:r>
              <a:rPr lang="en-IE" b="0" i="0" dirty="0" smtClean="0"/>
              <a:t>;</a:t>
            </a:r>
          </a:p>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Obiectivele</a:t>
            </a:r>
            <a:r>
              <a:rPr lang="en-US" baseline="0" dirty="0" smtClean="0"/>
              <a:t> </a:t>
            </a:r>
            <a:r>
              <a:rPr lang="en-US" baseline="0" dirty="0" err="1" smtClean="0"/>
              <a:t>trebuie</a:t>
            </a:r>
            <a:r>
              <a:rPr lang="en-US" baseline="0" dirty="0" smtClean="0"/>
              <a:t> </a:t>
            </a:r>
            <a:r>
              <a:rPr lang="en-US" baseline="0" dirty="0" err="1" smtClean="0"/>
              <a:t>sa</a:t>
            </a:r>
            <a:r>
              <a:rPr lang="en-US" baseline="0" dirty="0" smtClean="0"/>
              <a:t> fie SMART: </a:t>
            </a:r>
            <a:r>
              <a:rPr lang="en-US" baseline="0" dirty="0" err="1" smtClean="0"/>
              <a:t>specifice</a:t>
            </a:r>
            <a:r>
              <a:rPr lang="en-US" baseline="0" dirty="0" smtClean="0"/>
              <a:t>, </a:t>
            </a:r>
            <a:r>
              <a:rPr lang="en-US" baseline="0" dirty="0" err="1" smtClean="0"/>
              <a:t>masurabile</a:t>
            </a:r>
            <a:r>
              <a:rPr lang="en-US" baseline="0" dirty="0" smtClean="0"/>
              <a:t>, </a:t>
            </a:r>
            <a:r>
              <a:rPr lang="en-US" baseline="0" dirty="0" err="1" smtClean="0"/>
              <a:t>realiste</a:t>
            </a:r>
            <a:r>
              <a:rPr lang="en-US" baseline="0" dirty="0" smtClean="0"/>
              <a:t>, </a:t>
            </a:r>
            <a:r>
              <a:rPr lang="en-US" baseline="0" dirty="0" err="1" smtClean="0"/>
              <a:t>accesibile</a:t>
            </a:r>
            <a:r>
              <a:rPr lang="en-US" baseline="0" dirty="0" smtClean="0"/>
              <a:t>, </a:t>
            </a:r>
            <a:r>
              <a:rPr lang="en-US" baseline="0" dirty="0" err="1" smtClean="0"/>
              <a:t>relevante</a:t>
            </a:r>
            <a:r>
              <a:rPr lang="en-US" baseline="0" dirty="0" smtClean="0"/>
              <a:t>, </a:t>
            </a:r>
            <a:r>
              <a:rPr lang="en-US" baseline="0" dirty="0" err="1" smtClean="0"/>
              <a:t>si</a:t>
            </a:r>
            <a:r>
              <a:rPr lang="en-US" baseline="0" dirty="0" smtClean="0"/>
              <a:t> </a:t>
            </a:r>
            <a:r>
              <a:rPr lang="en-US" baseline="0" dirty="0" err="1" smtClean="0"/>
              <a:t>incadrate</a:t>
            </a:r>
            <a:r>
              <a:rPr lang="en-US" baseline="0" dirty="0" smtClean="0"/>
              <a:t> in </a:t>
            </a:r>
            <a:r>
              <a:rPr lang="en-US" baseline="0" dirty="0" err="1" smtClean="0"/>
              <a:t>timp</a:t>
            </a:r>
            <a:r>
              <a:rPr lang="en-US" baseline="0" dirty="0" smtClean="0"/>
              <a:t>.</a:t>
            </a:r>
          </a:p>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11</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13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14</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16</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19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22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27</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28</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34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54C9C9-6CC4-453E-AC31-11CBEC719847}" type="slidenum">
              <a:rPr lang="en-US" smtClean="0"/>
              <a:pPr/>
              <a:t>35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DD2B0F-C12F-4783-A4B4-8B17A8CA8448}" type="datetime1">
              <a:rPr lang="ro-RO" smtClean="0"/>
              <a:pPr/>
              <a:t>22.03.2018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04780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ECAC9C1-7C38-478C-BEE8-E061D4956E4F}" type="datetime1">
              <a:rPr lang="ro-RO" smtClean="0"/>
              <a:pPr/>
              <a:t>22.03.2018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2095499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640DFE0-2779-400B-92F7-002CD9A1943A}" type="datetime1">
              <a:rPr lang="ro-RO" smtClean="0"/>
              <a:pPr/>
              <a:t>22.03.2018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880301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4BBCEFF-257C-4BA5-A386-1207B41AEA86}" type="datetime1">
              <a:rPr lang="ro-RO" smtClean="0"/>
              <a:pPr/>
              <a:t>22.03.2018</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2901390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BEA14CA-5E70-44CC-987A-B54C77315BBF}" type="datetime1">
              <a:rPr lang="ro-RO" smtClean="0"/>
              <a:pPr/>
              <a:t>22.03.2018</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1474565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E184633-37E3-41C2-A728-DA72F0DCBBE8}" type="datetime1">
              <a:rPr lang="ro-RO" smtClean="0"/>
              <a:pPr/>
              <a:t>22.03.2018</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4623457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95E7232-016A-4B68-86D8-B64EAEE7FB20}" type="datetime1">
              <a:rPr lang="ro-RO" smtClean="0"/>
              <a:pPr/>
              <a:t>22.03.2018</a:t>
            </a:fld>
            <a:endParaRPr lang="ro-RO"/>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o-RO"/>
          </a:p>
        </p:txBody>
      </p:sp>
      <p:sp>
        <p:nvSpPr>
          <p:cNvPr id="9" name="Slide Number Placeholder 8"/>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2238107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40EDFF4-C632-4F05-A67C-F97A535ADA2E}" type="datetime1">
              <a:rPr lang="ro-RO" smtClean="0"/>
              <a:pPr/>
              <a:t>22.03.2018</a:t>
            </a:fld>
            <a:endParaRPr lang="ro-RO"/>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o-RO"/>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1738779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cstate="print"/>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B2A0D0D-6D4D-47FA-BC38-650B5625F3DA}" type="datetime1">
              <a:rPr lang="ro-RO" smtClean="0"/>
              <a:pPr/>
              <a:t>22.03.2018</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265555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EB9D26B-A1D8-4DA2-9ADA-FC3AF0159511}" type="datetime1">
              <a:rPr lang="ro-RO" smtClean="0"/>
              <a:pPr/>
              <a:t>22.03.2018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1434831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5C2736-7BBF-4A40-80C4-24AC4F507C5A}" type="datetime1">
              <a:rPr lang="ro-RO" smtClean="0"/>
              <a:pPr/>
              <a:t>22.03.2018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1076929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0812A28-A22E-44CB-B17B-DBAC764BD9BC}" type="datetime1">
              <a:rPr lang="ro-RO" smtClean="0"/>
              <a:pPr/>
              <a:t>22.03.2018</a:t>
            </a:fld>
            <a:endParaRPr lang="ro-RO"/>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o-RO"/>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292C887-F013-4568-AC83-BED03A703B39}" type="slidenum">
              <a:rPr lang="ro-RO" smtClean="0"/>
              <a:pPr/>
              <a:t>‹#›</a:t>
            </a:fld>
            <a:endParaRPr lang="ro-RO"/>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0250256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3210" y="1192018"/>
            <a:ext cx="11910990" cy="4308872"/>
          </a:xfrm>
          <a:prstGeom prst="rect">
            <a:avLst/>
          </a:prstGeom>
        </p:spPr>
        <p:txBody>
          <a:bodyPr wrap="square">
            <a:spAutoFit/>
          </a:bodyPr>
          <a:lstStyle/>
          <a:p>
            <a:pPr algn="ctr"/>
            <a:r>
              <a:rPr lang="ro-RO" sz="2000" b="1" dirty="0" smtClean="0">
                <a:cs typeface="Arial" panose="020B0604020202020204" pitchFamily="34" charset="0"/>
              </a:rPr>
              <a:t>Programul </a:t>
            </a:r>
            <a:r>
              <a:rPr lang="ro-RO" sz="2000" b="1" dirty="0">
                <a:cs typeface="Arial" panose="020B0604020202020204" pitchFamily="34" charset="0"/>
              </a:rPr>
              <a:t>Operational Capital Uman 2014 </a:t>
            </a:r>
            <a:r>
              <a:rPr lang="ro-RO" sz="2000" b="1" dirty="0" smtClean="0">
                <a:cs typeface="Arial" panose="020B0604020202020204" pitchFamily="34" charset="0"/>
              </a:rPr>
              <a:t>– 2020</a:t>
            </a:r>
          </a:p>
          <a:p>
            <a:pPr algn="ctr"/>
            <a:endParaRPr lang="ro-RO" sz="2000" b="1" dirty="0" smtClean="0">
              <a:cs typeface="Arial" panose="020B0604020202020204" pitchFamily="34" charset="0"/>
            </a:endParaRPr>
          </a:p>
          <a:p>
            <a:r>
              <a:rPr lang="ro-RO" sz="2000" dirty="0" smtClean="0">
                <a:cs typeface="Arial" panose="020B0604020202020204" pitchFamily="34" charset="0"/>
              </a:rPr>
              <a:t>Titlul proiectului: Antreprenor in Romania!</a:t>
            </a:r>
          </a:p>
          <a:p>
            <a:r>
              <a:rPr lang="ro-RO" sz="2000" dirty="0" smtClean="0">
                <a:cs typeface="Arial" panose="020B0604020202020204" pitchFamily="34" charset="0"/>
              </a:rPr>
              <a:t>Beneficiar: ADAF-Asociatia pentru dezvoltarea antreprenoriatului feminin</a:t>
            </a:r>
          </a:p>
          <a:p>
            <a:r>
              <a:rPr lang="ro-RO" sz="2000" dirty="0" smtClean="0">
                <a:cs typeface="Arial" panose="020B0604020202020204" pitchFamily="34" charset="0"/>
              </a:rPr>
              <a:t>Partener 1:</a:t>
            </a:r>
            <a:r>
              <a:rPr lang="en-US" sz="2000" dirty="0" smtClean="0">
                <a:cs typeface="Arial" panose="020B0604020202020204" pitchFamily="34" charset="0"/>
              </a:rPr>
              <a:t> </a:t>
            </a:r>
            <a:r>
              <a:rPr lang="ro-RO" sz="2000" dirty="0" smtClean="0">
                <a:cs typeface="Arial" panose="020B0604020202020204" pitchFamily="34" charset="0"/>
              </a:rPr>
              <a:t>Asociatie din Italia</a:t>
            </a:r>
          </a:p>
          <a:p>
            <a:r>
              <a:rPr lang="ro-RO" sz="2000" dirty="0" smtClean="0">
                <a:cs typeface="Arial" panose="020B0604020202020204" pitchFamily="34" charset="0"/>
              </a:rPr>
              <a:t>Partener 2:</a:t>
            </a:r>
            <a:r>
              <a:rPr lang="en-US" sz="2000" dirty="0" smtClean="0">
                <a:cs typeface="Arial" panose="020B0604020202020204" pitchFamily="34" charset="0"/>
              </a:rPr>
              <a:t> </a:t>
            </a:r>
            <a:r>
              <a:rPr lang="ro-RO" sz="2000" dirty="0" smtClean="0">
                <a:cs typeface="Arial" panose="020B0604020202020204" pitchFamily="34" charset="0"/>
              </a:rPr>
              <a:t>IPA  </a:t>
            </a:r>
          </a:p>
          <a:p>
            <a:r>
              <a:rPr lang="ro-RO" sz="2000" dirty="0" smtClean="0">
                <a:cs typeface="Arial" panose="020B0604020202020204" pitchFamily="34" charset="0"/>
              </a:rPr>
              <a:t>ID Proiect: POCU/83/3/7/107650</a:t>
            </a:r>
            <a:endParaRPr lang="en-US" sz="2000" dirty="0" smtClean="0">
              <a:cs typeface="Arial" panose="020B0604020202020204" pitchFamily="34" charset="0"/>
            </a:endParaRPr>
          </a:p>
          <a:p>
            <a:endParaRPr lang="en-US" sz="2000" dirty="0">
              <a:cs typeface="Arial" panose="020B0604020202020204" pitchFamily="34" charset="0"/>
            </a:endParaRPr>
          </a:p>
          <a:p>
            <a:endParaRPr lang="en-US" sz="2000" dirty="0" smtClean="0">
              <a:cs typeface="Arial" panose="020B0604020202020204" pitchFamily="34" charset="0"/>
            </a:endParaRPr>
          </a:p>
          <a:p>
            <a:r>
              <a:rPr lang="en-US" sz="2000" dirty="0">
                <a:cs typeface="Arial" panose="020B0604020202020204" pitchFamily="34" charset="0"/>
              </a:rPr>
              <a:t>	</a:t>
            </a:r>
            <a:r>
              <a:rPr lang="en-US" sz="2000" dirty="0" smtClean="0">
                <a:cs typeface="Arial" panose="020B0604020202020204" pitchFamily="34" charset="0"/>
              </a:rPr>
              <a:t>			</a:t>
            </a:r>
            <a:r>
              <a:rPr lang="en-US" sz="2000" b="1" dirty="0" smtClean="0">
                <a:cs typeface="Arial" panose="020B0604020202020204" pitchFamily="34" charset="0"/>
              </a:rPr>
              <a:t>CURS COMPETENTE ANTREPRENORIALE</a:t>
            </a:r>
            <a:endParaRPr lang="ro-RO" sz="2000" b="1" dirty="0" smtClean="0">
              <a:cs typeface="Arial" panose="020B0604020202020204" pitchFamily="34" charset="0"/>
            </a:endParaRPr>
          </a:p>
          <a:p>
            <a:r>
              <a:rPr lang="ro-RO" sz="2000" b="1" dirty="0">
                <a:cs typeface="Arial" panose="020B0604020202020204" pitchFamily="34" charset="0"/>
              </a:rPr>
              <a:t>	</a:t>
            </a:r>
            <a:r>
              <a:rPr lang="ro-RO" sz="2000" b="1" dirty="0" smtClean="0">
                <a:cs typeface="Arial" panose="020B0604020202020204" pitchFamily="34" charset="0"/>
              </a:rPr>
              <a:t>				Componenta teoretica </a:t>
            </a:r>
            <a:endParaRPr lang="en-US" sz="2000" b="1" dirty="0" smtClean="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endParaRPr lang="ro-RO" dirty="0" smtClean="0">
              <a:latin typeface="Arial" panose="020B0604020202020204" pitchFamily="34" charset="0"/>
              <a:cs typeface="Arial" panose="020B0604020202020204" pitchFamily="34" charset="0"/>
            </a:endParaRPr>
          </a:p>
        </p:txBody>
      </p:sp>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7" name="Rectangle 6"/>
          <p:cNvSpPr/>
          <p:nvPr/>
        </p:nvSpPr>
        <p:spPr>
          <a:xfrm>
            <a:off x="0" y="6476573"/>
            <a:ext cx="12192000" cy="369332"/>
          </a:xfrm>
          <a:prstGeom prst="rect">
            <a:avLst/>
          </a:prstGeom>
        </p:spPr>
        <p:txBody>
          <a:bodyPr wrap="square">
            <a:spAutoFit/>
          </a:bodyPr>
          <a:lstStyle/>
          <a:p>
            <a:pPr algn="ctr"/>
            <a:r>
              <a:rPr lang="ro-RO" dirty="0" smtClean="0">
                <a:latin typeface="Arial" panose="020B0604020202020204" pitchFamily="34" charset="0"/>
                <a:cs typeface="Arial" panose="020B0604020202020204" pitchFamily="34" charset="0"/>
              </a:rPr>
              <a:t>Proiect cofinantat din Fondul Social European prin Programul Operational Capital Uman 2014 – 2020 </a:t>
            </a:r>
          </a:p>
        </p:txBody>
      </p:sp>
      <p:sp>
        <p:nvSpPr>
          <p:cNvPr id="9" name="Slide Number Placeholder 8"/>
          <p:cNvSpPr>
            <a:spLocks noGrp="1"/>
          </p:cNvSpPr>
          <p:nvPr>
            <p:ph type="sldNum" sz="quarter" idx="12"/>
          </p:nvPr>
        </p:nvSpPr>
        <p:spPr/>
        <p:txBody>
          <a:bodyPr/>
          <a:lstStyle/>
          <a:p>
            <a:fld id="{D292C887-F013-4568-AC83-BED03A703B39}" type="slidenum">
              <a:rPr lang="ro-RO" smtClean="0"/>
              <a:pPr/>
              <a:t>1</a:t>
            </a:fld>
            <a:endParaRPr lang="ro-RO"/>
          </a:p>
        </p:txBody>
      </p:sp>
    </p:spTree>
    <p:extLst>
      <p:ext uri="{BB962C8B-B14F-4D97-AF65-F5344CB8AC3E}">
        <p14:creationId xmlns:p14="http://schemas.microsoft.com/office/powerpoint/2010/main" xmlns="" val="3681500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58254" y="1138425"/>
            <a:ext cx="11993242" cy="5555367"/>
          </a:xfrm>
          <a:prstGeom prst="rect">
            <a:avLst/>
          </a:prstGeom>
        </p:spPr>
        <p:txBody>
          <a:bodyPr wrap="square">
            <a:spAutoFit/>
          </a:bodyPr>
          <a:lstStyle/>
          <a:p>
            <a:r>
              <a:rPr lang="en-US" sz="2000" b="1" dirty="0" err="1" smtClean="0">
                <a:ea typeface="Times New Roman" panose="02020603050405020304" pitchFamily="18" charset="0"/>
                <a:cs typeface="Arial" pitchFamily="34" charset="0"/>
              </a:rPr>
              <a:t>Programul</a:t>
            </a:r>
            <a:r>
              <a:rPr lang="en-US" sz="2000" b="1" dirty="0" smtClean="0">
                <a:ea typeface="Times New Roman" panose="02020603050405020304" pitchFamily="18" charset="0"/>
                <a:cs typeface="Arial" pitchFamily="34" charset="0"/>
              </a:rPr>
              <a:t> Operational Capital </a:t>
            </a:r>
            <a:r>
              <a:rPr lang="en-US" sz="2000" b="1" dirty="0" err="1" smtClean="0">
                <a:ea typeface="Times New Roman" panose="02020603050405020304" pitchFamily="18" charset="0"/>
                <a:cs typeface="Arial" pitchFamily="34" charset="0"/>
              </a:rPr>
              <a:t>Uman</a:t>
            </a:r>
            <a:r>
              <a:rPr lang="en-US" sz="2000" b="1" dirty="0" smtClean="0">
                <a:ea typeface="Times New Roman" panose="02020603050405020304" pitchFamily="18" charset="0"/>
                <a:cs typeface="Arial" pitchFamily="34" charset="0"/>
              </a:rPr>
              <a:t> 2014-2020 - POCU</a:t>
            </a:r>
          </a:p>
          <a:p>
            <a:pPr marL="285750" indent="-285750">
              <a:buFont typeface="Courier New" panose="02070309020205020404" pitchFamily="49" charset="0"/>
              <a:buChar char="o"/>
            </a:pPr>
            <a:r>
              <a:rPr lang="en-US" sz="2000" dirty="0" err="1" smtClean="0">
                <a:ea typeface="Times New Roman" panose="02020603050405020304" pitchFamily="18" charset="0"/>
                <a:cs typeface="Arial" pitchFamily="34" charset="0"/>
              </a:rPr>
              <a:t>Finantat</a:t>
            </a:r>
            <a:r>
              <a:rPr lang="en-US" sz="2000" dirty="0" smtClean="0">
                <a:ea typeface="Times New Roman" panose="02020603050405020304" pitchFamily="18" charset="0"/>
                <a:cs typeface="Arial" pitchFamily="34" charset="0"/>
              </a:rPr>
              <a:t> de </a:t>
            </a:r>
            <a:r>
              <a:rPr lang="en-US" sz="2000" dirty="0" err="1" smtClean="0">
                <a:ea typeface="Times New Roman" panose="02020603050405020304" pitchFamily="18" charset="0"/>
                <a:cs typeface="Arial" pitchFamily="34" charset="0"/>
              </a:rPr>
              <a:t>Comisia</a:t>
            </a:r>
            <a:r>
              <a:rPr lang="en-US" sz="2000" dirty="0" smtClean="0">
                <a:ea typeface="Times New Roman" panose="02020603050405020304" pitchFamily="18" charset="0"/>
                <a:cs typeface="Arial" pitchFamily="34" charset="0"/>
              </a:rPr>
              <a:t> </a:t>
            </a:r>
            <a:r>
              <a:rPr lang="en-US" sz="2000" dirty="0" err="1" smtClean="0">
                <a:ea typeface="Times New Roman" panose="02020603050405020304" pitchFamily="18" charset="0"/>
                <a:cs typeface="Arial" pitchFamily="34" charset="0"/>
              </a:rPr>
              <a:t>Europeana</a:t>
            </a:r>
            <a:r>
              <a:rPr lang="en-US" sz="2000" dirty="0" smtClean="0">
                <a:ea typeface="Times New Roman" panose="02020603050405020304" pitchFamily="18" charset="0"/>
                <a:cs typeface="Arial" pitchFamily="34" charset="0"/>
              </a:rPr>
              <a:t> prin </a:t>
            </a:r>
            <a:r>
              <a:rPr lang="en-US" sz="2000" dirty="0" err="1" smtClean="0">
                <a:ea typeface="Times New Roman" panose="02020603050405020304" pitchFamily="18" charset="0"/>
                <a:cs typeface="Arial" pitchFamily="34" charset="0"/>
              </a:rPr>
              <a:t>Fondul</a:t>
            </a:r>
            <a:r>
              <a:rPr lang="en-US" sz="2000" dirty="0" smtClean="0">
                <a:ea typeface="Times New Roman" panose="02020603050405020304" pitchFamily="18" charset="0"/>
                <a:cs typeface="Arial" pitchFamily="34" charset="0"/>
              </a:rPr>
              <a:t> Social de </a:t>
            </a:r>
            <a:r>
              <a:rPr lang="en-US" sz="2000" dirty="0" err="1" smtClean="0">
                <a:ea typeface="Times New Roman" panose="02020603050405020304" pitchFamily="18" charset="0"/>
                <a:cs typeface="Arial" pitchFamily="34" charset="0"/>
              </a:rPr>
              <a:t>Coeziune</a:t>
            </a:r>
            <a:r>
              <a:rPr lang="en-US" sz="2000" dirty="0" smtClean="0">
                <a:ea typeface="Times New Roman" panose="02020603050405020304" pitchFamily="18" charset="0"/>
                <a:cs typeface="Arial" pitchFamily="34" charset="0"/>
              </a:rPr>
              <a:t> </a:t>
            </a:r>
            <a:r>
              <a:rPr lang="en-US" sz="2000" dirty="0" err="1" smtClean="0">
                <a:ea typeface="Times New Roman" panose="02020603050405020304" pitchFamily="18" charset="0"/>
                <a:cs typeface="Arial" pitchFamily="34" charset="0"/>
              </a:rPr>
              <a:t>si</a:t>
            </a:r>
            <a:r>
              <a:rPr lang="en-US" sz="2000" dirty="0" smtClean="0">
                <a:ea typeface="Times New Roman" panose="02020603050405020304" pitchFamily="18" charset="0"/>
                <a:cs typeface="Arial" pitchFamily="34" charset="0"/>
              </a:rPr>
              <a:t> de </a:t>
            </a:r>
            <a:r>
              <a:rPr lang="en-US" sz="2000" dirty="0" err="1" smtClean="0">
                <a:ea typeface="Times New Roman" panose="02020603050405020304" pitchFamily="18" charset="0"/>
                <a:cs typeface="Arial" pitchFamily="34" charset="0"/>
              </a:rPr>
              <a:t>Guvernul</a:t>
            </a:r>
            <a:r>
              <a:rPr lang="en-US" sz="2000" dirty="0" smtClean="0">
                <a:ea typeface="Times New Roman" panose="02020603050405020304" pitchFamily="18" charset="0"/>
                <a:cs typeface="Arial" pitchFamily="34" charset="0"/>
              </a:rPr>
              <a:t> </a:t>
            </a:r>
            <a:r>
              <a:rPr lang="en-US" sz="2000" dirty="0" err="1" smtClean="0">
                <a:ea typeface="Times New Roman" panose="02020603050405020304" pitchFamily="18" charset="0"/>
                <a:cs typeface="Arial" pitchFamily="34" charset="0"/>
              </a:rPr>
              <a:t>Romaniei</a:t>
            </a:r>
            <a:r>
              <a:rPr lang="en-US" sz="2000" dirty="0" smtClean="0">
                <a:ea typeface="Times New Roman" panose="02020603050405020304" pitchFamily="18" charset="0"/>
                <a:cs typeface="Arial" pitchFamily="34" charset="0"/>
              </a:rPr>
              <a:t> prin </a:t>
            </a:r>
            <a:r>
              <a:rPr lang="en-US" sz="2000" dirty="0" err="1" smtClean="0">
                <a:ea typeface="Times New Roman" panose="02020603050405020304" pitchFamily="18" charset="0"/>
                <a:cs typeface="Arial" pitchFamily="34" charset="0"/>
              </a:rPr>
              <a:t>Bugetul</a:t>
            </a:r>
            <a:r>
              <a:rPr lang="en-US" sz="2000" dirty="0" smtClean="0">
                <a:ea typeface="Times New Roman" panose="02020603050405020304" pitchFamily="18" charset="0"/>
                <a:cs typeface="Arial" pitchFamily="34" charset="0"/>
              </a:rPr>
              <a:t> de Stat.</a:t>
            </a:r>
          </a:p>
          <a:p>
            <a:pPr marL="285750" indent="-285750">
              <a:spcAft>
                <a:spcPts val="600"/>
              </a:spcAft>
              <a:buFont typeface="Courier New" panose="02070309020205020404" pitchFamily="49" charset="0"/>
              <a:buChar char="o"/>
            </a:pPr>
            <a:r>
              <a:rPr lang="en-US" sz="2000" dirty="0" err="1" smtClean="0">
                <a:ea typeface="Times New Roman" panose="02020603050405020304" pitchFamily="18" charset="0"/>
                <a:cs typeface="Arial" pitchFamily="34" charset="0"/>
              </a:rPr>
              <a:t>Proiectul</a:t>
            </a:r>
            <a:r>
              <a:rPr lang="en-US" sz="2000" dirty="0" smtClean="0">
                <a:ea typeface="Times New Roman" panose="02020603050405020304" pitchFamily="18" charset="0"/>
                <a:cs typeface="Arial" pitchFamily="34" charset="0"/>
              </a:rPr>
              <a:t> </a:t>
            </a:r>
            <a:r>
              <a:rPr lang="ro-RO" sz="2000" dirty="0" smtClean="0">
                <a:ea typeface="Times New Roman" panose="02020603050405020304" pitchFamily="18" charset="0"/>
                <a:cs typeface="Arial" pitchFamily="34" charset="0"/>
              </a:rPr>
              <a:t>se adreseaza cetatenilor romani din diaspora si are ca obiectiv </a:t>
            </a:r>
            <a:r>
              <a:rPr lang="en-US" sz="2000" dirty="0" err="1" smtClean="0">
                <a:ea typeface="Times New Roman" panose="02020603050405020304" pitchFamily="18" charset="0"/>
                <a:cs typeface="Arial" pitchFamily="34" charset="0"/>
              </a:rPr>
              <a:t>cresterea</a:t>
            </a:r>
            <a:r>
              <a:rPr lang="en-US" sz="2000" dirty="0" smtClean="0">
                <a:ea typeface="Times New Roman" panose="02020603050405020304" pitchFamily="18" charset="0"/>
                <a:cs typeface="Arial" pitchFamily="34" charset="0"/>
              </a:rPr>
              <a:t> </a:t>
            </a:r>
            <a:r>
              <a:rPr lang="en-US" sz="2000" dirty="0" err="1" smtClean="0">
                <a:ea typeface="Times New Roman" panose="02020603050405020304" pitchFamily="18" charset="0"/>
                <a:cs typeface="Arial" pitchFamily="34" charset="0"/>
              </a:rPr>
              <a:t>ocuparii</a:t>
            </a:r>
            <a:r>
              <a:rPr lang="en-US" sz="2000" dirty="0" smtClean="0">
                <a:ea typeface="Times New Roman" panose="02020603050405020304" pitchFamily="18" charset="0"/>
                <a:cs typeface="Arial" pitchFamily="34" charset="0"/>
              </a:rPr>
              <a:t> </a:t>
            </a:r>
            <a:r>
              <a:rPr lang="ro-RO" sz="2000" dirty="0">
                <a:ea typeface="Times New Roman" panose="02020603050405020304" pitchFamily="18" charset="0"/>
                <a:cs typeface="Arial" pitchFamily="34" charset="0"/>
              </a:rPr>
              <a:t> </a:t>
            </a:r>
            <a:r>
              <a:rPr lang="ro-RO" sz="2000" dirty="0" smtClean="0">
                <a:ea typeface="Times New Roman" panose="02020603050405020304" pitchFamily="18" charset="0"/>
                <a:cs typeface="Arial" pitchFamily="34" charset="0"/>
              </a:rPr>
              <a:t>prin formare si dezvoltare antreprenoriala. </a:t>
            </a:r>
            <a:endParaRPr lang="en-US" sz="2000" dirty="0" smtClean="0">
              <a:ea typeface="Times New Roman" panose="02020603050405020304" pitchFamily="18" charset="0"/>
              <a:cs typeface="Arial" pitchFamily="34" charset="0"/>
            </a:endParaRPr>
          </a:p>
          <a:p>
            <a:pPr>
              <a:spcAft>
                <a:spcPts val="600"/>
              </a:spcAft>
            </a:pPr>
            <a:r>
              <a:rPr lang="en-US" sz="2000" b="1" dirty="0" smtClean="0">
                <a:ea typeface="Times New Roman" panose="02020603050405020304" pitchFamily="18" charset="0"/>
                <a:cs typeface="Arial" pitchFamily="34" charset="0"/>
              </a:rPr>
              <a:t>De </a:t>
            </a:r>
            <a:r>
              <a:rPr lang="en-US" sz="2000" b="1" dirty="0" err="1" smtClean="0">
                <a:ea typeface="Times New Roman" panose="02020603050405020304" pitchFamily="18" charset="0"/>
                <a:cs typeface="Arial" pitchFamily="34" charset="0"/>
              </a:rPr>
              <a:t>ce</a:t>
            </a:r>
            <a:r>
              <a:rPr lang="en-US" sz="2000" b="1" dirty="0" smtClean="0">
                <a:ea typeface="Times New Roman" panose="02020603050405020304" pitchFamily="18" charset="0"/>
                <a:cs typeface="Arial" pitchFamily="34" charset="0"/>
              </a:rPr>
              <a:t> </a:t>
            </a:r>
            <a:r>
              <a:rPr lang="en-US" sz="2000" b="1" dirty="0" err="1" smtClean="0">
                <a:ea typeface="Times New Roman" panose="02020603050405020304" pitchFamily="18" charset="0"/>
                <a:cs typeface="Arial" pitchFamily="34" charset="0"/>
              </a:rPr>
              <a:t>antreprenoriat</a:t>
            </a:r>
            <a:r>
              <a:rPr lang="en-US" sz="2000" b="1" dirty="0" smtClean="0">
                <a:ea typeface="Times New Roman" panose="02020603050405020304" pitchFamily="18" charset="0"/>
                <a:cs typeface="Arial" pitchFamily="34" charset="0"/>
              </a:rPr>
              <a:t>? </a:t>
            </a:r>
          </a:p>
          <a:p>
            <a:pPr marL="285750" indent="-285750">
              <a:spcAft>
                <a:spcPts val="600"/>
              </a:spcAft>
              <a:buFont typeface="Courier New" panose="02070309020205020404" pitchFamily="49" charset="0"/>
              <a:buChar char="o"/>
            </a:pPr>
            <a:r>
              <a:rPr lang="en-US" sz="2000" dirty="0" smtClean="0">
                <a:cs typeface="Arial" pitchFamily="34" charset="0"/>
              </a:rPr>
              <a:t>A</a:t>
            </a:r>
            <a:r>
              <a:rPr lang="ro-RO" sz="2000" dirty="0" smtClean="0">
                <a:cs typeface="Arial" pitchFamily="34" charset="0"/>
              </a:rPr>
              <a:t>ntreprenoriatul </a:t>
            </a:r>
            <a:r>
              <a:rPr lang="en-US" sz="2000" dirty="0" err="1" smtClean="0">
                <a:cs typeface="Arial" pitchFamily="34" charset="0"/>
              </a:rPr>
              <a:t>este</a:t>
            </a:r>
            <a:r>
              <a:rPr lang="en-US" sz="2000" dirty="0" smtClean="0">
                <a:cs typeface="Arial" pitchFamily="34" charset="0"/>
              </a:rPr>
              <a:t> </a:t>
            </a:r>
            <a:r>
              <a:rPr lang="ro-RO" sz="2000" dirty="0" smtClean="0">
                <a:cs typeface="Arial" pitchFamily="34" charset="0"/>
              </a:rPr>
              <a:t>o </a:t>
            </a:r>
            <a:r>
              <a:rPr lang="ro-RO" sz="2000" dirty="0">
                <a:cs typeface="Arial" pitchFamily="34" charset="0"/>
              </a:rPr>
              <a:t>modalitate de </a:t>
            </a:r>
            <a:r>
              <a:rPr lang="ro-RO" sz="2000" dirty="0" smtClean="0">
                <a:cs typeface="Arial" pitchFamily="34" charset="0"/>
              </a:rPr>
              <a:t>crestere a ocuparii si atragerii diasporei in activitati antreprenoriale </a:t>
            </a:r>
            <a:r>
              <a:rPr lang="en-US" sz="2000" dirty="0" err="1" smtClean="0">
                <a:cs typeface="Arial" pitchFamily="34" charset="0"/>
              </a:rPr>
              <a:t>prin</a:t>
            </a:r>
            <a:r>
              <a:rPr lang="en-US" sz="2000" dirty="0" smtClean="0">
                <a:cs typeface="Arial" pitchFamily="34" charset="0"/>
              </a:rPr>
              <a:t> c</a:t>
            </a:r>
            <a:r>
              <a:rPr lang="ro-RO" sz="2000" dirty="0" smtClean="0">
                <a:cs typeface="Arial" pitchFamily="34" charset="0"/>
              </a:rPr>
              <a:t>rearea </a:t>
            </a:r>
            <a:r>
              <a:rPr lang="ro-RO" sz="2000" dirty="0">
                <a:cs typeface="Arial" pitchFamily="34" charset="0"/>
              </a:rPr>
              <a:t>de mici afaceri non-agricole in </a:t>
            </a:r>
            <a:r>
              <a:rPr lang="ro-RO" sz="2000" dirty="0" smtClean="0">
                <a:cs typeface="Arial" pitchFamily="34" charset="0"/>
              </a:rPr>
              <a:t>mediul urban</a:t>
            </a:r>
            <a:r>
              <a:rPr lang="en-US" sz="2000" dirty="0" smtClean="0">
                <a:cs typeface="Arial" pitchFamily="34" charset="0"/>
              </a:rPr>
              <a:t>.</a:t>
            </a:r>
          </a:p>
          <a:p>
            <a:pPr marL="285750" indent="-285750">
              <a:spcAft>
                <a:spcPts val="600"/>
              </a:spcAft>
              <a:buFont typeface="Courier New" panose="02070309020205020404" pitchFamily="49" charset="0"/>
              <a:buChar char="o"/>
            </a:pPr>
            <a:r>
              <a:rPr lang="en-US" sz="2000" dirty="0" err="1" smtClean="0">
                <a:cs typeface="Arial" pitchFamily="34" charset="0"/>
              </a:rPr>
              <a:t>Afacerile</a:t>
            </a:r>
            <a:r>
              <a:rPr lang="en-US" sz="2000" dirty="0" smtClean="0">
                <a:cs typeface="Arial" pitchFamily="34" charset="0"/>
              </a:rPr>
              <a:t> </a:t>
            </a:r>
            <a:r>
              <a:rPr lang="en-US" sz="2000" dirty="0" err="1" smtClean="0">
                <a:cs typeface="Arial" pitchFamily="34" charset="0"/>
              </a:rPr>
              <a:t>vor</a:t>
            </a:r>
            <a:r>
              <a:rPr lang="en-US" sz="2000" dirty="0" smtClean="0">
                <a:cs typeface="Arial" pitchFamily="34" charset="0"/>
              </a:rPr>
              <a:t> fi </a:t>
            </a:r>
            <a:r>
              <a:rPr lang="ro-RO" sz="2000" dirty="0" smtClean="0">
                <a:cs typeface="Arial" pitchFamily="34" charset="0"/>
              </a:rPr>
              <a:t> </a:t>
            </a:r>
            <a:r>
              <a:rPr lang="ro-RO" sz="2000" dirty="0">
                <a:cs typeface="Arial" pitchFamily="34" charset="0"/>
              </a:rPr>
              <a:t>finantate prin ajutor de minimis </a:t>
            </a:r>
            <a:r>
              <a:rPr lang="en-US" sz="2000" dirty="0" smtClean="0">
                <a:cs typeface="Arial" pitchFamily="34" charset="0"/>
              </a:rPr>
              <a:t>in </a:t>
            </a:r>
            <a:r>
              <a:rPr lang="en-US" sz="2000" dirty="0" err="1" smtClean="0">
                <a:cs typeface="Arial" pitchFamily="34" charset="0"/>
              </a:rPr>
              <a:t>valoare</a:t>
            </a:r>
            <a:r>
              <a:rPr lang="en-US" sz="2000" dirty="0" smtClean="0">
                <a:cs typeface="Arial" pitchFamily="34" charset="0"/>
              </a:rPr>
              <a:t> de maximum  </a:t>
            </a:r>
            <a:r>
              <a:rPr lang="ro-RO" sz="2000" dirty="0" smtClean="0">
                <a:cs typeface="Arial" pitchFamily="34" charset="0"/>
              </a:rPr>
              <a:t>173</a:t>
            </a:r>
            <a:r>
              <a:rPr lang="en-US" sz="2000" dirty="0" smtClean="0">
                <a:cs typeface="Arial" pitchFamily="34" charset="0"/>
              </a:rPr>
              <a:t>.</a:t>
            </a:r>
            <a:r>
              <a:rPr lang="ro-RO" sz="2000" dirty="0" smtClean="0">
                <a:cs typeface="Arial" pitchFamily="34" charset="0"/>
              </a:rPr>
              <a:t>667 </a:t>
            </a:r>
            <a:r>
              <a:rPr lang="ro-RO" sz="2000" dirty="0">
                <a:cs typeface="Arial" pitchFamily="34" charset="0"/>
              </a:rPr>
              <a:t>lei/plan de </a:t>
            </a:r>
            <a:r>
              <a:rPr lang="ro-RO" sz="2000" dirty="0" smtClean="0">
                <a:cs typeface="Arial" pitchFamily="34" charset="0"/>
              </a:rPr>
              <a:t>afaceri/firma</a:t>
            </a:r>
            <a:r>
              <a:rPr lang="en-US" sz="2000" dirty="0" smtClean="0">
                <a:cs typeface="Arial" pitchFamily="34" charset="0"/>
              </a:rPr>
              <a:t>.</a:t>
            </a:r>
          </a:p>
          <a:p>
            <a:pPr marL="285750" indent="-285750">
              <a:spcAft>
                <a:spcPts val="600"/>
              </a:spcAft>
              <a:buFont typeface="Courier New" panose="02070309020205020404" pitchFamily="49" charset="0"/>
              <a:buChar char="o"/>
            </a:pPr>
            <a:r>
              <a:rPr lang="en-US" sz="2000" dirty="0" err="1" smtClean="0">
                <a:cs typeface="Arial" pitchFamily="34" charset="0"/>
              </a:rPr>
              <a:t>Prin</a:t>
            </a:r>
            <a:r>
              <a:rPr lang="en-US" sz="2000" dirty="0" smtClean="0">
                <a:cs typeface="Arial" pitchFamily="34" charset="0"/>
              </a:rPr>
              <a:t> </a:t>
            </a:r>
            <a:r>
              <a:rPr lang="en-US" sz="2000" dirty="0" err="1" smtClean="0">
                <a:cs typeface="Arial" pitchFamily="34" charset="0"/>
              </a:rPr>
              <a:t>finantarea</a:t>
            </a:r>
            <a:r>
              <a:rPr lang="en-US" sz="2000" dirty="0" smtClean="0">
                <a:cs typeface="Arial" pitchFamily="34" charset="0"/>
              </a:rPr>
              <a:t> </a:t>
            </a:r>
            <a:r>
              <a:rPr lang="en-US" sz="2000" dirty="0" err="1" smtClean="0">
                <a:cs typeface="Arial" pitchFamily="34" charset="0"/>
              </a:rPr>
              <a:t>nerambursabila</a:t>
            </a:r>
            <a:r>
              <a:rPr lang="en-US" sz="2000" dirty="0" smtClean="0">
                <a:cs typeface="Arial" pitchFamily="34" charset="0"/>
              </a:rPr>
              <a:t> se </a:t>
            </a:r>
            <a:r>
              <a:rPr lang="en-US" sz="2000" dirty="0" err="1" smtClean="0">
                <a:cs typeface="Arial" pitchFamily="34" charset="0"/>
              </a:rPr>
              <a:t>asigura</a:t>
            </a:r>
            <a:r>
              <a:rPr lang="en-US" sz="2000" dirty="0" smtClean="0">
                <a:cs typeface="Arial" pitchFamily="34" charset="0"/>
              </a:rPr>
              <a:t> </a:t>
            </a:r>
            <a:r>
              <a:rPr lang="en-US" sz="2000" dirty="0" err="1" smtClean="0">
                <a:cs typeface="Arial" pitchFamily="34" charset="0"/>
              </a:rPr>
              <a:t>achizitia</a:t>
            </a:r>
            <a:r>
              <a:rPr lang="en-US" sz="2000" dirty="0" smtClean="0">
                <a:cs typeface="Arial" pitchFamily="34" charset="0"/>
              </a:rPr>
              <a:t> de </a:t>
            </a:r>
            <a:r>
              <a:rPr lang="en-US" sz="2000" dirty="0" err="1" smtClean="0">
                <a:cs typeface="Arial" pitchFamily="34" charset="0"/>
              </a:rPr>
              <a:t>echipamente</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a:t>
            </a:r>
            <a:r>
              <a:rPr lang="en-US" sz="2000" dirty="0" err="1" smtClean="0">
                <a:cs typeface="Arial" pitchFamily="34" charset="0"/>
              </a:rPr>
              <a:t>utilaje</a:t>
            </a:r>
            <a:r>
              <a:rPr lang="en-US" sz="2000" dirty="0" smtClean="0">
                <a:cs typeface="Arial" pitchFamily="34" charset="0"/>
              </a:rPr>
              <a:t> </a:t>
            </a:r>
            <a:r>
              <a:rPr lang="en-US" sz="2000" dirty="0" err="1" smtClean="0">
                <a:cs typeface="Arial" pitchFamily="34" charset="0"/>
              </a:rPr>
              <a:t>necesare</a:t>
            </a:r>
            <a:r>
              <a:rPr lang="en-US" sz="2000" dirty="0" smtClean="0">
                <a:cs typeface="Arial" pitchFamily="34" charset="0"/>
              </a:rPr>
              <a:t> </a:t>
            </a:r>
            <a:r>
              <a:rPr lang="en-US" sz="2000" dirty="0" err="1" smtClean="0">
                <a:cs typeface="Arial" pitchFamily="34" charset="0"/>
              </a:rPr>
              <a:t>afacerii</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a:t>
            </a:r>
            <a:r>
              <a:rPr lang="en-US" sz="2000" dirty="0" err="1" smtClean="0">
                <a:cs typeface="Arial" pitchFamily="34" charset="0"/>
              </a:rPr>
              <a:t>salariul</a:t>
            </a:r>
            <a:r>
              <a:rPr lang="en-US" sz="2000" dirty="0" smtClean="0">
                <a:cs typeface="Arial" pitchFamily="34" charset="0"/>
              </a:rPr>
              <a:t> </a:t>
            </a:r>
            <a:r>
              <a:rPr lang="ro-RO" sz="2000" dirty="0" smtClean="0">
                <a:cs typeface="Arial" pitchFamily="34" charset="0"/>
              </a:rPr>
              <a:t>pentru 2 </a:t>
            </a:r>
            <a:r>
              <a:rPr lang="en-US" sz="2000" dirty="0" err="1" smtClean="0">
                <a:cs typeface="Arial" pitchFamily="34" charset="0"/>
              </a:rPr>
              <a:t>persoane</a:t>
            </a:r>
            <a:r>
              <a:rPr lang="en-US" sz="2000" dirty="0" smtClean="0">
                <a:cs typeface="Arial" pitchFamily="34" charset="0"/>
              </a:rPr>
              <a:t> </a:t>
            </a:r>
            <a:r>
              <a:rPr lang="ro-RO" sz="2000" dirty="0" smtClean="0">
                <a:cs typeface="Arial" pitchFamily="34" charset="0"/>
              </a:rPr>
              <a:t>24 </a:t>
            </a:r>
            <a:r>
              <a:rPr lang="en-US" sz="2000" dirty="0" err="1" smtClean="0">
                <a:cs typeface="Arial" pitchFamily="34" charset="0"/>
              </a:rPr>
              <a:t>luni</a:t>
            </a:r>
            <a:r>
              <a:rPr lang="en-US" sz="2000" dirty="0" smtClean="0">
                <a:cs typeface="Arial" pitchFamily="34" charset="0"/>
              </a:rPr>
              <a:t>.</a:t>
            </a:r>
          </a:p>
          <a:p>
            <a:pPr marL="285750" indent="-285750">
              <a:spcAft>
                <a:spcPts val="600"/>
              </a:spcAft>
              <a:buFont typeface="Courier New" panose="02070309020205020404" pitchFamily="49" charset="0"/>
              <a:buChar char="o"/>
            </a:pPr>
            <a:r>
              <a:rPr lang="en-US" sz="2000" dirty="0" smtClean="0">
                <a:cs typeface="Arial" pitchFamily="34" charset="0"/>
              </a:rPr>
              <a:t>Prin proiect </a:t>
            </a:r>
            <a:r>
              <a:rPr lang="en-US" sz="2000" dirty="0" err="1" smtClean="0">
                <a:cs typeface="Arial" pitchFamily="34" charset="0"/>
              </a:rPr>
              <a:t>antreprenorul</a:t>
            </a:r>
            <a:r>
              <a:rPr lang="en-US" sz="2000" dirty="0" smtClean="0">
                <a:cs typeface="Arial" pitchFamily="34" charset="0"/>
              </a:rPr>
              <a:t>  </a:t>
            </a:r>
            <a:r>
              <a:rPr lang="en-US" sz="2000" dirty="0" err="1" smtClean="0">
                <a:cs typeface="Arial" pitchFamily="34" charset="0"/>
              </a:rPr>
              <a:t>invata</a:t>
            </a:r>
            <a:r>
              <a:rPr lang="en-US" sz="2000" dirty="0" smtClean="0">
                <a:cs typeface="Arial" pitchFamily="34" charset="0"/>
              </a:rPr>
              <a:t> cum se </a:t>
            </a:r>
            <a:r>
              <a:rPr lang="en-US" sz="2000" dirty="0" err="1" smtClean="0">
                <a:cs typeface="Arial" pitchFamily="34" charset="0"/>
              </a:rPr>
              <a:t>porneste</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se conduce o </a:t>
            </a:r>
            <a:r>
              <a:rPr lang="en-US" sz="2000" dirty="0" err="1" smtClean="0">
                <a:cs typeface="Arial" pitchFamily="34" charset="0"/>
              </a:rPr>
              <a:t>afacere</a:t>
            </a:r>
            <a:r>
              <a:rPr lang="en-US" sz="2000" dirty="0" smtClean="0">
                <a:cs typeface="Arial" pitchFamily="34" charset="0"/>
              </a:rPr>
              <a:t>, </a:t>
            </a:r>
            <a:r>
              <a:rPr lang="en-US" sz="2000" dirty="0" err="1" smtClean="0">
                <a:cs typeface="Arial" pitchFamily="34" charset="0"/>
              </a:rPr>
              <a:t>astfel</a:t>
            </a:r>
            <a:r>
              <a:rPr lang="en-US" sz="2000" dirty="0" smtClean="0">
                <a:cs typeface="Arial" pitchFamily="34" charset="0"/>
              </a:rPr>
              <a:t> </a:t>
            </a:r>
            <a:r>
              <a:rPr lang="en-US" sz="2000" dirty="0" err="1" smtClean="0">
                <a:cs typeface="Arial" pitchFamily="34" charset="0"/>
              </a:rPr>
              <a:t>incat</a:t>
            </a:r>
            <a:r>
              <a:rPr lang="en-US" sz="2000" dirty="0" smtClean="0">
                <a:cs typeface="Arial" pitchFamily="34" charset="0"/>
              </a:rPr>
              <a:t> </a:t>
            </a:r>
            <a:r>
              <a:rPr lang="en-US" sz="2000" dirty="0" err="1" smtClean="0">
                <a:cs typeface="Arial" pitchFamily="34" charset="0"/>
              </a:rPr>
              <a:t>dupa</a:t>
            </a:r>
            <a:r>
              <a:rPr lang="en-US" sz="2000" dirty="0" smtClean="0">
                <a:cs typeface="Arial" pitchFamily="34" charset="0"/>
              </a:rPr>
              <a:t> </a:t>
            </a:r>
            <a:r>
              <a:rPr lang="en-US" sz="2000" dirty="0" err="1" smtClean="0">
                <a:cs typeface="Arial" pitchFamily="34" charset="0"/>
              </a:rPr>
              <a:t>terminarea</a:t>
            </a:r>
            <a:r>
              <a:rPr lang="en-US" sz="2000" dirty="0" smtClean="0">
                <a:cs typeface="Arial" pitchFamily="34" charset="0"/>
              </a:rPr>
              <a:t> </a:t>
            </a:r>
            <a:r>
              <a:rPr lang="en-US" sz="2000" dirty="0" err="1" smtClean="0">
                <a:cs typeface="Arial" pitchFamily="34" charset="0"/>
              </a:rPr>
              <a:t>finantarii</a:t>
            </a:r>
            <a:r>
              <a:rPr lang="en-US" sz="2000" dirty="0" smtClean="0">
                <a:cs typeface="Arial" pitchFamily="34" charset="0"/>
              </a:rPr>
              <a:t> </a:t>
            </a:r>
            <a:r>
              <a:rPr lang="en-US" sz="2000" dirty="0" err="1" smtClean="0">
                <a:cs typeface="Arial" pitchFamily="34" charset="0"/>
              </a:rPr>
              <a:t>sa</a:t>
            </a:r>
            <a:r>
              <a:rPr lang="en-US" sz="2000" dirty="0" smtClean="0">
                <a:cs typeface="Arial" pitchFamily="34" charset="0"/>
              </a:rPr>
              <a:t> </a:t>
            </a:r>
            <a:r>
              <a:rPr lang="en-US" sz="2000" dirty="0" err="1" smtClean="0">
                <a:cs typeface="Arial" pitchFamily="34" charset="0"/>
              </a:rPr>
              <a:t>poata</a:t>
            </a:r>
            <a:r>
              <a:rPr lang="en-US" sz="2000" dirty="0" smtClean="0">
                <a:cs typeface="Arial" pitchFamily="34" charset="0"/>
              </a:rPr>
              <a:t> continua </a:t>
            </a:r>
            <a:r>
              <a:rPr lang="en-US" sz="2000" dirty="0" err="1" smtClean="0">
                <a:cs typeface="Arial" pitchFamily="34" charset="0"/>
              </a:rPr>
              <a:t>activitatea</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a:t>
            </a:r>
            <a:r>
              <a:rPr lang="en-US" sz="2000" dirty="0" err="1" smtClean="0">
                <a:cs typeface="Arial" pitchFamily="34" charset="0"/>
              </a:rPr>
              <a:t>sa</a:t>
            </a:r>
            <a:r>
              <a:rPr lang="en-US" sz="2000" dirty="0" smtClean="0">
                <a:cs typeface="Arial" pitchFamily="34" charset="0"/>
              </a:rPr>
              <a:t> </a:t>
            </a:r>
            <a:r>
              <a:rPr lang="en-US" sz="2000" dirty="0" err="1" smtClean="0">
                <a:cs typeface="Arial" pitchFamily="34" charset="0"/>
              </a:rPr>
              <a:t>obtina</a:t>
            </a:r>
            <a:r>
              <a:rPr lang="en-US" sz="2000" dirty="0" smtClean="0">
                <a:cs typeface="Arial" pitchFamily="34" charset="0"/>
              </a:rPr>
              <a:t> </a:t>
            </a:r>
            <a:r>
              <a:rPr lang="en-US" sz="2000" dirty="0" err="1" smtClean="0">
                <a:cs typeface="Arial" pitchFamily="34" charset="0"/>
              </a:rPr>
              <a:t>venituri</a:t>
            </a:r>
            <a:r>
              <a:rPr lang="en-US" sz="2000" dirty="0" smtClean="0">
                <a:cs typeface="Arial" pitchFamily="34" charset="0"/>
              </a:rPr>
              <a:t> </a:t>
            </a:r>
            <a:r>
              <a:rPr lang="en-US" sz="2000" dirty="0" err="1" smtClean="0">
                <a:cs typeface="Arial" pitchFamily="34" charset="0"/>
              </a:rPr>
              <a:t>pentru</a:t>
            </a:r>
            <a:r>
              <a:rPr lang="en-US" sz="2000" dirty="0" smtClean="0">
                <a:cs typeface="Arial" pitchFamily="34" charset="0"/>
              </a:rPr>
              <a:t> </a:t>
            </a:r>
            <a:r>
              <a:rPr lang="en-US" sz="2000" dirty="0" err="1" smtClean="0">
                <a:cs typeface="Arial" pitchFamily="34" charset="0"/>
              </a:rPr>
              <a:t>intretinerea</a:t>
            </a:r>
            <a:r>
              <a:rPr lang="en-US" sz="2000" dirty="0" smtClean="0">
                <a:cs typeface="Arial" pitchFamily="34" charset="0"/>
              </a:rPr>
              <a:t> </a:t>
            </a:r>
            <a:r>
              <a:rPr lang="en-US" sz="2000" dirty="0" err="1" smtClean="0">
                <a:cs typeface="Arial" pitchFamily="34" charset="0"/>
              </a:rPr>
              <a:t>sa</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a </a:t>
            </a:r>
            <a:r>
              <a:rPr lang="en-US" sz="2000" dirty="0" err="1" smtClean="0">
                <a:cs typeface="Arial" pitchFamily="34" charset="0"/>
              </a:rPr>
              <a:t>familiei</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a:t>
            </a:r>
            <a:r>
              <a:rPr lang="en-US" sz="2000" dirty="0" err="1" smtClean="0">
                <a:cs typeface="Arial" pitchFamily="34" charset="0"/>
              </a:rPr>
              <a:t>chiar</a:t>
            </a:r>
            <a:r>
              <a:rPr lang="en-US" sz="2000" dirty="0" smtClean="0">
                <a:cs typeface="Arial" pitchFamily="34" charset="0"/>
              </a:rPr>
              <a:t> </a:t>
            </a:r>
            <a:r>
              <a:rPr lang="en-US" sz="2000" dirty="0" err="1" smtClean="0">
                <a:cs typeface="Arial" pitchFamily="34" charset="0"/>
              </a:rPr>
              <a:t>sa</a:t>
            </a:r>
            <a:r>
              <a:rPr lang="en-US" sz="2000" dirty="0" smtClean="0">
                <a:cs typeface="Arial" pitchFamily="34" charset="0"/>
              </a:rPr>
              <a:t> </a:t>
            </a:r>
            <a:r>
              <a:rPr lang="en-US" sz="2000" dirty="0" err="1" smtClean="0">
                <a:cs typeface="Arial" pitchFamily="34" charset="0"/>
              </a:rPr>
              <a:t>isi</a:t>
            </a:r>
            <a:r>
              <a:rPr lang="en-US" sz="2000" dirty="0" smtClean="0">
                <a:cs typeface="Arial" pitchFamily="34" charset="0"/>
              </a:rPr>
              <a:t> </a:t>
            </a:r>
            <a:r>
              <a:rPr lang="en-US" sz="2000" dirty="0" err="1" smtClean="0">
                <a:cs typeface="Arial" pitchFamily="34" charset="0"/>
              </a:rPr>
              <a:t>dezvolte</a:t>
            </a:r>
            <a:r>
              <a:rPr lang="en-US" sz="2000" dirty="0" smtClean="0">
                <a:cs typeface="Arial" pitchFamily="34" charset="0"/>
              </a:rPr>
              <a:t> </a:t>
            </a:r>
            <a:r>
              <a:rPr lang="en-US" sz="2000" dirty="0" err="1" smtClean="0">
                <a:cs typeface="Arial" pitchFamily="34" charset="0"/>
              </a:rPr>
              <a:t>afacerea</a:t>
            </a:r>
            <a:r>
              <a:rPr lang="en-US" sz="2000" dirty="0">
                <a:cs typeface="Arial" pitchFamily="34" charset="0"/>
              </a:rPr>
              <a:t> </a:t>
            </a:r>
            <a:r>
              <a:rPr lang="en-US" sz="2000" dirty="0" smtClean="0">
                <a:cs typeface="Arial" pitchFamily="34" charset="0"/>
              </a:rPr>
              <a:t>prin </a:t>
            </a:r>
            <a:r>
              <a:rPr lang="en-US" sz="2000" dirty="0" err="1" smtClean="0">
                <a:cs typeface="Arial" pitchFamily="34" charset="0"/>
              </a:rPr>
              <a:t>noi</a:t>
            </a:r>
            <a:r>
              <a:rPr lang="en-US" sz="2000" dirty="0" smtClean="0">
                <a:cs typeface="Arial" pitchFamily="34" charset="0"/>
              </a:rPr>
              <a:t> </a:t>
            </a:r>
            <a:r>
              <a:rPr lang="en-US" sz="2000" dirty="0" err="1" smtClean="0">
                <a:cs typeface="Arial" pitchFamily="34" charset="0"/>
              </a:rPr>
              <a:t>activitati</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prin </a:t>
            </a:r>
            <a:r>
              <a:rPr lang="en-US" sz="2000" dirty="0" err="1" smtClean="0">
                <a:cs typeface="Arial" pitchFamily="34" charset="0"/>
              </a:rPr>
              <a:t>angajare</a:t>
            </a:r>
            <a:r>
              <a:rPr lang="en-US" sz="2000" dirty="0" smtClean="0">
                <a:cs typeface="Arial" pitchFamily="34" charset="0"/>
              </a:rPr>
              <a:t> de </a:t>
            </a:r>
            <a:r>
              <a:rPr lang="en-US" sz="2000" dirty="0" err="1" smtClean="0">
                <a:cs typeface="Arial" pitchFamily="34" charset="0"/>
              </a:rPr>
              <a:t>noi</a:t>
            </a:r>
            <a:r>
              <a:rPr lang="en-US" sz="2000" dirty="0" smtClean="0">
                <a:cs typeface="Arial" pitchFamily="34" charset="0"/>
              </a:rPr>
              <a:t> </a:t>
            </a:r>
            <a:r>
              <a:rPr lang="en-US" sz="2000" dirty="0" err="1" smtClean="0">
                <a:cs typeface="Arial" pitchFamily="34" charset="0"/>
              </a:rPr>
              <a:t>salariati</a:t>
            </a:r>
            <a:r>
              <a:rPr lang="en-US" sz="2000" dirty="0" smtClean="0">
                <a:cs typeface="Arial" pitchFamily="34" charset="0"/>
              </a:rPr>
              <a:t>.</a:t>
            </a:r>
          </a:p>
          <a:p>
            <a:pPr marL="285750" indent="-285750">
              <a:spcAft>
                <a:spcPts val="600"/>
              </a:spcAft>
              <a:buFont typeface="Courier New" panose="02070309020205020404" pitchFamily="49" charset="0"/>
              <a:buChar char="o"/>
            </a:pPr>
            <a:r>
              <a:rPr lang="ro-RO" sz="2000" dirty="0">
                <a:cs typeface="Arial" pitchFamily="34" charset="0"/>
              </a:rPr>
              <a:t>In cadrul proiectului intreprinzatorul va fi asistat, </a:t>
            </a:r>
            <a:r>
              <a:rPr lang="ro-RO" sz="2000" dirty="0" smtClean="0">
                <a:cs typeface="Arial" pitchFamily="34" charset="0"/>
              </a:rPr>
              <a:t>consiliat</a:t>
            </a:r>
            <a:r>
              <a:rPr lang="en-US" sz="2000" dirty="0" smtClean="0">
                <a:cs typeface="Arial" pitchFamily="34" charset="0"/>
              </a:rPr>
              <a:t> </a:t>
            </a:r>
            <a:r>
              <a:rPr lang="ro-RO" sz="2000" dirty="0" smtClean="0">
                <a:cs typeface="Arial" pitchFamily="34" charset="0"/>
              </a:rPr>
              <a:t>si </a:t>
            </a:r>
            <a:r>
              <a:rPr lang="ro-RO" sz="2000" dirty="0">
                <a:cs typeface="Arial" pitchFamily="34" charset="0"/>
              </a:rPr>
              <a:t>monitorizat de experti in formarea si dezvoltare antreprenoriala.</a:t>
            </a:r>
            <a:endParaRPr lang="en-US" sz="2000" dirty="0">
              <a:cs typeface="Arial" pitchFamily="34" charset="0"/>
            </a:endParaRPr>
          </a:p>
          <a:p>
            <a:pPr marL="285750" indent="-285750">
              <a:buFont typeface="Courier New" panose="02070309020205020404" pitchFamily="49" charset="0"/>
              <a:buChar char="o"/>
            </a:pPr>
            <a:endParaRPr lang="ro-RO" sz="2000" b="1" dirty="0" smtClean="0">
              <a:ea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2</a:t>
            </a:fld>
            <a:endParaRPr lang="ro-RO"/>
          </a:p>
        </p:txBody>
      </p:sp>
    </p:spTree>
    <p:extLst>
      <p:ext uri="{BB962C8B-B14F-4D97-AF65-F5344CB8AC3E}">
        <p14:creationId xmlns:p14="http://schemas.microsoft.com/office/powerpoint/2010/main" xmlns="" val="41570672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445915" y="1138425"/>
            <a:ext cx="10842055" cy="3139321"/>
          </a:xfrm>
          <a:prstGeom prst="rect">
            <a:avLst/>
          </a:prstGeom>
        </p:spPr>
        <p:txBody>
          <a:bodyPr wrap="square">
            <a:spAutoFit/>
          </a:bodyPr>
          <a:lstStyle/>
          <a:p>
            <a:pPr lvl="0"/>
            <a:r>
              <a:rPr lang="ro-RO" b="1" dirty="0" smtClean="0"/>
              <a:t> </a:t>
            </a:r>
            <a:endParaRPr lang="en-US" sz="2000" dirty="0" smtClean="0"/>
          </a:p>
          <a:p>
            <a:pPr marL="285750" lvl="0" indent="-285750"/>
            <a:endParaRPr lang="en-US" sz="2000" dirty="0" smtClean="0"/>
          </a:p>
          <a:p>
            <a:pPr marL="285750" lvl="0" indent="-285750">
              <a:spcAft>
                <a:spcPts val="600"/>
              </a:spcAft>
            </a:pPr>
            <a:r>
              <a:rPr lang="en-US" sz="2000" b="1" dirty="0" err="1" smtClean="0"/>
              <a:t>Activitati</a:t>
            </a:r>
            <a:r>
              <a:rPr lang="en-US" sz="2000" b="1" dirty="0" smtClean="0"/>
              <a:t> care nu </a:t>
            </a:r>
            <a:r>
              <a:rPr lang="en-US" sz="2000" b="1" dirty="0" err="1" smtClean="0"/>
              <a:t>sunt</a:t>
            </a:r>
            <a:r>
              <a:rPr lang="en-US" sz="2000" b="1" dirty="0" smtClean="0"/>
              <a:t> </a:t>
            </a:r>
            <a:r>
              <a:rPr lang="en-US" sz="2000" b="1" dirty="0" err="1" smtClean="0"/>
              <a:t>finantate</a:t>
            </a:r>
            <a:r>
              <a:rPr lang="en-US" sz="2000" b="1" dirty="0" smtClean="0"/>
              <a:t> prin proiect:</a:t>
            </a:r>
          </a:p>
          <a:p>
            <a:pPr lvl="1">
              <a:spcAft>
                <a:spcPts val="600"/>
              </a:spcAft>
              <a:buFont typeface="Wingdings" pitchFamily="2" charset="2"/>
              <a:buChar char="ü"/>
            </a:pPr>
            <a:r>
              <a:rPr lang="en-US" sz="2000" dirty="0" smtClean="0"/>
              <a:t>	</a:t>
            </a:r>
            <a:r>
              <a:rPr lang="en-US" sz="2000" dirty="0" err="1" smtClean="0"/>
              <a:t>activitati</a:t>
            </a:r>
            <a:r>
              <a:rPr lang="en-US" sz="2000" dirty="0" smtClean="0"/>
              <a:t> </a:t>
            </a:r>
            <a:r>
              <a:rPr lang="en-US" sz="2000" dirty="0" err="1" smtClean="0"/>
              <a:t>agricole</a:t>
            </a:r>
            <a:r>
              <a:rPr lang="en-US" sz="2000" dirty="0" smtClean="0"/>
              <a:t>, </a:t>
            </a:r>
            <a:r>
              <a:rPr lang="en-US" sz="2000" dirty="0" err="1" smtClean="0"/>
              <a:t>piscicole</a:t>
            </a:r>
            <a:r>
              <a:rPr lang="en-US" sz="2000" dirty="0" smtClean="0"/>
              <a:t>;</a:t>
            </a:r>
          </a:p>
          <a:p>
            <a:pPr lvl="1">
              <a:spcAft>
                <a:spcPts val="600"/>
              </a:spcAft>
              <a:buFont typeface="Wingdings" pitchFamily="2" charset="2"/>
              <a:buChar char="ü"/>
            </a:pPr>
            <a:r>
              <a:rPr lang="en-US" sz="2000" dirty="0" smtClean="0"/>
              <a:t>	</a:t>
            </a:r>
            <a:r>
              <a:rPr lang="en-US" sz="2000" dirty="0" err="1" smtClean="0"/>
              <a:t>prelucrarea</a:t>
            </a:r>
            <a:r>
              <a:rPr lang="en-US" sz="2000" dirty="0" smtClean="0"/>
              <a:t> </a:t>
            </a:r>
            <a:r>
              <a:rPr lang="en-US" sz="2000" dirty="0" err="1" smtClean="0"/>
              <a:t>produselor</a:t>
            </a:r>
            <a:r>
              <a:rPr lang="en-US" sz="2000" dirty="0" smtClean="0"/>
              <a:t> </a:t>
            </a:r>
            <a:r>
              <a:rPr lang="en-US" sz="2000" dirty="0" err="1" smtClean="0"/>
              <a:t>agricole</a:t>
            </a:r>
            <a:r>
              <a:rPr lang="en-US" sz="2000" dirty="0" smtClean="0"/>
              <a:t>: </a:t>
            </a:r>
            <a:r>
              <a:rPr lang="en-US" sz="2000" dirty="0" err="1" smtClean="0"/>
              <a:t>produsele</a:t>
            </a:r>
            <a:r>
              <a:rPr lang="en-US" sz="2000" dirty="0" smtClean="0"/>
              <a:t> de </a:t>
            </a:r>
            <a:r>
              <a:rPr lang="en-US" sz="2000" dirty="0" err="1" smtClean="0"/>
              <a:t>morarit</a:t>
            </a:r>
            <a:r>
              <a:rPr lang="en-US" sz="2000" dirty="0" smtClean="0"/>
              <a:t>, </a:t>
            </a:r>
            <a:r>
              <a:rPr lang="en-US" sz="2000" dirty="0" err="1" smtClean="0"/>
              <a:t>grasimi</a:t>
            </a:r>
            <a:r>
              <a:rPr lang="en-US" sz="2000" dirty="0" smtClean="0"/>
              <a:t> </a:t>
            </a:r>
            <a:r>
              <a:rPr lang="en-US" sz="2000" dirty="0" err="1" smtClean="0"/>
              <a:t>si</a:t>
            </a:r>
            <a:r>
              <a:rPr lang="en-US" sz="2000" dirty="0" smtClean="0"/>
              <a:t> </a:t>
            </a:r>
            <a:r>
              <a:rPr lang="en-US" sz="2000" dirty="0" err="1" smtClean="0"/>
              <a:t>uleiuri</a:t>
            </a:r>
            <a:r>
              <a:rPr lang="en-US" sz="2000" dirty="0" smtClean="0"/>
              <a:t> </a:t>
            </a:r>
            <a:r>
              <a:rPr lang="en-US" sz="2000" dirty="0" err="1" smtClean="0"/>
              <a:t>vegetale</a:t>
            </a:r>
            <a:r>
              <a:rPr lang="en-US" sz="2000" dirty="0" smtClean="0"/>
              <a:t>, </a:t>
            </a:r>
            <a:r>
              <a:rPr lang="en-US" sz="2000" dirty="0" err="1" smtClean="0"/>
              <a:t>grasimi</a:t>
            </a:r>
            <a:r>
              <a:rPr lang="en-US" sz="2000" dirty="0" smtClean="0"/>
              <a:t> </a:t>
            </a:r>
            <a:r>
              <a:rPr lang="en-US" sz="2000" dirty="0" err="1" smtClean="0"/>
              <a:t>si</a:t>
            </a:r>
            <a:r>
              <a:rPr lang="en-US" sz="2000" dirty="0" smtClean="0"/>
              <a:t> </a:t>
            </a:r>
            <a:r>
              <a:rPr lang="en-US" sz="2000" dirty="0" err="1" smtClean="0"/>
              <a:t>uleiuri</a:t>
            </a:r>
            <a:r>
              <a:rPr lang="en-US" sz="2000" dirty="0" smtClean="0"/>
              <a:t> </a:t>
            </a:r>
            <a:r>
              <a:rPr lang="en-US" sz="2000" dirty="0" err="1" smtClean="0"/>
              <a:t>animale</a:t>
            </a:r>
            <a:r>
              <a:rPr lang="en-US" sz="2000" dirty="0" smtClean="0"/>
              <a:t>, </a:t>
            </a:r>
            <a:r>
              <a:rPr lang="en-US" sz="2000" dirty="0" err="1" smtClean="0"/>
              <a:t>margarina</a:t>
            </a:r>
            <a:r>
              <a:rPr lang="en-US" sz="2000" dirty="0" smtClean="0"/>
              <a:t>, </a:t>
            </a:r>
            <a:r>
              <a:rPr lang="en-US" sz="2000" dirty="0" err="1" smtClean="0"/>
              <a:t>preparate</a:t>
            </a:r>
            <a:r>
              <a:rPr lang="en-US" sz="2000" dirty="0" smtClean="0"/>
              <a:t> din carne de </a:t>
            </a:r>
            <a:r>
              <a:rPr lang="en-US" sz="2000" dirty="0" err="1" smtClean="0"/>
              <a:t>animale</a:t>
            </a:r>
            <a:r>
              <a:rPr lang="en-US" sz="2000" dirty="0" smtClean="0"/>
              <a:t>, </a:t>
            </a:r>
            <a:r>
              <a:rPr lang="en-US" sz="2000" dirty="0" err="1" smtClean="0"/>
              <a:t>peste</a:t>
            </a:r>
            <a:r>
              <a:rPr lang="en-US" sz="2000" dirty="0" smtClean="0"/>
              <a:t>, </a:t>
            </a:r>
            <a:r>
              <a:rPr lang="en-US" sz="2000" dirty="0" err="1" smtClean="0"/>
              <a:t>crustacee</a:t>
            </a:r>
            <a:r>
              <a:rPr lang="en-US" sz="2000" dirty="0" smtClean="0"/>
              <a:t> </a:t>
            </a:r>
            <a:r>
              <a:rPr lang="en-US" sz="2000" dirty="0" err="1" smtClean="0"/>
              <a:t>si</a:t>
            </a:r>
            <a:r>
              <a:rPr lang="en-US" sz="2000" dirty="0" smtClean="0"/>
              <a:t> </a:t>
            </a:r>
            <a:r>
              <a:rPr lang="en-US" sz="2000" dirty="0" err="1" smtClean="0"/>
              <a:t>moluste</a:t>
            </a:r>
            <a:r>
              <a:rPr lang="en-US" sz="2000" dirty="0" smtClean="0"/>
              <a:t>, </a:t>
            </a:r>
            <a:r>
              <a:rPr lang="en-US" sz="2000" dirty="0" err="1" smtClean="0"/>
              <a:t>zahar</a:t>
            </a:r>
            <a:r>
              <a:rPr lang="en-US" sz="2000" dirty="0" smtClean="0"/>
              <a:t>, </a:t>
            </a:r>
            <a:r>
              <a:rPr lang="en-US" sz="2000" dirty="0" err="1" smtClean="0"/>
              <a:t>preparate</a:t>
            </a:r>
            <a:r>
              <a:rPr lang="en-US" sz="2000" dirty="0" smtClean="0"/>
              <a:t> din legume </a:t>
            </a:r>
            <a:r>
              <a:rPr lang="en-US" sz="2000" dirty="0" err="1" smtClean="0"/>
              <a:t>si</a:t>
            </a:r>
            <a:r>
              <a:rPr lang="en-US" sz="2000" dirty="0" smtClean="0"/>
              <a:t> </a:t>
            </a:r>
            <a:r>
              <a:rPr lang="en-US" sz="2000" dirty="0" err="1" smtClean="0"/>
              <a:t>plante</a:t>
            </a:r>
            <a:r>
              <a:rPr lang="en-US" sz="2000" dirty="0" smtClean="0"/>
              <a:t>, must, </a:t>
            </a:r>
            <a:r>
              <a:rPr lang="en-US" sz="2000" dirty="0" err="1" smtClean="0"/>
              <a:t>vinuri</a:t>
            </a:r>
            <a:r>
              <a:rPr lang="en-US" sz="2000" dirty="0" smtClean="0"/>
              <a:t>, </a:t>
            </a:r>
            <a:r>
              <a:rPr lang="en-US" sz="2000" dirty="0" err="1" smtClean="0"/>
              <a:t>bauturi</a:t>
            </a:r>
            <a:r>
              <a:rPr lang="en-US" sz="2000" dirty="0" smtClean="0"/>
              <a:t>, </a:t>
            </a:r>
            <a:r>
              <a:rPr lang="en-US" sz="2000" dirty="0" err="1" smtClean="0"/>
              <a:t>otet</a:t>
            </a:r>
            <a:r>
              <a:rPr lang="en-US" sz="2000" dirty="0" smtClean="0"/>
              <a:t>, etc; </a:t>
            </a:r>
          </a:p>
          <a:p>
            <a:pPr lvl="1">
              <a:spcAft>
                <a:spcPts val="600"/>
              </a:spcAft>
              <a:buFont typeface="Wingdings" pitchFamily="2" charset="2"/>
              <a:buChar char="ü"/>
            </a:pPr>
            <a:r>
              <a:rPr lang="en-US" sz="2000" dirty="0" smtClean="0"/>
              <a:t>	</a:t>
            </a:r>
            <a:r>
              <a:rPr lang="en-US" sz="2000" dirty="0" err="1" smtClean="0"/>
              <a:t>achiziţia</a:t>
            </a:r>
            <a:r>
              <a:rPr lang="en-US" sz="2000" dirty="0" smtClean="0"/>
              <a:t> de </a:t>
            </a:r>
            <a:r>
              <a:rPr lang="en-US" sz="2000" dirty="0" err="1" smtClean="0"/>
              <a:t>vehicule</a:t>
            </a:r>
            <a:r>
              <a:rPr lang="en-US" sz="2000" dirty="0" smtClean="0"/>
              <a:t> de transport </a:t>
            </a:r>
            <a:r>
              <a:rPr lang="en-US" sz="2000" dirty="0" err="1" smtClean="0"/>
              <a:t>rutier</a:t>
            </a:r>
            <a:r>
              <a:rPr lang="en-US" sz="2000" dirty="0" smtClean="0"/>
              <a:t> de </a:t>
            </a:r>
            <a:r>
              <a:rPr lang="en-US" sz="2000" dirty="0" err="1" smtClean="0"/>
              <a:t>mărfuri</a:t>
            </a:r>
            <a:r>
              <a:rPr lang="en-US" sz="2000" dirty="0" smtClean="0"/>
              <a:t>;</a:t>
            </a:r>
          </a:p>
          <a:p>
            <a:pPr lvl="1">
              <a:spcAft>
                <a:spcPts val="600"/>
              </a:spcAft>
              <a:buFont typeface="Wingdings" pitchFamily="2" charset="2"/>
              <a:buChar char="ü"/>
            </a:pPr>
            <a:r>
              <a:rPr lang="en-US" sz="2000" dirty="0" smtClean="0"/>
              <a:t>	</a:t>
            </a:r>
            <a:r>
              <a:rPr lang="ro-RO" sz="2000" dirty="0" smtClean="0"/>
              <a:t>Fabricarea si comertul produselor de tutun;</a:t>
            </a:r>
            <a:r>
              <a:rPr lang="en-US" sz="2000" dirty="0" smtClean="0"/>
              <a:t> </a:t>
            </a:r>
            <a:r>
              <a:rPr lang="en-US" sz="2000" dirty="0" err="1" smtClean="0"/>
              <a:t>jocuri</a:t>
            </a:r>
            <a:r>
              <a:rPr lang="en-US" sz="2000" dirty="0" smtClean="0"/>
              <a:t> de </a:t>
            </a:r>
            <a:r>
              <a:rPr lang="en-US" sz="2000" dirty="0" err="1" smtClean="0"/>
              <a:t>noroc</a:t>
            </a:r>
            <a:r>
              <a:rPr lang="en-US" sz="2000" dirty="0" smtClean="0"/>
              <a:t>. Etc.</a:t>
            </a:r>
            <a:endParaRPr lang="en-US" sz="2000" dirty="0"/>
          </a:p>
        </p:txBody>
      </p:sp>
      <p:sp>
        <p:nvSpPr>
          <p:cNvPr id="8" name="Slide Number Placeholder 7"/>
          <p:cNvSpPr>
            <a:spLocks noGrp="1"/>
          </p:cNvSpPr>
          <p:nvPr>
            <p:ph type="sldNum" sz="quarter" idx="12"/>
          </p:nvPr>
        </p:nvSpPr>
        <p:spPr/>
        <p:txBody>
          <a:bodyPr/>
          <a:lstStyle/>
          <a:p>
            <a:fld id="{D292C887-F013-4568-AC83-BED03A703B39}" type="slidenum">
              <a:rPr lang="ro-RO" smtClean="0"/>
              <a:pPr/>
              <a:t>3</a:t>
            </a:fld>
            <a:endParaRPr lang="ro-RO"/>
          </a:p>
        </p:txBody>
      </p:sp>
    </p:spTree>
    <p:extLst>
      <p:ext uri="{BB962C8B-B14F-4D97-AF65-F5344CB8AC3E}">
        <p14:creationId xmlns:p14="http://schemas.microsoft.com/office/powerpoint/2010/main" xmlns="" val="29616799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445915" y="1138424"/>
            <a:ext cx="10842055" cy="3477875"/>
          </a:xfrm>
          <a:prstGeom prst="rect">
            <a:avLst/>
          </a:prstGeom>
        </p:spPr>
        <p:txBody>
          <a:bodyPr wrap="square">
            <a:spAutoFit/>
          </a:bodyPr>
          <a:lstStyle/>
          <a:p>
            <a:pPr algn="just"/>
            <a:r>
              <a:rPr lang="ro-RO" b="1" dirty="0" smtClean="0"/>
              <a:t> </a:t>
            </a:r>
            <a:r>
              <a:rPr lang="ro-RO" sz="2000" b="1" dirty="0"/>
              <a:t>Identificarea oportunitatilor si </a:t>
            </a:r>
            <a:r>
              <a:rPr lang="en-US" sz="2000" b="1" dirty="0" smtClean="0"/>
              <a:t>a </a:t>
            </a:r>
            <a:r>
              <a:rPr lang="ro-RO" sz="2000" b="1" dirty="0" smtClean="0"/>
              <a:t>ideilor </a:t>
            </a:r>
            <a:r>
              <a:rPr lang="ro-RO" sz="2000" b="1" dirty="0"/>
              <a:t>de </a:t>
            </a:r>
            <a:r>
              <a:rPr lang="ro-RO" sz="2000" b="1" dirty="0" smtClean="0"/>
              <a:t>afaceri</a:t>
            </a:r>
            <a:endParaRPr lang="en-US" sz="2000" b="1" dirty="0" smtClean="0"/>
          </a:p>
          <a:p>
            <a:pPr algn="just"/>
            <a:endParaRPr lang="en-US" sz="2000" dirty="0"/>
          </a:p>
          <a:p>
            <a:r>
              <a:rPr lang="en-US" sz="2000" dirty="0" smtClean="0"/>
              <a:t> Ce </a:t>
            </a:r>
            <a:r>
              <a:rPr lang="en-US" sz="2000" dirty="0" err="1" smtClean="0"/>
              <a:t>este</a:t>
            </a:r>
            <a:r>
              <a:rPr lang="en-US" sz="2000" dirty="0" smtClean="0"/>
              <a:t> o </a:t>
            </a:r>
            <a:r>
              <a:rPr lang="en-US" sz="2000" dirty="0" err="1" smtClean="0"/>
              <a:t>oportunitate</a:t>
            </a:r>
            <a:r>
              <a:rPr lang="en-US" sz="2000" dirty="0" smtClean="0"/>
              <a:t> ? Este o </a:t>
            </a:r>
            <a:r>
              <a:rPr lang="en-US" sz="2000" b="1" dirty="0" err="1" smtClean="0"/>
              <a:t>nevoie</a:t>
            </a:r>
            <a:r>
              <a:rPr lang="en-US" sz="2000" dirty="0" smtClean="0"/>
              <a:t> </a:t>
            </a:r>
            <a:r>
              <a:rPr lang="ro-RO" sz="2000" dirty="0" smtClean="0"/>
              <a:t>a </a:t>
            </a:r>
            <a:r>
              <a:rPr lang="ro-RO" sz="2000" dirty="0"/>
              <a:t>membrilor societatii, a unei comunitati.</a:t>
            </a:r>
            <a:endParaRPr lang="en-US" sz="2000" dirty="0"/>
          </a:p>
          <a:p>
            <a:r>
              <a:rPr lang="en-US" sz="2000" dirty="0" smtClean="0"/>
              <a:t> 	</a:t>
            </a:r>
          </a:p>
          <a:p>
            <a:r>
              <a:rPr lang="en-US" sz="2000" dirty="0" smtClean="0"/>
              <a:t>Ex: </a:t>
            </a:r>
            <a:r>
              <a:rPr lang="ro-RO" sz="2000" dirty="0" smtClean="0"/>
              <a:t>Nevoia </a:t>
            </a:r>
            <a:r>
              <a:rPr lang="ro-RO" sz="2000" dirty="0"/>
              <a:t>de paine conduce la o afacere de brutarie, nevoia de a te imbraca a generat afaceri de croitorie, nevoia de </a:t>
            </a:r>
            <a:r>
              <a:rPr lang="en-US" sz="2000" dirty="0" smtClean="0"/>
              <a:t>a</a:t>
            </a:r>
            <a:r>
              <a:rPr lang="ro-RO" sz="2000" dirty="0" smtClean="0"/>
              <a:t> </a:t>
            </a:r>
            <a:r>
              <a:rPr lang="ro-RO" sz="2000" dirty="0"/>
              <a:t>repara </a:t>
            </a:r>
            <a:r>
              <a:rPr lang="en-US" sz="2000" dirty="0" smtClean="0"/>
              <a:t>un automobile a </a:t>
            </a:r>
            <a:r>
              <a:rPr lang="en-US" sz="2000" dirty="0" err="1" smtClean="0"/>
              <a:t>condus</a:t>
            </a:r>
            <a:r>
              <a:rPr lang="en-US" sz="2000" dirty="0" smtClean="0"/>
              <a:t> la </a:t>
            </a:r>
            <a:r>
              <a:rPr lang="en-US" sz="2000" dirty="0" err="1" smtClean="0"/>
              <a:t>afaceri</a:t>
            </a:r>
            <a:r>
              <a:rPr lang="en-US" sz="2000" dirty="0" smtClean="0"/>
              <a:t> de </a:t>
            </a:r>
            <a:r>
              <a:rPr lang="en-US" sz="2000" dirty="0" err="1" smtClean="0"/>
              <a:t>servicii</a:t>
            </a:r>
            <a:r>
              <a:rPr lang="en-US" sz="2000" dirty="0" smtClean="0"/>
              <a:t> </a:t>
            </a:r>
            <a:r>
              <a:rPr lang="en-US" sz="2000" dirty="0" err="1" smtClean="0"/>
              <a:t>reparatii</a:t>
            </a:r>
            <a:r>
              <a:rPr lang="en-US" sz="2000" dirty="0" smtClean="0"/>
              <a:t> </a:t>
            </a:r>
            <a:r>
              <a:rPr lang="en-US" sz="2000" dirty="0" err="1" smtClean="0"/>
              <a:t>si</a:t>
            </a:r>
            <a:r>
              <a:rPr lang="en-US" sz="2000" dirty="0" smtClean="0"/>
              <a:t> </a:t>
            </a:r>
            <a:r>
              <a:rPr lang="en-US" sz="2000" dirty="0" err="1" smtClean="0"/>
              <a:t>intretinere</a:t>
            </a:r>
            <a:r>
              <a:rPr lang="en-US" sz="2000" dirty="0" smtClean="0"/>
              <a:t> auto;   	</a:t>
            </a:r>
            <a:endParaRPr lang="en-US" sz="2000" dirty="0"/>
          </a:p>
          <a:p>
            <a:r>
              <a:rPr lang="ro-RO" sz="2000" dirty="0" smtClean="0"/>
              <a:t>Cand </a:t>
            </a:r>
            <a:r>
              <a:rPr lang="ro-RO" sz="2000" dirty="0"/>
              <a:t>se sesizeaza o oportunitate intr-o comunitate si se constata ca nu exista o afacere care sa o satisfaca, spunem ca </a:t>
            </a:r>
            <a:r>
              <a:rPr lang="ro-RO" sz="2000" dirty="0" smtClean="0"/>
              <a:t>avem </a:t>
            </a:r>
            <a:r>
              <a:rPr lang="ro-RO" sz="2000" dirty="0"/>
              <a:t>o idee de afaceri</a:t>
            </a:r>
            <a:r>
              <a:rPr lang="ro-RO" sz="2000" dirty="0" smtClean="0"/>
              <a:t>.</a:t>
            </a:r>
            <a:endParaRPr lang="en-US" sz="2000" dirty="0" smtClean="0"/>
          </a:p>
          <a:p>
            <a:endParaRPr lang="en-US" sz="2000" dirty="0"/>
          </a:p>
          <a:p>
            <a:r>
              <a:rPr lang="en-US" sz="2000" b="1" dirty="0" err="1" smtClean="0"/>
              <a:t>Ginditi-va</a:t>
            </a:r>
            <a:r>
              <a:rPr lang="en-US" sz="2000" b="1" dirty="0" smtClean="0"/>
              <a:t> la </a:t>
            </a:r>
            <a:r>
              <a:rPr lang="en-US" sz="2000" b="1" dirty="0" err="1" smtClean="0"/>
              <a:t>nevoile</a:t>
            </a:r>
            <a:r>
              <a:rPr lang="en-US" sz="2000" b="1" dirty="0" smtClean="0"/>
              <a:t> </a:t>
            </a:r>
            <a:r>
              <a:rPr lang="en-US" sz="2000" b="1" dirty="0" err="1" smtClean="0"/>
              <a:t>zonei</a:t>
            </a:r>
            <a:r>
              <a:rPr lang="en-US" sz="2000" b="1" dirty="0" smtClean="0"/>
              <a:t> urbane in care ne </a:t>
            </a:r>
            <a:r>
              <a:rPr lang="en-US" sz="2000" b="1" dirty="0" err="1" smtClean="0"/>
              <a:t>aflam</a:t>
            </a:r>
            <a:r>
              <a:rPr lang="en-US" sz="2000" b="1" dirty="0" smtClean="0"/>
              <a:t> </a:t>
            </a:r>
            <a:r>
              <a:rPr lang="en-US" sz="2000" b="1" dirty="0" err="1" smtClean="0"/>
              <a:t>si</a:t>
            </a:r>
            <a:r>
              <a:rPr lang="en-US" sz="2000" b="1" dirty="0" smtClean="0"/>
              <a:t> </a:t>
            </a:r>
            <a:r>
              <a:rPr lang="en-US" sz="2000" b="1" dirty="0" err="1" smtClean="0"/>
              <a:t>ce</a:t>
            </a:r>
            <a:r>
              <a:rPr lang="en-US" sz="2000" b="1" dirty="0" smtClean="0"/>
              <a:t> </a:t>
            </a:r>
            <a:r>
              <a:rPr lang="en-US" sz="2000" b="1" dirty="0" err="1" smtClean="0"/>
              <a:t>anume</a:t>
            </a:r>
            <a:r>
              <a:rPr lang="en-US" sz="2000" b="1" dirty="0" smtClean="0"/>
              <a:t> </a:t>
            </a:r>
            <a:r>
              <a:rPr lang="en-US" sz="2000" b="1" dirty="0" err="1" smtClean="0"/>
              <a:t>idei</a:t>
            </a:r>
            <a:r>
              <a:rPr lang="en-US" sz="2000" b="1" dirty="0" smtClean="0"/>
              <a:t> de </a:t>
            </a:r>
            <a:r>
              <a:rPr lang="en-US" sz="2000" b="1" dirty="0" err="1" smtClean="0"/>
              <a:t>afaceri</a:t>
            </a:r>
            <a:r>
              <a:rPr lang="en-US" sz="2000" b="1" dirty="0" smtClean="0"/>
              <a:t> </a:t>
            </a:r>
            <a:r>
              <a:rPr lang="en-US" sz="2000" b="1" dirty="0" err="1" smtClean="0"/>
              <a:t>ar</a:t>
            </a:r>
            <a:r>
              <a:rPr lang="en-US" sz="2000" b="1" dirty="0" smtClean="0"/>
              <a:t> </a:t>
            </a:r>
            <a:r>
              <a:rPr lang="en-US" sz="2000" b="1" dirty="0" err="1" smtClean="0"/>
              <a:t>putea</a:t>
            </a:r>
            <a:r>
              <a:rPr lang="en-US" sz="2000" b="1" dirty="0" smtClean="0"/>
              <a:t> genera. </a:t>
            </a:r>
            <a:endParaRPr lang="ro-RO" sz="2000" dirty="0" smtClean="0">
              <a:effectLst/>
              <a:latin typeface="Times New Roman" panose="02020603050405020304" pitchFamily="18" charset="0"/>
              <a:ea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4</a:t>
            </a:fld>
            <a:endParaRPr lang="ro-RO"/>
          </a:p>
        </p:txBody>
      </p:sp>
    </p:spTree>
    <p:extLst>
      <p:ext uri="{BB962C8B-B14F-4D97-AF65-F5344CB8AC3E}">
        <p14:creationId xmlns:p14="http://schemas.microsoft.com/office/powerpoint/2010/main" xmlns="" val="29616799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445914" y="985720"/>
            <a:ext cx="11300171" cy="4878259"/>
          </a:xfrm>
          <a:prstGeom prst="rect">
            <a:avLst/>
          </a:prstGeom>
        </p:spPr>
        <p:txBody>
          <a:bodyPr wrap="square">
            <a:spAutoFit/>
          </a:bodyPr>
          <a:lstStyle/>
          <a:p>
            <a:pPr algn="just">
              <a:spcAft>
                <a:spcPts val="600"/>
              </a:spcAft>
            </a:pPr>
            <a:r>
              <a:rPr lang="en-US" sz="2800" dirty="0" smtClean="0">
                <a:effectLst/>
                <a:latin typeface="Times New Roman" panose="02020603050405020304" pitchFamily="18" charset="0"/>
                <a:ea typeface="Times New Roman" panose="02020603050405020304" pitchFamily="18" charset="0"/>
              </a:rPr>
              <a:t> </a:t>
            </a:r>
            <a:r>
              <a:rPr lang="en-US" sz="2000" b="1" dirty="0" err="1" smtClean="0">
                <a:effectLst/>
                <a:ea typeface="Times New Roman" panose="02020603050405020304" pitchFamily="18" charset="0"/>
              </a:rPr>
              <a:t>Idee</a:t>
            </a:r>
            <a:r>
              <a:rPr lang="en-US" sz="2000" b="1" dirty="0" smtClean="0">
                <a:effectLst/>
                <a:ea typeface="Times New Roman" panose="02020603050405020304" pitchFamily="18" charset="0"/>
              </a:rPr>
              <a:t> de </a:t>
            </a:r>
            <a:r>
              <a:rPr lang="en-US" sz="2000" b="1" dirty="0" err="1" smtClean="0">
                <a:effectLst/>
                <a:ea typeface="Times New Roman" panose="02020603050405020304" pitchFamily="18" charset="0"/>
              </a:rPr>
              <a:t>afaceri</a:t>
            </a:r>
            <a:r>
              <a:rPr lang="en-US" sz="2000" b="1" dirty="0" smtClean="0">
                <a:effectLst/>
                <a:ea typeface="Times New Roman" panose="02020603050405020304" pitchFamily="18" charset="0"/>
              </a:rPr>
              <a:t> </a:t>
            </a:r>
            <a:r>
              <a:rPr lang="en-US" sz="2000" b="1" dirty="0" err="1" smtClean="0">
                <a:effectLst/>
                <a:ea typeface="Times New Roman" panose="02020603050405020304" pitchFamily="18" charset="0"/>
              </a:rPr>
              <a:t>viabila</a:t>
            </a:r>
            <a:endParaRPr lang="en-US" sz="2000" b="1" dirty="0" smtClean="0">
              <a:effectLst/>
              <a:ea typeface="Times New Roman" panose="02020603050405020304" pitchFamily="18" charset="0"/>
            </a:endParaRPr>
          </a:p>
          <a:p>
            <a:pPr>
              <a:spcAft>
                <a:spcPts val="600"/>
              </a:spcAft>
            </a:pPr>
            <a:r>
              <a:rPr lang="en-US" sz="2000" dirty="0" smtClean="0"/>
              <a:t> S</a:t>
            </a:r>
            <a:r>
              <a:rPr lang="ro-RO" sz="2000" dirty="0" smtClean="0"/>
              <a:t>tabilirea </a:t>
            </a:r>
            <a:r>
              <a:rPr lang="ro-RO" sz="2000" dirty="0"/>
              <a:t>ideii de afaceri este prioritara, firma reprezentand un instrument pentru transpunerea ei in </a:t>
            </a:r>
            <a:r>
              <a:rPr lang="ro-RO" sz="2000" dirty="0" smtClean="0"/>
              <a:t>realitate</a:t>
            </a:r>
            <a:endParaRPr lang="en-US" sz="2000" dirty="0" smtClean="0"/>
          </a:p>
          <a:p>
            <a:pPr>
              <a:spcAft>
                <a:spcPts val="600"/>
              </a:spcAft>
            </a:pPr>
            <a:endParaRPr lang="en-US" sz="2000" dirty="0"/>
          </a:p>
          <a:p>
            <a:pPr>
              <a:spcAft>
                <a:spcPts val="600"/>
              </a:spcAft>
            </a:pPr>
            <a:r>
              <a:rPr lang="en-US" sz="2000" b="1" dirty="0"/>
              <a:t>"Am o </a:t>
            </a:r>
            <a:r>
              <a:rPr lang="en-US" sz="2000" b="1" dirty="0" err="1"/>
              <a:t>idee</a:t>
            </a:r>
            <a:r>
              <a:rPr lang="en-US" sz="2000" b="1" dirty="0"/>
              <a:t> de </a:t>
            </a:r>
            <a:r>
              <a:rPr lang="en-US" sz="2000" b="1" dirty="0" err="1"/>
              <a:t>afaceri</a:t>
            </a:r>
            <a:r>
              <a:rPr lang="en-US" sz="2000" b="1" dirty="0"/>
              <a:t> </a:t>
            </a:r>
            <a:r>
              <a:rPr lang="en-US" sz="2000" b="1" dirty="0" err="1"/>
              <a:t>viabila</a:t>
            </a:r>
            <a:r>
              <a:rPr lang="en-US" sz="2000" b="1" dirty="0"/>
              <a:t>?"</a:t>
            </a:r>
            <a:r>
              <a:rPr lang="en-US" sz="2000" dirty="0"/>
              <a:t> </a:t>
            </a:r>
            <a:r>
              <a:rPr lang="en-US" sz="2000" dirty="0" err="1"/>
              <a:t>Aceasta</a:t>
            </a:r>
            <a:r>
              <a:rPr lang="en-US" sz="2000" dirty="0"/>
              <a:t> </a:t>
            </a:r>
            <a:r>
              <a:rPr lang="en-US" sz="2000" dirty="0" err="1"/>
              <a:t>este</a:t>
            </a:r>
            <a:r>
              <a:rPr lang="en-US" sz="2000" dirty="0"/>
              <a:t> </a:t>
            </a:r>
            <a:r>
              <a:rPr lang="en-US" sz="2000" dirty="0" err="1" smtClean="0"/>
              <a:t>intrebarea</a:t>
            </a:r>
            <a:r>
              <a:rPr lang="en-US" sz="2000" dirty="0" smtClean="0"/>
              <a:t> </a:t>
            </a:r>
            <a:r>
              <a:rPr lang="en-US" sz="2000" dirty="0"/>
              <a:t>de la care </a:t>
            </a:r>
            <a:r>
              <a:rPr lang="en-US" sz="2000" dirty="0" err="1"/>
              <a:t>ar</a:t>
            </a:r>
            <a:r>
              <a:rPr lang="en-US" sz="2000" dirty="0"/>
              <a:t> </a:t>
            </a:r>
            <a:r>
              <a:rPr lang="en-US" sz="2000" dirty="0" err="1"/>
              <a:t>trebui</a:t>
            </a:r>
            <a:r>
              <a:rPr lang="en-US" sz="2000" dirty="0"/>
              <a:t> </a:t>
            </a:r>
            <a:r>
              <a:rPr lang="en-US" sz="2000" dirty="0" err="1"/>
              <a:t>sa</a:t>
            </a:r>
            <a:r>
              <a:rPr lang="en-US" sz="2000" dirty="0"/>
              <a:t> se </a:t>
            </a:r>
            <a:r>
              <a:rPr lang="en-US" sz="2000" dirty="0" err="1"/>
              <a:t>porneasca</a:t>
            </a:r>
            <a:r>
              <a:rPr lang="en-US" sz="2000" dirty="0"/>
              <a:t> in </a:t>
            </a:r>
            <a:r>
              <a:rPr lang="en-US" sz="2000" dirty="0" err="1"/>
              <a:t>incercarea</a:t>
            </a:r>
            <a:r>
              <a:rPr lang="en-US" sz="2000" dirty="0"/>
              <a:t> de a </a:t>
            </a:r>
            <a:r>
              <a:rPr lang="en-US" sz="2000" dirty="0" err="1"/>
              <a:t>gasi</a:t>
            </a:r>
            <a:r>
              <a:rPr lang="en-US" sz="2000" dirty="0"/>
              <a:t> </a:t>
            </a:r>
            <a:r>
              <a:rPr lang="en-US" sz="2000" dirty="0" err="1"/>
              <a:t>raspunsuri</a:t>
            </a:r>
            <a:r>
              <a:rPr lang="en-US" sz="2000" dirty="0"/>
              <a:t>, </a:t>
            </a:r>
            <a:r>
              <a:rPr lang="en-US" sz="2000" dirty="0" err="1"/>
              <a:t>inainte</a:t>
            </a:r>
            <a:r>
              <a:rPr lang="en-US" sz="2000" dirty="0"/>
              <a:t> de start.</a:t>
            </a:r>
          </a:p>
          <a:p>
            <a:pPr>
              <a:spcAft>
                <a:spcPts val="600"/>
              </a:spcAft>
            </a:pPr>
            <a:endParaRPr lang="en-US" sz="2000" dirty="0" smtClean="0"/>
          </a:p>
          <a:p>
            <a:pPr>
              <a:spcAft>
                <a:spcPts val="600"/>
              </a:spcAft>
            </a:pPr>
            <a:r>
              <a:rPr lang="en-US" sz="2000" dirty="0" err="1" smtClean="0"/>
              <a:t>Ce</a:t>
            </a:r>
            <a:r>
              <a:rPr lang="en-US" sz="2000" dirty="0" smtClean="0"/>
              <a:t> </a:t>
            </a:r>
            <a:r>
              <a:rPr lang="en-US" sz="2000" dirty="0" err="1"/>
              <a:t>inseamna</a:t>
            </a:r>
            <a:r>
              <a:rPr lang="en-US" sz="2000" dirty="0"/>
              <a:t> o „</a:t>
            </a:r>
            <a:r>
              <a:rPr lang="en-US" sz="2000" dirty="0" err="1"/>
              <a:t>idee</a:t>
            </a:r>
            <a:r>
              <a:rPr lang="en-US" sz="2000" dirty="0"/>
              <a:t> </a:t>
            </a:r>
            <a:r>
              <a:rPr lang="en-US" sz="2000" dirty="0" err="1"/>
              <a:t>viabila</a:t>
            </a:r>
            <a:r>
              <a:rPr lang="en-US" sz="2000" dirty="0"/>
              <a:t>”? </a:t>
            </a:r>
          </a:p>
          <a:p>
            <a:pPr lvl="0">
              <a:spcAft>
                <a:spcPts val="600"/>
              </a:spcAft>
            </a:pPr>
            <a:r>
              <a:rPr lang="en-US" sz="2000" dirty="0"/>
              <a:t>	</a:t>
            </a:r>
            <a:r>
              <a:rPr lang="en-US" sz="2000" dirty="0" smtClean="0"/>
              <a:t>- O </a:t>
            </a:r>
            <a:r>
              <a:rPr lang="en-US" sz="2000" dirty="0" err="1"/>
              <a:t>idee</a:t>
            </a:r>
            <a:r>
              <a:rPr lang="en-US" sz="2000" dirty="0"/>
              <a:t> care vine in </a:t>
            </a:r>
            <a:r>
              <a:rPr lang="en-US" sz="2000" dirty="0" err="1"/>
              <a:t>intampinarea</a:t>
            </a:r>
            <a:r>
              <a:rPr lang="en-US" sz="2000" dirty="0"/>
              <a:t> </a:t>
            </a:r>
            <a:r>
              <a:rPr lang="en-US" sz="2000" dirty="0" err="1"/>
              <a:t>cerintelor</a:t>
            </a:r>
            <a:r>
              <a:rPr lang="en-US" sz="2000" dirty="0"/>
              <a:t> </a:t>
            </a:r>
            <a:r>
              <a:rPr lang="en-US" sz="2000" dirty="0" err="1"/>
              <a:t>pietei</a:t>
            </a:r>
            <a:r>
              <a:rPr lang="ro-RO" sz="2000" dirty="0"/>
              <a:t>; </a:t>
            </a:r>
            <a:endParaRPr lang="en-US" sz="2000" dirty="0"/>
          </a:p>
          <a:p>
            <a:pPr lvl="0">
              <a:spcAft>
                <a:spcPts val="600"/>
              </a:spcAft>
            </a:pPr>
            <a:r>
              <a:rPr lang="en-US" sz="2000" dirty="0" smtClean="0"/>
              <a:t>	- O </a:t>
            </a:r>
            <a:r>
              <a:rPr lang="en-US" sz="2000" dirty="0" err="1"/>
              <a:t>idee</a:t>
            </a:r>
            <a:r>
              <a:rPr lang="en-US" sz="2000" dirty="0"/>
              <a:t> </a:t>
            </a:r>
            <a:r>
              <a:rPr lang="en-US" sz="2000" dirty="0" err="1"/>
              <a:t>capabila</a:t>
            </a:r>
            <a:r>
              <a:rPr lang="en-US" sz="2000" dirty="0"/>
              <a:t> </a:t>
            </a:r>
            <a:r>
              <a:rPr lang="en-US" sz="2000" dirty="0" err="1"/>
              <a:t>sa</a:t>
            </a:r>
            <a:r>
              <a:rPr lang="en-US" sz="2000" dirty="0"/>
              <a:t> </a:t>
            </a:r>
            <a:r>
              <a:rPr lang="en-US" sz="2000" dirty="0" err="1"/>
              <a:t>faca</a:t>
            </a:r>
            <a:r>
              <a:rPr lang="en-US" sz="2000" dirty="0"/>
              <a:t> fata </a:t>
            </a:r>
            <a:r>
              <a:rPr lang="en-US" sz="2000" dirty="0" err="1"/>
              <a:t>concurentei</a:t>
            </a:r>
            <a:r>
              <a:rPr lang="en-US" sz="2000" dirty="0"/>
              <a:t>;</a:t>
            </a:r>
          </a:p>
          <a:p>
            <a:pPr lvl="0">
              <a:spcAft>
                <a:spcPts val="600"/>
              </a:spcAft>
            </a:pPr>
            <a:r>
              <a:rPr lang="en-US" sz="2000" dirty="0" smtClean="0"/>
              <a:t>	- O </a:t>
            </a:r>
            <a:r>
              <a:rPr lang="en-US" sz="2000" dirty="0" err="1"/>
              <a:t>idee</a:t>
            </a:r>
            <a:r>
              <a:rPr lang="en-US" sz="2000" dirty="0"/>
              <a:t> care </a:t>
            </a:r>
            <a:r>
              <a:rPr lang="en-US" sz="2000" dirty="0" err="1"/>
              <a:t>poate</a:t>
            </a:r>
            <a:r>
              <a:rPr lang="en-US" sz="2000" dirty="0"/>
              <a:t> fi </a:t>
            </a:r>
            <a:r>
              <a:rPr lang="en-US" sz="2000" dirty="0" err="1"/>
              <a:t>aplicata</a:t>
            </a:r>
            <a:r>
              <a:rPr lang="en-US" sz="2000" dirty="0"/>
              <a:t> in </a:t>
            </a:r>
            <a:r>
              <a:rPr lang="en-US" sz="2000" dirty="0" err="1"/>
              <a:t>practica</a:t>
            </a:r>
            <a:r>
              <a:rPr lang="en-US" sz="2000" dirty="0"/>
              <a:t>, </a:t>
            </a:r>
            <a:r>
              <a:rPr lang="en-US" sz="2000" dirty="0" err="1"/>
              <a:t>fiind</a:t>
            </a:r>
            <a:r>
              <a:rPr lang="en-US" sz="2000" dirty="0"/>
              <a:t> </a:t>
            </a:r>
            <a:r>
              <a:rPr lang="en-US" sz="2000" dirty="0" err="1"/>
              <a:t>profitabila</a:t>
            </a:r>
            <a:r>
              <a:rPr lang="en-US" sz="2000" dirty="0"/>
              <a:t> </a:t>
            </a:r>
            <a:r>
              <a:rPr lang="en-US" sz="2000" dirty="0" err="1"/>
              <a:t>pe</a:t>
            </a:r>
            <a:r>
              <a:rPr lang="en-US" sz="2000" dirty="0"/>
              <a:t> </a:t>
            </a:r>
            <a:r>
              <a:rPr lang="en-US" sz="2000" dirty="0" err="1"/>
              <a:t>termen</a:t>
            </a:r>
            <a:r>
              <a:rPr lang="en-US" sz="2000" dirty="0"/>
              <a:t> lung. </a:t>
            </a:r>
            <a:endParaRPr lang="en-US" sz="2000" dirty="0" smtClean="0"/>
          </a:p>
          <a:p>
            <a:pPr lvl="0"/>
            <a:endParaRPr lang="en-US" sz="2000" dirty="0" smtClean="0"/>
          </a:p>
          <a:p>
            <a:pPr lvl="1"/>
            <a:endParaRPr lang="en-US" dirty="0"/>
          </a:p>
        </p:txBody>
      </p:sp>
      <p:sp>
        <p:nvSpPr>
          <p:cNvPr id="8" name="Slide Number Placeholder 7"/>
          <p:cNvSpPr>
            <a:spLocks noGrp="1"/>
          </p:cNvSpPr>
          <p:nvPr>
            <p:ph type="sldNum" sz="quarter" idx="12"/>
          </p:nvPr>
        </p:nvSpPr>
        <p:spPr/>
        <p:txBody>
          <a:bodyPr/>
          <a:lstStyle/>
          <a:p>
            <a:fld id="{D292C887-F013-4568-AC83-BED03A703B39}" type="slidenum">
              <a:rPr lang="ro-RO" smtClean="0"/>
              <a:pPr/>
              <a:t>5</a:t>
            </a:fld>
            <a:endParaRPr lang="ro-RO"/>
          </a:p>
        </p:txBody>
      </p:sp>
    </p:spTree>
    <p:extLst>
      <p:ext uri="{BB962C8B-B14F-4D97-AF65-F5344CB8AC3E}">
        <p14:creationId xmlns:p14="http://schemas.microsoft.com/office/powerpoint/2010/main" xmlns="" val="2369364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793404" cy="5601533"/>
          </a:xfrm>
          <a:prstGeom prst="rect">
            <a:avLst/>
          </a:prstGeom>
        </p:spPr>
        <p:txBody>
          <a:bodyPr wrap="square">
            <a:spAutoFit/>
          </a:bodyPr>
          <a:lstStyle/>
          <a:p>
            <a:pPr algn="just"/>
            <a:r>
              <a:rPr lang="en-US" sz="2000" b="1" dirty="0" err="1" smtClean="0">
                <a:effectLst/>
                <a:ea typeface="Times New Roman" panose="02020603050405020304" pitchFamily="18" charset="0"/>
                <a:cs typeface="Arial" pitchFamily="34" charset="0"/>
              </a:rPr>
              <a:t>Definirea</a:t>
            </a:r>
            <a:r>
              <a:rPr lang="en-US" sz="2000" b="1" dirty="0" smtClean="0">
                <a:effectLst/>
                <a:ea typeface="Times New Roman" panose="02020603050405020304" pitchFamily="18" charset="0"/>
                <a:cs typeface="Arial" pitchFamily="34" charset="0"/>
              </a:rPr>
              <a:t> </a:t>
            </a:r>
            <a:r>
              <a:rPr lang="en-US" sz="2000" b="1" dirty="0" err="1" smtClean="0">
                <a:effectLst/>
                <a:ea typeface="Times New Roman" panose="02020603050405020304" pitchFamily="18" charset="0"/>
                <a:cs typeface="Arial" pitchFamily="34" charset="0"/>
              </a:rPr>
              <a:t>obiectivelor</a:t>
            </a:r>
            <a:r>
              <a:rPr lang="en-US" sz="2000" b="1" dirty="0" smtClean="0">
                <a:effectLst/>
                <a:ea typeface="Times New Roman" panose="02020603050405020304" pitchFamily="18" charset="0"/>
                <a:cs typeface="Arial" pitchFamily="34" charset="0"/>
              </a:rPr>
              <a:t> </a:t>
            </a:r>
            <a:r>
              <a:rPr lang="en-US" sz="2000" b="1" dirty="0" err="1" smtClean="0">
                <a:effectLst/>
                <a:ea typeface="Times New Roman" panose="02020603050405020304" pitchFamily="18" charset="0"/>
                <a:cs typeface="Arial" pitchFamily="34" charset="0"/>
              </a:rPr>
              <a:t>unei</a:t>
            </a:r>
            <a:r>
              <a:rPr lang="en-US" sz="2000" b="1" dirty="0" smtClean="0">
                <a:effectLst/>
                <a:ea typeface="Times New Roman" panose="02020603050405020304" pitchFamily="18" charset="0"/>
                <a:cs typeface="Arial" pitchFamily="34" charset="0"/>
              </a:rPr>
              <a:t> </a:t>
            </a:r>
            <a:r>
              <a:rPr lang="en-US" sz="2000" b="1" dirty="0" err="1" smtClean="0">
                <a:effectLst/>
                <a:ea typeface="Times New Roman" panose="02020603050405020304" pitchFamily="18" charset="0"/>
                <a:cs typeface="Arial" pitchFamily="34" charset="0"/>
              </a:rPr>
              <a:t>afaceri</a:t>
            </a:r>
            <a:endParaRPr lang="en-US" sz="2000" b="1" dirty="0" smtClean="0">
              <a:effectLst/>
              <a:ea typeface="Times New Roman" panose="02020603050405020304" pitchFamily="18" charset="0"/>
              <a:cs typeface="Arial" pitchFamily="34" charset="0"/>
            </a:endParaRPr>
          </a:p>
          <a:p>
            <a:pPr algn="just"/>
            <a:endParaRPr lang="en-US" sz="2000" b="1" dirty="0">
              <a:cs typeface="Arial" pitchFamily="34" charset="0"/>
            </a:endParaRPr>
          </a:p>
          <a:p>
            <a:pPr algn="just"/>
            <a:r>
              <a:rPr lang="ro-RO" sz="2000" b="1" dirty="0" smtClean="0">
                <a:cs typeface="Arial" pitchFamily="34" charset="0"/>
              </a:rPr>
              <a:t>Fixarea </a:t>
            </a:r>
            <a:r>
              <a:rPr lang="ro-RO" sz="2000" b="1" dirty="0">
                <a:cs typeface="Arial" pitchFamily="34" charset="0"/>
              </a:rPr>
              <a:t>obiectivelor afacerii este </a:t>
            </a:r>
            <a:r>
              <a:rPr lang="ro-RO" sz="2000" b="1" dirty="0" smtClean="0">
                <a:cs typeface="Arial" pitchFamily="34" charset="0"/>
              </a:rPr>
              <a:t>esentiala</a:t>
            </a:r>
            <a:endParaRPr lang="en-US" sz="2000" b="1" dirty="0" smtClean="0">
              <a:cs typeface="Arial" pitchFamily="34" charset="0"/>
            </a:endParaRPr>
          </a:p>
          <a:p>
            <a:pPr lvl="0"/>
            <a:r>
              <a:rPr lang="en-US" sz="2000" i="1" dirty="0" smtClean="0">
                <a:cs typeface="Arial" pitchFamily="34" charset="0"/>
              </a:rPr>
              <a:t>	</a:t>
            </a:r>
            <a:r>
              <a:rPr lang="ro-RO" sz="2000" dirty="0" smtClean="0">
                <a:cs typeface="Arial" pitchFamily="34" charset="0"/>
              </a:rPr>
              <a:t>Ce </a:t>
            </a:r>
            <a:r>
              <a:rPr lang="ro-RO" sz="2000" dirty="0">
                <a:cs typeface="Arial" pitchFamily="34" charset="0"/>
              </a:rPr>
              <a:t>doresc sa obtin? </a:t>
            </a:r>
            <a:endParaRPr lang="en-US" sz="2000" dirty="0">
              <a:cs typeface="Arial" pitchFamily="34" charset="0"/>
            </a:endParaRPr>
          </a:p>
          <a:p>
            <a:pPr lvl="0"/>
            <a:r>
              <a:rPr lang="en-US" sz="2000" dirty="0" smtClean="0">
                <a:cs typeface="Arial" pitchFamily="34" charset="0"/>
              </a:rPr>
              <a:t>	</a:t>
            </a:r>
            <a:r>
              <a:rPr lang="ro-RO" sz="2000" dirty="0" smtClean="0">
                <a:cs typeface="Arial" pitchFamily="34" charset="0"/>
              </a:rPr>
              <a:t>Unde </a:t>
            </a:r>
            <a:r>
              <a:rPr lang="ro-RO" sz="2000" dirty="0">
                <a:cs typeface="Arial" pitchFamily="34" charset="0"/>
              </a:rPr>
              <a:t>vreau sa ajung? </a:t>
            </a:r>
            <a:endParaRPr lang="en-US" sz="2000" dirty="0">
              <a:cs typeface="Arial" pitchFamily="34" charset="0"/>
            </a:endParaRPr>
          </a:p>
          <a:p>
            <a:pPr lvl="0"/>
            <a:r>
              <a:rPr lang="en-US" sz="2000" dirty="0" smtClean="0">
                <a:cs typeface="Arial" pitchFamily="34" charset="0"/>
              </a:rPr>
              <a:t>	</a:t>
            </a:r>
            <a:r>
              <a:rPr lang="ro-RO" sz="2000" dirty="0" smtClean="0">
                <a:cs typeface="Arial" pitchFamily="34" charset="0"/>
              </a:rPr>
              <a:t>Ce </a:t>
            </a:r>
            <a:r>
              <a:rPr lang="ro-RO" sz="2000" dirty="0">
                <a:cs typeface="Arial" pitchFamily="34" charset="0"/>
              </a:rPr>
              <a:t>rezultate vreau sa ating?</a:t>
            </a:r>
            <a:endParaRPr lang="en-US" sz="2000" dirty="0">
              <a:cs typeface="Arial" pitchFamily="34" charset="0"/>
            </a:endParaRPr>
          </a:p>
          <a:p>
            <a:pPr lvl="0"/>
            <a:r>
              <a:rPr lang="ro-RO" sz="2000" dirty="0">
                <a:cs typeface="Arial" pitchFamily="34" charset="0"/>
              </a:rPr>
              <a:t> </a:t>
            </a:r>
            <a:r>
              <a:rPr lang="en-US" sz="2000" dirty="0" smtClean="0">
                <a:cs typeface="Arial" pitchFamily="34" charset="0"/>
              </a:rPr>
              <a:t>	</a:t>
            </a:r>
            <a:r>
              <a:rPr lang="ro-RO" sz="2000" dirty="0" smtClean="0">
                <a:cs typeface="Arial" pitchFamily="34" charset="0"/>
              </a:rPr>
              <a:t>Ce </a:t>
            </a:r>
            <a:r>
              <a:rPr lang="ro-RO" sz="2000" dirty="0">
                <a:cs typeface="Arial" pitchFamily="34" charset="0"/>
              </a:rPr>
              <a:t>activitati voi realiza si in cat timp</a:t>
            </a:r>
            <a:r>
              <a:rPr lang="ro-RO" sz="2000" dirty="0" smtClean="0">
                <a:cs typeface="Arial" pitchFamily="34" charset="0"/>
              </a:rPr>
              <a:t>?</a:t>
            </a:r>
            <a:endParaRPr lang="en-US" sz="2000" dirty="0" smtClean="0">
              <a:cs typeface="Arial" pitchFamily="34" charset="0"/>
            </a:endParaRPr>
          </a:p>
          <a:p>
            <a:endParaRPr lang="en-US" sz="2000" dirty="0" smtClean="0">
              <a:cs typeface="Arial" pitchFamily="34" charset="0"/>
            </a:endParaRPr>
          </a:p>
          <a:p>
            <a:r>
              <a:rPr lang="ro-RO" sz="2000" dirty="0" smtClean="0">
                <a:cs typeface="Arial" pitchFamily="34" charset="0"/>
              </a:rPr>
              <a:t>Prin </a:t>
            </a:r>
            <a:r>
              <a:rPr lang="ro-RO" sz="2000" dirty="0">
                <a:cs typeface="Arial" pitchFamily="34" charset="0"/>
              </a:rPr>
              <a:t>definirea obiectivului nu se propune realizarea a ceva imposibil de atins in conditiile date.</a:t>
            </a:r>
            <a:endParaRPr lang="en-US" sz="2000" dirty="0">
              <a:cs typeface="Arial" pitchFamily="34" charset="0"/>
            </a:endParaRPr>
          </a:p>
          <a:p>
            <a:endParaRPr lang="en-US" sz="2000" dirty="0" smtClean="0">
              <a:cs typeface="Arial" pitchFamily="34" charset="0"/>
            </a:endParaRPr>
          </a:p>
          <a:p>
            <a:r>
              <a:rPr lang="ro-RO" sz="2000" dirty="0" smtClean="0">
                <a:cs typeface="Arial" pitchFamily="34" charset="0"/>
              </a:rPr>
              <a:t>Obiectivele </a:t>
            </a:r>
            <a:r>
              <a:rPr lang="ro-RO" sz="2000" dirty="0">
                <a:cs typeface="Arial" pitchFamily="34" charset="0"/>
              </a:rPr>
              <a:t>se stabilesc pe termen scurt (de pilda 1 luna), pe termen mediu (1-2 ani) pe termen lung (5 ani</a:t>
            </a:r>
            <a:r>
              <a:rPr lang="ro-RO" sz="2000" dirty="0" smtClean="0">
                <a:cs typeface="Arial" pitchFamily="34" charset="0"/>
              </a:rPr>
              <a:t>).</a:t>
            </a:r>
            <a:endParaRPr lang="en-US" sz="2000" dirty="0" smtClean="0">
              <a:cs typeface="Arial" pitchFamily="34" charset="0"/>
            </a:endParaRPr>
          </a:p>
          <a:p>
            <a:endParaRPr lang="en-US" sz="2000" dirty="0">
              <a:cs typeface="Arial" pitchFamily="34" charset="0"/>
            </a:endParaRPr>
          </a:p>
          <a:p>
            <a:r>
              <a:rPr lang="en-US" sz="2000" dirty="0">
                <a:cs typeface="Arial" pitchFamily="34" charset="0"/>
              </a:rPr>
              <a:t>L</a:t>
            </a:r>
            <a:r>
              <a:rPr lang="ro-RO" sz="2000" dirty="0" smtClean="0">
                <a:cs typeface="Arial" pitchFamily="34" charset="0"/>
              </a:rPr>
              <a:t>a </a:t>
            </a:r>
            <a:r>
              <a:rPr lang="ro-RO" sz="2000" dirty="0">
                <a:cs typeface="Arial" pitchFamily="34" charset="0"/>
              </a:rPr>
              <a:t>formularea obiectivelor </a:t>
            </a:r>
            <a:r>
              <a:rPr lang="en-US" sz="2000" dirty="0" err="1" smtClean="0">
                <a:cs typeface="Arial" pitchFamily="34" charset="0"/>
              </a:rPr>
              <a:t>trebuie</a:t>
            </a:r>
            <a:r>
              <a:rPr lang="en-US" sz="2000" dirty="0" smtClean="0">
                <a:cs typeface="Arial" pitchFamily="34" charset="0"/>
              </a:rPr>
              <a:t> </a:t>
            </a:r>
            <a:r>
              <a:rPr lang="en-US" sz="2000" dirty="0" err="1" smtClean="0">
                <a:cs typeface="Arial" pitchFamily="34" charset="0"/>
              </a:rPr>
              <a:t>sa</a:t>
            </a:r>
            <a:r>
              <a:rPr lang="en-US" sz="2000" dirty="0" smtClean="0">
                <a:cs typeface="Arial" pitchFamily="34" charset="0"/>
              </a:rPr>
              <a:t> se </a:t>
            </a:r>
            <a:r>
              <a:rPr lang="ro-RO" sz="2000" dirty="0" smtClean="0">
                <a:cs typeface="Arial" pitchFamily="34" charset="0"/>
              </a:rPr>
              <a:t>identific</a:t>
            </a:r>
            <a:r>
              <a:rPr lang="en-US" sz="2000" dirty="0" smtClean="0">
                <a:cs typeface="Arial" pitchFamily="34" charset="0"/>
              </a:rPr>
              <a:t>e</a:t>
            </a:r>
            <a:r>
              <a:rPr lang="ro-RO" sz="2000" dirty="0" smtClean="0">
                <a:cs typeface="Arial" pitchFamily="34" charset="0"/>
              </a:rPr>
              <a:t> </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a:t>
            </a:r>
            <a:r>
              <a:rPr lang="ro-RO" sz="2000" dirty="0" smtClean="0">
                <a:cs typeface="Arial" pitchFamily="34" charset="0"/>
              </a:rPr>
              <a:t>viitoare </a:t>
            </a:r>
            <a:r>
              <a:rPr lang="ro-RO" sz="2000" dirty="0">
                <a:cs typeface="Arial" pitchFamily="34" charset="0"/>
              </a:rPr>
              <a:t>obstacole care impiedica realizarea obiectivelor, ca de exemplu lipsa finantarii pentru achizitia unor echipamente, lipsa fortei de munca calificate, aparitia unui concurent puternic in zona, etc. </a:t>
            </a:r>
            <a:endParaRPr lang="en-US" sz="2000" dirty="0">
              <a:cs typeface="Arial" pitchFamily="34" charset="0"/>
            </a:endParaRPr>
          </a:p>
          <a:p>
            <a:pPr lvl="0"/>
            <a:endParaRPr lang="en-US" sz="2000" dirty="0">
              <a:latin typeface="Arial" pitchFamily="34" charset="0"/>
              <a:cs typeface="Arial" pitchFamily="34" charset="0"/>
            </a:endParaRPr>
          </a:p>
          <a:p>
            <a:pPr algn="just"/>
            <a:endParaRPr lang="en-US" sz="2000" dirty="0">
              <a:latin typeface="Arial" pitchFamily="34" charset="0"/>
              <a:cs typeface="Arial" pitchFamily="34" charset="0"/>
            </a:endParaRPr>
          </a:p>
          <a:p>
            <a:pPr algn="just">
              <a:spcAft>
                <a:spcPts val="0"/>
              </a:spcAft>
            </a:pPr>
            <a:endParaRPr lang="ro-RO"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6</a:t>
            </a:fld>
            <a:endParaRPr lang="ro-RO"/>
          </a:p>
        </p:txBody>
      </p:sp>
    </p:spTree>
    <p:extLst>
      <p:ext uri="{BB962C8B-B14F-4D97-AF65-F5344CB8AC3E}">
        <p14:creationId xmlns:p14="http://schemas.microsoft.com/office/powerpoint/2010/main" xmlns="" val="32829183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793404" cy="2523768"/>
          </a:xfrm>
          <a:prstGeom prst="rect">
            <a:avLst/>
          </a:prstGeom>
        </p:spPr>
        <p:txBody>
          <a:bodyPr wrap="square">
            <a:spAutoFit/>
          </a:bodyPr>
          <a:lstStyle/>
          <a:p>
            <a:pPr algn="just"/>
            <a:endParaRPr lang="en-US" sz="2000" b="1" dirty="0" smtClean="0">
              <a:effectLst/>
              <a:latin typeface="Arial" pitchFamily="34" charset="0"/>
              <a:ea typeface="Times New Roman" panose="02020603050405020304" pitchFamily="18" charset="0"/>
              <a:cs typeface="Arial" pitchFamily="34" charset="0"/>
            </a:endParaRPr>
          </a:p>
          <a:p>
            <a:pPr algn="just"/>
            <a:r>
              <a:rPr lang="en-US" sz="2000" b="1" dirty="0" smtClean="0">
                <a:effectLst/>
                <a:ea typeface="Times New Roman" panose="02020603050405020304" pitchFamily="18" charset="0"/>
                <a:cs typeface="Arial" pitchFamily="34" charset="0"/>
              </a:rPr>
              <a:t>ANALIZA SWOT- </a:t>
            </a:r>
            <a:r>
              <a:rPr lang="en-US" sz="2000" b="1" dirty="0" err="1" smtClean="0">
                <a:effectLst/>
                <a:ea typeface="Times New Roman" panose="02020603050405020304" pitchFamily="18" charset="0"/>
                <a:cs typeface="Arial" pitchFamily="34" charset="0"/>
              </a:rPr>
              <a:t>Instrumentul</a:t>
            </a:r>
            <a:r>
              <a:rPr lang="en-US" sz="2000" b="1" dirty="0" smtClean="0">
                <a:effectLst/>
                <a:ea typeface="Times New Roman" panose="02020603050405020304" pitchFamily="18" charset="0"/>
                <a:cs typeface="Arial" pitchFamily="34" charset="0"/>
              </a:rPr>
              <a:t> principal </a:t>
            </a:r>
            <a:r>
              <a:rPr lang="en-US" sz="2000" b="1" dirty="0" err="1" smtClean="0">
                <a:effectLst/>
                <a:ea typeface="Times New Roman" panose="02020603050405020304" pitchFamily="18" charset="0"/>
                <a:cs typeface="Arial" pitchFamily="34" charset="0"/>
              </a:rPr>
              <a:t>pentru</a:t>
            </a:r>
            <a:r>
              <a:rPr lang="en-US" sz="2000" b="1" dirty="0" smtClean="0">
                <a:effectLst/>
                <a:ea typeface="Times New Roman" panose="02020603050405020304" pitchFamily="18" charset="0"/>
                <a:cs typeface="Arial" pitchFamily="34" charset="0"/>
              </a:rPr>
              <a:t> </a:t>
            </a:r>
            <a:r>
              <a:rPr lang="en-US" sz="2000" b="1" dirty="0" err="1" smtClean="0">
                <a:effectLst/>
                <a:ea typeface="Times New Roman" panose="02020603050405020304" pitchFamily="18" charset="0"/>
                <a:cs typeface="Arial" pitchFamily="34" charset="0"/>
              </a:rPr>
              <a:t>analiza</a:t>
            </a:r>
            <a:r>
              <a:rPr lang="en-US" sz="2000" b="1" dirty="0" smtClean="0">
                <a:effectLst/>
                <a:ea typeface="Times New Roman" panose="02020603050405020304" pitchFamily="18" charset="0"/>
                <a:cs typeface="Arial" pitchFamily="34" charset="0"/>
              </a:rPr>
              <a:t> </a:t>
            </a:r>
            <a:r>
              <a:rPr lang="en-US" sz="2000" b="1" dirty="0" err="1" smtClean="0">
                <a:effectLst/>
                <a:ea typeface="Times New Roman" panose="02020603050405020304" pitchFamily="18" charset="0"/>
                <a:cs typeface="Arial" pitchFamily="34" charset="0"/>
              </a:rPr>
              <a:t>ideii</a:t>
            </a:r>
            <a:r>
              <a:rPr lang="en-US" sz="2000" b="1" dirty="0" smtClean="0">
                <a:effectLst/>
                <a:ea typeface="Times New Roman" panose="02020603050405020304" pitchFamily="18" charset="0"/>
                <a:cs typeface="Arial" pitchFamily="34" charset="0"/>
              </a:rPr>
              <a:t> de </a:t>
            </a:r>
            <a:r>
              <a:rPr lang="en-US" sz="2000" b="1" dirty="0" err="1" smtClean="0">
                <a:effectLst/>
                <a:ea typeface="Times New Roman" panose="02020603050405020304" pitchFamily="18" charset="0"/>
                <a:cs typeface="Arial" pitchFamily="34" charset="0"/>
              </a:rPr>
              <a:t>afaceri</a:t>
            </a:r>
            <a:r>
              <a:rPr lang="en-US" sz="2000" b="1" dirty="0" smtClean="0">
                <a:effectLst/>
                <a:ea typeface="Times New Roman" panose="02020603050405020304" pitchFamily="18" charset="0"/>
                <a:cs typeface="Arial" pitchFamily="34" charset="0"/>
              </a:rPr>
              <a:t>: </a:t>
            </a:r>
            <a:r>
              <a:rPr lang="en-US" sz="2000" dirty="0" err="1" smtClean="0">
                <a:effectLst/>
                <a:ea typeface="Times New Roman" panose="02020603050405020304" pitchFamily="18" charset="0"/>
                <a:cs typeface="Arial" pitchFamily="34" charset="0"/>
              </a:rPr>
              <a:t>radiografie</a:t>
            </a:r>
            <a:r>
              <a:rPr lang="en-US" sz="2000" dirty="0" smtClean="0">
                <a:effectLst/>
                <a:ea typeface="Times New Roman" panose="02020603050405020304" pitchFamily="18" charset="0"/>
                <a:cs typeface="Arial" pitchFamily="34" charset="0"/>
              </a:rPr>
              <a:t> </a:t>
            </a:r>
            <a:r>
              <a:rPr lang="vi-VN" sz="2000" dirty="0" smtClean="0"/>
              <a:t>a firmei sau a ideii de afaceri</a:t>
            </a:r>
            <a:r>
              <a:rPr lang="en-US" sz="2000" dirty="0" smtClean="0"/>
              <a:t>; </a:t>
            </a:r>
            <a:r>
              <a:rPr lang="vi-VN" sz="2000" dirty="0" smtClean="0"/>
              <a:t>evaluează în același timp factorii de influență interni și externi ai unei organizații</a:t>
            </a:r>
            <a:endParaRPr lang="en-US" sz="2000" b="1" dirty="0" smtClean="0">
              <a:effectLst/>
              <a:ea typeface="Times New Roman" panose="02020603050405020304" pitchFamily="18" charset="0"/>
              <a:cs typeface="Arial" pitchFamily="34" charset="0"/>
            </a:endParaRPr>
          </a:p>
          <a:p>
            <a:pPr algn="just"/>
            <a:endParaRPr lang="en-US" sz="2000" b="1" dirty="0">
              <a:latin typeface="Arial" pitchFamily="34" charset="0"/>
              <a:cs typeface="Arial" pitchFamily="34" charset="0"/>
            </a:endParaRPr>
          </a:p>
          <a:p>
            <a:pPr algn="just"/>
            <a:endParaRPr lang="en-US" sz="2000" b="1" dirty="0" smtClean="0">
              <a:latin typeface="Arial" pitchFamily="34" charset="0"/>
              <a:cs typeface="Arial" pitchFamily="34" charset="0"/>
            </a:endParaRPr>
          </a:p>
          <a:p>
            <a:pPr lvl="0"/>
            <a:endParaRPr lang="en-US" sz="2000" dirty="0">
              <a:latin typeface="Arial" pitchFamily="34" charset="0"/>
              <a:cs typeface="Arial" pitchFamily="34" charset="0"/>
            </a:endParaRPr>
          </a:p>
          <a:p>
            <a:pPr algn="just"/>
            <a:endParaRPr lang="en-US" sz="2000" dirty="0">
              <a:latin typeface="Arial" pitchFamily="34" charset="0"/>
              <a:cs typeface="Arial" pitchFamily="34" charset="0"/>
            </a:endParaRPr>
          </a:p>
          <a:p>
            <a:pPr algn="just">
              <a:spcAft>
                <a:spcPts val="0"/>
              </a:spcAft>
            </a:pPr>
            <a:endParaRPr lang="ro-RO"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7</a:t>
            </a:fld>
            <a:endParaRPr lang="ro-RO"/>
          </a:p>
        </p:txBody>
      </p:sp>
      <p:pic>
        <p:nvPicPr>
          <p:cNvPr id="10" name="Picture 9" descr="Imagini pentru analiza SWOT"/>
          <p:cNvPicPr/>
          <p:nvPr/>
        </p:nvPicPr>
        <p:blipFill>
          <a:blip r:embed="rId5" cstate="print"/>
          <a:srcRect/>
          <a:stretch>
            <a:fillRect/>
          </a:stretch>
        </p:blipFill>
        <p:spPr bwMode="auto">
          <a:xfrm>
            <a:off x="3347310" y="2054654"/>
            <a:ext cx="5497380" cy="4581151"/>
          </a:xfrm>
          <a:prstGeom prst="rect">
            <a:avLst/>
          </a:prstGeom>
          <a:noFill/>
          <a:ln w="9525">
            <a:noFill/>
            <a:miter lim="800000"/>
            <a:headEnd/>
            <a:tailEnd/>
          </a:ln>
        </p:spPr>
      </p:pic>
    </p:spTree>
    <p:extLst>
      <p:ext uri="{BB962C8B-B14F-4D97-AF65-F5344CB8AC3E}">
        <p14:creationId xmlns:p14="http://schemas.microsoft.com/office/powerpoint/2010/main" xmlns="" val="20935006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500195" cy="5555367"/>
          </a:xfrm>
          <a:prstGeom prst="rect">
            <a:avLst/>
          </a:prstGeom>
        </p:spPr>
        <p:txBody>
          <a:bodyPr wrap="square">
            <a:spAutoFit/>
          </a:bodyPr>
          <a:lstStyle/>
          <a:p>
            <a:pPr algn="just"/>
            <a:endParaRPr lang="en-US" sz="2000" b="1" dirty="0" smtClean="0"/>
          </a:p>
          <a:p>
            <a:pPr algn="just">
              <a:spcAft>
                <a:spcPts val="600"/>
              </a:spcAft>
            </a:pPr>
            <a:r>
              <a:rPr lang="en-US" sz="2000" b="1" dirty="0" smtClean="0">
                <a:latin typeface="Arial" panose="020B0604020202020204" pitchFamily="34" charset="0"/>
                <a:cs typeface="Arial" panose="020B0604020202020204" pitchFamily="34" charset="0"/>
              </a:rPr>
              <a:t>PUNCTE TARI: </a:t>
            </a:r>
            <a:r>
              <a:rPr lang="en-US" sz="2000" b="1" dirty="0" err="1" smtClean="0">
                <a:latin typeface="Arial" panose="020B0604020202020204" pitchFamily="34" charset="0"/>
                <a:cs typeface="Arial" panose="020B0604020202020204" pitchFamily="34" charset="0"/>
              </a:rPr>
              <a:t>sunt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conditii</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existente</a:t>
            </a:r>
            <a:r>
              <a:rPr lang="en-US" sz="2000" b="1" dirty="0" smtClean="0">
                <a:latin typeface="Arial" panose="020B0604020202020204" pitchFamily="34" charset="0"/>
                <a:cs typeface="Arial" panose="020B0604020202020204" pitchFamily="34" charset="0"/>
              </a:rPr>
              <a:t> care pot </a:t>
            </a:r>
            <a:r>
              <a:rPr lang="en-US" sz="2000" b="1" dirty="0" err="1" smtClean="0">
                <a:latin typeface="Arial" panose="020B0604020202020204" pitchFamily="34" charset="0"/>
                <a:cs typeface="Arial" panose="020B0604020202020204" pitchFamily="34" charset="0"/>
              </a:rPr>
              <a:t>asigura</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succesul</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afacerii</a:t>
            </a:r>
            <a:r>
              <a:rPr lang="en-US" sz="2000" b="1" dirty="0" smtClean="0">
                <a:latin typeface="Arial" panose="020B0604020202020204" pitchFamily="34" charset="0"/>
                <a:cs typeface="Arial" panose="020B0604020202020204" pitchFamily="34" charset="0"/>
              </a:rPr>
              <a:t>: </a:t>
            </a:r>
          </a:p>
          <a:p>
            <a:pPr marL="742950" lvl="1" indent="-285750">
              <a:spcAft>
                <a:spcPts val="600"/>
              </a:spcAft>
              <a:buFont typeface="Wingdings" pitchFamily="2" charset="2"/>
              <a:buChar char="ü"/>
            </a:pPr>
            <a:r>
              <a:rPr lang="en-US" sz="2000" dirty="0" err="1" smtClean="0"/>
              <a:t>Experienta</a:t>
            </a:r>
            <a:r>
              <a:rPr lang="en-US" sz="2000" dirty="0" smtClean="0"/>
              <a:t> </a:t>
            </a:r>
            <a:r>
              <a:rPr lang="en-US" sz="2000" dirty="0" err="1" smtClean="0"/>
              <a:t>antreprenoriiala</a:t>
            </a:r>
            <a:r>
              <a:rPr lang="en-US" sz="2000" dirty="0" smtClean="0"/>
              <a:t>; </a:t>
            </a:r>
          </a:p>
          <a:p>
            <a:pPr marL="742950" lvl="1" indent="-285750">
              <a:spcAft>
                <a:spcPts val="600"/>
              </a:spcAft>
              <a:buFont typeface="Wingdings" pitchFamily="2" charset="2"/>
              <a:buChar char="ü"/>
            </a:pPr>
            <a:r>
              <a:rPr lang="en-US" sz="2000" dirty="0" err="1" smtClean="0"/>
              <a:t>Experienta</a:t>
            </a:r>
            <a:r>
              <a:rPr lang="en-US" sz="2000" dirty="0" smtClean="0"/>
              <a:t> </a:t>
            </a:r>
            <a:r>
              <a:rPr lang="en-US" sz="2000" dirty="0"/>
              <a:t>de </a:t>
            </a:r>
            <a:r>
              <a:rPr lang="en-US" sz="2000" dirty="0" err="1"/>
              <a:t>munca</a:t>
            </a:r>
            <a:r>
              <a:rPr lang="en-US" sz="2000" dirty="0"/>
              <a:t> in </a:t>
            </a:r>
            <a:r>
              <a:rPr lang="en-US" sz="2000" dirty="0" err="1"/>
              <a:t>domeniu</a:t>
            </a:r>
            <a:endParaRPr lang="en-US" sz="2000" dirty="0"/>
          </a:p>
          <a:p>
            <a:pPr marL="742950" lvl="1" indent="-285750">
              <a:spcAft>
                <a:spcPts val="600"/>
              </a:spcAft>
              <a:buFont typeface="Wingdings" pitchFamily="2" charset="2"/>
              <a:buChar char="ü"/>
            </a:pPr>
            <a:r>
              <a:rPr lang="en-US" sz="2000" dirty="0" err="1"/>
              <a:t>Abilitati</a:t>
            </a:r>
            <a:r>
              <a:rPr lang="en-US" sz="2000" dirty="0"/>
              <a:t> de </a:t>
            </a:r>
            <a:r>
              <a:rPr lang="en-US" sz="2000" dirty="0" err="1"/>
              <a:t>conducere</a:t>
            </a:r>
            <a:endParaRPr lang="en-US" sz="2000" dirty="0"/>
          </a:p>
          <a:p>
            <a:pPr marL="742950" lvl="1" indent="-285750">
              <a:spcAft>
                <a:spcPts val="600"/>
              </a:spcAft>
              <a:buFont typeface="Wingdings" pitchFamily="2" charset="2"/>
              <a:buChar char="ü"/>
            </a:pPr>
            <a:r>
              <a:rPr lang="en-US" sz="2000" dirty="0" err="1" smtClean="0"/>
              <a:t>Creativitate</a:t>
            </a:r>
            <a:endParaRPr lang="en-US" sz="2000" dirty="0"/>
          </a:p>
          <a:p>
            <a:pPr marL="742950" lvl="1" indent="-285750">
              <a:spcAft>
                <a:spcPts val="600"/>
              </a:spcAft>
              <a:buFont typeface="Wingdings" pitchFamily="2" charset="2"/>
              <a:buChar char="ü"/>
            </a:pPr>
            <a:r>
              <a:rPr lang="en-US" sz="2000" dirty="0" err="1"/>
              <a:t>Resurse</a:t>
            </a:r>
            <a:r>
              <a:rPr lang="en-US" sz="2000" dirty="0"/>
              <a:t> </a:t>
            </a:r>
            <a:r>
              <a:rPr lang="en-US" sz="2000" dirty="0" err="1"/>
              <a:t>financiare</a:t>
            </a:r>
            <a:r>
              <a:rPr lang="en-US" sz="2000" dirty="0"/>
              <a:t> </a:t>
            </a:r>
            <a:r>
              <a:rPr lang="en-US" sz="2000" dirty="0" err="1"/>
              <a:t>suficiente</a:t>
            </a:r>
            <a:r>
              <a:rPr lang="en-US" sz="2000" dirty="0"/>
              <a:t> </a:t>
            </a:r>
          </a:p>
          <a:p>
            <a:pPr marL="742950" lvl="1" indent="-285750">
              <a:spcAft>
                <a:spcPts val="600"/>
              </a:spcAft>
              <a:buFont typeface="Wingdings" pitchFamily="2" charset="2"/>
              <a:buChar char="ü"/>
            </a:pPr>
            <a:r>
              <a:rPr lang="en-US" sz="2000" dirty="0"/>
              <a:t>O </a:t>
            </a:r>
            <a:r>
              <a:rPr lang="en-US" sz="2000" dirty="0" err="1"/>
              <a:t>echipa</a:t>
            </a:r>
            <a:r>
              <a:rPr lang="en-US" sz="2000" dirty="0"/>
              <a:t> </a:t>
            </a:r>
            <a:r>
              <a:rPr lang="en-US" sz="2000" dirty="0" err="1"/>
              <a:t>competenta</a:t>
            </a:r>
            <a:r>
              <a:rPr lang="en-US" sz="2000" dirty="0"/>
              <a:t> </a:t>
            </a:r>
            <a:r>
              <a:rPr lang="en-US" sz="2000" dirty="0" err="1"/>
              <a:t>deja</a:t>
            </a:r>
            <a:r>
              <a:rPr lang="en-US" sz="2000" dirty="0"/>
              <a:t> </a:t>
            </a:r>
            <a:r>
              <a:rPr lang="en-US" sz="2000" dirty="0" err="1"/>
              <a:t>formata</a:t>
            </a:r>
            <a:endParaRPr lang="en-US" sz="2000" dirty="0"/>
          </a:p>
          <a:p>
            <a:pPr marL="742950" lvl="1" indent="-285750">
              <a:spcAft>
                <a:spcPts val="600"/>
              </a:spcAft>
              <a:buFont typeface="Wingdings" pitchFamily="2" charset="2"/>
              <a:buChar char="ü"/>
            </a:pPr>
            <a:r>
              <a:rPr lang="en-US" sz="2000" dirty="0" err="1"/>
              <a:t>Relatie</a:t>
            </a:r>
            <a:r>
              <a:rPr lang="en-US" sz="2000" dirty="0"/>
              <a:t> </a:t>
            </a:r>
            <a:r>
              <a:rPr lang="en-US" sz="2000" dirty="0" err="1"/>
              <a:t>buna</a:t>
            </a:r>
            <a:r>
              <a:rPr lang="en-US" sz="2000" dirty="0"/>
              <a:t> cu </a:t>
            </a:r>
            <a:r>
              <a:rPr lang="en-US" sz="2000" dirty="0" err="1"/>
              <a:t>clientii</a:t>
            </a:r>
            <a:endParaRPr lang="en-US" sz="2000" dirty="0"/>
          </a:p>
          <a:p>
            <a:pPr marL="742950" lvl="1" indent="-285750">
              <a:spcAft>
                <a:spcPts val="600"/>
              </a:spcAft>
              <a:buFont typeface="Wingdings" pitchFamily="2" charset="2"/>
              <a:buChar char="ü"/>
            </a:pPr>
            <a:r>
              <a:rPr lang="en-US" sz="2000" dirty="0" err="1"/>
              <a:t>Pret</a:t>
            </a:r>
            <a:r>
              <a:rPr lang="en-US" sz="2000" dirty="0"/>
              <a:t> </a:t>
            </a:r>
            <a:r>
              <a:rPr lang="en-US" sz="2000" dirty="0" err="1"/>
              <a:t>mai</a:t>
            </a:r>
            <a:r>
              <a:rPr lang="en-US" sz="2000" dirty="0"/>
              <a:t> </a:t>
            </a:r>
            <a:r>
              <a:rPr lang="en-US" sz="2000" dirty="0" err="1"/>
              <a:t>scazut</a:t>
            </a:r>
            <a:endParaRPr lang="en-US" sz="2000" dirty="0"/>
          </a:p>
          <a:p>
            <a:pPr marL="742950" lvl="1" indent="-285750">
              <a:spcAft>
                <a:spcPts val="600"/>
              </a:spcAft>
              <a:buFont typeface="Wingdings" pitchFamily="2" charset="2"/>
              <a:buChar char="ü"/>
            </a:pPr>
            <a:r>
              <a:rPr lang="en-US" sz="2000" dirty="0" err="1" smtClean="0"/>
              <a:t>Intelegere</a:t>
            </a:r>
            <a:r>
              <a:rPr lang="en-US" sz="2000" dirty="0" smtClean="0"/>
              <a:t> </a:t>
            </a:r>
            <a:r>
              <a:rPr lang="en-US" sz="2000" dirty="0"/>
              <a:t>din </a:t>
            </a:r>
            <a:r>
              <a:rPr lang="en-US" sz="2000" dirty="0" err="1"/>
              <a:t>partea</a:t>
            </a:r>
            <a:r>
              <a:rPr lang="en-US" sz="2000" dirty="0"/>
              <a:t> </a:t>
            </a:r>
            <a:r>
              <a:rPr lang="en-US" sz="2000" dirty="0" err="1"/>
              <a:t>familiei</a:t>
            </a:r>
            <a:r>
              <a:rPr lang="en-US" sz="2000" dirty="0"/>
              <a:t> </a:t>
            </a:r>
            <a:r>
              <a:rPr lang="en-US" sz="2000" dirty="0" err="1"/>
              <a:t>si</a:t>
            </a:r>
            <a:r>
              <a:rPr lang="en-US" sz="2000" dirty="0"/>
              <a:t> </a:t>
            </a:r>
            <a:r>
              <a:rPr lang="en-US" sz="2000" dirty="0" err="1"/>
              <a:t>posibilitatea</a:t>
            </a:r>
            <a:r>
              <a:rPr lang="en-US" sz="2000" dirty="0"/>
              <a:t> de a </a:t>
            </a:r>
            <a:r>
              <a:rPr lang="en-US" sz="2000" dirty="0" err="1"/>
              <a:t>primi</a:t>
            </a:r>
            <a:r>
              <a:rPr lang="en-US" sz="2000" dirty="0"/>
              <a:t> </a:t>
            </a:r>
            <a:r>
              <a:rPr lang="en-US" sz="2000" dirty="0" err="1"/>
              <a:t>ajutor</a:t>
            </a:r>
            <a:r>
              <a:rPr lang="en-US" sz="2000" dirty="0"/>
              <a:t> real de la </a:t>
            </a:r>
            <a:r>
              <a:rPr lang="en-US" sz="2000" dirty="0" err="1"/>
              <a:t>membrii</a:t>
            </a:r>
            <a:r>
              <a:rPr lang="en-US" sz="2000" dirty="0"/>
              <a:t> </a:t>
            </a:r>
            <a:r>
              <a:rPr lang="en-US" sz="2000" dirty="0" err="1"/>
              <a:t>acesteia</a:t>
            </a:r>
            <a:endParaRPr lang="en-US" sz="2000" dirty="0"/>
          </a:p>
          <a:p>
            <a:pPr marL="742950" lvl="1" indent="-285750">
              <a:spcAft>
                <a:spcPts val="600"/>
              </a:spcAft>
              <a:buFont typeface="Wingdings" pitchFamily="2" charset="2"/>
              <a:buChar char="ü"/>
            </a:pPr>
            <a:r>
              <a:rPr lang="en-US" sz="2000" dirty="0" err="1"/>
              <a:t>Contacte</a:t>
            </a:r>
            <a:r>
              <a:rPr lang="en-US" sz="2000" dirty="0"/>
              <a:t> </a:t>
            </a:r>
            <a:r>
              <a:rPr lang="en-US" sz="2000" dirty="0" err="1"/>
              <a:t>prealabile</a:t>
            </a:r>
            <a:r>
              <a:rPr lang="en-US" sz="2000" dirty="0"/>
              <a:t> cu </a:t>
            </a:r>
            <a:r>
              <a:rPr lang="en-US" sz="2000" dirty="0" err="1"/>
              <a:t>potentiali</a:t>
            </a:r>
            <a:r>
              <a:rPr lang="en-US" sz="2000" dirty="0"/>
              <a:t> </a:t>
            </a:r>
            <a:r>
              <a:rPr lang="en-US" sz="2000" dirty="0" err="1" smtClean="0"/>
              <a:t>investitori</a:t>
            </a:r>
            <a:endParaRPr lang="en-US" sz="2000" dirty="0" smtClean="0"/>
          </a:p>
          <a:p>
            <a:pPr lvl="0"/>
            <a:endParaRPr lang="en-US" sz="2000" dirty="0"/>
          </a:p>
          <a:p>
            <a:pPr algn="just"/>
            <a:endParaRPr lang="en-US" sz="2000" dirty="0"/>
          </a:p>
          <a:p>
            <a:pPr algn="just">
              <a:spcAft>
                <a:spcPts val="0"/>
              </a:spcAft>
            </a:pPr>
            <a:endParaRPr lang="ro-RO" sz="2000"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8</a:t>
            </a:fld>
            <a:endParaRPr lang="ro-RO"/>
          </a:p>
        </p:txBody>
      </p:sp>
    </p:spTree>
    <p:extLst>
      <p:ext uri="{BB962C8B-B14F-4D97-AF65-F5344CB8AC3E}">
        <p14:creationId xmlns:p14="http://schemas.microsoft.com/office/powerpoint/2010/main" xmlns="" val="20935006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500195" cy="5555367"/>
          </a:xfrm>
          <a:prstGeom prst="rect">
            <a:avLst/>
          </a:prstGeom>
        </p:spPr>
        <p:txBody>
          <a:bodyPr wrap="square">
            <a:spAutoFit/>
          </a:bodyPr>
          <a:lstStyle/>
          <a:p>
            <a:pPr algn="just"/>
            <a:r>
              <a:rPr lang="en-US" sz="2000" b="1" dirty="0" smtClean="0">
                <a:cs typeface="Arial" pitchFamily="34" charset="0"/>
              </a:rPr>
              <a:t>PUNCTE SLABE: </a:t>
            </a:r>
            <a:r>
              <a:rPr lang="en-US" sz="2000" b="1" dirty="0" err="1" smtClean="0">
                <a:cs typeface="Arial" pitchFamily="34" charset="0"/>
              </a:rPr>
              <a:t>dezavantaje</a:t>
            </a:r>
            <a:r>
              <a:rPr lang="en-US" sz="2000" b="1" dirty="0" smtClean="0">
                <a:cs typeface="Arial" pitchFamily="34" charset="0"/>
              </a:rPr>
              <a:t>, </a:t>
            </a:r>
            <a:r>
              <a:rPr lang="en-US" sz="2000" b="1" dirty="0" err="1" smtClean="0">
                <a:cs typeface="Arial" pitchFamily="34" charset="0"/>
              </a:rPr>
              <a:t>slabiciuni</a:t>
            </a:r>
            <a:r>
              <a:rPr lang="en-US" sz="2000" b="1" dirty="0" smtClean="0">
                <a:cs typeface="Arial" pitchFamily="34" charset="0"/>
              </a:rPr>
              <a:t>: </a:t>
            </a:r>
            <a:r>
              <a:rPr lang="en-US" sz="2000" b="1" dirty="0" err="1" smtClean="0">
                <a:cs typeface="Arial" pitchFamily="34" charset="0"/>
              </a:rPr>
              <a:t>caracteristici</a:t>
            </a:r>
            <a:r>
              <a:rPr lang="en-US" sz="2000" b="1" dirty="0" smtClean="0">
                <a:cs typeface="Arial" pitchFamily="34" charset="0"/>
              </a:rPr>
              <a:t> ale </a:t>
            </a:r>
            <a:r>
              <a:rPr lang="en-US" sz="2000" b="1" dirty="0" err="1" smtClean="0">
                <a:cs typeface="Arial" pitchFamily="34" charset="0"/>
              </a:rPr>
              <a:t>afacerii</a:t>
            </a:r>
            <a:r>
              <a:rPr lang="en-US" sz="2000" b="1" dirty="0" smtClean="0">
                <a:cs typeface="Arial" pitchFamily="34" charset="0"/>
              </a:rPr>
              <a:t> </a:t>
            </a:r>
            <a:r>
              <a:rPr lang="en-US" sz="2000" b="1" dirty="0" err="1" smtClean="0">
                <a:cs typeface="Arial" pitchFamily="34" charset="0"/>
              </a:rPr>
              <a:t>sau</a:t>
            </a:r>
            <a:r>
              <a:rPr lang="en-US" sz="2000" b="1" dirty="0" smtClean="0">
                <a:cs typeface="Arial" pitchFamily="34" charset="0"/>
              </a:rPr>
              <a:t> ale </a:t>
            </a:r>
            <a:r>
              <a:rPr lang="en-US" sz="2000" b="1" dirty="0" err="1" smtClean="0">
                <a:cs typeface="Arial" pitchFamily="34" charset="0"/>
              </a:rPr>
              <a:t>intreprinzatorului</a:t>
            </a:r>
            <a:r>
              <a:rPr lang="en-US" sz="2000" b="1" dirty="0" smtClean="0">
                <a:cs typeface="Arial" pitchFamily="34" charset="0"/>
              </a:rPr>
              <a:t> care </a:t>
            </a:r>
            <a:r>
              <a:rPr lang="en-US" sz="2000" b="1" dirty="0" err="1" smtClean="0">
                <a:cs typeface="Arial" pitchFamily="34" charset="0"/>
              </a:rPr>
              <a:t>impiedica</a:t>
            </a:r>
            <a:r>
              <a:rPr lang="en-US" sz="2000" b="1" dirty="0" smtClean="0">
                <a:cs typeface="Arial" pitchFamily="34" charset="0"/>
              </a:rPr>
              <a:t> </a:t>
            </a:r>
            <a:r>
              <a:rPr lang="en-US" sz="2000" b="1" dirty="0" err="1" smtClean="0">
                <a:cs typeface="Arial" pitchFamily="34" charset="0"/>
              </a:rPr>
              <a:t>succesul</a:t>
            </a:r>
            <a:r>
              <a:rPr lang="en-US" sz="2000" b="1" dirty="0" smtClean="0">
                <a:cs typeface="Arial" pitchFamily="34" charset="0"/>
              </a:rPr>
              <a:t> </a:t>
            </a:r>
            <a:r>
              <a:rPr lang="en-US" sz="2000" b="1" dirty="0" err="1" smtClean="0">
                <a:cs typeface="Arial" pitchFamily="34" charset="0"/>
              </a:rPr>
              <a:t>afacerii</a:t>
            </a:r>
            <a:endParaRPr lang="en-US" sz="2000" b="1" dirty="0">
              <a:cs typeface="Arial" pitchFamily="34" charset="0"/>
            </a:endParaRPr>
          </a:p>
          <a:p>
            <a:pPr marL="742950" lvl="1" indent="-285750">
              <a:spcAft>
                <a:spcPts val="600"/>
              </a:spcAft>
              <a:buFont typeface="Wingdings" pitchFamily="2" charset="2"/>
              <a:buChar char="ü"/>
            </a:pPr>
            <a:r>
              <a:rPr lang="en-US" sz="2000" dirty="0" err="1" smtClean="0">
                <a:cs typeface="Arial" pitchFamily="34" charset="0"/>
              </a:rPr>
              <a:t>Idee</a:t>
            </a:r>
            <a:r>
              <a:rPr lang="en-US" sz="2000" dirty="0" smtClean="0">
                <a:cs typeface="Arial" pitchFamily="34" charset="0"/>
              </a:rPr>
              <a:t> </a:t>
            </a:r>
            <a:r>
              <a:rPr lang="en-US" sz="2000" dirty="0">
                <a:cs typeface="Arial" pitchFamily="34" charset="0"/>
              </a:rPr>
              <a:t>care </a:t>
            </a:r>
            <a:r>
              <a:rPr lang="en-US" sz="2000" dirty="0" err="1">
                <a:cs typeface="Arial" pitchFamily="34" charset="0"/>
              </a:rPr>
              <a:t>necesita</a:t>
            </a:r>
            <a:r>
              <a:rPr lang="en-US" sz="2000" dirty="0">
                <a:cs typeface="Arial" pitchFamily="34" charset="0"/>
              </a:rPr>
              <a:t> </a:t>
            </a:r>
            <a:r>
              <a:rPr lang="en-US" sz="2000" dirty="0" err="1">
                <a:cs typeface="Arial" pitchFamily="34" charset="0"/>
              </a:rPr>
              <a:t>investitii</a:t>
            </a:r>
            <a:r>
              <a:rPr lang="en-US" sz="2000" dirty="0">
                <a:cs typeface="Arial" pitchFamily="34" charset="0"/>
              </a:rPr>
              <a:t> </a:t>
            </a:r>
            <a:r>
              <a:rPr lang="en-US" sz="2000" dirty="0" err="1">
                <a:cs typeface="Arial" pitchFamily="34" charset="0"/>
              </a:rPr>
              <a:t>mult</a:t>
            </a:r>
            <a:r>
              <a:rPr lang="en-US" sz="2000" dirty="0">
                <a:cs typeface="Arial" pitchFamily="34" charset="0"/>
              </a:rPr>
              <a:t> </a:t>
            </a:r>
            <a:r>
              <a:rPr lang="en-US" sz="2000" dirty="0" err="1">
                <a:cs typeface="Arial" pitchFamily="34" charset="0"/>
              </a:rPr>
              <a:t>prea</a:t>
            </a:r>
            <a:r>
              <a:rPr lang="en-US" sz="2000" dirty="0">
                <a:cs typeface="Arial" pitchFamily="34" charset="0"/>
              </a:rPr>
              <a:t> </a:t>
            </a:r>
            <a:r>
              <a:rPr lang="en-US" sz="2000" dirty="0" err="1">
                <a:cs typeface="Arial" pitchFamily="34" charset="0"/>
              </a:rPr>
              <a:t>mari</a:t>
            </a:r>
            <a:r>
              <a:rPr lang="en-US" sz="2000" dirty="0">
                <a:cs typeface="Arial" pitchFamily="34" charset="0"/>
              </a:rPr>
              <a:t>, </a:t>
            </a:r>
            <a:r>
              <a:rPr lang="en-US" sz="2000" dirty="0" err="1">
                <a:cs typeface="Arial" pitchFamily="34" charset="0"/>
              </a:rPr>
              <a:t>comparativ</a:t>
            </a:r>
            <a:r>
              <a:rPr lang="en-US" sz="2000" dirty="0">
                <a:cs typeface="Arial" pitchFamily="34" charset="0"/>
              </a:rPr>
              <a:t> cu </a:t>
            </a:r>
            <a:r>
              <a:rPr lang="en-US" sz="2000" dirty="0" err="1">
                <a:cs typeface="Arial" pitchFamily="34" charset="0"/>
              </a:rPr>
              <a:t>resursele</a:t>
            </a:r>
            <a:r>
              <a:rPr lang="en-US" sz="2000" dirty="0">
                <a:cs typeface="Arial" pitchFamily="34" charset="0"/>
              </a:rPr>
              <a:t> </a:t>
            </a:r>
            <a:r>
              <a:rPr lang="en-US" sz="2000" dirty="0" err="1">
                <a:cs typeface="Arial" pitchFamily="34" charset="0"/>
              </a:rPr>
              <a:t>financiare</a:t>
            </a:r>
            <a:r>
              <a:rPr lang="en-US" sz="2000" dirty="0">
                <a:cs typeface="Arial" pitchFamily="34" charset="0"/>
              </a:rPr>
              <a:t> </a:t>
            </a:r>
            <a:r>
              <a:rPr lang="en-US" sz="2000" dirty="0" err="1">
                <a:cs typeface="Arial" pitchFamily="34" charset="0"/>
              </a:rPr>
              <a:t>disponibile</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Perioada</a:t>
            </a:r>
            <a:r>
              <a:rPr lang="en-US" sz="2000" dirty="0">
                <a:cs typeface="Arial" pitchFamily="34" charset="0"/>
              </a:rPr>
              <a:t> </a:t>
            </a:r>
            <a:r>
              <a:rPr lang="en-US" sz="2000" dirty="0" err="1">
                <a:cs typeface="Arial" pitchFamily="34" charset="0"/>
              </a:rPr>
              <a:t>lunga</a:t>
            </a:r>
            <a:r>
              <a:rPr lang="en-US" sz="2000" dirty="0">
                <a:cs typeface="Arial" pitchFamily="34" charset="0"/>
              </a:rPr>
              <a:t> de </a:t>
            </a:r>
            <a:r>
              <a:rPr lang="en-US" sz="2000" dirty="0" err="1">
                <a:cs typeface="Arial" pitchFamily="34" charset="0"/>
              </a:rPr>
              <a:t>timp</a:t>
            </a:r>
            <a:r>
              <a:rPr lang="en-US" sz="2000" dirty="0">
                <a:cs typeface="Arial" pitchFamily="34" charset="0"/>
              </a:rPr>
              <a:t> </a:t>
            </a:r>
            <a:r>
              <a:rPr lang="en-US" sz="2000" dirty="0" err="1">
                <a:cs typeface="Arial" pitchFamily="34" charset="0"/>
              </a:rPr>
              <a:t>pentru</a:t>
            </a:r>
            <a:r>
              <a:rPr lang="en-US" sz="2000" dirty="0">
                <a:cs typeface="Arial" pitchFamily="34" charset="0"/>
              </a:rPr>
              <a:t> </a:t>
            </a:r>
            <a:r>
              <a:rPr lang="en-US" sz="2000" dirty="0" err="1">
                <a:cs typeface="Arial" pitchFamily="34" charset="0"/>
              </a:rPr>
              <a:t>amortizarea</a:t>
            </a:r>
            <a:r>
              <a:rPr lang="en-US" sz="2000" dirty="0">
                <a:cs typeface="Arial" pitchFamily="34" charset="0"/>
              </a:rPr>
              <a:t> </a:t>
            </a:r>
            <a:r>
              <a:rPr lang="en-US" sz="2000" dirty="0" err="1">
                <a:cs typeface="Arial" pitchFamily="34" charset="0"/>
              </a:rPr>
              <a:t>investitiei</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Lipsa</a:t>
            </a:r>
            <a:r>
              <a:rPr lang="en-US" sz="2000" dirty="0">
                <a:cs typeface="Arial" pitchFamily="34" charset="0"/>
              </a:rPr>
              <a:t> </a:t>
            </a:r>
            <a:r>
              <a:rPr lang="en-US" sz="2000" dirty="0" err="1">
                <a:cs typeface="Arial" pitchFamily="34" charset="0"/>
              </a:rPr>
              <a:t>competentelor</a:t>
            </a:r>
            <a:r>
              <a:rPr lang="en-US" sz="2000" dirty="0">
                <a:cs typeface="Arial" pitchFamily="34" charset="0"/>
              </a:rPr>
              <a:t> </a:t>
            </a:r>
            <a:r>
              <a:rPr lang="en-US" sz="2000" dirty="0" err="1">
                <a:cs typeface="Arial" pitchFamily="34" charset="0"/>
              </a:rPr>
              <a:t>intreprinzatorului</a:t>
            </a:r>
            <a:r>
              <a:rPr lang="en-US" sz="2000" dirty="0">
                <a:cs typeface="Arial" pitchFamily="34" charset="0"/>
              </a:rPr>
              <a:t> </a:t>
            </a:r>
            <a:r>
              <a:rPr lang="en-US" sz="2000" dirty="0" err="1">
                <a:cs typeface="Arial" pitchFamily="34" charset="0"/>
              </a:rPr>
              <a:t>necesare</a:t>
            </a:r>
            <a:r>
              <a:rPr lang="en-US" sz="2000" dirty="0">
                <a:cs typeface="Arial" pitchFamily="34" charset="0"/>
              </a:rPr>
              <a:t> </a:t>
            </a:r>
            <a:r>
              <a:rPr lang="en-US" sz="2000" dirty="0" err="1">
                <a:cs typeface="Arial" pitchFamily="34" charset="0"/>
              </a:rPr>
              <a:t>pentru</a:t>
            </a:r>
            <a:r>
              <a:rPr lang="en-US" sz="2000" dirty="0">
                <a:cs typeface="Arial" pitchFamily="34" charset="0"/>
              </a:rPr>
              <a:t> </a:t>
            </a:r>
            <a:r>
              <a:rPr lang="en-US" sz="2000" dirty="0" err="1">
                <a:cs typeface="Arial" pitchFamily="34" charset="0"/>
              </a:rPr>
              <a:t>implementarea</a:t>
            </a:r>
            <a:r>
              <a:rPr lang="en-US" sz="2000" dirty="0">
                <a:cs typeface="Arial" pitchFamily="34" charset="0"/>
              </a:rPr>
              <a:t> </a:t>
            </a:r>
            <a:r>
              <a:rPr lang="en-US" sz="2000" dirty="0" err="1">
                <a:cs typeface="Arial" pitchFamily="34" charset="0"/>
              </a:rPr>
              <a:t>ideii</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Lipsa</a:t>
            </a:r>
            <a:r>
              <a:rPr lang="en-US" sz="2000" dirty="0">
                <a:cs typeface="Arial" pitchFamily="34" charset="0"/>
              </a:rPr>
              <a:t>  de control </a:t>
            </a:r>
            <a:r>
              <a:rPr lang="en-US" sz="2000" dirty="0" err="1">
                <a:cs typeface="Arial" pitchFamily="34" charset="0"/>
              </a:rPr>
              <a:t>asupra</a:t>
            </a:r>
            <a:r>
              <a:rPr lang="en-US" sz="2000" dirty="0">
                <a:cs typeface="Arial" pitchFamily="34" charset="0"/>
              </a:rPr>
              <a:t> </a:t>
            </a:r>
            <a:r>
              <a:rPr lang="en-US" sz="2000" dirty="0" err="1">
                <a:cs typeface="Arial" pitchFamily="34" charset="0"/>
              </a:rPr>
              <a:t>resurselor</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Lipsa</a:t>
            </a:r>
            <a:r>
              <a:rPr lang="en-US" sz="2000" dirty="0">
                <a:cs typeface="Arial" pitchFamily="34" charset="0"/>
              </a:rPr>
              <a:t> </a:t>
            </a:r>
            <a:r>
              <a:rPr lang="en-US" sz="2000" dirty="0" err="1" smtClean="0">
                <a:cs typeface="Arial" pitchFamily="34" charset="0"/>
              </a:rPr>
              <a:t>unor</a:t>
            </a:r>
            <a:r>
              <a:rPr lang="en-US" sz="2000" dirty="0" smtClean="0">
                <a:cs typeface="Arial" pitchFamily="34" charset="0"/>
              </a:rPr>
              <a:t> </a:t>
            </a:r>
            <a:r>
              <a:rPr lang="en-US" sz="2000" dirty="0" err="1">
                <a:cs typeface="Arial" pitchFamily="34" charset="0"/>
              </a:rPr>
              <a:t>eforturi</a:t>
            </a:r>
            <a:r>
              <a:rPr lang="en-US" sz="2000" dirty="0">
                <a:cs typeface="Arial" pitchFamily="34" charset="0"/>
              </a:rPr>
              <a:t> la </a:t>
            </a:r>
            <a:r>
              <a:rPr lang="en-US" sz="2000" dirty="0" err="1">
                <a:cs typeface="Arial" pitchFamily="34" charset="0"/>
              </a:rPr>
              <a:t>vanzare</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Pret</a:t>
            </a:r>
            <a:r>
              <a:rPr lang="en-US" sz="2000" dirty="0">
                <a:cs typeface="Arial" pitchFamily="34" charset="0"/>
              </a:rPr>
              <a:t> </a:t>
            </a:r>
            <a:r>
              <a:rPr lang="en-US" sz="2000" dirty="0" err="1">
                <a:cs typeface="Arial" pitchFamily="34" charset="0"/>
              </a:rPr>
              <a:t>mai</a:t>
            </a:r>
            <a:r>
              <a:rPr lang="en-US" sz="2000" dirty="0">
                <a:cs typeface="Arial" pitchFamily="34" charset="0"/>
              </a:rPr>
              <a:t> </a:t>
            </a:r>
            <a:r>
              <a:rPr lang="en-US" sz="2000" dirty="0" err="1">
                <a:cs typeface="Arial" pitchFamily="34" charset="0"/>
              </a:rPr>
              <a:t>ridicat</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Lipsa</a:t>
            </a:r>
            <a:r>
              <a:rPr lang="en-US" sz="2000" dirty="0">
                <a:cs typeface="Arial" pitchFamily="34" charset="0"/>
              </a:rPr>
              <a:t> de </a:t>
            </a:r>
            <a:r>
              <a:rPr lang="en-US" sz="2000" dirty="0" err="1">
                <a:cs typeface="Arial" pitchFamily="34" charset="0"/>
              </a:rPr>
              <a:t>atractivitate</a:t>
            </a:r>
            <a:r>
              <a:rPr lang="en-US" sz="2000" dirty="0">
                <a:cs typeface="Arial" pitchFamily="34" charset="0"/>
              </a:rPr>
              <a:t> a </a:t>
            </a:r>
            <a:r>
              <a:rPr lang="en-US" sz="2000" dirty="0" err="1">
                <a:cs typeface="Arial" pitchFamily="34" charset="0"/>
              </a:rPr>
              <a:t>produsului</a:t>
            </a:r>
            <a:endParaRPr lang="en-US" sz="2000" dirty="0">
              <a:cs typeface="Arial" pitchFamily="34" charset="0"/>
            </a:endParaRPr>
          </a:p>
          <a:p>
            <a:pPr marL="742950" lvl="1" indent="-285750">
              <a:spcAft>
                <a:spcPts val="600"/>
              </a:spcAft>
              <a:buFont typeface="Wingdings" pitchFamily="2" charset="2"/>
              <a:buChar char="ü"/>
            </a:pPr>
            <a:r>
              <a:rPr lang="en-US" sz="2000" dirty="0">
                <a:cs typeface="Arial" pitchFamily="34" charset="0"/>
              </a:rPr>
              <a:t>Incapacitate de </a:t>
            </a:r>
            <a:r>
              <a:rPr lang="en-US" sz="2000" dirty="0" err="1">
                <a:cs typeface="Arial" pitchFamily="34" charset="0"/>
              </a:rPr>
              <a:t>adaptare</a:t>
            </a:r>
            <a:r>
              <a:rPr lang="en-US" sz="2000" dirty="0">
                <a:cs typeface="Arial" pitchFamily="34" charset="0"/>
              </a:rPr>
              <a:t> </a:t>
            </a:r>
            <a:r>
              <a:rPr lang="en-US" sz="2000" dirty="0" err="1">
                <a:cs typeface="Arial" pitchFamily="34" charset="0"/>
              </a:rPr>
              <a:t>rapida</a:t>
            </a:r>
            <a:r>
              <a:rPr lang="en-US" sz="2000" dirty="0">
                <a:cs typeface="Arial" pitchFamily="34" charset="0"/>
              </a:rPr>
              <a:t> la </a:t>
            </a:r>
            <a:r>
              <a:rPr lang="en-US" sz="2000" dirty="0" err="1">
                <a:cs typeface="Arial" pitchFamily="34" charset="0"/>
              </a:rPr>
              <a:t>schimbari</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Lipsa</a:t>
            </a:r>
            <a:r>
              <a:rPr lang="en-US" sz="2000" dirty="0">
                <a:cs typeface="Arial" pitchFamily="34" charset="0"/>
              </a:rPr>
              <a:t> </a:t>
            </a:r>
            <a:r>
              <a:rPr lang="en-US" sz="2000" dirty="0" err="1">
                <a:cs typeface="Arial" pitchFamily="34" charset="0"/>
              </a:rPr>
              <a:t>abilitatilor</a:t>
            </a:r>
            <a:r>
              <a:rPr lang="en-US" sz="2000" dirty="0">
                <a:cs typeface="Arial" pitchFamily="34" charset="0"/>
              </a:rPr>
              <a:t> de </a:t>
            </a:r>
            <a:r>
              <a:rPr lang="en-US" sz="2000" dirty="0" err="1">
                <a:cs typeface="Arial" pitchFamily="34" charset="0"/>
              </a:rPr>
              <a:t>conducere</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Lipsa</a:t>
            </a:r>
            <a:r>
              <a:rPr lang="en-US" sz="2000" dirty="0">
                <a:cs typeface="Arial" pitchFamily="34" charset="0"/>
              </a:rPr>
              <a:t> de </a:t>
            </a:r>
            <a:r>
              <a:rPr lang="en-US" sz="2000" dirty="0" err="1">
                <a:cs typeface="Arial" pitchFamily="34" charset="0"/>
              </a:rPr>
              <a:t>rezistenta</a:t>
            </a:r>
            <a:r>
              <a:rPr lang="en-US" sz="2000" dirty="0">
                <a:cs typeface="Arial" pitchFamily="34" charset="0"/>
              </a:rPr>
              <a:t> la </a:t>
            </a:r>
            <a:r>
              <a:rPr lang="en-US" sz="2000" dirty="0" err="1">
                <a:cs typeface="Arial" pitchFamily="34" charset="0"/>
              </a:rPr>
              <a:t>stres</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Conflicte</a:t>
            </a:r>
            <a:r>
              <a:rPr lang="en-US" sz="2000" dirty="0">
                <a:cs typeface="Arial" pitchFamily="34" charset="0"/>
              </a:rPr>
              <a:t> </a:t>
            </a:r>
            <a:r>
              <a:rPr lang="en-US" sz="2000" dirty="0" err="1">
                <a:cs typeface="Arial" pitchFamily="34" charset="0"/>
              </a:rPr>
              <a:t>familiate</a:t>
            </a:r>
            <a:r>
              <a:rPr lang="en-US" sz="2000" dirty="0">
                <a:cs typeface="Arial" pitchFamily="34" charset="0"/>
              </a:rPr>
              <a:t> legate de </a:t>
            </a:r>
            <a:r>
              <a:rPr lang="en-US" sz="2000" dirty="0" err="1">
                <a:cs typeface="Arial" pitchFamily="34" charset="0"/>
              </a:rPr>
              <a:t>alegerea</a:t>
            </a:r>
            <a:r>
              <a:rPr lang="en-US" sz="2000" dirty="0">
                <a:cs typeface="Arial" pitchFamily="34" charset="0"/>
              </a:rPr>
              <a:t> </a:t>
            </a:r>
            <a:r>
              <a:rPr lang="en-US" sz="2000" dirty="0" err="1">
                <a:cs typeface="Arial" pitchFamily="34" charset="0"/>
              </a:rPr>
              <a:t>obiectului</a:t>
            </a:r>
            <a:r>
              <a:rPr lang="en-US" sz="2000" dirty="0">
                <a:cs typeface="Arial" pitchFamily="34" charset="0"/>
              </a:rPr>
              <a:t> de </a:t>
            </a:r>
            <a:r>
              <a:rPr lang="en-US" sz="2000" dirty="0" err="1">
                <a:cs typeface="Arial" pitchFamily="34" charset="0"/>
              </a:rPr>
              <a:t>activitate</a:t>
            </a:r>
            <a:r>
              <a:rPr lang="en-US" sz="2000" dirty="0">
                <a:cs typeface="Arial" pitchFamily="34" charset="0"/>
              </a:rPr>
              <a:t> </a:t>
            </a:r>
            <a:r>
              <a:rPr lang="en-US" sz="2000" dirty="0" err="1">
                <a:cs typeface="Arial" pitchFamily="34" charset="0"/>
              </a:rPr>
              <a:t>sau</a:t>
            </a:r>
            <a:r>
              <a:rPr lang="en-US" sz="2000" dirty="0">
                <a:cs typeface="Arial" pitchFamily="34" charset="0"/>
              </a:rPr>
              <a:t> </a:t>
            </a:r>
            <a:r>
              <a:rPr lang="en-US" sz="2000" dirty="0" err="1">
                <a:cs typeface="Arial" pitchFamily="34" charset="0"/>
              </a:rPr>
              <a:t>chiar</a:t>
            </a:r>
            <a:r>
              <a:rPr lang="en-US" sz="2000" dirty="0">
                <a:cs typeface="Arial" pitchFamily="34" charset="0"/>
              </a:rPr>
              <a:t> de </a:t>
            </a:r>
            <a:r>
              <a:rPr lang="en-US" sz="2000" dirty="0" err="1">
                <a:cs typeface="Arial" pitchFamily="34" charset="0"/>
              </a:rPr>
              <a:t>inceperea</a:t>
            </a:r>
            <a:r>
              <a:rPr lang="en-US" sz="2000" dirty="0">
                <a:cs typeface="Arial" pitchFamily="34" charset="0"/>
              </a:rPr>
              <a:t> </a:t>
            </a:r>
            <a:r>
              <a:rPr lang="en-US" sz="2000" dirty="0" err="1">
                <a:cs typeface="Arial" pitchFamily="34" charset="0"/>
              </a:rPr>
              <a:t>unei</a:t>
            </a:r>
            <a:r>
              <a:rPr lang="en-US" sz="2000" dirty="0">
                <a:cs typeface="Arial" pitchFamily="34" charset="0"/>
              </a:rPr>
              <a:t> </a:t>
            </a:r>
            <a:r>
              <a:rPr lang="en-US" sz="2000" dirty="0" err="1">
                <a:cs typeface="Arial" pitchFamily="34" charset="0"/>
              </a:rPr>
              <a:t>activitati</a:t>
            </a:r>
            <a:r>
              <a:rPr lang="en-US" sz="2000" dirty="0">
                <a:cs typeface="Arial" pitchFamily="34" charset="0"/>
              </a:rPr>
              <a:t> de </a:t>
            </a:r>
            <a:r>
              <a:rPr lang="en-US" sz="2000" dirty="0" err="1">
                <a:cs typeface="Arial" pitchFamily="34" charset="0"/>
              </a:rPr>
              <a:t>antreprenoriat</a:t>
            </a:r>
            <a:endParaRPr lang="en-US" sz="2000" dirty="0">
              <a:cs typeface="Arial" pitchFamily="34" charset="0"/>
            </a:endParaRPr>
          </a:p>
          <a:p>
            <a:pPr algn="just">
              <a:spcAft>
                <a:spcPts val="600"/>
              </a:spcAft>
              <a:buFont typeface="Wingdings" pitchFamily="2" charset="2"/>
              <a:buChar char="ü"/>
            </a:pPr>
            <a:endParaRPr lang="ro-RO" sz="2000" b="1" dirty="0">
              <a:effectLst/>
              <a:latin typeface="Arial" pitchFamily="34" charset="0"/>
              <a:ea typeface="Times New Roman" panose="02020603050405020304" pitchFamily="18" charset="0"/>
              <a:cs typeface="Arial"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9</a:t>
            </a:fld>
            <a:endParaRPr lang="ro-RO"/>
          </a:p>
        </p:txBody>
      </p:sp>
    </p:spTree>
    <p:extLst>
      <p:ext uri="{BB962C8B-B14F-4D97-AF65-F5344CB8AC3E}">
        <p14:creationId xmlns:p14="http://schemas.microsoft.com/office/powerpoint/2010/main" xmlns="" val="10200562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793404" cy="4724370"/>
          </a:xfrm>
          <a:prstGeom prst="rect">
            <a:avLst/>
          </a:prstGeom>
        </p:spPr>
        <p:txBody>
          <a:bodyPr wrap="square">
            <a:spAutoFit/>
          </a:bodyPr>
          <a:lstStyle/>
          <a:p>
            <a:pPr algn="just"/>
            <a:r>
              <a:rPr lang="en-US" b="1" dirty="0" smtClean="0">
                <a:effectLst/>
                <a:latin typeface="Arial" panose="020B0604020202020204" pitchFamily="34" charset="0"/>
                <a:ea typeface="Times New Roman" panose="02020603050405020304" pitchFamily="18" charset="0"/>
                <a:cs typeface="Arial" panose="020B0604020202020204" pitchFamily="34" charset="0"/>
              </a:rPr>
              <a:t>	</a:t>
            </a:r>
          </a:p>
          <a:p>
            <a:pPr algn="just"/>
            <a:endParaRPr lang="en-US" b="1" dirty="0">
              <a:latin typeface="Arial" panose="020B0604020202020204" pitchFamily="34" charset="0"/>
              <a:cs typeface="Arial" panose="020B0604020202020204" pitchFamily="34" charset="0"/>
            </a:endParaRPr>
          </a:p>
          <a:p>
            <a:pPr>
              <a:spcAft>
                <a:spcPts val="600"/>
              </a:spcAft>
            </a:pPr>
            <a:r>
              <a:rPr lang="en-US" sz="2000" b="1" dirty="0" smtClean="0">
                <a:cs typeface="Arial" panose="020B0604020202020204" pitchFamily="34" charset="0"/>
              </a:rPr>
              <a:t>OPORTUNITATI: </a:t>
            </a:r>
            <a:r>
              <a:rPr lang="en-US" sz="2000" b="1" dirty="0" err="1">
                <a:cs typeface="Arial" panose="020B0604020202020204" pitchFamily="34" charset="0"/>
              </a:rPr>
              <a:t>Ocazii</a:t>
            </a:r>
            <a:r>
              <a:rPr lang="en-US" sz="2000" b="1" dirty="0">
                <a:cs typeface="Arial" panose="020B0604020202020204" pitchFamily="34" charset="0"/>
              </a:rPr>
              <a:t>, </a:t>
            </a:r>
            <a:r>
              <a:rPr lang="en-US" sz="2000" b="1" dirty="0" err="1">
                <a:cs typeface="Arial" panose="020B0604020202020204" pitchFamily="34" charset="0"/>
              </a:rPr>
              <a:t>situatii</a:t>
            </a:r>
            <a:r>
              <a:rPr lang="en-US" sz="2000" b="1" dirty="0">
                <a:cs typeface="Arial" panose="020B0604020202020204" pitchFamily="34" charset="0"/>
              </a:rPr>
              <a:t> </a:t>
            </a:r>
            <a:r>
              <a:rPr lang="en-US" sz="2000" b="1" dirty="0" err="1" smtClean="0">
                <a:cs typeface="Arial" panose="020B0604020202020204" pitchFamily="34" charset="0"/>
              </a:rPr>
              <a:t>favorabile</a:t>
            </a:r>
            <a:r>
              <a:rPr lang="en-US" sz="2000" b="1" dirty="0" smtClean="0">
                <a:cs typeface="Arial" panose="020B0604020202020204" pitchFamily="34" charset="0"/>
              </a:rPr>
              <a:t> </a:t>
            </a:r>
            <a:r>
              <a:rPr lang="en-US" sz="2000" dirty="0" smtClean="0">
                <a:cs typeface="Arial" panose="020B0604020202020204" pitchFamily="34" charset="0"/>
              </a:rPr>
              <a:t>care pot </a:t>
            </a:r>
            <a:r>
              <a:rPr lang="en-US" sz="2000" dirty="0" err="1">
                <a:cs typeface="Arial" panose="020B0604020202020204" pitchFamily="34" charset="0"/>
              </a:rPr>
              <a:t>sa</a:t>
            </a:r>
            <a:r>
              <a:rPr lang="en-US" sz="2000" dirty="0">
                <a:cs typeface="Arial" panose="020B0604020202020204" pitchFamily="34" charset="0"/>
              </a:rPr>
              <a:t> </a:t>
            </a:r>
            <a:r>
              <a:rPr lang="en-US" sz="2000" dirty="0" err="1">
                <a:cs typeface="Arial" panose="020B0604020202020204" pitchFamily="34" charset="0"/>
              </a:rPr>
              <a:t>genereze</a:t>
            </a:r>
            <a:r>
              <a:rPr lang="en-US" sz="2000" dirty="0">
                <a:cs typeface="Arial" panose="020B0604020202020204" pitchFamily="34" charset="0"/>
              </a:rPr>
              <a:t> </a:t>
            </a:r>
            <a:r>
              <a:rPr lang="en-US" sz="2000" dirty="0" err="1">
                <a:cs typeface="Arial" panose="020B0604020202020204" pitchFamily="34" charset="0"/>
              </a:rPr>
              <a:t>avantaje</a:t>
            </a:r>
            <a:r>
              <a:rPr lang="en-US" sz="2000" dirty="0">
                <a:cs typeface="Arial" panose="020B0604020202020204" pitchFamily="34" charset="0"/>
              </a:rPr>
              <a:t> </a:t>
            </a:r>
            <a:r>
              <a:rPr lang="en-US" sz="2000" dirty="0" err="1">
                <a:cs typeface="Arial" panose="020B0604020202020204" pitchFamily="34" charset="0"/>
              </a:rPr>
              <a:t>semnificative</a:t>
            </a:r>
            <a:r>
              <a:rPr lang="en-US" sz="2000" dirty="0">
                <a:cs typeface="Arial" panose="020B0604020202020204" pitchFamily="34" charset="0"/>
              </a:rPr>
              <a:t> </a:t>
            </a:r>
            <a:r>
              <a:rPr lang="en-US" sz="2000" dirty="0" err="1">
                <a:cs typeface="Arial" panose="020B0604020202020204" pitchFamily="34" charset="0"/>
              </a:rPr>
              <a:t>pentru</a:t>
            </a:r>
            <a:r>
              <a:rPr lang="en-US" sz="2000" dirty="0">
                <a:cs typeface="Arial" panose="020B0604020202020204" pitchFamily="34" charset="0"/>
              </a:rPr>
              <a:t> </a:t>
            </a:r>
            <a:r>
              <a:rPr lang="en-US" sz="2000" dirty="0" err="1">
                <a:cs typeface="Arial" panose="020B0604020202020204" pitchFamily="34" charset="0"/>
              </a:rPr>
              <a:t>lansarea</a:t>
            </a:r>
            <a:r>
              <a:rPr lang="en-US" sz="2000" dirty="0">
                <a:cs typeface="Arial" panose="020B0604020202020204" pitchFamily="34" charset="0"/>
              </a:rPr>
              <a:t> </a:t>
            </a:r>
            <a:r>
              <a:rPr lang="en-US" sz="2000" dirty="0" err="1">
                <a:cs typeface="Arial" panose="020B0604020202020204" pitchFamily="34" charset="0"/>
              </a:rPr>
              <a:t>si</a:t>
            </a:r>
            <a:r>
              <a:rPr lang="en-US" sz="2000" dirty="0">
                <a:cs typeface="Arial" panose="020B0604020202020204" pitchFamily="34" charset="0"/>
              </a:rPr>
              <a:t> </a:t>
            </a:r>
            <a:r>
              <a:rPr lang="en-US" sz="2000" dirty="0" err="1">
                <a:cs typeface="Arial" panose="020B0604020202020204" pitchFamily="34" charset="0"/>
              </a:rPr>
              <a:t>dezvoltarea</a:t>
            </a:r>
            <a:r>
              <a:rPr lang="en-US" sz="2000" dirty="0">
                <a:cs typeface="Arial" panose="020B0604020202020204" pitchFamily="34" charset="0"/>
              </a:rPr>
              <a:t> </a:t>
            </a:r>
            <a:r>
              <a:rPr lang="en-US" sz="2000" dirty="0" err="1" smtClean="0">
                <a:cs typeface="Arial" panose="020B0604020202020204" pitchFamily="34" charset="0"/>
              </a:rPr>
              <a:t>afacerii</a:t>
            </a:r>
            <a:r>
              <a:rPr lang="en-US" sz="2000" dirty="0" smtClean="0">
                <a:cs typeface="Arial" panose="020B0604020202020204" pitchFamily="34" charset="0"/>
              </a:rPr>
              <a:t>.</a:t>
            </a:r>
            <a:endParaRPr lang="en-US" sz="2000" b="1" dirty="0" smtClean="0">
              <a:cs typeface="Arial" panose="020B0604020202020204" pitchFamily="34" charset="0"/>
            </a:endParaRPr>
          </a:p>
          <a:p>
            <a:pPr marL="742950" lvl="1" indent="-285750">
              <a:spcAft>
                <a:spcPts val="600"/>
              </a:spcAft>
              <a:buFont typeface="Wingdings" pitchFamily="2" charset="2"/>
              <a:buChar char="ü"/>
            </a:pPr>
            <a:r>
              <a:rPr lang="en-US" sz="2000" dirty="0" err="1" smtClean="0">
                <a:cs typeface="Arial" panose="020B0604020202020204" pitchFamily="34" charset="0"/>
              </a:rPr>
              <a:t>Cerere</a:t>
            </a:r>
            <a:r>
              <a:rPr lang="en-US" sz="2000" dirty="0" smtClean="0">
                <a:cs typeface="Arial" panose="020B0604020202020204" pitchFamily="34" charset="0"/>
              </a:rPr>
              <a:t> </a:t>
            </a:r>
            <a:r>
              <a:rPr lang="en-US" sz="2000" dirty="0" err="1">
                <a:cs typeface="Arial" panose="020B0604020202020204" pitchFamily="34" charset="0"/>
              </a:rPr>
              <a:t>mai</a:t>
            </a:r>
            <a:r>
              <a:rPr lang="en-US" sz="2000" dirty="0">
                <a:cs typeface="Arial" panose="020B0604020202020204" pitchFamily="34" charset="0"/>
              </a:rPr>
              <a:t> mare </a:t>
            </a:r>
            <a:r>
              <a:rPr lang="en-US" sz="2000" dirty="0" err="1">
                <a:cs typeface="Arial" panose="020B0604020202020204" pitchFamily="34" charset="0"/>
              </a:rPr>
              <a:t>decat</a:t>
            </a:r>
            <a:r>
              <a:rPr lang="en-US" sz="2000" dirty="0">
                <a:cs typeface="Arial" panose="020B0604020202020204" pitchFamily="34" charset="0"/>
              </a:rPr>
              <a:t> </a:t>
            </a:r>
            <a:r>
              <a:rPr lang="en-US" sz="2000" dirty="0" err="1">
                <a:cs typeface="Arial" panose="020B0604020202020204" pitchFamily="34" charset="0"/>
              </a:rPr>
              <a:t>oferta</a:t>
            </a:r>
            <a:r>
              <a:rPr lang="en-US" sz="2000" dirty="0">
                <a:cs typeface="Arial" panose="020B0604020202020204" pitchFamily="34" charset="0"/>
              </a:rPr>
              <a:t>, competitor </a:t>
            </a:r>
            <a:r>
              <a:rPr lang="en-US" sz="2000" dirty="0" err="1">
                <a:cs typeface="Arial" panose="020B0604020202020204" pitchFamily="34" charset="0"/>
              </a:rPr>
              <a:t>putini</a:t>
            </a:r>
            <a:r>
              <a:rPr lang="en-US" sz="2000" dirty="0">
                <a:cs typeface="Arial" panose="020B0604020202020204" pitchFamily="34" charset="0"/>
              </a:rPr>
              <a:t> </a:t>
            </a:r>
            <a:r>
              <a:rPr lang="en-US" sz="2000" dirty="0" err="1">
                <a:cs typeface="Arial" panose="020B0604020202020204" pitchFamily="34" charset="0"/>
              </a:rPr>
              <a:t>si</a:t>
            </a:r>
            <a:r>
              <a:rPr lang="en-US" sz="2000" dirty="0">
                <a:cs typeface="Arial" panose="020B0604020202020204" pitchFamily="34" charset="0"/>
              </a:rPr>
              <a:t> </a:t>
            </a:r>
            <a:r>
              <a:rPr lang="en-US" sz="2000" dirty="0" err="1">
                <a:cs typeface="Arial" panose="020B0604020202020204" pitchFamily="34" charset="0"/>
              </a:rPr>
              <a:t>slabi</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Lipsa</a:t>
            </a:r>
            <a:r>
              <a:rPr lang="en-US" sz="2000" dirty="0">
                <a:cs typeface="Arial" panose="020B0604020202020204" pitchFamily="34" charset="0"/>
              </a:rPr>
              <a:t> </a:t>
            </a:r>
            <a:r>
              <a:rPr lang="en-US" sz="2000" dirty="0" err="1">
                <a:cs typeface="Arial" panose="020B0604020202020204" pitchFamily="34" charset="0"/>
              </a:rPr>
              <a:t>produselor</a:t>
            </a:r>
            <a:r>
              <a:rPr lang="en-US" sz="2000" dirty="0">
                <a:cs typeface="Arial" panose="020B0604020202020204" pitchFamily="34" charset="0"/>
              </a:rPr>
              <a:t> </a:t>
            </a:r>
            <a:r>
              <a:rPr lang="en-US" sz="2000" dirty="0" err="1">
                <a:cs typeface="Arial" panose="020B0604020202020204" pitchFamily="34" charset="0"/>
              </a:rPr>
              <a:t>asemanatoare</a:t>
            </a:r>
            <a:r>
              <a:rPr lang="en-US" sz="2000" dirty="0">
                <a:cs typeface="Arial" panose="020B0604020202020204" pitchFamily="34" charset="0"/>
              </a:rPr>
              <a:t> </a:t>
            </a:r>
            <a:r>
              <a:rPr lang="en-US" sz="2000" dirty="0" err="1">
                <a:cs typeface="Arial" panose="020B0604020202020204" pitchFamily="34" charset="0"/>
              </a:rPr>
              <a:t>pe</a:t>
            </a:r>
            <a:r>
              <a:rPr lang="en-US" sz="2000" dirty="0">
                <a:cs typeface="Arial" panose="020B0604020202020204" pitchFamily="34" charset="0"/>
              </a:rPr>
              <a:t> </a:t>
            </a:r>
            <a:r>
              <a:rPr lang="en-US" sz="2000" dirty="0" err="1">
                <a:cs typeface="Arial" panose="020B0604020202020204" pitchFamily="34" charset="0"/>
              </a:rPr>
              <a:t>piata</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Cresterea</a:t>
            </a:r>
            <a:r>
              <a:rPr lang="en-US" sz="2000" dirty="0">
                <a:cs typeface="Arial" panose="020B0604020202020204" pitchFamily="34" charset="0"/>
              </a:rPr>
              <a:t> </a:t>
            </a:r>
            <a:r>
              <a:rPr lang="en-US" sz="2000" dirty="0" err="1">
                <a:cs typeface="Arial" panose="020B0604020202020204" pitchFamily="34" charset="0"/>
              </a:rPr>
              <a:t>veniturilor</a:t>
            </a:r>
            <a:r>
              <a:rPr lang="en-US" sz="2000" dirty="0">
                <a:cs typeface="Arial" panose="020B0604020202020204" pitchFamily="34" charset="0"/>
              </a:rPr>
              <a:t> </a:t>
            </a:r>
            <a:r>
              <a:rPr lang="en-US" sz="2000" dirty="0" err="1">
                <a:cs typeface="Arial" panose="020B0604020202020204" pitchFamily="34" charset="0"/>
              </a:rPr>
              <a:t>cumparatorilor</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Posibilitatea</a:t>
            </a:r>
            <a:r>
              <a:rPr lang="en-US" sz="2000" dirty="0">
                <a:cs typeface="Arial" panose="020B0604020202020204" pitchFamily="34" charset="0"/>
              </a:rPr>
              <a:t> de a </a:t>
            </a:r>
            <a:r>
              <a:rPr lang="en-US" sz="2000" dirty="0" err="1">
                <a:cs typeface="Arial" panose="020B0604020202020204" pitchFamily="34" charset="0"/>
              </a:rPr>
              <a:t>obtine</a:t>
            </a:r>
            <a:r>
              <a:rPr lang="en-US" sz="2000" dirty="0">
                <a:cs typeface="Arial" panose="020B0604020202020204" pitchFamily="34" charset="0"/>
              </a:rPr>
              <a:t> </a:t>
            </a:r>
            <a:r>
              <a:rPr lang="en-US" sz="2000" dirty="0" err="1">
                <a:cs typeface="Arial" panose="020B0604020202020204" pitchFamily="34" charset="0"/>
              </a:rPr>
              <a:t>spatiu</a:t>
            </a:r>
            <a:r>
              <a:rPr lang="en-US" sz="2000" dirty="0">
                <a:cs typeface="Arial" panose="020B0604020202020204" pitchFamily="34" charset="0"/>
              </a:rPr>
              <a:t> </a:t>
            </a:r>
            <a:r>
              <a:rPr lang="en-US" sz="2000" dirty="0" err="1">
                <a:cs typeface="Arial" panose="020B0604020202020204" pitchFamily="34" charset="0"/>
              </a:rPr>
              <a:t>gratuit</a:t>
            </a:r>
            <a:r>
              <a:rPr lang="en-US" sz="2000" dirty="0">
                <a:cs typeface="Arial" panose="020B0604020202020204" pitchFamily="34" charset="0"/>
              </a:rPr>
              <a:t> (</a:t>
            </a:r>
            <a:r>
              <a:rPr lang="en-US" sz="2000" dirty="0" err="1">
                <a:cs typeface="Arial" panose="020B0604020202020204" pitchFamily="34" charset="0"/>
              </a:rPr>
              <a:t>sau</a:t>
            </a:r>
            <a:r>
              <a:rPr lang="en-US" sz="2000" dirty="0">
                <a:cs typeface="Arial" panose="020B0604020202020204" pitchFamily="34" charset="0"/>
              </a:rPr>
              <a:t> cu o </a:t>
            </a:r>
            <a:r>
              <a:rPr lang="en-US" sz="2000" dirty="0" err="1">
                <a:cs typeface="Arial" panose="020B0604020202020204" pitchFamily="34" charset="0"/>
              </a:rPr>
              <a:t>chirie</a:t>
            </a:r>
            <a:r>
              <a:rPr lang="en-US" sz="2000" dirty="0">
                <a:cs typeface="Arial" panose="020B0604020202020204" pitchFamily="34" charset="0"/>
              </a:rPr>
              <a:t> </a:t>
            </a:r>
            <a:r>
              <a:rPr lang="en-US" sz="2000" dirty="0" err="1">
                <a:cs typeface="Arial" panose="020B0604020202020204" pitchFamily="34" charset="0"/>
              </a:rPr>
              <a:t>foarte</a:t>
            </a:r>
            <a:r>
              <a:rPr lang="en-US" sz="2000" dirty="0">
                <a:cs typeface="Arial" panose="020B0604020202020204" pitchFamily="34" charset="0"/>
              </a:rPr>
              <a:t> mica) </a:t>
            </a:r>
            <a:r>
              <a:rPr lang="en-US" sz="2000" dirty="0" err="1">
                <a:cs typeface="Arial" panose="020B0604020202020204" pitchFamily="34" charset="0"/>
              </a:rPr>
              <a:t>anume</a:t>
            </a:r>
            <a:r>
              <a:rPr lang="en-US" sz="2000" dirty="0">
                <a:cs typeface="Arial" panose="020B0604020202020204" pitchFamily="34" charset="0"/>
              </a:rPr>
              <a:t> </a:t>
            </a:r>
            <a:r>
              <a:rPr lang="en-US" sz="2000" dirty="0" err="1">
                <a:cs typeface="Arial" panose="020B0604020202020204" pitchFamily="34" charset="0"/>
              </a:rPr>
              <a:t>pentru</a:t>
            </a:r>
            <a:r>
              <a:rPr lang="en-US" sz="2000" dirty="0">
                <a:cs typeface="Arial" panose="020B0604020202020204" pitchFamily="34" charset="0"/>
              </a:rPr>
              <a:t> </a:t>
            </a:r>
            <a:r>
              <a:rPr lang="en-US" sz="2000" dirty="0" err="1">
                <a:cs typeface="Arial" panose="020B0604020202020204" pitchFamily="34" charset="0"/>
              </a:rPr>
              <a:t>acest</a:t>
            </a:r>
            <a:r>
              <a:rPr lang="en-US" sz="2000" dirty="0">
                <a:cs typeface="Arial" panose="020B0604020202020204" pitchFamily="34" charset="0"/>
              </a:rPr>
              <a:t> gen de </a:t>
            </a:r>
            <a:r>
              <a:rPr lang="en-US" sz="2000" dirty="0" err="1">
                <a:cs typeface="Arial" panose="020B0604020202020204" pitchFamily="34" charset="0"/>
              </a:rPr>
              <a:t>activitate</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a:cs typeface="Arial" panose="020B0604020202020204" pitchFamily="34" charset="0"/>
              </a:rPr>
              <a:t>O </a:t>
            </a:r>
            <a:r>
              <a:rPr lang="en-US" sz="2000" dirty="0" err="1">
                <a:cs typeface="Arial" panose="020B0604020202020204" pitchFamily="34" charset="0"/>
              </a:rPr>
              <a:t>atitudine</a:t>
            </a:r>
            <a:r>
              <a:rPr lang="en-US" sz="2000" dirty="0">
                <a:cs typeface="Arial" panose="020B0604020202020204" pitchFamily="34" charset="0"/>
              </a:rPr>
              <a:t> </a:t>
            </a:r>
            <a:r>
              <a:rPr lang="en-US" sz="2000" dirty="0" err="1">
                <a:cs typeface="Arial" panose="020B0604020202020204" pitchFamily="34" charset="0"/>
              </a:rPr>
              <a:t>favorabila</a:t>
            </a:r>
            <a:r>
              <a:rPr lang="en-US" sz="2000" dirty="0">
                <a:cs typeface="Arial" panose="020B0604020202020204" pitchFamily="34" charset="0"/>
              </a:rPr>
              <a:t> a </a:t>
            </a:r>
            <a:r>
              <a:rPr lang="en-US" sz="2000" dirty="0" err="1">
                <a:cs typeface="Arial" panose="020B0604020202020204" pitchFamily="34" charset="0"/>
              </a:rPr>
              <a:t>organelor</a:t>
            </a:r>
            <a:r>
              <a:rPr lang="en-US" sz="2000" dirty="0">
                <a:cs typeface="Arial" panose="020B0604020202020204" pitchFamily="34" charset="0"/>
              </a:rPr>
              <a:t> </a:t>
            </a:r>
            <a:r>
              <a:rPr lang="en-US" sz="2000" dirty="0" err="1">
                <a:cs typeface="Arial" panose="020B0604020202020204" pitchFamily="34" charset="0"/>
              </a:rPr>
              <a:t>administratiei</a:t>
            </a:r>
            <a:r>
              <a:rPr lang="en-US" sz="2000" dirty="0">
                <a:cs typeface="Arial" panose="020B0604020202020204" pitchFamily="34" charset="0"/>
              </a:rPr>
              <a:t> </a:t>
            </a:r>
            <a:r>
              <a:rPr lang="en-US" sz="2000" dirty="0" err="1">
                <a:cs typeface="Arial" panose="020B0604020202020204" pitchFamily="34" charset="0"/>
              </a:rPr>
              <a:t>publice</a:t>
            </a:r>
            <a:r>
              <a:rPr lang="en-US" sz="2000" dirty="0">
                <a:cs typeface="Arial" panose="020B0604020202020204" pitchFamily="34" charset="0"/>
              </a:rPr>
              <a:t> in </a:t>
            </a:r>
            <a:r>
              <a:rPr lang="en-US" sz="2000" dirty="0" err="1">
                <a:cs typeface="Arial" panose="020B0604020202020204" pitchFamily="34" charset="0"/>
              </a:rPr>
              <a:t>sprijinirea</a:t>
            </a:r>
            <a:r>
              <a:rPr lang="en-US" sz="2000" dirty="0">
                <a:cs typeface="Arial" panose="020B0604020202020204" pitchFamily="34" charset="0"/>
              </a:rPr>
              <a:t> </a:t>
            </a:r>
            <a:r>
              <a:rPr lang="en-US" sz="2000" dirty="0" err="1">
                <a:cs typeface="Arial" panose="020B0604020202020204" pitchFamily="34" charset="0"/>
              </a:rPr>
              <a:t>afacerii</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Posibilitatea</a:t>
            </a:r>
            <a:r>
              <a:rPr lang="en-US" sz="2000" dirty="0">
                <a:cs typeface="Arial" panose="020B0604020202020204" pitchFamily="34" charset="0"/>
              </a:rPr>
              <a:t> </a:t>
            </a:r>
            <a:r>
              <a:rPr lang="en-US" sz="2000" dirty="0" err="1">
                <a:cs typeface="Arial" panose="020B0604020202020204" pitchFamily="34" charset="0"/>
              </a:rPr>
              <a:t>obtinerii</a:t>
            </a:r>
            <a:r>
              <a:rPr lang="en-US" sz="2000" dirty="0">
                <a:cs typeface="Arial" panose="020B0604020202020204" pitchFamily="34" charset="0"/>
              </a:rPr>
              <a:t> </a:t>
            </a:r>
            <a:r>
              <a:rPr lang="en-US" sz="2000" dirty="0" err="1">
                <a:cs typeface="Arial" panose="020B0604020202020204" pitchFamily="34" charset="0"/>
              </a:rPr>
              <a:t>grantului</a:t>
            </a:r>
            <a:r>
              <a:rPr lang="en-US" sz="2000" dirty="0">
                <a:cs typeface="Arial" panose="020B0604020202020204" pitchFamily="34" charset="0"/>
              </a:rPr>
              <a:t> </a:t>
            </a:r>
            <a:r>
              <a:rPr lang="en-US" sz="2000" dirty="0" err="1">
                <a:cs typeface="Arial" panose="020B0604020202020204" pitchFamily="34" charset="0"/>
              </a:rPr>
              <a:t>pentru</a:t>
            </a:r>
            <a:r>
              <a:rPr lang="en-US" sz="2000" dirty="0">
                <a:cs typeface="Arial" panose="020B0604020202020204" pitchFamily="34" charset="0"/>
              </a:rPr>
              <a:t> </a:t>
            </a:r>
            <a:r>
              <a:rPr lang="en-US" sz="2000" dirty="0" err="1">
                <a:cs typeface="Arial" panose="020B0604020202020204" pitchFamily="34" charset="0"/>
              </a:rPr>
              <a:t>finantarea</a:t>
            </a:r>
            <a:r>
              <a:rPr lang="en-US" sz="2000" dirty="0">
                <a:cs typeface="Arial" panose="020B0604020202020204" pitchFamily="34" charset="0"/>
              </a:rPr>
              <a:t> </a:t>
            </a:r>
            <a:r>
              <a:rPr lang="en-US" sz="2000" dirty="0" err="1">
                <a:cs typeface="Arial" panose="020B0604020202020204" pitchFamily="34" charset="0"/>
              </a:rPr>
              <a:t>afacerii</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Facilitati</a:t>
            </a:r>
            <a:r>
              <a:rPr lang="en-US" sz="2000" dirty="0">
                <a:cs typeface="Arial" panose="020B0604020202020204" pitchFamily="34" charset="0"/>
              </a:rPr>
              <a:t> in </a:t>
            </a:r>
            <a:r>
              <a:rPr lang="en-US" sz="2000" dirty="0" err="1">
                <a:cs typeface="Arial" panose="020B0604020202020204" pitchFamily="34" charset="0"/>
              </a:rPr>
              <a:t>obtinerea</a:t>
            </a:r>
            <a:r>
              <a:rPr lang="en-US" sz="2000" dirty="0">
                <a:cs typeface="Arial" panose="020B0604020202020204" pitchFamily="34" charset="0"/>
              </a:rPr>
              <a:t> </a:t>
            </a:r>
            <a:r>
              <a:rPr lang="en-US" sz="2000" dirty="0" err="1">
                <a:cs typeface="Arial" panose="020B0604020202020204" pitchFamily="34" charset="0"/>
              </a:rPr>
              <a:t>licentelor</a:t>
            </a:r>
            <a:r>
              <a:rPr lang="en-US" sz="2000" dirty="0">
                <a:cs typeface="Arial" panose="020B0604020202020204" pitchFamily="34" charset="0"/>
              </a:rPr>
              <a:t> </a:t>
            </a:r>
            <a:r>
              <a:rPr lang="en-US" sz="2000" dirty="0" err="1">
                <a:cs typeface="Arial" panose="020B0604020202020204" pitchFamily="34" charset="0"/>
              </a:rPr>
              <a:t>si</a:t>
            </a:r>
            <a:r>
              <a:rPr lang="en-US" sz="2000" dirty="0">
                <a:cs typeface="Arial" panose="020B0604020202020204" pitchFamily="34" charset="0"/>
              </a:rPr>
              <a:t> </a:t>
            </a:r>
            <a:r>
              <a:rPr lang="en-US" sz="2000" dirty="0" err="1">
                <a:cs typeface="Arial" panose="020B0604020202020204" pitchFamily="34" charset="0"/>
              </a:rPr>
              <a:t>autorizatiilor</a:t>
            </a:r>
            <a:r>
              <a:rPr lang="en-US" sz="2000" dirty="0">
                <a:cs typeface="Arial" panose="020B0604020202020204" pitchFamily="34" charset="0"/>
              </a:rPr>
              <a:t> </a:t>
            </a:r>
          </a:p>
          <a:p>
            <a:pPr marL="742950" lvl="1" indent="-285750">
              <a:spcAft>
                <a:spcPts val="600"/>
              </a:spcAft>
              <a:buFont typeface="Wingdings" pitchFamily="2" charset="2"/>
              <a:buChar char="ü"/>
            </a:pPr>
            <a:r>
              <a:rPr lang="en-US" sz="2000" dirty="0" err="1">
                <a:cs typeface="Arial" panose="020B0604020202020204" pitchFamily="34" charset="0"/>
              </a:rPr>
              <a:t>Politici</a:t>
            </a:r>
            <a:r>
              <a:rPr lang="en-US" sz="2000" dirty="0">
                <a:cs typeface="Arial" panose="020B0604020202020204" pitchFamily="34" charset="0"/>
              </a:rPr>
              <a:t> </a:t>
            </a:r>
            <a:r>
              <a:rPr lang="en-US" sz="2000" dirty="0" err="1">
                <a:cs typeface="Arial" panose="020B0604020202020204" pitchFamily="34" charset="0"/>
              </a:rPr>
              <a:t>fiscale</a:t>
            </a:r>
            <a:r>
              <a:rPr lang="en-US" sz="2000" dirty="0">
                <a:cs typeface="Arial" panose="020B0604020202020204" pitchFamily="34" charset="0"/>
              </a:rPr>
              <a:t> </a:t>
            </a:r>
            <a:r>
              <a:rPr lang="en-US" sz="2000" dirty="0" err="1">
                <a:cs typeface="Arial" panose="020B0604020202020204" pitchFamily="34" charset="0"/>
              </a:rPr>
              <a:t>favorabile</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Acces</a:t>
            </a:r>
            <a:r>
              <a:rPr lang="en-US" sz="2000" dirty="0">
                <a:cs typeface="Arial" panose="020B0604020202020204" pitchFamily="34" charset="0"/>
              </a:rPr>
              <a:t> la </a:t>
            </a:r>
            <a:r>
              <a:rPr lang="en-US" sz="2000" dirty="0" err="1">
                <a:cs typeface="Arial" panose="020B0604020202020204" pitchFamily="34" charset="0"/>
              </a:rPr>
              <a:t>materii</a:t>
            </a:r>
            <a:r>
              <a:rPr lang="en-US" sz="2000" dirty="0">
                <a:cs typeface="Arial" panose="020B0604020202020204" pitchFamily="34" charset="0"/>
              </a:rPr>
              <a:t> prime </a:t>
            </a:r>
            <a:r>
              <a:rPr lang="en-US" sz="2000" dirty="0" err="1">
                <a:cs typeface="Arial" panose="020B0604020202020204" pitchFamily="34" charset="0"/>
              </a:rPr>
              <a:t>mai</a:t>
            </a:r>
            <a:r>
              <a:rPr lang="en-US" sz="2000" dirty="0">
                <a:cs typeface="Arial" panose="020B0604020202020204" pitchFamily="34" charset="0"/>
              </a:rPr>
              <a:t> </a:t>
            </a:r>
            <a:r>
              <a:rPr lang="en-US" sz="2000" dirty="0" err="1">
                <a:cs typeface="Arial" panose="020B0604020202020204" pitchFamily="34" charset="0"/>
              </a:rPr>
              <a:t>ieftine</a:t>
            </a:r>
            <a:endParaRPr lang="en-US" sz="2000" b="1" dirty="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10</a:t>
            </a:fld>
            <a:endParaRPr lang="ro-RO"/>
          </a:p>
        </p:txBody>
      </p:sp>
    </p:spTree>
    <p:extLst>
      <p:ext uri="{BB962C8B-B14F-4D97-AF65-F5344CB8AC3E}">
        <p14:creationId xmlns:p14="http://schemas.microsoft.com/office/powerpoint/2010/main" xmlns="" val="887091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793404" cy="5324535"/>
          </a:xfrm>
          <a:prstGeom prst="rect">
            <a:avLst/>
          </a:prstGeom>
        </p:spPr>
        <p:txBody>
          <a:bodyPr wrap="square">
            <a:spAutoFit/>
          </a:bodyPr>
          <a:lstStyle/>
          <a:p>
            <a:pPr algn="just">
              <a:spcAft>
                <a:spcPts val="600"/>
              </a:spcAft>
            </a:pPr>
            <a:r>
              <a:rPr lang="en-US" sz="2000" b="1" dirty="0" smtClean="0">
                <a:cs typeface="Arial" pitchFamily="34" charset="0"/>
              </a:rPr>
              <a:t>AMENINTARI </a:t>
            </a:r>
            <a:r>
              <a:rPr lang="en-US" sz="2000" b="1" dirty="0" err="1">
                <a:cs typeface="Arial" pitchFamily="34" charset="0"/>
              </a:rPr>
              <a:t>Pericole</a:t>
            </a:r>
            <a:r>
              <a:rPr lang="en-US" sz="2000" b="1" dirty="0">
                <a:cs typeface="Arial" pitchFamily="34" charset="0"/>
              </a:rPr>
              <a:t> care pot genera </a:t>
            </a:r>
            <a:r>
              <a:rPr lang="en-US" sz="2000" b="1" dirty="0" err="1">
                <a:cs typeface="Arial" pitchFamily="34" charset="0"/>
              </a:rPr>
              <a:t>pagube</a:t>
            </a:r>
            <a:r>
              <a:rPr lang="en-US" sz="2000" b="1" dirty="0">
                <a:cs typeface="Arial" pitchFamily="34" charset="0"/>
              </a:rPr>
              <a:t> </a:t>
            </a:r>
            <a:r>
              <a:rPr lang="en-US" sz="2000" b="1" dirty="0" smtClean="0">
                <a:cs typeface="Arial" pitchFamily="34" charset="0"/>
              </a:rPr>
              <a:t>material</a:t>
            </a:r>
            <a:r>
              <a:rPr lang="ro-RO" sz="2000" b="1" dirty="0" smtClean="0">
                <a:cs typeface="Arial" pitchFamily="34" charset="0"/>
              </a:rPr>
              <a:t>e</a:t>
            </a:r>
            <a:r>
              <a:rPr lang="en-US" sz="2000" b="1" dirty="0" smtClean="0">
                <a:cs typeface="Arial" pitchFamily="34" charset="0"/>
              </a:rPr>
              <a:t>, </a:t>
            </a:r>
            <a:r>
              <a:rPr lang="en-US" sz="2000" b="1" dirty="0" err="1" smtClean="0">
                <a:cs typeface="Arial" pitchFamily="34" charset="0"/>
              </a:rPr>
              <a:t>insuccesul</a:t>
            </a:r>
            <a:r>
              <a:rPr lang="en-US" sz="2000" b="1" dirty="0" smtClean="0">
                <a:cs typeface="Arial" pitchFamily="34" charset="0"/>
              </a:rPr>
              <a:t> </a:t>
            </a:r>
            <a:r>
              <a:rPr lang="en-US" sz="2000" b="1" dirty="0" err="1" smtClean="0">
                <a:cs typeface="Arial" pitchFamily="34" charset="0"/>
              </a:rPr>
              <a:t>afacerii</a:t>
            </a:r>
            <a:r>
              <a:rPr lang="en-US" sz="2000" b="1" dirty="0" smtClean="0">
                <a:cs typeface="Arial" pitchFamily="34" charset="0"/>
              </a:rPr>
              <a:t>.</a:t>
            </a:r>
            <a:r>
              <a:rPr lang="en-US" sz="2000" dirty="0" smtClean="0">
                <a:cs typeface="Arial" pitchFamily="34" charset="0"/>
              </a:rPr>
              <a:t> De </a:t>
            </a:r>
            <a:r>
              <a:rPr lang="en-US" sz="2000" dirty="0" err="1" smtClean="0">
                <a:cs typeface="Arial" pitchFamily="34" charset="0"/>
              </a:rPr>
              <a:t>regula</a:t>
            </a:r>
            <a:r>
              <a:rPr lang="en-US" sz="2000" dirty="0" smtClean="0">
                <a:cs typeface="Arial" pitchFamily="34" charset="0"/>
              </a:rPr>
              <a:t> </a:t>
            </a:r>
            <a:r>
              <a:rPr lang="en-US" sz="2000" dirty="0" err="1" smtClean="0">
                <a:cs typeface="Arial" pitchFamily="34" charset="0"/>
              </a:rPr>
              <a:t>sunt</a:t>
            </a:r>
            <a:r>
              <a:rPr lang="en-US" sz="2000" dirty="0" smtClean="0">
                <a:cs typeface="Arial" pitchFamily="34" charset="0"/>
              </a:rPr>
              <a:t> </a:t>
            </a:r>
            <a:r>
              <a:rPr lang="en-US" sz="2000" dirty="0" err="1" smtClean="0">
                <a:cs typeface="Arial" pitchFamily="34" charset="0"/>
              </a:rPr>
              <a:t>factori</a:t>
            </a:r>
            <a:r>
              <a:rPr lang="en-US" sz="2000" dirty="0" smtClean="0">
                <a:cs typeface="Arial" pitchFamily="34" charset="0"/>
              </a:rPr>
              <a:t> </a:t>
            </a:r>
            <a:r>
              <a:rPr lang="en-US" sz="2000" dirty="0" err="1" smtClean="0">
                <a:cs typeface="Arial" pitchFamily="34" charset="0"/>
              </a:rPr>
              <a:t>externi</a:t>
            </a:r>
            <a:r>
              <a:rPr lang="en-US" sz="2000" dirty="0" smtClean="0">
                <a:cs typeface="Arial" pitchFamily="34" charset="0"/>
              </a:rPr>
              <a:t> care nu pot fi </a:t>
            </a:r>
            <a:r>
              <a:rPr lang="en-US" sz="2000" dirty="0" err="1" smtClean="0">
                <a:cs typeface="Arial" pitchFamily="34" charset="0"/>
              </a:rPr>
              <a:t>controlati</a:t>
            </a:r>
            <a:r>
              <a:rPr lang="en-US" sz="2000" dirty="0" smtClean="0">
                <a:cs typeface="Arial" pitchFamily="34" charset="0"/>
              </a:rPr>
              <a:t>  </a:t>
            </a:r>
            <a:r>
              <a:rPr lang="en-US" sz="2000" dirty="0" err="1" smtClean="0">
                <a:cs typeface="Arial" pitchFamily="34" charset="0"/>
              </a:rPr>
              <a:t>sau</a:t>
            </a:r>
            <a:r>
              <a:rPr lang="en-US" sz="2000" dirty="0" smtClean="0">
                <a:cs typeface="Arial" pitchFamily="34" charset="0"/>
              </a:rPr>
              <a:t> </a:t>
            </a:r>
            <a:r>
              <a:rPr lang="en-US" sz="2000" dirty="0" err="1" smtClean="0">
                <a:cs typeface="Arial" pitchFamily="34" charset="0"/>
              </a:rPr>
              <a:t>istoricul</a:t>
            </a:r>
            <a:r>
              <a:rPr lang="en-US" sz="2000" dirty="0" smtClean="0">
                <a:cs typeface="Arial" pitchFamily="34" charset="0"/>
              </a:rPr>
              <a:t> </a:t>
            </a:r>
            <a:r>
              <a:rPr lang="en-US" sz="2000" dirty="0" err="1" smtClean="0">
                <a:cs typeface="Arial" pitchFamily="34" charset="0"/>
              </a:rPr>
              <a:t>mediului</a:t>
            </a:r>
            <a:r>
              <a:rPr lang="en-US" sz="2000" dirty="0" smtClean="0">
                <a:cs typeface="Arial" pitchFamily="34" charset="0"/>
              </a:rPr>
              <a:t> in care se </a:t>
            </a:r>
            <a:r>
              <a:rPr lang="en-US" sz="2000" dirty="0" err="1" smtClean="0">
                <a:cs typeface="Arial" pitchFamily="34" charset="0"/>
              </a:rPr>
              <a:t>va</a:t>
            </a:r>
            <a:r>
              <a:rPr lang="en-US" sz="2000" dirty="0" smtClean="0">
                <a:cs typeface="Arial" pitchFamily="34" charset="0"/>
              </a:rPr>
              <a:t> </a:t>
            </a:r>
            <a:r>
              <a:rPr lang="en-US" sz="2000" dirty="0" err="1" smtClean="0">
                <a:cs typeface="Arial" pitchFamily="34" charset="0"/>
              </a:rPr>
              <a:t>dezvolta</a:t>
            </a:r>
            <a:r>
              <a:rPr lang="en-US" sz="2000" dirty="0" smtClean="0">
                <a:cs typeface="Arial" pitchFamily="34" charset="0"/>
              </a:rPr>
              <a:t> </a:t>
            </a:r>
            <a:r>
              <a:rPr lang="en-US" sz="2000" dirty="0" err="1" smtClean="0">
                <a:cs typeface="Arial" pitchFamily="34" charset="0"/>
              </a:rPr>
              <a:t>afacerea</a:t>
            </a:r>
            <a:r>
              <a:rPr lang="en-US" sz="2000" dirty="0" smtClean="0">
                <a:cs typeface="Arial" pitchFamily="34" charset="0"/>
              </a:rPr>
              <a:t>.</a:t>
            </a:r>
            <a:endParaRPr lang="en-US" sz="2000" b="1" dirty="0" smtClean="0">
              <a:cs typeface="Arial" pitchFamily="34" charset="0"/>
            </a:endParaRPr>
          </a:p>
          <a:p>
            <a:pPr lvl="1">
              <a:spcAft>
                <a:spcPts val="600"/>
              </a:spcAft>
              <a:buFont typeface="Wingdings" pitchFamily="2" charset="2"/>
              <a:buChar char="ü"/>
            </a:pPr>
            <a:r>
              <a:rPr lang="en-US" sz="2000" b="1" dirty="0" smtClean="0">
                <a:cs typeface="Arial" pitchFamily="34" charset="0"/>
              </a:rPr>
              <a:t> </a:t>
            </a:r>
            <a:r>
              <a:rPr lang="en-US" sz="2000" dirty="0" err="1" smtClean="0">
                <a:cs typeface="Arial" pitchFamily="34" charset="0"/>
              </a:rPr>
              <a:t>Neincrederea</a:t>
            </a:r>
            <a:r>
              <a:rPr lang="en-US" sz="2000" dirty="0" smtClean="0">
                <a:cs typeface="Arial" pitchFamily="34" charset="0"/>
              </a:rPr>
              <a:t> </a:t>
            </a:r>
            <a:r>
              <a:rPr lang="en-US" sz="2000" dirty="0" err="1" smtClean="0">
                <a:cs typeface="Arial" pitchFamily="34" charset="0"/>
              </a:rPr>
              <a:t>populatiei</a:t>
            </a:r>
            <a:r>
              <a:rPr lang="en-US" sz="2000" dirty="0" smtClean="0">
                <a:cs typeface="Arial" pitchFamily="34" charset="0"/>
              </a:rPr>
              <a:t> </a:t>
            </a:r>
            <a:r>
              <a:rPr lang="en-US" sz="2000" dirty="0" err="1" smtClean="0">
                <a:cs typeface="Arial" pitchFamily="34" charset="0"/>
              </a:rPr>
              <a:t>fata</a:t>
            </a:r>
            <a:r>
              <a:rPr lang="en-US" sz="2000" dirty="0" smtClean="0">
                <a:cs typeface="Arial" pitchFamily="34" charset="0"/>
              </a:rPr>
              <a:t> de un </a:t>
            </a:r>
            <a:r>
              <a:rPr lang="en-US" sz="2000" dirty="0" err="1" smtClean="0">
                <a:cs typeface="Arial" pitchFamily="34" charset="0"/>
              </a:rPr>
              <a:t>produs</a:t>
            </a:r>
            <a:r>
              <a:rPr lang="en-US" sz="2000" dirty="0" smtClean="0">
                <a:cs typeface="Arial" pitchFamily="34" charset="0"/>
              </a:rPr>
              <a:t> </a:t>
            </a:r>
            <a:r>
              <a:rPr lang="en-US" sz="2000" dirty="0" err="1" smtClean="0">
                <a:cs typeface="Arial" pitchFamily="34" charset="0"/>
              </a:rPr>
              <a:t>nou</a:t>
            </a:r>
            <a:endParaRPr lang="en-US" sz="2000" dirty="0" smtClean="0">
              <a:cs typeface="Arial" pitchFamily="34" charset="0"/>
            </a:endParaRPr>
          </a:p>
          <a:p>
            <a:pPr marL="742950" lvl="1" indent="-285750">
              <a:spcAft>
                <a:spcPts val="600"/>
              </a:spcAft>
              <a:buFont typeface="Wingdings" pitchFamily="2" charset="2"/>
              <a:buChar char="ü"/>
            </a:pPr>
            <a:r>
              <a:rPr lang="en-US" sz="2000" dirty="0" err="1" smtClean="0">
                <a:cs typeface="Arial" pitchFamily="34" charset="0"/>
              </a:rPr>
              <a:t>Tendinta</a:t>
            </a:r>
            <a:r>
              <a:rPr lang="en-US" sz="2000" dirty="0" smtClean="0">
                <a:cs typeface="Arial" pitchFamily="34" charset="0"/>
              </a:rPr>
              <a:t> </a:t>
            </a:r>
            <a:r>
              <a:rPr lang="en-US" sz="2000" dirty="0" err="1">
                <a:cs typeface="Arial" pitchFamily="34" charset="0"/>
              </a:rPr>
              <a:t>consumatorilor</a:t>
            </a:r>
            <a:r>
              <a:rPr lang="en-US" sz="2000" dirty="0">
                <a:cs typeface="Arial" pitchFamily="34" charset="0"/>
              </a:rPr>
              <a:t> de a </a:t>
            </a:r>
            <a:r>
              <a:rPr lang="en-US" sz="2000" dirty="0" err="1">
                <a:cs typeface="Arial" pitchFamily="34" charset="0"/>
              </a:rPr>
              <a:t>procura</a:t>
            </a:r>
            <a:r>
              <a:rPr lang="en-US" sz="2000" dirty="0">
                <a:cs typeface="Arial" pitchFamily="34" charset="0"/>
              </a:rPr>
              <a:t> </a:t>
            </a:r>
            <a:r>
              <a:rPr lang="en-US" sz="2000" dirty="0" err="1">
                <a:cs typeface="Arial" pitchFamily="34" charset="0"/>
              </a:rPr>
              <a:t>marfuri</a:t>
            </a:r>
            <a:r>
              <a:rPr lang="en-US" sz="2000" dirty="0">
                <a:cs typeface="Arial" pitchFamily="34" charset="0"/>
              </a:rPr>
              <a:t> </a:t>
            </a:r>
            <a:r>
              <a:rPr lang="en-US" sz="2000" dirty="0" err="1">
                <a:cs typeface="Arial" pitchFamily="34" charset="0"/>
              </a:rPr>
              <a:t>similare</a:t>
            </a:r>
            <a:r>
              <a:rPr lang="en-US" sz="2000" dirty="0">
                <a:cs typeface="Arial" pitchFamily="34" charset="0"/>
              </a:rPr>
              <a:t> de import, in </a:t>
            </a:r>
            <a:r>
              <a:rPr lang="en-US" sz="2000" dirty="0" err="1">
                <a:cs typeface="Arial" pitchFamily="34" charset="0"/>
              </a:rPr>
              <a:t>ciuda</a:t>
            </a:r>
            <a:r>
              <a:rPr lang="en-US" sz="2000" dirty="0">
                <a:cs typeface="Arial" pitchFamily="34" charset="0"/>
              </a:rPr>
              <a:t> </a:t>
            </a:r>
            <a:r>
              <a:rPr lang="en-US" sz="2000" dirty="0" err="1">
                <a:cs typeface="Arial" pitchFamily="34" charset="0"/>
              </a:rPr>
              <a:t>costului</a:t>
            </a:r>
            <a:r>
              <a:rPr lang="en-US" sz="2000" dirty="0">
                <a:cs typeface="Arial" pitchFamily="34" charset="0"/>
              </a:rPr>
              <a:t> </a:t>
            </a:r>
            <a:r>
              <a:rPr lang="en-US" sz="2000" dirty="0" err="1">
                <a:cs typeface="Arial" pitchFamily="34" charset="0"/>
              </a:rPr>
              <a:t>mai</a:t>
            </a:r>
            <a:r>
              <a:rPr lang="en-US" sz="2000" dirty="0">
                <a:cs typeface="Arial" pitchFamily="34" charset="0"/>
              </a:rPr>
              <a:t> </a:t>
            </a:r>
            <a:r>
              <a:rPr lang="en-US" sz="2000" dirty="0" err="1">
                <a:cs typeface="Arial" pitchFamily="34" charset="0"/>
              </a:rPr>
              <a:t>ridicat</a:t>
            </a:r>
            <a:r>
              <a:rPr lang="en-US" sz="2000" dirty="0">
                <a:cs typeface="Arial" pitchFamily="34" charset="0"/>
              </a:rPr>
              <a:t> </a:t>
            </a:r>
          </a:p>
          <a:p>
            <a:pPr marL="742950" lvl="1" indent="-285750">
              <a:spcAft>
                <a:spcPts val="600"/>
              </a:spcAft>
              <a:buFont typeface="Wingdings" pitchFamily="2" charset="2"/>
              <a:buChar char="ü"/>
            </a:pPr>
            <a:r>
              <a:rPr lang="en-US" sz="2000" dirty="0" err="1">
                <a:cs typeface="Arial" pitchFamily="34" charset="0"/>
              </a:rPr>
              <a:t>Cresterea</a:t>
            </a:r>
            <a:r>
              <a:rPr lang="en-US" sz="2000" dirty="0">
                <a:cs typeface="Arial" pitchFamily="34" charset="0"/>
              </a:rPr>
              <a:t> </a:t>
            </a:r>
            <a:r>
              <a:rPr lang="en-US" sz="2000" dirty="0" err="1">
                <a:cs typeface="Arial" pitchFamily="34" charset="0"/>
              </a:rPr>
              <a:t>ratei</a:t>
            </a:r>
            <a:r>
              <a:rPr lang="en-US" sz="2000" dirty="0">
                <a:cs typeface="Arial" pitchFamily="34" charset="0"/>
              </a:rPr>
              <a:t> </a:t>
            </a:r>
            <a:r>
              <a:rPr lang="en-US" sz="2000" dirty="0" err="1">
                <a:cs typeface="Arial" pitchFamily="34" charset="0"/>
              </a:rPr>
              <a:t>inflatiei</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Scumpirea</a:t>
            </a:r>
            <a:r>
              <a:rPr lang="en-US" sz="2000" dirty="0">
                <a:cs typeface="Arial" pitchFamily="34" charset="0"/>
              </a:rPr>
              <a:t> </a:t>
            </a:r>
            <a:r>
              <a:rPr lang="en-US" sz="2000" dirty="0" err="1">
                <a:cs typeface="Arial" pitchFamily="34" charset="0"/>
              </a:rPr>
              <a:t>energiei</a:t>
            </a:r>
            <a:r>
              <a:rPr lang="en-US" sz="2000" dirty="0">
                <a:cs typeface="Arial" pitchFamily="34" charset="0"/>
              </a:rPr>
              <a:t> </a:t>
            </a:r>
            <a:r>
              <a:rPr lang="en-US" sz="2000" dirty="0" err="1">
                <a:cs typeface="Arial" pitchFamily="34" charset="0"/>
              </a:rPr>
              <a:t>electrice</a:t>
            </a:r>
            <a:r>
              <a:rPr lang="en-US" sz="2000" dirty="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termice</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Cresterea</a:t>
            </a:r>
            <a:r>
              <a:rPr lang="en-US" sz="2000" dirty="0">
                <a:cs typeface="Arial" pitchFamily="34" charset="0"/>
              </a:rPr>
              <a:t> </a:t>
            </a:r>
            <a:r>
              <a:rPr lang="en-US" sz="2000" dirty="0" err="1">
                <a:cs typeface="Arial" pitchFamily="34" charset="0"/>
              </a:rPr>
              <a:t>periodica</a:t>
            </a:r>
            <a:r>
              <a:rPr lang="en-US" sz="2000" dirty="0">
                <a:cs typeface="Arial" pitchFamily="34" charset="0"/>
              </a:rPr>
              <a:t> a </a:t>
            </a:r>
            <a:r>
              <a:rPr lang="en-US" sz="2000" dirty="0" err="1">
                <a:cs typeface="Arial" pitchFamily="34" charset="0"/>
              </a:rPr>
              <a:t>costurilor</a:t>
            </a:r>
            <a:r>
              <a:rPr lang="en-US" sz="2000" dirty="0">
                <a:cs typeface="Arial" pitchFamily="34" charset="0"/>
              </a:rPr>
              <a:t> de </a:t>
            </a:r>
            <a:r>
              <a:rPr lang="en-US" sz="2000" dirty="0" err="1">
                <a:cs typeface="Arial" pitchFamily="34" charset="0"/>
              </a:rPr>
              <a:t>chirie</a:t>
            </a:r>
            <a:r>
              <a:rPr lang="en-US" sz="2000" dirty="0">
                <a:cs typeface="Arial" pitchFamily="34" charset="0"/>
              </a:rPr>
              <a:t> </a:t>
            </a:r>
            <a:r>
              <a:rPr lang="en-US" sz="2000" dirty="0" err="1">
                <a:cs typeface="Arial" pitchFamily="34" charset="0"/>
              </a:rPr>
              <a:t>pentru</a:t>
            </a:r>
            <a:r>
              <a:rPr lang="en-US" sz="2000" dirty="0">
                <a:cs typeface="Arial" pitchFamily="34" charset="0"/>
              </a:rPr>
              <a:t> </a:t>
            </a:r>
            <a:r>
              <a:rPr lang="en-US" sz="2000" dirty="0" err="1">
                <a:cs typeface="Arial" pitchFamily="34" charset="0"/>
              </a:rPr>
              <a:t>spatii</a:t>
            </a:r>
            <a:r>
              <a:rPr lang="en-US" sz="2000" dirty="0">
                <a:cs typeface="Arial" pitchFamily="34" charset="0"/>
              </a:rPr>
              <a:t> </a:t>
            </a:r>
            <a:r>
              <a:rPr lang="en-US" sz="2000" dirty="0" err="1">
                <a:cs typeface="Arial" pitchFamily="34" charset="0"/>
              </a:rPr>
              <a:t>comerciale</a:t>
            </a:r>
            <a:r>
              <a:rPr lang="en-US" sz="2000" dirty="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birouri</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Cresterea</a:t>
            </a:r>
            <a:r>
              <a:rPr lang="en-US" sz="2000" dirty="0">
                <a:cs typeface="Arial" pitchFamily="34" charset="0"/>
              </a:rPr>
              <a:t> </a:t>
            </a:r>
            <a:r>
              <a:rPr lang="en-US" sz="2000" dirty="0" err="1">
                <a:cs typeface="Arial" pitchFamily="34" charset="0"/>
              </a:rPr>
              <a:t>costurilor</a:t>
            </a:r>
            <a:r>
              <a:rPr lang="en-US" sz="2000" dirty="0">
                <a:cs typeface="Arial" pitchFamily="34" charset="0"/>
              </a:rPr>
              <a:t> </a:t>
            </a:r>
            <a:r>
              <a:rPr lang="en-US" sz="2000" dirty="0" err="1">
                <a:cs typeface="Arial" pitchFamily="34" charset="0"/>
              </a:rPr>
              <a:t>materiilor</a:t>
            </a:r>
            <a:r>
              <a:rPr lang="en-US" sz="2000" dirty="0">
                <a:cs typeface="Arial" pitchFamily="34" charset="0"/>
              </a:rPr>
              <a:t> prime</a:t>
            </a:r>
          </a:p>
          <a:p>
            <a:pPr marL="742950" lvl="1" indent="-285750">
              <a:spcAft>
                <a:spcPts val="600"/>
              </a:spcAft>
              <a:buFont typeface="Wingdings" pitchFamily="2" charset="2"/>
              <a:buChar char="ü"/>
            </a:pPr>
            <a:r>
              <a:rPr lang="en-US" sz="2000" dirty="0" err="1">
                <a:cs typeface="Arial" pitchFamily="34" charset="0"/>
              </a:rPr>
              <a:t>Birocratie</a:t>
            </a:r>
            <a:endParaRPr lang="en-US" sz="2000" dirty="0">
              <a:cs typeface="Arial" pitchFamily="34" charset="0"/>
            </a:endParaRPr>
          </a:p>
          <a:p>
            <a:pPr marL="742950" lvl="1" indent="-285750">
              <a:spcAft>
                <a:spcPts val="600"/>
              </a:spcAft>
              <a:buFont typeface="Wingdings" pitchFamily="2" charset="2"/>
              <a:buChar char="ü"/>
            </a:pPr>
            <a:r>
              <a:rPr lang="en-US" sz="2000" dirty="0" err="1" smtClean="0">
                <a:cs typeface="Arial" pitchFamily="34" charset="0"/>
              </a:rPr>
              <a:t>Mita</a:t>
            </a:r>
            <a:r>
              <a:rPr lang="en-US" sz="2000" dirty="0" smtClean="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coruptie</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Forta</a:t>
            </a:r>
            <a:r>
              <a:rPr lang="en-US" sz="2000" dirty="0">
                <a:cs typeface="Arial" pitchFamily="34" charset="0"/>
              </a:rPr>
              <a:t> de </a:t>
            </a:r>
            <a:r>
              <a:rPr lang="en-US" sz="2000" dirty="0" err="1">
                <a:cs typeface="Arial" pitchFamily="34" charset="0"/>
              </a:rPr>
              <a:t>munca</a:t>
            </a:r>
            <a:r>
              <a:rPr lang="en-US" sz="2000" dirty="0">
                <a:cs typeface="Arial" pitchFamily="34" charset="0"/>
              </a:rPr>
              <a:t> </a:t>
            </a:r>
            <a:r>
              <a:rPr lang="en-US" sz="2000" dirty="0" err="1">
                <a:cs typeface="Arial" pitchFamily="34" charset="0"/>
              </a:rPr>
              <a:t>dificila</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Concurenta</a:t>
            </a:r>
            <a:r>
              <a:rPr lang="en-US" sz="2000" dirty="0">
                <a:cs typeface="Arial" pitchFamily="34" charset="0"/>
              </a:rPr>
              <a:t> </a:t>
            </a:r>
            <a:r>
              <a:rPr lang="en-US" sz="2000" dirty="0" err="1">
                <a:cs typeface="Arial" pitchFamily="34" charset="0"/>
              </a:rPr>
              <a:t>ridicata</a:t>
            </a:r>
            <a:endParaRPr lang="en-US" sz="2000" dirty="0">
              <a:cs typeface="Arial" pitchFamily="34" charset="0"/>
            </a:endParaRPr>
          </a:p>
          <a:p>
            <a:pPr marL="742950" lvl="1" indent="-285750">
              <a:spcAft>
                <a:spcPts val="600"/>
              </a:spcAft>
              <a:buFont typeface="Wingdings" pitchFamily="2" charset="2"/>
              <a:buChar char="ü"/>
            </a:pPr>
            <a:r>
              <a:rPr lang="en-US" sz="2000" dirty="0" err="1">
                <a:cs typeface="Arial" pitchFamily="34" charset="0"/>
              </a:rPr>
              <a:t>Infrastructura</a:t>
            </a:r>
            <a:r>
              <a:rPr lang="en-US" sz="2000" dirty="0">
                <a:cs typeface="Arial" pitchFamily="34" charset="0"/>
              </a:rPr>
              <a:t> </a:t>
            </a:r>
            <a:r>
              <a:rPr lang="en-US" sz="2000" dirty="0" err="1">
                <a:cs typeface="Arial" pitchFamily="34" charset="0"/>
              </a:rPr>
              <a:t>slaba</a:t>
            </a:r>
            <a:endParaRPr lang="en-US" sz="2000" dirty="0">
              <a:cs typeface="Arial" pitchFamily="34" charset="0"/>
            </a:endParaRPr>
          </a:p>
          <a:p>
            <a:pPr marL="742950" lvl="1" indent="-285750">
              <a:spcAft>
                <a:spcPts val="600"/>
              </a:spcAft>
              <a:buFont typeface="Wingdings" pitchFamily="2" charset="2"/>
              <a:buChar char="ü"/>
            </a:pPr>
            <a:r>
              <a:rPr lang="en-US" sz="2000" dirty="0" err="1" smtClean="0">
                <a:cs typeface="Arial" pitchFamily="34" charset="0"/>
              </a:rPr>
              <a:t>Schimbari</a:t>
            </a:r>
            <a:r>
              <a:rPr lang="en-US" sz="2000" dirty="0" smtClean="0">
                <a:cs typeface="Arial" pitchFamily="34" charset="0"/>
              </a:rPr>
              <a:t> </a:t>
            </a:r>
            <a:r>
              <a:rPr lang="en-US" sz="2000" dirty="0" err="1" smtClean="0">
                <a:cs typeface="Arial" pitchFamily="34" charset="0"/>
              </a:rPr>
              <a:t>politice</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a:t>
            </a:r>
            <a:r>
              <a:rPr lang="en-US" sz="2000" dirty="0" err="1" smtClean="0">
                <a:cs typeface="Arial" pitchFamily="34" charset="0"/>
              </a:rPr>
              <a:t>fiscale</a:t>
            </a:r>
            <a:endParaRPr lang="en-US" sz="2000" dirty="0" smtClean="0">
              <a:cs typeface="Arial"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11</a:t>
            </a:fld>
            <a:endParaRPr lang="ro-RO"/>
          </a:p>
        </p:txBody>
      </p:sp>
    </p:spTree>
    <p:extLst>
      <p:ext uri="{BB962C8B-B14F-4D97-AF65-F5344CB8AC3E}">
        <p14:creationId xmlns:p14="http://schemas.microsoft.com/office/powerpoint/2010/main" xmlns="" val="25534270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1" y="985720"/>
            <a:ext cx="11605580" cy="5216813"/>
          </a:xfrm>
          <a:prstGeom prst="rect">
            <a:avLst/>
          </a:prstGeom>
        </p:spPr>
        <p:txBody>
          <a:bodyPr wrap="square">
            <a:spAutoFit/>
          </a:bodyPr>
          <a:lstStyle/>
          <a:p>
            <a:pPr algn="just">
              <a:spcAft>
                <a:spcPts val="0"/>
              </a:spcAft>
            </a:pPr>
            <a:r>
              <a:rPr lang="en-US" sz="2000" b="1" dirty="0" smtClean="0">
                <a:ea typeface="Times New Roman" panose="02020603050405020304" pitchFamily="18" charset="0"/>
                <a:cs typeface="Arial" panose="020B0604020202020204" pitchFamily="34" charset="0"/>
              </a:rPr>
              <a:t>ASPECTE CONCRETE CE TREBUIE ANALIZATE LA IDEEA DE AFACERE</a:t>
            </a:r>
            <a:r>
              <a:rPr lang="ro-RO" sz="2000" b="1" dirty="0" smtClean="0">
                <a:ea typeface="Times New Roman" panose="02020603050405020304" pitchFamily="18" charset="0"/>
                <a:cs typeface="Arial" panose="020B0604020202020204" pitchFamily="34" charset="0"/>
              </a:rPr>
              <a:t> </a:t>
            </a:r>
            <a:endParaRPr lang="en-US" sz="2000" b="1" dirty="0" smtClean="0">
              <a:ea typeface="Times New Roman" panose="02020603050405020304" pitchFamily="18" charset="0"/>
              <a:cs typeface="Arial" panose="020B0604020202020204" pitchFamily="34" charset="0"/>
            </a:endParaRPr>
          </a:p>
          <a:p>
            <a:pPr algn="just">
              <a:spcAft>
                <a:spcPts val="0"/>
              </a:spcAft>
            </a:pPr>
            <a:endParaRPr lang="en-US" sz="2000" dirty="0" smtClean="0">
              <a:ea typeface="Times New Roman" panose="02020603050405020304" pitchFamily="18" charset="0"/>
              <a:cs typeface="Arial" panose="020B0604020202020204" pitchFamily="34" charset="0"/>
            </a:endParaRPr>
          </a:p>
          <a:p>
            <a:pPr marL="285750" indent="-285750">
              <a:spcAft>
                <a:spcPts val="600"/>
              </a:spcAft>
              <a:buFont typeface="Wingdings" panose="05000000000000000000" pitchFamily="2" charset="2"/>
              <a:buChar char="q"/>
            </a:pPr>
            <a:r>
              <a:rPr lang="en-US" sz="2000" b="1" dirty="0" err="1">
                <a:cs typeface="Arial" panose="020B0604020202020204" pitchFamily="34" charset="0"/>
              </a:rPr>
              <a:t>Aspecte</a:t>
            </a:r>
            <a:r>
              <a:rPr lang="en-US" sz="2000" b="1" dirty="0">
                <a:cs typeface="Arial" panose="020B0604020202020204" pitchFamily="34" charset="0"/>
              </a:rPr>
              <a:t> </a:t>
            </a:r>
            <a:r>
              <a:rPr lang="en-US" sz="2000" b="1" dirty="0" err="1">
                <a:cs typeface="Arial" panose="020B0604020202020204" pitchFamily="34" charset="0"/>
              </a:rPr>
              <a:t>financiare</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Grantul</a:t>
            </a:r>
            <a:r>
              <a:rPr lang="en-US" sz="2000" dirty="0">
                <a:cs typeface="Arial" panose="020B0604020202020204" pitchFamily="34" charset="0"/>
              </a:rPr>
              <a:t> </a:t>
            </a:r>
            <a:r>
              <a:rPr lang="en-US" sz="2000" dirty="0" err="1">
                <a:cs typeface="Arial" panose="020B0604020202020204" pitchFamily="34" charset="0"/>
              </a:rPr>
              <a:t>obtinut</a:t>
            </a:r>
            <a:r>
              <a:rPr lang="en-US" sz="2000" dirty="0">
                <a:cs typeface="Arial" panose="020B0604020202020204" pitchFamily="34" charset="0"/>
              </a:rPr>
              <a:t> </a:t>
            </a:r>
            <a:r>
              <a:rPr lang="en-US" sz="2000" dirty="0" err="1">
                <a:cs typeface="Arial" panose="020B0604020202020204" pitchFamily="34" charset="0"/>
              </a:rPr>
              <a:t>pentru</a:t>
            </a:r>
            <a:r>
              <a:rPr lang="en-US" sz="2000" dirty="0">
                <a:cs typeface="Arial" panose="020B0604020202020204" pitchFamily="34" charset="0"/>
              </a:rPr>
              <a:t> </a:t>
            </a:r>
            <a:r>
              <a:rPr lang="en-US" sz="2000" dirty="0" err="1">
                <a:cs typeface="Arial" panose="020B0604020202020204" pitchFamily="34" charset="0"/>
              </a:rPr>
              <a:t>finantare</a:t>
            </a:r>
            <a:r>
              <a:rPr lang="en-US" sz="2000" dirty="0">
                <a:cs typeface="Arial" panose="020B0604020202020204" pitchFamily="34" charset="0"/>
              </a:rPr>
              <a:t> </a:t>
            </a:r>
            <a:r>
              <a:rPr lang="en-US" sz="2000" dirty="0" err="1">
                <a:cs typeface="Arial" panose="020B0604020202020204" pitchFamily="34" charset="0"/>
              </a:rPr>
              <a:t>acopera</a:t>
            </a:r>
            <a:r>
              <a:rPr lang="en-US" sz="2000" dirty="0">
                <a:cs typeface="Arial" panose="020B0604020202020204" pitchFamily="34" charset="0"/>
              </a:rPr>
              <a:t> </a:t>
            </a:r>
            <a:r>
              <a:rPr lang="en-US" sz="2000" dirty="0" err="1">
                <a:cs typeface="Arial" panose="020B0604020202020204" pitchFamily="34" charset="0"/>
              </a:rPr>
              <a:t>nevoile</a:t>
            </a:r>
            <a:r>
              <a:rPr lang="en-US" sz="2000" dirty="0">
                <a:cs typeface="Arial" panose="020B0604020202020204" pitchFamily="34" charset="0"/>
              </a:rPr>
              <a:t> </a:t>
            </a:r>
            <a:r>
              <a:rPr lang="en-US" sz="2000" dirty="0" err="1">
                <a:cs typeface="Arial" panose="020B0604020202020204" pitchFamily="34" charset="0"/>
              </a:rPr>
              <a:t>afacerii</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Riscuri</a:t>
            </a:r>
            <a:r>
              <a:rPr lang="en-US" sz="2000" dirty="0">
                <a:cs typeface="Arial" panose="020B0604020202020204" pitchFamily="34" charset="0"/>
              </a:rPr>
              <a:t> in </a:t>
            </a:r>
            <a:r>
              <a:rPr lang="en-US" sz="2000" dirty="0" err="1" smtClean="0">
                <a:cs typeface="Arial" panose="020B0604020202020204" pitchFamily="34" charset="0"/>
              </a:rPr>
              <a:t>finantare</a:t>
            </a:r>
            <a:endParaRPr lang="en-US" sz="2000" dirty="0" smtClean="0">
              <a:cs typeface="Arial" panose="020B0604020202020204" pitchFamily="34" charset="0"/>
            </a:endParaRPr>
          </a:p>
          <a:p>
            <a:pPr marL="285750" indent="-285750">
              <a:spcAft>
                <a:spcPts val="600"/>
              </a:spcAft>
              <a:buFont typeface="Wingdings" panose="05000000000000000000" pitchFamily="2" charset="2"/>
              <a:buChar char="q"/>
            </a:pPr>
            <a:r>
              <a:rPr lang="en-US" sz="2000" b="1" dirty="0" smtClean="0">
                <a:cs typeface="Arial" panose="020B0604020202020204" pitchFamily="34" charset="0"/>
              </a:rPr>
              <a:t>Capacitate </a:t>
            </a:r>
            <a:r>
              <a:rPr lang="en-US" sz="2000" b="1" dirty="0">
                <a:cs typeface="Arial" panose="020B0604020202020204" pitchFamily="34" charset="0"/>
              </a:rPr>
              <a:t>de </a:t>
            </a:r>
            <a:r>
              <a:rPr lang="en-US" sz="2000" b="1" dirty="0" err="1">
                <a:cs typeface="Arial" panose="020B0604020202020204" pitchFamily="34" charset="0"/>
              </a:rPr>
              <a:t>conducere</a:t>
            </a:r>
            <a:r>
              <a:rPr lang="en-US" sz="2000" b="1" dirty="0">
                <a:cs typeface="Arial" panose="020B0604020202020204" pitchFamily="34" charset="0"/>
              </a:rPr>
              <a:t> </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Competenta</a:t>
            </a:r>
            <a:r>
              <a:rPr lang="en-US" sz="2000" dirty="0">
                <a:cs typeface="Arial" panose="020B0604020202020204" pitchFamily="34" charset="0"/>
              </a:rPr>
              <a:t> </a:t>
            </a:r>
            <a:r>
              <a:rPr lang="en-US" sz="2000" dirty="0" err="1">
                <a:cs typeface="Arial" panose="020B0604020202020204" pitchFamily="34" charset="0"/>
              </a:rPr>
              <a:t>manageriala</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Experienta</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Disponibilitatea</a:t>
            </a:r>
            <a:r>
              <a:rPr lang="en-US" sz="2000" dirty="0">
                <a:cs typeface="Arial" panose="020B0604020202020204" pitchFamily="34" charset="0"/>
              </a:rPr>
              <a:t> </a:t>
            </a:r>
            <a:r>
              <a:rPr lang="en-US" sz="2000" dirty="0" err="1">
                <a:cs typeface="Arial" panose="020B0604020202020204" pitchFamily="34" charset="0"/>
              </a:rPr>
              <a:t>catre</a:t>
            </a:r>
            <a:r>
              <a:rPr lang="en-US" sz="2000" dirty="0">
                <a:cs typeface="Arial" panose="020B0604020202020204" pitchFamily="34" charset="0"/>
              </a:rPr>
              <a:t> </a:t>
            </a:r>
            <a:r>
              <a:rPr lang="en-US" sz="2000" dirty="0" err="1">
                <a:cs typeface="Arial" panose="020B0604020202020204" pitchFamily="34" charset="0"/>
              </a:rPr>
              <a:t>calificare</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Cunostinte</a:t>
            </a:r>
            <a:r>
              <a:rPr lang="en-US" sz="2000" dirty="0">
                <a:cs typeface="Arial" panose="020B0604020202020204" pitchFamily="34" charset="0"/>
              </a:rPr>
              <a:t> </a:t>
            </a:r>
            <a:r>
              <a:rPr lang="en-US" sz="2000" dirty="0" err="1">
                <a:cs typeface="Arial" panose="020B0604020202020204" pitchFamily="34" charset="0"/>
              </a:rPr>
              <a:t>tehnologice</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a:cs typeface="Arial" panose="020B0604020202020204" pitchFamily="34" charset="0"/>
              </a:rPr>
              <a:t>Spirit </a:t>
            </a:r>
            <a:r>
              <a:rPr lang="en-US" sz="2000" dirty="0" err="1">
                <a:cs typeface="Arial" panose="020B0604020202020204" pitchFamily="34" charset="0"/>
              </a:rPr>
              <a:t>comercial</a:t>
            </a:r>
            <a:r>
              <a:rPr lang="en-US" sz="2000" dirty="0">
                <a:cs typeface="Arial" panose="020B0604020202020204" pitchFamily="34" charset="0"/>
              </a:rPr>
              <a:t> al </a:t>
            </a:r>
            <a:r>
              <a:rPr lang="en-US" sz="2000" dirty="0" err="1">
                <a:cs typeface="Arial" panose="020B0604020202020204" pitchFamily="34" charset="0"/>
              </a:rPr>
              <a:t>proprietarului</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Salariati</a:t>
            </a:r>
            <a:r>
              <a:rPr lang="en-US" sz="2000" dirty="0">
                <a:cs typeface="Arial" panose="020B0604020202020204" pitchFamily="34" charset="0"/>
              </a:rPr>
              <a:t> </a:t>
            </a:r>
            <a:r>
              <a:rPr lang="en-US" sz="2000" dirty="0" err="1" smtClean="0">
                <a:cs typeface="Arial" panose="020B0604020202020204" pitchFamily="34" charset="0"/>
              </a:rPr>
              <a:t>calificati</a:t>
            </a:r>
            <a:endParaRPr lang="en-US" sz="2000" dirty="0" smtClean="0">
              <a:cs typeface="Arial" panose="020B0604020202020204" pitchFamily="34" charset="0"/>
            </a:endParaRPr>
          </a:p>
          <a:p>
            <a:pPr marL="285750" indent="-285750">
              <a:spcAft>
                <a:spcPts val="600"/>
              </a:spcAft>
              <a:buFont typeface="Wingdings" panose="05000000000000000000" pitchFamily="2" charset="2"/>
              <a:buChar char="q"/>
            </a:pPr>
            <a:r>
              <a:rPr lang="en-US" sz="2000" b="1" dirty="0" err="1" smtClean="0">
                <a:cs typeface="Arial" panose="020B0604020202020204" pitchFamily="34" charset="0"/>
              </a:rPr>
              <a:t>Mediul</a:t>
            </a:r>
            <a:r>
              <a:rPr lang="en-US" sz="2000" b="1" dirty="0" smtClean="0">
                <a:cs typeface="Arial" panose="020B0604020202020204" pitchFamily="34" charset="0"/>
              </a:rPr>
              <a:t> social: </a:t>
            </a:r>
            <a:r>
              <a:rPr lang="en-US" sz="2000" dirty="0" err="1" smtClean="0">
                <a:cs typeface="Arial" panose="020B0604020202020204" pitchFamily="34" charset="0"/>
              </a:rPr>
              <a:t>Accepta</a:t>
            </a:r>
            <a:r>
              <a:rPr lang="en-US" sz="2000" dirty="0" smtClean="0">
                <a:cs typeface="Arial" panose="020B0604020202020204" pitchFamily="34" charset="0"/>
              </a:rPr>
              <a:t> </a:t>
            </a:r>
            <a:r>
              <a:rPr lang="en-US" sz="2000" dirty="0" err="1">
                <a:cs typeface="Arial" panose="020B0604020202020204" pitchFamily="34" charset="0"/>
              </a:rPr>
              <a:t>cumparatorii</a:t>
            </a:r>
            <a:r>
              <a:rPr lang="en-US" sz="2000" dirty="0">
                <a:cs typeface="Arial" panose="020B0604020202020204" pitchFamily="34" charset="0"/>
              </a:rPr>
              <a:t> </a:t>
            </a:r>
            <a:r>
              <a:rPr lang="en-US" sz="2000" dirty="0" err="1">
                <a:cs typeface="Arial" panose="020B0604020202020204" pitchFamily="34" charset="0"/>
              </a:rPr>
              <a:t>produsul</a:t>
            </a:r>
            <a:r>
              <a:rPr lang="en-US" sz="2000" dirty="0" smtClean="0">
                <a:cs typeface="Arial" panose="020B0604020202020204" pitchFamily="34" charset="0"/>
              </a:rPr>
              <a:t>?</a:t>
            </a:r>
          </a:p>
          <a:p>
            <a:pPr marL="285750" lvl="0" indent="-285750">
              <a:spcAft>
                <a:spcPts val="600"/>
              </a:spcAft>
            </a:pPr>
            <a:endParaRPr lang="en-US" dirty="0">
              <a:latin typeface="Arial" panose="020B0604020202020204" pitchFamily="34"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12</a:t>
            </a:fld>
            <a:endParaRPr lang="ro-RO"/>
          </a:p>
        </p:txBody>
      </p:sp>
    </p:spTree>
    <p:extLst>
      <p:ext uri="{BB962C8B-B14F-4D97-AF65-F5344CB8AC3E}">
        <p14:creationId xmlns:p14="http://schemas.microsoft.com/office/powerpoint/2010/main" xmlns="" val="18455946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0" y="985720"/>
            <a:ext cx="11452875" cy="5016758"/>
          </a:xfrm>
          <a:prstGeom prst="rect">
            <a:avLst/>
          </a:prstGeom>
        </p:spPr>
        <p:txBody>
          <a:bodyPr wrap="square">
            <a:spAutoFit/>
          </a:bodyPr>
          <a:lstStyle/>
          <a:p>
            <a:pPr algn="just">
              <a:spcAft>
                <a:spcPts val="0"/>
              </a:spcAft>
            </a:pPr>
            <a:r>
              <a:rPr lang="en-US" sz="2000" b="1" dirty="0" smtClean="0">
                <a:ea typeface="Times New Roman" panose="02020603050405020304" pitchFamily="18" charset="0"/>
                <a:cs typeface="Arial" panose="020B0604020202020204" pitchFamily="34" charset="0"/>
              </a:rPr>
              <a:t>ASPECTE CONCRETE CE TREBUIE ANALIZATE LA IDEEA DE AFACERE (II)</a:t>
            </a:r>
          </a:p>
          <a:p>
            <a:pPr algn="just">
              <a:spcAft>
                <a:spcPts val="0"/>
              </a:spcAft>
            </a:pPr>
            <a:endParaRPr lang="en-US" sz="2000" dirty="0" smtClean="0">
              <a:ea typeface="Times New Roman" panose="02020603050405020304" pitchFamily="18" charset="0"/>
              <a:cs typeface="Arial" panose="020B0604020202020204" pitchFamily="34" charset="0"/>
            </a:endParaRPr>
          </a:p>
          <a:p>
            <a:pPr marL="285750" indent="-285750">
              <a:spcAft>
                <a:spcPts val="600"/>
              </a:spcAft>
              <a:buFont typeface="Wingdings" panose="05000000000000000000" pitchFamily="2" charset="2"/>
              <a:buChar char="q"/>
            </a:pPr>
            <a:r>
              <a:rPr lang="en-US" sz="2000" b="1" dirty="0" err="1" smtClean="0">
                <a:cs typeface="Arial" panose="020B0604020202020204" pitchFamily="34" charset="0"/>
              </a:rPr>
              <a:t>Resurse</a:t>
            </a:r>
            <a:r>
              <a:rPr lang="en-US" sz="2000" b="1" dirty="0" smtClean="0">
                <a:cs typeface="Arial" panose="020B0604020202020204" pitchFamily="34" charset="0"/>
              </a:rPr>
              <a:t> </a:t>
            </a:r>
            <a:r>
              <a:rPr lang="en-US" sz="2000" b="1" dirty="0" err="1" smtClean="0">
                <a:cs typeface="Arial" panose="020B0604020202020204" pitchFamily="34" charset="0"/>
              </a:rPr>
              <a:t>materiale</a:t>
            </a:r>
            <a:endParaRPr lang="en-US" sz="2000" dirty="0" smtClean="0">
              <a:cs typeface="Arial" panose="020B0604020202020204" pitchFamily="34" charset="0"/>
            </a:endParaRPr>
          </a:p>
          <a:p>
            <a:pPr marL="742950" lvl="1" indent="-285750">
              <a:spcAft>
                <a:spcPts val="600"/>
              </a:spcAft>
              <a:buFont typeface="Wingdings" pitchFamily="2" charset="2"/>
              <a:buChar char="ü"/>
            </a:pPr>
            <a:r>
              <a:rPr lang="en-US" sz="2000" dirty="0" err="1" smtClean="0">
                <a:cs typeface="Arial" panose="020B0604020202020204" pitchFamily="34" charset="0"/>
              </a:rPr>
              <a:t>Grantul</a:t>
            </a:r>
            <a:r>
              <a:rPr lang="en-US" sz="2000" dirty="0" smtClean="0">
                <a:cs typeface="Arial" panose="020B0604020202020204" pitchFamily="34" charset="0"/>
              </a:rPr>
              <a:t> </a:t>
            </a:r>
            <a:r>
              <a:rPr lang="en-US" sz="2000" dirty="0" err="1" smtClean="0">
                <a:cs typeface="Arial" panose="020B0604020202020204" pitchFamily="34" charset="0"/>
              </a:rPr>
              <a:t>permite</a:t>
            </a:r>
            <a:r>
              <a:rPr lang="en-US" sz="2000" dirty="0" smtClean="0">
                <a:cs typeface="Arial" panose="020B0604020202020204" pitchFamily="34" charset="0"/>
              </a:rPr>
              <a:t> </a:t>
            </a:r>
            <a:r>
              <a:rPr lang="en-US" sz="2000" dirty="0" err="1" smtClean="0">
                <a:cs typeface="Arial" panose="020B0604020202020204" pitchFamily="34" charset="0"/>
              </a:rPr>
              <a:t>achizitia</a:t>
            </a:r>
            <a:r>
              <a:rPr lang="en-US" sz="2000" dirty="0" smtClean="0">
                <a:cs typeface="Arial" panose="020B0604020202020204" pitchFamily="34" charset="0"/>
              </a:rPr>
              <a:t> de </a:t>
            </a:r>
            <a:r>
              <a:rPr lang="en-US" sz="2000" dirty="0" err="1" smtClean="0">
                <a:cs typeface="Arial" panose="020B0604020202020204" pitchFamily="34" charset="0"/>
              </a:rPr>
              <a:t>echipamente</a:t>
            </a:r>
            <a:r>
              <a:rPr lang="en-US" sz="2000" dirty="0" smtClean="0">
                <a:cs typeface="Arial" panose="020B0604020202020204" pitchFamily="34" charset="0"/>
              </a:rPr>
              <a:t> </a:t>
            </a:r>
            <a:r>
              <a:rPr lang="en-US" sz="2000" dirty="0" err="1" smtClean="0">
                <a:cs typeface="Arial" panose="020B0604020202020204" pitchFamily="34" charset="0"/>
              </a:rPr>
              <a:t>necesare</a:t>
            </a:r>
            <a:r>
              <a:rPr lang="en-US" sz="2000" dirty="0" smtClean="0">
                <a:cs typeface="Arial" panose="020B0604020202020204" pitchFamily="34" charset="0"/>
              </a:rPr>
              <a:t> </a:t>
            </a:r>
            <a:r>
              <a:rPr lang="en-US" sz="2000" dirty="0" err="1" smtClean="0">
                <a:cs typeface="Arial" panose="020B0604020202020204" pitchFamily="34" charset="0"/>
              </a:rPr>
              <a:t>afacerii</a:t>
            </a:r>
            <a:r>
              <a:rPr lang="en-US" sz="2000" dirty="0" smtClean="0">
                <a:cs typeface="Arial" panose="020B0604020202020204" pitchFamily="34" charset="0"/>
              </a:rPr>
              <a:t> </a:t>
            </a:r>
          </a:p>
          <a:p>
            <a:pPr marL="742950" lvl="1" indent="-285750">
              <a:spcAft>
                <a:spcPts val="600"/>
              </a:spcAft>
              <a:buFont typeface="Wingdings" pitchFamily="2" charset="2"/>
              <a:buChar char="ü"/>
            </a:pPr>
            <a:r>
              <a:rPr lang="en-US" sz="2000" dirty="0" err="1" smtClean="0">
                <a:cs typeface="Arial" panose="020B0604020202020204" pitchFamily="34" charset="0"/>
              </a:rPr>
              <a:t>Locatia</a:t>
            </a:r>
            <a:r>
              <a:rPr lang="en-US" sz="2000" dirty="0" smtClean="0">
                <a:cs typeface="Arial" panose="020B0604020202020204" pitchFamily="34" charset="0"/>
              </a:rPr>
              <a:t> </a:t>
            </a:r>
            <a:r>
              <a:rPr lang="en-US" sz="2000" dirty="0" err="1" smtClean="0">
                <a:cs typeface="Arial" panose="020B0604020202020204" pitchFamily="34" charset="0"/>
              </a:rPr>
              <a:t>necesita</a:t>
            </a:r>
            <a:r>
              <a:rPr lang="en-US" sz="2000" dirty="0" smtClean="0">
                <a:cs typeface="Arial" panose="020B0604020202020204" pitchFamily="34" charset="0"/>
              </a:rPr>
              <a:t> </a:t>
            </a:r>
            <a:r>
              <a:rPr lang="en-US" sz="2000" dirty="0" err="1" smtClean="0">
                <a:cs typeface="Arial" panose="020B0604020202020204" pitchFamily="34" charset="0"/>
              </a:rPr>
              <a:t>plata</a:t>
            </a:r>
            <a:r>
              <a:rPr lang="en-US" sz="2000" dirty="0" smtClean="0">
                <a:cs typeface="Arial" panose="020B0604020202020204" pitchFamily="34" charset="0"/>
              </a:rPr>
              <a:t> </a:t>
            </a:r>
            <a:r>
              <a:rPr lang="en-US" sz="2000" dirty="0" err="1" smtClean="0">
                <a:cs typeface="Arial" panose="020B0604020202020204" pitchFamily="34" charset="0"/>
              </a:rPr>
              <a:t>chiriei</a:t>
            </a:r>
            <a:r>
              <a:rPr lang="en-US" sz="2000" dirty="0" smtClean="0">
                <a:cs typeface="Arial" panose="020B0604020202020204" pitchFamily="34" charset="0"/>
              </a:rPr>
              <a:t>?</a:t>
            </a:r>
          </a:p>
          <a:p>
            <a:pPr marL="742950" lvl="1" indent="-285750">
              <a:buFont typeface="Wingdings" pitchFamily="2" charset="2"/>
              <a:buChar char="ü"/>
            </a:pPr>
            <a:r>
              <a:rPr lang="en-US" sz="2000" dirty="0" err="1" smtClean="0">
                <a:cs typeface="Arial" panose="020B0604020202020204" pitchFamily="34" charset="0"/>
              </a:rPr>
              <a:t>Infrastructura</a:t>
            </a:r>
            <a:r>
              <a:rPr lang="en-US" sz="2000" dirty="0" smtClean="0">
                <a:cs typeface="Arial" panose="020B0604020202020204" pitchFamily="34" charset="0"/>
              </a:rPr>
              <a:t> </a:t>
            </a:r>
            <a:r>
              <a:rPr lang="en-US" sz="2000" dirty="0" err="1" smtClean="0">
                <a:cs typeface="Arial" panose="020B0604020202020204" pitchFamily="34" charset="0"/>
              </a:rPr>
              <a:t>si</a:t>
            </a:r>
            <a:r>
              <a:rPr lang="en-US" sz="2000" dirty="0" smtClean="0">
                <a:cs typeface="Arial" panose="020B0604020202020204" pitchFamily="34" charset="0"/>
              </a:rPr>
              <a:t> </a:t>
            </a:r>
            <a:r>
              <a:rPr lang="en-US" sz="2000" dirty="0" err="1" smtClean="0">
                <a:cs typeface="Arial" panose="020B0604020202020204" pitchFamily="34" charset="0"/>
              </a:rPr>
              <a:t>utilitati</a:t>
            </a:r>
            <a:r>
              <a:rPr lang="en-US" sz="2000" dirty="0" smtClean="0">
                <a:cs typeface="Arial" panose="020B0604020202020204" pitchFamily="34" charset="0"/>
              </a:rPr>
              <a:t> </a:t>
            </a:r>
            <a:r>
              <a:rPr lang="en-US" sz="2000" dirty="0" err="1" smtClean="0">
                <a:cs typeface="Arial" panose="020B0604020202020204" pitchFamily="34" charset="0"/>
              </a:rPr>
              <a:t>trebuie</a:t>
            </a:r>
            <a:r>
              <a:rPr lang="en-US" sz="2000" dirty="0" smtClean="0">
                <a:cs typeface="Arial" panose="020B0604020202020204" pitchFamily="34" charset="0"/>
              </a:rPr>
              <a:t> </a:t>
            </a:r>
            <a:r>
              <a:rPr lang="en-US" sz="2000" dirty="0" err="1" smtClean="0">
                <a:cs typeface="Arial" panose="020B0604020202020204" pitchFamily="34" charset="0"/>
              </a:rPr>
              <a:t>platite</a:t>
            </a:r>
            <a:r>
              <a:rPr lang="en-US" sz="2000" dirty="0" smtClean="0">
                <a:cs typeface="Arial" panose="020B0604020202020204" pitchFamily="34" charset="0"/>
              </a:rPr>
              <a:t>?</a:t>
            </a:r>
          </a:p>
          <a:p>
            <a:pPr algn="just">
              <a:spcAft>
                <a:spcPts val="0"/>
              </a:spcAft>
            </a:pPr>
            <a:r>
              <a:rPr lang="ro-RO" sz="2000" dirty="0" smtClean="0">
                <a:ea typeface="Times New Roman" panose="02020603050405020304" pitchFamily="18" charset="0"/>
                <a:cs typeface="Arial" panose="020B0604020202020204" pitchFamily="34" charset="0"/>
              </a:rPr>
              <a:t> </a:t>
            </a:r>
            <a:endParaRPr lang="en-US" sz="2000" dirty="0" smtClean="0">
              <a:ea typeface="Times New Roman" panose="02020603050405020304" pitchFamily="18" charset="0"/>
              <a:cs typeface="Arial" panose="020B0604020202020204" pitchFamily="34" charset="0"/>
            </a:endParaRPr>
          </a:p>
          <a:p>
            <a:pPr marL="285750" indent="-285750">
              <a:spcAft>
                <a:spcPts val="600"/>
              </a:spcAft>
              <a:buFont typeface="Wingdings" panose="05000000000000000000" pitchFamily="2" charset="2"/>
              <a:buChar char="q"/>
            </a:pPr>
            <a:r>
              <a:rPr lang="en-US" sz="2000" b="1" dirty="0" err="1">
                <a:cs typeface="Arial" panose="020B0604020202020204" pitchFamily="34" charset="0"/>
              </a:rPr>
              <a:t>Piata</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Exista</a:t>
            </a:r>
            <a:r>
              <a:rPr lang="en-US" sz="2000" dirty="0">
                <a:cs typeface="Arial" panose="020B0604020202020204" pitchFamily="34" charset="0"/>
              </a:rPr>
              <a:t>  </a:t>
            </a:r>
            <a:r>
              <a:rPr lang="en-US" sz="2000" dirty="0" err="1">
                <a:cs typeface="Arial" panose="020B0604020202020204" pitchFamily="34" charset="0"/>
              </a:rPr>
              <a:t>piata</a:t>
            </a:r>
            <a:r>
              <a:rPr lang="en-US" sz="2000" dirty="0">
                <a:cs typeface="Arial" panose="020B0604020202020204" pitchFamily="34" charset="0"/>
              </a:rPr>
              <a:t> </a:t>
            </a:r>
            <a:r>
              <a:rPr lang="en-US" sz="2000" dirty="0" err="1">
                <a:cs typeface="Arial" panose="020B0604020202020204" pitchFamily="34" charset="0"/>
              </a:rPr>
              <a:t>locala</a:t>
            </a:r>
            <a:r>
              <a:rPr lang="en-US" sz="2000" dirty="0">
                <a:cs typeface="Arial" panose="020B0604020202020204" pitchFamily="34" charset="0"/>
              </a:rPr>
              <a:t>?</a:t>
            </a:r>
          </a:p>
          <a:p>
            <a:pPr marL="742950" lvl="1" indent="-285750">
              <a:spcAft>
                <a:spcPts val="600"/>
              </a:spcAft>
              <a:buFont typeface="Wingdings" pitchFamily="2" charset="2"/>
              <a:buChar char="ü"/>
            </a:pPr>
            <a:r>
              <a:rPr lang="en-US" sz="2000" dirty="0">
                <a:cs typeface="Arial" panose="020B0604020202020204" pitchFamily="34" charset="0"/>
              </a:rPr>
              <a:t>Cat de mare </a:t>
            </a:r>
            <a:r>
              <a:rPr lang="en-US" sz="2000" dirty="0" err="1">
                <a:cs typeface="Arial" panose="020B0604020202020204" pitchFamily="34" charset="0"/>
              </a:rPr>
              <a:t>este</a:t>
            </a:r>
            <a:r>
              <a:rPr lang="en-US" sz="2000" dirty="0">
                <a:cs typeface="Arial" panose="020B0604020202020204" pitchFamily="34" charset="0"/>
              </a:rPr>
              <a:t> </a:t>
            </a:r>
            <a:r>
              <a:rPr lang="en-US" sz="2000" dirty="0" err="1">
                <a:cs typeface="Arial" panose="020B0604020202020204" pitchFamily="34" charset="0"/>
              </a:rPr>
              <a:t>piata</a:t>
            </a:r>
            <a:r>
              <a:rPr lang="en-US" sz="2000" dirty="0">
                <a:cs typeface="Arial" panose="020B0604020202020204" pitchFamily="34" charset="0"/>
              </a:rPr>
              <a:t> </a:t>
            </a:r>
            <a:r>
              <a:rPr lang="en-US" sz="2000" dirty="0" err="1">
                <a:cs typeface="Arial" panose="020B0604020202020204" pitchFamily="34" charset="0"/>
              </a:rPr>
              <a:t>locala</a:t>
            </a:r>
            <a:r>
              <a:rPr lang="en-US" sz="2000" dirty="0">
                <a:cs typeface="Arial" panose="020B0604020202020204" pitchFamily="34" charset="0"/>
              </a:rPr>
              <a:t>?</a:t>
            </a:r>
          </a:p>
          <a:p>
            <a:pPr marL="742950" lvl="1" indent="-285750">
              <a:spcAft>
                <a:spcPts val="600"/>
              </a:spcAft>
              <a:buFont typeface="Wingdings" pitchFamily="2" charset="2"/>
              <a:buChar char="ü"/>
            </a:pPr>
            <a:r>
              <a:rPr lang="en-US" sz="2000" dirty="0">
                <a:cs typeface="Arial" panose="020B0604020202020204" pitchFamily="34" charset="0"/>
              </a:rPr>
              <a:t>Mai </a:t>
            </a:r>
            <a:r>
              <a:rPr lang="en-US" sz="2000" dirty="0" err="1">
                <a:cs typeface="Arial" panose="020B0604020202020204" pitchFamily="34" charset="0"/>
              </a:rPr>
              <a:t>exista</a:t>
            </a:r>
            <a:r>
              <a:rPr lang="en-US" sz="2000" dirty="0">
                <a:cs typeface="Arial" panose="020B0604020202020204" pitchFamily="34" charset="0"/>
              </a:rPr>
              <a:t> </a:t>
            </a:r>
            <a:r>
              <a:rPr lang="en-US" sz="2000" dirty="0" err="1">
                <a:cs typeface="Arial" panose="020B0604020202020204" pitchFamily="34" charset="0"/>
              </a:rPr>
              <a:t>concurenti</a:t>
            </a:r>
            <a:r>
              <a:rPr lang="en-US" sz="2000" dirty="0">
                <a:cs typeface="Arial" panose="020B0604020202020204" pitchFamily="34" charset="0"/>
              </a:rPr>
              <a:t> </a:t>
            </a:r>
            <a:r>
              <a:rPr lang="en-US" sz="2000" dirty="0" err="1">
                <a:cs typeface="Arial" panose="020B0604020202020204" pitchFamily="34" charset="0"/>
              </a:rPr>
              <a:t>pe</a:t>
            </a:r>
            <a:r>
              <a:rPr lang="en-US" sz="2000" dirty="0">
                <a:cs typeface="Arial" panose="020B0604020202020204" pitchFamily="34" charset="0"/>
              </a:rPr>
              <a:t> plan local?</a:t>
            </a:r>
          </a:p>
          <a:p>
            <a:pPr marL="742950" lvl="1" indent="-285750">
              <a:spcAft>
                <a:spcPts val="600"/>
              </a:spcAft>
              <a:buFont typeface="Wingdings" pitchFamily="2" charset="2"/>
              <a:buChar char="ü"/>
            </a:pPr>
            <a:r>
              <a:rPr lang="en-US" sz="2000" dirty="0" err="1">
                <a:cs typeface="Arial" panose="020B0604020202020204" pitchFamily="34" charset="0"/>
              </a:rPr>
              <a:t>Calitatea</a:t>
            </a:r>
            <a:r>
              <a:rPr lang="en-US" sz="2000" dirty="0">
                <a:cs typeface="Arial" panose="020B0604020202020204" pitchFamily="34" charset="0"/>
              </a:rPr>
              <a:t> </a:t>
            </a:r>
            <a:r>
              <a:rPr lang="en-US" sz="2000" dirty="0" err="1">
                <a:cs typeface="Arial" panose="020B0604020202020204" pitchFamily="34" charset="0"/>
              </a:rPr>
              <a:t>produsului</a:t>
            </a:r>
            <a:r>
              <a:rPr lang="en-US" sz="2000" dirty="0">
                <a:cs typeface="Arial" panose="020B0604020202020204" pitchFamily="34" charset="0"/>
              </a:rPr>
              <a:t>/</a:t>
            </a:r>
            <a:r>
              <a:rPr lang="en-US" sz="2000" dirty="0" err="1">
                <a:cs typeface="Arial" panose="020B0604020202020204" pitchFamily="34" charset="0"/>
              </a:rPr>
              <a:t>serviciului</a:t>
            </a:r>
            <a:r>
              <a:rPr lang="en-US" sz="2000" dirty="0">
                <a:cs typeface="Arial" panose="020B0604020202020204" pitchFamily="34" charset="0"/>
              </a:rPr>
              <a:t>  satisfice </a:t>
            </a:r>
            <a:r>
              <a:rPr lang="en-US" sz="2000" dirty="0" err="1">
                <a:cs typeface="Arial" panose="020B0604020202020204" pitchFamily="34" charset="0"/>
              </a:rPr>
              <a:t>clientii</a:t>
            </a:r>
            <a:r>
              <a:rPr lang="en-US" sz="2000" dirty="0">
                <a:cs typeface="Arial" panose="020B0604020202020204" pitchFamily="34" charset="0"/>
              </a:rPr>
              <a:t>?</a:t>
            </a:r>
          </a:p>
          <a:p>
            <a:pPr marL="742950" lvl="1" indent="-285750">
              <a:buFont typeface="Wingdings" pitchFamily="2" charset="2"/>
              <a:buChar char="ü"/>
            </a:pPr>
            <a:r>
              <a:rPr lang="en-US" sz="2000" dirty="0" err="1">
                <a:cs typeface="Arial" panose="020B0604020202020204" pitchFamily="34" charset="0"/>
              </a:rPr>
              <a:t>Caracteristicile</a:t>
            </a:r>
            <a:r>
              <a:rPr lang="en-US" sz="2000" dirty="0">
                <a:cs typeface="Arial" panose="020B0604020202020204" pitchFamily="34" charset="0"/>
              </a:rPr>
              <a:t>/</a:t>
            </a:r>
            <a:r>
              <a:rPr lang="en-US" sz="2000" dirty="0" err="1">
                <a:cs typeface="Arial" panose="020B0604020202020204" pitchFamily="34" charset="0"/>
              </a:rPr>
              <a:t>calitatea</a:t>
            </a:r>
            <a:r>
              <a:rPr lang="en-US" sz="2000" dirty="0">
                <a:cs typeface="Arial" panose="020B0604020202020204" pitchFamily="34" charset="0"/>
              </a:rPr>
              <a:t> </a:t>
            </a:r>
            <a:r>
              <a:rPr lang="en-US" sz="2000" dirty="0" err="1" smtClean="0">
                <a:cs typeface="Arial" panose="020B0604020202020204" pitchFamily="34" charset="0"/>
              </a:rPr>
              <a:t>produsului</a:t>
            </a:r>
            <a:endParaRPr lang="en-US" sz="2000" dirty="0" smtClean="0">
              <a:cs typeface="Arial" panose="020B0604020202020204" pitchFamily="34" charset="0"/>
            </a:endParaRPr>
          </a:p>
          <a:p>
            <a:pPr marL="285750" lvl="0" indent="-285750"/>
            <a:endParaRPr lang="en-US" sz="2000" dirty="0">
              <a:latin typeface="Arial" panose="020B0604020202020204" pitchFamily="34"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13</a:t>
            </a:fld>
            <a:endParaRPr lang="ro-RO"/>
          </a:p>
        </p:txBody>
      </p:sp>
    </p:spTree>
    <p:extLst>
      <p:ext uri="{BB962C8B-B14F-4D97-AF65-F5344CB8AC3E}">
        <p14:creationId xmlns:p14="http://schemas.microsoft.com/office/powerpoint/2010/main" xmlns="" val="24683057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0" y="985720"/>
            <a:ext cx="11452875" cy="3862596"/>
          </a:xfrm>
          <a:prstGeom prst="rect">
            <a:avLst/>
          </a:prstGeom>
        </p:spPr>
        <p:txBody>
          <a:bodyPr wrap="square">
            <a:spAutoFit/>
          </a:bodyPr>
          <a:lstStyle/>
          <a:p>
            <a:pPr algn="just">
              <a:spcAft>
                <a:spcPts val="0"/>
              </a:spcAft>
            </a:pPr>
            <a:r>
              <a:rPr lang="en-US" sz="2000" b="1" dirty="0" smtClean="0">
                <a:ea typeface="Times New Roman" panose="02020603050405020304" pitchFamily="18" charset="0"/>
                <a:cs typeface="Arial" panose="020B0604020202020204" pitchFamily="34" charset="0"/>
              </a:rPr>
              <a:t>ASPECTE CONCRETE CE TREBUIE ANALIZATE LA IDEEA DE AFACERE (III)</a:t>
            </a:r>
          </a:p>
          <a:p>
            <a:pPr algn="just">
              <a:spcAft>
                <a:spcPts val="0"/>
              </a:spcAft>
            </a:pPr>
            <a:endParaRPr lang="en-US" sz="2000" dirty="0" smtClean="0">
              <a:ea typeface="Times New Roman" panose="02020603050405020304" pitchFamily="18" charset="0"/>
              <a:cs typeface="Arial" panose="020B0604020202020204" pitchFamily="34" charset="0"/>
            </a:endParaRPr>
          </a:p>
          <a:p>
            <a:pPr marL="285750" indent="-285750">
              <a:buFont typeface="Wingdings" panose="05000000000000000000" pitchFamily="2" charset="2"/>
              <a:buChar char="q"/>
            </a:pPr>
            <a:r>
              <a:rPr lang="en-US" sz="2000" b="1" dirty="0" err="1" smtClean="0">
                <a:cs typeface="Arial" panose="020B0604020202020204" pitchFamily="34" charset="0"/>
              </a:rPr>
              <a:t>Aprovizionarea</a:t>
            </a:r>
            <a:r>
              <a:rPr lang="en-US" sz="2000" b="1" dirty="0" smtClean="0">
                <a:cs typeface="Arial" panose="020B0604020202020204" pitchFamily="34" charset="0"/>
              </a:rPr>
              <a:t> </a:t>
            </a:r>
            <a:r>
              <a:rPr lang="en-US" sz="2000" b="1" dirty="0">
                <a:cs typeface="Arial" panose="020B0604020202020204" pitchFamily="34" charset="0"/>
              </a:rPr>
              <a:t>cu </a:t>
            </a:r>
            <a:r>
              <a:rPr lang="en-US" sz="2000" b="1" dirty="0" err="1">
                <a:cs typeface="Arial" panose="020B0604020202020204" pitchFamily="34" charset="0"/>
              </a:rPr>
              <a:t>materii</a:t>
            </a:r>
            <a:r>
              <a:rPr lang="en-US" sz="2000" b="1" dirty="0">
                <a:cs typeface="Arial" panose="020B0604020202020204" pitchFamily="34" charset="0"/>
              </a:rPr>
              <a:t> prime</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Exista</a:t>
            </a:r>
            <a:r>
              <a:rPr lang="en-US" sz="2000" dirty="0">
                <a:cs typeface="Arial" panose="020B0604020202020204" pitchFamily="34" charset="0"/>
              </a:rPr>
              <a:t> </a:t>
            </a:r>
            <a:r>
              <a:rPr lang="en-US" sz="2000" dirty="0" err="1">
                <a:cs typeface="Arial" panose="020B0604020202020204" pitchFamily="34" charset="0"/>
              </a:rPr>
              <a:t>materii</a:t>
            </a:r>
            <a:r>
              <a:rPr lang="en-US" sz="2000" dirty="0">
                <a:cs typeface="Arial" panose="020B0604020202020204" pitchFamily="34" charset="0"/>
              </a:rPr>
              <a:t> prime </a:t>
            </a:r>
            <a:r>
              <a:rPr lang="en-US" sz="2000" dirty="0" err="1">
                <a:cs typeface="Arial" panose="020B0604020202020204" pitchFamily="34" charset="0"/>
              </a:rPr>
              <a:t>pe</a:t>
            </a:r>
            <a:r>
              <a:rPr lang="en-US" sz="2000" dirty="0">
                <a:cs typeface="Arial" panose="020B0604020202020204" pitchFamily="34" charset="0"/>
              </a:rPr>
              <a:t> plan local?</a:t>
            </a:r>
          </a:p>
          <a:p>
            <a:pPr marL="742950" lvl="1" indent="-285750">
              <a:spcAft>
                <a:spcPts val="600"/>
              </a:spcAft>
              <a:buFont typeface="Wingdings" pitchFamily="2" charset="2"/>
              <a:buChar char="ü"/>
            </a:pPr>
            <a:r>
              <a:rPr lang="en-US" sz="2000" dirty="0" err="1">
                <a:cs typeface="Arial" panose="020B0604020202020204" pitchFamily="34" charset="0"/>
              </a:rPr>
              <a:t>Calitatea</a:t>
            </a:r>
            <a:r>
              <a:rPr lang="en-US" sz="2000" dirty="0">
                <a:cs typeface="Arial" panose="020B0604020202020204" pitchFamily="34" charset="0"/>
              </a:rPr>
              <a:t> </a:t>
            </a:r>
            <a:r>
              <a:rPr lang="en-US" sz="2000" dirty="0" err="1">
                <a:cs typeface="Arial" panose="020B0604020202020204" pitchFamily="34" charset="0"/>
              </a:rPr>
              <a:t>si</a:t>
            </a:r>
            <a:r>
              <a:rPr lang="en-US" sz="2000" dirty="0">
                <a:cs typeface="Arial" panose="020B0604020202020204" pitchFamily="34" charset="0"/>
              </a:rPr>
              <a:t> </a:t>
            </a:r>
            <a:r>
              <a:rPr lang="en-US" sz="2000" dirty="0" err="1">
                <a:cs typeface="Arial" panose="020B0604020202020204" pitchFamily="34" charset="0"/>
              </a:rPr>
              <a:t>pretul</a:t>
            </a:r>
            <a:r>
              <a:rPr lang="en-US" sz="2000" dirty="0">
                <a:cs typeface="Arial" panose="020B0604020202020204" pitchFamily="34" charset="0"/>
              </a:rPr>
              <a:t> </a:t>
            </a:r>
            <a:r>
              <a:rPr lang="en-US" sz="2000" dirty="0" err="1">
                <a:cs typeface="Arial" panose="020B0604020202020204" pitchFamily="34" charset="0"/>
              </a:rPr>
              <a:t>materiei</a:t>
            </a:r>
            <a:r>
              <a:rPr lang="en-US" sz="2000" dirty="0">
                <a:cs typeface="Arial" panose="020B0604020202020204" pitchFamily="34" charset="0"/>
              </a:rPr>
              <a:t> prime </a:t>
            </a:r>
            <a:r>
              <a:rPr lang="en-US" sz="2000" dirty="0" err="1">
                <a:cs typeface="Arial" panose="020B0604020202020204" pitchFamily="34" charset="0"/>
              </a:rPr>
              <a:t>sunt</a:t>
            </a:r>
            <a:r>
              <a:rPr lang="en-US" sz="2000" dirty="0">
                <a:cs typeface="Arial" panose="020B0604020202020204" pitchFamily="34" charset="0"/>
              </a:rPr>
              <a:t> </a:t>
            </a:r>
            <a:r>
              <a:rPr lang="en-US" sz="2000" dirty="0" err="1">
                <a:cs typeface="Arial" panose="020B0604020202020204" pitchFamily="34" charset="0"/>
              </a:rPr>
              <a:t>convenabile</a:t>
            </a:r>
            <a:r>
              <a:rPr lang="en-US" sz="2000" dirty="0">
                <a:cs typeface="Arial" panose="020B0604020202020204" pitchFamily="34" charset="0"/>
              </a:rPr>
              <a:t>?</a:t>
            </a:r>
          </a:p>
          <a:p>
            <a:pPr marL="742950" lvl="1" indent="-285750">
              <a:spcAft>
                <a:spcPts val="600"/>
              </a:spcAft>
              <a:buFont typeface="Wingdings" pitchFamily="2" charset="2"/>
              <a:buChar char="ü"/>
            </a:pPr>
            <a:r>
              <a:rPr lang="en-US" sz="2000" dirty="0">
                <a:cs typeface="Arial" panose="020B0604020202020204" pitchFamily="34" charset="0"/>
              </a:rPr>
              <a:t> Devin </a:t>
            </a:r>
            <a:r>
              <a:rPr lang="en-US" sz="2000" dirty="0" err="1">
                <a:cs typeface="Arial" panose="020B0604020202020204" pitchFamily="34" charset="0"/>
              </a:rPr>
              <a:t>disponibile</a:t>
            </a:r>
            <a:r>
              <a:rPr lang="en-US" sz="2000" dirty="0">
                <a:cs typeface="Arial" panose="020B0604020202020204" pitchFamily="34" charset="0"/>
              </a:rPr>
              <a:t> </a:t>
            </a:r>
            <a:r>
              <a:rPr lang="en-US" sz="2000" dirty="0" err="1">
                <a:cs typeface="Arial" panose="020B0604020202020204" pitchFamily="34" charset="0"/>
              </a:rPr>
              <a:t>noi</a:t>
            </a:r>
            <a:r>
              <a:rPr lang="en-US" sz="2000" dirty="0">
                <a:cs typeface="Arial" panose="020B0604020202020204" pitchFamily="34" charset="0"/>
              </a:rPr>
              <a:t> </a:t>
            </a:r>
            <a:r>
              <a:rPr lang="en-US" sz="2000" dirty="0" err="1">
                <a:cs typeface="Arial" panose="020B0604020202020204" pitchFamily="34" charset="0"/>
              </a:rPr>
              <a:t>materiale</a:t>
            </a:r>
            <a:r>
              <a:rPr lang="en-US" sz="2000" dirty="0">
                <a:cs typeface="Arial" panose="020B0604020202020204" pitchFamily="34" charset="0"/>
              </a:rPr>
              <a:t> </a:t>
            </a:r>
            <a:r>
              <a:rPr lang="en-US" sz="2000" dirty="0" err="1">
                <a:cs typeface="Arial" panose="020B0604020202020204" pitchFamily="34" charset="0"/>
              </a:rPr>
              <a:t>ce</a:t>
            </a:r>
            <a:r>
              <a:rPr lang="en-US" sz="2000" dirty="0">
                <a:cs typeface="Arial" panose="020B0604020202020204" pitchFamily="34" charset="0"/>
              </a:rPr>
              <a:t> pot fi </a:t>
            </a:r>
            <a:r>
              <a:rPr lang="en-US" sz="2000" dirty="0" err="1">
                <a:cs typeface="Arial" panose="020B0604020202020204" pitchFamily="34" charset="0"/>
              </a:rPr>
              <a:t>folosite</a:t>
            </a:r>
            <a:r>
              <a:rPr lang="en-US" sz="2000" dirty="0">
                <a:cs typeface="Arial" panose="020B0604020202020204" pitchFamily="34" charset="0"/>
              </a:rPr>
              <a:t> de firma</a:t>
            </a:r>
            <a:r>
              <a:rPr lang="en-US" sz="2000" dirty="0" smtClean="0">
                <a:cs typeface="Arial" panose="020B0604020202020204" pitchFamily="34" charset="0"/>
              </a:rPr>
              <a:t>?</a:t>
            </a:r>
          </a:p>
          <a:p>
            <a:pPr marL="285750" lvl="0" indent="-285750"/>
            <a:endParaRPr lang="en-US" sz="2000" dirty="0">
              <a:cs typeface="Arial" panose="020B0604020202020204" pitchFamily="34" charset="0"/>
            </a:endParaRPr>
          </a:p>
          <a:p>
            <a:pPr marL="285750" indent="-285750">
              <a:buFont typeface="Wingdings" panose="05000000000000000000" pitchFamily="2" charset="2"/>
              <a:buChar char="q"/>
            </a:pPr>
            <a:r>
              <a:rPr lang="en-US" sz="2000" b="1" dirty="0" err="1">
                <a:cs typeface="Arial" panose="020B0604020202020204" pitchFamily="34" charset="0"/>
              </a:rPr>
              <a:t>Procesul</a:t>
            </a:r>
            <a:r>
              <a:rPr lang="en-US" sz="2000" b="1" dirty="0">
                <a:cs typeface="Arial" panose="020B0604020202020204" pitchFamily="34" charset="0"/>
              </a:rPr>
              <a:t> de </a:t>
            </a:r>
            <a:r>
              <a:rPr lang="en-US" sz="2000" b="1" dirty="0" err="1">
                <a:cs typeface="Arial" panose="020B0604020202020204" pitchFamily="34" charset="0"/>
              </a:rPr>
              <a:t>productie</a:t>
            </a:r>
            <a:endParaRPr lang="en-US" sz="2000" dirty="0">
              <a:cs typeface="Arial" panose="020B0604020202020204" pitchFamily="34" charset="0"/>
            </a:endParaRPr>
          </a:p>
          <a:p>
            <a:pPr marL="742950" lvl="1" indent="-285750">
              <a:spcAft>
                <a:spcPts val="600"/>
              </a:spcAft>
              <a:buFont typeface="Wingdings" pitchFamily="2" charset="2"/>
              <a:buChar char="ü"/>
            </a:pPr>
            <a:r>
              <a:rPr lang="en-US" sz="2000" dirty="0" err="1">
                <a:cs typeface="Arial" panose="020B0604020202020204" pitchFamily="34" charset="0"/>
              </a:rPr>
              <a:t>Urmeaza</a:t>
            </a:r>
            <a:r>
              <a:rPr lang="en-US" sz="2000" dirty="0">
                <a:cs typeface="Arial" panose="020B0604020202020204" pitchFamily="34" charset="0"/>
              </a:rPr>
              <a:t> ca </a:t>
            </a:r>
            <a:r>
              <a:rPr lang="en-US" sz="2000" dirty="0" err="1">
                <a:cs typeface="Arial" panose="020B0604020202020204" pitchFamily="34" charset="0"/>
              </a:rPr>
              <a:t>produsul</a:t>
            </a:r>
            <a:r>
              <a:rPr lang="en-US" sz="2000" dirty="0">
                <a:cs typeface="Arial" panose="020B0604020202020204" pitchFamily="34" charset="0"/>
              </a:rPr>
              <a:t> </a:t>
            </a:r>
            <a:r>
              <a:rPr lang="en-US" sz="2000" dirty="0" err="1">
                <a:cs typeface="Arial" panose="020B0604020202020204" pitchFamily="34" charset="0"/>
              </a:rPr>
              <a:t>sa</a:t>
            </a:r>
            <a:r>
              <a:rPr lang="en-US" sz="2000" dirty="0">
                <a:cs typeface="Arial" panose="020B0604020202020204" pitchFamily="34" charset="0"/>
              </a:rPr>
              <a:t> fie </a:t>
            </a:r>
            <a:r>
              <a:rPr lang="en-US" sz="2000" dirty="0" err="1">
                <a:cs typeface="Arial" panose="020B0604020202020204" pitchFamily="34" charset="0"/>
              </a:rPr>
              <a:t>fabricat</a:t>
            </a:r>
            <a:r>
              <a:rPr lang="en-US" sz="2000" dirty="0">
                <a:cs typeface="Arial" panose="020B0604020202020204" pitchFamily="34" charset="0"/>
              </a:rPr>
              <a:t> in </a:t>
            </a:r>
            <a:r>
              <a:rPr lang="en-US" sz="2000" dirty="0" err="1">
                <a:cs typeface="Arial" panose="020B0604020202020204" pitchFamily="34" charset="0"/>
              </a:rPr>
              <a:t>serie</a:t>
            </a:r>
            <a:r>
              <a:rPr lang="en-US" sz="2000" dirty="0">
                <a:cs typeface="Arial" panose="020B0604020202020204" pitchFamily="34" charset="0"/>
              </a:rPr>
              <a:t>?</a:t>
            </a:r>
          </a:p>
          <a:p>
            <a:pPr marL="742950" lvl="1" indent="-285750">
              <a:spcAft>
                <a:spcPts val="600"/>
              </a:spcAft>
              <a:buFont typeface="Wingdings" pitchFamily="2" charset="2"/>
              <a:buChar char="ü"/>
            </a:pPr>
            <a:r>
              <a:rPr lang="en-US" sz="2000" dirty="0">
                <a:cs typeface="Arial" panose="020B0604020202020204" pitchFamily="34" charset="0"/>
              </a:rPr>
              <a:t>Este o </a:t>
            </a:r>
            <a:r>
              <a:rPr lang="en-US" sz="2000" dirty="0" err="1">
                <a:cs typeface="Arial" panose="020B0604020202020204" pitchFamily="34" charset="0"/>
              </a:rPr>
              <a:t>comanda</a:t>
            </a:r>
            <a:r>
              <a:rPr lang="en-US" sz="2000" dirty="0">
                <a:cs typeface="Arial" panose="020B0604020202020204" pitchFamily="34" charset="0"/>
              </a:rPr>
              <a:t> de </a:t>
            </a:r>
            <a:r>
              <a:rPr lang="en-US" sz="2000" dirty="0" err="1">
                <a:cs typeface="Arial" panose="020B0604020202020204" pitchFamily="34" charset="0"/>
              </a:rPr>
              <a:t>lucru</a:t>
            </a:r>
            <a:r>
              <a:rPr lang="en-US" sz="2000" dirty="0">
                <a:cs typeface="Arial" panose="020B0604020202020204" pitchFamily="34" charset="0"/>
              </a:rPr>
              <a:t> </a:t>
            </a:r>
            <a:r>
              <a:rPr lang="en-US" sz="2000" dirty="0" err="1">
                <a:cs typeface="Arial" panose="020B0604020202020204" pitchFamily="34" charset="0"/>
              </a:rPr>
              <a:t>sau</a:t>
            </a:r>
            <a:r>
              <a:rPr lang="en-US" sz="2000" dirty="0">
                <a:cs typeface="Arial" panose="020B0604020202020204" pitchFamily="34" charset="0"/>
              </a:rPr>
              <a:t> o </a:t>
            </a:r>
            <a:r>
              <a:rPr lang="en-US" sz="2000" dirty="0" err="1">
                <a:cs typeface="Arial" panose="020B0604020202020204" pitchFamily="34" charset="0"/>
              </a:rPr>
              <a:t>operatiune</a:t>
            </a:r>
            <a:r>
              <a:rPr lang="en-US" sz="2000" dirty="0">
                <a:cs typeface="Arial" panose="020B0604020202020204" pitchFamily="34" charset="0"/>
              </a:rPr>
              <a:t> continua?</a:t>
            </a:r>
          </a:p>
          <a:p>
            <a:pPr marL="285750" indent="-285750">
              <a:buFont typeface="Wingdings" panose="05000000000000000000" pitchFamily="2" charset="2"/>
              <a:buChar char="q"/>
            </a:pPr>
            <a:endParaRPr lang="ro-RO" sz="2000"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14</a:t>
            </a:fld>
            <a:endParaRPr lang="ro-RO"/>
          </a:p>
        </p:txBody>
      </p:sp>
    </p:spTree>
    <p:extLst>
      <p:ext uri="{BB962C8B-B14F-4D97-AF65-F5344CB8AC3E}">
        <p14:creationId xmlns:p14="http://schemas.microsoft.com/office/powerpoint/2010/main" xmlns="" val="24683057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1" y="985720"/>
            <a:ext cx="11605580" cy="5801588"/>
          </a:xfrm>
          <a:prstGeom prst="rect">
            <a:avLst/>
          </a:prstGeom>
        </p:spPr>
        <p:txBody>
          <a:bodyPr wrap="square">
            <a:spAutoFit/>
          </a:bodyPr>
          <a:lstStyle/>
          <a:p>
            <a:pPr>
              <a:spcAft>
                <a:spcPts val="600"/>
              </a:spcAft>
            </a:pPr>
            <a:r>
              <a:rPr lang="en-US" sz="2000" b="1" dirty="0" smtClean="0">
                <a:cs typeface="Arial" pitchFamily="34" charset="0"/>
              </a:rPr>
              <a:t> </a:t>
            </a:r>
            <a:r>
              <a:rPr lang="ro-RO" sz="2000" b="1" u="sng" dirty="0" smtClean="0">
                <a:cs typeface="Arial" pitchFamily="34" charset="0"/>
              </a:rPr>
              <a:t>INREGISTRAREA AFACERILOR</a:t>
            </a:r>
            <a:endParaRPr lang="en-US" sz="2000" b="1" u="sng" dirty="0" smtClean="0">
              <a:cs typeface="Arial" pitchFamily="34" charset="0"/>
            </a:endParaRPr>
          </a:p>
          <a:p>
            <a:pPr>
              <a:spcAft>
                <a:spcPts val="600"/>
              </a:spcAft>
            </a:pPr>
            <a:endParaRPr lang="en-US" sz="2000" dirty="0" smtClean="0">
              <a:cs typeface="Arial" pitchFamily="34" charset="0"/>
            </a:endParaRPr>
          </a:p>
          <a:p>
            <a:pPr>
              <a:spcAft>
                <a:spcPts val="600"/>
              </a:spcAft>
            </a:pPr>
            <a:r>
              <a:rPr lang="en-US" sz="2000" b="1" dirty="0" err="1">
                <a:cs typeface="Arial" pitchFamily="34" charset="0"/>
              </a:rPr>
              <a:t>Societate</a:t>
            </a:r>
            <a:r>
              <a:rPr lang="en-US" sz="2000" b="1" dirty="0">
                <a:cs typeface="Arial" pitchFamily="34" charset="0"/>
              </a:rPr>
              <a:t> </a:t>
            </a:r>
            <a:r>
              <a:rPr lang="en-US" sz="2000" b="1" dirty="0" err="1">
                <a:cs typeface="Arial" pitchFamily="34" charset="0"/>
              </a:rPr>
              <a:t>comerciala</a:t>
            </a:r>
            <a:r>
              <a:rPr lang="en-US" sz="2000" b="1" dirty="0">
                <a:cs typeface="Arial" pitchFamily="34" charset="0"/>
              </a:rPr>
              <a:t> cu </a:t>
            </a:r>
            <a:r>
              <a:rPr lang="en-US" sz="2000" b="1" dirty="0" err="1">
                <a:cs typeface="Arial" pitchFamily="34" charset="0"/>
              </a:rPr>
              <a:t>raspundere</a:t>
            </a:r>
            <a:r>
              <a:rPr lang="en-US" sz="2000" b="1" dirty="0">
                <a:cs typeface="Arial" pitchFamily="34" charset="0"/>
              </a:rPr>
              <a:t> </a:t>
            </a:r>
            <a:r>
              <a:rPr lang="en-US" sz="2000" b="1" dirty="0" err="1">
                <a:cs typeface="Arial" pitchFamily="34" charset="0"/>
              </a:rPr>
              <a:t>limitata</a:t>
            </a:r>
            <a:r>
              <a:rPr lang="en-US" sz="2000" b="1" dirty="0">
                <a:cs typeface="Arial" pitchFamily="34" charset="0"/>
              </a:rPr>
              <a:t> (SRL) </a:t>
            </a:r>
            <a:endParaRPr lang="en-US" sz="2000" b="1" u="sng" dirty="0">
              <a:cs typeface="Arial" pitchFamily="34" charset="0"/>
            </a:endParaRPr>
          </a:p>
          <a:p>
            <a:pPr>
              <a:spcAft>
                <a:spcPts val="600"/>
              </a:spcAft>
              <a:buFont typeface="Wingdings" pitchFamily="2" charset="2"/>
              <a:buChar char="ü"/>
            </a:pPr>
            <a:r>
              <a:rPr lang="en-US" sz="2000" dirty="0">
                <a:cs typeface="Arial" pitchFamily="34" charset="0"/>
              </a:rPr>
              <a:t>Se </a:t>
            </a:r>
            <a:r>
              <a:rPr lang="en-US" sz="2000" dirty="0" err="1">
                <a:cs typeface="Arial" pitchFamily="34" charset="0"/>
              </a:rPr>
              <a:t>constituie</a:t>
            </a:r>
            <a:r>
              <a:rPr lang="en-US" sz="2000" dirty="0">
                <a:cs typeface="Arial" pitchFamily="34" charset="0"/>
              </a:rPr>
              <a:t> ca </a:t>
            </a:r>
            <a:r>
              <a:rPr lang="en-US" sz="2000" dirty="0" err="1">
                <a:cs typeface="Arial" pitchFamily="34" charset="0"/>
              </a:rPr>
              <a:t>persoana</a:t>
            </a:r>
            <a:r>
              <a:rPr lang="en-US" sz="2000" dirty="0">
                <a:cs typeface="Arial" pitchFamily="34" charset="0"/>
              </a:rPr>
              <a:t> </a:t>
            </a:r>
            <a:r>
              <a:rPr lang="en-US" sz="2000" dirty="0" err="1">
                <a:cs typeface="Arial" pitchFamily="34" charset="0"/>
              </a:rPr>
              <a:t>juridica</a:t>
            </a:r>
            <a:r>
              <a:rPr lang="en-US" sz="2000" dirty="0">
                <a:cs typeface="Arial" pitchFamily="34" charset="0"/>
              </a:rPr>
              <a:t>, conform </a:t>
            </a:r>
            <a:r>
              <a:rPr lang="en-US" sz="2000" dirty="0" err="1">
                <a:cs typeface="Arial" pitchFamily="34" charset="0"/>
              </a:rPr>
              <a:t>Legii</a:t>
            </a:r>
            <a:r>
              <a:rPr lang="en-US" sz="2000" dirty="0">
                <a:cs typeface="Arial" pitchFamily="34" charset="0"/>
              </a:rPr>
              <a:t> </a:t>
            </a:r>
            <a:r>
              <a:rPr lang="en-US" sz="2000" dirty="0" err="1">
                <a:cs typeface="Arial" pitchFamily="34" charset="0"/>
              </a:rPr>
              <a:t>nr</a:t>
            </a:r>
            <a:r>
              <a:rPr lang="en-US" sz="2000" dirty="0">
                <a:cs typeface="Arial" pitchFamily="34" charset="0"/>
              </a:rPr>
              <a:t>. 31/1990 </a:t>
            </a:r>
            <a:r>
              <a:rPr lang="en-US" sz="2000" dirty="0" err="1">
                <a:cs typeface="Arial" pitchFamily="34" charset="0"/>
              </a:rPr>
              <a:t>republicata</a:t>
            </a:r>
            <a:r>
              <a:rPr lang="en-US" sz="2000" dirty="0">
                <a:cs typeface="Arial" pitchFamily="34" charset="0"/>
              </a:rPr>
              <a:t>, </a:t>
            </a:r>
            <a:r>
              <a:rPr lang="en-US" sz="2000" dirty="0" smtClean="0">
                <a:cs typeface="Arial" pitchFamily="34" charset="0"/>
              </a:rPr>
              <a:t>prin </a:t>
            </a:r>
            <a:r>
              <a:rPr lang="en-US" sz="2000" dirty="0" err="1">
                <a:cs typeface="Arial" pitchFamily="34" charset="0"/>
              </a:rPr>
              <a:t>asociere</a:t>
            </a:r>
            <a:r>
              <a:rPr lang="en-US" sz="2000" dirty="0">
                <a:cs typeface="Arial" pitchFamily="34" charset="0"/>
              </a:rPr>
              <a:t> </a:t>
            </a:r>
            <a:r>
              <a:rPr lang="en-US" sz="2000" dirty="0" err="1">
                <a:cs typeface="Arial" pitchFamily="34" charset="0"/>
              </a:rPr>
              <a:t>intre</a:t>
            </a:r>
            <a:r>
              <a:rPr lang="en-US" sz="2000" dirty="0">
                <a:cs typeface="Arial" pitchFamily="34" charset="0"/>
              </a:rPr>
              <a:t> </a:t>
            </a:r>
            <a:r>
              <a:rPr lang="en-US" sz="2000" dirty="0" err="1">
                <a:cs typeface="Arial" pitchFamily="34" charset="0"/>
              </a:rPr>
              <a:t>doua</a:t>
            </a:r>
            <a:r>
              <a:rPr lang="en-US" sz="2000" dirty="0">
                <a:cs typeface="Arial" pitchFamily="34" charset="0"/>
              </a:rPr>
              <a:t> </a:t>
            </a:r>
            <a:r>
              <a:rPr lang="en-US" sz="2000" dirty="0" err="1">
                <a:cs typeface="Arial" pitchFamily="34" charset="0"/>
              </a:rPr>
              <a:t>sau</a:t>
            </a:r>
            <a:r>
              <a:rPr lang="en-US" sz="2000" dirty="0">
                <a:cs typeface="Arial" pitchFamily="34" charset="0"/>
              </a:rPr>
              <a:t> </a:t>
            </a:r>
            <a:r>
              <a:rPr lang="en-US" sz="2000" dirty="0" err="1">
                <a:cs typeface="Arial" pitchFamily="34" charset="0"/>
              </a:rPr>
              <a:t>mai</a:t>
            </a:r>
            <a:r>
              <a:rPr lang="en-US" sz="2000" dirty="0">
                <a:cs typeface="Arial" pitchFamily="34" charset="0"/>
              </a:rPr>
              <a:t> </a:t>
            </a:r>
            <a:r>
              <a:rPr lang="en-US" sz="2000" dirty="0" err="1">
                <a:cs typeface="Arial" pitchFamily="34" charset="0"/>
              </a:rPr>
              <a:t>multe</a:t>
            </a:r>
            <a:r>
              <a:rPr lang="en-US" sz="2000" dirty="0">
                <a:cs typeface="Arial" pitchFamily="34" charset="0"/>
              </a:rPr>
              <a:t> </a:t>
            </a:r>
            <a:r>
              <a:rPr lang="en-US" sz="2000" dirty="0" err="1">
                <a:cs typeface="Arial" pitchFamily="34" charset="0"/>
              </a:rPr>
              <a:t>persoane</a:t>
            </a:r>
            <a:r>
              <a:rPr lang="en-US" sz="2000" dirty="0">
                <a:cs typeface="Arial" pitchFamily="34" charset="0"/>
              </a:rPr>
              <a:t> </a:t>
            </a:r>
            <a:r>
              <a:rPr lang="en-US" sz="2000" dirty="0" err="1">
                <a:cs typeface="Arial" pitchFamily="34" charset="0"/>
              </a:rPr>
              <a:t>fizice</a:t>
            </a:r>
            <a:r>
              <a:rPr lang="en-US" sz="2000" dirty="0">
                <a:cs typeface="Arial" pitchFamily="34" charset="0"/>
              </a:rPr>
              <a:t> </a:t>
            </a:r>
            <a:r>
              <a:rPr lang="en-US" sz="2000" dirty="0" err="1">
                <a:cs typeface="Arial" pitchFamily="34" charset="0"/>
              </a:rPr>
              <a:t>sau</a:t>
            </a:r>
            <a:r>
              <a:rPr lang="en-US" sz="2000" dirty="0">
                <a:cs typeface="Arial" pitchFamily="34" charset="0"/>
              </a:rPr>
              <a:t> </a:t>
            </a:r>
            <a:r>
              <a:rPr lang="en-US" sz="2000" dirty="0" err="1" smtClean="0">
                <a:cs typeface="Arial" pitchFamily="34" charset="0"/>
              </a:rPr>
              <a:t>juridice</a:t>
            </a:r>
            <a:r>
              <a:rPr lang="en-US" sz="2000" dirty="0" smtClean="0">
                <a:cs typeface="Arial" pitchFamily="34" charset="0"/>
              </a:rPr>
              <a:t>.</a:t>
            </a:r>
            <a:endParaRPr lang="en-US" sz="2000" dirty="0">
              <a:cs typeface="Arial" pitchFamily="34" charset="0"/>
            </a:endParaRPr>
          </a:p>
          <a:p>
            <a:pPr>
              <a:spcAft>
                <a:spcPts val="600"/>
              </a:spcAft>
              <a:buFont typeface="Wingdings" pitchFamily="2" charset="2"/>
              <a:buChar char="ü"/>
            </a:pPr>
            <a:r>
              <a:rPr lang="en-US" sz="2000" dirty="0" err="1">
                <a:cs typeface="Arial" pitchFamily="34" charset="0"/>
              </a:rPr>
              <a:t>Societatea</a:t>
            </a:r>
            <a:r>
              <a:rPr lang="en-US" sz="2000" dirty="0">
                <a:cs typeface="Arial" pitchFamily="34" charset="0"/>
              </a:rPr>
              <a:t> </a:t>
            </a:r>
            <a:r>
              <a:rPr lang="en-US" sz="2000" dirty="0" err="1">
                <a:cs typeface="Arial" pitchFamily="34" charset="0"/>
              </a:rPr>
              <a:t>comerciala</a:t>
            </a:r>
            <a:r>
              <a:rPr lang="en-US" sz="2000" dirty="0">
                <a:cs typeface="Arial" pitchFamily="34" charset="0"/>
              </a:rPr>
              <a:t> </a:t>
            </a:r>
            <a:r>
              <a:rPr lang="en-US" sz="2000" dirty="0" err="1">
                <a:cs typeface="Arial" pitchFamily="34" charset="0"/>
              </a:rPr>
              <a:t>dobandeste</a:t>
            </a:r>
            <a:r>
              <a:rPr lang="en-US" sz="2000" dirty="0">
                <a:cs typeface="Arial" pitchFamily="34" charset="0"/>
              </a:rPr>
              <a:t> </a:t>
            </a:r>
            <a:r>
              <a:rPr lang="en-US" sz="2000" dirty="0" err="1">
                <a:cs typeface="Arial" pitchFamily="34" charset="0"/>
              </a:rPr>
              <a:t>personalitate</a:t>
            </a:r>
            <a:r>
              <a:rPr lang="en-US" sz="2000" dirty="0">
                <a:cs typeface="Arial" pitchFamily="34" charset="0"/>
              </a:rPr>
              <a:t> </a:t>
            </a:r>
            <a:r>
              <a:rPr lang="en-US" sz="2000" dirty="0" err="1">
                <a:cs typeface="Arial" pitchFamily="34" charset="0"/>
              </a:rPr>
              <a:t>juridica</a:t>
            </a:r>
            <a:r>
              <a:rPr lang="en-US" sz="2000" dirty="0">
                <a:cs typeface="Arial" pitchFamily="34" charset="0"/>
              </a:rPr>
              <a:t> de la data </a:t>
            </a:r>
            <a:r>
              <a:rPr lang="en-US" sz="2000" dirty="0" err="1">
                <a:cs typeface="Arial" pitchFamily="34" charset="0"/>
              </a:rPr>
              <a:t>inregistrarii</a:t>
            </a:r>
            <a:r>
              <a:rPr lang="en-US" sz="2000" dirty="0">
                <a:cs typeface="Arial" pitchFamily="34" charset="0"/>
              </a:rPr>
              <a:t> in </a:t>
            </a:r>
            <a:r>
              <a:rPr lang="en-US" sz="2000" dirty="0" err="1" smtClean="0">
                <a:cs typeface="Arial" pitchFamily="34" charset="0"/>
              </a:rPr>
              <a:t>Registrul</a:t>
            </a:r>
            <a:r>
              <a:rPr lang="en-US" sz="2000" dirty="0" smtClean="0">
                <a:cs typeface="Arial" pitchFamily="34" charset="0"/>
              </a:rPr>
              <a:t> </a:t>
            </a:r>
            <a:r>
              <a:rPr lang="en-US" sz="2000" dirty="0" err="1">
                <a:cs typeface="Arial" pitchFamily="34" charset="0"/>
              </a:rPr>
              <a:t>C</a:t>
            </a:r>
            <a:r>
              <a:rPr lang="en-US" sz="2000" dirty="0" err="1" smtClean="0">
                <a:cs typeface="Arial" pitchFamily="34" charset="0"/>
              </a:rPr>
              <a:t>omertului</a:t>
            </a:r>
            <a:r>
              <a:rPr lang="en-US" sz="2000" dirty="0">
                <a:cs typeface="Arial" pitchFamily="34" charset="0"/>
              </a:rPr>
              <a:t>.</a:t>
            </a:r>
          </a:p>
          <a:p>
            <a:pPr>
              <a:spcAft>
                <a:spcPts val="600"/>
              </a:spcAft>
              <a:buFont typeface="Wingdings" pitchFamily="2" charset="2"/>
              <a:buChar char="ü"/>
            </a:pPr>
            <a:r>
              <a:rPr lang="en-US" sz="2000" dirty="0">
                <a:cs typeface="Arial" pitchFamily="34" charset="0"/>
              </a:rPr>
              <a:t>SRL </a:t>
            </a:r>
            <a:r>
              <a:rPr lang="en-US" sz="2000" dirty="0" err="1">
                <a:cs typeface="Arial" pitchFamily="34" charset="0"/>
              </a:rPr>
              <a:t>poate</a:t>
            </a:r>
            <a:r>
              <a:rPr lang="en-US" sz="2000" dirty="0">
                <a:cs typeface="Arial" pitchFamily="34" charset="0"/>
              </a:rPr>
              <a:t> fi </a:t>
            </a:r>
            <a:r>
              <a:rPr lang="en-US" sz="2000" dirty="0" err="1">
                <a:cs typeface="Arial" pitchFamily="34" charset="0"/>
              </a:rPr>
              <a:t>si</a:t>
            </a:r>
            <a:r>
              <a:rPr lang="en-US" sz="2000" dirty="0">
                <a:cs typeface="Arial" pitchFamily="34" charset="0"/>
              </a:rPr>
              <a:t> cu un </a:t>
            </a:r>
            <a:r>
              <a:rPr lang="en-US" sz="2000" dirty="0" err="1">
                <a:cs typeface="Arial" pitchFamily="34" charset="0"/>
              </a:rPr>
              <a:t>singur</a:t>
            </a:r>
            <a:r>
              <a:rPr lang="en-US" sz="2000" dirty="0">
                <a:cs typeface="Arial" pitchFamily="34" charset="0"/>
              </a:rPr>
              <a:t> </a:t>
            </a:r>
            <a:r>
              <a:rPr lang="en-US" sz="2000" dirty="0" err="1">
                <a:cs typeface="Arial" pitchFamily="34" charset="0"/>
              </a:rPr>
              <a:t>asociat</a:t>
            </a:r>
            <a:r>
              <a:rPr lang="en-US" sz="2000" dirty="0">
                <a:cs typeface="Arial" pitchFamily="34" charset="0"/>
              </a:rPr>
              <a:t>- SRL-</a:t>
            </a:r>
            <a:r>
              <a:rPr lang="en-US" sz="2000" dirty="0" err="1">
                <a:cs typeface="Arial" pitchFamily="34" charset="0"/>
              </a:rPr>
              <a:t>asociat</a:t>
            </a:r>
            <a:r>
              <a:rPr lang="en-US" sz="2000" dirty="0">
                <a:cs typeface="Arial" pitchFamily="34" charset="0"/>
              </a:rPr>
              <a:t> </a:t>
            </a:r>
            <a:r>
              <a:rPr lang="en-US" sz="2000" dirty="0" err="1">
                <a:cs typeface="Arial" pitchFamily="34" charset="0"/>
              </a:rPr>
              <a:t>unic</a:t>
            </a:r>
            <a:r>
              <a:rPr lang="en-US" sz="2000" dirty="0">
                <a:cs typeface="Arial" pitchFamily="34" charset="0"/>
              </a:rPr>
              <a:t>. </a:t>
            </a:r>
            <a:r>
              <a:rPr lang="en-US" sz="2000" dirty="0" err="1">
                <a:cs typeface="Arial" pitchFamily="34" charset="0"/>
              </a:rPr>
              <a:t>Numarul</a:t>
            </a:r>
            <a:r>
              <a:rPr lang="en-US" sz="2000" dirty="0">
                <a:cs typeface="Arial" pitchFamily="34" charset="0"/>
              </a:rPr>
              <a:t> maxim de </a:t>
            </a:r>
            <a:r>
              <a:rPr lang="en-US" sz="2000" dirty="0" err="1">
                <a:cs typeface="Arial" pitchFamily="34" charset="0"/>
              </a:rPr>
              <a:t>asociati</a:t>
            </a:r>
            <a:r>
              <a:rPr lang="en-US" sz="2000" dirty="0">
                <a:cs typeface="Arial" pitchFamily="34" charset="0"/>
              </a:rPr>
              <a:t> </a:t>
            </a:r>
            <a:r>
              <a:rPr lang="en-US" sz="2000" dirty="0" err="1">
                <a:cs typeface="Arial" pitchFamily="34" charset="0"/>
              </a:rPr>
              <a:t>intr</a:t>
            </a:r>
            <a:r>
              <a:rPr lang="en-US" sz="2000" dirty="0">
                <a:cs typeface="Arial" pitchFamily="34" charset="0"/>
              </a:rPr>
              <a:t>-un SRL </a:t>
            </a:r>
            <a:r>
              <a:rPr lang="en-US" sz="2000" dirty="0" err="1">
                <a:cs typeface="Arial" pitchFamily="34" charset="0"/>
              </a:rPr>
              <a:t>este</a:t>
            </a:r>
            <a:r>
              <a:rPr lang="en-US" sz="2000" dirty="0">
                <a:cs typeface="Arial" pitchFamily="34" charset="0"/>
              </a:rPr>
              <a:t> 50.</a:t>
            </a:r>
          </a:p>
          <a:p>
            <a:pPr>
              <a:spcAft>
                <a:spcPts val="600"/>
              </a:spcAft>
              <a:buFont typeface="Wingdings" pitchFamily="2" charset="2"/>
              <a:buChar char="ü"/>
            </a:pPr>
            <a:r>
              <a:rPr lang="en-US" sz="2000" dirty="0">
                <a:cs typeface="Arial" pitchFamily="34" charset="0"/>
              </a:rPr>
              <a:t>Se </a:t>
            </a:r>
            <a:r>
              <a:rPr lang="en-US" sz="2000" dirty="0" err="1">
                <a:cs typeface="Arial" pitchFamily="34" charset="0"/>
              </a:rPr>
              <a:t>depune</a:t>
            </a:r>
            <a:r>
              <a:rPr lang="en-US" sz="2000" dirty="0">
                <a:cs typeface="Arial" pitchFamily="34" charset="0"/>
              </a:rPr>
              <a:t> un capital social de minimum 200 lei in </a:t>
            </a:r>
            <a:r>
              <a:rPr lang="en-US" sz="2000" dirty="0" err="1">
                <a:cs typeface="Arial" pitchFamily="34" charset="0"/>
              </a:rPr>
              <a:t>numerar</a:t>
            </a:r>
            <a:r>
              <a:rPr lang="en-US" sz="2000" dirty="0">
                <a:cs typeface="Arial" pitchFamily="34" charset="0"/>
              </a:rPr>
              <a:t> la o </a:t>
            </a:r>
            <a:r>
              <a:rPr lang="en-US" sz="2000" dirty="0" err="1">
                <a:cs typeface="Arial" pitchFamily="34" charset="0"/>
              </a:rPr>
              <a:t>banca</a:t>
            </a:r>
            <a:r>
              <a:rPr lang="en-US" sz="2000" dirty="0">
                <a:cs typeface="Arial" pitchFamily="34" charset="0"/>
              </a:rPr>
              <a:t> </a:t>
            </a:r>
            <a:r>
              <a:rPr lang="en-US" sz="2000" dirty="0" err="1">
                <a:cs typeface="Arial" pitchFamily="34" charset="0"/>
              </a:rPr>
              <a:t>comerciala</a:t>
            </a:r>
            <a:r>
              <a:rPr lang="en-US" sz="2000" dirty="0" smtClean="0">
                <a:cs typeface="Arial" pitchFamily="34" charset="0"/>
              </a:rPr>
              <a:t>.</a:t>
            </a:r>
          </a:p>
          <a:p>
            <a:pPr>
              <a:spcAft>
                <a:spcPts val="600"/>
              </a:spcAft>
            </a:pPr>
            <a:r>
              <a:rPr lang="en-US" sz="2000" b="1" dirty="0" smtClean="0">
                <a:cs typeface="Arial" pitchFamily="34" charset="0"/>
              </a:rPr>
              <a:t> </a:t>
            </a:r>
          </a:p>
          <a:p>
            <a:pPr>
              <a:spcAft>
                <a:spcPts val="600"/>
              </a:spcAft>
            </a:pPr>
            <a:r>
              <a:rPr lang="en-US" sz="2000" b="1" dirty="0" smtClean="0">
                <a:latin typeface="Arial" pitchFamily="34" charset="0"/>
                <a:cs typeface="Arial" pitchFamily="34" charset="0"/>
              </a:rPr>
              <a:t> </a:t>
            </a:r>
            <a:endParaRPr lang="en-US" sz="2000" b="1" dirty="0">
              <a:latin typeface="Arial" pitchFamily="34" charset="0"/>
              <a:cs typeface="Arial" pitchFamily="34" charset="0"/>
            </a:endParaRPr>
          </a:p>
          <a:p>
            <a:endParaRPr lang="en-US" b="1" dirty="0"/>
          </a:p>
          <a:p>
            <a:endParaRPr lang="en-US" dirty="0"/>
          </a:p>
          <a:p>
            <a:endParaRPr lang="en-US" dirty="0"/>
          </a:p>
          <a:p>
            <a:endParaRPr lang="en-US"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n-US"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n-US" b="1" dirty="0" smtClean="0">
              <a:latin typeface="Arial" panose="020B0604020202020204" pitchFamily="34" charset="0"/>
              <a:cs typeface="Arial" panose="020B0604020202020204" pitchFamily="34" charset="0"/>
            </a:endParaRPr>
          </a:p>
          <a:p>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15</a:t>
            </a:fld>
            <a:endParaRPr lang="ro-RO"/>
          </a:p>
        </p:txBody>
      </p:sp>
    </p:spTree>
    <p:extLst>
      <p:ext uri="{BB962C8B-B14F-4D97-AF65-F5344CB8AC3E}">
        <p14:creationId xmlns:p14="http://schemas.microsoft.com/office/powerpoint/2010/main" xmlns="" val="10933679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1" y="985720"/>
            <a:ext cx="11605580" cy="7663636"/>
          </a:xfrm>
          <a:prstGeom prst="rect">
            <a:avLst/>
          </a:prstGeom>
        </p:spPr>
        <p:txBody>
          <a:bodyPr wrap="square">
            <a:spAutoFit/>
          </a:bodyPr>
          <a:lstStyle/>
          <a:p>
            <a:pPr>
              <a:spcAft>
                <a:spcPts val="600"/>
              </a:spcAft>
            </a:pPr>
            <a:r>
              <a:rPr lang="en-US" sz="2000" b="1" dirty="0" smtClean="0">
                <a:latin typeface="Arial" pitchFamily="34" charset="0"/>
                <a:cs typeface="Arial" pitchFamily="34" charset="0"/>
              </a:rPr>
              <a:t> </a:t>
            </a:r>
            <a:r>
              <a:rPr lang="ro-RO" sz="2000" b="1" u="sng" dirty="0" smtClean="0">
                <a:cs typeface="Arial" pitchFamily="34" charset="0"/>
              </a:rPr>
              <a:t>INREGISTRAREA AFACERILOR</a:t>
            </a:r>
            <a:r>
              <a:rPr lang="en-US" sz="2000" b="1" u="sng" dirty="0" smtClean="0">
                <a:cs typeface="Arial" pitchFamily="34" charset="0"/>
              </a:rPr>
              <a:t> (II) </a:t>
            </a:r>
            <a:r>
              <a:rPr lang="en-US" sz="2000" b="1" dirty="0" smtClean="0">
                <a:cs typeface="Arial" pitchFamily="34" charset="0"/>
              </a:rPr>
              <a:t> </a:t>
            </a:r>
            <a:r>
              <a:rPr lang="en-US" sz="2000" b="1" dirty="0" err="1">
                <a:cs typeface="Arial" pitchFamily="34" charset="0"/>
              </a:rPr>
              <a:t>Activitati</a:t>
            </a:r>
            <a:r>
              <a:rPr lang="en-US" sz="2000" b="1" dirty="0">
                <a:cs typeface="Arial" pitchFamily="34" charset="0"/>
              </a:rPr>
              <a:t> </a:t>
            </a:r>
            <a:r>
              <a:rPr lang="en-US" sz="2000" b="1" dirty="0" err="1">
                <a:cs typeface="Arial" pitchFamily="34" charset="0"/>
              </a:rPr>
              <a:t>pregatitoare</a:t>
            </a:r>
            <a:endParaRPr lang="en-US" sz="2000" dirty="0">
              <a:cs typeface="Arial" pitchFamily="34" charset="0"/>
            </a:endParaRPr>
          </a:p>
          <a:p>
            <a:pPr lvl="0">
              <a:spcAft>
                <a:spcPts val="600"/>
              </a:spcAft>
            </a:pPr>
            <a:r>
              <a:rPr lang="en-US" sz="2000" dirty="0" smtClean="0">
                <a:cs typeface="Arial" pitchFamily="34" charset="0"/>
              </a:rPr>
              <a:t>1) </a:t>
            </a:r>
            <a:r>
              <a:rPr lang="en-US" sz="2000" dirty="0" err="1" smtClean="0">
                <a:solidFill>
                  <a:srgbClr val="C00000"/>
                </a:solidFill>
                <a:cs typeface="Arial" pitchFamily="34" charset="0"/>
              </a:rPr>
              <a:t>Verificarea</a:t>
            </a:r>
            <a:r>
              <a:rPr lang="en-US" sz="2000" dirty="0" smtClean="0">
                <a:solidFill>
                  <a:srgbClr val="C00000"/>
                </a:solidFill>
                <a:cs typeface="Arial" pitchFamily="34" charset="0"/>
              </a:rPr>
              <a:t> </a:t>
            </a:r>
            <a:r>
              <a:rPr lang="en-US" sz="2000" dirty="0" err="1">
                <a:solidFill>
                  <a:srgbClr val="C00000"/>
                </a:solidFill>
                <a:cs typeface="Arial" pitchFamily="34" charset="0"/>
              </a:rPr>
              <a:t>disponibilitatii</a:t>
            </a:r>
            <a:r>
              <a:rPr lang="en-US" sz="2000" dirty="0">
                <a:solidFill>
                  <a:srgbClr val="C00000"/>
                </a:solidFill>
                <a:cs typeface="Arial" pitchFamily="34" charset="0"/>
              </a:rPr>
              <a:t> </a:t>
            </a:r>
            <a:r>
              <a:rPr lang="en-US" sz="2000" dirty="0" err="1">
                <a:solidFill>
                  <a:srgbClr val="C00000"/>
                </a:solidFill>
                <a:cs typeface="Arial" pitchFamily="34" charset="0"/>
              </a:rPr>
              <a:t>denumirii</a:t>
            </a:r>
            <a:r>
              <a:rPr lang="en-US" sz="2000" dirty="0">
                <a:solidFill>
                  <a:srgbClr val="C00000"/>
                </a:solidFill>
                <a:cs typeface="Arial" pitchFamily="34" charset="0"/>
              </a:rPr>
              <a:t> </a:t>
            </a:r>
            <a:r>
              <a:rPr lang="en-US" sz="2000" dirty="0" err="1">
                <a:solidFill>
                  <a:srgbClr val="C00000"/>
                </a:solidFill>
                <a:cs typeface="Arial" pitchFamily="34" charset="0"/>
              </a:rPr>
              <a:t>si</a:t>
            </a:r>
            <a:r>
              <a:rPr lang="en-US" sz="2000" dirty="0">
                <a:solidFill>
                  <a:srgbClr val="C00000"/>
                </a:solidFill>
                <a:cs typeface="Arial" pitchFamily="34" charset="0"/>
              </a:rPr>
              <a:t> </a:t>
            </a:r>
            <a:r>
              <a:rPr lang="en-US" sz="2000" dirty="0" err="1">
                <a:solidFill>
                  <a:srgbClr val="C00000"/>
                </a:solidFill>
                <a:cs typeface="Arial" pitchFamily="34" charset="0"/>
              </a:rPr>
              <a:t>rezervarea</a:t>
            </a:r>
            <a:r>
              <a:rPr lang="en-US" sz="2000" dirty="0">
                <a:solidFill>
                  <a:srgbClr val="C00000"/>
                </a:solidFill>
                <a:cs typeface="Arial" pitchFamily="34" charset="0"/>
              </a:rPr>
              <a:t> </a:t>
            </a:r>
            <a:r>
              <a:rPr lang="en-US" sz="2000" dirty="0" err="1">
                <a:solidFill>
                  <a:srgbClr val="C00000"/>
                </a:solidFill>
                <a:cs typeface="Arial" pitchFamily="34" charset="0"/>
              </a:rPr>
              <a:t>pe</a:t>
            </a:r>
            <a:r>
              <a:rPr lang="en-US" sz="2000" dirty="0">
                <a:solidFill>
                  <a:srgbClr val="C00000"/>
                </a:solidFill>
                <a:cs typeface="Arial" pitchFamily="34" charset="0"/>
              </a:rPr>
              <a:t> 3 </a:t>
            </a:r>
            <a:r>
              <a:rPr lang="en-US" sz="2000" dirty="0" err="1">
                <a:solidFill>
                  <a:srgbClr val="C00000"/>
                </a:solidFill>
                <a:cs typeface="Arial" pitchFamily="34" charset="0"/>
              </a:rPr>
              <a:t>luni</a:t>
            </a:r>
            <a:r>
              <a:rPr lang="en-US" sz="2000" dirty="0">
                <a:cs typeface="Arial" pitchFamily="34" charset="0"/>
              </a:rPr>
              <a:t>.</a:t>
            </a:r>
          </a:p>
          <a:p>
            <a:pPr lvl="1">
              <a:spcAft>
                <a:spcPts val="600"/>
              </a:spcAft>
            </a:pPr>
            <a:r>
              <a:rPr lang="en-US" sz="2000" dirty="0">
                <a:cs typeface="Arial" pitchFamily="34" charset="0"/>
              </a:rPr>
              <a:t>Firma </a:t>
            </a:r>
            <a:r>
              <a:rPr lang="en-US" sz="2000" dirty="0" err="1" smtClean="0">
                <a:cs typeface="Arial" pitchFamily="34" charset="0"/>
              </a:rPr>
              <a:t>unui</a:t>
            </a:r>
            <a:r>
              <a:rPr lang="en-US" sz="2000" dirty="0" smtClean="0">
                <a:cs typeface="Arial" pitchFamily="34" charset="0"/>
              </a:rPr>
              <a:t> SRL se </a:t>
            </a:r>
            <a:r>
              <a:rPr lang="en-US" sz="2000" dirty="0" err="1">
                <a:cs typeface="Arial" pitchFamily="34" charset="0"/>
              </a:rPr>
              <a:t>compune</a:t>
            </a:r>
            <a:r>
              <a:rPr lang="en-US" sz="2000" dirty="0">
                <a:cs typeface="Arial" pitchFamily="34" charset="0"/>
              </a:rPr>
              <a:t> </a:t>
            </a:r>
            <a:r>
              <a:rPr lang="en-US" sz="2000" dirty="0" err="1">
                <a:cs typeface="Arial" pitchFamily="34" charset="0"/>
              </a:rPr>
              <a:t>dintr</a:t>
            </a:r>
            <a:r>
              <a:rPr lang="en-US" sz="2000" dirty="0">
                <a:cs typeface="Arial" pitchFamily="34" charset="0"/>
              </a:rPr>
              <a:t>-o </a:t>
            </a:r>
            <a:r>
              <a:rPr lang="en-US" sz="2000" dirty="0" err="1">
                <a:cs typeface="Arial" pitchFamily="34" charset="0"/>
              </a:rPr>
              <a:t>denumire</a:t>
            </a:r>
            <a:r>
              <a:rPr lang="en-US" sz="2000" dirty="0">
                <a:cs typeface="Arial" pitchFamily="34" charset="0"/>
              </a:rPr>
              <a:t> </a:t>
            </a:r>
            <a:r>
              <a:rPr lang="en-US" sz="2000" dirty="0" err="1">
                <a:cs typeface="Arial" pitchFamily="34" charset="0"/>
              </a:rPr>
              <a:t>proprie</a:t>
            </a:r>
            <a:r>
              <a:rPr lang="en-US" sz="2000" dirty="0">
                <a:cs typeface="Arial" pitchFamily="34" charset="0"/>
              </a:rPr>
              <a:t>, la care se </a:t>
            </a:r>
            <a:r>
              <a:rPr lang="en-US" sz="2000" dirty="0" err="1">
                <a:cs typeface="Arial" pitchFamily="34" charset="0"/>
              </a:rPr>
              <a:t>poate</a:t>
            </a:r>
            <a:r>
              <a:rPr lang="en-US" sz="2000" dirty="0">
                <a:cs typeface="Arial" pitchFamily="34" charset="0"/>
              </a:rPr>
              <a:t> </a:t>
            </a:r>
            <a:r>
              <a:rPr lang="en-US" sz="2000" dirty="0" err="1">
                <a:cs typeface="Arial" pitchFamily="34" charset="0"/>
              </a:rPr>
              <a:t>adăuga</a:t>
            </a:r>
            <a:r>
              <a:rPr lang="en-US" sz="2000" dirty="0">
                <a:cs typeface="Arial" pitchFamily="34" charset="0"/>
              </a:rPr>
              <a:t> </a:t>
            </a:r>
            <a:r>
              <a:rPr lang="en-US" sz="2000" dirty="0" err="1">
                <a:cs typeface="Arial" pitchFamily="34" charset="0"/>
              </a:rPr>
              <a:t>numele</a:t>
            </a:r>
            <a:r>
              <a:rPr lang="en-US" sz="2000" dirty="0">
                <a:cs typeface="Arial" pitchFamily="34" charset="0"/>
              </a:rPr>
              <a:t> </a:t>
            </a:r>
            <a:r>
              <a:rPr lang="en-US" sz="2000" dirty="0" err="1">
                <a:cs typeface="Arial" pitchFamily="34" charset="0"/>
              </a:rPr>
              <a:t>unuia</a:t>
            </a:r>
            <a:r>
              <a:rPr lang="en-US" sz="2000" dirty="0">
                <a:cs typeface="Arial" pitchFamily="34" charset="0"/>
              </a:rPr>
              <a:t> </a:t>
            </a:r>
            <a:r>
              <a:rPr lang="en-US" sz="2000" dirty="0" err="1">
                <a:cs typeface="Arial" pitchFamily="34" charset="0"/>
              </a:rPr>
              <a:t>sau</a:t>
            </a:r>
            <a:r>
              <a:rPr lang="en-US" sz="2000" dirty="0">
                <a:cs typeface="Arial" pitchFamily="34" charset="0"/>
              </a:rPr>
              <a:t> al </a:t>
            </a:r>
            <a:r>
              <a:rPr lang="en-US" sz="2000" dirty="0" err="1">
                <a:cs typeface="Arial" pitchFamily="34" charset="0"/>
              </a:rPr>
              <a:t>mai</a:t>
            </a:r>
            <a:r>
              <a:rPr lang="en-US" sz="2000" dirty="0">
                <a:cs typeface="Arial" pitchFamily="34" charset="0"/>
              </a:rPr>
              <a:t> </a:t>
            </a:r>
            <a:r>
              <a:rPr lang="en-US" sz="2000" dirty="0" err="1">
                <a:cs typeface="Arial" pitchFamily="34" charset="0"/>
              </a:rPr>
              <a:t>multor</a:t>
            </a:r>
            <a:r>
              <a:rPr lang="en-US" sz="2000" dirty="0">
                <a:cs typeface="Arial" pitchFamily="34" charset="0"/>
              </a:rPr>
              <a:t> </a:t>
            </a:r>
            <a:r>
              <a:rPr lang="en-US" sz="2000" dirty="0" err="1">
                <a:cs typeface="Arial" pitchFamily="34" charset="0"/>
              </a:rPr>
              <a:t>asociaţi</a:t>
            </a:r>
            <a:r>
              <a:rPr lang="en-US" sz="2000" dirty="0">
                <a:cs typeface="Arial" pitchFamily="34" charset="0"/>
              </a:rPr>
              <a:t> </a:t>
            </a:r>
            <a:r>
              <a:rPr lang="en-US" sz="2000" dirty="0" err="1">
                <a:cs typeface="Arial" pitchFamily="34" charset="0"/>
              </a:rPr>
              <a:t>şi</a:t>
            </a:r>
            <a:r>
              <a:rPr lang="en-US" sz="2000" dirty="0">
                <a:cs typeface="Arial" pitchFamily="34" charset="0"/>
              </a:rPr>
              <a:t> </a:t>
            </a:r>
            <a:r>
              <a:rPr lang="en-US" sz="2000" dirty="0" err="1">
                <a:cs typeface="Arial" pitchFamily="34" charset="0"/>
              </a:rPr>
              <a:t>va</a:t>
            </a:r>
            <a:r>
              <a:rPr lang="en-US" sz="2000" dirty="0">
                <a:cs typeface="Arial" pitchFamily="34" charset="0"/>
              </a:rPr>
              <a:t> fi </a:t>
            </a:r>
            <a:r>
              <a:rPr lang="en-US" sz="2000" dirty="0" err="1">
                <a:cs typeface="Arial" pitchFamily="34" charset="0"/>
              </a:rPr>
              <a:t>însoţită</a:t>
            </a:r>
            <a:r>
              <a:rPr lang="en-US" sz="2000" dirty="0">
                <a:cs typeface="Arial" pitchFamily="34" charset="0"/>
              </a:rPr>
              <a:t> de </a:t>
            </a:r>
            <a:r>
              <a:rPr lang="en-US" sz="2000" dirty="0" err="1">
                <a:cs typeface="Arial" pitchFamily="34" charset="0"/>
              </a:rPr>
              <a:t>menţiunea</a:t>
            </a:r>
            <a:r>
              <a:rPr lang="en-US" sz="2000" dirty="0">
                <a:cs typeface="Arial" pitchFamily="34" charset="0"/>
              </a:rPr>
              <a:t> </a:t>
            </a:r>
            <a:r>
              <a:rPr lang="en-US" sz="2000" dirty="0" err="1">
                <a:cs typeface="Arial" pitchFamily="34" charset="0"/>
              </a:rPr>
              <a:t>scrisă</a:t>
            </a:r>
            <a:r>
              <a:rPr lang="en-US" sz="2000" dirty="0">
                <a:cs typeface="Arial" pitchFamily="34" charset="0"/>
              </a:rPr>
              <a:t> </a:t>
            </a:r>
            <a:r>
              <a:rPr lang="en-US" sz="2000" dirty="0" err="1">
                <a:cs typeface="Arial" pitchFamily="34" charset="0"/>
              </a:rPr>
              <a:t>în</a:t>
            </a:r>
            <a:r>
              <a:rPr lang="en-US" sz="2000" dirty="0">
                <a:cs typeface="Arial" pitchFamily="34" charset="0"/>
              </a:rPr>
              <a:t> </a:t>
            </a:r>
            <a:r>
              <a:rPr lang="en-US" sz="2000" dirty="0" err="1">
                <a:cs typeface="Arial" pitchFamily="34" charset="0"/>
              </a:rPr>
              <a:t>întregime</a:t>
            </a:r>
            <a:r>
              <a:rPr lang="en-US" sz="2000" dirty="0">
                <a:cs typeface="Arial" pitchFamily="34" charset="0"/>
              </a:rPr>
              <a:t> "</a:t>
            </a:r>
            <a:r>
              <a:rPr lang="en-US" sz="2000" dirty="0" err="1">
                <a:cs typeface="Arial" pitchFamily="34" charset="0"/>
              </a:rPr>
              <a:t>societate</a:t>
            </a:r>
            <a:r>
              <a:rPr lang="en-US" sz="2000" dirty="0">
                <a:cs typeface="Arial" pitchFamily="34" charset="0"/>
              </a:rPr>
              <a:t> cu </a:t>
            </a:r>
            <a:r>
              <a:rPr lang="en-US" sz="2000" dirty="0" err="1">
                <a:cs typeface="Arial" pitchFamily="34" charset="0"/>
              </a:rPr>
              <a:t>răspundere</a:t>
            </a:r>
            <a:r>
              <a:rPr lang="en-US" sz="2000" dirty="0">
                <a:cs typeface="Arial" pitchFamily="34" charset="0"/>
              </a:rPr>
              <a:t> </a:t>
            </a:r>
            <a:r>
              <a:rPr lang="en-US" sz="2000" dirty="0" err="1">
                <a:cs typeface="Arial" pitchFamily="34" charset="0"/>
              </a:rPr>
              <a:t>limitată</a:t>
            </a:r>
            <a:r>
              <a:rPr lang="en-US" sz="2000" dirty="0">
                <a:cs typeface="Arial" pitchFamily="34" charset="0"/>
              </a:rPr>
              <a:t>" </a:t>
            </a:r>
            <a:r>
              <a:rPr lang="en-US" sz="2000" dirty="0" err="1">
                <a:cs typeface="Arial" pitchFamily="34" charset="0"/>
              </a:rPr>
              <a:t>sau</a:t>
            </a:r>
            <a:r>
              <a:rPr lang="en-US" sz="2000" dirty="0">
                <a:cs typeface="Arial" pitchFamily="34" charset="0"/>
              </a:rPr>
              <a:t> "S.R.L.".</a:t>
            </a:r>
          </a:p>
          <a:p>
            <a:pPr lvl="1">
              <a:spcAft>
                <a:spcPts val="600"/>
              </a:spcAft>
            </a:pPr>
            <a:r>
              <a:rPr lang="en-US" sz="2000" dirty="0">
                <a:cs typeface="Arial" pitchFamily="34" charset="0"/>
              </a:rPr>
              <a:t>Ex. </a:t>
            </a:r>
            <a:r>
              <a:rPr lang="en-US" sz="2000" dirty="0" err="1">
                <a:cs typeface="Arial" pitchFamily="34" charset="0"/>
              </a:rPr>
              <a:t>Covrigul</a:t>
            </a:r>
            <a:r>
              <a:rPr lang="en-US" sz="2000" dirty="0">
                <a:cs typeface="Arial" pitchFamily="34" charset="0"/>
              </a:rPr>
              <a:t> </a:t>
            </a:r>
            <a:r>
              <a:rPr lang="en-US" sz="2000" dirty="0" err="1">
                <a:cs typeface="Arial" pitchFamily="34" charset="0"/>
              </a:rPr>
              <a:t>urias</a:t>
            </a:r>
            <a:r>
              <a:rPr lang="en-US" sz="2000" dirty="0">
                <a:cs typeface="Arial" pitchFamily="34" charset="0"/>
              </a:rPr>
              <a:t> SRL; Atelier de </a:t>
            </a:r>
            <a:r>
              <a:rPr lang="en-US" sz="2000" dirty="0" err="1">
                <a:cs typeface="Arial" pitchFamily="34" charset="0"/>
              </a:rPr>
              <a:t>croitorie</a:t>
            </a:r>
            <a:r>
              <a:rPr lang="en-US" sz="2000" dirty="0">
                <a:cs typeface="Arial" pitchFamily="34" charset="0"/>
              </a:rPr>
              <a:t> SRL ; </a:t>
            </a:r>
            <a:r>
              <a:rPr lang="en-US" sz="2000" dirty="0" err="1">
                <a:cs typeface="Arial" pitchFamily="34" charset="0"/>
              </a:rPr>
              <a:t>Pipcor</a:t>
            </a:r>
            <a:r>
              <a:rPr lang="en-US" sz="2000" dirty="0">
                <a:cs typeface="Arial" pitchFamily="34" charset="0"/>
              </a:rPr>
              <a:t> Consult SRL; </a:t>
            </a:r>
          </a:p>
          <a:p>
            <a:pPr>
              <a:spcAft>
                <a:spcPts val="600"/>
              </a:spcAft>
            </a:pPr>
            <a:r>
              <a:rPr lang="en-US" sz="2000" dirty="0">
                <a:cs typeface="Arial" pitchFamily="34" charset="0"/>
              </a:rPr>
              <a:t>Se </a:t>
            </a:r>
            <a:r>
              <a:rPr lang="en-US" sz="2000" dirty="0" err="1">
                <a:cs typeface="Arial" pitchFamily="34" charset="0"/>
              </a:rPr>
              <a:t>completeaza</a:t>
            </a:r>
            <a:r>
              <a:rPr lang="en-US" sz="2000" dirty="0">
                <a:cs typeface="Arial" pitchFamily="34" charset="0"/>
              </a:rPr>
              <a:t> un </a:t>
            </a:r>
            <a:r>
              <a:rPr lang="en-US" sz="2000" dirty="0" err="1">
                <a:cs typeface="Arial" pitchFamily="34" charset="0"/>
              </a:rPr>
              <a:t>formular</a:t>
            </a:r>
            <a:r>
              <a:rPr lang="en-US" sz="2000" dirty="0">
                <a:cs typeface="Arial" pitchFamily="34" charset="0"/>
              </a:rPr>
              <a:t> </a:t>
            </a:r>
            <a:r>
              <a:rPr lang="en-US" sz="2000" dirty="0" err="1">
                <a:cs typeface="Arial" pitchFamily="34" charset="0"/>
              </a:rPr>
              <a:t>tipizat</a:t>
            </a:r>
            <a:r>
              <a:rPr lang="en-US" sz="2000" dirty="0">
                <a:cs typeface="Arial" pitchFamily="34" charset="0"/>
              </a:rPr>
              <a:t> de la </a:t>
            </a:r>
            <a:r>
              <a:rPr lang="en-US" sz="2000" dirty="0" err="1">
                <a:cs typeface="Arial" pitchFamily="34" charset="0"/>
              </a:rPr>
              <a:t>Registrul</a:t>
            </a:r>
            <a:r>
              <a:rPr lang="en-US" sz="2000" dirty="0">
                <a:cs typeface="Arial" pitchFamily="34" charset="0"/>
              </a:rPr>
              <a:t> </a:t>
            </a:r>
            <a:r>
              <a:rPr lang="en-US" sz="2000" dirty="0" err="1">
                <a:cs typeface="Arial" pitchFamily="34" charset="0"/>
              </a:rPr>
              <a:t>comertului</a:t>
            </a:r>
            <a:r>
              <a:rPr lang="en-US" sz="2000" dirty="0">
                <a:cs typeface="Arial" pitchFamily="34" charset="0"/>
              </a:rPr>
              <a:t>, cu </a:t>
            </a:r>
            <a:r>
              <a:rPr lang="en-US" sz="2000" dirty="0" err="1">
                <a:cs typeface="Arial" pitchFamily="34" charset="0"/>
              </a:rPr>
              <a:t>trei</a:t>
            </a:r>
            <a:r>
              <a:rPr lang="en-US" sz="2000" dirty="0">
                <a:cs typeface="Arial" pitchFamily="34" charset="0"/>
              </a:rPr>
              <a:t> </a:t>
            </a:r>
            <a:r>
              <a:rPr lang="en-US" sz="2000" dirty="0" err="1">
                <a:cs typeface="Arial" pitchFamily="34" charset="0"/>
              </a:rPr>
              <a:t>denumiri</a:t>
            </a:r>
            <a:r>
              <a:rPr lang="en-US" sz="2000" dirty="0">
                <a:cs typeface="Arial" pitchFamily="34" charset="0"/>
              </a:rPr>
              <a:t> in </a:t>
            </a:r>
            <a:r>
              <a:rPr lang="en-US" sz="2000" dirty="0" err="1">
                <a:cs typeface="Arial" pitchFamily="34" charset="0"/>
              </a:rPr>
              <a:t>ordinea</a:t>
            </a:r>
            <a:r>
              <a:rPr lang="en-US" sz="2000" dirty="0">
                <a:cs typeface="Arial" pitchFamily="34" charset="0"/>
              </a:rPr>
              <a:t> </a:t>
            </a:r>
            <a:r>
              <a:rPr lang="en-US" sz="2000" dirty="0" err="1">
                <a:cs typeface="Arial" pitchFamily="34" charset="0"/>
              </a:rPr>
              <a:t>preferintelor</a:t>
            </a:r>
            <a:r>
              <a:rPr lang="en-US" sz="2000" dirty="0">
                <a:cs typeface="Arial" pitchFamily="34" charset="0"/>
              </a:rPr>
              <a:t>. </a:t>
            </a:r>
            <a:endParaRPr lang="en-US" sz="2000" dirty="0" smtClean="0">
              <a:cs typeface="Arial" pitchFamily="34" charset="0"/>
            </a:endParaRPr>
          </a:p>
          <a:p>
            <a:pPr>
              <a:spcAft>
                <a:spcPts val="600"/>
              </a:spcAft>
            </a:pPr>
            <a:r>
              <a:rPr lang="en-US" sz="2000" dirty="0" smtClean="0">
                <a:cs typeface="Arial" pitchFamily="34" charset="0"/>
              </a:rPr>
              <a:t>2</a:t>
            </a:r>
            <a:r>
              <a:rPr lang="en-US" sz="2000" dirty="0" smtClean="0">
                <a:solidFill>
                  <a:srgbClr val="C00000"/>
                </a:solidFill>
                <a:cs typeface="Arial" pitchFamily="34" charset="0"/>
              </a:rPr>
              <a:t>) </a:t>
            </a:r>
            <a:r>
              <a:rPr lang="en-US" sz="2000" dirty="0" err="1">
                <a:solidFill>
                  <a:srgbClr val="C00000"/>
                </a:solidFill>
                <a:cs typeface="Arial" pitchFamily="34" charset="0"/>
              </a:rPr>
              <a:t>Redactarea</a:t>
            </a:r>
            <a:r>
              <a:rPr lang="en-US" sz="2000" dirty="0">
                <a:solidFill>
                  <a:srgbClr val="C00000"/>
                </a:solidFill>
                <a:cs typeface="Arial" pitchFamily="34" charset="0"/>
              </a:rPr>
              <a:t> </a:t>
            </a:r>
            <a:r>
              <a:rPr lang="en-US" sz="2000" dirty="0" err="1">
                <a:solidFill>
                  <a:srgbClr val="C00000"/>
                </a:solidFill>
                <a:cs typeface="Arial" pitchFamily="34" charset="0"/>
              </a:rPr>
              <a:t>actului</a:t>
            </a:r>
            <a:r>
              <a:rPr lang="en-US" sz="2000" dirty="0">
                <a:solidFill>
                  <a:srgbClr val="C00000"/>
                </a:solidFill>
                <a:cs typeface="Arial" pitchFamily="34" charset="0"/>
              </a:rPr>
              <a:t> </a:t>
            </a:r>
            <a:r>
              <a:rPr lang="en-US" sz="2000" dirty="0" err="1" smtClean="0">
                <a:solidFill>
                  <a:srgbClr val="C00000"/>
                </a:solidFill>
                <a:cs typeface="Arial" pitchFamily="34" charset="0"/>
              </a:rPr>
              <a:t>constitutiv</a:t>
            </a:r>
            <a:endParaRPr lang="en-US" sz="2000" dirty="0" smtClean="0">
              <a:solidFill>
                <a:srgbClr val="C00000"/>
              </a:solidFill>
              <a:cs typeface="Arial" pitchFamily="34" charset="0"/>
            </a:endParaRPr>
          </a:p>
          <a:p>
            <a:pPr>
              <a:spcAft>
                <a:spcPts val="600"/>
              </a:spcAft>
            </a:pPr>
            <a:r>
              <a:rPr lang="en-US" sz="2000" dirty="0" smtClean="0">
                <a:solidFill>
                  <a:srgbClr val="C00000"/>
                </a:solidFill>
                <a:cs typeface="Arial" pitchFamily="34" charset="0"/>
              </a:rPr>
              <a:t>3) </a:t>
            </a:r>
            <a:r>
              <a:rPr lang="en-US" sz="2000" dirty="0" err="1" smtClean="0">
                <a:solidFill>
                  <a:srgbClr val="C00000"/>
                </a:solidFill>
                <a:cs typeface="Arial" pitchFamily="34" charset="0"/>
              </a:rPr>
              <a:t>Depunerea</a:t>
            </a:r>
            <a:r>
              <a:rPr lang="en-US" sz="2000" dirty="0" smtClean="0">
                <a:solidFill>
                  <a:srgbClr val="C00000"/>
                </a:solidFill>
                <a:cs typeface="Arial" pitchFamily="34" charset="0"/>
              </a:rPr>
              <a:t> </a:t>
            </a:r>
            <a:r>
              <a:rPr lang="en-US" sz="2000" dirty="0" err="1">
                <a:solidFill>
                  <a:srgbClr val="C00000"/>
                </a:solidFill>
                <a:cs typeface="Arial" pitchFamily="34" charset="0"/>
              </a:rPr>
              <a:t>capitalului</a:t>
            </a:r>
            <a:r>
              <a:rPr lang="en-US" sz="2000" dirty="0">
                <a:solidFill>
                  <a:srgbClr val="C00000"/>
                </a:solidFill>
                <a:cs typeface="Arial" pitchFamily="34" charset="0"/>
              </a:rPr>
              <a:t> social la o </a:t>
            </a:r>
            <a:r>
              <a:rPr lang="en-US" sz="2000" dirty="0" err="1">
                <a:solidFill>
                  <a:srgbClr val="C00000"/>
                </a:solidFill>
                <a:cs typeface="Arial" pitchFamily="34" charset="0"/>
              </a:rPr>
              <a:t>banca</a:t>
            </a:r>
            <a:r>
              <a:rPr lang="en-US" sz="2000" dirty="0">
                <a:solidFill>
                  <a:srgbClr val="C00000"/>
                </a:solidFill>
                <a:cs typeface="Arial" pitchFamily="34" charset="0"/>
              </a:rPr>
              <a:t> </a:t>
            </a:r>
            <a:r>
              <a:rPr lang="en-US" sz="2000" dirty="0" err="1">
                <a:solidFill>
                  <a:srgbClr val="C00000"/>
                </a:solidFill>
                <a:cs typeface="Arial" pitchFamily="34" charset="0"/>
              </a:rPr>
              <a:t>comerciala</a:t>
            </a:r>
            <a:r>
              <a:rPr lang="en-US" sz="2000" dirty="0">
                <a:solidFill>
                  <a:srgbClr val="C00000"/>
                </a:solidFill>
                <a:cs typeface="Arial" pitchFamily="34" charset="0"/>
              </a:rPr>
              <a:t>. </a:t>
            </a:r>
            <a:endParaRPr lang="en-US" sz="2000" dirty="0" smtClean="0">
              <a:solidFill>
                <a:srgbClr val="C00000"/>
              </a:solidFill>
              <a:cs typeface="Arial" pitchFamily="34" charset="0"/>
            </a:endParaRPr>
          </a:p>
          <a:p>
            <a:pPr>
              <a:spcAft>
                <a:spcPts val="600"/>
              </a:spcAft>
            </a:pPr>
            <a:r>
              <a:rPr lang="en-US" sz="2000" dirty="0" smtClean="0">
                <a:solidFill>
                  <a:srgbClr val="C00000"/>
                </a:solidFill>
                <a:cs typeface="Arial" pitchFamily="34" charset="0"/>
              </a:rPr>
              <a:t>4) </a:t>
            </a:r>
            <a:r>
              <a:rPr lang="en-US" sz="2000" dirty="0" err="1">
                <a:solidFill>
                  <a:srgbClr val="C00000"/>
                </a:solidFill>
                <a:cs typeface="Arial" pitchFamily="34" charset="0"/>
              </a:rPr>
              <a:t>Pregatirea</a:t>
            </a:r>
            <a:r>
              <a:rPr lang="en-US" sz="2000" dirty="0">
                <a:solidFill>
                  <a:srgbClr val="C00000"/>
                </a:solidFill>
                <a:cs typeface="Arial" pitchFamily="34" charset="0"/>
              </a:rPr>
              <a:t> </a:t>
            </a:r>
            <a:r>
              <a:rPr lang="en-US" sz="2000" dirty="0" err="1">
                <a:solidFill>
                  <a:srgbClr val="C00000"/>
                </a:solidFill>
                <a:cs typeface="Arial" pitchFamily="34" charset="0"/>
              </a:rPr>
              <a:t>documentului</a:t>
            </a:r>
            <a:r>
              <a:rPr lang="en-US" sz="2000" dirty="0">
                <a:solidFill>
                  <a:srgbClr val="C00000"/>
                </a:solidFill>
                <a:cs typeface="Arial" pitchFamily="34" charset="0"/>
              </a:rPr>
              <a:t> care </a:t>
            </a:r>
            <a:r>
              <a:rPr lang="en-US" sz="2000" dirty="0" err="1">
                <a:solidFill>
                  <a:srgbClr val="C00000"/>
                </a:solidFill>
                <a:cs typeface="Arial" pitchFamily="34" charset="0"/>
              </a:rPr>
              <a:t>atestă</a:t>
            </a:r>
            <a:r>
              <a:rPr lang="en-US" sz="2000" dirty="0">
                <a:solidFill>
                  <a:srgbClr val="C00000"/>
                </a:solidFill>
                <a:cs typeface="Arial" pitchFamily="34" charset="0"/>
              </a:rPr>
              <a:t> </a:t>
            </a:r>
            <a:r>
              <a:rPr lang="en-US" sz="2000" dirty="0" err="1">
                <a:solidFill>
                  <a:srgbClr val="C00000"/>
                </a:solidFill>
                <a:cs typeface="Arial" pitchFamily="34" charset="0"/>
              </a:rPr>
              <a:t>dreptul</a:t>
            </a:r>
            <a:r>
              <a:rPr lang="en-US" sz="2000" dirty="0">
                <a:solidFill>
                  <a:srgbClr val="C00000"/>
                </a:solidFill>
                <a:cs typeface="Arial" pitchFamily="34" charset="0"/>
              </a:rPr>
              <a:t> de </a:t>
            </a:r>
            <a:r>
              <a:rPr lang="en-US" sz="2000" dirty="0" err="1">
                <a:solidFill>
                  <a:srgbClr val="C00000"/>
                </a:solidFill>
                <a:cs typeface="Arial" pitchFamily="34" charset="0"/>
              </a:rPr>
              <a:t>folosinţă</a:t>
            </a:r>
            <a:r>
              <a:rPr lang="en-US" sz="2000" dirty="0">
                <a:solidFill>
                  <a:srgbClr val="C00000"/>
                </a:solidFill>
                <a:cs typeface="Arial" pitchFamily="34" charset="0"/>
              </a:rPr>
              <a:t> </a:t>
            </a:r>
            <a:r>
              <a:rPr lang="en-US" sz="2000" dirty="0" err="1">
                <a:solidFill>
                  <a:srgbClr val="C00000"/>
                </a:solidFill>
                <a:cs typeface="Arial" pitchFamily="34" charset="0"/>
              </a:rPr>
              <a:t>asupra</a:t>
            </a:r>
            <a:r>
              <a:rPr lang="en-US" sz="2000" dirty="0">
                <a:solidFill>
                  <a:srgbClr val="C00000"/>
                </a:solidFill>
                <a:cs typeface="Arial" pitchFamily="34" charset="0"/>
              </a:rPr>
              <a:t> </a:t>
            </a:r>
            <a:r>
              <a:rPr lang="en-US" sz="2000" dirty="0" err="1">
                <a:solidFill>
                  <a:srgbClr val="C00000"/>
                </a:solidFill>
                <a:cs typeface="Arial" pitchFamily="34" charset="0"/>
              </a:rPr>
              <a:t>spaţiului</a:t>
            </a:r>
            <a:r>
              <a:rPr lang="en-US" sz="2000" dirty="0">
                <a:solidFill>
                  <a:srgbClr val="C00000"/>
                </a:solidFill>
                <a:cs typeface="Arial" pitchFamily="34" charset="0"/>
              </a:rPr>
              <a:t> cu </a:t>
            </a:r>
            <a:r>
              <a:rPr lang="en-US" sz="2000" dirty="0" err="1">
                <a:solidFill>
                  <a:srgbClr val="C00000"/>
                </a:solidFill>
                <a:cs typeface="Arial" pitchFamily="34" charset="0"/>
              </a:rPr>
              <a:t>destinaţie</a:t>
            </a:r>
            <a:r>
              <a:rPr lang="en-US" sz="2000" dirty="0">
                <a:solidFill>
                  <a:srgbClr val="C00000"/>
                </a:solidFill>
                <a:cs typeface="Arial" pitchFamily="34" charset="0"/>
              </a:rPr>
              <a:t> de </a:t>
            </a:r>
            <a:r>
              <a:rPr lang="en-US" sz="2000" dirty="0" err="1">
                <a:solidFill>
                  <a:srgbClr val="C00000"/>
                </a:solidFill>
                <a:cs typeface="Arial" pitchFamily="34" charset="0"/>
              </a:rPr>
              <a:t>sediu</a:t>
            </a:r>
            <a:r>
              <a:rPr lang="en-US" sz="2000" dirty="0">
                <a:solidFill>
                  <a:srgbClr val="C00000"/>
                </a:solidFill>
                <a:cs typeface="Arial" pitchFamily="34" charset="0"/>
              </a:rPr>
              <a:t> social </a:t>
            </a:r>
            <a:endParaRPr lang="en-US" sz="2000" dirty="0" smtClean="0">
              <a:solidFill>
                <a:srgbClr val="C00000"/>
              </a:solidFill>
              <a:cs typeface="Arial" pitchFamily="34" charset="0"/>
            </a:endParaRPr>
          </a:p>
          <a:p>
            <a:pPr>
              <a:spcAft>
                <a:spcPts val="600"/>
              </a:spcAft>
            </a:pPr>
            <a:r>
              <a:rPr lang="en-US" sz="2000" dirty="0" smtClean="0">
                <a:solidFill>
                  <a:srgbClr val="C00000"/>
                </a:solidFill>
                <a:cs typeface="Arial" pitchFamily="34" charset="0"/>
              </a:rPr>
              <a:t>5) </a:t>
            </a:r>
            <a:r>
              <a:rPr lang="en-US" sz="2000" dirty="0" err="1">
                <a:solidFill>
                  <a:srgbClr val="C00000"/>
                </a:solidFill>
                <a:cs typeface="Arial" pitchFamily="34" charset="0"/>
              </a:rPr>
              <a:t>Declaratia</a:t>
            </a:r>
            <a:r>
              <a:rPr lang="en-US" sz="2000" dirty="0">
                <a:solidFill>
                  <a:srgbClr val="C00000"/>
                </a:solidFill>
                <a:cs typeface="Arial" pitchFamily="34" charset="0"/>
              </a:rPr>
              <a:t> </a:t>
            </a:r>
            <a:r>
              <a:rPr lang="en-US" sz="2000" dirty="0" err="1">
                <a:solidFill>
                  <a:srgbClr val="C00000"/>
                </a:solidFill>
                <a:cs typeface="Arial" pitchFamily="34" charset="0"/>
              </a:rPr>
              <a:t>pe</a:t>
            </a:r>
            <a:r>
              <a:rPr lang="en-US" sz="2000" dirty="0">
                <a:solidFill>
                  <a:srgbClr val="C00000"/>
                </a:solidFill>
                <a:cs typeface="Arial" pitchFamily="34" charset="0"/>
              </a:rPr>
              <a:t> </a:t>
            </a:r>
            <a:r>
              <a:rPr lang="en-US" sz="2000" dirty="0" err="1">
                <a:solidFill>
                  <a:srgbClr val="C00000"/>
                </a:solidFill>
                <a:cs typeface="Arial" pitchFamily="34" charset="0"/>
              </a:rPr>
              <a:t>propria</a:t>
            </a:r>
            <a:r>
              <a:rPr lang="en-US" sz="2000" dirty="0">
                <a:solidFill>
                  <a:srgbClr val="C00000"/>
                </a:solidFill>
                <a:cs typeface="Arial" pitchFamily="34" charset="0"/>
              </a:rPr>
              <a:t> </a:t>
            </a:r>
            <a:r>
              <a:rPr lang="en-US" sz="2000" dirty="0" err="1">
                <a:solidFill>
                  <a:srgbClr val="C00000"/>
                </a:solidFill>
                <a:cs typeface="Arial" pitchFamily="34" charset="0"/>
              </a:rPr>
              <a:t>raspundere</a:t>
            </a:r>
            <a:r>
              <a:rPr lang="en-US" sz="2000" dirty="0">
                <a:solidFill>
                  <a:srgbClr val="C00000"/>
                </a:solidFill>
                <a:cs typeface="Arial" pitchFamily="34" charset="0"/>
              </a:rPr>
              <a:t> a </a:t>
            </a:r>
            <a:r>
              <a:rPr lang="en-US" sz="2000" dirty="0" err="1">
                <a:solidFill>
                  <a:srgbClr val="C00000"/>
                </a:solidFill>
                <a:cs typeface="Arial" pitchFamily="34" charset="0"/>
              </a:rPr>
              <a:t>asociatilor</a:t>
            </a:r>
            <a:r>
              <a:rPr lang="en-US" sz="2000" dirty="0">
                <a:solidFill>
                  <a:srgbClr val="C00000"/>
                </a:solidFill>
                <a:cs typeface="Arial" pitchFamily="34" charset="0"/>
              </a:rPr>
              <a:t>/ </a:t>
            </a:r>
            <a:r>
              <a:rPr lang="en-US" sz="2000" dirty="0" err="1">
                <a:solidFill>
                  <a:srgbClr val="C00000"/>
                </a:solidFill>
                <a:cs typeface="Arial" pitchFamily="34" charset="0"/>
              </a:rPr>
              <a:t>fondatorilor</a:t>
            </a:r>
            <a:r>
              <a:rPr lang="en-US" sz="2000" dirty="0">
                <a:solidFill>
                  <a:srgbClr val="C00000"/>
                </a:solidFill>
                <a:cs typeface="Arial" pitchFamily="34" charset="0"/>
              </a:rPr>
              <a:t> ca </a:t>
            </a:r>
            <a:r>
              <a:rPr lang="en-US" sz="2000" dirty="0" err="1">
                <a:solidFill>
                  <a:srgbClr val="C00000"/>
                </a:solidFill>
                <a:cs typeface="Arial" pitchFamily="34" charset="0"/>
              </a:rPr>
              <a:t>indeplinesc</a:t>
            </a:r>
            <a:r>
              <a:rPr lang="en-US" sz="2000" dirty="0">
                <a:solidFill>
                  <a:srgbClr val="C00000"/>
                </a:solidFill>
                <a:cs typeface="Arial" pitchFamily="34" charset="0"/>
              </a:rPr>
              <a:t> </a:t>
            </a:r>
            <a:r>
              <a:rPr lang="en-US" sz="2000" dirty="0" err="1">
                <a:solidFill>
                  <a:srgbClr val="C00000"/>
                </a:solidFill>
                <a:cs typeface="Arial" pitchFamily="34" charset="0"/>
              </a:rPr>
              <a:t>conditiile</a:t>
            </a:r>
            <a:r>
              <a:rPr lang="en-US" sz="2000" dirty="0">
                <a:solidFill>
                  <a:srgbClr val="C00000"/>
                </a:solidFill>
                <a:cs typeface="Arial" pitchFamily="34" charset="0"/>
              </a:rPr>
              <a:t> </a:t>
            </a:r>
            <a:r>
              <a:rPr lang="en-US" sz="2000" dirty="0" err="1">
                <a:solidFill>
                  <a:srgbClr val="C00000"/>
                </a:solidFill>
                <a:cs typeface="Arial" pitchFamily="34" charset="0"/>
              </a:rPr>
              <a:t>legale</a:t>
            </a:r>
            <a:r>
              <a:rPr lang="en-US" sz="2000" dirty="0">
                <a:solidFill>
                  <a:srgbClr val="C00000"/>
                </a:solidFill>
                <a:cs typeface="Arial" pitchFamily="34" charset="0"/>
              </a:rPr>
              <a:t> </a:t>
            </a:r>
            <a:r>
              <a:rPr lang="en-US" sz="2000" dirty="0" err="1">
                <a:solidFill>
                  <a:srgbClr val="C00000"/>
                </a:solidFill>
                <a:cs typeface="Arial" pitchFamily="34" charset="0"/>
              </a:rPr>
              <a:t>pentru</a:t>
            </a:r>
            <a:r>
              <a:rPr lang="en-US" sz="2000" dirty="0">
                <a:solidFill>
                  <a:srgbClr val="C00000"/>
                </a:solidFill>
                <a:cs typeface="Arial" pitchFamily="34" charset="0"/>
              </a:rPr>
              <a:t> </a:t>
            </a:r>
            <a:r>
              <a:rPr lang="en-US" sz="2000" dirty="0" err="1">
                <a:solidFill>
                  <a:srgbClr val="C00000"/>
                </a:solidFill>
                <a:cs typeface="Arial" pitchFamily="34" charset="0"/>
              </a:rPr>
              <a:t>functiile</a:t>
            </a:r>
            <a:r>
              <a:rPr lang="en-US" sz="2000" dirty="0">
                <a:solidFill>
                  <a:srgbClr val="C00000"/>
                </a:solidFill>
                <a:cs typeface="Arial" pitchFamily="34" charset="0"/>
              </a:rPr>
              <a:t> respective</a:t>
            </a:r>
            <a:r>
              <a:rPr lang="en-US" sz="2000" dirty="0" smtClean="0">
                <a:solidFill>
                  <a:srgbClr val="C00000"/>
                </a:solidFill>
                <a:cs typeface="Arial" pitchFamily="34" charset="0"/>
              </a:rPr>
              <a:t>.</a:t>
            </a:r>
          </a:p>
          <a:p>
            <a:pPr>
              <a:spcAft>
                <a:spcPts val="600"/>
              </a:spcAft>
            </a:pPr>
            <a:r>
              <a:rPr lang="en-US" sz="2000" dirty="0" smtClean="0">
                <a:solidFill>
                  <a:srgbClr val="C00000"/>
                </a:solidFill>
                <a:cs typeface="Arial" pitchFamily="34" charset="0"/>
              </a:rPr>
              <a:t>6) </a:t>
            </a:r>
            <a:r>
              <a:rPr lang="en-US" sz="2000" dirty="0" err="1">
                <a:solidFill>
                  <a:srgbClr val="C00000"/>
                </a:solidFill>
                <a:cs typeface="Arial" pitchFamily="34" charset="0"/>
              </a:rPr>
              <a:t>Pregatirea</a:t>
            </a:r>
            <a:r>
              <a:rPr lang="en-US" sz="2000" dirty="0">
                <a:solidFill>
                  <a:srgbClr val="C00000"/>
                </a:solidFill>
                <a:cs typeface="Arial" pitchFamily="34" charset="0"/>
              </a:rPr>
              <a:t> </a:t>
            </a:r>
            <a:r>
              <a:rPr lang="en-US" sz="2000" dirty="0" err="1">
                <a:solidFill>
                  <a:srgbClr val="C00000"/>
                </a:solidFill>
                <a:cs typeface="Arial" pitchFamily="34" charset="0"/>
              </a:rPr>
              <a:t>dosarului</a:t>
            </a:r>
            <a:r>
              <a:rPr lang="en-US" sz="2000" dirty="0">
                <a:solidFill>
                  <a:srgbClr val="C00000"/>
                </a:solidFill>
                <a:cs typeface="Arial" pitchFamily="34" charset="0"/>
              </a:rPr>
              <a:t> </a:t>
            </a:r>
            <a:r>
              <a:rPr lang="en-US" sz="2000" dirty="0" err="1">
                <a:solidFill>
                  <a:srgbClr val="C00000"/>
                </a:solidFill>
                <a:cs typeface="Arial" pitchFamily="34" charset="0"/>
              </a:rPr>
              <a:t>pentru</a:t>
            </a:r>
            <a:r>
              <a:rPr lang="en-US" sz="2000" dirty="0">
                <a:solidFill>
                  <a:srgbClr val="C00000"/>
                </a:solidFill>
                <a:cs typeface="Arial" pitchFamily="34" charset="0"/>
              </a:rPr>
              <a:t> </a:t>
            </a:r>
            <a:r>
              <a:rPr lang="en-US" sz="2000" dirty="0" err="1">
                <a:solidFill>
                  <a:srgbClr val="C00000"/>
                </a:solidFill>
                <a:cs typeface="Arial" pitchFamily="34" charset="0"/>
              </a:rPr>
              <a:t>inregistrare</a:t>
            </a:r>
            <a:r>
              <a:rPr lang="en-US" sz="2000" dirty="0">
                <a:solidFill>
                  <a:srgbClr val="C00000"/>
                </a:solidFill>
                <a:cs typeface="Arial" pitchFamily="34" charset="0"/>
              </a:rPr>
              <a:t> la </a:t>
            </a:r>
            <a:r>
              <a:rPr lang="en-US" sz="2000" dirty="0" err="1">
                <a:solidFill>
                  <a:srgbClr val="C00000"/>
                </a:solidFill>
                <a:cs typeface="Arial" pitchFamily="34" charset="0"/>
              </a:rPr>
              <a:t>Oficiul</a:t>
            </a:r>
            <a:r>
              <a:rPr lang="en-US" sz="2000" dirty="0">
                <a:solidFill>
                  <a:srgbClr val="C00000"/>
                </a:solidFill>
                <a:cs typeface="Arial" pitchFamily="34" charset="0"/>
              </a:rPr>
              <a:t> </a:t>
            </a:r>
            <a:r>
              <a:rPr lang="en-US" sz="2000" dirty="0" err="1">
                <a:solidFill>
                  <a:srgbClr val="C00000"/>
                </a:solidFill>
                <a:cs typeface="Arial" pitchFamily="34" charset="0"/>
              </a:rPr>
              <a:t>Registrului</a:t>
            </a:r>
            <a:r>
              <a:rPr lang="en-US" sz="2000" dirty="0">
                <a:solidFill>
                  <a:srgbClr val="C00000"/>
                </a:solidFill>
                <a:cs typeface="Arial" pitchFamily="34" charset="0"/>
              </a:rPr>
              <a:t> </a:t>
            </a:r>
            <a:r>
              <a:rPr lang="en-US" sz="2000" dirty="0" err="1" smtClean="0">
                <a:solidFill>
                  <a:srgbClr val="C00000"/>
                </a:solidFill>
                <a:cs typeface="Arial" pitchFamily="34" charset="0"/>
              </a:rPr>
              <a:t>Comertului</a:t>
            </a:r>
            <a:r>
              <a:rPr lang="en-US" sz="2000" dirty="0" smtClean="0">
                <a:solidFill>
                  <a:srgbClr val="C00000"/>
                </a:solidFill>
                <a:cs typeface="Arial" pitchFamily="34" charset="0"/>
              </a:rPr>
              <a:t>. </a:t>
            </a:r>
            <a:r>
              <a:rPr lang="en-US" sz="2000" dirty="0" err="1" smtClean="0">
                <a:solidFill>
                  <a:srgbClr val="C00000"/>
                </a:solidFill>
                <a:cs typeface="Arial" pitchFamily="34" charset="0"/>
              </a:rPr>
              <a:t>Pentru</a:t>
            </a:r>
            <a:r>
              <a:rPr lang="en-US" sz="2000" dirty="0" smtClean="0">
                <a:solidFill>
                  <a:srgbClr val="C00000"/>
                </a:solidFill>
                <a:cs typeface="Arial" pitchFamily="34" charset="0"/>
              </a:rPr>
              <a:t> </a:t>
            </a:r>
            <a:r>
              <a:rPr lang="en-US" sz="2000" dirty="0" err="1" smtClean="0">
                <a:solidFill>
                  <a:srgbClr val="C00000"/>
                </a:solidFill>
                <a:cs typeface="Arial" pitchFamily="34" charset="0"/>
              </a:rPr>
              <a:t>inscrierea</a:t>
            </a:r>
            <a:r>
              <a:rPr lang="en-US" sz="2000" dirty="0" smtClean="0">
                <a:solidFill>
                  <a:srgbClr val="C00000"/>
                </a:solidFill>
                <a:cs typeface="Arial" pitchFamily="34" charset="0"/>
              </a:rPr>
              <a:t> </a:t>
            </a:r>
            <a:r>
              <a:rPr lang="en-US" sz="2000" dirty="0" err="1" smtClean="0">
                <a:solidFill>
                  <a:srgbClr val="C00000"/>
                </a:solidFill>
                <a:cs typeface="Arial" pitchFamily="34" charset="0"/>
              </a:rPr>
              <a:t>firmei</a:t>
            </a:r>
            <a:r>
              <a:rPr lang="en-US" sz="2000" dirty="0" smtClean="0">
                <a:solidFill>
                  <a:srgbClr val="C00000"/>
                </a:solidFill>
                <a:cs typeface="Arial" pitchFamily="34" charset="0"/>
              </a:rPr>
              <a:t> in </a:t>
            </a:r>
            <a:r>
              <a:rPr lang="en-US" sz="2000" dirty="0" err="1" smtClean="0">
                <a:solidFill>
                  <a:srgbClr val="C00000"/>
                </a:solidFill>
                <a:cs typeface="Arial" pitchFamily="34" charset="0"/>
              </a:rPr>
              <a:t>registrul</a:t>
            </a:r>
            <a:r>
              <a:rPr lang="en-US" sz="2000" dirty="0" smtClean="0">
                <a:solidFill>
                  <a:srgbClr val="C00000"/>
                </a:solidFill>
                <a:cs typeface="Arial" pitchFamily="34" charset="0"/>
              </a:rPr>
              <a:t> </a:t>
            </a:r>
            <a:r>
              <a:rPr lang="en-US" sz="2000" dirty="0" err="1" smtClean="0">
                <a:solidFill>
                  <a:srgbClr val="C00000"/>
                </a:solidFill>
                <a:cs typeface="Arial" pitchFamily="34" charset="0"/>
              </a:rPr>
              <a:t>comertului</a:t>
            </a:r>
            <a:r>
              <a:rPr lang="en-US" sz="2000" dirty="0" smtClean="0">
                <a:solidFill>
                  <a:srgbClr val="C00000"/>
                </a:solidFill>
                <a:cs typeface="Arial" pitchFamily="34" charset="0"/>
              </a:rPr>
              <a:t> </a:t>
            </a:r>
            <a:r>
              <a:rPr lang="en-US" sz="2000" dirty="0" err="1" smtClean="0">
                <a:solidFill>
                  <a:srgbClr val="C00000"/>
                </a:solidFill>
                <a:cs typeface="Arial" pitchFamily="34" charset="0"/>
              </a:rPr>
              <a:t>este</a:t>
            </a:r>
            <a:r>
              <a:rPr lang="en-US" sz="2000" dirty="0" smtClean="0">
                <a:solidFill>
                  <a:srgbClr val="C00000"/>
                </a:solidFill>
                <a:cs typeface="Arial" pitchFamily="34" charset="0"/>
              </a:rPr>
              <a:t> </a:t>
            </a:r>
            <a:r>
              <a:rPr lang="en-US" sz="2000" dirty="0" err="1" smtClean="0">
                <a:solidFill>
                  <a:srgbClr val="C00000"/>
                </a:solidFill>
                <a:cs typeface="Arial" pitchFamily="34" charset="0"/>
              </a:rPr>
              <a:t>obligatoriu</a:t>
            </a:r>
            <a:r>
              <a:rPr lang="en-US" sz="2000" dirty="0" smtClean="0">
                <a:solidFill>
                  <a:srgbClr val="C00000"/>
                </a:solidFill>
                <a:cs typeface="Arial" pitchFamily="34" charset="0"/>
              </a:rPr>
              <a:t> </a:t>
            </a:r>
            <a:r>
              <a:rPr lang="en-US" sz="2000" dirty="0" err="1" smtClean="0">
                <a:solidFill>
                  <a:srgbClr val="C00000"/>
                </a:solidFill>
                <a:cs typeface="Arial" pitchFamily="34" charset="0"/>
              </a:rPr>
              <a:t>sa</a:t>
            </a:r>
            <a:r>
              <a:rPr lang="en-US" sz="2000" dirty="0" smtClean="0">
                <a:solidFill>
                  <a:srgbClr val="C00000"/>
                </a:solidFill>
                <a:cs typeface="Arial" pitchFamily="34" charset="0"/>
              </a:rPr>
              <a:t> se </a:t>
            </a:r>
            <a:r>
              <a:rPr lang="en-US" sz="2000" dirty="0" err="1" smtClean="0">
                <a:solidFill>
                  <a:srgbClr val="C00000"/>
                </a:solidFill>
                <a:cs typeface="Arial" pitchFamily="34" charset="0"/>
              </a:rPr>
              <a:t>precizeze</a:t>
            </a:r>
            <a:r>
              <a:rPr lang="en-US" sz="2000" dirty="0" smtClean="0">
                <a:solidFill>
                  <a:srgbClr val="C00000"/>
                </a:solidFill>
                <a:cs typeface="Arial" pitchFamily="34" charset="0"/>
              </a:rPr>
              <a:t> </a:t>
            </a:r>
            <a:r>
              <a:rPr lang="en-US" sz="2000" dirty="0" err="1" smtClean="0">
                <a:solidFill>
                  <a:srgbClr val="C00000"/>
                </a:solidFill>
                <a:cs typeface="Arial" pitchFamily="34" charset="0"/>
              </a:rPr>
              <a:t>codul</a:t>
            </a:r>
            <a:r>
              <a:rPr lang="en-US" sz="2000" dirty="0" smtClean="0">
                <a:solidFill>
                  <a:srgbClr val="C00000"/>
                </a:solidFill>
                <a:cs typeface="Arial" pitchFamily="34" charset="0"/>
              </a:rPr>
              <a:t> CAEN.</a:t>
            </a:r>
          </a:p>
          <a:p>
            <a:endParaRPr lang="en-US" b="1" dirty="0"/>
          </a:p>
          <a:p>
            <a:endParaRPr lang="en-US" b="1" dirty="0"/>
          </a:p>
          <a:p>
            <a:endParaRPr lang="en-US" b="1" dirty="0"/>
          </a:p>
          <a:p>
            <a:endParaRPr lang="en-US" dirty="0"/>
          </a:p>
          <a:p>
            <a:endParaRPr lang="en-US" dirty="0"/>
          </a:p>
          <a:p>
            <a:endParaRPr lang="en-US"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n-US"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n-US" b="1" dirty="0" smtClean="0">
              <a:latin typeface="Arial" panose="020B0604020202020204" pitchFamily="34" charset="0"/>
              <a:cs typeface="Arial" panose="020B0604020202020204" pitchFamily="34" charset="0"/>
            </a:endParaRPr>
          </a:p>
          <a:p>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16</a:t>
            </a:fld>
            <a:endParaRPr lang="ro-RO"/>
          </a:p>
        </p:txBody>
      </p:sp>
    </p:spTree>
    <p:extLst>
      <p:ext uri="{BB962C8B-B14F-4D97-AF65-F5344CB8AC3E}">
        <p14:creationId xmlns:p14="http://schemas.microsoft.com/office/powerpoint/2010/main" xmlns="" val="10933679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1" y="985720"/>
            <a:ext cx="11605580" cy="7263527"/>
          </a:xfrm>
          <a:prstGeom prst="rect">
            <a:avLst/>
          </a:prstGeom>
        </p:spPr>
        <p:txBody>
          <a:bodyPr wrap="square">
            <a:spAutoFit/>
          </a:bodyPr>
          <a:lstStyle/>
          <a:p>
            <a:pPr>
              <a:spcAft>
                <a:spcPts val="600"/>
              </a:spcAft>
            </a:pPr>
            <a:r>
              <a:rPr lang="en-US" b="1" dirty="0" smtClean="0"/>
              <a:t> </a:t>
            </a:r>
            <a:r>
              <a:rPr lang="ro-RO" sz="2000" b="1" u="sng" dirty="0" smtClean="0">
                <a:latin typeface="Arial" panose="020B0604020202020204" pitchFamily="34" charset="0"/>
                <a:cs typeface="Arial" panose="020B0604020202020204" pitchFamily="34" charset="0"/>
              </a:rPr>
              <a:t>INREGISTRAREA </a:t>
            </a:r>
            <a:r>
              <a:rPr lang="en-US" sz="2000" b="1" u="sng" dirty="0" smtClean="0">
                <a:latin typeface="Arial" panose="020B0604020202020204" pitchFamily="34" charset="0"/>
                <a:cs typeface="Arial" panose="020B0604020202020204" pitchFamily="34" charset="0"/>
              </a:rPr>
              <a:t>LA ANAF</a:t>
            </a:r>
          </a:p>
          <a:p>
            <a:pPr>
              <a:spcAft>
                <a:spcPts val="600"/>
              </a:spcAft>
            </a:pPr>
            <a:r>
              <a:rPr lang="en-US" sz="2000" dirty="0" smtClean="0"/>
              <a:t>S</a:t>
            </a:r>
            <a:r>
              <a:rPr lang="ro-RO" sz="2000" dirty="0" smtClean="0"/>
              <a:t>e </a:t>
            </a:r>
            <a:r>
              <a:rPr lang="ro-RO" sz="2000" dirty="0"/>
              <a:t>depune Declaratia 010 de inregistrare fiscala pentru persoane juridice, in termen de 15 zile de la obtinerea certificatului de inregistrare de la registrul comertului. </a:t>
            </a:r>
            <a:endParaRPr lang="en-US" sz="2000" dirty="0" smtClean="0"/>
          </a:p>
          <a:p>
            <a:pPr>
              <a:spcAft>
                <a:spcPts val="600"/>
              </a:spcAft>
            </a:pPr>
            <a:r>
              <a:rPr lang="ro-RO" sz="2000" dirty="0" smtClean="0"/>
              <a:t>Declaratia </a:t>
            </a:r>
            <a:r>
              <a:rPr lang="ro-RO" sz="2000" dirty="0"/>
              <a:t>serveste la stabilirea vectorului fiscal: taxe si impozite, contributii ce intra in obligatia societatii </a:t>
            </a:r>
            <a:r>
              <a:rPr lang="ro-RO" sz="2000" dirty="0" smtClean="0"/>
              <a:t>comerciale</a:t>
            </a:r>
            <a:r>
              <a:rPr lang="en-US" sz="2000" dirty="0" smtClean="0"/>
              <a:t>.</a:t>
            </a:r>
            <a:endParaRPr lang="en-US" sz="2000" dirty="0"/>
          </a:p>
          <a:p>
            <a:pPr>
              <a:spcAft>
                <a:spcPts val="600"/>
              </a:spcAft>
            </a:pPr>
            <a:endParaRPr lang="en-US" sz="2000" b="1" u="sng" dirty="0">
              <a:latin typeface="Arial" panose="020B0604020202020204" pitchFamily="34" charset="0"/>
              <a:cs typeface="Arial" panose="020B0604020202020204" pitchFamily="34" charset="0"/>
            </a:endParaRPr>
          </a:p>
          <a:p>
            <a:pPr>
              <a:spcAft>
                <a:spcPts val="600"/>
              </a:spcAft>
            </a:pPr>
            <a:r>
              <a:rPr lang="ro-RO" sz="2000" b="1" dirty="0"/>
              <a:t>Autorizarea activitatilor desfasurate de o firma</a:t>
            </a:r>
            <a:endParaRPr lang="en-US" sz="2000" dirty="0"/>
          </a:p>
          <a:p>
            <a:pPr>
              <a:spcAft>
                <a:spcPts val="600"/>
              </a:spcAft>
            </a:pPr>
            <a:r>
              <a:rPr lang="ro-RO" sz="2000" dirty="0"/>
              <a:t>Activitatile sunt de regula supuse autorizarii</a:t>
            </a:r>
            <a:r>
              <a:rPr lang="ro-RO" sz="2000" dirty="0" smtClean="0"/>
              <a:t>.</a:t>
            </a:r>
            <a:r>
              <a:rPr lang="en-US" sz="2000" dirty="0" smtClean="0"/>
              <a:t> </a:t>
            </a:r>
            <a:r>
              <a:rPr lang="ro-RO" sz="2000" dirty="0" smtClean="0"/>
              <a:t>Sunt </a:t>
            </a:r>
            <a:r>
              <a:rPr lang="ro-RO" sz="2000" dirty="0"/>
              <a:t>considerate urmatoarele autorizari de baza: </a:t>
            </a:r>
            <a:endParaRPr lang="en-US" sz="2000" dirty="0"/>
          </a:p>
          <a:p>
            <a:pPr marL="742950" lvl="1" indent="-285750">
              <a:spcAft>
                <a:spcPts val="600"/>
              </a:spcAft>
              <a:buFont typeface="Wingdings" pitchFamily="2" charset="2"/>
              <a:buChar char="ü"/>
            </a:pPr>
            <a:r>
              <a:rPr lang="en-US" sz="2000" dirty="0" err="1"/>
              <a:t>autorizatia</a:t>
            </a:r>
            <a:r>
              <a:rPr lang="en-US" sz="2000" dirty="0"/>
              <a:t> </a:t>
            </a:r>
            <a:r>
              <a:rPr lang="en-US" sz="2000" dirty="0" err="1"/>
              <a:t>pentru</a:t>
            </a:r>
            <a:r>
              <a:rPr lang="en-US" sz="2000" dirty="0"/>
              <a:t> </a:t>
            </a:r>
            <a:r>
              <a:rPr lang="en-US" sz="2000" dirty="0" err="1"/>
              <a:t>prevenirea</a:t>
            </a:r>
            <a:r>
              <a:rPr lang="en-US" sz="2000" dirty="0"/>
              <a:t> </a:t>
            </a:r>
            <a:r>
              <a:rPr lang="en-US" sz="2000" dirty="0" err="1"/>
              <a:t>si</a:t>
            </a:r>
            <a:r>
              <a:rPr lang="en-US" sz="2000" dirty="0"/>
              <a:t> </a:t>
            </a:r>
            <a:r>
              <a:rPr lang="en-US" sz="2000" dirty="0" err="1"/>
              <a:t>stingerea</a:t>
            </a:r>
            <a:r>
              <a:rPr lang="en-US" sz="2000" dirty="0"/>
              <a:t> </a:t>
            </a:r>
            <a:r>
              <a:rPr lang="en-US" sz="2000" dirty="0" err="1"/>
              <a:t>incendiilor</a:t>
            </a:r>
            <a:r>
              <a:rPr lang="en-US" sz="2000" dirty="0"/>
              <a:t>,</a:t>
            </a:r>
          </a:p>
          <a:p>
            <a:pPr marL="742950" lvl="1" indent="-285750">
              <a:spcAft>
                <a:spcPts val="600"/>
              </a:spcAft>
              <a:buFont typeface="Wingdings" pitchFamily="2" charset="2"/>
              <a:buChar char="ü"/>
            </a:pPr>
            <a:r>
              <a:rPr lang="en-US" sz="2000" dirty="0" err="1"/>
              <a:t>autorizatia</a:t>
            </a:r>
            <a:r>
              <a:rPr lang="en-US" sz="2000" dirty="0"/>
              <a:t> </a:t>
            </a:r>
            <a:r>
              <a:rPr lang="en-US" sz="2000" dirty="0" err="1"/>
              <a:t>sanitara</a:t>
            </a:r>
            <a:r>
              <a:rPr lang="en-US" sz="2000" dirty="0"/>
              <a:t>,</a:t>
            </a:r>
          </a:p>
          <a:p>
            <a:pPr marL="742950" lvl="1" indent="-285750">
              <a:spcAft>
                <a:spcPts val="600"/>
              </a:spcAft>
              <a:buFont typeface="Wingdings" pitchFamily="2" charset="2"/>
              <a:buChar char="ü"/>
            </a:pPr>
            <a:r>
              <a:rPr lang="en-US" sz="2000" dirty="0" err="1"/>
              <a:t>autorizatia</a:t>
            </a:r>
            <a:r>
              <a:rPr lang="en-US" sz="2000" dirty="0"/>
              <a:t> </a:t>
            </a:r>
            <a:r>
              <a:rPr lang="en-US" sz="2000" dirty="0" err="1"/>
              <a:t>sanitara</a:t>
            </a:r>
            <a:r>
              <a:rPr lang="en-US" sz="2000" dirty="0"/>
              <a:t> </a:t>
            </a:r>
            <a:r>
              <a:rPr lang="en-US" sz="2000" dirty="0" err="1"/>
              <a:t>veterinara</a:t>
            </a:r>
            <a:r>
              <a:rPr lang="en-US" sz="2000" dirty="0"/>
              <a:t>,</a:t>
            </a:r>
          </a:p>
          <a:p>
            <a:pPr marL="742950" lvl="1" indent="-285750">
              <a:spcAft>
                <a:spcPts val="600"/>
              </a:spcAft>
              <a:buFont typeface="Wingdings" pitchFamily="2" charset="2"/>
              <a:buChar char="ü"/>
            </a:pPr>
            <a:r>
              <a:rPr lang="en-US" sz="2000" dirty="0" err="1"/>
              <a:t>autorizatia</a:t>
            </a:r>
            <a:r>
              <a:rPr lang="en-US" sz="2000" dirty="0"/>
              <a:t> de </a:t>
            </a:r>
            <a:r>
              <a:rPr lang="en-US" sz="2000" dirty="0" err="1"/>
              <a:t>mediu</a:t>
            </a:r>
            <a:r>
              <a:rPr lang="en-US" sz="2000" dirty="0"/>
              <a:t>, </a:t>
            </a:r>
          </a:p>
          <a:p>
            <a:pPr marL="742950" lvl="1" indent="-285750">
              <a:spcAft>
                <a:spcPts val="600"/>
              </a:spcAft>
              <a:buFont typeface="Wingdings" pitchFamily="2" charset="2"/>
              <a:buChar char="ü"/>
            </a:pPr>
            <a:r>
              <a:rPr lang="en-US" sz="2000" dirty="0" err="1"/>
              <a:t>autorizatia</a:t>
            </a:r>
            <a:r>
              <a:rPr lang="en-US" sz="2000" dirty="0"/>
              <a:t> de </a:t>
            </a:r>
            <a:r>
              <a:rPr lang="en-US" sz="2000" dirty="0" err="1"/>
              <a:t>functionare</a:t>
            </a:r>
            <a:r>
              <a:rPr lang="en-US" sz="2000" dirty="0"/>
              <a:t> din </a:t>
            </a:r>
            <a:r>
              <a:rPr lang="en-US" sz="2000" dirty="0" err="1"/>
              <a:t>punct</a:t>
            </a:r>
            <a:r>
              <a:rPr lang="en-US" sz="2000" dirty="0"/>
              <a:t> de </a:t>
            </a:r>
            <a:r>
              <a:rPr lang="en-US" sz="2000" dirty="0" err="1"/>
              <a:t>vedere</a:t>
            </a:r>
            <a:r>
              <a:rPr lang="en-US" sz="2000" dirty="0"/>
              <a:t> a </a:t>
            </a:r>
            <a:r>
              <a:rPr lang="en-US" sz="2000" dirty="0" err="1"/>
              <a:t>protectiei</a:t>
            </a:r>
            <a:r>
              <a:rPr lang="en-US" sz="2000" dirty="0"/>
              <a:t> </a:t>
            </a:r>
            <a:r>
              <a:rPr lang="en-US" sz="2000" dirty="0" err="1" smtClean="0"/>
              <a:t>muncii</a:t>
            </a:r>
            <a:r>
              <a:rPr lang="en-US" sz="2000" dirty="0"/>
              <a:t>.</a:t>
            </a:r>
          </a:p>
          <a:p>
            <a:pPr>
              <a:spcAft>
                <a:spcPts val="600"/>
              </a:spcAft>
            </a:pPr>
            <a:endParaRPr lang="en-US" sz="2000" b="1" dirty="0"/>
          </a:p>
          <a:p>
            <a:endParaRPr lang="en-US" b="1" dirty="0"/>
          </a:p>
          <a:p>
            <a:endParaRPr lang="en-US" dirty="0"/>
          </a:p>
          <a:p>
            <a:endParaRPr lang="en-US" dirty="0"/>
          </a:p>
          <a:p>
            <a:endParaRPr lang="en-US"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n-US"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n-US" b="1" dirty="0" smtClean="0">
              <a:latin typeface="Arial" panose="020B0604020202020204" pitchFamily="34" charset="0"/>
              <a:cs typeface="Arial" panose="020B0604020202020204" pitchFamily="34" charset="0"/>
            </a:endParaRPr>
          </a:p>
          <a:p>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17</a:t>
            </a:fld>
            <a:endParaRPr lang="ro-RO"/>
          </a:p>
        </p:txBody>
      </p:sp>
    </p:spTree>
    <p:extLst>
      <p:ext uri="{BB962C8B-B14F-4D97-AF65-F5344CB8AC3E}">
        <p14:creationId xmlns:p14="http://schemas.microsoft.com/office/powerpoint/2010/main" xmlns="" val="10983793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5" y="985720"/>
            <a:ext cx="11758285" cy="6309420"/>
          </a:xfrm>
          <a:prstGeom prst="rect">
            <a:avLst/>
          </a:prstGeom>
        </p:spPr>
        <p:txBody>
          <a:bodyPr wrap="square">
            <a:spAutoFit/>
          </a:bodyPr>
          <a:lstStyle/>
          <a:p>
            <a:pPr algn="just">
              <a:spcAft>
                <a:spcPts val="0"/>
              </a:spcAft>
            </a:pPr>
            <a:r>
              <a:rPr lang="en-US" sz="2000" dirty="0" smtClean="0">
                <a:effectLst/>
                <a:latin typeface="Arial" panose="020B0604020202020204" pitchFamily="34" charset="0"/>
                <a:ea typeface="Times New Roman" panose="02020603050405020304" pitchFamily="18" charset="0"/>
                <a:cs typeface="Arial" panose="020B0604020202020204" pitchFamily="34" charset="0"/>
              </a:rPr>
              <a:t>FINANTAREA   AFACERII- SCHEMA DE MINIMIS</a:t>
            </a:r>
          </a:p>
          <a:p>
            <a:pPr algn="just">
              <a:spcAft>
                <a:spcPts val="0"/>
              </a:spcAft>
            </a:pPr>
            <a:endParaRPr lang="en-US" sz="2000" dirty="0">
              <a:latin typeface="Arial" panose="020B0604020202020204" pitchFamily="34" charset="0"/>
              <a:ea typeface="Times New Roman" panose="02020603050405020304" pitchFamily="18" charset="0"/>
              <a:cs typeface="Arial" panose="020B0604020202020204" pitchFamily="34" charset="0"/>
            </a:endParaRPr>
          </a:p>
          <a:p>
            <a:r>
              <a:rPr lang="ro-RO" sz="2000" b="1" dirty="0"/>
              <a:t>Ce este ajutorul de </a:t>
            </a:r>
            <a:r>
              <a:rPr lang="ro-RO" sz="2000" b="1" dirty="0" smtClean="0"/>
              <a:t>minimis</a:t>
            </a:r>
            <a:r>
              <a:rPr lang="en-US" sz="2000" b="1" dirty="0" smtClean="0"/>
              <a:t>?</a:t>
            </a:r>
            <a:endParaRPr lang="en-US" sz="2000" dirty="0"/>
          </a:p>
          <a:p>
            <a:pPr lvl="1">
              <a:buFont typeface="Wingdings" pitchFamily="2" charset="2"/>
              <a:buChar char="ü"/>
            </a:pPr>
            <a:r>
              <a:rPr lang="ro-RO" sz="2000" b="1" i="1" dirty="0"/>
              <a:t> </a:t>
            </a:r>
            <a:r>
              <a:rPr lang="en-US" sz="2000" dirty="0" err="1"/>
              <a:t>Ajutorul</a:t>
            </a:r>
            <a:r>
              <a:rPr lang="en-US" sz="2000" dirty="0"/>
              <a:t> de </a:t>
            </a:r>
            <a:r>
              <a:rPr lang="en-US" sz="2000" dirty="0" err="1"/>
              <a:t>minimis</a:t>
            </a:r>
            <a:r>
              <a:rPr lang="en-US" sz="2000" dirty="0"/>
              <a:t> </a:t>
            </a:r>
            <a:r>
              <a:rPr lang="en-US" sz="2000" dirty="0" err="1"/>
              <a:t>reprezintă</a:t>
            </a:r>
            <a:r>
              <a:rPr lang="en-US" sz="2000" dirty="0"/>
              <a:t> o </a:t>
            </a:r>
            <a:r>
              <a:rPr lang="en-US" sz="2000" dirty="0" err="1"/>
              <a:t>măsură</a:t>
            </a:r>
            <a:r>
              <a:rPr lang="en-US" sz="2000" dirty="0"/>
              <a:t> de </a:t>
            </a:r>
            <a:r>
              <a:rPr lang="en-US" sz="2000" dirty="0" err="1"/>
              <a:t>sprijin</a:t>
            </a:r>
            <a:r>
              <a:rPr lang="en-US" sz="2000" dirty="0"/>
              <a:t> </a:t>
            </a:r>
            <a:r>
              <a:rPr lang="en-US" sz="2000" dirty="0" err="1"/>
              <a:t>acordată</a:t>
            </a:r>
            <a:r>
              <a:rPr lang="en-US" sz="2000" dirty="0"/>
              <a:t> </a:t>
            </a:r>
            <a:r>
              <a:rPr lang="en-US" sz="2000" dirty="0" err="1"/>
              <a:t>unei</a:t>
            </a:r>
            <a:r>
              <a:rPr lang="en-US" sz="2000" dirty="0"/>
              <a:t> </a:t>
            </a:r>
            <a:r>
              <a:rPr lang="en-US" sz="2000" dirty="0" err="1"/>
              <a:t>întreprinderi</a:t>
            </a:r>
            <a:r>
              <a:rPr lang="en-US" sz="2000" dirty="0"/>
              <a:t>, </a:t>
            </a:r>
            <a:r>
              <a:rPr lang="en-US" sz="2000" dirty="0" err="1"/>
              <a:t>indiferent</a:t>
            </a:r>
            <a:r>
              <a:rPr lang="en-US" sz="2000" dirty="0"/>
              <a:t> de </a:t>
            </a:r>
            <a:r>
              <a:rPr lang="en-US" sz="2000" dirty="0" err="1"/>
              <a:t>mărimea</a:t>
            </a:r>
            <a:r>
              <a:rPr lang="en-US" sz="2000" dirty="0"/>
              <a:t> </a:t>
            </a:r>
            <a:r>
              <a:rPr lang="en-US" sz="2000" dirty="0" err="1"/>
              <a:t>acesteia</a:t>
            </a:r>
            <a:r>
              <a:rPr lang="en-US" sz="2000" dirty="0"/>
              <a:t>, care nu </a:t>
            </a:r>
            <a:r>
              <a:rPr lang="en-US" sz="2000" dirty="0" err="1"/>
              <a:t>depăşeşte</a:t>
            </a:r>
            <a:r>
              <a:rPr lang="en-US" sz="2000" dirty="0"/>
              <a:t> 200.000 Euro </a:t>
            </a:r>
            <a:r>
              <a:rPr lang="en-US" sz="2000" dirty="0" err="1"/>
              <a:t>pe</a:t>
            </a:r>
            <a:r>
              <a:rPr lang="en-US" sz="2000" dirty="0"/>
              <a:t> o </a:t>
            </a:r>
            <a:r>
              <a:rPr lang="en-US" sz="2000" dirty="0" err="1"/>
              <a:t>perioadă</a:t>
            </a:r>
            <a:r>
              <a:rPr lang="en-US" sz="2000" dirty="0"/>
              <a:t> de </a:t>
            </a:r>
            <a:r>
              <a:rPr lang="en-US" sz="2000" dirty="0" err="1"/>
              <a:t>trei</a:t>
            </a:r>
            <a:r>
              <a:rPr lang="en-US" sz="2000" dirty="0"/>
              <a:t> </a:t>
            </a:r>
            <a:r>
              <a:rPr lang="en-US" sz="2000" dirty="0" err="1"/>
              <a:t>ani</a:t>
            </a:r>
            <a:r>
              <a:rPr lang="en-US" sz="2000" dirty="0"/>
              <a:t> </a:t>
            </a:r>
            <a:r>
              <a:rPr lang="en-US" sz="2000" dirty="0" err="1"/>
              <a:t>fiscali</a:t>
            </a:r>
            <a:r>
              <a:rPr lang="en-US" sz="2000" dirty="0"/>
              <a:t>. </a:t>
            </a:r>
            <a:endParaRPr lang="en-US" sz="2000" dirty="0" smtClean="0"/>
          </a:p>
          <a:p>
            <a:endParaRPr lang="en-US" sz="2000" dirty="0"/>
          </a:p>
          <a:p>
            <a:pPr>
              <a:spcAft>
                <a:spcPts val="600"/>
              </a:spcAft>
            </a:pPr>
            <a:r>
              <a:rPr lang="en-US" sz="2000" dirty="0"/>
              <a:t> </a:t>
            </a:r>
            <a:r>
              <a:rPr lang="en-US" sz="2000" b="1" dirty="0"/>
              <a:t>Cum se </a:t>
            </a:r>
            <a:r>
              <a:rPr lang="en-US" sz="2000" b="1" dirty="0" err="1"/>
              <a:t>acorda</a:t>
            </a:r>
            <a:r>
              <a:rPr lang="en-US" sz="2000" b="1" dirty="0"/>
              <a:t> </a:t>
            </a:r>
            <a:r>
              <a:rPr lang="en-US" sz="2000" b="1" dirty="0" err="1"/>
              <a:t>ajutorul</a:t>
            </a:r>
            <a:r>
              <a:rPr lang="en-US" sz="2000" b="1" dirty="0"/>
              <a:t> de </a:t>
            </a:r>
            <a:r>
              <a:rPr lang="en-US" sz="2000" b="1" dirty="0" err="1"/>
              <a:t>minimis</a:t>
            </a:r>
            <a:r>
              <a:rPr lang="en-US" sz="2000" b="1" dirty="0"/>
              <a:t>?</a:t>
            </a:r>
            <a:endParaRPr lang="en-US" sz="2000" dirty="0"/>
          </a:p>
          <a:p>
            <a:pPr lvl="1">
              <a:spcAft>
                <a:spcPts val="600"/>
              </a:spcAft>
              <a:buFont typeface="Wingdings" pitchFamily="2" charset="2"/>
              <a:buChar char="ü"/>
            </a:pPr>
            <a:r>
              <a:rPr lang="en-US" sz="2000" dirty="0" smtClean="0"/>
              <a:t>se </a:t>
            </a:r>
            <a:r>
              <a:rPr lang="en-US" sz="2000" dirty="0" err="1"/>
              <a:t>acorda</a:t>
            </a:r>
            <a:r>
              <a:rPr lang="en-US" sz="2000" dirty="0"/>
              <a:t> in </a:t>
            </a:r>
            <a:r>
              <a:rPr lang="en-US" sz="2000" dirty="0" err="1"/>
              <a:t>baza</a:t>
            </a:r>
            <a:r>
              <a:rPr lang="en-US" sz="2000" dirty="0"/>
              <a:t> </a:t>
            </a:r>
            <a:r>
              <a:rPr lang="en-US" sz="2000" dirty="0" err="1"/>
              <a:t>unui</a:t>
            </a:r>
            <a:r>
              <a:rPr lang="en-US" sz="2000" dirty="0"/>
              <a:t> contract de </a:t>
            </a:r>
            <a:r>
              <a:rPr lang="en-US" sz="2000" dirty="0" err="1"/>
              <a:t>subventie</a:t>
            </a:r>
            <a:r>
              <a:rPr lang="en-US" sz="2000" dirty="0"/>
              <a:t>, act </a:t>
            </a:r>
            <a:r>
              <a:rPr lang="en-US" sz="2000" dirty="0" err="1"/>
              <a:t>juridic</a:t>
            </a:r>
            <a:r>
              <a:rPr lang="en-US" sz="2000" dirty="0"/>
              <a:t> </a:t>
            </a:r>
            <a:r>
              <a:rPr lang="en-US" sz="2000" dirty="0" err="1"/>
              <a:t>semnat</a:t>
            </a:r>
            <a:r>
              <a:rPr lang="en-US" sz="2000" dirty="0"/>
              <a:t> </a:t>
            </a:r>
            <a:r>
              <a:rPr lang="en-US" sz="2000" dirty="0" err="1"/>
              <a:t>intre</a:t>
            </a:r>
            <a:r>
              <a:rPr lang="en-US" sz="2000" dirty="0"/>
              <a:t> </a:t>
            </a:r>
            <a:r>
              <a:rPr lang="ro-RO" sz="2000" dirty="0" smtClean="0"/>
              <a:t>administratorul ajutorului de minimis (ADAF,</a:t>
            </a:r>
            <a:r>
              <a:rPr lang="en-US" sz="2000" dirty="0" smtClean="0"/>
              <a:t> </a:t>
            </a:r>
            <a:r>
              <a:rPr lang="ro-RO" sz="2000" dirty="0" smtClean="0"/>
              <a:t>IPA) </a:t>
            </a:r>
            <a:r>
              <a:rPr lang="en-US" sz="2000" dirty="0" err="1" smtClean="0"/>
              <a:t>si</a:t>
            </a:r>
            <a:r>
              <a:rPr lang="en-US" sz="2000" dirty="0" smtClean="0"/>
              <a:t> </a:t>
            </a:r>
            <a:r>
              <a:rPr lang="en-US" sz="2000" dirty="0" err="1"/>
              <a:t>beneficiarul</a:t>
            </a:r>
            <a:r>
              <a:rPr lang="en-US" sz="2000" dirty="0"/>
              <a:t> </a:t>
            </a:r>
            <a:r>
              <a:rPr lang="en-US" sz="2000" dirty="0" err="1"/>
              <a:t>ajutorului</a:t>
            </a:r>
            <a:r>
              <a:rPr lang="en-US" sz="2000" dirty="0"/>
              <a:t> de </a:t>
            </a:r>
            <a:r>
              <a:rPr lang="en-US" sz="2000" dirty="0" err="1"/>
              <a:t>minimis</a:t>
            </a:r>
            <a:r>
              <a:rPr lang="en-US" sz="2000" dirty="0"/>
              <a:t>, </a:t>
            </a:r>
            <a:r>
              <a:rPr lang="en-US" sz="2000" dirty="0" err="1" smtClean="0"/>
              <a:t>reprezentantul</a:t>
            </a:r>
            <a:r>
              <a:rPr lang="en-US" sz="2000" dirty="0" smtClean="0"/>
              <a:t> </a:t>
            </a:r>
            <a:r>
              <a:rPr lang="en-US" sz="2000" dirty="0" err="1"/>
              <a:t>intreprinderii</a:t>
            </a:r>
            <a:r>
              <a:rPr lang="en-US" sz="2000" dirty="0"/>
              <a:t> </a:t>
            </a:r>
            <a:r>
              <a:rPr lang="en-US" sz="2000" dirty="0" err="1"/>
              <a:t>infiintate</a:t>
            </a:r>
            <a:r>
              <a:rPr lang="en-US" sz="2000" dirty="0"/>
              <a:t> </a:t>
            </a:r>
            <a:r>
              <a:rPr lang="en-US" sz="2000" dirty="0" err="1"/>
              <a:t>prin</a:t>
            </a:r>
            <a:r>
              <a:rPr lang="en-US" sz="2000" dirty="0"/>
              <a:t> </a:t>
            </a:r>
            <a:r>
              <a:rPr lang="en-US" sz="2000" dirty="0" err="1"/>
              <a:t>proiect</a:t>
            </a:r>
            <a:r>
              <a:rPr lang="en-US" sz="2000" dirty="0"/>
              <a:t> (</a:t>
            </a:r>
            <a:r>
              <a:rPr lang="en-US" sz="2000" dirty="0" err="1"/>
              <a:t>dupa</a:t>
            </a:r>
            <a:r>
              <a:rPr lang="en-US" sz="2000" dirty="0"/>
              <a:t> </a:t>
            </a:r>
            <a:r>
              <a:rPr lang="en-US" sz="2000" dirty="0" err="1"/>
              <a:t>inregistrarea</a:t>
            </a:r>
            <a:r>
              <a:rPr lang="en-US" sz="2000" dirty="0"/>
              <a:t> la </a:t>
            </a:r>
            <a:r>
              <a:rPr lang="en-US" sz="2000" dirty="0" err="1"/>
              <a:t>Oficiul</a:t>
            </a:r>
            <a:r>
              <a:rPr lang="en-US" sz="2000" dirty="0"/>
              <a:t> </a:t>
            </a:r>
            <a:r>
              <a:rPr lang="en-US" sz="2000" dirty="0" err="1"/>
              <a:t>Registrului</a:t>
            </a:r>
            <a:r>
              <a:rPr lang="en-US" sz="2000" dirty="0"/>
              <a:t> </a:t>
            </a:r>
            <a:r>
              <a:rPr lang="en-US" sz="2000" dirty="0" err="1"/>
              <a:t>Comertului</a:t>
            </a:r>
            <a:r>
              <a:rPr lang="en-US" sz="2000" dirty="0"/>
              <a:t> </a:t>
            </a:r>
            <a:r>
              <a:rPr lang="en-US" sz="2000" dirty="0" err="1"/>
              <a:t>si</a:t>
            </a:r>
            <a:r>
              <a:rPr lang="en-US" sz="2000" dirty="0"/>
              <a:t> la ANAF</a:t>
            </a:r>
            <a:r>
              <a:rPr lang="en-US" sz="2000" dirty="0" smtClean="0"/>
              <a:t>).</a:t>
            </a:r>
            <a:endParaRPr lang="en-US" sz="2000" i="1" dirty="0"/>
          </a:p>
          <a:p>
            <a:pPr lvl="1">
              <a:buFont typeface="Wingdings" pitchFamily="2" charset="2"/>
              <a:buChar char="ü"/>
            </a:pPr>
            <a:r>
              <a:rPr lang="ro-RO" sz="2000" dirty="0" smtClean="0"/>
              <a:t>Prin </a:t>
            </a:r>
            <a:r>
              <a:rPr lang="ro-RO" sz="2000" dirty="0"/>
              <a:t>contractul de subventie se stabilesc drepturile si obligatiile partilor in vederea implementarii masurilor finantate prin schema de minimis.</a:t>
            </a:r>
            <a:endParaRPr lang="en-US" sz="2000" dirty="0"/>
          </a:p>
          <a:p>
            <a:r>
              <a:rPr lang="ro-RO" sz="2000" dirty="0"/>
              <a:t> </a:t>
            </a:r>
            <a:endParaRPr lang="en-US" sz="2000" dirty="0"/>
          </a:p>
          <a:p>
            <a:r>
              <a:rPr lang="ro-RO" sz="2000" b="1" dirty="0"/>
              <a:t>Care este durata contractului de subventie?</a:t>
            </a:r>
            <a:endParaRPr lang="en-US" sz="2000" dirty="0"/>
          </a:p>
          <a:p>
            <a:pPr lvl="1">
              <a:buFont typeface="Wingdings" pitchFamily="2" charset="2"/>
              <a:buChar char="ü"/>
            </a:pPr>
            <a:r>
              <a:rPr lang="ro-RO" sz="2000" dirty="0"/>
              <a:t>Contractul de subventie este valabil de la data semnarii si pana la terminarea perioadei de sustenabilitate a proiectului in conformitate cu scopul si obiectivele acestuia.</a:t>
            </a:r>
            <a:endParaRPr lang="en-US" sz="2000" dirty="0"/>
          </a:p>
          <a:p>
            <a:r>
              <a:rPr lang="ro-RO" sz="2000" i="1" dirty="0"/>
              <a:t> </a:t>
            </a:r>
            <a:endParaRPr lang="en-US" sz="2000" dirty="0"/>
          </a:p>
          <a:p>
            <a:endParaRPr lang="en-US" dirty="0"/>
          </a:p>
          <a:p>
            <a:endParaRPr lang="en-US" dirty="0"/>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18</a:t>
            </a:fld>
            <a:endParaRPr lang="ro-RO"/>
          </a:p>
        </p:txBody>
      </p:sp>
    </p:spTree>
    <p:extLst>
      <p:ext uri="{BB962C8B-B14F-4D97-AF65-F5344CB8AC3E}">
        <p14:creationId xmlns:p14="http://schemas.microsoft.com/office/powerpoint/2010/main" xmlns="" val="12466560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5" y="985720"/>
            <a:ext cx="11758285" cy="6278642"/>
          </a:xfrm>
          <a:prstGeom prst="rect">
            <a:avLst/>
          </a:prstGeom>
        </p:spPr>
        <p:txBody>
          <a:bodyPr wrap="square">
            <a:spAutoFit/>
          </a:bodyPr>
          <a:lstStyle/>
          <a:p>
            <a:pPr algn="just">
              <a:spcAft>
                <a:spcPts val="0"/>
              </a:spcAft>
            </a:pPr>
            <a:r>
              <a:rPr lang="en-US" sz="2000" dirty="0" smtClean="0">
                <a:effectLst/>
                <a:latin typeface="Arial" panose="020B0604020202020204" pitchFamily="34" charset="0"/>
                <a:ea typeface="Times New Roman" panose="02020603050405020304" pitchFamily="18" charset="0"/>
                <a:cs typeface="Arial" panose="020B0604020202020204" pitchFamily="34" charset="0"/>
              </a:rPr>
              <a:t>FINANTAREA   AFACERII- SCHEMA DE MINIMIS (II)</a:t>
            </a:r>
          </a:p>
          <a:p>
            <a:pPr algn="just">
              <a:spcAft>
                <a:spcPts val="0"/>
              </a:spcAft>
            </a:pPr>
            <a:endParaRPr lang="en-US" sz="2000" dirty="0">
              <a:latin typeface="Arial" panose="020B0604020202020204" pitchFamily="34" charset="0"/>
              <a:ea typeface="Times New Roman" panose="02020603050405020304" pitchFamily="18" charset="0"/>
              <a:cs typeface="Arial" panose="020B0604020202020204" pitchFamily="34" charset="0"/>
            </a:endParaRPr>
          </a:p>
          <a:p>
            <a:r>
              <a:rPr lang="ro-RO" sz="2000" b="1" dirty="0" smtClean="0"/>
              <a:t>Valoarea </a:t>
            </a:r>
            <a:r>
              <a:rPr lang="ro-RO" sz="2000" b="1" dirty="0"/>
              <a:t>subventiei</a:t>
            </a:r>
            <a:endParaRPr lang="en-US" sz="2000" dirty="0"/>
          </a:p>
          <a:p>
            <a:pPr lvl="1">
              <a:buFont typeface="Wingdings" pitchFamily="2" charset="2"/>
              <a:buChar char="ü"/>
            </a:pPr>
            <a:r>
              <a:rPr lang="ro-RO" sz="2000" dirty="0"/>
              <a:t>Este valoarea estimata prin planul de afaceri aprobat in cadrul proiectului, bugetul maxim fiind de </a:t>
            </a:r>
            <a:endParaRPr lang="en-US" sz="2000" dirty="0"/>
          </a:p>
          <a:p>
            <a:pPr lvl="1"/>
            <a:r>
              <a:rPr lang="ro-RO" sz="2000" b="1" dirty="0" smtClean="0"/>
              <a:t>173667 lei/plan </a:t>
            </a:r>
            <a:r>
              <a:rPr lang="ro-RO" sz="2000" b="1" dirty="0"/>
              <a:t>de afaceri/firma</a:t>
            </a:r>
            <a:r>
              <a:rPr lang="ro-RO" sz="2000" dirty="0"/>
              <a:t>. </a:t>
            </a:r>
            <a:endParaRPr lang="en-US" sz="2000" dirty="0" smtClean="0"/>
          </a:p>
          <a:p>
            <a:pPr lvl="1">
              <a:buFont typeface="Wingdings" pitchFamily="2" charset="2"/>
              <a:buChar char="ü"/>
            </a:pPr>
            <a:r>
              <a:rPr lang="ro-RO" sz="2000" dirty="0" smtClean="0"/>
              <a:t>Planul </a:t>
            </a:r>
            <a:r>
              <a:rPr lang="ro-RO" sz="2000" dirty="0"/>
              <a:t>de afaceri aprobat devine parte integranta a contractului de subventie</a:t>
            </a:r>
            <a:r>
              <a:rPr lang="ro-RO" sz="2000" dirty="0" smtClean="0"/>
              <a:t>.</a:t>
            </a:r>
            <a:endParaRPr lang="en-US" sz="2000" dirty="0" smtClean="0"/>
          </a:p>
          <a:p>
            <a:endParaRPr lang="en-US" sz="2000" dirty="0" smtClean="0"/>
          </a:p>
          <a:p>
            <a:r>
              <a:rPr lang="ro-RO" sz="2000" b="1" dirty="0" smtClean="0"/>
              <a:t>Scopul acordarii subventiei</a:t>
            </a:r>
            <a:endParaRPr lang="en-US" sz="2000" dirty="0" smtClean="0"/>
          </a:p>
          <a:p>
            <a:pPr lvl="1">
              <a:buFont typeface="Wingdings" pitchFamily="2" charset="2"/>
              <a:buChar char="ü"/>
            </a:pPr>
            <a:r>
              <a:rPr lang="ro-RO" sz="2000" dirty="0" smtClean="0"/>
              <a:t>Subventia se acorda pentru susținerea antreprenoriatului</a:t>
            </a:r>
            <a:r>
              <a:rPr lang="en-US" sz="2000" dirty="0" smtClean="0"/>
              <a:t>, </a:t>
            </a:r>
            <a:r>
              <a:rPr lang="ro-RO" sz="2000" dirty="0" smtClean="0"/>
              <a:t>în vederea creării de noi locuri de muncă.</a:t>
            </a:r>
            <a:endParaRPr lang="en-US" sz="2000" dirty="0" smtClean="0"/>
          </a:p>
          <a:p>
            <a:pPr algn="just">
              <a:spcAft>
                <a:spcPts val="0"/>
              </a:spcAft>
            </a:pPr>
            <a:endParaRPr lang="en-US" sz="2000" dirty="0" smtClean="0">
              <a:latin typeface="Arial" panose="020B0604020202020204" pitchFamily="34" charset="0"/>
              <a:ea typeface="Times New Roman" panose="02020603050405020304" pitchFamily="18" charset="0"/>
              <a:cs typeface="Arial" panose="020B0604020202020204" pitchFamily="34" charset="0"/>
            </a:endParaRPr>
          </a:p>
          <a:p>
            <a:r>
              <a:rPr lang="ro-RO" sz="2000" b="1" dirty="0" smtClean="0"/>
              <a:t>Modalitatea de acordare a subventiei</a:t>
            </a:r>
            <a:endParaRPr lang="en-US" sz="2000" dirty="0" smtClean="0"/>
          </a:p>
          <a:p>
            <a:pPr lvl="1">
              <a:spcAft>
                <a:spcPts val="600"/>
              </a:spcAft>
              <a:buFont typeface="Wingdings" pitchFamily="2" charset="2"/>
              <a:buChar char="ü"/>
            </a:pPr>
            <a:r>
              <a:rPr lang="ro-RO" sz="2000" dirty="0" smtClean="0"/>
              <a:t>Subvenția se acorda numai  conform bugetului aprobat prin planul de afaceri, prin primirea unei prime transe in valoare de 75% din valoarea ajutorului de minimis. </a:t>
            </a:r>
          </a:p>
          <a:p>
            <a:pPr lvl="1">
              <a:spcAft>
                <a:spcPts val="600"/>
              </a:spcAft>
              <a:buFont typeface="Wingdings" pitchFamily="2" charset="2"/>
              <a:buChar char="ü"/>
            </a:pPr>
            <a:r>
              <a:rPr lang="ro-RO" sz="2000" dirty="0" smtClean="0"/>
              <a:t>Transa finală reprezentând diferența până la valoarea totală a ajutorului </a:t>
            </a:r>
            <a:r>
              <a:rPr lang="ro-RO" sz="2000" i="1" dirty="0" smtClean="0"/>
              <a:t>de minimis</a:t>
            </a:r>
            <a:r>
              <a:rPr lang="ro-RO" sz="2000" dirty="0" smtClean="0"/>
              <a:t>, se plateste după ce beneficiarul ajutorului </a:t>
            </a:r>
            <a:r>
              <a:rPr lang="ro-RO" sz="2000" i="1" dirty="0" smtClean="0"/>
              <a:t>de minimis </a:t>
            </a:r>
            <a:r>
              <a:rPr lang="ro-RO" sz="2000" dirty="0" smtClean="0"/>
              <a:t>face dovada că a realizat din activitatea curentă, în termenul de 12 luni aferent etapei a II-a, venituri reprezentând minimum 30% din valoarea tranșei inițiale. </a:t>
            </a:r>
          </a:p>
          <a:p>
            <a:endParaRPr lang="en-US" dirty="0" smtClean="0"/>
          </a:p>
          <a:p>
            <a:endParaRPr lang="en-US" dirty="0"/>
          </a:p>
          <a:p>
            <a:endParaRPr lang="en-US" dirty="0"/>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19</a:t>
            </a:fld>
            <a:endParaRPr lang="ro-RO"/>
          </a:p>
        </p:txBody>
      </p:sp>
    </p:spTree>
    <p:extLst>
      <p:ext uri="{BB962C8B-B14F-4D97-AF65-F5344CB8AC3E}">
        <p14:creationId xmlns:p14="http://schemas.microsoft.com/office/powerpoint/2010/main" xmlns="" val="12466560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5" y="833016"/>
            <a:ext cx="12051495" cy="7817525"/>
          </a:xfrm>
          <a:prstGeom prst="rect">
            <a:avLst/>
          </a:prstGeom>
        </p:spPr>
        <p:txBody>
          <a:bodyPr wrap="square">
            <a:spAutoFit/>
          </a:bodyPr>
          <a:lstStyle/>
          <a:p>
            <a:pPr algn="just">
              <a:spcAft>
                <a:spcPts val="600"/>
              </a:spcAft>
            </a:pPr>
            <a:r>
              <a:rPr lang="en-US" sz="2000" dirty="0" smtClean="0">
                <a:effectLst/>
                <a:latin typeface="Arial" panose="020B0604020202020204" pitchFamily="34" charset="0"/>
                <a:ea typeface="Times New Roman" panose="02020603050405020304" pitchFamily="18" charset="0"/>
                <a:cs typeface="Arial" panose="020B0604020202020204" pitchFamily="34" charset="0"/>
              </a:rPr>
              <a:t>FINANTAREA   AFACERII- SCHEMA DE MINIMIS (III) </a:t>
            </a:r>
          </a:p>
          <a:p>
            <a:pPr algn="just">
              <a:spcAft>
                <a:spcPts val="600"/>
              </a:spcAft>
            </a:pPr>
            <a:r>
              <a:rPr lang="ro-RO" sz="2000" b="1" dirty="0" smtClean="0"/>
              <a:t>Obligatiile </a:t>
            </a:r>
            <a:r>
              <a:rPr lang="ro-RO" sz="2000" b="1" dirty="0"/>
              <a:t>cu caracter general ce revin </a:t>
            </a:r>
            <a:r>
              <a:rPr lang="ro-RO" sz="2000" b="1" dirty="0" smtClean="0"/>
              <a:t>beneficiarului</a:t>
            </a:r>
            <a:r>
              <a:rPr lang="en-US" sz="2000" b="1" dirty="0" smtClean="0"/>
              <a:t> </a:t>
            </a:r>
            <a:r>
              <a:rPr lang="en-US" sz="2000" b="1" dirty="0" err="1" smtClean="0"/>
              <a:t>subventiei</a:t>
            </a:r>
            <a:r>
              <a:rPr lang="en-US" sz="2000" b="1" dirty="0" smtClean="0"/>
              <a:t>:</a:t>
            </a:r>
            <a:r>
              <a:rPr lang="ro-RO" sz="2000" b="1" dirty="0" smtClean="0"/>
              <a:t> </a:t>
            </a:r>
            <a:endParaRPr lang="en-US" sz="2000" dirty="0"/>
          </a:p>
          <a:p>
            <a:pPr marL="742950" lvl="1" indent="-285750">
              <a:spcAft>
                <a:spcPts val="600"/>
              </a:spcAft>
              <a:buFont typeface="Wingdings" pitchFamily="2" charset="2"/>
              <a:buChar char="ü"/>
            </a:pPr>
            <a:r>
              <a:rPr lang="ro-RO" sz="2000" dirty="0" smtClean="0"/>
              <a:t>deschiderea </a:t>
            </a:r>
            <a:r>
              <a:rPr lang="ro-RO" sz="2000" dirty="0"/>
              <a:t>de conturi la bănci sau </a:t>
            </a:r>
            <a:r>
              <a:rPr lang="ro-RO" sz="2000" dirty="0" smtClean="0"/>
              <a:t>trezorerie </a:t>
            </a:r>
            <a:r>
              <a:rPr lang="ro-RO" sz="2000" dirty="0"/>
              <a:t>si  prezentarea dovezii </a:t>
            </a:r>
            <a:r>
              <a:rPr lang="en-US" sz="2000" dirty="0" err="1" smtClean="0"/>
              <a:t>privind</a:t>
            </a:r>
            <a:r>
              <a:rPr lang="ro-RO" sz="2000" dirty="0" smtClean="0"/>
              <a:t> </a:t>
            </a:r>
            <a:r>
              <a:rPr lang="ro-RO" sz="2000" dirty="0"/>
              <a:t>deschiderea de cont, înainte de virarea primei tranșe din subvenție.</a:t>
            </a:r>
            <a:endParaRPr lang="en-US" sz="2000" dirty="0"/>
          </a:p>
          <a:p>
            <a:pPr marL="742950" lvl="1" indent="-285750">
              <a:spcAft>
                <a:spcPts val="600"/>
              </a:spcAft>
              <a:buFont typeface="Wingdings" pitchFamily="2" charset="2"/>
              <a:buChar char="ü"/>
            </a:pPr>
            <a:r>
              <a:rPr lang="ro-RO" sz="2000" dirty="0"/>
              <a:t>asigurarea accesului la sediul Beneficiarului subventiei a persoanelor împuternicite să efectueze controlul privind modul de utilizare a subvenției, precum şi punerea la dispoziția acestora a documentelor solicitate </a:t>
            </a:r>
            <a:endParaRPr lang="en-US" sz="2000" dirty="0"/>
          </a:p>
          <a:p>
            <a:pPr marL="742950" lvl="1" indent="-285750">
              <a:spcAft>
                <a:spcPts val="600"/>
              </a:spcAft>
              <a:buFont typeface="Wingdings" pitchFamily="2" charset="2"/>
              <a:buChar char="ü"/>
            </a:pPr>
            <a:r>
              <a:rPr lang="ro-RO" sz="2000" dirty="0"/>
              <a:t>depunerea </a:t>
            </a:r>
            <a:r>
              <a:rPr lang="ro-RO" sz="2000" dirty="0" smtClean="0"/>
              <a:t>raportului </a:t>
            </a:r>
            <a:r>
              <a:rPr lang="ro-RO" sz="2000" dirty="0"/>
              <a:t>privind desfășurarea obiectului de activitate pentru care a fost alocată subvenția si documentele suport, pana la data încetării proiectului aferent Contractului de </a:t>
            </a:r>
            <a:r>
              <a:rPr lang="ro-RO" sz="2000" dirty="0" smtClean="0"/>
              <a:t>finanțare</a:t>
            </a:r>
            <a:r>
              <a:rPr lang="en-US" sz="2000" dirty="0" smtClean="0"/>
              <a:t>.</a:t>
            </a:r>
            <a:r>
              <a:rPr lang="ro-RO" sz="2000" dirty="0" smtClean="0"/>
              <a:t> </a:t>
            </a:r>
            <a:endParaRPr lang="en-US" sz="2000" dirty="0" smtClean="0"/>
          </a:p>
          <a:p>
            <a:pPr marL="742950" lvl="1" indent="-285750">
              <a:spcAft>
                <a:spcPts val="600"/>
              </a:spcAft>
              <a:buFont typeface="Wingdings" pitchFamily="2" charset="2"/>
              <a:buChar char="ü"/>
            </a:pPr>
            <a:r>
              <a:rPr lang="ro-RO" sz="2000" dirty="0" smtClean="0"/>
              <a:t>transmiterea tuturor datelor, informațiilor şi documentelor </a:t>
            </a:r>
            <a:r>
              <a:rPr lang="en-US" sz="2000" dirty="0" smtClean="0"/>
              <a:t>conform </a:t>
            </a:r>
            <a:r>
              <a:rPr lang="en-US" sz="2000" dirty="0" err="1" smtClean="0"/>
              <a:t>procedurii</a:t>
            </a:r>
            <a:r>
              <a:rPr lang="en-US" sz="2000" dirty="0" smtClean="0"/>
              <a:t>,</a:t>
            </a:r>
            <a:r>
              <a:rPr lang="ro-RO" sz="2000" dirty="0" smtClean="0"/>
              <a:t> în termenele stabilite de aceștia.</a:t>
            </a:r>
            <a:endParaRPr lang="en-US" sz="2000" dirty="0" smtClean="0"/>
          </a:p>
          <a:p>
            <a:pPr marL="742950" lvl="1" indent="-285750">
              <a:spcAft>
                <a:spcPts val="600"/>
              </a:spcAft>
              <a:buFont typeface="Wingdings" pitchFamily="2" charset="2"/>
              <a:buChar char="ü"/>
            </a:pPr>
            <a:r>
              <a:rPr lang="ro-RO" sz="2000" dirty="0" smtClean="0"/>
              <a:t>păstrarea unei evidențe detaliate a subvenției primite, pe o durată de cel puțin 10 ani de la data primirii ultimei tranșe de subvenții. Această evidență trebuie să conțină toate informațiile necesare pentru a demonstra respectarea condițiilor impuse de legislația comunitară în domeniul ajutorului de minimis.</a:t>
            </a:r>
            <a:endParaRPr lang="en-US" sz="2000" dirty="0" smtClean="0"/>
          </a:p>
          <a:p>
            <a:pPr marL="742950" lvl="1" indent="-285750">
              <a:spcAft>
                <a:spcPts val="600"/>
              </a:spcAft>
              <a:buFont typeface="Wingdings" pitchFamily="2" charset="2"/>
              <a:buChar char="ü"/>
            </a:pPr>
            <a:r>
              <a:rPr lang="ro-RO" sz="2000" dirty="0" smtClean="0"/>
              <a:t>menținerea destinației bunurilor achiziționate prin ajutor de minimis pe o durata de minimum 3 ani de la finalizarea proiectului, obligația arhivarii si păstrării documentelor conform legislației in vigoare.</a:t>
            </a:r>
            <a:endParaRPr lang="en-US" sz="2000" dirty="0" smtClean="0"/>
          </a:p>
          <a:p>
            <a:pPr marL="742950" lvl="1" indent="-285750">
              <a:spcAft>
                <a:spcPts val="600"/>
              </a:spcAft>
              <a:buFont typeface="Wingdings" pitchFamily="2" charset="2"/>
              <a:buChar char="ü"/>
            </a:pPr>
            <a:r>
              <a:rPr lang="ro-RO" sz="2000" dirty="0" smtClean="0"/>
              <a:t>restituirea întregii valori a ajutorului de minimis primit in situatia nerespectarii conditiilor de acordare a ajutorului, inclusiv dobânda aferentă.</a:t>
            </a:r>
            <a:endParaRPr lang="en-US" sz="2000" dirty="0" smtClean="0"/>
          </a:p>
          <a:p>
            <a:pPr marL="742950" lvl="1" indent="-285750">
              <a:spcAft>
                <a:spcPts val="600"/>
              </a:spcAft>
              <a:buFont typeface="Wingdings" pitchFamily="2" charset="2"/>
              <a:buChar char="ü"/>
            </a:pPr>
            <a:endParaRPr lang="en-US" sz="2000" dirty="0"/>
          </a:p>
          <a:p>
            <a:r>
              <a:rPr lang="ro-RO" sz="2000" dirty="0"/>
              <a:t> </a:t>
            </a:r>
            <a:endParaRPr lang="en-US" sz="2000" dirty="0"/>
          </a:p>
          <a:p>
            <a:pPr algn="just">
              <a:spcAft>
                <a:spcPts val="0"/>
              </a:spcAft>
            </a:pPr>
            <a:endParaRPr lang="en-US" dirty="0">
              <a:latin typeface="Arial" panose="020B0604020202020204" pitchFamily="34" charset="0"/>
              <a:ea typeface="Times New Roman" panose="02020603050405020304" pitchFamily="18" charset="0"/>
              <a:cs typeface="Arial" panose="020B0604020202020204" pitchFamily="34" charset="0"/>
            </a:endParaRPr>
          </a:p>
          <a:p>
            <a:endParaRPr lang="en-US" dirty="0"/>
          </a:p>
          <a:p>
            <a:endParaRPr lang="en-US" dirty="0"/>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20</a:t>
            </a:fld>
            <a:endParaRPr lang="ro-RO"/>
          </a:p>
        </p:txBody>
      </p:sp>
    </p:spTree>
    <p:extLst>
      <p:ext uri="{BB962C8B-B14F-4D97-AF65-F5344CB8AC3E}">
        <p14:creationId xmlns:p14="http://schemas.microsoft.com/office/powerpoint/2010/main" xmlns="" val="4568802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0" y="1138424"/>
            <a:ext cx="11758285" cy="4678204"/>
          </a:xfrm>
          <a:prstGeom prst="rect">
            <a:avLst/>
          </a:prstGeom>
        </p:spPr>
        <p:txBody>
          <a:bodyPr wrap="square">
            <a:spAutoFit/>
          </a:bodyPr>
          <a:lstStyle/>
          <a:p>
            <a:pPr algn="just">
              <a:spcAft>
                <a:spcPts val="0"/>
              </a:spcAft>
            </a:pPr>
            <a:r>
              <a:rPr lang="en-US" sz="2000" dirty="0" smtClean="0">
                <a:effectLst/>
                <a:ea typeface="Times New Roman" panose="02020603050405020304" pitchFamily="18" charset="0"/>
                <a:cs typeface="Arial" pitchFamily="34" charset="0"/>
              </a:rPr>
              <a:t>FINANTAREA   AFACERII- SCHEMA DE MINIMIS (IV)</a:t>
            </a:r>
          </a:p>
          <a:p>
            <a:pPr algn="just"/>
            <a:endParaRPr lang="en-US" sz="2000" b="1" dirty="0" smtClean="0">
              <a:cs typeface="Arial" pitchFamily="34" charset="0"/>
            </a:endParaRPr>
          </a:p>
          <a:p>
            <a:pPr algn="just"/>
            <a:r>
              <a:rPr lang="ro-RO" sz="2000" b="1" dirty="0" smtClean="0">
                <a:cs typeface="Arial" pitchFamily="34" charset="0"/>
              </a:rPr>
              <a:t>Obligatiile </a:t>
            </a:r>
            <a:r>
              <a:rPr lang="ro-RO" sz="2000" b="1" dirty="0">
                <a:cs typeface="Arial" pitchFamily="34" charset="0"/>
              </a:rPr>
              <a:t>cu caracter specific ce revin beneficiarului subventiei</a:t>
            </a:r>
            <a:endParaRPr lang="en-US" sz="2000" dirty="0">
              <a:cs typeface="Arial" pitchFamily="34" charset="0"/>
            </a:endParaRPr>
          </a:p>
          <a:p>
            <a:pPr marL="742950" lvl="1" indent="-285750">
              <a:spcAft>
                <a:spcPts val="600"/>
              </a:spcAft>
              <a:buFont typeface="Wingdings" pitchFamily="2" charset="2"/>
              <a:buChar char="ü"/>
            </a:pPr>
            <a:r>
              <a:rPr lang="ro-RO" sz="2000" dirty="0">
                <a:cs typeface="Arial" pitchFamily="34" charset="0"/>
              </a:rPr>
              <a:t>angajarea a minimum </a:t>
            </a:r>
            <a:r>
              <a:rPr lang="ro-RO" sz="2000" dirty="0" smtClean="0">
                <a:cs typeface="Arial" pitchFamily="34" charset="0"/>
              </a:rPr>
              <a:t>2 persoane </a:t>
            </a:r>
            <a:r>
              <a:rPr lang="ro-RO" sz="2000" dirty="0">
                <a:cs typeface="Arial" pitchFamily="34" charset="0"/>
              </a:rPr>
              <a:t>în cadrul afacerii sprijinite.</a:t>
            </a:r>
            <a:endParaRPr lang="en-US" sz="2000" dirty="0">
              <a:cs typeface="Arial" pitchFamily="34" charset="0"/>
            </a:endParaRPr>
          </a:p>
          <a:p>
            <a:pPr marL="742950" lvl="1" indent="-285750">
              <a:spcAft>
                <a:spcPts val="600"/>
              </a:spcAft>
              <a:buFont typeface="Wingdings" pitchFamily="2" charset="2"/>
              <a:buChar char="ü"/>
            </a:pPr>
            <a:r>
              <a:rPr lang="ro-RO" sz="2000" dirty="0">
                <a:cs typeface="Arial" pitchFamily="34" charset="0"/>
              </a:rPr>
              <a:t>asigurarea funcționării afacerii </a:t>
            </a:r>
            <a:r>
              <a:rPr lang="ro-RO" sz="2000" dirty="0" smtClean="0">
                <a:cs typeface="Arial" pitchFamily="34" charset="0"/>
              </a:rPr>
              <a:t>subvenționate, </a:t>
            </a:r>
            <a:r>
              <a:rPr lang="ro-RO" sz="2000" dirty="0">
                <a:cs typeface="Arial" pitchFamily="34" charset="0"/>
              </a:rPr>
              <a:t>pe o perioadă de minimum 12 luni pe perioada implementării </a:t>
            </a:r>
            <a:r>
              <a:rPr lang="ro-RO" sz="2000" dirty="0" smtClean="0">
                <a:cs typeface="Arial" pitchFamily="34" charset="0"/>
              </a:rPr>
              <a:t>proiectului</a:t>
            </a:r>
            <a:r>
              <a:rPr lang="en-US" sz="2000" dirty="0" smtClean="0">
                <a:cs typeface="Arial" pitchFamily="34" charset="0"/>
              </a:rPr>
              <a:t>;</a:t>
            </a:r>
            <a:endParaRPr lang="en-US" sz="2000" dirty="0">
              <a:cs typeface="Arial" pitchFamily="34" charset="0"/>
            </a:endParaRPr>
          </a:p>
          <a:p>
            <a:pPr marL="742950" lvl="1" indent="-285750">
              <a:spcAft>
                <a:spcPts val="600"/>
              </a:spcAft>
              <a:buFont typeface="Wingdings" pitchFamily="2" charset="2"/>
              <a:buChar char="ü"/>
            </a:pPr>
            <a:r>
              <a:rPr lang="ro-RO" sz="2000" dirty="0" smtClean="0">
                <a:cs typeface="Arial" pitchFamily="34" charset="0"/>
              </a:rPr>
              <a:t>asigurarea </a:t>
            </a:r>
            <a:r>
              <a:rPr lang="ro-RO" sz="2000" dirty="0">
                <a:cs typeface="Arial" pitchFamily="34" charset="0"/>
              </a:rPr>
              <a:t>perioadei de sustenabilitate de minimum </a:t>
            </a:r>
            <a:r>
              <a:rPr lang="ro-RO" sz="2000" dirty="0" smtClean="0">
                <a:cs typeface="Arial" pitchFamily="34" charset="0"/>
              </a:rPr>
              <a:t>12 </a:t>
            </a:r>
            <a:r>
              <a:rPr lang="ro-RO" sz="2000" dirty="0">
                <a:cs typeface="Arial" pitchFamily="34" charset="0"/>
              </a:rPr>
              <a:t>luni. Perioada de sustenabilitate presupune continuarea funcționării afacerii, inclusiv obligația menținerii locului de muncă, și poate fi contabilizată pe perioada implementării proiectului sau după finalizarea implementării</a:t>
            </a:r>
            <a:endParaRPr lang="en-US" sz="2000" dirty="0">
              <a:cs typeface="Arial" pitchFamily="34" charset="0"/>
            </a:endParaRPr>
          </a:p>
          <a:p>
            <a:pPr marL="742950" lvl="1" indent="-285750">
              <a:spcAft>
                <a:spcPts val="600"/>
              </a:spcAft>
              <a:buFont typeface="Wingdings" pitchFamily="2" charset="2"/>
              <a:buChar char="ü"/>
            </a:pPr>
            <a:r>
              <a:rPr lang="ro-RO" sz="2000" dirty="0">
                <a:cs typeface="Arial" pitchFamily="34" charset="0"/>
              </a:rPr>
              <a:t>obligația respectării obiectivelor asumate prin planul de afaceri aprobat in cadrul proiectului.</a:t>
            </a:r>
            <a:endParaRPr lang="en-US" sz="2000" dirty="0">
              <a:cs typeface="Arial" pitchFamily="34" charset="0"/>
            </a:endParaRPr>
          </a:p>
          <a:p>
            <a:pPr algn="just">
              <a:spcAft>
                <a:spcPts val="0"/>
              </a:spcAft>
            </a:pPr>
            <a:endParaRPr lang="en-US" sz="2000" dirty="0">
              <a:ea typeface="Times New Roman" panose="02020603050405020304" pitchFamily="18" charset="0"/>
              <a:cs typeface="Arial" pitchFamily="34" charset="0"/>
            </a:endParaRPr>
          </a:p>
          <a:p>
            <a:endParaRPr lang="en-US" sz="2000" dirty="0">
              <a:latin typeface="Arial" pitchFamily="34" charset="0"/>
              <a:cs typeface="Arial" pitchFamily="34" charset="0"/>
            </a:endParaRPr>
          </a:p>
          <a:p>
            <a:endParaRPr lang="en-US" sz="2000" dirty="0">
              <a:latin typeface="Arial" pitchFamily="34" charset="0"/>
              <a:cs typeface="Arial" pitchFamily="34" charset="0"/>
            </a:endParaRPr>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21</a:t>
            </a:fld>
            <a:endParaRPr lang="ro-RO"/>
          </a:p>
        </p:txBody>
      </p:sp>
    </p:spTree>
    <p:extLst>
      <p:ext uri="{BB962C8B-B14F-4D97-AF65-F5344CB8AC3E}">
        <p14:creationId xmlns:p14="http://schemas.microsoft.com/office/powerpoint/2010/main" xmlns="" val="6746083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0" y="985720"/>
            <a:ext cx="11898790" cy="7371249"/>
          </a:xfrm>
          <a:prstGeom prst="rect">
            <a:avLst/>
          </a:prstGeom>
        </p:spPr>
        <p:txBody>
          <a:bodyPr wrap="square">
            <a:spAutoFit/>
          </a:bodyPr>
          <a:lstStyle/>
          <a:p>
            <a:pPr lvl="0">
              <a:spcAft>
                <a:spcPts val="600"/>
              </a:spcAft>
            </a:pPr>
            <a:r>
              <a:rPr lang="ro-RO" sz="2000" b="1" dirty="0" smtClean="0"/>
              <a:t>C</a:t>
            </a:r>
            <a:r>
              <a:rPr lang="en-US" sz="2000" b="1" dirty="0" smtClean="0"/>
              <a:t>ONDUCEREA FIRMEI – MANAGEMENT AFACERII: </a:t>
            </a:r>
            <a:r>
              <a:rPr lang="en-US" sz="2000" dirty="0" smtClean="0"/>
              <a:t>E</a:t>
            </a:r>
            <a:r>
              <a:rPr lang="ro-RO" sz="2000" dirty="0" smtClean="0"/>
              <a:t>ste </a:t>
            </a:r>
            <a:r>
              <a:rPr lang="ro-RO" sz="2000" dirty="0"/>
              <a:t>o activitate complexa care presupune activitati de planificare, implementare, monitorizare, evaluare si adoptarea de masuri pentru corectarea unor abateri.</a:t>
            </a:r>
            <a:endParaRPr lang="en-US" sz="2000" dirty="0"/>
          </a:p>
          <a:p>
            <a:pPr>
              <a:spcAft>
                <a:spcPts val="600"/>
              </a:spcAft>
              <a:buFont typeface="Wingdings" pitchFamily="2" charset="2"/>
              <a:buChar char="ü"/>
            </a:pPr>
            <a:r>
              <a:rPr lang="ro-RO" sz="2000" dirty="0"/>
              <a:t>Orice afacere pentru a se infiinta si dezvolta are nevoie de resurse, cel putin urmatoarele categorii fiind </a:t>
            </a:r>
            <a:r>
              <a:rPr lang="en-US" sz="2000" dirty="0" err="1" smtClean="0"/>
              <a:t>obligatorii</a:t>
            </a:r>
            <a:r>
              <a:rPr lang="ro-RO" sz="2000" dirty="0" smtClean="0"/>
              <a:t>, </a:t>
            </a:r>
            <a:r>
              <a:rPr lang="ro-RO" sz="2000" dirty="0"/>
              <a:t>fara </a:t>
            </a:r>
            <a:r>
              <a:rPr lang="ro-RO" sz="2000" dirty="0" smtClean="0"/>
              <a:t>acestea </a:t>
            </a:r>
            <a:r>
              <a:rPr lang="ro-RO" sz="2000" dirty="0"/>
              <a:t>afacerea nu poate exista: </a:t>
            </a:r>
            <a:endParaRPr lang="en-US" sz="2000" dirty="0"/>
          </a:p>
          <a:p>
            <a:pPr marL="742950" lvl="1" indent="-285750">
              <a:spcAft>
                <a:spcPts val="600"/>
              </a:spcAft>
              <a:buFont typeface="Wingdings" pitchFamily="2" charset="2"/>
              <a:buChar char="Ø"/>
            </a:pPr>
            <a:r>
              <a:rPr lang="ro-RO" sz="2000" dirty="0">
                <a:solidFill>
                  <a:srgbClr val="C00000"/>
                </a:solidFill>
              </a:rPr>
              <a:t>Resurse financiare </a:t>
            </a:r>
            <a:r>
              <a:rPr lang="ro-RO" sz="2000" dirty="0"/>
              <a:t>(capitalul </a:t>
            </a:r>
            <a:r>
              <a:rPr lang="ro-RO" sz="2000" dirty="0" smtClean="0"/>
              <a:t>p</a:t>
            </a:r>
            <a:r>
              <a:rPr lang="en-US" sz="2000" dirty="0" smtClean="0"/>
              <a:t>t.</a:t>
            </a:r>
            <a:r>
              <a:rPr lang="ro-RO" sz="2000" dirty="0" smtClean="0"/>
              <a:t> </a:t>
            </a:r>
            <a:r>
              <a:rPr lang="ro-RO" sz="2000" dirty="0"/>
              <a:t>achizitia de echipamente, inchiriere de sediu, studierea pietei, materii prime si materiale, salarii </a:t>
            </a:r>
            <a:r>
              <a:rPr lang="ro-RO" sz="2000" dirty="0" smtClean="0"/>
              <a:t>p</a:t>
            </a:r>
            <a:r>
              <a:rPr lang="en-US" sz="2000" dirty="0" smtClean="0"/>
              <a:t>t.</a:t>
            </a:r>
            <a:r>
              <a:rPr lang="ro-RO" sz="2000" dirty="0" smtClean="0"/>
              <a:t> </a:t>
            </a:r>
            <a:r>
              <a:rPr lang="ro-RO" sz="2000" dirty="0"/>
              <a:t>personalul </a:t>
            </a:r>
            <a:r>
              <a:rPr lang="ro-RO" sz="2000" dirty="0" smtClean="0"/>
              <a:t>angajat);</a:t>
            </a:r>
            <a:endParaRPr lang="en-US" sz="2000" dirty="0"/>
          </a:p>
          <a:p>
            <a:pPr marL="742950" lvl="1" indent="-285750">
              <a:spcAft>
                <a:spcPts val="600"/>
              </a:spcAft>
              <a:buFont typeface="Wingdings" pitchFamily="2" charset="2"/>
              <a:buChar char="Ø"/>
            </a:pPr>
            <a:r>
              <a:rPr lang="ro-RO" sz="2000" dirty="0">
                <a:solidFill>
                  <a:srgbClr val="C00000"/>
                </a:solidFill>
              </a:rPr>
              <a:t>Resurse </a:t>
            </a:r>
            <a:r>
              <a:rPr lang="ro-RO" sz="2000" dirty="0" smtClean="0">
                <a:solidFill>
                  <a:srgbClr val="C00000"/>
                </a:solidFill>
              </a:rPr>
              <a:t>informationale</a:t>
            </a:r>
            <a:r>
              <a:rPr lang="en-US" sz="2000" dirty="0" smtClean="0">
                <a:solidFill>
                  <a:srgbClr val="C00000"/>
                </a:solidFill>
              </a:rPr>
              <a:t> </a:t>
            </a:r>
            <a:r>
              <a:rPr lang="ro-RO" sz="2000" dirty="0" smtClean="0"/>
              <a:t>- </a:t>
            </a:r>
            <a:r>
              <a:rPr lang="ro-RO" sz="2000" dirty="0"/>
              <a:t>informatia de piata (oportunitati, nevoi ce trebuie satisfacute, concurenta, clientii firmei, evolutia pietei, etc.) este poate cea mai importanta resursa, de care depinde succesul afacerii;</a:t>
            </a:r>
            <a:endParaRPr lang="en-US" sz="2000" dirty="0"/>
          </a:p>
          <a:p>
            <a:pPr marL="742950" lvl="1" indent="-285750">
              <a:spcAft>
                <a:spcPts val="600"/>
              </a:spcAft>
              <a:buFont typeface="Wingdings" pitchFamily="2" charset="2"/>
              <a:buChar char="Ø"/>
            </a:pPr>
            <a:r>
              <a:rPr lang="ro-RO" sz="2000" dirty="0">
                <a:solidFill>
                  <a:srgbClr val="C00000"/>
                </a:solidFill>
              </a:rPr>
              <a:t>Resurse tehnice- </a:t>
            </a:r>
            <a:r>
              <a:rPr lang="ro-RO" sz="2000" dirty="0"/>
              <a:t>alegerea echipamentelor si tehnologiei care sa permita o pozitie a firmei pe piata care sa invinga concurenta;</a:t>
            </a:r>
            <a:endParaRPr lang="en-US" sz="2000" dirty="0"/>
          </a:p>
          <a:p>
            <a:pPr marL="742950" lvl="1" indent="-285750">
              <a:buFont typeface="Wingdings" pitchFamily="2" charset="2"/>
              <a:buChar char="Ø"/>
            </a:pPr>
            <a:r>
              <a:rPr lang="ro-RO" sz="2000" dirty="0">
                <a:solidFill>
                  <a:srgbClr val="C00000"/>
                </a:solidFill>
              </a:rPr>
              <a:t>Resurse </a:t>
            </a:r>
            <a:r>
              <a:rPr lang="ro-RO" sz="2000" dirty="0" smtClean="0">
                <a:solidFill>
                  <a:srgbClr val="C00000"/>
                </a:solidFill>
              </a:rPr>
              <a:t>umane</a:t>
            </a:r>
            <a:r>
              <a:rPr lang="en-US" sz="2000" dirty="0" smtClean="0">
                <a:solidFill>
                  <a:srgbClr val="C00000"/>
                </a:solidFill>
              </a:rPr>
              <a:t> </a:t>
            </a:r>
            <a:r>
              <a:rPr lang="ro-RO" sz="2000" dirty="0" smtClean="0"/>
              <a:t>- </a:t>
            </a:r>
            <a:r>
              <a:rPr lang="ro-RO" sz="2000" dirty="0"/>
              <a:t>recrutarea si selectia angajatilor care sa raspunda obiectivelor firmei.</a:t>
            </a:r>
            <a:endParaRPr lang="en-US" sz="2000" dirty="0"/>
          </a:p>
          <a:p>
            <a:pPr marL="285750" lvl="0" indent="-285750">
              <a:buFont typeface="Wingdings" panose="05000000000000000000" pitchFamily="2" charset="2"/>
              <a:buChar char="q"/>
            </a:pPr>
            <a:endParaRPr lang="en-US" sz="2000" dirty="0"/>
          </a:p>
          <a:p>
            <a:r>
              <a:rPr lang="en-US" sz="2000" b="1" dirty="0" err="1">
                <a:solidFill>
                  <a:srgbClr val="C00000"/>
                </a:solidFill>
              </a:rPr>
              <a:t>Resursele</a:t>
            </a:r>
            <a:r>
              <a:rPr lang="en-US" sz="2000" b="1" dirty="0">
                <a:solidFill>
                  <a:srgbClr val="C00000"/>
                </a:solidFill>
              </a:rPr>
              <a:t> </a:t>
            </a:r>
            <a:r>
              <a:rPr lang="en-US" sz="2000" b="1" dirty="0" err="1" smtClean="0">
                <a:solidFill>
                  <a:srgbClr val="C00000"/>
                </a:solidFill>
              </a:rPr>
              <a:t>financiare</a:t>
            </a:r>
            <a:r>
              <a:rPr lang="en-US" sz="2000" b="1" dirty="0" smtClean="0">
                <a:solidFill>
                  <a:srgbClr val="C00000"/>
                </a:solidFill>
              </a:rPr>
              <a:t> </a:t>
            </a:r>
            <a:r>
              <a:rPr lang="en-US" sz="2000" dirty="0"/>
              <a:t>in </a:t>
            </a:r>
            <a:r>
              <a:rPr lang="en-US" sz="2000" dirty="0" err="1"/>
              <a:t>etapa</a:t>
            </a:r>
            <a:r>
              <a:rPr lang="en-US" sz="2000" dirty="0"/>
              <a:t> de </a:t>
            </a:r>
            <a:r>
              <a:rPr lang="en-US" sz="2000" dirty="0" err="1"/>
              <a:t>initiere</a:t>
            </a:r>
            <a:r>
              <a:rPr lang="en-US" sz="2000" dirty="0"/>
              <a:t> </a:t>
            </a:r>
            <a:r>
              <a:rPr lang="en-US" sz="2000" dirty="0" err="1"/>
              <a:t>si</a:t>
            </a:r>
            <a:r>
              <a:rPr lang="en-US" sz="2000" dirty="0"/>
              <a:t> </a:t>
            </a:r>
            <a:r>
              <a:rPr lang="en-US" sz="2000" dirty="0" err="1"/>
              <a:t>operationalizare</a:t>
            </a:r>
            <a:r>
              <a:rPr lang="en-US" sz="2000" dirty="0"/>
              <a:t> a </a:t>
            </a:r>
            <a:r>
              <a:rPr lang="en-US" sz="2000" dirty="0" err="1"/>
              <a:t>firmei</a:t>
            </a:r>
            <a:r>
              <a:rPr lang="en-US" sz="2000" dirty="0"/>
              <a:t> </a:t>
            </a:r>
            <a:r>
              <a:rPr lang="en-US" sz="2000" dirty="0" err="1"/>
              <a:t>vor</a:t>
            </a:r>
            <a:r>
              <a:rPr lang="en-US" sz="2000" dirty="0"/>
              <a:t> fi </a:t>
            </a:r>
            <a:r>
              <a:rPr lang="en-US" sz="2000" dirty="0" err="1"/>
              <a:t>asigurate</a:t>
            </a:r>
            <a:r>
              <a:rPr lang="en-US" sz="2000" dirty="0"/>
              <a:t> prin </a:t>
            </a:r>
            <a:r>
              <a:rPr lang="en-US" sz="2000" dirty="0" err="1"/>
              <a:t>ajutorul</a:t>
            </a:r>
            <a:r>
              <a:rPr lang="en-US" sz="2000" dirty="0"/>
              <a:t> de </a:t>
            </a:r>
            <a:r>
              <a:rPr lang="en-US" sz="2000" dirty="0" err="1"/>
              <a:t>minimis</a:t>
            </a:r>
            <a:r>
              <a:rPr lang="en-US" sz="2000" dirty="0"/>
              <a:t>.  </a:t>
            </a:r>
            <a:r>
              <a:rPr lang="en-US" sz="2000" dirty="0" err="1"/>
              <a:t>Modul</a:t>
            </a:r>
            <a:r>
              <a:rPr lang="en-US" sz="2000" dirty="0"/>
              <a:t> de </a:t>
            </a:r>
            <a:r>
              <a:rPr lang="en-US" sz="2000" dirty="0" err="1"/>
              <a:t>repartizare</a:t>
            </a:r>
            <a:r>
              <a:rPr lang="en-US" sz="2000" dirty="0"/>
              <a:t> a </a:t>
            </a:r>
            <a:r>
              <a:rPr lang="en-US" sz="2000" dirty="0" err="1"/>
              <a:t>sumelor</a:t>
            </a:r>
            <a:r>
              <a:rPr lang="en-US" sz="2000" dirty="0"/>
              <a:t> </a:t>
            </a:r>
            <a:r>
              <a:rPr lang="en-US" sz="2000" dirty="0" err="1"/>
              <a:t>aferente</a:t>
            </a:r>
            <a:r>
              <a:rPr lang="en-US" sz="2000" dirty="0"/>
              <a:t> </a:t>
            </a:r>
            <a:r>
              <a:rPr lang="en-US" sz="2000" dirty="0" err="1"/>
              <a:t>ajutorului</a:t>
            </a:r>
            <a:r>
              <a:rPr lang="en-US" sz="2000" dirty="0"/>
              <a:t> de </a:t>
            </a:r>
            <a:r>
              <a:rPr lang="en-US" sz="2000" dirty="0" err="1"/>
              <a:t>minimis</a:t>
            </a:r>
            <a:r>
              <a:rPr lang="en-US" sz="2000" dirty="0"/>
              <a:t> </a:t>
            </a:r>
            <a:r>
              <a:rPr lang="en-US" sz="2000" dirty="0" err="1"/>
              <a:t>pe</a:t>
            </a:r>
            <a:r>
              <a:rPr lang="en-US" sz="2000" dirty="0"/>
              <a:t> </a:t>
            </a:r>
            <a:r>
              <a:rPr lang="en-US" sz="2000" dirty="0" err="1"/>
              <a:t>categorii</a:t>
            </a:r>
            <a:r>
              <a:rPr lang="en-US" sz="2000" dirty="0"/>
              <a:t> de </a:t>
            </a:r>
            <a:r>
              <a:rPr lang="en-US" sz="2000" dirty="0" err="1"/>
              <a:t>cheltuieli</a:t>
            </a:r>
            <a:r>
              <a:rPr lang="en-US" sz="2000" dirty="0"/>
              <a:t> </a:t>
            </a:r>
            <a:r>
              <a:rPr lang="en-US" sz="2000" dirty="0" smtClean="0"/>
              <a:t>(</a:t>
            </a:r>
            <a:r>
              <a:rPr lang="en-US" sz="2000" dirty="0" err="1" smtClean="0"/>
              <a:t>echipamente</a:t>
            </a:r>
            <a:r>
              <a:rPr lang="en-US" sz="2000" dirty="0" smtClean="0"/>
              <a:t> / </a:t>
            </a:r>
            <a:r>
              <a:rPr lang="en-US" sz="2000" dirty="0" err="1" smtClean="0"/>
              <a:t>tehnologii</a:t>
            </a:r>
            <a:r>
              <a:rPr lang="en-US" sz="2000" dirty="0"/>
              <a:t>, </a:t>
            </a:r>
            <a:r>
              <a:rPr lang="en-US" sz="2000" dirty="0" err="1"/>
              <a:t>salarii</a:t>
            </a:r>
            <a:r>
              <a:rPr lang="en-US" sz="2000" dirty="0"/>
              <a:t>, </a:t>
            </a:r>
            <a:r>
              <a:rPr lang="en-US" sz="2000" dirty="0" err="1"/>
              <a:t>taxe</a:t>
            </a:r>
            <a:r>
              <a:rPr lang="en-US" sz="2000" dirty="0"/>
              <a:t> </a:t>
            </a:r>
            <a:r>
              <a:rPr lang="en-US" sz="2000" dirty="0" err="1"/>
              <a:t>si</a:t>
            </a:r>
            <a:r>
              <a:rPr lang="en-US" sz="2000" dirty="0"/>
              <a:t> </a:t>
            </a:r>
            <a:r>
              <a:rPr lang="en-US" sz="2000" dirty="0" err="1"/>
              <a:t>impozite</a:t>
            </a:r>
            <a:r>
              <a:rPr lang="en-US" sz="2000" dirty="0"/>
              <a:t>, </a:t>
            </a:r>
            <a:r>
              <a:rPr lang="en-US" sz="2000" dirty="0" err="1"/>
              <a:t>studierea</a:t>
            </a:r>
            <a:r>
              <a:rPr lang="en-US" sz="2000" dirty="0"/>
              <a:t> </a:t>
            </a:r>
            <a:r>
              <a:rPr lang="en-US" sz="2000" dirty="0" err="1"/>
              <a:t>pietei</a:t>
            </a:r>
            <a:r>
              <a:rPr lang="en-US" sz="2000" dirty="0"/>
              <a:t>, </a:t>
            </a:r>
            <a:r>
              <a:rPr lang="en-US" sz="2000" dirty="0" err="1"/>
              <a:t>promovare</a:t>
            </a:r>
            <a:r>
              <a:rPr lang="en-US" sz="2000" dirty="0"/>
              <a:t>, etc) </a:t>
            </a:r>
            <a:r>
              <a:rPr lang="en-US" sz="2000" dirty="0" err="1"/>
              <a:t>va</a:t>
            </a:r>
            <a:r>
              <a:rPr lang="en-US" sz="2000" dirty="0"/>
              <a:t> fi </a:t>
            </a:r>
            <a:r>
              <a:rPr lang="en-US" sz="2000" dirty="0" err="1"/>
              <a:t>stabilit</a:t>
            </a:r>
            <a:r>
              <a:rPr lang="en-US" sz="2000" dirty="0"/>
              <a:t> </a:t>
            </a:r>
            <a:r>
              <a:rPr lang="en-US" sz="2000" dirty="0" err="1"/>
              <a:t>detaliat</a:t>
            </a:r>
            <a:r>
              <a:rPr lang="en-US" sz="2000" dirty="0"/>
              <a:t> prin </a:t>
            </a:r>
            <a:r>
              <a:rPr lang="en-US" sz="2000" dirty="0" err="1"/>
              <a:t>planul</a:t>
            </a:r>
            <a:r>
              <a:rPr lang="en-US" sz="2000" dirty="0"/>
              <a:t> de </a:t>
            </a:r>
            <a:r>
              <a:rPr lang="en-US" sz="2000" dirty="0" err="1"/>
              <a:t>afaceri</a:t>
            </a:r>
            <a:r>
              <a:rPr lang="en-US" sz="2000" dirty="0"/>
              <a:t> care </a:t>
            </a:r>
            <a:r>
              <a:rPr lang="en-US" sz="2000" dirty="0" err="1"/>
              <a:t>va</a:t>
            </a:r>
            <a:r>
              <a:rPr lang="en-US" sz="2000" dirty="0"/>
              <a:t> fi </a:t>
            </a:r>
            <a:r>
              <a:rPr lang="en-US" sz="2000" dirty="0" err="1"/>
              <a:t>evaluat</a:t>
            </a:r>
            <a:r>
              <a:rPr lang="en-US" sz="2000" dirty="0"/>
              <a:t> de </a:t>
            </a:r>
            <a:r>
              <a:rPr lang="en-US" sz="2000" dirty="0" err="1"/>
              <a:t>catre</a:t>
            </a:r>
            <a:r>
              <a:rPr lang="en-US" sz="2000" dirty="0"/>
              <a:t> o </a:t>
            </a:r>
            <a:r>
              <a:rPr lang="en-US" sz="2000" dirty="0" err="1"/>
              <a:t>comisie</a:t>
            </a:r>
            <a:r>
              <a:rPr lang="en-US" sz="2000" dirty="0"/>
              <a:t> de </a:t>
            </a:r>
            <a:r>
              <a:rPr lang="en-US" sz="2000" dirty="0" err="1"/>
              <a:t>specialisti</a:t>
            </a:r>
            <a:r>
              <a:rPr lang="en-US" sz="2000" dirty="0"/>
              <a:t>, </a:t>
            </a:r>
            <a:r>
              <a:rPr lang="en-US" sz="2000" dirty="0" err="1"/>
              <a:t>aceasta</a:t>
            </a:r>
            <a:r>
              <a:rPr lang="en-US" sz="2000" dirty="0"/>
              <a:t> </a:t>
            </a:r>
            <a:r>
              <a:rPr lang="en-US" sz="2000" dirty="0" err="1"/>
              <a:t>va</a:t>
            </a:r>
            <a:r>
              <a:rPr lang="en-US" sz="2000" dirty="0"/>
              <a:t> decide </a:t>
            </a:r>
            <a:r>
              <a:rPr lang="en-US" sz="2000" dirty="0" err="1"/>
              <a:t>si</a:t>
            </a:r>
            <a:r>
              <a:rPr lang="en-US" sz="2000" dirty="0"/>
              <a:t> </a:t>
            </a:r>
            <a:r>
              <a:rPr lang="en-US" sz="2000" dirty="0" err="1"/>
              <a:t>aprobarea</a:t>
            </a:r>
            <a:r>
              <a:rPr lang="en-US" sz="2000" dirty="0"/>
              <a:t> </a:t>
            </a:r>
            <a:r>
              <a:rPr lang="en-US" sz="2000" dirty="0" err="1"/>
              <a:t>finantarii</a:t>
            </a:r>
            <a:r>
              <a:rPr lang="en-US" sz="2000" dirty="0"/>
              <a:t> prin </a:t>
            </a:r>
            <a:r>
              <a:rPr lang="en-US" sz="2000" dirty="0" err="1"/>
              <a:t>ajutorul</a:t>
            </a:r>
            <a:r>
              <a:rPr lang="en-US" sz="2000" dirty="0"/>
              <a:t> de </a:t>
            </a:r>
            <a:r>
              <a:rPr lang="en-US" sz="2000" dirty="0" err="1"/>
              <a:t>minimis</a:t>
            </a:r>
            <a:r>
              <a:rPr lang="en-US" sz="2000" dirty="0"/>
              <a:t>.</a:t>
            </a:r>
          </a:p>
          <a:p>
            <a:pPr marL="285750" lvl="0" indent="-285750">
              <a:buFont typeface="Wingdings" panose="05000000000000000000" pitchFamily="2" charset="2"/>
              <a:buChar char="q"/>
            </a:pPr>
            <a:endParaRPr lang="en-US" dirty="0"/>
          </a:p>
          <a:p>
            <a:pPr lvl="0"/>
            <a:endParaRPr lang="en-US" dirty="0"/>
          </a:p>
          <a:p>
            <a:pPr algn="just">
              <a:spcAft>
                <a:spcPts val="0"/>
              </a:spcAft>
            </a:pPr>
            <a:endParaRPr lang="en-US" dirty="0">
              <a:latin typeface="Arial" panose="020B0604020202020204" pitchFamily="34" charset="0"/>
              <a:ea typeface="Times New Roman" panose="02020603050405020304" pitchFamily="18" charset="0"/>
              <a:cs typeface="Arial" panose="020B0604020202020204" pitchFamily="34" charset="0"/>
            </a:endParaRPr>
          </a:p>
          <a:p>
            <a:endParaRPr lang="en-US" dirty="0"/>
          </a:p>
          <a:p>
            <a:endParaRPr lang="en-US" dirty="0"/>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22</a:t>
            </a:fld>
            <a:endParaRPr lang="ro-RO"/>
          </a:p>
        </p:txBody>
      </p:sp>
    </p:spTree>
    <p:extLst>
      <p:ext uri="{BB962C8B-B14F-4D97-AF65-F5344CB8AC3E}">
        <p14:creationId xmlns:p14="http://schemas.microsoft.com/office/powerpoint/2010/main" xmlns="" val="363123035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6" y="985720"/>
            <a:ext cx="12051494" cy="8402300"/>
          </a:xfrm>
          <a:prstGeom prst="rect">
            <a:avLst/>
          </a:prstGeom>
        </p:spPr>
        <p:txBody>
          <a:bodyPr wrap="square">
            <a:spAutoFit/>
          </a:bodyPr>
          <a:lstStyle/>
          <a:p>
            <a:r>
              <a:rPr lang="ro-RO" sz="2000" b="1" dirty="0"/>
              <a:t>Achizitia de echipamente, utilaje, amenajarea firmei</a:t>
            </a:r>
            <a:endParaRPr lang="en-US" sz="2000" dirty="0"/>
          </a:p>
          <a:p>
            <a:pPr lvl="1">
              <a:buFont typeface="Wingdings" pitchFamily="2" charset="2"/>
              <a:buChar char="ü"/>
            </a:pPr>
            <a:r>
              <a:rPr lang="ro-RO" sz="2000" dirty="0"/>
              <a:t>Achizitia de echipamente si utilaje se va efectua cu respectarea legislatiei in vigoare.</a:t>
            </a:r>
            <a:endParaRPr lang="en-US" sz="2000" dirty="0"/>
          </a:p>
          <a:p>
            <a:pPr lvl="1">
              <a:buFont typeface="Wingdings" pitchFamily="2" charset="2"/>
              <a:buChar char="ü"/>
            </a:pPr>
            <a:r>
              <a:rPr lang="ro-RO" sz="2000" dirty="0"/>
              <a:t>Lista de echipamente si utilaje va fi stabilita prin planul de afaceri si va fi inclusa in bugetul inclus in </a:t>
            </a:r>
            <a:r>
              <a:rPr lang="ro-RO" sz="2000" dirty="0" smtClean="0"/>
              <a:t>plan.</a:t>
            </a:r>
            <a:endParaRPr lang="en-US" sz="2000" dirty="0" smtClean="0"/>
          </a:p>
          <a:p>
            <a:pPr lvl="1">
              <a:buFont typeface="Wingdings" pitchFamily="2" charset="2"/>
              <a:buChar char="ü"/>
            </a:pPr>
            <a:r>
              <a:rPr lang="ro-RO" sz="2000" dirty="0" smtClean="0"/>
              <a:t>Valoarea </a:t>
            </a:r>
            <a:r>
              <a:rPr lang="ro-RO" sz="2000" dirty="0"/>
              <a:t>de achizitie a echipamentelor si utilajelor se va estima si include in planul de afaceri </a:t>
            </a:r>
            <a:r>
              <a:rPr lang="ro-RO" sz="2000" dirty="0" smtClean="0"/>
              <a:t>p</a:t>
            </a:r>
            <a:r>
              <a:rPr lang="en-US" sz="2000" dirty="0" smtClean="0"/>
              <a:t>e</a:t>
            </a:r>
            <a:r>
              <a:rPr lang="ro-RO" sz="2000" dirty="0" smtClean="0"/>
              <a:t> </a:t>
            </a:r>
            <a:r>
              <a:rPr lang="ro-RO" sz="2000" dirty="0"/>
              <a:t>baza unei cercetari de piata care va include si solicitarea de la furnizori de minimum 3 oferte.</a:t>
            </a:r>
            <a:endParaRPr lang="en-US" sz="2000" dirty="0"/>
          </a:p>
          <a:p>
            <a:pPr lvl="1">
              <a:buFont typeface="Wingdings" pitchFamily="2" charset="2"/>
              <a:buChar char="ü"/>
            </a:pPr>
            <a:r>
              <a:rPr lang="ro-RO" sz="2000" dirty="0"/>
              <a:t>In perioada de implementare achizitia va respecta metodologia in vigoare si va fi monitorizata de expertii proiectului, primarie si organismul intermediar POCU</a:t>
            </a:r>
            <a:r>
              <a:rPr lang="ro-RO" sz="2000" dirty="0" smtClean="0"/>
              <a:t>.</a:t>
            </a:r>
            <a:endParaRPr lang="en-US" sz="2000" dirty="0" smtClean="0"/>
          </a:p>
          <a:p>
            <a:endParaRPr lang="en-US" sz="2000" dirty="0"/>
          </a:p>
          <a:p>
            <a:r>
              <a:rPr lang="ro-RO" sz="2000" b="1" dirty="0"/>
              <a:t>Amplasarea si amenajarea </a:t>
            </a:r>
            <a:r>
              <a:rPr lang="ro-RO" sz="2000" b="1" dirty="0" smtClean="0"/>
              <a:t>firmei</a:t>
            </a:r>
            <a:r>
              <a:rPr lang="en-US" sz="2000" b="1" dirty="0" smtClean="0"/>
              <a:t>:</a:t>
            </a:r>
          </a:p>
          <a:p>
            <a:pPr lvl="1">
              <a:buFont typeface="Wingdings" pitchFamily="2" charset="2"/>
              <a:buChar char="ü"/>
            </a:pPr>
            <a:r>
              <a:rPr lang="ro-RO" sz="2000" dirty="0" smtClean="0"/>
              <a:t>doua </a:t>
            </a:r>
            <a:r>
              <a:rPr lang="ro-RO" sz="2000" dirty="0"/>
              <a:t>elemente </a:t>
            </a:r>
            <a:r>
              <a:rPr lang="ro-RO" sz="2000" dirty="0" smtClean="0"/>
              <a:t>care </a:t>
            </a:r>
            <a:r>
              <a:rPr lang="ro-RO" sz="2000" dirty="0"/>
              <a:t>de multe </a:t>
            </a:r>
            <a:r>
              <a:rPr lang="ro-RO" sz="2000" dirty="0" smtClean="0"/>
              <a:t>ori</a:t>
            </a:r>
            <a:r>
              <a:rPr lang="en-US" sz="2000" dirty="0" smtClean="0"/>
              <a:t> </a:t>
            </a:r>
            <a:r>
              <a:rPr lang="ro-RO" sz="2000" dirty="0" smtClean="0"/>
              <a:t>sunt </a:t>
            </a:r>
            <a:r>
              <a:rPr lang="ro-RO" sz="2000" dirty="0"/>
              <a:t>neglijate de intreprinzatorii debutanti, fie din lipsa de fonduri, fie ca nu se acorda atentia cuvenita acestor aspecte, care pot contribui si ele la succesul sau insuccesul </a:t>
            </a:r>
            <a:r>
              <a:rPr lang="ro-RO" sz="2000" dirty="0" smtClean="0"/>
              <a:t>afacerii</a:t>
            </a:r>
            <a:r>
              <a:rPr lang="en-US" sz="2000" dirty="0" smtClean="0"/>
              <a:t>.</a:t>
            </a:r>
            <a:endParaRPr lang="en-US" sz="2000" b="1" dirty="0" smtClean="0"/>
          </a:p>
          <a:p>
            <a:pPr lvl="1">
              <a:buFont typeface="Wingdings" pitchFamily="2" charset="2"/>
              <a:buChar char="ü"/>
            </a:pPr>
            <a:r>
              <a:rPr lang="en-US" sz="2000" dirty="0" smtClean="0"/>
              <a:t>l</a:t>
            </a:r>
            <a:r>
              <a:rPr lang="ro-RO" sz="2000" dirty="0" smtClean="0"/>
              <a:t>a </a:t>
            </a:r>
            <a:r>
              <a:rPr lang="ro-RO" sz="2000" dirty="0"/>
              <a:t>analiza resurselor necesare </a:t>
            </a:r>
            <a:r>
              <a:rPr lang="ro-RO" sz="2000" dirty="0" smtClean="0"/>
              <a:t>p</a:t>
            </a:r>
            <a:r>
              <a:rPr lang="en-US" sz="2000" dirty="0" smtClean="0"/>
              <a:t>t.</a:t>
            </a:r>
            <a:r>
              <a:rPr lang="ro-RO" sz="2000" dirty="0" smtClean="0"/>
              <a:t>initierea </a:t>
            </a:r>
            <a:r>
              <a:rPr lang="ro-RO" sz="2000" dirty="0"/>
              <a:t>unei </a:t>
            </a:r>
            <a:r>
              <a:rPr lang="ro-RO" sz="2000" dirty="0" smtClean="0"/>
              <a:t>afaceri,accesul </a:t>
            </a:r>
            <a:r>
              <a:rPr lang="ro-RO" sz="2000" dirty="0"/>
              <a:t>la utilitati: apa, energie electrica si </a:t>
            </a:r>
            <a:r>
              <a:rPr lang="ro-RO" sz="2000" dirty="0" smtClean="0"/>
              <a:t>termica</a:t>
            </a:r>
            <a:r>
              <a:rPr lang="en-US" sz="2000" dirty="0" smtClean="0"/>
              <a:t>, a</a:t>
            </a:r>
            <a:r>
              <a:rPr lang="ro-RO" sz="2000" dirty="0" smtClean="0"/>
              <a:t>ccesul </a:t>
            </a:r>
            <a:r>
              <a:rPr lang="ro-RO" sz="2000" dirty="0"/>
              <a:t>la facilitati de transport sunt elemente importante, </a:t>
            </a:r>
            <a:r>
              <a:rPr lang="en-US" sz="2000" dirty="0" err="1" smtClean="0"/>
              <a:t>deoarece</a:t>
            </a:r>
            <a:r>
              <a:rPr lang="en-US" sz="2000" dirty="0" smtClean="0"/>
              <a:t> pot</a:t>
            </a:r>
            <a:r>
              <a:rPr lang="ro-RO" sz="2000" dirty="0" smtClean="0"/>
              <a:t> genera </a:t>
            </a:r>
            <a:r>
              <a:rPr lang="ro-RO" sz="2000" dirty="0"/>
              <a:t>costuri in functionarea firmei</a:t>
            </a:r>
            <a:r>
              <a:rPr lang="ro-RO" sz="2000" dirty="0" smtClean="0"/>
              <a:t>.</a:t>
            </a:r>
            <a:endParaRPr lang="en-US" sz="2000" dirty="0" smtClean="0"/>
          </a:p>
          <a:p>
            <a:endParaRPr lang="en-US" sz="2000" dirty="0"/>
          </a:p>
          <a:p>
            <a:r>
              <a:rPr lang="ro-RO" sz="2000" b="1" dirty="0"/>
              <a:t>Amenajarea sediului firmei </a:t>
            </a:r>
            <a:r>
              <a:rPr lang="ro-RO" sz="2000" dirty="0"/>
              <a:t>inseamna amenajarea spatiilor corespunzatoare pentru productie, servicii, depozite dar si pentru echipa de management. In functie de specificul afacerii se va avea in vedere si un spatiu pentru activitati de protocol (inclusiv camera de mostre, dupa caz) unde vor avea loc intalnirile si negocierile cu clientii.</a:t>
            </a:r>
            <a:endParaRPr lang="en-US" sz="2000" dirty="0"/>
          </a:p>
          <a:p>
            <a:endParaRPr lang="en-US" b="1" dirty="0"/>
          </a:p>
          <a:p>
            <a:endParaRPr lang="en-US" b="1" dirty="0" smtClean="0"/>
          </a:p>
          <a:p>
            <a:endParaRPr lang="en-US" b="1" dirty="0"/>
          </a:p>
          <a:p>
            <a:endParaRPr lang="en-US" b="1" dirty="0" smtClean="0"/>
          </a:p>
          <a:p>
            <a:pPr lvl="0"/>
            <a:endParaRPr lang="en-US" dirty="0"/>
          </a:p>
          <a:p>
            <a:pPr lvl="0"/>
            <a:endParaRPr lang="en-US" dirty="0"/>
          </a:p>
          <a:p>
            <a:pPr algn="just">
              <a:spcAft>
                <a:spcPts val="0"/>
              </a:spcAft>
            </a:pPr>
            <a:endParaRPr lang="en-US" dirty="0">
              <a:latin typeface="Arial" panose="020B0604020202020204" pitchFamily="34" charset="0"/>
              <a:ea typeface="Times New Roman" panose="02020603050405020304" pitchFamily="18" charset="0"/>
              <a:cs typeface="Arial" panose="020B0604020202020204" pitchFamily="34" charset="0"/>
            </a:endParaRPr>
          </a:p>
          <a:p>
            <a:endParaRPr lang="en-US" dirty="0"/>
          </a:p>
          <a:p>
            <a:endParaRPr lang="en-US" dirty="0"/>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23</a:t>
            </a:fld>
            <a:endParaRPr lang="ro-RO"/>
          </a:p>
        </p:txBody>
      </p:sp>
    </p:spTree>
    <p:extLst>
      <p:ext uri="{BB962C8B-B14F-4D97-AF65-F5344CB8AC3E}">
        <p14:creationId xmlns:p14="http://schemas.microsoft.com/office/powerpoint/2010/main" xmlns="" val="24401681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6" y="985720"/>
            <a:ext cx="11910990" cy="7140416"/>
          </a:xfrm>
          <a:prstGeom prst="rect">
            <a:avLst/>
          </a:prstGeom>
        </p:spPr>
        <p:txBody>
          <a:bodyPr wrap="square">
            <a:spAutoFit/>
          </a:bodyPr>
          <a:lstStyle/>
          <a:p>
            <a:pPr>
              <a:spcAft>
                <a:spcPts val="600"/>
              </a:spcAft>
            </a:pPr>
            <a:r>
              <a:rPr lang="ro-RO" sz="2000" b="1" dirty="0" smtClean="0"/>
              <a:t>Marketing</a:t>
            </a:r>
            <a:r>
              <a:rPr lang="ro-RO" sz="2000" b="1" dirty="0"/>
              <a:t>, promovarea afacerii, relatiile cu clientii, politica de preturi</a:t>
            </a:r>
            <a:endParaRPr lang="en-US" sz="2000" dirty="0"/>
          </a:p>
          <a:p>
            <a:pPr>
              <a:spcAft>
                <a:spcPts val="600"/>
              </a:spcAft>
            </a:pPr>
            <a:r>
              <a:rPr lang="en-US" sz="2000" b="1" dirty="0" err="1" smtClean="0"/>
              <a:t>Ce</a:t>
            </a:r>
            <a:r>
              <a:rPr lang="en-US" sz="2000" b="1" dirty="0" smtClean="0"/>
              <a:t> </a:t>
            </a:r>
            <a:r>
              <a:rPr lang="en-US" sz="2000" b="1" dirty="0" err="1"/>
              <a:t>este</a:t>
            </a:r>
            <a:r>
              <a:rPr lang="en-US" sz="2000" b="1" dirty="0"/>
              <a:t> </a:t>
            </a:r>
            <a:r>
              <a:rPr lang="en-US" sz="2000" b="1" dirty="0" err="1"/>
              <a:t>M</a:t>
            </a:r>
            <a:r>
              <a:rPr lang="en-US" sz="2000" b="1" dirty="0" err="1" smtClean="0"/>
              <a:t>arketingul</a:t>
            </a:r>
            <a:r>
              <a:rPr lang="en-US" sz="2000" b="1" dirty="0"/>
              <a:t>?</a:t>
            </a:r>
            <a:endParaRPr lang="en-US" sz="2000" dirty="0"/>
          </a:p>
          <a:p>
            <a:pPr>
              <a:spcAft>
                <a:spcPts val="600"/>
              </a:spcAft>
            </a:pPr>
            <a:r>
              <a:rPr lang="en-US" sz="2000" dirty="0"/>
              <a:t>Un </a:t>
            </a:r>
            <a:r>
              <a:rPr lang="en-US" sz="2000" dirty="0" err="1"/>
              <a:t>intreprinzator</a:t>
            </a:r>
            <a:r>
              <a:rPr lang="en-US" sz="2000" dirty="0"/>
              <a:t> </a:t>
            </a:r>
            <a:r>
              <a:rPr lang="en-US" sz="2000" dirty="0" smtClean="0"/>
              <a:t>debutant </a:t>
            </a:r>
            <a:r>
              <a:rPr lang="en-US" sz="2000" dirty="0" err="1" smtClean="0"/>
              <a:t>trebuie</a:t>
            </a:r>
            <a:r>
              <a:rPr lang="en-US" sz="2000" dirty="0" smtClean="0"/>
              <a:t> </a:t>
            </a:r>
            <a:r>
              <a:rPr lang="en-US" sz="2000" dirty="0" err="1"/>
              <a:t>sa</a:t>
            </a:r>
            <a:r>
              <a:rPr lang="en-US" sz="2000" dirty="0"/>
              <a:t> </a:t>
            </a:r>
            <a:r>
              <a:rPr lang="en-US" sz="2000" dirty="0" err="1"/>
              <a:t>constientizeze</a:t>
            </a:r>
            <a:r>
              <a:rPr lang="en-US" sz="2000" dirty="0"/>
              <a:t> </a:t>
            </a:r>
            <a:r>
              <a:rPr lang="en-US" sz="2000" dirty="0" smtClean="0"/>
              <a:t>ca </a:t>
            </a:r>
            <a:r>
              <a:rPr lang="en-US" sz="2000" dirty="0"/>
              <a:t>din </a:t>
            </a:r>
            <a:r>
              <a:rPr lang="en-US" sz="2000" dirty="0" err="1"/>
              <a:t>momentul</a:t>
            </a:r>
            <a:r>
              <a:rPr lang="en-US" sz="2000" dirty="0"/>
              <a:t> </a:t>
            </a:r>
            <a:r>
              <a:rPr lang="en-US" sz="2000" dirty="0" err="1"/>
              <a:t>inceperii</a:t>
            </a:r>
            <a:r>
              <a:rPr lang="en-US" sz="2000" dirty="0"/>
              <a:t> </a:t>
            </a:r>
            <a:r>
              <a:rPr lang="en-US" sz="2000" dirty="0" err="1"/>
              <a:t>afacerii</a:t>
            </a:r>
            <a:r>
              <a:rPr lang="en-US" sz="2000" dirty="0"/>
              <a:t> sale, </a:t>
            </a:r>
            <a:r>
              <a:rPr lang="en-US" sz="2000" dirty="0" err="1"/>
              <a:t>clientii</a:t>
            </a:r>
            <a:r>
              <a:rPr lang="en-US" sz="2000" dirty="0"/>
              <a:t> </a:t>
            </a:r>
            <a:r>
              <a:rPr lang="en-US" sz="2000" dirty="0" err="1"/>
              <a:t>sai</a:t>
            </a:r>
            <a:r>
              <a:rPr lang="en-US" sz="2000" dirty="0"/>
              <a:t> </a:t>
            </a:r>
            <a:r>
              <a:rPr lang="en-US" sz="2000" dirty="0" err="1" smtClean="0"/>
              <a:t>trebuie</a:t>
            </a:r>
            <a:r>
              <a:rPr lang="en-US" sz="2000" dirty="0" smtClean="0"/>
              <a:t> </a:t>
            </a:r>
            <a:r>
              <a:rPr lang="en-US" sz="2000" dirty="0" err="1"/>
              <a:t>sa</a:t>
            </a:r>
            <a:r>
              <a:rPr lang="en-US" sz="2000" dirty="0"/>
              <a:t> </a:t>
            </a:r>
            <a:r>
              <a:rPr lang="en-US" sz="2000" dirty="0" err="1"/>
              <a:t>reprezinte</a:t>
            </a:r>
            <a:r>
              <a:rPr lang="en-US" sz="2000" dirty="0"/>
              <a:t> </a:t>
            </a:r>
            <a:r>
              <a:rPr lang="en-US" sz="2000" dirty="0" err="1"/>
              <a:t>centrul</a:t>
            </a:r>
            <a:r>
              <a:rPr lang="en-US" sz="2000" dirty="0"/>
              <a:t> </a:t>
            </a:r>
            <a:r>
              <a:rPr lang="en-US" sz="2000" dirty="0" err="1"/>
              <a:t>preocuparilor</a:t>
            </a:r>
            <a:r>
              <a:rPr lang="en-US" sz="2000" dirty="0"/>
              <a:t> sale. </a:t>
            </a:r>
            <a:r>
              <a:rPr lang="en-US" sz="2000" dirty="0" err="1"/>
              <a:t>Nicio</a:t>
            </a:r>
            <a:r>
              <a:rPr lang="en-US" sz="2000" dirty="0"/>
              <a:t> </a:t>
            </a:r>
            <a:r>
              <a:rPr lang="en-US" sz="2000" dirty="0" err="1"/>
              <a:t>afacere</a:t>
            </a:r>
            <a:r>
              <a:rPr lang="en-US" sz="2000" dirty="0"/>
              <a:t> nu </a:t>
            </a:r>
            <a:r>
              <a:rPr lang="en-US" sz="2000" dirty="0" err="1"/>
              <a:t>exista</a:t>
            </a:r>
            <a:r>
              <a:rPr lang="en-US" sz="2000" dirty="0"/>
              <a:t> </a:t>
            </a:r>
            <a:r>
              <a:rPr lang="en-US" sz="2000" dirty="0" err="1"/>
              <a:t>si</a:t>
            </a:r>
            <a:r>
              <a:rPr lang="en-US" sz="2000" dirty="0"/>
              <a:t> nu </a:t>
            </a:r>
            <a:r>
              <a:rPr lang="en-US" sz="2000" dirty="0" err="1"/>
              <a:t>poate</a:t>
            </a:r>
            <a:r>
              <a:rPr lang="en-US" sz="2000" dirty="0"/>
              <a:t> </a:t>
            </a:r>
            <a:r>
              <a:rPr lang="en-US" sz="2000" dirty="0" err="1"/>
              <a:t>supravietui</a:t>
            </a:r>
            <a:r>
              <a:rPr lang="en-US" sz="2000" dirty="0"/>
              <a:t> </a:t>
            </a:r>
            <a:r>
              <a:rPr lang="en-US" sz="2000" dirty="0" err="1"/>
              <a:t>fara</a:t>
            </a:r>
            <a:r>
              <a:rPr lang="en-US" sz="2000" dirty="0"/>
              <a:t> </a:t>
            </a:r>
            <a:r>
              <a:rPr lang="en-US" sz="2000" dirty="0" err="1"/>
              <a:t>clienti</a:t>
            </a:r>
            <a:r>
              <a:rPr lang="en-US" sz="2000" dirty="0"/>
              <a:t> – </a:t>
            </a:r>
            <a:r>
              <a:rPr lang="en-US" sz="2000" dirty="0" err="1"/>
              <a:t>orice</a:t>
            </a:r>
            <a:r>
              <a:rPr lang="en-US" sz="2000" dirty="0"/>
              <a:t> </a:t>
            </a:r>
            <a:r>
              <a:rPr lang="en-US" sz="2000" dirty="0" err="1"/>
              <a:t>afacere</a:t>
            </a:r>
            <a:r>
              <a:rPr lang="en-US" sz="2000" dirty="0"/>
              <a:t> </a:t>
            </a:r>
            <a:r>
              <a:rPr lang="en-US" sz="2000" dirty="0" err="1"/>
              <a:t>va</a:t>
            </a:r>
            <a:r>
              <a:rPr lang="en-US" sz="2000" dirty="0"/>
              <a:t> </a:t>
            </a:r>
            <a:r>
              <a:rPr lang="en-US" sz="2000" dirty="0" err="1"/>
              <a:t>exista</a:t>
            </a:r>
            <a:r>
              <a:rPr lang="en-US" sz="2000" dirty="0"/>
              <a:t> </a:t>
            </a:r>
            <a:r>
              <a:rPr lang="en-US" sz="2000" dirty="0" err="1" smtClean="0"/>
              <a:t>doar</a:t>
            </a:r>
            <a:r>
              <a:rPr lang="en-US" sz="2000" dirty="0" smtClean="0"/>
              <a:t> </a:t>
            </a:r>
            <a:r>
              <a:rPr lang="en-US" sz="2000" dirty="0" err="1" smtClean="0"/>
              <a:t>atata</a:t>
            </a:r>
            <a:r>
              <a:rPr lang="en-US" sz="2000" dirty="0" smtClean="0"/>
              <a:t> </a:t>
            </a:r>
            <a:r>
              <a:rPr lang="en-US" sz="2000" dirty="0" err="1"/>
              <a:t>timp</a:t>
            </a:r>
            <a:r>
              <a:rPr lang="en-US" sz="2000" dirty="0"/>
              <a:t> cat </a:t>
            </a:r>
            <a:r>
              <a:rPr lang="en-US" sz="2000" dirty="0" err="1"/>
              <a:t>vor</a:t>
            </a:r>
            <a:r>
              <a:rPr lang="en-US" sz="2000" dirty="0"/>
              <a:t> </a:t>
            </a:r>
            <a:r>
              <a:rPr lang="en-US" sz="2000" dirty="0" err="1"/>
              <a:t>exista</a:t>
            </a:r>
            <a:r>
              <a:rPr lang="en-US" sz="2000" dirty="0"/>
              <a:t> </a:t>
            </a:r>
            <a:r>
              <a:rPr lang="en-US" sz="2000" dirty="0" err="1"/>
              <a:t>clienti</a:t>
            </a:r>
            <a:r>
              <a:rPr lang="en-US" sz="2000" dirty="0"/>
              <a:t>.</a:t>
            </a:r>
          </a:p>
          <a:p>
            <a:pPr>
              <a:spcAft>
                <a:spcPts val="600"/>
              </a:spcAft>
            </a:pPr>
            <a:r>
              <a:rPr lang="en-US" sz="2000" dirty="0" err="1" smtClean="0"/>
              <a:t>Astfel</a:t>
            </a:r>
            <a:r>
              <a:rPr lang="en-US" sz="2000" dirty="0"/>
              <a:t>, </a:t>
            </a:r>
            <a:r>
              <a:rPr lang="en-US" sz="2000" b="1" dirty="0" err="1">
                <a:solidFill>
                  <a:srgbClr val="C00000"/>
                </a:solidFill>
              </a:rPr>
              <a:t>Marketingul</a:t>
            </a:r>
            <a:r>
              <a:rPr lang="en-US" sz="2000" b="1" dirty="0">
                <a:solidFill>
                  <a:srgbClr val="C00000"/>
                </a:solidFill>
              </a:rPr>
              <a:t> </a:t>
            </a:r>
            <a:r>
              <a:rPr lang="en-US" sz="2000" b="1" dirty="0" err="1">
                <a:solidFill>
                  <a:srgbClr val="C00000"/>
                </a:solidFill>
              </a:rPr>
              <a:t>este</a:t>
            </a:r>
            <a:r>
              <a:rPr lang="en-US" sz="2000" b="1" dirty="0">
                <a:solidFill>
                  <a:srgbClr val="C00000"/>
                </a:solidFill>
              </a:rPr>
              <a:t> </a:t>
            </a:r>
            <a:r>
              <a:rPr lang="en-US" sz="2000" b="1" dirty="0" err="1">
                <a:solidFill>
                  <a:srgbClr val="C00000"/>
                </a:solidFill>
              </a:rPr>
              <a:t>procesul</a:t>
            </a:r>
            <a:r>
              <a:rPr lang="en-US" sz="2000" b="1" dirty="0">
                <a:solidFill>
                  <a:srgbClr val="C00000"/>
                </a:solidFill>
              </a:rPr>
              <a:t> de management </a:t>
            </a:r>
            <a:r>
              <a:rPr lang="en-US" sz="2000" b="1" dirty="0" err="1">
                <a:solidFill>
                  <a:srgbClr val="C00000"/>
                </a:solidFill>
              </a:rPr>
              <a:t>responsabil</a:t>
            </a:r>
            <a:r>
              <a:rPr lang="en-US" sz="2000" b="1" dirty="0">
                <a:solidFill>
                  <a:srgbClr val="C00000"/>
                </a:solidFill>
              </a:rPr>
              <a:t> </a:t>
            </a:r>
            <a:r>
              <a:rPr lang="en-US" sz="2000" b="1" dirty="0" smtClean="0">
                <a:solidFill>
                  <a:srgbClr val="C00000"/>
                </a:solidFill>
              </a:rPr>
              <a:t>pt. </a:t>
            </a:r>
            <a:r>
              <a:rPr lang="en-US" sz="2000" b="1" dirty="0" err="1" smtClean="0">
                <a:solidFill>
                  <a:srgbClr val="C00000"/>
                </a:solidFill>
              </a:rPr>
              <a:t>anticiparea</a:t>
            </a:r>
            <a:r>
              <a:rPr lang="en-US" sz="2000" b="1" dirty="0">
                <a:solidFill>
                  <a:srgbClr val="C00000"/>
                </a:solidFill>
              </a:rPr>
              <a:t>, </a:t>
            </a:r>
            <a:r>
              <a:rPr lang="en-US" sz="2000" b="1" dirty="0" err="1">
                <a:solidFill>
                  <a:srgbClr val="C00000"/>
                </a:solidFill>
              </a:rPr>
              <a:t>identificarea</a:t>
            </a:r>
            <a:r>
              <a:rPr lang="en-US" sz="2000" b="1" dirty="0">
                <a:solidFill>
                  <a:srgbClr val="C00000"/>
                </a:solidFill>
              </a:rPr>
              <a:t> </a:t>
            </a:r>
            <a:r>
              <a:rPr lang="en-US" sz="2000" b="1" dirty="0" err="1">
                <a:solidFill>
                  <a:srgbClr val="C00000"/>
                </a:solidFill>
              </a:rPr>
              <a:t>si</a:t>
            </a:r>
            <a:r>
              <a:rPr lang="en-US" sz="2000" b="1" dirty="0">
                <a:solidFill>
                  <a:srgbClr val="C00000"/>
                </a:solidFill>
              </a:rPr>
              <a:t> </a:t>
            </a:r>
            <a:r>
              <a:rPr lang="en-US" sz="2000" b="1" dirty="0" err="1">
                <a:solidFill>
                  <a:srgbClr val="C00000"/>
                </a:solidFill>
              </a:rPr>
              <a:t>satisfacerea</a:t>
            </a:r>
            <a:r>
              <a:rPr lang="en-US" sz="2000" b="1" dirty="0">
                <a:solidFill>
                  <a:srgbClr val="C00000"/>
                </a:solidFill>
              </a:rPr>
              <a:t> </a:t>
            </a:r>
            <a:r>
              <a:rPr lang="en-US" sz="2000" b="1" dirty="0" err="1">
                <a:solidFill>
                  <a:srgbClr val="C00000"/>
                </a:solidFill>
              </a:rPr>
              <a:t>necesitatilor</a:t>
            </a:r>
            <a:r>
              <a:rPr lang="en-US" sz="2000" b="1" dirty="0">
                <a:solidFill>
                  <a:srgbClr val="C00000"/>
                </a:solidFill>
              </a:rPr>
              <a:t> </a:t>
            </a:r>
            <a:r>
              <a:rPr lang="en-US" sz="2000" b="1" dirty="0" err="1">
                <a:solidFill>
                  <a:srgbClr val="C00000"/>
                </a:solidFill>
              </a:rPr>
              <a:t>clientului</a:t>
            </a:r>
            <a:r>
              <a:rPr lang="en-US" sz="2000" b="1" dirty="0">
                <a:solidFill>
                  <a:srgbClr val="C00000"/>
                </a:solidFill>
              </a:rPr>
              <a:t>, in mod </a:t>
            </a:r>
            <a:r>
              <a:rPr lang="en-US" sz="2000" b="1" dirty="0" err="1">
                <a:solidFill>
                  <a:srgbClr val="C00000"/>
                </a:solidFill>
              </a:rPr>
              <a:t>profitabil</a:t>
            </a:r>
            <a:r>
              <a:rPr lang="en-US" sz="2000" b="1" dirty="0">
                <a:solidFill>
                  <a:srgbClr val="C00000"/>
                </a:solidFill>
              </a:rPr>
              <a:t>.</a:t>
            </a:r>
            <a:endParaRPr lang="en-US" sz="2000" dirty="0">
              <a:solidFill>
                <a:srgbClr val="C00000"/>
              </a:solidFill>
            </a:endParaRPr>
          </a:p>
          <a:p>
            <a:pPr>
              <a:spcAft>
                <a:spcPts val="600"/>
              </a:spcAft>
            </a:pPr>
            <a:r>
              <a:rPr lang="en-US" sz="2000" dirty="0" err="1" smtClean="0"/>
              <a:t>Satisfacerea</a:t>
            </a:r>
            <a:r>
              <a:rPr lang="en-US" sz="2000" dirty="0" smtClean="0"/>
              <a:t> </a:t>
            </a:r>
            <a:r>
              <a:rPr lang="en-US" sz="2000" dirty="0" err="1"/>
              <a:t>clientilor</a:t>
            </a:r>
            <a:r>
              <a:rPr lang="en-US" sz="2000" dirty="0"/>
              <a:t> </a:t>
            </a:r>
            <a:r>
              <a:rPr lang="en-US" sz="2000" dirty="0" err="1"/>
              <a:t>este</a:t>
            </a:r>
            <a:r>
              <a:rPr lang="en-US" sz="2000" dirty="0"/>
              <a:t> </a:t>
            </a:r>
            <a:r>
              <a:rPr lang="en-US" sz="2000" dirty="0" err="1"/>
              <a:t>insasi</a:t>
            </a:r>
            <a:r>
              <a:rPr lang="en-US" sz="2000" dirty="0"/>
              <a:t> </a:t>
            </a:r>
            <a:r>
              <a:rPr lang="en-US" sz="2000" dirty="0" err="1"/>
              <a:t>ratiunea</a:t>
            </a:r>
            <a:r>
              <a:rPr lang="en-US" sz="2000" dirty="0"/>
              <a:t> de </a:t>
            </a:r>
            <a:r>
              <a:rPr lang="en-US" sz="2000" dirty="0" err="1"/>
              <a:t>existenta</a:t>
            </a:r>
            <a:r>
              <a:rPr lang="en-US" sz="2000" dirty="0"/>
              <a:t> a </a:t>
            </a:r>
            <a:r>
              <a:rPr lang="en-US" sz="2000" dirty="0" err="1"/>
              <a:t>afacerii</a:t>
            </a:r>
            <a:r>
              <a:rPr lang="en-US" sz="2000" dirty="0"/>
              <a:t>. </a:t>
            </a:r>
            <a:r>
              <a:rPr lang="en-US" sz="2000" dirty="0" err="1"/>
              <a:t>Iar</a:t>
            </a:r>
            <a:r>
              <a:rPr lang="en-US" sz="2000" dirty="0"/>
              <a:t> </a:t>
            </a:r>
            <a:r>
              <a:rPr lang="en-US" sz="2000" dirty="0" err="1"/>
              <a:t>aceasta</a:t>
            </a:r>
            <a:r>
              <a:rPr lang="en-US" sz="2000" dirty="0"/>
              <a:t> </a:t>
            </a:r>
            <a:r>
              <a:rPr lang="en-US" sz="2000" dirty="0" err="1"/>
              <a:t>trebuie</a:t>
            </a:r>
            <a:r>
              <a:rPr lang="en-US" sz="2000" dirty="0"/>
              <a:t> </a:t>
            </a:r>
            <a:r>
              <a:rPr lang="en-US" sz="2000" dirty="0" err="1"/>
              <a:t>realizata</a:t>
            </a:r>
            <a:r>
              <a:rPr lang="en-US" sz="2000" dirty="0"/>
              <a:t> in mod </a:t>
            </a:r>
            <a:r>
              <a:rPr lang="en-US" sz="2000" dirty="0" err="1"/>
              <a:t>profitabil</a:t>
            </a:r>
            <a:r>
              <a:rPr lang="en-US" sz="2000" dirty="0"/>
              <a:t> – </a:t>
            </a:r>
            <a:r>
              <a:rPr lang="en-US" sz="2000" dirty="0" err="1"/>
              <a:t>altfel</a:t>
            </a:r>
            <a:r>
              <a:rPr lang="en-US" sz="2000" dirty="0"/>
              <a:t> nu </a:t>
            </a:r>
            <a:r>
              <a:rPr lang="en-US" sz="2000" dirty="0" err="1"/>
              <a:t>mai</a:t>
            </a:r>
            <a:r>
              <a:rPr lang="en-US" sz="2000" dirty="0"/>
              <a:t> </a:t>
            </a:r>
            <a:r>
              <a:rPr lang="en-US" sz="2000" dirty="0" err="1"/>
              <a:t>este</a:t>
            </a:r>
            <a:r>
              <a:rPr lang="en-US" sz="2000" dirty="0"/>
              <a:t> </a:t>
            </a:r>
            <a:r>
              <a:rPr lang="en-US" sz="2000" dirty="0" err="1"/>
              <a:t>vorba</a:t>
            </a:r>
            <a:r>
              <a:rPr lang="en-US" sz="2000" dirty="0"/>
              <a:t> de o </a:t>
            </a:r>
            <a:r>
              <a:rPr lang="en-US" sz="2000" dirty="0" err="1"/>
              <a:t>afacere</a:t>
            </a:r>
            <a:r>
              <a:rPr lang="en-US" sz="2000" dirty="0"/>
              <a:t>, ci de o </a:t>
            </a:r>
            <a:r>
              <a:rPr lang="en-US" sz="2000" dirty="0" err="1"/>
              <a:t>actiune</a:t>
            </a:r>
            <a:r>
              <a:rPr lang="en-US" sz="2000" dirty="0"/>
              <a:t>, </a:t>
            </a:r>
            <a:r>
              <a:rPr lang="en-US" sz="2000" dirty="0" err="1"/>
              <a:t>institutie</a:t>
            </a:r>
            <a:r>
              <a:rPr lang="en-US" sz="2000" dirty="0"/>
              <a:t> </a:t>
            </a:r>
            <a:r>
              <a:rPr lang="en-US" sz="2000" dirty="0" err="1"/>
              <a:t>caritabila</a:t>
            </a:r>
            <a:r>
              <a:rPr lang="en-US" sz="2000" dirty="0"/>
              <a:t>. </a:t>
            </a:r>
          </a:p>
          <a:p>
            <a:pPr>
              <a:spcAft>
                <a:spcPts val="600"/>
              </a:spcAft>
            </a:pPr>
            <a:r>
              <a:rPr lang="ro-RO" sz="2000" dirty="0" smtClean="0"/>
              <a:t>Primele </a:t>
            </a:r>
            <a:r>
              <a:rPr lang="ro-RO" sz="2000" dirty="0"/>
              <a:t>intrebari pe care trebuie sa le puneti si sa incercati sa raspundeti la ele:</a:t>
            </a:r>
            <a:endParaRPr lang="en-US" sz="2000" dirty="0"/>
          </a:p>
          <a:p>
            <a:pPr lvl="1">
              <a:spcAft>
                <a:spcPts val="600"/>
              </a:spcAft>
              <a:buFont typeface="Wingdings" pitchFamily="2" charset="2"/>
              <a:buChar char="ü"/>
            </a:pPr>
            <a:r>
              <a:rPr lang="ro-RO" sz="2000" dirty="0"/>
              <a:t>Sunt persoane care au nevoie de produsul/serviciul pe care il ofer? </a:t>
            </a:r>
            <a:endParaRPr lang="en-US" sz="2000" dirty="0"/>
          </a:p>
          <a:p>
            <a:pPr lvl="1">
              <a:spcAft>
                <a:spcPts val="600"/>
              </a:spcAft>
              <a:buFont typeface="Wingdings" pitchFamily="2" charset="2"/>
              <a:buChar char="ü"/>
            </a:pPr>
            <a:r>
              <a:rPr lang="ro-RO" sz="2000" dirty="0"/>
              <a:t>Mai exista un alt intreprinzator care deja ofera acelasi produs/serviciu?</a:t>
            </a:r>
            <a:endParaRPr lang="en-US" sz="2000" dirty="0"/>
          </a:p>
          <a:p>
            <a:pPr lvl="1">
              <a:spcAft>
                <a:spcPts val="600"/>
              </a:spcAft>
              <a:buFont typeface="Wingdings" pitchFamily="2" charset="2"/>
              <a:buChar char="ü"/>
            </a:pPr>
            <a:r>
              <a:rPr lang="ro-RO" sz="2000" dirty="0"/>
              <a:t>Sunt cumparatorii acestuia multumiti ? De ce nu sunt multumiti?</a:t>
            </a:r>
            <a:endParaRPr lang="en-US" sz="2000" dirty="0"/>
          </a:p>
          <a:p>
            <a:pPr lvl="1">
              <a:spcAft>
                <a:spcPts val="600"/>
              </a:spcAft>
              <a:buFont typeface="Wingdings" pitchFamily="2" charset="2"/>
              <a:buChar char="ü"/>
            </a:pPr>
            <a:r>
              <a:rPr lang="ro-RO" sz="2000" dirty="0"/>
              <a:t>Poate intreprinzatorul sa asigure produse sau sa furnizeze serviciul pentru toate persoanele care ar dori sa cumpere produsul respectiv?</a:t>
            </a:r>
            <a:endParaRPr lang="en-US" sz="2000" dirty="0"/>
          </a:p>
          <a:p>
            <a:pPr lvl="0"/>
            <a:endParaRPr lang="en-US" dirty="0"/>
          </a:p>
          <a:p>
            <a:pPr lvl="0"/>
            <a:endParaRPr lang="en-US" dirty="0"/>
          </a:p>
          <a:p>
            <a:pPr algn="just">
              <a:spcAft>
                <a:spcPts val="0"/>
              </a:spcAft>
            </a:pPr>
            <a:endParaRPr lang="en-US" dirty="0">
              <a:latin typeface="Arial" panose="020B0604020202020204" pitchFamily="34" charset="0"/>
              <a:ea typeface="Times New Roman" panose="02020603050405020304" pitchFamily="18" charset="0"/>
              <a:cs typeface="Arial" panose="020B0604020202020204" pitchFamily="34" charset="0"/>
            </a:endParaRPr>
          </a:p>
          <a:p>
            <a:endParaRPr lang="en-US" dirty="0"/>
          </a:p>
          <a:p>
            <a:endParaRPr lang="en-US" dirty="0"/>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24</a:t>
            </a:fld>
            <a:endParaRPr lang="ro-RO"/>
          </a:p>
        </p:txBody>
      </p:sp>
    </p:spTree>
    <p:extLst>
      <p:ext uri="{BB962C8B-B14F-4D97-AF65-F5344CB8AC3E}">
        <p14:creationId xmlns:p14="http://schemas.microsoft.com/office/powerpoint/2010/main" xmlns="" val="21295193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0" y="985720"/>
            <a:ext cx="11898789" cy="6709529"/>
          </a:xfrm>
          <a:prstGeom prst="rect">
            <a:avLst/>
          </a:prstGeom>
        </p:spPr>
        <p:txBody>
          <a:bodyPr wrap="square">
            <a:spAutoFit/>
          </a:bodyPr>
          <a:lstStyle/>
          <a:p>
            <a:r>
              <a:rPr lang="ro-RO" sz="2000" b="1" dirty="0"/>
              <a:t>Mixul de marketing sau  „Cei 4P</a:t>
            </a:r>
            <a:r>
              <a:rPr lang="ro-RO" sz="2000" b="1" dirty="0" smtClean="0"/>
              <a:t>”</a:t>
            </a:r>
            <a:r>
              <a:rPr lang="en-US" sz="2000" b="1" dirty="0" smtClean="0"/>
              <a:t>: </a:t>
            </a:r>
            <a:r>
              <a:rPr lang="ro-RO" sz="2000" dirty="0" smtClean="0"/>
              <a:t>Este </a:t>
            </a:r>
            <a:r>
              <a:rPr lang="ro-RO" sz="2000" dirty="0"/>
              <a:t>un concept care combina 4 politici principale: </a:t>
            </a:r>
            <a:endParaRPr lang="en-US" sz="2000" dirty="0"/>
          </a:p>
          <a:p>
            <a:pPr lvl="1"/>
            <a:r>
              <a:rPr lang="en-US" sz="2000" dirty="0" err="1">
                <a:solidFill>
                  <a:srgbClr val="C00000"/>
                </a:solidFill>
              </a:rPr>
              <a:t>Politica</a:t>
            </a:r>
            <a:r>
              <a:rPr lang="en-US" sz="2000" dirty="0">
                <a:solidFill>
                  <a:srgbClr val="C00000"/>
                </a:solidFill>
              </a:rPr>
              <a:t> de </a:t>
            </a:r>
            <a:r>
              <a:rPr lang="en-US" sz="2000" dirty="0" err="1">
                <a:solidFill>
                  <a:srgbClr val="C00000"/>
                </a:solidFill>
              </a:rPr>
              <a:t>produs</a:t>
            </a:r>
            <a:endParaRPr lang="en-US" sz="2000" dirty="0">
              <a:solidFill>
                <a:srgbClr val="C00000"/>
              </a:solidFill>
            </a:endParaRPr>
          </a:p>
          <a:p>
            <a:pPr lvl="1"/>
            <a:r>
              <a:rPr lang="en-US" sz="2000" dirty="0" err="1">
                <a:solidFill>
                  <a:srgbClr val="C00000"/>
                </a:solidFill>
              </a:rPr>
              <a:t>Politica</a:t>
            </a:r>
            <a:r>
              <a:rPr lang="en-US" sz="2000" dirty="0">
                <a:solidFill>
                  <a:srgbClr val="C00000"/>
                </a:solidFill>
              </a:rPr>
              <a:t> de </a:t>
            </a:r>
            <a:r>
              <a:rPr lang="en-US" sz="2000" dirty="0" err="1">
                <a:solidFill>
                  <a:srgbClr val="C00000"/>
                </a:solidFill>
              </a:rPr>
              <a:t>promovare</a:t>
            </a:r>
            <a:endParaRPr lang="en-US" sz="2000" dirty="0">
              <a:solidFill>
                <a:srgbClr val="C00000"/>
              </a:solidFill>
            </a:endParaRPr>
          </a:p>
          <a:p>
            <a:pPr lvl="1"/>
            <a:r>
              <a:rPr lang="en-US" sz="2000" dirty="0" err="1">
                <a:solidFill>
                  <a:srgbClr val="C00000"/>
                </a:solidFill>
              </a:rPr>
              <a:t>Politica</a:t>
            </a:r>
            <a:r>
              <a:rPr lang="en-US" sz="2000" dirty="0">
                <a:solidFill>
                  <a:srgbClr val="C00000"/>
                </a:solidFill>
              </a:rPr>
              <a:t> de </a:t>
            </a:r>
            <a:r>
              <a:rPr lang="en-US" sz="2000" dirty="0" err="1">
                <a:solidFill>
                  <a:srgbClr val="C00000"/>
                </a:solidFill>
              </a:rPr>
              <a:t>pret</a:t>
            </a:r>
            <a:r>
              <a:rPr lang="en-US" sz="2000" dirty="0">
                <a:solidFill>
                  <a:srgbClr val="C00000"/>
                </a:solidFill>
              </a:rPr>
              <a:t> </a:t>
            </a:r>
            <a:r>
              <a:rPr lang="en-US" sz="2000" dirty="0" err="1">
                <a:solidFill>
                  <a:srgbClr val="C00000"/>
                </a:solidFill>
              </a:rPr>
              <a:t>si</a:t>
            </a:r>
            <a:r>
              <a:rPr lang="en-US" sz="2000" dirty="0">
                <a:solidFill>
                  <a:srgbClr val="C00000"/>
                </a:solidFill>
              </a:rPr>
              <a:t> </a:t>
            </a:r>
            <a:r>
              <a:rPr lang="en-US" sz="2000" dirty="0" err="1">
                <a:solidFill>
                  <a:srgbClr val="C00000"/>
                </a:solidFill>
              </a:rPr>
              <a:t>conditii</a:t>
            </a:r>
            <a:r>
              <a:rPr lang="en-US" sz="2000" dirty="0">
                <a:solidFill>
                  <a:srgbClr val="C00000"/>
                </a:solidFill>
              </a:rPr>
              <a:t> de </a:t>
            </a:r>
            <a:r>
              <a:rPr lang="en-US" sz="2000" dirty="0" err="1">
                <a:solidFill>
                  <a:srgbClr val="C00000"/>
                </a:solidFill>
              </a:rPr>
              <a:t>pret</a:t>
            </a:r>
            <a:endParaRPr lang="en-US" sz="2000" dirty="0">
              <a:solidFill>
                <a:srgbClr val="C00000"/>
              </a:solidFill>
            </a:endParaRPr>
          </a:p>
          <a:p>
            <a:pPr lvl="1"/>
            <a:r>
              <a:rPr lang="en-US" sz="2000" dirty="0" err="1">
                <a:solidFill>
                  <a:srgbClr val="C00000"/>
                </a:solidFill>
              </a:rPr>
              <a:t>Politica</a:t>
            </a:r>
            <a:r>
              <a:rPr lang="en-US" sz="2000" dirty="0">
                <a:solidFill>
                  <a:srgbClr val="C00000"/>
                </a:solidFill>
              </a:rPr>
              <a:t> de </a:t>
            </a:r>
            <a:r>
              <a:rPr lang="en-US" sz="2000" dirty="0" err="1">
                <a:solidFill>
                  <a:srgbClr val="C00000"/>
                </a:solidFill>
              </a:rPr>
              <a:t>plasare</a:t>
            </a:r>
            <a:r>
              <a:rPr lang="en-US" sz="2000" dirty="0">
                <a:solidFill>
                  <a:srgbClr val="C00000"/>
                </a:solidFill>
              </a:rPr>
              <a:t> (</a:t>
            </a:r>
            <a:r>
              <a:rPr lang="en-US" sz="2000" dirty="0" err="1">
                <a:solidFill>
                  <a:srgbClr val="C00000"/>
                </a:solidFill>
              </a:rPr>
              <a:t>distributie</a:t>
            </a:r>
            <a:r>
              <a:rPr lang="en-US" sz="2000" dirty="0">
                <a:solidFill>
                  <a:srgbClr val="C00000"/>
                </a:solidFill>
              </a:rPr>
              <a:t>)</a:t>
            </a:r>
          </a:p>
          <a:p>
            <a:r>
              <a:rPr lang="en-US" sz="2000" dirty="0"/>
              <a:t> </a:t>
            </a:r>
          </a:p>
          <a:p>
            <a:pPr lvl="0">
              <a:spcAft>
                <a:spcPts val="600"/>
              </a:spcAft>
            </a:pPr>
            <a:r>
              <a:rPr lang="en-US" sz="2000" b="1" dirty="0" err="1">
                <a:solidFill>
                  <a:srgbClr val="C00000"/>
                </a:solidFill>
              </a:rPr>
              <a:t>Politica</a:t>
            </a:r>
            <a:r>
              <a:rPr lang="en-US" sz="2000" b="1" dirty="0">
                <a:solidFill>
                  <a:srgbClr val="C00000"/>
                </a:solidFill>
              </a:rPr>
              <a:t> de </a:t>
            </a:r>
            <a:r>
              <a:rPr lang="en-US" sz="2000" b="1" dirty="0" err="1" smtClean="0">
                <a:solidFill>
                  <a:srgbClr val="C00000"/>
                </a:solidFill>
              </a:rPr>
              <a:t>produs</a:t>
            </a:r>
            <a:r>
              <a:rPr lang="en-US" sz="2000" b="1" dirty="0" smtClean="0">
                <a:solidFill>
                  <a:srgbClr val="C00000"/>
                </a:solidFill>
              </a:rPr>
              <a:t>: </a:t>
            </a:r>
            <a:r>
              <a:rPr lang="en-US" sz="2000" dirty="0" err="1" smtClean="0"/>
              <a:t>Cea</a:t>
            </a:r>
            <a:r>
              <a:rPr lang="en-US" sz="2000" dirty="0" smtClean="0"/>
              <a:t> </a:t>
            </a:r>
            <a:r>
              <a:rPr lang="en-US" sz="2000" dirty="0" err="1"/>
              <a:t>mai</a:t>
            </a:r>
            <a:r>
              <a:rPr lang="en-US" sz="2000" dirty="0"/>
              <a:t> </a:t>
            </a:r>
            <a:r>
              <a:rPr lang="en-US" sz="2000" dirty="0" err="1"/>
              <a:t>importanta</a:t>
            </a:r>
            <a:r>
              <a:rPr lang="en-US" sz="2000" dirty="0"/>
              <a:t> </a:t>
            </a:r>
            <a:r>
              <a:rPr lang="en-US" sz="2000" dirty="0" err="1"/>
              <a:t>idee</a:t>
            </a:r>
            <a:r>
              <a:rPr lang="en-US" sz="2000" dirty="0"/>
              <a:t> a </a:t>
            </a:r>
            <a:r>
              <a:rPr lang="en-US" sz="2000" dirty="0" err="1"/>
              <a:t>politicii</a:t>
            </a:r>
            <a:r>
              <a:rPr lang="en-US" sz="2000" dirty="0"/>
              <a:t> de </a:t>
            </a:r>
            <a:r>
              <a:rPr lang="en-US" sz="2000" dirty="0" err="1"/>
              <a:t>produs</a:t>
            </a:r>
            <a:r>
              <a:rPr lang="en-US" sz="2000" dirty="0"/>
              <a:t> </a:t>
            </a:r>
            <a:r>
              <a:rPr lang="en-US" sz="2000" dirty="0" err="1"/>
              <a:t>este</a:t>
            </a:r>
            <a:r>
              <a:rPr lang="en-US" sz="2000" dirty="0"/>
              <a:t> </a:t>
            </a:r>
            <a:r>
              <a:rPr lang="en-US" sz="2000" b="1" dirty="0" err="1">
                <a:solidFill>
                  <a:srgbClr val="C00000"/>
                </a:solidFill>
              </a:rPr>
              <a:t>orientarea</a:t>
            </a:r>
            <a:r>
              <a:rPr lang="en-US" sz="2000" b="1" dirty="0">
                <a:solidFill>
                  <a:srgbClr val="C00000"/>
                </a:solidFill>
              </a:rPr>
              <a:t> </a:t>
            </a:r>
            <a:r>
              <a:rPr lang="en-US" sz="2000" b="1" dirty="0" err="1">
                <a:solidFill>
                  <a:srgbClr val="C00000"/>
                </a:solidFill>
              </a:rPr>
              <a:t>catre</a:t>
            </a:r>
            <a:r>
              <a:rPr lang="en-US" sz="2000" b="1" dirty="0">
                <a:solidFill>
                  <a:srgbClr val="C00000"/>
                </a:solidFill>
              </a:rPr>
              <a:t> client</a:t>
            </a:r>
            <a:r>
              <a:rPr lang="en-US" sz="2000" dirty="0"/>
              <a:t>. </a:t>
            </a:r>
            <a:r>
              <a:rPr lang="en-US" sz="2000" dirty="0" smtClean="0"/>
              <a:t>Pt. </a:t>
            </a:r>
            <a:r>
              <a:rPr lang="en-US" sz="2000" dirty="0"/>
              <a:t>a </a:t>
            </a:r>
            <a:r>
              <a:rPr lang="en-US" sz="2000" dirty="0" err="1"/>
              <a:t>adopta</a:t>
            </a:r>
            <a:r>
              <a:rPr lang="en-US" sz="2000" dirty="0"/>
              <a:t> o </a:t>
            </a:r>
            <a:r>
              <a:rPr lang="en-US" sz="2000" dirty="0" err="1"/>
              <a:t>strategie</a:t>
            </a:r>
            <a:r>
              <a:rPr lang="en-US" sz="2000" dirty="0"/>
              <a:t> de </a:t>
            </a:r>
            <a:r>
              <a:rPr lang="en-US" sz="2000" dirty="0" err="1"/>
              <a:t>produs</a:t>
            </a:r>
            <a:r>
              <a:rPr lang="en-US" sz="2000" dirty="0"/>
              <a:t> </a:t>
            </a:r>
            <a:r>
              <a:rPr lang="en-US" sz="2000" dirty="0" err="1"/>
              <a:t>corespunzatoare</a:t>
            </a:r>
            <a:r>
              <a:rPr lang="en-US" sz="2000" dirty="0"/>
              <a:t> </a:t>
            </a:r>
            <a:r>
              <a:rPr lang="en-US" sz="2000" dirty="0" err="1"/>
              <a:t>trebuie</a:t>
            </a:r>
            <a:r>
              <a:rPr lang="en-US" sz="2000" dirty="0"/>
              <a:t> </a:t>
            </a:r>
            <a:r>
              <a:rPr lang="en-US" sz="2000" dirty="0" err="1"/>
              <a:t>sa</a:t>
            </a:r>
            <a:r>
              <a:rPr lang="en-US" sz="2000" dirty="0"/>
              <a:t> </a:t>
            </a:r>
            <a:r>
              <a:rPr lang="en-US" sz="2000" dirty="0" err="1"/>
              <a:t>raspundem</a:t>
            </a:r>
            <a:r>
              <a:rPr lang="en-US" sz="2000" dirty="0"/>
              <a:t> la </a:t>
            </a:r>
            <a:r>
              <a:rPr lang="en-US" sz="2000" dirty="0" err="1"/>
              <a:t>urmatoarele</a:t>
            </a:r>
            <a:r>
              <a:rPr lang="en-US" sz="2000" dirty="0"/>
              <a:t> </a:t>
            </a:r>
            <a:r>
              <a:rPr lang="en-US" sz="2000" dirty="0" err="1"/>
              <a:t>intrebari</a:t>
            </a:r>
            <a:r>
              <a:rPr lang="en-US" sz="2000" dirty="0"/>
              <a:t>:</a:t>
            </a:r>
          </a:p>
          <a:p>
            <a:pPr marL="742950" lvl="1" indent="-285750">
              <a:spcAft>
                <a:spcPts val="600"/>
              </a:spcAft>
              <a:buFont typeface="Wingdings" pitchFamily="2" charset="2"/>
              <a:buChar char="ü"/>
            </a:pPr>
            <a:r>
              <a:rPr lang="en-GB" sz="2000" b="1" dirty="0" err="1"/>
              <a:t>ce</a:t>
            </a:r>
            <a:r>
              <a:rPr lang="en-GB" sz="2000" b="1" dirty="0"/>
              <a:t> tip de </a:t>
            </a:r>
            <a:r>
              <a:rPr lang="en-GB" sz="2000" b="1" dirty="0" err="1"/>
              <a:t>produs</a:t>
            </a:r>
            <a:r>
              <a:rPr lang="en-GB" sz="2000" b="1" dirty="0"/>
              <a:t> </a:t>
            </a:r>
            <a:r>
              <a:rPr lang="en-GB" sz="2000" b="1" dirty="0" err="1"/>
              <a:t>prefera</a:t>
            </a:r>
            <a:r>
              <a:rPr lang="en-GB" sz="2000" b="1" dirty="0"/>
              <a:t> </a:t>
            </a:r>
            <a:r>
              <a:rPr lang="en-GB" sz="2000" b="1" dirty="0" err="1"/>
              <a:t>clientii</a:t>
            </a:r>
            <a:r>
              <a:rPr lang="en-GB" sz="2000" b="1" dirty="0"/>
              <a:t>?</a:t>
            </a:r>
            <a:r>
              <a:rPr lang="en-GB" sz="2000" dirty="0"/>
              <a:t> (un </a:t>
            </a:r>
            <a:r>
              <a:rPr lang="en-GB" sz="2000" dirty="0" err="1"/>
              <a:t>produs</a:t>
            </a:r>
            <a:r>
              <a:rPr lang="en-GB" sz="2000" dirty="0"/>
              <a:t> </a:t>
            </a:r>
            <a:r>
              <a:rPr lang="en-GB" sz="2000" dirty="0" err="1"/>
              <a:t>complicat</a:t>
            </a:r>
            <a:r>
              <a:rPr lang="en-GB" sz="2000" dirty="0"/>
              <a:t> </a:t>
            </a:r>
            <a:r>
              <a:rPr lang="en-GB" sz="2000" dirty="0" err="1"/>
              <a:t>sau</a:t>
            </a:r>
            <a:r>
              <a:rPr lang="en-GB" sz="2000" dirty="0"/>
              <a:t> </a:t>
            </a:r>
            <a:r>
              <a:rPr lang="en-GB" sz="2000" dirty="0" err="1"/>
              <a:t>unul</a:t>
            </a:r>
            <a:r>
              <a:rPr lang="en-GB" sz="2000" dirty="0"/>
              <a:t> </a:t>
            </a:r>
            <a:r>
              <a:rPr lang="en-GB" sz="2000" dirty="0" err="1"/>
              <a:t>mai</a:t>
            </a:r>
            <a:r>
              <a:rPr lang="en-GB" sz="2000" dirty="0"/>
              <a:t> </a:t>
            </a:r>
            <a:r>
              <a:rPr lang="en-GB" sz="2000" dirty="0" err="1"/>
              <a:t>simplu</a:t>
            </a:r>
            <a:r>
              <a:rPr lang="en-GB" sz="2000" dirty="0"/>
              <a:t> </a:t>
            </a:r>
            <a:r>
              <a:rPr lang="en-GB" sz="2000" dirty="0" err="1"/>
              <a:t>si</a:t>
            </a:r>
            <a:r>
              <a:rPr lang="en-GB" sz="2000" dirty="0"/>
              <a:t> </a:t>
            </a:r>
            <a:r>
              <a:rPr lang="en-GB" sz="2000" dirty="0" err="1"/>
              <a:t>usor</a:t>
            </a:r>
            <a:r>
              <a:rPr lang="en-GB" sz="2000" dirty="0"/>
              <a:t> de </a:t>
            </a:r>
            <a:r>
              <a:rPr lang="en-GB" sz="2000" dirty="0" err="1"/>
              <a:t>manevrat</a:t>
            </a:r>
            <a:r>
              <a:rPr lang="en-GB" sz="2000" dirty="0"/>
              <a:t>, un </a:t>
            </a:r>
            <a:r>
              <a:rPr lang="en-GB" sz="2000" dirty="0" err="1"/>
              <a:t>produs</a:t>
            </a:r>
            <a:r>
              <a:rPr lang="en-GB" sz="2000" dirty="0"/>
              <a:t> de </a:t>
            </a:r>
            <a:r>
              <a:rPr lang="en-GB" sz="2000" dirty="0" err="1"/>
              <a:t>calitate</a:t>
            </a:r>
            <a:r>
              <a:rPr lang="en-GB" sz="2000" dirty="0"/>
              <a:t> </a:t>
            </a:r>
            <a:r>
              <a:rPr lang="en-GB" sz="2000" dirty="0" err="1"/>
              <a:t>ridicata</a:t>
            </a:r>
            <a:r>
              <a:rPr lang="en-GB" sz="2000" dirty="0"/>
              <a:t> </a:t>
            </a:r>
            <a:r>
              <a:rPr lang="en-GB" sz="2000" dirty="0" err="1"/>
              <a:t>si</a:t>
            </a:r>
            <a:r>
              <a:rPr lang="en-GB" sz="2000" dirty="0"/>
              <a:t> </a:t>
            </a:r>
            <a:r>
              <a:rPr lang="en-GB" sz="2000" dirty="0" err="1"/>
              <a:t>scump</a:t>
            </a:r>
            <a:r>
              <a:rPr lang="en-GB" sz="2000" dirty="0"/>
              <a:t> </a:t>
            </a:r>
            <a:r>
              <a:rPr lang="en-GB" sz="2000" dirty="0" err="1"/>
              <a:t>sau</a:t>
            </a:r>
            <a:r>
              <a:rPr lang="en-GB" sz="2000" dirty="0"/>
              <a:t> </a:t>
            </a:r>
            <a:r>
              <a:rPr lang="en-GB" sz="2000" dirty="0" err="1"/>
              <a:t>unul</a:t>
            </a:r>
            <a:r>
              <a:rPr lang="en-GB" sz="2000" dirty="0"/>
              <a:t> </a:t>
            </a:r>
            <a:r>
              <a:rPr lang="en-GB" sz="2000" dirty="0" err="1"/>
              <a:t>mai</a:t>
            </a:r>
            <a:r>
              <a:rPr lang="en-GB" sz="2000" dirty="0"/>
              <a:t> </a:t>
            </a:r>
            <a:r>
              <a:rPr lang="en-GB" sz="2000" dirty="0" err="1"/>
              <a:t>ieftin</a:t>
            </a:r>
            <a:r>
              <a:rPr lang="en-GB" sz="2000" dirty="0"/>
              <a:t>, </a:t>
            </a:r>
            <a:r>
              <a:rPr lang="en-GB" sz="2000" dirty="0" err="1"/>
              <a:t>dar</a:t>
            </a:r>
            <a:r>
              <a:rPr lang="en-GB" sz="2000" dirty="0"/>
              <a:t> de o </a:t>
            </a:r>
            <a:r>
              <a:rPr lang="en-GB" sz="2000" dirty="0" err="1"/>
              <a:t>calitate</a:t>
            </a:r>
            <a:r>
              <a:rPr lang="en-GB" sz="2000" dirty="0"/>
              <a:t> </a:t>
            </a:r>
            <a:r>
              <a:rPr lang="en-GB" sz="2000" dirty="0" err="1"/>
              <a:t>mai</a:t>
            </a:r>
            <a:r>
              <a:rPr lang="en-GB" sz="2000" dirty="0"/>
              <a:t> </a:t>
            </a:r>
            <a:r>
              <a:rPr lang="en-GB" sz="2000" dirty="0" err="1"/>
              <a:t>slaba</a:t>
            </a:r>
            <a:r>
              <a:rPr lang="en-GB" sz="2000" dirty="0"/>
              <a:t>). </a:t>
            </a:r>
            <a:r>
              <a:rPr lang="en-GB" sz="2000" dirty="0" err="1"/>
              <a:t>Scopul</a:t>
            </a:r>
            <a:r>
              <a:rPr lang="en-GB" sz="2000" dirty="0"/>
              <a:t> </a:t>
            </a:r>
            <a:r>
              <a:rPr lang="en-GB" sz="2000" dirty="0" err="1"/>
              <a:t>trebuie</a:t>
            </a:r>
            <a:r>
              <a:rPr lang="en-GB" sz="2000" dirty="0"/>
              <a:t> </a:t>
            </a:r>
            <a:r>
              <a:rPr lang="en-GB" sz="2000" dirty="0" err="1"/>
              <a:t>sa</a:t>
            </a:r>
            <a:r>
              <a:rPr lang="en-GB" sz="2000" dirty="0"/>
              <a:t> fie </a:t>
            </a:r>
            <a:r>
              <a:rPr lang="en-GB" sz="2000" dirty="0" err="1"/>
              <a:t>producerea</a:t>
            </a:r>
            <a:r>
              <a:rPr lang="en-GB" sz="2000" dirty="0"/>
              <a:t> </a:t>
            </a:r>
            <a:r>
              <a:rPr lang="en-GB" sz="2000" dirty="0" err="1"/>
              <a:t>unui</a:t>
            </a:r>
            <a:r>
              <a:rPr lang="en-GB" sz="2000" dirty="0"/>
              <a:t> bun care </a:t>
            </a:r>
            <a:r>
              <a:rPr lang="en-GB" sz="2000" dirty="0" err="1"/>
              <a:t>satisface</a:t>
            </a:r>
            <a:r>
              <a:rPr lang="en-GB" sz="2000" dirty="0"/>
              <a:t> cat </a:t>
            </a:r>
            <a:r>
              <a:rPr lang="en-GB" sz="2000" dirty="0" err="1"/>
              <a:t>mai</a:t>
            </a:r>
            <a:r>
              <a:rPr lang="en-GB" sz="2000" dirty="0"/>
              <a:t> bine </a:t>
            </a:r>
            <a:r>
              <a:rPr lang="en-GB" sz="2000" dirty="0" err="1"/>
              <a:t>nevoile</a:t>
            </a:r>
            <a:r>
              <a:rPr lang="en-GB" sz="2000" dirty="0"/>
              <a:t> </a:t>
            </a:r>
            <a:r>
              <a:rPr lang="en-GB" sz="2000" dirty="0" err="1"/>
              <a:t>segmentului</a:t>
            </a:r>
            <a:r>
              <a:rPr lang="en-GB" sz="2000" dirty="0"/>
              <a:t> </a:t>
            </a:r>
            <a:r>
              <a:rPr lang="en-GB" sz="2000" dirty="0" err="1"/>
              <a:t>tinta</a:t>
            </a:r>
            <a:r>
              <a:rPr lang="en-GB" sz="2000" dirty="0"/>
              <a:t> de </a:t>
            </a:r>
            <a:r>
              <a:rPr lang="en-GB" sz="2000" dirty="0" err="1"/>
              <a:t>clienti</a:t>
            </a:r>
            <a:r>
              <a:rPr lang="en-GB" sz="2000" dirty="0"/>
              <a:t>.</a:t>
            </a:r>
            <a:endParaRPr lang="en-US" sz="2000" dirty="0"/>
          </a:p>
          <a:p>
            <a:pPr marL="742950" lvl="1" indent="-285750">
              <a:spcAft>
                <a:spcPts val="600"/>
              </a:spcAft>
              <a:buFont typeface="Wingdings" pitchFamily="2" charset="2"/>
              <a:buChar char="ü"/>
            </a:pPr>
            <a:r>
              <a:rPr lang="en-GB" sz="2000" b="1" dirty="0"/>
              <a:t>Cat </a:t>
            </a:r>
            <a:r>
              <a:rPr lang="en-GB" sz="2000" b="1" dirty="0" err="1"/>
              <a:t>sunt</a:t>
            </a:r>
            <a:r>
              <a:rPr lang="en-GB" sz="2000" b="1" dirty="0"/>
              <a:t> </a:t>
            </a:r>
            <a:r>
              <a:rPr lang="en-GB" sz="2000" b="1" dirty="0" err="1"/>
              <a:t>dispusi</a:t>
            </a:r>
            <a:r>
              <a:rPr lang="en-GB" sz="2000" b="1" dirty="0"/>
              <a:t> </a:t>
            </a:r>
            <a:r>
              <a:rPr lang="en-GB" sz="2000" b="1" dirty="0" err="1"/>
              <a:t>sa</a:t>
            </a:r>
            <a:r>
              <a:rPr lang="en-GB" sz="2000" b="1" dirty="0"/>
              <a:t> </a:t>
            </a:r>
            <a:r>
              <a:rPr lang="en-GB" sz="2000" b="1" dirty="0" err="1"/>
              <a:t>plateasca</a:t>
            </a:r>
            <a:r>
              <a:rPr lang="en-GB" sz="2000" b="1" dirty="0"/>
              <a:t> </a:t>
            </a:r>
            <a:r>
              <a:rPr lang="en-GB" sz="2000" b="1" dirty="0" err="1"/>
              <a:t>clientii</a:t>
            </a:r>
            <a:r>
              <a:rPr lang="en-GB" sz="2000" b="1" dirty="0"/>
              <a:t> </a:t>
            </a:r>
            <a:r>
              <a:rPr lang="en-GB" sz="2000" b="1" dirty="0" err="1"/>
              <a:t>pentru</a:t>
            </a:r>
            <a:r>
              <a:rPr lang="en-GB" sz="2000" b="1" dirty="0"/>
              <a:t> </a:t>
            </a:r>
            <a:r>
              <a:rPr lang="en-GB" sz="2000" b="1" dirty="0" err="1"/>
              <a:t>produsul</a:t>
            </a:r>
            <a:r>
              <a:rPr lang="en-GB" sz="2000" b="1" dirty="0"/>
              <a:t> </a:t>
            </a:r>
            <a:r>
              <a:rPr lang="en-GB" sz="2000" b="1" dirty="0" err="1"/>
              <a:t>respectiv</a:t>
            </a:r>
            <a:r>
              <a:rPr lang="en-GB" sz="2000" b="1" dirty="0"/>
              <a:t>?</a:t>
            </a:r>
            <a:r>
              <a:rPr lang="en-GB" sz="2000" dirty="0"/>
              <a:t> </a:t>
            </a:r>
            <a:endParaRPr lang="en-US" sz="2000" dirty="0" smtClean="0"/>
          </a:p>
          <a:p>
            <a:pPr marL="285750" indent="-285750">
              <a:spcAft>
                <a:spcPts val="600"/>
              </a:spcAft>
            </a:pPr>
            <a:r>
              <a:rPr lang="en-GB" sz="2000" dirty="0" err="1" smtClean="0"/>
              <a:t>Pentru</a:t>
            </a:r>
            <a:r>
              <a:rPr lang="en-GB" sz="2000" dirty="0" smtClean="0"/>
              <a:t> </a:t>
            </a:r>
            <a:r>
              <a:rPr lang="en-GB" sz="2000" dirty="0"/>
              <a:t>a </a:t>
            </a:r>
            <a:r>
              <a:rPr lang="en-GB" sz="2000" dirty="0" err="1"/>
              <a:t>raspunde</a:t>
            </a:r>
            <a:r>
              <a:rPr lang="en-GB" sz="2000" dirty="0"/>
              <a:t> la </a:t>
            </a:r>
            <a:r>
              <a:rPr lang="en-GB" sz="2000" dirty="0" err="1"/>
              <a:t>aceste</a:t>
            </a:r>
            <a:r>
              <a:rPr lang="en-GB" sz="2000" dirty="0"/>
              <a:t> </a:t>
            </a:r>
            <a:r>
              <a:rPr lang="en-GB" sz="2000" dirty="0" err="1"/>
              <a:t>intrebari</a:t>
            </a:r>
            <a:r>
              <a:rPr lang="en-GB" sz="2000" dirty="0"/>
              <a:t> </a:t>
            </a:r>
            <a:r>
              <a:rPr lang="en-GB" sz="2000" dirty="0" err="1"/>
              <a:t>trebuie</a:t>
            </a:r>
            <a:r>
              <a:rPr lang="en-GB" sz="2000" dirty="0"/>
              <a:t> </a:t>
            </a:r>
            <a:r>
              <a:rPr lang="en-GB" sz="2000" dirty="0" err="1"/>
              <a:t>sa</a:t>
            </a:r>
            <a:r>
              <a:rPr lang="en-GB" sz="2000" dirty="0"/>
              <a:t> </a:t>
            </a:r>
            <a:r>
              <a:rPr lang="en-GB" sz="2000" dirty="0" err="1"/>
              <a:t>avem</a:t>
            </a:r>
            <a:r>
              <a:rPr lang="en-GB" sz="2000" dirty="0"/>
              <a:t> in </a:t>
            </a:r>
            <a:r>
              <a:rPr lang="en-GB" sz="2000" dirty="0" err="1"/>
              <a:t>vedere</a:t>
            </a:r>
            <a:r>
              <a:rPr lang="en-GB" sz="2000" dirty="0"/>
              <a:t>:</a:t>
            </a:r>
            <a:endParaRPr lang="en-US" sz="2000" dirty="0"/>
          </a:p>
          <a:p>
            <a:pPr marL="742950" lvl="1" indent="-285750">
              <a:buFont typeface="Wingdings" pitchFamily="2" charset="2"/>
              <a:buChar char="ü"/>
            </a:pPr>
            <a:r>
              <a:rPr lang="en-GB" sz="2000" dirty="0"/>
              <a:t>Care </a:t>
            </a:r>
            <a:r>
              <a:rPr lang="en-GB" sz="2000" dirty="0" err="1"/>
              <a:t>sunt</a:t>
            </a:r>
            <a:r>
              <a:rPr lang="en-GB" sz="2000" dirty="0"/>
              <a:t> </a:t>
            </a:r>
            <a:r>
              <a:rPr lang="en-GB" sz="2000" dirty="0" err="1"/>
              <a:t>caracteristicile</a:t>
            </a:r>
            <a:r>
              <a:rPr lang="en-GB" sz="2000" dirty="0"/>
              <a:t> </a:t>
            </a:r>
            <a:r>
              <a:rPr lang="en-GB" sz="2000" dirty="0" err="1"/>
              <a:t>minime</a:t>
            </a:r>
            <a:r>
              <a:rPr lang="en-GB" sz="2000" dirty="0"/>
              <a:t> </a:t>
            </a:r>
            <a:r>
              <a:rPr lang="en-GB" sz="2000" dirty="0" err="1"/>
              <a:t>pe</a:t>
            </a:r>
            <a:r>
              <a:rPr lang="en-GB" sz="2000" dirty="0"/>
              <a:t> care un </a:t>
            </a:r>
            <a:r>
              <a:rPr lang="en-GB" sz="2000" dirty="0" err="1"/>
              <a:t>produs</a:t>
            </a:r>
            <a:r>
              <a:rPr lang="en-GB" sz="2000" dirty="0"/>
              <a:t> </a:t>
            </a:r>
            <a:r>
              <a:rPr lang="en-GB" sz="2000" dirty="0" err="1"/>
              <a:t>trebuie</a:t>
            </a:r>
            <a:r>
              <a:rPr lang="en-GB" sz="2000" dirty="0"/>
              <a:t> </a:t>
            </a:r>
            <a:r>
              <a:rPr lang="en-GB" sz="2000" dirty="0" err="1"/>
              <a:t>sa</a:t>
            </a:r>
            <a:r>
              <a:rPr lang="en-GB" sz="2000" dirty="0"/>
              <a:t> la </a:t>
            </a:r>
            <a:r>
              <a:rPr lang="en-GB" sz="2000" dirty="0" err="1"/>
              <a:t>aiba</a:t>
            </a:r>
            <a:r>
              <a:rPr lang="en-GB" sz="2000" dirty="0"/>
              <a:t>;</a:t>
            </a:r>
            <a:endParaRPr lang="en-US" sz="2000" dirty="0"/>
          </a:p>
          <a:p>
            <a:pPr marL="742950" lvl="1" indent="-285750">
              <a:buFont typeface="Wingdings" pitchFamily="2" charset="2"/>
              <a:buChar char="ü"/>
            </a:pPr>
            <a:r>
              <a:rPr lang="en-GB" sz="2000" dirty="0"/>
              <a:t>Care </a:t>
            </a:r>
            <a:r>
              <a:rPr lang="en-GB" sz="2000" dirty="0" err="1"/>
              <a:t>sunt</a:t>
            </a:r>
            <a:r>
              <a:rPr lang="en-GB" sz="2000" dirty="0"/>
              <a:t> </a:t>
            </a:r>
            <a:r>
              <a:rPr lang="en-GB" sz="2000" dirty="0" err="1"/>
              <a:t>caracteristicile</a:t>
            </a:r>
            <a:r>
              <a:rPr lang="en-GB" sz="2000" dirty="0"/>
              <a:t> care nu </a:t>
            </a:r>
            <a:r>
              <a:rPr lang="en-GB" sz="2000" dirty="0" err="1"/>
              <a:t>ridica</a:t>
            </a:r>
            <a:r>
              <a:rPr lang="en-GB" sz="2000" dirty="0"/>
              <a:t> </a:t>
            </a:r>
            <a:r>
              <a:rPr lang="en-GB" sz="2000" dirty="0" err="1"/>
              <a:t>mult</a:t>
            </a:r>
            <a:r>
              <a:rPr lang="en-GB" sz="2000" dirty="0"/>
              <a:t> </a:t>
            </a:r>
            <a:r>
              <a:rPr lang="en-GB" sz="2000" dirty="0" err="1"/>
              <a:t>costul</a:t>
            </a:r>
            <a:r>
              <a:rPr lang="en-GB" sz="2000" dirty="0"/>
              <a:t> </a:t>
            </a:r>
            <a:r>
              <a:rPr lang="en-GB" sz="2000" dirty="0" err="1"/>
              <a:t>produsului</a:t>
            </a:r>
            <a:r>
              <a:rPr lang="en-GB" sz="2000" dirty="0"/>
              <a:t>; </a:t>
            </a:r>
            <a:endParaRPr lang="en-US" sz="2000" dirty="0"/>
          </a:p>
          <a:p>
            <a:pPr marL="742950" lvl="1" indent="-285750">
              <a:buFont typeface="Wingdings" pitchFamily="2" charset="2"/>
              <a:buChar char="ü"/>
            </a:pPr>
            <a:r>
              <a:rPr lang="en-GB" sz="2000" dirty="0"/>
              <a:t>Care </a:t>
            </a:r>
            <a:r>
              <a:rPr lang="en-GB" sz="2000" dirty="0" err="1"/>
              <a:t>sunt</a:t>
            </a:r>
            <a:r>
              <a:rPr lang="en-GB" sz="2000" dirty="0"/>
              <a:t> </a:t>
            </a:r>
            <a:r>
              <a:rPr lang="en-GB" sz="2000" dirty="0" err="1"/>
              <a:t>caracteristicile</a:t>
            </a:r>
            <a:r>
              <a:rPr lang="en-GB" sz="2000" dirty="0"/>
              <a:t> inutile</a:t>
            </a:r>
            <a:r>
              <a:rPr lang="en-GB" sz="2000" dirty="0" smtClean="0"/>
              <a:t>. </a:t>
            </a:r>
            <a:endParaRPr lang="en-US" sz="2000" dirty="0"/>
          </a:p>
          <a:p>
            <a:pPr lvl="0"/>
            <a:endParaRPr lang="en-US" dirty="0"/>
          </a:p>
          <a:p>
            <a:pPr algn="just">
              <a:spcAft>
                <a:spcPts val="0"/>
              </a:spcAft>
            </a:pPr>
            <a:endParaRPr lang="en-US" dirty="0">
              <a:latin typeface="Arial" panose="020B0604020202020204" pitchFamily="34" charset="0"/>
              <a:ea typeface="Times New Roman" panose="02020603050405020304" pitchFamily="18" charset="0"/>
              <a:cs typeface="Arial" panose="020B0604020202020204" pitchFamily="34" charset="0"/>
            </a:endParaRPr>
          </a:p>
          <a:p>
            <a:endParaRPr lang="en-US" dirty="0"/>
          </a:p>
          <a:p>
            <a:endParaRPr lang="en-US" dirty="0"/>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25</a:t>
            </a:fld>
            <a:endParaRPr lang="ro-RO"/>
          </a:p>
        </p:txBody>
      </p:sp>
    </p:spTree>
    <p:extLst>
      <p:ext uri="{BB962C8B-B14F-4D97-AF65-F5344CB8AC3E}">
        <p14:creationId xmlns:p14="http://schemas.microsoft.com/office/powerpoint/2010/main" xmlns="" val="32213078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4" y="985720"/>
            <a:ext cx="12051495" cy="6586418"/>
          </a:xfrm>
          <a:prstGeom prst="rect">
            <a:avLst/>
          </a:prstGeom>
        </p:spPr>
        <p:txBody>
          <a:bodyPr wrap="square">
            <a:spAutoFit/>
          </a:bodyPr>
          <a:lstStyle/>
          <a:p>
            <a:pPr>
              <a:spcAft>
                <a:spcPts val="600"/>
              </a:spcAft>
            </a:pPr>
            <a:r>
              <a:rPr lang="en-US" sz="2000" b="1" dirty="0" err="1" smtClean="0">
                <a:solidFill>
                  <a:srgbClr val="C00000"/>
                </a:solidFill>
              </a:rPr>
              <a:t>Politica</a:t>
            </a:r>
            <a:r>
              <a:rPr lang="en-US" sz="2000" b="1" dirty="0" smtClean="0">
                <a:solidFill>
                  <a:srgbClr val="C00000"/>
                </a:solidFill>
              </a:rPr>
              <a:t> </a:t>
            </a:r>
            <a:r>
              <a:rPr lang="en-US" sz="2000" b="1" dirty="0">
                <a:solidFill>
                  <a:srgbClr val="C00000"/>
                </a:solidFill>
              </a:rPr>
              <a:t>de </a:t>
            </a:r>
            <a:r>
              <a:rPr lang="en-US" sz="2000" b="1" dirty="0" err="1">
                <a:solidFill>
                  <a:srgbClr val="C00000"/>
                </a:solidFill>
              </a:rPr>
              <a:t>promovare</a:t>
            </a:r>
            <a:endParaRPr lang="en-US" sz="2000" dirty="0">
              <a:solidFill>
                <a:srgbClr val="C00000"/>
              </a:solidFill>
            </a:endParaRPr>
          </a:p>
          <a:p>
            <a:pPr lvl="1">
              <a:spcAft>
                <a:spcPts val="600"/>
              </a:spcAft>
              <a:buFont typeface="Wingdings" pitchFamily="2" charset="2"/>
              <a:buChar char="ü"/>
            </a:pPr>
            <a:r>
              <a:rPr lang="en-US" sz="2000" dirty="0" err="1"/>
              <a:t>Promovarea</a:t>
            </a:r>
            <a:r>
              <a:rPr lang="en-US" sz="2000" dirty="0"/>
              <a:t> </a:t>
            </a:r>
            <a:r>
              <a:rPr lang="en-US" sz="2000" dirty="0" err="1"/>
              <a:t>inseamna</a:t>
            </a:r>
            <a:r>
              <a:rPr lang="en-US" sz="2000" dirty="0"/>
              <a:t> </a:t>
            </a:r>
            <a:r>
              <a:rPr lang="en-US" sz="2000" dirty="0" err="1"/>
              <a:t>comunicarea</a:t>
            </a:r>
            <a:r>
              <a:rPr lang="en-US" sz="2000" dirty="0"/>
              <a:t> cu </a:t>
            </a:r>
            <a:r>
              <a:rPr lang="en-US" sz="2000" dirty="0" err="1"/>
              <a:t>clientii</a:t>
            </a:r>
            <a:r>
              <a:rPr lang="en-US" sz="2000" dirty="0"/>
              <a:t> </a:t>
            </a:r>
            <a:r>
              <a:rPr lang="en-US" sz="2000" dirty="0" err="1"/>
              <a:t>carora</a:t>
            </a:r>
            <a:r>
              <a:rPr lang="en-US" sz="2000" dirty="0"/>
              <a:t> li se transmit </a:t>
            </a:r>
            <a:r>
              <a:rPr lang="en-US" sz="2000" dirty="0" err="1"/>
              <a:t>informatii</a:t>
            </a:r>
            <a:r>
              <a:rPr lang="en-US" sz="2000" dirty="0"/>
              <a:t> </a:t>
            </a:r>
            <a:r>
              <a:rPr lang="en-US" sz="2000" dirty="0" err="1"/>
              <a:t>despre</a:t>
            </a:r>
            <a:r>
              <a:rPr lang="en-US" sz="2000" dirty="0"/>
              <a:t> </a:t>
            </a:r>
            <a:r>
              <a:rPr lang="en-US" sz="2000" dirty="0" err="1" smtClean="0"/>
              <a:t>produse</a:t>
            </a:r>
            <a:r>
              <a:rPr lang="en-US" sz="2000" dirty="0" smtClean="0"/>
              <a:t>/</a:t>
            </a:r>
            <a:r>
              <a:rPr lang="en-US" sz="2000" dirty="0" err="1" smtClean="0"/>
              <a:t>servicii</a:t>
            </a:r>
            <a:r>
              <a:rPr lang="en-US" sz="2000" dirty="0" smtClean="0"/>
              <a:t>; </a:t>
            </a:r>
            <a:endParaRPr lang="en-US" sz="2000" dirty="0"/>
          </a:p>
          <a:p>
            <a:pPr lvl="1">
              <a:spcAft>
                <a:spcPts val="600"/>
              </a:spcAft>
              <a:buFont typeface="Wingdings" pitchFamily="2" charset="2"/>
              <a:buChar char="ü"/>
            </a:pPr>
            <a:r>
              <a:rPr lang="en-US" sz="2000" dirty="0" err="1"/>
              <a:t>Intreprinzatorul</a:t>
            </a:r>
            <a:r>
              <a:rPr lang="en-US" sz="2000" dirty="0"/>
              <a:t> </a:t>
            </a:r>
            <a:r>
              <a:rPr lang="en-US" sz="2000" dirty="0" err="1"/>
              <a:t>trebuie</a:t>
            </a:r>
            <a:r>
              <a:rPr lang="en-US" sz="2000" dirty="0"/>
              <a:t> </a:t>
            </a:r>
            <a:r>
              <a:rPr lang="en-US" sz="2000" dirty="0" err="1"/>
              <a:t>sa</a:t>
            </a:r>
            <a:r>
              <a:rPr lang="en-US" sz="2000" dirty="0"/>
              <a:t> </a:t>
            </a:r>
            <a:r>
              <a:rPr lang="en-US" sz="2000" dirty="0" err="1"/>
              <a:t>informeze</a:t>
            </a:r>
            <a:r>
              <a:rPr lang="en-US" sz="2000" dirty="0"/>
              <a:t> </a:t>
            </a:r>
            <a:r>
              <a:rPr lang="en-US" sz="2000" dirty="0" err="1"/>
              <a:t>clientii</a:t>
            </a:r>
            <a:r>
              <a:rPr lang="en-US" sz="2000" dirty="0"/>
              <a:t> ca </a:t>
            </a:r>
            <a:r>
              <a:rPr lang="en-US" sz="2000" dirty="0" err="1"/>
              <a:t>ofera</a:t>
            </a:r>
            <a:r>
              <a:rPr lang="en-US" sz="2000" dirty="0"/>
              <a:t> un </a:t>
            </a:r>
            <a:r>
              <a:rPr lang="en-US" sz="2000" dirty="0" err="1"/>
              <a:t>anumit</a:t>
            </a:r>
            <a:r>
              <a:rPr lang="en-US" sz="2000" dirty="0"/>
              <a:t> </a:t>
            </a:r>
            <a:r>
              <a:rPr lang="en-US" sz="2000" dirty="0" err="1"/>
              <a:t>produs</a:t>
            </a:r>
            <a:r>
              <a:rPr lang="en-US" sz="2000" dirty="0"/>
              <a:t>/</a:t>
            </a:r>
            <a:r>
              <a:rPr lang="en-US" sz="2000" dirty="0" err="1"/>
              <a:t>serviciu</a:t>
            </a:r>
            <a:r>
              <a:rPr lang="en-US" sz="2000" dirty="0"/>
              <a:t>, </a:t>
            </a:r>
            <a:r>
              <a:rPr lang="en-US" sz="2000" dirty="0" err="1"/>
              <a:t>sau</a:t>
            </a:r>
            <a:r>
              <a:rPr lang="en-US" sz="2000" dirty="0"/>
              <a:t> ca a </a:t>
            </a:r>
            <a:r>
              <a:rPr lang="en-US" sz="2000" dirty="0" err="1"/>
              <a:t>modificat</a:t>
            </a:r>
            <a:r>
              <a:rPr lang="en-US" sz="2000" dirty="0"/>
              <a:t> </a:t>
            </a:r>
            <a:r>
              <a:rPr lang="en-US" sz="2000" dirty="0" err="1"/>
              <a:t>preturile</a:t>
            </a:r>
            <a:r>
              <a:rPr lang="en-US" sz="2000" dirty="0"/>
              <a:t>, </a:t>
            </a:r>
            <a:r>
              <a:rPr lang="en-US" sz="2000" dirty="0" err="1"/>
              <a:t>sau</a:t>
            </a:r>
            <a:r>
              <a:rPr lang="en-US" sz="2000" dirty="0"/>
              <a:t> ca </a:t>
            </a:r>
            <a:r>
              <a:rPr lang="en-US" sz="2000" dirty="0" err="1"/>
              <a:t>va</a:t>
            </a:r>
            <a:r>
              <a:rPr lang="en-US" sz="2000" dirty="0"/>
              <a:t> </a:t>
            </a:r>
            <a:r>
              <a:rPr lang="en-US" sz="2000" dirty="0" err="1"/>
              <a:t>oferi</a:t>
            </a:r>
            <a:r>
              <a:rPr lang="en-US" sz="2000" dirty="0"/>
              <a:t> in </a:t>
            </a:r>
            <a:r>
              <a:rPr lang="en-US" sz="2000" dirty="0" err="1"/>
              <a:t>curand</a:t>
            </a:r>
            <a:r>
              <a:rPr lang="en-US" sz="2000" dirty="0"/>
              <a:t> un </a:t>
            </a:r>
            <a:r>
              <a:rPr lang="en-US" sz="2000" dirty="0" err="1"/>
              <a:t>produs</a:t>
            </a:r>
            <a:r>
              <a:rPr lang="en-US" sz="2000" dirty="0"/>
              <a:t>/</a:t>
            </a:r>
            <a:r>
              <a:rPr lang="en-US" sz="2000" dirty="0" err="1"/>
              <a:t>serviciu</a:t>
            </a:r>
            <a:r>
              <a:rPr lang="en-US" sz="2000" dirty="0"/>
              <a:t> </a:t>
            </a:r>
            <a:r>
              <a:rPr lang="en-US" sz="2000" dirty="0" err="1"/>
              <a:t>nou</a:t>
            </a:r>
            <a:r>
              <a:rPr lang="en-US" sz="2000" dirty="0"/>
              <a:t>, </a:t>
            </a:r>
            <a:r>
              <a:rPr lang="en-US" sz="2000" dirty="0" err="1"/>
              <a:t>pe</a:t>
            </a:r>
            <a:r>
              <a:rPr lang="en-US" sz="2000" dirty="0"/>
              <a:t> </a:t>
            </a:r>
            <a:r>
              <a:rPr lang="en-US" sz="2000" dirty="0" err="1"/>
              <a:t>scurt</a:t>
            </a:r>
            <a:r>
              <a:rPr lang="en-US" sz="2000" dirty="0"/>
              <a:t> </a:t>
            </a:r>
            <a:r>
              <a:rPr lang="en-US" sz="2000" dirty="0" err="1"/>
              <a:t>sa</a:t>
            </a:r>
            <a:r>
              <a:rPr lang="en-US" sz="2000" dirty="0"/>
              <a:t> </a:t>
            </a:r>
            <a:r>
              <a:rPr lang="en-US" sz="2000" dirty="0" err="1"/>
              <a:t>creeze</a:t>
            </a:r>
            <a:r>
              <a:rPr lang="en-US" sz="2000" dirty="0"/>
              <a:t> o imagine a </a:t>
            </a:r>
            <a:r>
              <a:rPr lang="en-US" sz="2000" dirty="0" err="1"/>
              <a:t>firmei</a:t>
            </a:r>
            <a:r>
              <a:rPr lang="en-US" sz="2000" dirty="0"/>
              <a:t> care </a:t>
            </a:r>
            <a:r>
              <a:rPr lang="en-US" sz="2000" dirty="0" err="1"/>
              <a:t>vinde</a:t>
            </a:r>
            <a:r>
              <a:rPr lang="en-US" sz="2000" dirty="0"/>
              <a:t> un </a:t>
            </a:r>
            <a:r>
              <a:rPr lang="en-US" sz="2000" dirty="0" err="1"/>
              <a:t>produs</a:t>
            </a:r>
            <a:r>
              <a:rPr lang="en-US" sz="2000" dirty="0"/>
              <a:t>/</a:t>
            </a:r>
            <a:r>
              <a:rPr lang="en-US" sz="2000" dirty="0" err="1"/>
              <a:t>serviciu</a:t>
            </a:r>
            <a:r>
              <a:rPr lang="en-US" sz="2000" dirty="0"/>
              <a:t>.</a:t>
            </a:r>
          </a:p>
          <a:p>
            <a:pPr lvl="1">
              <a:spcAft>
                <a:spcPts val="600"/>
              </a:spcAft>
              <a:buFont typeface="Wingdings" pitchFamily="2" charset="2"/>
              <a:buChar char="ü"/>
            </a:pPr>
            <a:r>
              <a:rPr lang="en-US" sz="2000" dirty="0" err="1"/>
              <a:t>Promovarea</a:t>
            </a:r>
            <a:r>
              <a:rPr lang="en-US" sz="2000" dirty="0"/>
              <a:t> </a:t>
            </a:r>
            <a:r>
              <a:rPr lang="en-US" sz="2000" dirty="0" err="1"/>
              <a:t>incepe</a:t>
            </a:r>
            <a:r>
              <a:rPr lang="en-US" sz="2000" dirty="0"/>
              <a:t> cu </a:t>
            </a:r>
            <a:r>
              <a:rPr lang="en-US" sz="2000" dirty="0" err="1"/>
              <a:t>numele</a:t>
            </a:r>
            <a:r>
              <a:rPr lang="en-US" sz="2000" dirty="0"/>
              <a:t> </a:t>
            </a:r>
            <a:r>
              <a:rPr lang="en-US" sz="2000" dirty="0" err="1"/>
              <a:t>firmei</a:t>
            </a:r>
            <a:r>
              <a:rPr lang="en-US" sz="2000" dirty="0"/>
              <a:t> </a:t>
            </a:r>
            <a:r>
              <a:rPr lang="en-US" sz="2000" dirty="0" err="1"/>
              <a:t>asociat</a:t>
            </a:r>
            <a:r>
              <a:rPr lang="en-US" sz="2000" dirty="0"/>
              <a:t> cu </a:t>
            </a:r>
            <a:r>
              <a:rPr lang="en-US" sz="2000" dirty="0" err="1"/>
              <a:t>numele</a:t>
            </a:r>
            <a:r>
              <a:rPr lang="en-US" sz="2000" dirty="0"/>
              <a:t> </a:t>
            </a:r>
            <a:r>
              <a:rPr lang="en-US" sz="2000" dirty="0" err="1"/>
              <a:t>produsului</a:t>
            </a:r>
            <a:r>
              <a:rPr lang="en-US" sz="2000" dirty="0"/>
              <a:t>/</a:t>
            </a:r>
            <a:r>
              <a:rPr lang="en-US" sz="2000" dirty="0" err="1"/>
              <a:t>serviciului</a:t>
            </a:r>
            <a:r>
              <a:rPr lang="en-US" sz="2000" dirty="0"/>
              <a:t>, </a:t>
            </a:r>
            <a:r>
              <a:rPr lang="en-US" sz="2000" dirty="0" err="1"/>
              <a:t>sa</a:t>
            </a:r>
            <a:r>
              <a:rPr lang="en-US" sz="2000" dirty="0"/>
              <a:t> </a:t>
            </a:r>
            <a:r>
              <a:rPr lang="en-US" sz="2000" dirty="0" err="1"/>
              <a:t>mentioneze</a:t>
            </a:r>
            <a:r>
              <a:rPr lang="en-US" sz="2000" dirty="0"/>
              <a:t> </a:t>
            </a:r>
            <a:r>
              <a:rPr lang="en-US" sz="2000" dirty="0" err="1"/>
              <a:t>utilitatea</a:t>
            </a:r>
            <a:r>
              <a:rPr lang="en-US" sz="2000" dirty="0"/>
              <a:t> </a:t>
            </a:r>
            <a:r>
              <a:rPr lang="en-US" sz="2000" dirty="0" err="1"/>
              <a:t>produsului</a:t>
            </a:r>
            <a:r>
              <a:rPr lang="en-US" sz="2000" dirty="0"/>
              <a:t>/</a:t>
            </a:r>
            <a:r>
              <a:rPr lang="en-US" sz="2000" dirty="0" err="1"/>
              <a:t>serviciului</a:t>
            </a:r>
            <a:r>
              <a:rPr lang="en-US" sz="2000" dirty="0"/>
              <a:t>, </a:t>
            </a:r>
            <a:r>
              <a:rPr lang="en-US" sz="2000" dirty="0" err="1"/>
              <a:t>caracteristicile</a:t>
            </a:r>
            <a:r>
              <a:rPr lang="en-US" sz="2000" dirty="0"/>
              <a:t> </a:t>
            </a:r>
            <a:r>
              <a:rPr lang="en-US" sz="2000" dirty="0" err="1"/>
              <a:t>principale</a:t>
            </a:r>
            <a:r>
              <a:rPr lang="en-US" sz="2000" dirty="0"/>
              <a:t>, </a:t>
            </a:r>
            <a:r>
              <a:rPr lang="en-US" sz="2000" dirty="0" err="1"/>
              <a:t>mentiuni</a:t>
            </a:r>
            <a:r>
              <a:rPr lang="en-US" sz="2000" dirty="0"/>
              <a:t> </a:t>
            </a:r>
            <a:r>
              <a:rPr lang="en-US" sz="2000" dirty="0" err="1"/>
              <a:t>despre</a:t>
            </a:r>
            <a:r>
              <a:rPr lang="en-US" sz="2000" dirty="0"/>
              <a:t> </a:t>
            </a:r>
            <a:r>
              <a:rPr lang="en-US" sz="2000" dirty="0" err="1"/>
              <a:t>calitate</a:t>
            </a:r>
            <a:r>
              <a:rPr lang="en-US" sz="2000" dirty="0"/>
              <a:t> </a:t>
            </a:r>
            <a:r>
              <a:rPr lang="en-US" sz="2000" dirty="0" err="1"/>
              <a:t>si</a:t>
            </a:r>
            <a:r>
              <a:rPr lang="en-US" sz="2000" dirty="0"/>
              <a:t> pret.</a:t>
            </a:r>
          </a:p>
          <a:p>
            <a:pPr lvl="1">
              <a:spcAft>
                <a:spcPts val="600"/>
              </a:spcAft>
              <a:buFont typeface="Wingdings" pitchFamily="2" charset="2"/>
              <a:buChar char="ü"/>
            </a:pPr>
            <a:r>
              <a:rPr lang="en-US" sz="2000" dirty="0"/>
              <a:t>In </a:t>
            </a:r>
            <a:r>
              <a:rPr lang="en-US" sz="2000" dirty="0" err="1"/>
              <a:t>functie</a:t>
            </a:r>
            <a:r>
              <a:rPr lang="en-US" sz="2000" dirty="0"/>
              <a:t> de </a:t>
            </a:r>
            <a:r>
              <a:rPr lang="en-US" sz="2000" dirty="0" err="1"/>
              <a:t>posibilitatile</a:t>
            </a:r>
            <a:r>
              <a:rPr lang="en-US" sz="2000" dirty="0"/>
              <a:t> </a:t>
            </a:r>
            <a:r>
              <a:rPr lang="en-US" sz="2000" dirty="0" err="1"/>
              <a:t>financiare</a:t>
            </a:r>
            <a:r>
              <a:rPr lang="en-US" sz="2000" dirty="0"/>
              <a:t> ale </a:t>
            </a:r>
            <a:r>
              <a:rPr lang="en-US" sz="2000" dirty="0" err="1"/>
              <a:t>firmei</a:t>
            </a:r>
            <a:r>
              <a:rPr lang="en-US" sz="2000" dirty="0"/>
              <a:t> pot fi </a:t>
            </a:r>
            <a:r>
              <a:rPr lang="en-US" sz="2000" dirty="0" err="1"/>
              <a:t>realizate</a:t>
            </a:r>
            <a:r>
              <a:rPr lang="en-US" sz="2000" dirty="0"/>
              <a:t> </a:t>
            </a:r>
            <a:r>
              <a:rPr lang="en-US" sz="2000" dirty="0" err="1"/>
              <a:t>si</a:t>
            </a:r>
            <a:r>
              <a:rPr lang="en-US" sz="2000" dirty="0"/>
              <a:t> diverse </a:t>
            </a:r>
            <a:r>
              <a:rPr lang="en-US" sz="2000" dirty="0" err="1"/>
              <a:t>materiale</a:t>
            </a:r>
            <a:r>
              <a:rPr lang="en-US" sz="2000" dirty="0"/>
              <a:t> de </a:t>
            </a:r>
            <a:r>
              <a:rPr lang="en-US" sz="2000" dirty="0" err="1"/>
              <a:t>reclama</a:t>
            </a:r>
            <a:r>
              <a:rPr lang="en-US" sz="2000" dirty="0"/>
              <a:t> </a:t>
            </a:r>
            <a:r>
              <a:rPr lang="en-US" sz="2000" dirty="0" err="1"/>
              <a:t>sau</a:t>
            </a:r>
            <a:r>
              <a:rPr lang="en-US" sz="2000" dirty="0"/>
              <a:t> </a:t>
            </a:r>
            <a:r>
              <a:rPr lang="en-US" sz="2000" dirty="0" err="1"/>
              <a:t>obiecte</a:t>
            </a:r>
            <a:r>
              <a:rPr lang="en-US" sz="2000" dirty="0"/>
              <a:t> </a:t>
            </a:r>
            <a:r>
              <a:rPr lang="en-US" sz="2000" dirty="0" err="1"/>
              <a:t>promotionale</a:t>
            </a:r>
            <a:r>
              <a:rPr lang="en-US" sz="2000" dirty="0"/>
              <a:t> </a:t>
            </a:r>
            <a:r>
              <a:rPr lang="en-US" sz="2000" dirty="0" err="1"/>
              <a:t>sau</a:t>
            </a:r>
            <a:r>
              <a:rPr lang="en-US" sz="2000" dirty="0"/>
              <a:t> </a:t>
            </a:r>
            <a:r>
              <a:rPr lang="en-US" sz="2000" dirty="0" err="1"/>
              <a:t>sa</a:t>
            </a:r>
            <a:r>
              <a:rPr lang="en-US" sz="2000" dirty="0"/>
              <a:t> participle la </a:t>
            </a:r>
            <a:r>
              <a:rPr lang="en-US" sz="2000" dirty="0" err="1"/>
              <a:t>targuri</a:t>
            </a:r>
            <a:r>
              <a:rPr lang="en-US" sz="2000" dirty="0" smtClean="0"/>
              <a:t>.</a:t>
            </a:r>
          </a:p>
          <a:p>
            <a:r>
              <a:rPr lang="ro-RO" sz="2000" dirty="0" smtClean="0"/>
              <a:t>Exista </a:t>
            </a:r>
            <a:r>
              <a:rPr lang="ro-RO" sz="2000" dirty="0"/>
              <a:t>patru </a:t>
            </a:r>
            <a:r>
              <a:rPr lang="ro-RO" sz="2000" dirty="0" smtClean="0"/>
              <a:t>forme </a:t>
            </a:r>
            <a:r>
              <a:rPr lang="ro-RO" sz="2000" dirty="0"/>
              <a:t>principale de comunicare: </a:t>
            </a:r>
            <a:endParaRPr lang="en-US" sz="2000" dirty="0"/>
          </a:p>
          <a:p>
            <a:pPr lvl="1">
              <a:buFont typeface="Wingdings" pitchFamily="2" charset="2"/>
              <a:buChar char="ü"/>
            </a:pPr>
            <a:r>
              <a:rPr lang="ro-RO" sz="2000" dirty="0" smtClean="0"/>
              <a:t> </a:t>
            </a:r>
            <a:r>
              <a:rPr lang="ro-RO" sz="2000" dirty="0">
                <a:solidFill>
                  <a:srgbClr val="C00000"/>
                </a:solidFill>
              </a:rPr>
              <a:t>Publicitatea (reclama</a:t>
            </a:r>
            <a:r>
              <a:rPr lang="ro-RO" sz="2000" dirty="0"/>
              <a:t>)- realizata prin diferite canale media care necesita investitii de natura financiara;</a:t>
            </a:r>
            <a:endParaRPr lang="en-US" sz="2000" dirty="0"/>
          </a:p>
          <a:p>
            <a:pPr lvl="1">
              <a:buFont typeface="Wingdings" pitchFamily="2" charset="2"/>
              <a:buChar char="ü"/>
            </a:pPr>
            <a:r>
              <a:rPr lang="ro-RO" sz="2000" dirty="0" smtClean="0">
                <a:solidFill>
                  <a:srgbClr val="C00000"/>
                </a:solidFill>
              </a:rPr>
              <a:t> Promotiile</a:t>
            </a:r>
            <a:r>
              <a:rPr lang="en-US" sz="2000" dirty="0" smtClean="0">
                <a:solidFill>
                  <a:srgbClr val="C00000"/>
                </a:solidFill>
              </a:rPr>
              <a:t> </a:t>
            </a:r>
            <a:r>
              <a:rPr lang="en-US" sz="2000" dirty="0" smtClean="0"/>
              <a:t>- </a:t>
            </a:r>
            <a:r>
              <a:rPr lang="ro-RO" sz="2000" dirty="0" smtClean="0"/>
              <a:t>un </a:t>
            </a:r>
            <a:r>
              <a:rPr lang="ro-RO" sz="2000" dirty="0"/>
              <a:t>ansamblu de tehnici specifice prin care se urmareste ca intr-un timp limitat sa se </a:t>
            </a:r>
            <a:r>
              <a:rPr lang="en-US" sz="2000" dirty="0" err="1" smtClean="0"/>
              <a:t>creasca</a:t>
            </a:r>
            <a:r>
              <a:rPr lang="en-US" sz="2000" dirty="0" smtClean="0"/>
              <a:t> </a:t>
            </a:r>
            <a:r>
              <a:rPr lang="en-US" sz="2000" dirty="0" err="1" smtClean="0"/>
              <a:t>nivelul</a:t>
            </a:r>
            <a:r>
              <a:rPr lang="en-US" sz="2000" dirty="0" smtClean="0"/>
              <a:t> </a:t>
            </a:r>
            <a:r>
              <a:rPr lang="ro-RO" sz="2000" dirty="0" smtClean="0"/>
              <a:t>vanzarilor</a:t>
            </a:r>
            <a:r>
              <a:rPr lang="ro-RO" sz="2000" dirty="0"/>
              <a:t>;</a:t>
            </a:r>
            <a:endParaRPr lang="en-US" sz="2000" dirty="0"/>
          </a:p>
          <a:p>
            <a:pPr lvl="1">
              <a:buFont typeface="Wingdings" pitchFamily="2" charset="2"/>
              <a:buChar char="ü"/>
            </a:pPr>
            <a:r>
              <a:rPr lang="en-US" sz="2000" dirty="0" smtClean="0">
                <a:solidFill>
                  <a:srgbClr val="C00000"/>
                </a:solidFill>
              </a:rPr>
              <a:t> </a:t>
            </a:r>
            <a:r>
              <a:rPr lang="ro-RO" sz="2000" dirty="0" smtClean="0">
                <a:solidFill>
                  <a:srgbClr val="C00000"/>
                </a:solidFill>
              </a:rPr>
              <a:t>Relatiile </a:t>
            </a:r>
            <a:r>
              <a:rPr lang="ro-RO" sz="2000" dirty="0">
                <a:solidFill>
                  <a:srgbClr val="C00000"/>
                </a:solidFill>
              </a:rPr>
              <a:t>publice (PR-ul</a:t>
            </a:r>
            <a:r>
              <a:rPr lang="ro-RO" sz="2000" dirty="0"/>
              <a:t>), cuprinde toate modalitatile prin care un intreprinzator realizeaza o comunicare permanenta si eficienta cu mass-media, clientii, salariatii, partenerii etc.;</a:t>
            </a:r>
            <a:endParaRPr lang="en-US" sz="2000" dirty="0"/>
          </a:p>
          <a:p>
            <a:pPr lvl="1">
              <a:spcAft>
                <a:spcPts val="600"/>
              </a:spcAft>
              <a:buFont typeface="Wingdings" pitchFamily="2" charset="2"/>
              <a:buChar char="ü"/>
            </a:pPr>
            <a:r>
              <a:rPr lang="ro-RO" sz="2000" dirty="0" smtClean="0"/>
              <a:t> </a:t>
            </a:r>
            <a:r>
              <a:rPr lang="ro-RO" sz="2000" dirty="0">
                <a:solidFill>
                  <a:srgbClr val="C00000"/>
                </a:solidFill>
              </a:rPr>
              <a:t>Vanzarea </a:t>
            </a:r>
            <a:r>
              <a:rPr lang="ro-RO" sz="2000" dirty="0" smtClean="0">
                <a:solidFill>
                  <a:srgbClr val="C00000"/>
                </a:solidFill>
              </a:rPr>
              <a:t>personala</a:t>
            </a:r>
            <a:r>
              <a:rPr lang="ro-RO" sz="2000" dirty="0" smtClean="0"/>
              <a:t> </a:t>
            </a:r>
            <a:r>
              <a:rPr lang="ro-RO" sz="2000" dirty="0"/>
              <a:t>presupune contactul direct al unei persoane (vanzatorul) cu clientul.</a:t>
            </a:r>
            <a:endParaRPr lang="en-US" sz="2000" dirty="0"/>
          </a:p>
          <a:p>
            <a:pPr lvl="0"/>
            <a:endParaRPr lang="en-US" b="1" dirty="0"/>
          </a:p>
          <a:p>
            <a:pPr lvl="0"/>
            <a:endParaRPr lang="en-US" b="1" dirty="0" smtClean="0"/>
          </a:p>
          <a:p>
            <a:pPr lvl="0"/>
            <a:endParaRPr lang="en-US" b="1"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26</a:t>
            </a:fld>
            <a:endParaRPr lang="ro-RO"/>
          </a:p>
        </p:txBody>
      </p:sp>
    </p:spTree>
    <p:extLst>
      <p:ext uri="{BB962C8B-B14F-4D97-AF65-F5344CB8AC3E}">
        <p14:creationId xmlns:p14="http://schemas.microsoft.com/office/powerpoint/2010/main" xmlns="" val="27199906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6" y="985720"/>
            <a:ext cx="12051494" cy="5878532"/>
          </a:xfrm>
          <a:prstGeom prst="rect">
            <a:avLst/>
          </a:prstGeom>
        </p:spPr>
        <p:txBody>
          <a:bodyPr wrap="square">
            <a:spAutoFit/>
          </a:bodyPr>
          <a:lstStyle/>
          <a:p>
            <a:pPr>
              <a:spcBef>
                <a:spcPts val="600"/>
              </a:spcBef>
            </a:pPr>
            <a:r>
              <a:rPr lang="en-US" sz="2000" b="1" dirty="0" err="1" smtClean="0">
                <a:solidFill>
                  <a:srgbClr val="C00000"/>
                </a:solidFill>
              </a:rPr>
              <a:t>Politica</a:t>
            </a:r>
            <a:r>
              <a:rPr lang="en-US" sz="2000" b="1" dirty="0" smtClean="0">
                <a:solidFill>
                  <a:srgbClr val="C00000"/>
                </a:solidFill>
              </a:rPr>
              <a:t> </a:t>
            </a:r>
            <a:r>
              <a:rPr lang="en-US" sz="2000" b="1" dirty="0">
                <a:solidFill>
                  <a:srgbClr val="C00000"/>
                </a:solidFill>
              </a:rPr>
              <a:t>de </a:t>
            </a:r>
            <a:r>
              <a:rPr lang="en-US" sz="2000" b="1" dirty="0" err="1">
                <a:solidFill>
                  <a:srgbClr val="C00000"/>
                </a:solidFill>
              </a:rPr>
              <a:t>pret</a:t>
            </a:r>
            <a:r>
              <a:rPr lang="en-US" sz="2000" b="1" dirty="0">
                <a:solidFill>
                  <a:srgbClr val="C00000"/>
                </a:solidFill>
              </a:rPr>
              <a:t> </a:t>
            </a:r>
            <a:r>
              <a:rPr lang="en-US" sz="2000" b="1" dirty="0" err="1">
                <a:solidFill>
                  <a:srgbClr val="C00000"/>
                </a:solidFill>
              </a:rPr>
              <a:t>si</a:t>
            </a:r>
            <a:r>
              <a:rPr lang="en-US" sz="2000" b="1" dirty="0">
                <a:solidFill>
                  <a:srgbClr val="C00000"/>
                </a:solidFill>
              </a:rPr>
              <a:t> de </a:t>
            </a:r>
            <a:r>
              <a:rPr lang="en-US" sz="2000" b="1" dirty="0" err="1">
                <a:solidFill>
                  <a:srgbClr val="C00000"/>
                </a:solidFill>
              </a:rPr>
              <a:t>conditii</a:t>
            </a:r>
            <a:r>
              <a:rPr lang="en-US" sz="2000" b="1" dirty="0">
                <a:solidFill>
                  <a:srgbClr val="C00000"/>
                </a:solidFill>
              </a:rPr>
              <a:t> de </a:t>
            </a:r>
            <a:r>
              <a:rPr lang="en-US" sz="2000" b="1" dirty="0" err="1">
                <a:solidFill>
                  <a:srgbClr val="C00000"/>
                </a:solidFill>
              </a:rPr>
              <a:t>plata</a:t>
            </a:r>
            <a:endParaRPr lang="en-US" sz="2000" dirty="0">
              <a:solidFill>
                <a:srgbClr val="C00000"/>
              </a:solidFill>
            </a:endParaRPr>
          </a:p>
          <a:p>
            <a:pPr>
              <a:spcBef>
                <a:spcPts val="600"/>
              </a:spcBef>
            </a:pPr>
            <a:r>
              <a:rPr lang="en-GB" sz="2000" b="1" dirty="0" err="1"/>
              <a:t>Pretul</a:t>
            </a:r>
            <a:r>
              <a:rPr lang="en-GB" sz="2000" b="1" dirty="0"/>
              <a:t> </a:t>
            </a:r>
            <a:r>
              <a:rPr lang="en-GB" sz="2000" b="1" dirty="0" err="1"/>
              <a:t>este</a:t>
            </a:r>
            <a:r>
              <a:rPr lang="en-GB" sz="2000" b="1" dirty="0"/>
              <a:t> </a:t>
            </a:r>
            <a:r>
              <a:rPr lang="en-GB" sz="2000" b="1" dirty="0" err="1"/>
              <a:t>determinat</a:t>
            </a:r>
            <a:r>
              <a:rPr lang="en-GB" sz="2000" b="1" dirty="0"/>
              <a:t> de </a:t>
            </a:r>
            <a:r>
              <a:rPr lang="en-GB" sz="2000" b="1" dirty="0" err="1"/>
              <a:t>piata</a:t>
            </a:r>
            <a:r>
              <a:rPr lang="en-GB" sz="2000" b="1" dirty="0"/>
              <a:t>, prin </a:t>
            </a:r>
            <a:r>
              <a:rPr lang="en-GB" sz="2000" b="1" dirty="0" err="1"/>
              <a:t>echilibru</a:t>
            </a:r>
            <a:r>
              <a:rPr lang="en-GB" sz="2000" b="1" dirty="0"/>
              <a:t> </a:t>
            </a:r>
            <a:r>
              <a:rPr lang="en-GB" sz="2000" b="1" dirty="0" err="1"/>
              <a:t>intre</a:t>
            </a:r>
            <a:r>
              <a:rPr lang="en-GB" sz="2000" b="1" dirty="0"/>
              <a:t> </a:t>
            </a:r>
            <a:r>
              <a:rPr lang="en-GB" sz="2000" b="1" dirty="0" err="1"/>
              <a:t>cerere</a:t>
            </a:r>
            <a:r>
              <a:rPr lang="en-GB" sz="2000" b="1" dirty="0"/>
              <a:t> </a:t>
            </a:r>
            <a:r>
              <a:rPr lang="en-GB" sz="2000" b="1" dirty="0" err="1"/>
              <a:t>si</a:t>
            </a:r>
            <a:r>
              <a:rPr lang="en-GB" sz="2000" b="1" dirty="0"/>
              <a:t> </a:t>
            </a:r>
            <a:r>
              <a:rPr lang="en-GB" sz="2000" b="1" dirty="0" err="1"/>
              <a:t>oferta</a:t>
            </a:r>
            <a:r>
              <a:rPr lang="en-GB" sz="2000" b="1" dirty="0" smtClean="0"/>
              <a:t>.</a:t>
            </a:r>
            <a:endParaRPr lang="en-US" sz="2000" dirty="0" smtClean="0"/>
          </a:p>
          <a:p>
            <a:pPr>
              <a:spcAft>
                <a:spcPts val="600"/>
              </a:spcAft>
            </a:pPr>
            <a:r>
              <a:rPr lang="en-US" sz="2000" dirty="0" err="1" smtClean="0"/>
              <a:t>Exista</a:t>
            </a:r>
            <a:r>
              <a:rPr lang="en-US" sz="2000" dirty="0" smtClean="0"/>
              <a:t> </a:t>
            </a:r>
            <a:r>
              <a:rPr lang="en-US" sz="2000" dirty="0" err="1"/>
              <a:t>trei</a:t>
            </a:r>
            <a:r>
              <a:rPr lang="en-US" sz="2000" dirty="0"/>
              <a:t> </a:t>
            </a:r>
            <a:r>
              <a:rPr lang="en-US" sz="2000" dirty="0" err="1"/>
              <a:t>mari</a:t>
            </a:r>
            <a:r>
              <a:rPr lang="en-US" sz="2000" dirty="0"/>
              <a:t> </a:t>
            </a:r>
            <a:r>
              <a:rPr lang="en-US" sz="2000" dirty="0" err="1"/>
              <a:t>categorii</a:t>
            </a:r>
            <a:r>
              <a:rPr lang="en-US" sz="2000" dirty="0"/>
              <a:t> de </a:t>
            </a:r>
            <a:r>
              <a:rPr lang="en-US" sz="2000" dirty="0" err="1"/>
              <a:t>metode</a:t>
            </a:r>
            <a:r>
              <a:rPr lang="en-US" sz="2000" dirty="0"/>
              <a:t> de </a:t>
            </a:r>
            <a:r>
              <a:rPr lang="en-US" sz="2000" dirty="0" err="1"/>
              <a:t>stabilire</a:t>
            </a:r>
            <a:r>
              <a:rPr lang="en-US" sz="2000" dirty="0"/>
              <a:t> a </a:t>
            </a:r>
            <a:r>
              <a:rPr lang="en-US" sz="2000" dirty="0" err="1"/>
              <a:t>pretului</a:t>
            </a:r>
            <a:r>
              <a:rPr lang="en-US" sz="2000" dirty="0"/>
              <a:t> </a:t>
            </a:r>
            <a:r>
              <a:rPr lang="en-US" sz="2000" dirty="0" err="1"/>
              <a:t>unui</a:t>
            </a:r>
            <a:r>
              <a:rPr lang="en-US" sz="2000" dirty="0"/>
              <a:t> </a:t>
            </a:r>
            <a:r>
              <a:rPr lang="en-US" sz="2000" dirty="0" err="1"/>
              <a:t>produs</a:t>
            </a:r>
            <a:r>
              <a:rPr lang="en-US" sz="2000" dirty="0"/>
              <a:t>:</a:t>
            </a:r>
          </a:p>
          <a:p>
            <a:pPr lvl="1">
              <a:spcAft>
                <a:spcPts val="600"/>
              </a:spcAft>
              <a:buFont typeface="Wingdings" pitchFamily="2" charset="2"/>
              <a:buChar char="ü"/>
            </a:pPr>
            <a:r>
              <a:rPr lang="en-US" sz="2000" b="1" dirty="0" err="1"/>
              <a:t>Pretul</a:t>
            </a:r>
            <a:r>
              <a:rPr lang="en-US" sz="2000" b="1" dirty="0"/>
              <a:t> in </a:t>
            </a:r>
            <a:r>
              <a:rPr lang="en-US" sz="2000" b="1" dirty="0" err="1"/>
              <a:t>functie</a:t>
            </a:r>
            <a:r>
              <a:rPr lang="en-US" sz="2000" b="1" dirty="0"/>
              <a:t> de </a:t>
            </a:r>
            <a:r>
              <a:rPr lang="en-US" sz="2000" b="1" dirty="0" err="1" smtClean="0"/>
              <a:t>costuri</a:t>
            </a:r>
            <a:r>
              <a:rPr lang="en-US" sz="2000" b="1" dirty="0" smtClean="0"/>
              <a:t>: </a:t>
            </a:r>
            <a:r>
              <a:rPr lang="en-US" sz="2000" dirty="0" smtClean="0"/>
              <a:t>Se </a:t>
            </a:r>
            <a:r>
              <a:rPr lang="en-US" sz="2000" dirty="0"/>
              <a:t>face o </a:t>
            </a:r>
            <a:r>
              <a:rPr lang="en-US" sz="2000" dirty="0" err="1"/>
              <a:t>lista</a:t>
            </a:r>
            <a:r>
              <a:rPr lang="en-US" sz="2000" dirty="0"/>
              <a:t> cu </a:t>
            </a:r>
            <a:r>
              <a:rPr lang="en-US" sz="2000" dirty="0" err="1"/>
              <a:t>toate</a:t>
            </a:r>
            <a:r>
              <a:rPr lang="en-US" sz="2000" dirty="0"/>
              <a:t> </a:t>
            </a:r>
            <a:r>
              <a:rPr lang="en-US" sz="2000" dirty="0" err="1"/>
              <a:t>cheltuielile</a:t>
            </a:r>
            <a:r>
              <a:rPr lang="en-US" sz="2000" dirty="0"/>
              <a:t> </a:t>
            </a:r>
            <a:r>
              <a:rPr lang="en-US" sz="2000" dirty="0" err="1"/>
              <a:t>necesare</a:t>
            </a:r>
            <a:r>
              <a:rPr lang="en-US" sz="2000" dirty="0"/>
              <a:t> </a:t>
            </a:r>
            <a:r>
              <a:rPr lang="en-US" sz="2000" dirty="0" err="1"/>
              <a:t>pentru</a:t>
            </a:r>
            <a:r>
              <a:rPr lang="en-US" sz="2000" dirty="0"/>
              <a:t> </a:t>
            </a:r>
            <a:r>
              <a:rPr lang="en-US" sz="2000" dirty="0" err="1"/>
              <a:t>fabricarea</a:t>
            </a:r>
            <a:r>
              <a:rPr lang="en-US" sz="2000" dirty="0"/>
              <a:t> </a:t>
            </a:r>
            <a:r>
              <a:rPr lang="en-US" sz="2000" dirty="0" err="1"/>
              <a:t>unui</a:t>
            </a:r>
            <a:r>
              <a:rPr lang="en-US" sz="2000" dirty="0"/>
              <a:t> </a:t>
            </a:r>
            <a:r>
              <a:rPr lang="en-US" sz="2000" dirty="0" err="1"/>
              <a:t>produs</a:t>
            </a:r>
            <a:r>
              <a:rPr lang="en-US" sz="2000" dirty="0"/>
              <a:t> </a:t>
            </a:r>
            <a:r>
              <a:rPr lang="en-US" sz="2000" dirty="0" err="1"/>
              <a:t>sau</a:t>
            </a:r>
            <a:r>
              <a:rPr lang="en-US" sz="2000" dirty="0"/>
              <a:t> </a:t>
            </a:r>
            <a:r>
              <a:rPr lang="en-US" sz="2000" dirty="0" err="1"/>
              <a:t>prestarea</a:t>
            </a:r>
            <a:r>
              <a:rPr lang="en-US" sz="2000" dirty="0"/>
              <a:t> </a:t>
            </a:r>
            <a:r>
              <a:rPr lang="en-US" sz="2000" dirty="0" err="1"/>
              <a:t>unui</a:t>
            </a:r>
            <a:r>
              <a:rPr lang="en-US" sz="2000" dirty="0"/>
              <a:t> </a:t>
            </a:r>
            <a:r>
              <a:rPr lang="en-US" sz="2000" dirty="0" err="1"/>
              <a:t>serviciu</a:t>
            </a:r>
            <a:r>
              <a:rPr lang="en-US" sz="2000" dirty="0"/>
              <a:t> </a:t>
            </a:r>
            <a:r>
              <a:rPr lang="en-US" sz="2000" dirty="0" err="1" smtClean="0"/>
              <a:t>si</a:t>
            </a:r>
            <a:r>
              <a:rPr lang="en-US" sz="2000" dirty="0" smtClean="0"/>
              <a:t> </a:t>
            </a:r>
            <a:r>
              <a:rPr lang="en-US" sz="2000" dirty="0"/>
              <a:t>se </a:t>
            </a:r>
            <a:r>
              <a:rPr lang="en-US" sz="2000" dirty="0" err="1"/>
              <a:t>obtine</a:t>
            </a:r>
            <a:r>
              <a:rPr lang="en-US" sz="2000" dirty="0"/>
              <a:t> </a:t>
            </a:r>
            <a:r>
              <a:rPr lang="en-US" sz="2000" dirty="0" err="1"/>
              <a:t>costul</a:t>
            </a:r>
            <a:r>
              <a:rPr lang="en-US" sz="2000" dirty="0"/>
              <a:t> de </a:t>
            </a:r>
            <a:r>
              <a:rPr lang="en-US" sz="2000" dirty="0" err="1"/>
              <a:t>productie</a:t>
            </a:r>
            <a:r>
              <a:rPr lang="en-US" sz="2000" dirty="0"/>
              <a:t>. Se </a:t>
            </a:r>
            <a:r>
              <a:rPr lang="en-US" sz="2000" dirty="0" err="1"/>
              <a:t>adauga</a:t>
            </a:r>
            <a:r>
              <a:rPr lang="en-US" sz="2000" dirty="0"/>
              <a:t> o </a:t>
            </a:r>
            <a:r>
              <a:rPr lang="en-US" sz="2000" dirty="0" err="1"/>
              <a:t>marja</a:t>
            </a:r>
            <a:r>
              <a:rPr lang="en-US" sz="2000" dirty="0"/>
              <a:t> de profit </a:t>
            </a:r>
            <a:r>
              <a:rPr lang="en-US" sz="2000" dirty="0" err="1"/>
              <a:t>rezonabila</a:t>
            </a:r>
            <a:r>
              <a:rPr lang="en-US" sz="2000" dirty="0"/>
              <a:t> (de </a:t>
            </a:r>
            <a:r>
              <a:rPr lang="en-US" sz="2000" dirty="0" err="1"/>
              <a:t>pilda</a:t>
            </a:r>
            <a:r>
              <a:rPr lang="en-US" sz="2000" dirty="0"/>
              <a:t> 20% din </a:t>
            </a:r>
            <a:r>
              <a:rPr lang="en-US" sz="2000" dirty="0" err="1"/>
              <a:t>costul</a:t>
            </a:r>
            <a:r>
              <a:rPr lang="en-US" sz="2000" dirty="0"/>
              <a:t> total de </a:t>
            </a:r>
            <a:r>
              <a:rPr lang="en-US" sz="2000" dirty="0" err="1"/>
              <a:t>productie</a:t>
            </a:r>
            <a:r>
              <a:rPr lang="en-US" sz="2000" dirty="0"/>
              <a:t>). Se </a:t>
            </a:r>
            <a:r>
              <a:rPr lang="en-US" sz="2000" dirty="0" err="1"/>
              <a:t>adauga</a:t>
            </a:r>
            <a:r>
              <a:rPr lang="en-US" sz="2000" dirty="0"/>
              <a:t> </a:t>
            </a:r>
            <a:r>
              <a:rPr lang="en-US" sz="2000" dirty="0" err="1"/>
              <a:t>costurile</a:t>
            </a:r>
            <a:r>
              <a:rPr lang="en-US" sz="2000" dirty="0"/>
              <a:t> legate de marketing </a:t>
            </a:r>
            <a:r>
              <a:rPr lang="en-US" sz="2000" dirty="0" err="1"/>
              <a:t>si</a:t>
            </a:r>
            <a:r>
              <a:rPr lang="en-US" sz="2000" dirty="0"/>
              <a:t> de </a:t>
            </a:r>
            <a:r>
              <a:rPr lang="en-US" sz="2000" dirty="0" err="1"/>
              <a:t>administratie</a:t>
            </a:r>
            <a:r>
              <a:rPr lang="en-US" sz="2000" dirty="0"/>
              <a:t> </a:t>
            </a:r>
            <a:r>
              <a:rPr lang="en-US" sz="2000" dirty="0" err="1"/>
              <a:t>si</a:t>
            </a:r>
            <a:r>
              <a:rPr lang="en-US" sz="2000" dirty="0"/>
              <a:t> se </a:t>
            </a:r>
            <a:r>
              <a:rPr lang="en-US" sz="2000" dirty="0" err="1"/>
              <a:t>obtine</a:t>
            </a:r>
            <a:r>
              <a:rPr lang="en-US" sz="2000" dirty="0"/>
              <a:t> </a:t>
            </a:r>
            <a:r>
              <a:rPr lang="ro-RO" sz="2000" dirty="0"/>
              <a:t>din costul total de </a:t>
            </a:r>
            <a:r>
              <a:rPr lang="ro-RO" sz="2000" dirty="0" smtClean="0"/>
              <a:t>productie</a:t>
            </a:r>
            <a:r>
              <a:rPr lang="en-US" sz="2000" dirty="0" smtClean="0"/>
              <a:t>. Se </a:t>
            </a:r>
            <a:r>
              <a:rPr lang="en-US" sz="2000" dirty="0" err="1" smtClean="0"/>
              <a:t>adauga</a:t>
            </a:r>
            <a:r>
              <a:rPr lang="en-US" sz="2000" dirty="0" smtClean="0"/>
              <a:t> o </a:t>
            </a:r>
            <a:r>
              <a:rPr lang="en-US" sz="2000" dirty="0" err="1" smtClean="0"/>
              <a:t>marja</a:t>
            </a:r>
            <a:r>
              <a:rPr lang="en-US" sz="2000" dirty="0" smtClean="0"/>
              <a:t> de profit </a:t>
            </a:r>
            <a:r>
              <a:rPr lang="en-US" sz="2000" dirty="0" err="1" smtClean="0"/>
              <a:t>si</a:t>
            </a:r>
            <a:r>
              <a:rPr lang="en-US" sz="2000" dirty="0" smtClean="0"/>
              <a:t> se </a:t>
            </a:r>
            <a:r>
              <a:rPr lang="en-US" sz="2000" dirty="0" err="1" smtClean="0"/>
              <a:t>obtine</a:t>
            </a:r>
            <a:r>
              <a:rPr lang="en-US" sz="2000" dirty="0" smtClean="0"/>
              <a:t> </a:t>
            </a:r>
            <a:r>
              <a:rPr lang="en-US" sz="2000" dirty="0" err="1" smtClean="0"/>
              <a:t>pretul</a:t>
            </a:r>
            <a:r>
              <a:rPr lang="en-US" sz="2000" dirty="0" smtClean="0"/>
              <a:t> de </a:t>
            </a:r>
            <a:r>
              <a:rPr lang="en-US" sz="2000" dirty="0" err="1" smtClean="0"/>
              <a:t>vanzare</a:t>
            </a:r>
            <a:r>
              <a:rPr lang="ro-RO" sz="2000" dirty="0" smtClean="0"/>
              <a:t> </a:t>
            </a:r>
            <a:endParaRPr lang="en-US" sz="2000" dirty="0" smtClean="0"/>
          </a:p>
          <a:p>
            <a:pPr lvl="1">
              <a:spcAft>
                <a:spcPts val="600"/>
              </a:spcAft>
              <a:buFont typeface="Wingdings" pitchFamily="2" charset="2"/>
              <a:buChar char="ü"/>
            </a:pPr>
            <a:r>
              <a:rPr lang="en-US" sz="2000" b="1" dirty="0" err="1" smtClean="0"/>
              <a:t>Pretul</a:t>
            </a:r>
            <a:r>
              <a:rPr lang="en-US" sz="2000" b="1" dirty="0" smtClean="0"/>
              <a:t> </a:t>
            </a:r>
            <a:r>
              <a:rPr lang="en-US" sz="2000" b="1" dirty="0"/>
              <a:t>in </a:t>
            </a:r>
            <a:r>
              <a:rPr lang="en-US" sz="2000" b="1" dirty="0" err="1"/>
              <a:t>functie</a:t>
            </a:r>
            <a:r>
              <a:rPr lang="en-US" sz="2000" b="1" dirty="0"/>
              <a:t> de </a:t>
            </a:r>
            <a:r>
              <a:rPr lang="en-US" sz="2000" b="1" dirty="0" err="1" smtClean="0"/>
              <a:t>cerere</a:t>
            </a:r>
            <a:r>
              <a:rPr lang="en-US" sz="2000" b="1" dirty="0" smtClean="0"/>
              <a:t>: </a:t>
            </a:r>
            <a:r>
              <a:rPr lang="en-US" sz="2000" dirty="0" smtClean="0"/>
              <a:t> Se </a:t>
            </a:r>
            <a:r>
              <a:rPr lang="en-US" sz="2000" dirty="0" err="1" smtClean="0"/>
              <a:t>fixeaza</a:t>
            </a:r>
            <a:r>
              <a:rPr lang="en-US" sz="2000" dirty="0" smtClean="0"/>
              <a:t>  </a:t>
            </a:r>
            <a:r>
              <a:rPr lang="en-US" sz="2000" dirty="0" err="1"/>
              <a:t>pretul</a:t>
            </a:r>
            <a:r>
              <a:rPr lang="en-US" sz="2000" dirty="0"/>
              <a:t> </a:t>
            </a:r>
            <a:r>
              <a:rPr lang="en-US" sz="2000" dirty="0" err="1"/>
              <a:t>produsului</a:t>
            </a:r>
            <a:r>
              <a:rPr lang="en-US" sz="2000" dirty="0"/>
              <a:t>/</a:t>
            </a:r>
            <a:r>
              <a:rPr lang="en-US" sz="2000" dirty="0" err="1"/>
              <a:t>serviciului</a:t>
            </a:r>
            <a:r>
              <a:rPr lang="en-US" sz="2000" dirty="0"/>
              <a:t> la o </a:t>
            </a:r>
            <a:r>
              <a:rPr lang="en-US" sz="2000" dirty="0" err="1"/>
              <a:t>valoare</a:t>
            </a:r>
            <a:r>
              <a:rPr lang="en-US" sz="2000" dirty="0"/>
              <a:t> </a:t>
            </a:r>
            <a:r>
              <a:rPr lang="en-US" sz="2000" dirty="0" err="1" smtClean="0"/>
              <a:t>pe</a:t>
            </a:r>
            <a:r>
              <a:rPr lang="en-US" sz="2000" dirty="0" smtClean="0"/>
              <a:t> care se </a:t>
            </a:r>
            <a:r>
              <a:rPr lang="en-US" sz="2000" dirty="0" err="1" smtClean="0"/>
              <a:t>considera</a:t>
            </a:r>
            <a:r>
              <a:rPr lang="en-US" sz="2000" dirty="0" smtClean="0"/>
              <a:t> </a:t>
            </a:r>
            <a:r>
              <a:rPr lang="en-US" sz="2000" dirty="0"/>
              <a:t>ca </a:t>
            </a:r>
            <a:r>
              <a:rPr lang="en-US" sz="2000" dirty="0" err="1"/>
              <a:t>piata</a:t>
            </a:r>
            <a:r>
              <a:rPr lang="en-US" sz="2000" dirty="0"/>
              <a:t> (</a:t>
            </a:r>
            <a:r>
              <a:rPr lang="en-US" sz="2000" dirty="0" err="1"/>
              <a:t>cererea</a:t>
            </a:r>
            <a:r>
              <a:rPr lang="en-US" sz="2000" dirty="0"/>
              <a:t>) o </a:t>
            </a:r>
            <a:r>
              <a:rPr lang="en-US" sz="2000" dirty="0" err="1"/>
              <a:t>va</a:t>
            </a:r>
            <a:r>
              <a:rPr lang="en-US" sz="2000" dirty="0"/>
              <a:t> </a:t>
            </a:r>
            <a:r>
              <a:rPr lang="en-US" sz="2000" dirty="0" err="1"/>
              <a:t>accepta</a:t>
            </a:r>
            <a:r>
              <a:rPr lang="en-US" sz="2000" dirty="0"/>
              <a:t>. </a:t>
            </a:r>
            <a:r>
              <a:rPr lang="en-US" sz="2000" dirty="0" smtClean="0"/>
              <a:t>M </a:t>
            </a:r>
            <a:r>
              <a:rPr lang="en-US" sz="2000" dirty="0" err="1"/>
              <a:t>metoda</a:t>
            </a:r>
            <a:r>
              <a:rPr lang="en-US" sz="2000" dirty="0"/>
              <a:t> se </a:t>
            </a:r>
            <a:r>
              <a:rPr lang="en-US" sz="2000" dirty="0" err="1"/>
              <a:t>poate</a:t>
            </a:r>
            <a:r>
              <a:rPr lang="en-US" sz="2000" dirty="0"/>
              <a:t> </a:t>
            </a:r>
            <a:r>
              <a:rPr lang="en-US" sz="2000" dirty="0" err="1"/>
              <a:t>folosi</a:t>
            </a:r>
            <a:r>
              <a:rPr lang="en-US" sz="2000" dirty="0"/>
              <a:t> </a:t>
            </a:r>
            <a:r>
              <a:rPr lang="en-US" sz="2000" dirty="0" err="1"/>
              <a:t>daca</a:t>
            </a:r>
            <a:r>
              <a:rPr lang="en-US" sz="2000" dirty="0"/>
              <a:t> </a:t>
            </a:r>
            <a:r>
              <a:rPr lang="en-US" sz="2000" dirty="0" err="1" smtClean="0"/>
              <a:t>cunoasteti</a:t>
            </a:r>
            <a:r>
              <a:rPr lang="en-US" sz="2000" dirty="0" smtClean="0"/>
              <a:t> </a:t>
            </a:r>
            <a:r>
              <a:rPr lang="en-US" sz="2000" dirty="0"/>
              <a:t>bine </a:t>
            </a:r>
            <a:r>
              <a:rPr lang="en-US" sz="2000" dirty="0" err="1"/>
              <a:t>piata</a:t>
            </a:r>
            <a:r>
              <a:rPr lang="en-US" sz="2000" dirty="0"/>
              <a:t> </a:t>
            </a:r>
            <a:r>
              <a:rPr lang="en-US" sz="2000" dirty="0" err="1"/>
              <a:t>si</a:t>
            </a:r>
            <a:r>
              <a:rPr lang="en-US" sz="2000" dirty="0"/>
              <a:t> </a:t>
            </a:r>
            <a:r>
              <a:rPr lang="en-US" sz="2000" dirty="0" err="1"/>
              <a:t>preturile</a:t>
            </a:r>
            <a:r>
              <a:rPr lang="en-US" sz="2000" dirty="0"/>
              <a:t> </a:t>
            </a:r>
            <a:r>
              <a:rPr lang="en-US" sz="2000" dirty="0" err="1"/>
              <a:t>acceptabile</a:t>
            </a:r>
            <a:r>
              <a:rPr lang="en-US" sz="2000" dirty="0"/>
              <a:t> </a:t>
            </a:r>
            <a:r>
              <a:rPr lang="en-US" sz="2000" dirty="0" err="1"/>
              <a:t>pentru</a:t>
            </a:r>
            <a:r>
              <a:rPr lang="en-US" sz="2000" dirty="0"/>
              <a:t> </a:t>
            </a:r>
            <a:r>
              <a:rPr lang="en-US" sz="2000" dirty="0" err="1"/>
              <a:t>clienti</a:t>
            </a:r>
            <a:r>
              <a:rPr lang="en-US" sz="2000" dirty="0"/>
              <a:t>. </a:t>
            </a:r>
            <a:r>
              <a:rPr lang="en-US" sz="2000" dirty="0" smtClean="0"/>
              <a:t>La </a:t>
            </a:r>
            <a:r>
              <a:rPr lang="en-US" sz="2000" dirty="0" err="1"/>
              <a:t>fixarea</a:t>
            </a:r>
            <a:r>
              <a:rPr lang="en-US" sz="2000" dirty="0"/>
              <a:t> </a:t>
            </a:r>
            <a:r>
              <a:rPr lang="en-US" sz="2000" dirty="0" err="1"/>
              <a:t>pretului</a:t>
            </a:r>
            <a:r>
              <a:rPr lang="en-US" sz="2000" dirty="0"/>
              <a:t> se </a:t>
            </a:r>
            <a:r>
              <a:rPr lang="en-US" sz="2000" dirty="0" err="1"/>
              <a:t>poate</a:t>
            </a:r>
            <a:r>
              <a:rPr lang="en-US" sz="2000" dirty="0"/>
              <a:t> tine </a:t>
            </a:r>
            <a:r>
              <a:rPr lang="en-US" sz="2000" dirty="0" err="1"/>
              <a:t>seama</a:t>
            </a:r>
            <a:r>
              <a:rPr lang="en-US" sz="2000" dirty="0"/>
              <a:t> </a:t>
            </a:r>
            <a:r>
              <a:rPr lang="en-US" sz="2000" dirty="0" err="1"/>
              <a:t>si</a:t>
            </a:r>
            <a:r>
              <a:rPr lang="en-US" sz="2000" dirty="0"/>
              <a:t> de </a:t>
            </a:r>
            <a:r>
              <a:rPr lang="en-US" sz="2000" dirty="0" err="1"/>
              <a:t>comportamentul</a:t>
            </a:r>
            <a:r>
              <a:rPr lang="en-US" sz="2000" dirty="0"/>
              <a:t> </a:t>
            </a:r>
            <a:r>
              <a:rPr lang="en-US" sz="2000" dirty="0" err="1"/>
              <a:t>psihologic</a:t>
            </a:r>
            <a:r>
              <a:rPr lang="en-US" sz="2000" dirty="0"/>
              <a:t> al </a:t>
            </a:r>
            <a:r>
              <a:rPr lang="en-US" sz="2000" dirty="0" err="1" smtClean="0"/>
              <a:t>clientilor</a:t>
            </a:r>
            <a:r>
              <a:rPr lang="en-US" sz="2000" dirty="0"/>
              <a:t>. De </a:t>
            </a:r>
            <a:r>
              <a:rPr lang="en-US" sz="2000" dirty="0" err="1"/>
              <a:t>pilda</a:t>
            </a:r>
            <a:r>
              <a:rPr lang="en-US" sz="2000" dirty="0"/>
              <a:t> tot </a:t>
            </a:r>
            <a:r>
              <a:rPr lang="en-US" sz="2000" dirty="0" err="1"/>
              <a:t>mai</a:t>
            </a:r>
            <a:r>
              <a:rPr lang="en-US" sz="2000" dirty="0"/>
              <a:t> </a:t>
            </a:r>
            <a:r>
              <a:rPr lang="en-US" sz="2000" dirty="0" err="1"/>
              <a:t>mult</a:t>
            </a:r>
            <a:r>
              <a:rPr lang="en-US" sz="2000" dirty="0"/>
              <a:t> </a:t>
            </a:r>
            <a:r>
              <a:rPr lang="en-US" sz="2000" dirty="0" err="1"/>
              <a:t>preturile</a:t>
            </a:r>
            <a:r>
              <a:rPr lang="en-US" sz="2000" dirty="0"/>
              <a:t> se </a:t>
            </a:r>
            <a:r>
              <a:rPr lang="en-US" sz="2000" dirty="0" err="1"/>
              <a:t>stabilesc</a:t>
            </a:r>
            <a:r>
              <a:rPr lang="en-US" sz="2000" dirty="0"/>
              <a:t> de </a:t>
            </a:r>
            <a:r>
              <a:rPr lang="en-US" sz="2000" dirty="0" err="1"/>
              <a:t>genul</a:t>
            </a:r>
            <a:r>
              <a:rPr lang="en-US" sz="2000" dirty="0"/>
              <a:t>: 99 lei, 199 lei etc. </a:t>
            </a:r>
            <a:r>
              <a:rPr lang="en-US" sz="2000" dirty="0" err="1"/>
              <a:t>sau</a:t>
            </a:r>
            <a:r>
              <a:rPr lang="en-US" sz="2000" dirty="0"/>
              <a:t> se </a:t>
            </a:r>
            <a:r>
              <a:rPr lang="en-US" sz="2000" dirty="0" err="1"/>
              <a:t>anunta</a:t>
            </a:r>
            <a:r>
              <a:rPr lang="en-US" sz="2000" dirty="0"/>
              <a:t> un discount </a:t>
            </a:r>
            <a:r>
              <a:rPr lang="en-US" sz="2000" dirty="0" err="1"/>
              <a:t>daca</a:t>
            </a:r>
            <a:r>
              <a:rPr lang="en-US" sz="2000" dirty="0"/>
              <a:t> </a:t>
            </a:r>
            <a:r>
              <a:rPr lang="en-US" sz="2000" dirty="0" err="1"/>
              <a:t>cumperi</a:t>
            </a:r>
            <a:r>
              <a:rPr lang="en-US" sz="2000" dirty="0"/>
              <a:t> 2 </a:t>
            </a:r>
            <a:r>
              <a:rPr lang="en-US" sz="2000" dirty="0" err="1"/>
              <a:t>sau</a:t>
            </a:r>
            <a:r>
              <a:rPr lang="en-US" sz="2000" dirty="0"/>
              <a:t> 4 </a:t>
            </a:r>
            <a:r>
              <a:rPr lang="en-US" sz="2000" dirty="0" err="1"/>
              <a:t>produse</a:t>
            </a:r>
            <a:r>
              <a:rPr lang="en-US" sz="2000" dirty="0"/>
              <a:t>, etc</a:t>
            </a:r>
            <a:r>
              <a:rPr lang="en-US" sz="2000" dirty="0" smtClean="0"/>
              <a:t>., de </a:t>
            </a:r>
            <a:r>
              <a:rPr lang="en-US" sz="2000" dirty="0" err="1" smtClean="0"/>
              <a:t>tipul</a:t>
            </a:r>
            <a:r>
              <a:rPr lang="en-US" sz="2000" dirty="0" smtClean="0"/>
              <a:t>: </a:t>
            </a:r>
            <a:r>
              <a:rPr lang="en-US" sz="2000" dirty="0"/>
              <a:t>la </a:t>
            </a:r>
            <a:r>
              <a:rPr lang="en-US" sz="2000" dirty="0" err="1"/>
              <a:t>patru</a:t>
            </a:r>
            <a:r>
              <a:rPr lang="en-US" sz="2000" dirty="0"/>
              <a:t> </a:t>
            </a:r>
            <a:r>
              <a:rPr lang="en-US" sz="2000" dirty="0" err="1"/>
              <a:t>produse</a:t>
            </a:r>
            <a:r>
              <a:rPr lang="en-US" sz="2000" dirty="0"/>
              <a:t> </a:t>
            </a:r>
            <a:r>
              <a:rPr lang="en-US" sz="2000" dirty="0" err="1"/>
              <a:t>cumparate</a:t>
            </a:r>
            <a:r>
              <a:rPr lang="en-US" sz="2000" dirty="0"/>
              <a:t> </a:t>
            </a:r>
            <a:r>
              <a:rPr lang="en-US" sz="2000" dirty="0" err="1"/>
              <a:t>primiti</a:t>
            </a:r>
            <a:r>
              <a:rPr lang="en-US" sz="2000" dirty="0"/>
              <a:t> </a:t>
            </a:r>
            <a:r>
              <a:rPr lang="en-US" sz="2000" dirty="0" err="1"/>
              <a:t>unul</a:t>
            </a:r>
            <a:r>
              <a:rPr lang="en-US" sz="2000" dirty="0"/>
              <a:t> </a:t>
            </a:r>
            <a:r>
              <a:rPr lang="en-US" sz="2000" dirty="0" err="1"/>
              <a:t>gratuit</a:t>
            </a:r>
            <a:r>
              <a:rPr lang="en-US" sz="2000" dirty="0"/>
              <a:t> </a:t>
            </a:r>
            <a:r>
              <a:rPr lang="en-US" sz="2000" dirty="0" smtClean="0"/>
              <a:t>!</a:t>
            </a:r>
            <a:endParaRPr lang="en-US" sz="2000" dirty="0"/>
          </a:p>
          <a:p>
            <a:pPr lvl="1">
              <a:buFont typeface="Wingdings" pitchFamily="2" charset="2"/>
              <a:buChar char="ü"/>
            </a:pPr>
            <a:r>
              <a:rPr lang="en-US" sz="2000" b="1" dirty="0" err="1" smtClean="0"/>
              <a:t>Pretul</a:t>
            </a:r>
            <a:r>
              <a:rPr lang="en-US" sz="2000" b="1" dirty="0" smtClean="0"/>
              <a:t> </a:t>
            </a:r>
            <a:r>
              <a:rPr lang="en-US" sz="2000" b="1" dirty="0"/>
              <a:t>in </a:t>
            </a:r>
            <a:r>
              <a:rPr lang="en-US" sz="2000" b="1" dirty="0" err="1"/>
              <a:t>functie</a:t>
            </a:r>
            <a:r>
              <a:rPr lang="en-US" sz="2000" b="1" dirty="0"/>
              <a:t> de </a:t>
            </a:r>
            <a:r>
              <a:rPr lang="en-US" sz="2000" b="1" dirty="0" err="1" smtClean="0"/>
              <a:t>concurenta</a:t>
            </a:r>
            <a:r>
              <a:rPr lang="en-US" sz="2000" b="1" dirty="0" smtClean="0"/>
              <a:t>: </a:t>
            </a:r>
            <a:r>
              <a:rPr lang="en-US" sz="2000" dirty="0" smtClean="0"/>
              <a:t>Este </a:t>
            </a:r>
            <a:r>
              <a:rPr lang="en-US" sz="2000" dirty="0" err="1"/>
              <a:t>foarte</a:t>
            </a:r>
            <a:r>
              <a:rPr lang="en-US" sz="2000" dirty="0"/>
              <a:t> important </a:t>
            </a:r>
            <a:r>
              <a:rPr lang="en-US" sz="2000" dirty="0" err="1"/>
              <a:t>sa</a:t>
            </a:r>
            <a:r>
              <a:rPr lang="en-US" sz="2000" dirty="0"/>
              <a:t> </a:t>
            </a:r>
            <a:r>
              <a:rPr lang="en-US" sz="2000" dirty="0" err="1"/>
              <a:t>tinem</a:t>
            </a:r>
            <a:r>
              <a:rPr lang="en-US" sz="2000" dirty="0"/>
              <a:t> </a:t>
            </a:r>
            <a:r>
              <a:rPr lang="en-US" sz="2000" dirty="0" err="1"/>
              <a:t>seama</a:t>
            </a:r>
            <a:r>
              <a:rPr lang="en-US" sz="2000" dirty="0"/>
              <a:t> </a:t>
            </a:r>
            <a:r>
              <a:rPr lang="en-US" sz="2000" dirty="0" err="1"/>
              <a:t>si</a:t>
            </a:r>
            <a:r>
              <a:rPr lang="en-US" sz="2000" dirty="0"/>
              <a:t> de </a:t>
            </a:r>
            <a:r>
              <a:rPr lang="en-US" sz="2000" dirty="0" err="1"/>
              <a:t>preturile</a:t>
            </a:r>
            <a:r>
              <a:rPr lang="en-US" sz="2000" dirty="0"/>
              <a:t> </a:t>
            </a:r>
            <a:r>
              <a:rPr lang="en-US" sz="2000" dirty="0" err="1"/>
              <a:t>concurentei</a:t>
            </a:r>
            <a:r>
              <a:rPr lang="en-US" sz="2000" dirty="0"/>
              <a:t>. </a:t>
            </a:r>
            <a:r>
              <a:rPr lang="en-US" sz="2000" dirty="0" err="1"/>
              <a:t>Astfel</a:t>
            </a:r>
            <a:r>
              <a:rPr lang="en-US" sz="2000" dirty="0"/>
              <a:t>, </a:t>
            </a:r>
            <a:r>
              <a:rPr lang="en-US" sz="2000" dirty="0" err="1"/>
              <a:t>putem</a:t>
            </a:r>
            <a:r>
              <a:rPr lang="en-US" sz="2000" dirty="0"/>
              <a:t> </a:t>
            </a:r>
            <a:r>
              <a:rPr lang="en-US" sz="2000" dirty="0" err="1"/>
              <a:t>aborda</a:t>
            </a:r>
            <a:r>
              <a:rPr lang="en-US" sz="2000" dirty="0"/>
              <a:t> </a:t>
            </a:r>
            <a:r>
              <a:rPr lang="en-US" sz="2000" dirty="0" err="1"/>
              <a:t>preturi</a:t>
            </a:r>
            <a:r>
              <a:rPr lang="en-US" sz="2000" dirty="0"/>
              <a:t>  </a:t>
            </a:r>
            <a:r>
              <a:rPr lang="en-US" sz="2000" dirty="0" err="1"/>
              <a:t>similare</a:t>
            </a:r>
            <a:r>
              <a:rPr lang="en-US" sz="2000" dirty="0"/>
              <a:t> </a:t>
            </a:r>
            <a:r>
              <a:rPr lang="en-US" sz="2000" dirty="0" err="1"/>
              <a:t>sau</a:t>
            </a:r>
            <a:r>
              <a:rPr lang="en-US" sz="2000" dirty="0"/>
              <a:t> </a:t>
            </a:r>
            <a:r>
              <a:rPr lang="en-US" sz="2000" dirty="0" err="1"/>
              <a:t>usor</a:t>
            </a:r>
            <a:r>
              <a:rPr lang="en-US" sz="2000" dirty="0"/>
              <a:t> </a:t>
            </a:r>
            <a:r>
              <a:rPr lang="en-US" sz="2000" dirty="0" err="1"/>
              <a:t>mai</a:t>
            </a:r>
            <a:r>
              <a:rPr lang="en-US" sz="2000" dirty="0"/>
              <a:t> </a:t>
            </a:r>
            <a:r>
              <a:rPr lang="en-US" sz="2000" dirty="0" err="1"/>
              <a:t>mari</a:t>
            </a:r>
            <a:r>
              <a:rPr lang="en-US" sz="2000" dirty="0"/>
              <a:t> ca ale </a:t>
            </a:r>
            <a:r>
              <a:rPr lang="en-US" sz="2000" dirty="0" err="1"/>
              <a:t>concurentei</a:t>
            </a:r>
            <a:r>
              <a:rPr lang="en-US" sz="2000" dirty="0"/>
              <a:t> (stim </a:t>
            </a:r>
            <a:r>
              <a:rPr lang="en-US" sz="2000" dirty="0" err="1"/>
              <a:t>deja</a:t>
            </a:r>
            <a:r>
              <a:rPr lang="en-US" sz="2000" dirty="0"/>
              <a:t> ca </a:t>
            </a:r>
            <a:r>
              <a:rPr lang="en-US" sz="2000" dirty="0" err="1"/>
              <a:t>pe</a:t>
            </a:r>
            <a:r>
              <a:rPr lang="en-US" sz="2000" dirty="0"/>
              <a:t> </a:t>
            </a:r>
            <a:r>
              <a:rPr lang="en-US" sz="2000" dirty="0" err="1"/>
              <a:t>acestea</a:t>
            </a:r>
            <a:r>
              <a:rPr lang="en-US" sz="2000" dirty="0"/>
              <a:t> </a:t>
            </a:r>
            <a:r>
              <a:rPr lang="en-US" sz="2000" dirty="0" err="1"/>
              <a:t>piata</a:t>
            </a:r>
            <a:r>
              <a:rPr lang="en-US" sz="2000" dirty="0"/>
              <a:t> le </a:t>
            </a:r>
            <a:r>
              <a:rPr lang="en-US" sz="2000" dirty="0" err="1"/>
              <a:t>accepta</a:t>
            </a:r>
            <a:r>
              <a:rPr lang="en-US" sz="2000" dirty="0"/>
              <a:t>) </a:t>
            </a:r>
            <a:r>
              <a:rPr lang="en-US" sz="2000" dirty="0" err="1"/>
              <a:t>si</a:t>
            </a:r>
            <a:r>
              <a:rPr lang="en-US" sz="2000" dirty="0"/>
              <a:t> </a:t>
            </a:r>
            <a:r>
              <a:rPr lang="en-US" sz="2000" dirty="0" err="1"/>
              <a:t>sa</a:t>
            </a:r>
            <a:r>
              <a:rPr lang="en-US" sz="2000" dirty="0"/>
              <a:t> </a:t>
            </a:r>
            <a:r>
              <a:rPr lang="en-US" sz="2000" dirty="0" err="1"/>
              <a:t>comunicam</a:t>
            </a:r>
            <a:r>
              <a:rPr lang="en-US" sz="2000" dirty="0"/>
              <a:t> </a:t>
            </a:r>
            <a:r>
              <a:rPr lang="en-US" sz="2000" dirty="0" err="1"/>
              <a:t>clientilor</a:t>
            </a:r>
            <a:r>
              <a:rPr lang="en-US" sz="2000" dirty="0"/>
              <a:t> </a:t>
            </a:r>
            <a:r>
              <a:rPr lang="en-US" sz="2000" dirty="0" err="1"/>
              <a:t>ce</a:t>
            </a:r>
            <a:r>
              <a:rPr lang="en-US" sz="2000" dirty="0"/>
              <a:t> </a:t>
            </a:r>
            <a:r>
              <a:rPr lang="en-US" sz="2000" dirty="0" err="1"/>
              <a:t>avantaje</a:t>
            </a:r>
            <a:r>
              <a:rPr lang="en-US" sz="2000" dirty="0"/>
              <a:t> </a:t>
            </a:r>
            <a:r>
              <a:rPr lang="en-US" sz="2000" dirty="0" err="1"/>
              <a:t>prezinta</a:t>
            </a:r>
            <a:r>
              <a:rPr lang="en-US" sz="2000" dirty="0"/>
              <a:t> </a:t>
            </a:r>
            <a:r>
              <a:rPr lang="en-US" sz="2000" dirty="0" err="1"/>
              <a:t>produsul</a:t>
            </a:r>
            <a:r>
              <a:rPr lang="en-US" sz="2000" dirty="0"/>
              <a:t>/ </a:t>
            </a:r>
            <a:r>
              <a:rPr lang="en-US" sz="2000" dirty="0" err="1"/>
              <a:t>serviciul</a:t>
            </a:r>
            <a:r>
              <a:rPr lang="en-US" sz="2000" dirty="0"/>
              <a:t> </a:t>
            </a:r>
            <a:r>
              <a:rPr lang="en-US" sz="2000" dirty="0" err="1"/>
              <a:t>nostru</a:t>
            </a:r>
            <a:r>
              <a:rPr lang="en-US" sz="2000" dirty="0"/>
              <a:t>. </a:t>
            </a:r>
            <a:r>
              <a:rPr lang="en-US" sz="2000" dirty="0" smtClean="0"/>
              <a:t>La </a:t>
            </a:r>
            <a:r>
              <a:rPr lang="en-US" sz="2000" dirty="0" err="1"/>
              <a:t>lansarea</a:t>
            </a:r>
            <a:r>
              <a:rPr lang="en-US" sz="2000" dirty="0"/>
              <a:t> </a:t>
            </a:r>
            <a:r>
              <a:rPr lang="en-US" sz="2000" dirty="0" err="1"/>
              <a:t>produsului</a:t>
            </a:r>
            <a:r>
              <a:rPr lang="en-US" sz="2000" dirty="0"/>
              <a:t>/</a:t>
            </a:r>
            <a:r>
              <a:rPr lang="en-US" sz="2000" dirty="0" err="1"/>
              <a:t>serviciului</a:t>
            </a:r>
            <a:r>
              <a:rPr lang="en-US" sz="2000" dirty="0"/>
              <a:t> </a:t>
            </a:r>
            <a:r>
              <a:rPr lang="en-US" sz="2000" dirty="0" err="1"/>
              <a:t>putem</a:t>
            </a:r>
            <a:r>
              <a:rPr lang="en-US" sz="2000" dirty="0"/>
              <a:t> </a:t>
            </a:r>
            <a:r>
              <a:rPr lang="en-US" sz="2000" dirty="0" err="1"/>
              <a:t>pe</a:t>
            </a:r>
            <a:r>
              <a:rPr lang="en-US" sz="2000" dirty="0"/>
              <a:t> </a:t>
            </a:r>
            <a:r>
              <a:rPr lang="en-US" sz="2000" dirty="0" err="1"/>
              <a:t>perioade</a:t>
            </a:r>
            <a:r>
              <a:rPr lang="en-US" sz="2000" dirty="0"/>
              <a:t> </a:t>
            </a:r>
            <a:r>
              <a:rPr lang="en-US" sz="2000" dirty="0" err="1"/>
              <a:t>scurte</a:t>
            </a:r>
            <a:r>
              <a:rPr lang="en-US" sz="2000" dirty="0"/>
              <a:t> de </a:t>
            </a:r>
            <a:r>
              <a:rPr lang="en-US" sz="2000" dirty="0" err="1"/>
              <a:t>timp</a:t>
            </a:r>
            <a:r>
              <a:rPr lang="en-US" sz="2000" dirty="0"/>
              <a:t> </a:t>
            </a:r>
            <a:r>
              <a:rPr lang="en-US" sz="2000" dirty="0" err="1"/>
              <a:t>sa</a:t>
            </a:r>
            <a:r>
              <a:rPr lang="en-US" sz="2000" dirty="0"/>
              <a:t> </a:t>
            </a:r>
            <a:r>
              <a:rPr lang="en-US" sz="2000" dirty="0" err="1"/>
              <a:t>oferim</a:t>
            </a:r>
            <a:r>
              <a:rPr lang="en-US" sz="2000" dirty="0"/>
              <a:t> </a:t>
            </a:r>
            <a:r>
              <a:rPr lang="en-US" sz="2000" dirty="0" err="1"/>
              <a:t>reduceri</a:t>
            </a:r>
            <a:r>
              <a:rPr lang="en-US" sz="2000" dirty="0"/>
              <a:t> fata de </a:t>
            </a:r>
            <a:r>
              <a:rPr lang="en-US" sz="2000" dirty="0" err="1"/>
              <a:t>preturile</a:t>
            </a:r>
            <a:r>
              <a:rPr lang="en-US" sz="2000" dirty="0"/>
              <a:t> </a:t>
            </a:r>
            <a:r>
              <a:rPr lang="en-US" sz="2000" dirty="0" err="1"/>
              <a:t>concurentei</a:t>
            </a:r>
            <a:r>
              <a:rPr lang="en-US" sz="2000" dirty="0"/>
              <a:t> </a:t>
            </a:r>
            <a:r>
              <a:rPr lang="en-US" sz="2000" dirty="0" err="1"/>
              <a:t>pentru</a:t>
            </a:r>
            <a:r>
              <a:rPr lang="en-US" sz="2000" dirty="0"/>
              <a:t> a </a:t>
            </a:r>
            <a:r>
              <a:rPr lang="en-US" sz="2000" dirty="0" err="1"/>
              <a:t>atrage</a:t>
            </a:r>
            <a:r>
              <a:rPr lang="en-US" sz="2000" dirty="0"/>
              <a:t> </a:t>
            </a:r>
            <a:r>
              <a:rPr lang="en-US" sz="2000" dirty="0" err="1"/>
              <a:t>clientii</a:t>
            </a:r>
            <a:r>
              <a:rPr lang="en-US" sz="2000" dirty="0"/>
              <a:t>.</a:t>
            </a:r>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27</a:t>
            </a:fld>
            <a:endParaRPr lang="ro-RO"/>
          </a:p>
        </p:txBody>
      </p:sp>
    </p:spTree>
    <p:extLst>
      <p:ext uri="{BB962C8B-B14F-4D97-AF65-F5344CB8AC3E}">
        <p14:creationId xmlns:p14="http://schemas.microsoft.com/office/powerpoint/2010/main" xmlns="" val="31301701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0" y="985720"/>
            <a:ext cx="12191999" cy="6232475"/>
          </a:xfrm>
          <a:prstGeom prst="rect">
            <a:avLst/>
          </a:prstGeom>
        </p:spPr>
        <p:txBody>
          <a:bodyPr wrap="square">
            <a:spAutoFit/>
          </a:bodyPr>
          <a:lstStyle/>
          <a:p>
            <a:r>
              <a:rPr lang="en-US" sz="2000" b="1" dirty="0" err="1">
                <a:solidFill>
                  <a:srgbClr val="C00000"/>
                </a:solidFill>
              </a:rPr>
              <a:t>Politica</a:t>
            </a:r>
            <a:r>
              <a:rPr lang="en-US" sz="2000" b="1" dirty="0">
                <a:solidFill>
                  <a:srgbClr val="C00000"/>
                </a:solidFill>
              </a:rPr>
              <a:t> de </a:t>
            </a:r>
            <a:r>
              <a:rPr lang="en-US" sz="2000" b="1" dirty="0" err="1">
                <a:solidFill>
                  <a:srgbClr val="C00000"/>
                </a:solidFill>
              </a:rPr>
              <a:t>plasare</a:t>
            </a:r>
            <a:r>
              <a:rPr lang="en-US" sz="2000" b="1" dirty="0">
                <a:solidFill>
                  <a:srgbClr val="C00000"/>
                </a:solidFill>
              </a:rPr>
              <a:t> (</a:t>
            </a:r>
            <a:r>
              <a:rPr lang="en-US" sz="2000" b="1" dirty="0" err="1">
                <a:solidFill>
                  <a:srgbClr val="C00000"/>
                </a:solidFill>
              </a:rPr>
              <a:t>distributie</a:t>
            </a:r>
            <a:r>
              <a:rPr lang="en-US" sz="2000" b="1" dirty="0" smtClean="0">
                <a:solidFill>
                  <a:srgbClr val="C00000"/>
                </a:solidFill>
              </a:rPr>
              <a:t>): </a:t>
            </a:r>
            <a:r>
              <a:rPr lang="en-US" sz="2000" dirty="0" err="1" smtClean="0"/>
              <a:t>Reprezinta</a:t>
            </a:r>
            <a:r>
              <a:rPr lang="en-US" sz="2000" dirty="0" smtClean="0"/>
              <a:t> </a:t>
            </a:r>
            <a:r>
              <a:rPr lang="en-US" sz="2000" dirty="0" err="1"/>
              <a:t>locul</a:t>
            </a:r>
            <a:r>
              <a:rPr lang="en-US" sz="2000" dirty="0"/>
              <a:t> </a:t>
            </a:r>
            <a:r>
              <a:rPr lang="en-US" sz="2000" dirty="0" err="1"/>
              <a:t>si</a:t>
            </a:r>
            <a:r>
              <a:rPr lang="en-US" sz="2000" dirty="0"/>
              <a:t> </a:t>
            </a:r>
            <a:r>
              <a:rPr lang="en-US" sz="2000" dirty="0" err="1"/>
              <a:t>modalitatea</a:t>
            </a:r>
            <a:r>
              <a:rPr lang="en-US" sz="2000" dirty="0"/>
              <a:t> </a:t>
            </a:r>
            <a:r>
              <a:rPr lang="en-US" sz="2000" dirty="0" err="1"/>
              <a:t>fizica</a:t>
            </a:r>
            <a:r>
              <a:rPr lang="en-US" sz="2000" dirty="0"/>
              <a:t> prin care </a:t>
            </a:r>
            <a:r>
              <a:rPr lang="en-US" sz="2000" dirty="0" err="1"/>
              <a:t>produsul</a:t>
            </a:r>
            <a:r>
              <a:rPr lang="en-US" sz="2000" dirty="0"/>
              <a:t> </a:t>
            </a:r>
            <a:r>
              <a:rPr lang="en-US" sz="2000" dirty="0" err="1"/>
              <a:t>este</a:t>
            </a:r>
            <a:r>
              <a:rPr lang="en-US" sz="2000" dirty="0"/>
              <a:t> </a:t>
            </a:r>
            <a:r>
              <a:rPr lang="en-US" sz="2000" dirty="0" err="1" smtClean="0"/>
              <a:t>vandut</a:t>
            </a:r>
            <a:r>
              <a:rPr lang="en-US" sz="2000" dirty="0" smtClean="0"/>
              <a:t>: </a:t>
            </a:r>
            <a:endParaRPr lang="en-US" sz="2000" dirty="0"/>
          </a:p>
          <a:p>
            <a:pPr lvl="1">
              <a:buFont typeface="Wingdings" pitchFamily="2" charset="2"/>
              <a:buChar char="ü"/>
            </a:pPr>
            <a:r>
              <a:rPr lang="en-US" sz="2000" b="1" dirty="0" err="1"/>
              <a:t>Comerţ</a:t>
            </a:r>
            <a:r>
              <a:rPr lang="en-US" sz="2000" b="1" dirty="0"/>
              <a:t> cu </a:t>
            </a:r>
            <a:r>
              <a:rPr lang="en-US" sz="2000" b="1" dirty="0" err="1"/>
              <a:t>ridicata</a:t>
            </a:r>
            <a:r>
              <a:rPr lang="en-US" sz="2000" b="1" dirty="0"/>
              <a:t>/</a:t>
            </a:r>
            <a:r>
              <a:rPr lang="en-US" sz="2000" b="1" dirty="0" err="1"/>
              <a:t>en</a:t>
            </a:r>
            <a:r>
              <a:rPr lang="en-US" sz="2000" b="1" dirty="0"/>
              <a:t> </a:t>
            </a:r>
            <a:r>
              <a:rPr lang="en-US" sz="2000" b="1" dirty="0" err="1"/>
              <a:t>gros</a:t>
            </a:r>
            <a:r>
              <a:rPr lang="en-US" sz="2000" dirty="0"/>
              <a:t> – </a:t>
            </a:r>
            <a:r>
              <a:rPr lang="en-US" sz="2000" dirty="0" err="1"/>
              <a:t>activitatea</a:t>
            </a:r>
            <a:r>
              <a:rPr lang="en-US" sz="2000" dirty="0"/>
              <a:t> </a:t>
            </a:r>
            <a:r>
              <a:rPr lang="en-US" sz="2000" dirty="0" err="1"/>
              <a:t>desfăşurată</a:t>
            </a:r>
            <a:r>
              <a:rPr lang="en-US" sz="2000" dirty="0"/>
              <a:t> de </a:t>
            </a:r>
            <a:r>
              <a:rPr lang="en-US" sz="2000" dirty="0" err="1"/>
              <a:t>comercianţii</a:t>
            </a:r>
            <a:r>
              <a:rPr lang="en-US" sz="2000" dirty="0"/>
              <a:t> care </a:t>
            </a:r>
            <a:r>
              <a:rPr lang="en-US" sz="2000" dirty="0" err="1"/>
              <a:t>cumpără</a:t>
            </a:r>
            <a:r>
              <a:rPr lang="en-US" sz="2000" dirty="0"/>
              <a:t> </a:t>
            </a:r>
            <a:r>
              <a:rPr lang="en-US" sz="2000" dirty="0" err="1"/>
              <a:t>produse</a:t>
            </a:r>
            <a:r>
              <a:rPr lang="en-US" sz="2000" dirty="0"/>
              <a:t> </a:t>
            </a:r>
            <a:r>
              <a:rPr lang="en-US" sz="2000" dirty="0" err="1"/>
              <a:t>în</a:t>
            </a:r>
            <a:r>
              <a:rPr lang="en-US" sz="2000" dirty="0"/>
              <a:t> </a:t>
            </a:r>
            <a:r>
              <a:rPr lang="en-US" sz="2000" dirty="0" err="1"/>
              <a:t>cantităţi</a:t>
            </a:r>
            <a:r>
              <a:rPr lang="en-US" sz="2000" dirty="0"/>
              <a:t> </a:t>
            </a:r>
            <a:r>
              <a:rPr lang="en-US" sz="2000" dirty="0" err="1"/>
              <a:t>mari</a:t>
            </a:r>
            <a:r>
              <a:rPr lang="en-US" sz="2000" dirty="0"/>
              <a:t> </a:t>
            </a:r>
            <a:r>
              <a:rPr lang="en-US" sz="2000" dirty="0" err="1"/>
              <a:t>în</a:t>
            </a:r>
            <a:r>
              <a:rPr lang="en-US" sz="2000" dirty="0"/>
              <a:t> </a:t>
            </a:r>
            <a:r>
              <a:rPr lang="en-US" sz="2000" dirty="0" err="1"/>
              <a:t>scopul</a:t>
            </a:r>
            <a:r>
              <a:rPr lang="en-US" sz="2000" dirty="0"/>
              <a:t> </a:t>
            </a:r>
            <a:r>
              <a:rPr lang="en-US" sz="2000" dirty="0" err="1"/>
              <a:t>revânzării</a:t>
            </a:r>
            <a:r>
              <a:rPr lang="en-US" sz="2000" dirty="0"/>
              <a:t> </a:t>
            </a:r>
            <a:r>
              <a:rPr lang="en-US" sz="2000" dirty="0" err="1"/>
              <a:t>acestora</a:t>
            </a:r>
            <a:r>
              <a:rPr lang="en-US" sz="2000" dirty="0"/>
              <a:t> </a:t>
            </a:r>
            <a:r>
              <a:rPr lang="en-US" sz="2000" dirty="0" err="1"/>
              <a:t>în</a:t>
            </a:r>
            <a:r>
              <a:rPr lang="en-US" sz="2000" dirty="0"/>
              <a:t> </a:t>
            </a:r>
            <a:r>
              <a:rPr lang="en-US" sz="2000" dirty="0" err="1"/>
              <a:t>cantităţi</a:t>
            </a:r>
            <a:r>
              <a:rPr lang="en-US" sz="2000" dirty="0"/>
              <a:t> </a:t>
            </a:r>
            <a:r>
              <a:rPr lang="en-US" sz="2000" dirty="0" err="1"/>
              <a:t>mai</a:t>
            </a:r>
            <a:r>
              <a:rPr lang="en-US" sz="2000" dirty="0"/>
              <a:t> </a:t>
            </a:r>
            <a:r>
              <a:rPr lang="en-US" sz="2000" dirty="0" err="1"/>
              <a:t>mici</a:t>
            </a:r>
            <a:r>
              <a:rPr lang="en-US" sz="2000" dirty="0"/>
              <a:t> </a:t>
            </a:r>
            <a:r>
              <a:rPr lang="en-US" sz="2000" dirty="0" err="1"/>
              <a:t>altor</a:t>
            </a:r>
            <a:r>
              <a:rPr lang="en-US" sz="2000" dirty="0"/>
              <a:t> </a:t>
            </a:r>
            <a:r>
              <a:rPr lang="en-US" sz="2000" dirty="0" err="1"/>
              <a:t>comercianţi</a:t>
            </a:r>
            <a:r>
              <a:rPr lang="en-US" sz="2000" dirty="0"/>
              <a:t> </a:t>
            </a:r>
            <a:r>
              <a:rPr lang="en-US" sz="2000" dirty="0" err="1"/>
              <a:t>sau</a:t>
            </a:r>
            <a:r>
              <a:rPr lang="en-US" sz="2000" dirty="0"/>
              <a:t> </a:t>
            </a:r>
            <a:r>
              <a:rPr lang="en-US" sz="2000" dirty="0" err="1"/>
              <a:t>utilizatori</a:t>
            </a:r>
            <a:r>
              <a:rPr lang="en-US" sz="2000" dirty="0"/>
              <a:t>;</a:t>
            </a:r>
          </a:p>
          <a:p>
            <a:pPr lvl="1">
              <a:buFont typeface="Wingdings" pitchFamily="2" charset="2"/>
              <a:buChar char="ü"/>
            </a:pPr>
            <a:r>
              <a:rPr lang="en-US" sz="2000" b="1" dirty="0" err="1"/>
              <a:t>Comerţ</a:t>
            </a:r>
            <a:r>
              <a:rPr lang="en-US" sz="2000" b="1" dirty="0"/>
              <a:t> cu </a:t>
            </a:r>
            <a:r>
              <a:rPr lang="en-US" sz="2000" b="1" dirty="0" err="1"/>
              <a:t>amănuntul</a:t>
            </a:r>
            <a:r>
              <a:rPr lang="en-US" sz="2000" b="1" dirty="0"/>
              <a:t>/en </a:t>
            </a:r>
            <a:r>
              <a:rPr lang="en-US" sz="2000" b="1" dirty="0" err="1"/>
              <a:t>détail</a:t>
            </a:r>
            <a:r>
              <a:rPr lang="en-US" sz="2000" dirty="0"/>
              <a:t> – </a:t>
            </a:r>
            <a:r>
              <a:rPr lang="en-US" sz="2000" dirty="0" err="1"/>
              <a:t>activitatea</a:t>
            </a:r>
            <a:r>
              <a:rPr lang="en-US" sz="2000" dirty="0"/>
              <a:t> </a:t>
            </a:r>
            <a:r>
              <a:rPr lang="en-US" sz="2000" dirty="0" err="1"/>
              <a:t>desfăşurată</a:t>
            </a:r>
            <a:r>
              <a:rPr lang="en-US" sz="2000" dirty="0"/>
              <a:t> de </a:t>
            </a:r>
            <a:r>
              <a:rPr lang="en-US" sz="2000" dirty="0" err="1"/>
              <a:t>comercianţii</a:t>
            </a:r>
            <a:r>
              <a:rPr lang="en-US" sz="2000" dirty="0"/>
              <a:t> care </a:t>
            </a:r>
            <a:r>
              <a:rPr lang="en-US" sz="2000" dirty="0" err="1"/>
              <a:t>vând</a:t>
            </a:r>
            <a:r>
              <a:rPr lang="en-US" sz="2000" dirty="0"/>
              <a:t> </a:t>
            </a:r>
            <a:r>
              <a:rPr lang="en-US" sz="2000" dirty="0" err="1" smtClean="0"/>
              <a:t>produse</a:t>
            </a:r>
            <a:r>
              <a:rPr lang="en-US" sz="2000" dirty="0" smtClean="0"/>
              <a:t> </a:t>
            </a:r>
            <a:r>
              <a:rPr lang="en-US" sz="2000" dirty="0"/>
              <a:t>de </a:t>
            </a:r>
            <a:r>
              <a:rPr lang="en-US" sz="2000" dirty="0" err="1" smtClean="0"/>
              <a:t>regulă</a:t>
            </a:r>
            <a:r>
              <a:rPr lang="en-US" sz="2000" dirty="0" smtClean="0"/>
              <a:t> </a:t>
            </a:r>
            <a:r>
              <a:rPr lang="en-US" sz="2000" dirty="0"/>
              <a:t>direct </a:t>
            </a:r>
            <a:r>
              <a:rPr lang="en-US" sz="2000" dirty="0" err="1"/>
              <a:t>consumatorilor</a:t>
            </a:r>
            <a:r>
              <a:rPr lang="en-US" sz="2000" dirty="0"/>
              <a:t> </a:t>
            </a:r>
            <a:r>
              <a:rPr lang="en-US" sz="2000" dirty="0" err="1"/>
              <a:t>pentru</a:t>
            </a:r>
            <a:r>
              <a:rPr lang="en-US" sz="2000" dirty="0"/>
              <a:t> </a:t>
            </a:r>
            <a:r>
              <a:rPr lang="en-US" sz="2000" dirty="0" err="1"/>
              <a:t>uzul</a:t>
            </a:r>
            <a:r>
              <a:rPr lang="en-US" sz="2000" dirty="0"/>
              <a:t> personal al </a:t>
            </a:r>
            <a:r>
              <a:rPr lang="en-US" sz="2000" dirty="0" err="1"/>
              <a:t>acestora</a:t>
            </a:r>
            <a:r>
              <a:rPr lang="en-US" sz="2000" dirty="0" smtClean="0"/>
              <a:t>;</a:t>
            </a:r>
          </a:p>
          <a:p>
            <a:pPr lvl="1">
              <a:spcAft>
                <a:spcPts val="600"/>
              </a:spcAft>
              <a:buFont typeface="Wingdings" pitchFamily="2" charset="2"/>
              <a:buChar char="ü"/>
            </a:pPr>
            <a:r>
              <a:rPr lang="en-US" sz="2000" b="1" dirty="0" err="1"/>
              <a:t>Vanzarea</a:t>
            </a:r>
            <a:r>
              <a:rPr lang="en-US" sz="2000" b="1" dirty="0"/>
              <a:t> </a:t>
            </a:r>
            <a:r>
              <a:rPr lang="en-US" sz="2000" b="1" dirty="0" err="1" smtClean="0"/>
              <a:t>directa</a:t>
            </a:r>
            <a:r>
              <a:rPr lang="en-US" sz="2000" b="1" dirty="0" smtClean="0"/>
              <a:t> -</a:t>
            </a:r>
            <a:r>
              <a:rPr lang="en-US" sz="2000" dirty="0" smtClean="0"/>
              <a:t> </a:t>
            </a:r>
            <a:r>
              <a:rPr lang="en-US" sz="2000" dirty="0" err="1" smtClean="0"/>
              <a:t>produsele</a:t>
            </a:r>
            <a:r>
              <a:rPr lang="en-US" sz="2000" dirty="0" smtClean="0"/>
              <a:t> </a:t>
            </a:r>
            <a:r>
              <a:rPr lang="en-US" sz="2000" dirty="0" err="1"/>
              <a:t>sau</a:t>
            </a:r>
            <a:r>
              <a:rPr lang="en-US" sz="2000" dirty="0"/>
              <a:t> </a:t>
            </a:r>
            <a:r>
              <a:rPr lang="en-US" sz="2000" dirty="0" err="1"/>
              <a:t>serviciile</a:t>
            </a:r>
            <a:r>
              <a:rPr lang="en-US" sz="2000" dirty="0"/>
              <a:t> </a:t>
            </a:r>
            <a:r>
              <a:rPr lang="en-US" sz="2000" dirty="0" err="1"/>
              <a:t>sunt</a:t>
            </a:r>
            <a:r>
              <a:rPr lang="en-US" sz="2000" dirty="0"/>
              <a:t> </a:t>
            </a:r>
            <a:r>
              <a:rPr lang="en-US" sz="2000" dirty="0" err="1"/>
              <a:t>desfacute</a:t>
            </a:r>
            <a:r>
              <a:rPr lang="en-US" sz="2000" dirty="0"/>
              <a:t> direct </a:t>
            </a:r>
            <a:r>
              <a:rPr lang="en-US" sz="2000" dirty="0" err="1"/>
              <a:t>consumatorilor</a:t>
            </a:r>
            <a:r>
              <a:rPr lang="en-US" sz="2000" dirty="0"/>
              <a:t>, in </a:t>
            </a:r>
            <a:r>
              <a:rPr lang="en-US" sz="2000" dirty="0" err="1"/>
              <a:t>afara</a:t>
            </a:r>
            <a:r>
              <a:rPr lang="en-US" sz="2000" dirty="0"/>
              <a:t> </a:t>
            </a:r>
            <a:r>
              <a:rPr lang="en-US" sz="2000" dirty="0" err="1"/>
              <a:t>spatiilor</a:t>
            </a:r>
            <a:r>
              <a:rPr lang="en-US" sz="2000" dirty="0"/>
              <a:t> de </a:t>
            </a:r>
            <a:r>
              <a:rPr lang="en-US" sz="2000" dirty="0" err="1"/>
              <a:t>vanzare</a:t>
            </a:r>
            <a:r>
              <a:rPr lang="en-US" sz="2000" dirty="0"/>
              <a:t> cu </a:t>
            </a:r>
            <a:r>
              <a:rPr lang="en-US" sz="2000" dirty="0" err="1"/>
              <a:t>amanuntul</a:t>
            </a:r>
            <a:r>
              <a:rPr lang="en-US" sz="2000" dirty="0"/>
              <a:t>, prin </a:t>
            </a:r>
            <a:r>
              <a:rPr lang="en-US" sz="2000" dirty="0" err="1"/>
              <a:t>intermediul</a:t>
            </a:r>
            <a:r>
              <a:rPr lang="en-US" sz="2000" dirty="0"/>
              <a:t> </a:t>
            </a:r>
            <a:r>
              <a:rPr lang="en-US" sz="2000" dirty="0" err="1"/>
              <a:t>vanzatorilor</a:t>
            </a:r>
            <a:r>
              <a:rPr lang="en-US" sz="2000" dirty="0"/>
              <a:t> </a:t>
            </a:r>
            <a:r>
              <a:rPr lang="en-US" sz="2000" dirty="0" err="1"/>
              <a:t>directi</a:t>
            </a:r>
            <a:r>
              <a:rPr lang="en-US" sz="2000" dirty="0"/>
              <a:t>, (</a:t>
            </a:r>
            <a:r>
              <a:rPr lang="en-US" sz="2000" dirty="0" err="1"/>
              <a:t>sau</a:t>
            </a:r>
            <a:r>
              <a:rPr lang="en-US" sz="2000" dirty="0"/>
              <a:t> </a:t>
            </a:r>
            <a:r>
              <a:rPr lang="en-US" sz="2000" dirty="0" err="1"/>
              <a:t>agenti</a:t>
            </a:r>
            <a:r>
              <a:rPr lang="en-US" sz="2000" dirty="0"/>
              <a:t> de </a:t>
            </a:r>
            <a:r>
              <a:rPr lang="en-US" sz="2000" dirty="0" err="1"/>
              <a:t>vanzare</a:t>
            </a:r>
            <a:r>
              <a:rPr lang="en-US" sz="2000" dirty="0"/>
              <a:t> </a:t>
            </a:r>
            <a:r>
              <a:rPr lang="en-US" sz="2000" dirty="0" err="1"/>
              <a:t>independenti</a:t>
            </a:r>
            <a:r>
              <a:rPr lang="en-US" sz="2000" dirty="0"/>
              <a:t>) care </a:t>
            </a:r>
            <a:r>
              <a:rPr lang="en-US" sz="2000" dirty="0" err="1"/>
              <a:t>prezinta</a:t>
            </a:r>
            <a:r>
              <a:rPr lang="en-US" sz="2000" dirty="0"/>
              <a:t> </a:t>
            </a:r>
            <a:r>
              <a:rPr lang="en-US" sz="2000" dirty="0" err="1"/>
              <a:t>produsele</a:t>
            </a:r>
            <a:r>
              <a:rPr lang="en-US" sz="2000" dirty="0"/>
              <a:t> </a:t>
            </a:r>
            <a:r>
              <a:rPr lang="en-US" sz="2000" dirty="0" err="1"/>
              <a:t>si</a:t>
            </a:r>
            <a:r>
              <a:rPr lang="en-US" sz="2000" dirty="0"/>
              <a:t> </a:t>
            </a:r>
            <a:r>
              <a:rPr lang="en-US" sz="2000" dirty="0" err="1"/>
              <a:t>serviciile</a:t>
            </a:r>
            <a:r>
              <a:rPr lang="en-US" sz="2000" dirty="0"/>
              <a:t> </a:t>
            </a:r>
            <a:r>
              <a:rPr lang="en-US" sz="2000" dirty="0" err="1"/>
              <a:t>oferite</a:t>
            </a:r>
            <a:r>
              <a:rPr lang="en-US" sz="2000" dirty="0"/>
              <a:t> </a:t>
            </a:r>
            <a:r>
              <a:rPr lang="en-US" sz="2000" dirty="0" err="1"/>
              <a:t>spre</a:t>
            </a:r>
            <a:r>
              <a:rPr lang="en-US" sz="2000" dirty="0"/>
              <a:t> </a:t>
            </a:r>
            <a:r>
              <a:rPr lang="en-US" sz="2000" dirty="0" err="1"/>
              <a:t>vanzare</a:t>
            </a:r>
            <a:r>
              <a:rPr lang="en-US" sz="2000" dirty="0"/>
              <a:t>. </a:t>
            </a:r>
            <a:r>
              <a:rPr lang="en-US" sz="2000" dirty="0" err="1"/>
              <a:t>Sunt</a:t>
            </a:r>
            <a:r>
              <a:rPr lang="en-US" sz="2000" dirty="0"/>
              <a:t> </a:t>
            </a:r>
            <a:r>
              <a:rPr lang="en-US" sz="2000" dirty="0" err="1"/>
              <a:t>asociate</a:t>
            </a:r>
            <a:r>
              <a:rPr lang="en-US" sz="2000" dirty="0"/>
              <a:t> </a:t>
            </a:r>
            <a:r>
              <a:rPr lang="en-US" sz="2000" dirty="0" err="1"/>
              <a:t>vanzarilor</a:t>
            </a:r>
            <a:r>
              <a:rPr lang="en-US" sz="2000" dirty="0"/>
              <a:t> </a:t>
            </a:r>
            <a:r>
              <a:rPr lang="en-US" sz="2000" dirty="0" err="1"/>
              <a:t>directe</a:t>
            </a:r>
            <a:r>
              <a:rPr lang="en-US" sz="2000" dirty="0"/>
              <a:t> </a:t>
            </a:r>
            <a:r>
              <a:rPr lang="en-US" sz="2000" dirty="0" err="1"/>
              <a:t>si</a:t>
            </a:r>
            <a:r>
              <a:rPr lang="en-US" sz="2000" dirty="0"/>
              <a:t> </a:t>
            </a:r>
            <a:r>
              <a:rPr lang="en-US" sz="2000" dirty="0" err="1"/>
              <a:t>vanzarile</a:t>
            </a:r>
            <a:r>
              <a:rPr lang="en-US" sz="2000" dirty="0"/>
              <a:t> din </a:t>
            </a:r>
            <a:r>
              <a:rPr lang="en-US" sz="2000" dirty="0" err="1"/>
              <a:t>magazinele</a:t>
            </a:r>
            <a:r>
              <a:rPr lang="en-US" sz="2000" dirty="0"/>
              <a:t> </a:t>
            </a:r>
            <a:r>
              <a:rPr lang="en-US" sz="2000" dirty="0" err="1"/>
              <a:t>si</a:t>
            </a:r>
            <a:r>
              <a:rPr lang="en-US" sz="2000" dirty="0"/>
              <a:t> </a:t>
            </a:r>
            <a:r>
              <a:rPr lang="en-US" sz="2000" dirty="0" err="1"/>
              <a:t>depozitele</a:t>
            </a:r>
            <a:r>
              <a:rPr lang="en-US" sz="2000" dirty="0"/>
              <a:t> </a:t>
            </a:r>
            <a:r>
              <a:rPr lang="en-US" sz="2000" dirty="0" err="1"/>
              <a:t>fabricantului</a:t>
            </a:r>
            <a:r>
              <a:rPr lang="en-US" sz="2000" dirty="0"/>
              <a:t>, </a:t>
            </a:r>
            <a:r>
              <a:rPr lang="en-US" sz="2000" dirty="0" err="1"/>
              <a:t>vanzarea</a:t>
            </a:r>
            <a:r>
              <a:rPr lang="en-US" sz="2000" dirty="0"/>
              <a:t> la </a:t>
            </a:r>
            <a:r>
              <a:rPr lang="en-US" sz="2000" dirty="0" err="1"/>
              <a:t>distanta</a:t>
            </a:r>
            <a:r>
              <a:rPr lang="en-US" sz="2000" dirty="0"/>
              <a:t> (prin </a:t>
            </a:r>
            <a:r>
              <a:rPr lang="en-US" sz="2000" dirty="0" err="1"/>
              <a:t>posta</a:t>
            </a:r>
            <a:r>
              <a:rPr lang="en-US" sz="2000" dirty="0"/>
              <a:t>, </a:t>
            </a:r>
            <a:r>
              <a:rPr lang="en-US" sz="2000" dirty="0" err="1" smtClean="0"/>
              <a:t>telefon</a:t>
            </a:r>
            <a:r>
              <a:rPr lang="en-US" sz="2000" dirty="0"/>
              <a:t>, video, </a:t>
            </a:r>
            <a:r>
              <a:rPr lang="en-US" sz="2000" dirty="0" smtClean="0"/>
              <a:t>internet</a:t>
            </a:r>
            <a:r>
              <a:rPr lang="en-US" sz="2000" dirty="0"/>
              <a:t>), </a:t>
            </a:r>
            <a:r>
              <a:rPr lang="en-US" sz="2000" dirty="0" err="1"/>
              <a:t>vanzarea</a:t>
            </a:r>
            <a:r>
              <a:rPr lang="en-US" sz="2000" dirty="0"/>
              <a:t> prin </a:t>
            </a:r>
            <a:r>
              <a:rPr lang="en-US" sz="2000" dirty="0" err="1"/>
              <a:t>retele</a:t>
            </a:r>
            <a:r>
              <a:rPr lang="en-US" sz="2000" dirty="0"/>
              <a:t> (multilevel marketing).</a:t>
            </a:r>
          </a:p>
          <a:p>
            <a:r>
              <a:rPr lang="en-GB" sz="2000" b="1" dirty="0" err="1" smtClean="0">
                <a:solidFill>
                  <a:srgbClr val="C00000"/>
                </a:solidFill>
              </a:rPr>
              <a:t>Clientul</a:t>
            </a:r>
            <a:r>
              <a:rPr lang="en-GB" sz="2000" b="1" dirty="0" smtClean="0">
                <a:solidFill>
                  <a:srgbClr val="C00000"/>
                </a:solidFill>
              </a:rPr>
              <a:t>: Este </a:t>
            </a:r>
            <a:r>
              <a:rPr lang="en-GB" sz="2000" b="1" dirty="0" err="1">
                <a:solidFill>
                  <a:srgbClr val="C00000"/>
                </a:solidFill>
              </a:rPr>
              <a:t>cea</a:t>
            </a:r>
            <a:r>
              <a:rPr lang="en-GB" sz="2000" b="1" dirty="0">
                <a:solidFill>
                  <a:srgbClr val="C00000"/>
                </a:solidFill>
              </a:rPr>
              <a:t> </a:t>
            </a:r>
            <a:r>
              <a:rPr lang="en-GB" sz="2000" b="1" dirty="0" err="1">
                <a:solidFill>
                  <a:srgbClr val="C00000"/>
                </a:solidFill>
              </a:rPr>
              <a:t>mai</a:t>
            </a:r>
            <a:r>
              <a:rPr lang="en-GB" sz="2000" b="1" dirty="0">
                <a:solidFill>
                  <a:srgbClr val="C00000"/>
                </a:solidFill>
              </a:rPr>
              <a:t> </a:t>
            </a:r>
            <a:r>
              <a:rPr lang="en-GB" sz="2000" b="1" dirty="0" err="1">
                <a:solidFill>
                  <a:srgbClr val="C00000"/>
                </a:solidFill>
              </a:rPr>
              <a:t>importanta</a:t>
            </a:r>
            <a:r>
              <a:rPr lang="en-GB" sz="2000" b="1" dirty="0">
                <a:solidFill>
                  <a:srgbClr val="C00000"/>
                </a:solidFill>
              </a:rPr>
              <a:t> </a:t>
            </a:r>
            <a:r>
              <a:rPr lang="en-GB" sz="2000" b="1" dirty="0" err="1">
                <a:solidFill>
                  <a:srgbClr val="C00000"/>
                </a:solidFill>
              </a:rPr>
              <a:t>persoana</a:t>
            </a:r>
            <a:r>
              <a:rPr lang="en-GB" sz="2000" b="1" dirty="0">
                <a:solidFill>
                  <a:srgbClr val="C00000"/>
                </a:solidFill>
              </a:rPr>
              <a:t> de care </a:t>
            </a:r>
            <a:r>
              <a:rPr lang="en-GB" sz="2000" b="1" dirty="0" err="1">
                <a:solidFill>
                  <a:srgbClr val="C00000"/>
                </a:solidFill>
              </a:rPr>
              <a:t>depinde</a:t>
            </a:r>
            <a:r>
              <a:rPr lang="en-GB" sz="2000" b="1" dirty="0">
                <a:solidFill>
                  <a:srgbClr val="C00000"/>
                </a:solidFill>
              </a:rPr>
              <a:t> </a:t>
            </a:r>
            <a:r>
              <a:rPr lang="en-GB" sz="2000" b="1" dirty="0" err="1">
                <a:solidFill>
                  <a:srgbClr val="C00000"/>
                </a:solidFill>
              </a:rPr>
              <a:t>afacerea</a:t>
            </a:r>
            <a:r>
              <a:rPr lang="en-GB" sz="2000" b="1" dirty="0">
                <a:solidFill>
                  <a:srgbClr val="C00000"/>
                </a:solidFill>
              </a:rPr>
              <a:t> </a:t>
            </a:r>
            <a:r>
              <a:rPr lang="en-GB" sz="2000" b="1" dirty="0" err="1">
                <a:solidFill>
                  <a:srgbClr val="C00000"/>
                </a:solidFill>
              </a:rPr>
              <a:t>noastra</a:t>
            </a:r>
            <a:r>
              <a:rPr lang="en-GB" sz="2000" b="1" dirty="0">
                <a:solidFill>
                  <a:srgbClr val="C00000"/>
                </a:solidFill>
              </a:rPr>
              <a:t>.</a:t>
            </a:r>
            <a:endParaRPr lang="en-US" sz="2000" dirty="0">
              <a:solidFill>
                <a:srgbClr val="C00000"/>
              </a:solidFill>
            </a:endParaRPr>
          </a:p>
          <a:p>
            <a:pPr marL="742950" lvl="1" indent="-285750">
              <a:buFont typeface="Wingdings" pitchFamily="2" charset="2"/>
              <a:buChar char="ü"/>
            </a:pPr>
            <a:r>
              <a:rPr lang="en-GB" sz="2000" dirty="0" err="1"/>
              <a:t>Clientul</a:t>
            </a:r>
            <a:r>
              <a:rPr lang="en-GB" sz="2000" dirty="0"/>
              <a:t> nu </a:t>
            </a:r>
            <a:r>
              <a:rPr lang="en-GB" sz="2000" dirty="0" err="1"/>
              <a:t>este</a:t>
            </a:r>
            <a:r>
              <a:rPr lang="en-GB" sz="2000" dirty="0"/>
              <a:t> dependent de </a:t>
            </a:r>
            <a:r>
              <a:rPr lang="en-GB" sz="2000" dirty="0" err="1" smtClean="0"/>
              <a:t>noi</a:t>
            </a:r>
            <a:r>
              <a:rPr lang="en-GB" sz="2000" dirty="0" smtClean="0"/>
              <a:t>, </a:t>
            </a:r>
            <a:r>
              <a:rPr lang="en-GB" sz="2000" dirty="0" err="1"/>
              <a:t>noi</a:t>
            </a:r>
            <a:r>
              <a:rPr lang="en-GB" sz="2000" dirty="0"/>
              <a:t> </a:t>
            </a:r>
            <a:r>
              <a:rPr lang="en-GB" sz="2000" dirty="0" err="1"/>
              <a:t>suntem</a:t>
            </a:r>
            <a:r>
              <a:rPr lang="en-GB" sz="2000" dirty="0"/>
              <a:t> </a:t>
            </a:r>
            <a:r>
              <a:rPr lang="en-GB" sz="2000" dirty="0" err="1"/>
              <a:t>dependenti</a:t>
            </a:r>
            <a:r>
              <a:rPr lang="en-GB" sz="2000" dirty="0"/>
              <a:t> de el;</a:t>
            </a:r>
            <a:endParaRPr lang="en-US" sz="2000" dirty="0"/>
          </a:p>
          <a:p>
            <a:pPr marL="742950" lvl="1" indent="-285750">
              <a:buFont typeface="Wingdings" pitchFamily="2" charset="2"/>
              <a:buChar char="ü"/>
            </a:pPr>
            <a:r>
              <a:rPr lang="en-GB" sz="2000" dirty="0" err="1"/>
              <a:t>Clientul</a:t>
            </a:r>
            <a:r>
              <a:rPr lang="en-GB" sz="2000" dirty="0"/>
              <a:t> </a:t>
            </a:r>
            <a:r>
              <a:rPr lang="en-GB" sz="2000" dirty="0" err="1"/>
              <a:t>este</a:t>
            </a:r>
            <a:r>
              <a:rPr lang="en-GB" sz="2000" dirty="0"/>
              <a:t> </a:t>
            </a:r>
            <a:r>
              <a:rPr lang="en-GB" sz="2000" dirty="0" err="1"/>
              <a:t>scopul</a:t>
            </a:r>
            <a:r>
              <a:rPr lang="en-GB" sz="2000" dirty="0"/>
              <a:t> </a:t>
            </a:r>
            <a:r>
              <a:rPr lang="en-GB" sz="2000" dirty="0" err="1"/>
              <a:t>muncii</a:t>
            </a:r>
            <a:r>
              <a:rPr lang="en-GB" sz="2000" dirty="0"/>
              <a:t> </a:t>
            </a:r>
            <a:r>
              <a:rPr lang="en-GB" sz="2000" dirty="0" err="1" smtClean="0"/>
              <a:t>noastre</a:t>
            </a:r>
            <a:r>
              <a:rPr lang="en-GB" sz="2000" dirty="0" smtClean="0"/>
              <a:t>, </a:t>
            </a:r>
            <a:r>
              <a:rPr lang="en-GB" sz="2000" dirty="0" err="1" smtClean="0"/>
              <a:t>noi</a:t>
            </a:r>
            <a:r>
              <a:rPr lang="en-GB" sz="2000" dirty="0" smtClean="0"/>
              <a:t> </a:t>
            </a:r>
            <a:r>
              <a:rPr lang="en-GB" sz="2000" dirty="0"/>
              <a:t>nu ii </a:t>
            </a:r>
            <a:r>
              <a:rPr lang="en-GB" sz="2000" dirty="0" err="1"/>
              <a:t>facem</a:t>
            </a:r>
            <a:r>
              <a:rPr lang="en-GB" sz="2000" dirty="0"/>
              <a:t> o </a:t>
            </a:r>
            <a:r>
              <a:rPr lang="en-GB" sz="2000" dirty="0" err="1"/>
              <a:t>favoare</a:t>
            </a:r>
            <a:r>
              <a:rPr lang="en-GB" sz="2000" dirty="0"/>
              <a:t> </a:t>
            </a:r>
            <a:r>
              <a:rPr lang="en-GB" sz="2000" dirty="0" err="1" smtClean="0"/>
              <a:t>servindu</a:t>
            </a:r>
            <a:r>
              <a:rPr lang="en-GB" sz="2000" dirty="0" smtClean="0"/>
              <a:t>-l, el </a:t>
            </a:r>
            <a:r>
              <a:rPr lang="en-GB" sz="2000" dirty="0"/>
              <a:t>ne face o </a:t>
            </a:r>
            <a:r>
              <a:rPr lang="en-GB" sz="2000" dirty="0" err="1"/>
              <a:t>favoare</a:t>
            </a:r>
            <a:r>
              <a:rPr lang="en-GB" sz="2000" dirty="0"/>
              <a:t> ca ne da </a:t>
            </a:r>
            <a:r>
              <a:rPr lang="en-GB" sz="2000" dirty="0" err="1"/>
              <a:t>ocazia</a:t>
            </a:r>
            <a:r>
              <a:rPr lang="en-GB" sz="2000" dirty="0"/>
              <a:t> </a:t>
            </a:r>
            <a:r>
              <a:rPr lang="en-GB" sz="2000" dirty="0" err="1"/>
              <a:t>sa</a:t>
            </a:r>
            <a:r>
              <a:rPr lang="en-GB" sz="2000" dirty="0"/>
              <a:t> </a:t>
            </a:r>
            <a:r>
              <a:rPr lang="en-GB" sz="2000" dirty="0" err="1"/>
              <a:t>il</a:t>
            </a:r>
            <a:r>
              <a:rPr lang="en-GB" sz="2000" dirty="0"/>
              <a:t> </a:t>
            </a:r>
            <a:r>
              <a:rPr lang="en-GB" sz="2000" dirty="0" err="1"/>
              <a:t>servim</a:t>
            </a:r>
            <a:r>
              <a:rPr lang="en-GB" sz="2000" dirty="0"/>
              <a:t>; </a:t>
            </a:r>
            <a:endParaRPr lang="en-US" sz="2000" dirty="0"/>
          </a:p>
          <a:p>
            <a:pPr marL="742950" lvl="1" indent="-285750">
              <a:buFont typeface="Wingdings" pitchFamily="2" charset="2"/>
              <a:buChar char="ü"/>
            </a:pPr>
            <a:r>
              <a:rPr lang="en-GB" sz="2000" dirty="0" err="1"/>
              <a:t>Clientul</a:t>
            </a:r>
            <a:r>
              <a:rPr lang="en-GB" sz="2000" dirty="0"/>
              <a:t> nu </a:t>
            </a:r>
            <a:r>
              <a:rPr lang="en-GB" sz="2000" dirty="0" err="1"/>
              <a:t>este</a:t>
            </a:r>
            <a:r>
              <a:rPr lang="en-GB" sz="2000" dirty="0"/>
              <a:t> o </a:t>
            </a:r>
            <a:r>
              <a:rPr lang="en-GB" sz="2000" dirty="0" err="1"/>
              <a:t>persoana</a:t>
            </a:r>
            <a:r>
              <a:rPr lang="en-GB" sz="2000" dirty="0"/>
              <a:t> cu care </a:t>
            </a:r>
            <a:r>
              <a:rPr lang="en-GB" sz="2000" dirty="0" err="1"/>
              <a:t>sa</a:t>
            </a:r>
            <a:r>
              <a:rPr lang="en-GB" sz="2000" dirty="0"/>
              <a:t> ne </a:t>
            </a:r>
            <a:r>
              <a:rPr lang="en-GB" sz="2000" dirty="0" err="1"/>
              <a:t>contrazicem</a:t>
            </a:r>
            <a:r>
              <a:rPr lang="en-GB" sz="2000" dirty="0"/>
              <a:t> </a:t>
            </a:r>
            <a:r>
              <a:rPr lang="en-GB" sz="2000" dirty="0" err="1"/>
              <a:t>sau</a:t>
            </a:r>
            <a:r>
              <a:rPr lang="en-GB" sz="2000" dirty="0"/>
              <a:t> </a:t>
            </a:r>
            <a:r>
              <a:rPr lang="en-GB" sz="2000" dirty="0" err="1"/>
              <a:t>sa</a:t>
            </a:r>
            <a:r>
              <a:rPr lang="en-GB" sz="2000" dirty="0"/>
              <a:t> ne </a:t>
            </a:r>
            <a:r>
              <a:rPr lang="en-GB" sz="2000" dirty="0" err="1"/>
              <a:t>certam</a:t>
            </a:r>
            <a:r>
              <a:rPr lang="en-GB" sz="2000" dirty="0"/>
              <a:t>;</a:t>
            </a:r>
            <a:endParaRPr lang="en-US" sz="2000" dirty="0"/>
          </a:p>
          <a:p>
            <a:pPr marL="742950" lvl="1" indent="-285750">
              <a:buFont typeface="Wingdings" pitchFamily="2" charset="2"/>
              <a:buChar char="ü"/>
            </a:pPr>
            <a:r>
              <a:rPr lang="en-GB" sz="2000" dirty="0" err="1"/>
              <a:t>Clientul</a:t>
            </a:r>
            <a:r>
              <a:rPr lang="en-GB" sz="2000" dirty="0"/>
              <a:t> </a:t>
            </a:r>
            <a:r>
              <a:rPr lang="en-GB" sz="2000" dirty="0" err="1"/>
              <a:t>este</a:t>
            </a:r>
            <a:r>
              <a:rPr lang="en-GB" sz="2000" dirty="0"/>
              <a:t> o </a:t>
            </a:r>
            <a:r>
              <a:rPr lang="en-GB" sz="2000" dirty="0" err="1"/>
              <a:t>persoana</a:t>
            </a:r>
            <a:r>
              <a:rPr lang="en-GB" sz="2000" dirty="0"/>
              <a:t> care ne </a:t>
            </a:r>
            <a:r>
              <a:rPr lang="en-GB" sz="2000" dirty="0" err="1"/>
              <a:t>spune</a:t>
            </a:r>
            <a:r>
              <a:rPr lang="en-GB" sz="2000" dirty="0"/>
              <a:t> </a:t>
            </a:r>
            <a:r>
              <a:rPr lang="en-GB" sz="2000" dirty="0" err="1"/>
              <a:t>cerintele</a:t>
            </a:r>
            <a:r>
              <a:rPr lang="en-GB" sz="2000" dirty="0"/>
              <a:t> sale.</a:t>
            </a:r>
            <a:endParaRPr lang="en-US" sz="2000" dirty="0"/>
          </a:p>
          <a:p>
            <a:pPr lvl="1">
              <a:buFont typeface="Wingdings" pitchFamily="2" charset="2"/>
              <a:buChar char="ü"/>
            </a:pPr>
            <a:r>
              <a:rPr lang="en-GB" sz="2000" dirty="0"/>
              <a:t> </a:t>
            </a:r>
            <a:r>
              <a:rPr lang="en-GB" sz="2000" dirty="0" err="1"/>
              <a:t>Pentru</a:t>
            </a:r>
            <a:r>
              <a:rPr lang="en-GB" sz="2000" dirty="0"/>
              <a:t> ca o </a:t>
            </a:r>
            <a:r>
              <a:rPr lang="en-GB" sz="2000" dirty="0" err="1"/>
              <a:t>afacere</a:t>
            </a:r>
            <a:r>
              <a:rPr lang="en-GB" sz="2000" dirty="0"/>
              <a:t> </a:t>
            </a:r>
            <a:r>
              <a:rPr lang="en-GB" sz="2000" dirty="0" err="1"/>
              <a:t>sa</a:t>
            </a:r>
            <a:r>
              <a:rPr lang="en-GB" sz="2000" dirty="0"/>
              <a:t> </a:t>
            </a:r>
            <a:r>
              <a:rPr lang="en-GB" sz="2000" dirty="0" err="1"/>
              <a:t>aiba</a:t>
            </a:r>
            <a:r>
              <a:rPr lang="en-GB" sz="2000" dirty="0"/>
              <a:t> </a:t>
            </a:r>
            <a:r>
              <a:rPr lang="en-GB" sz="2000" dirty="0" err="1"/>
              <a:t>succes</a:t>
            </a:r>
            <a:r>
              <a:rPr lang="en-GB" sz="2000" dirty="0"/>
              <a:t>, </a:t>
            </a:r>
            <a:r>
              <a:rPr lang="en-GB" sz="2000" dirty="0" err="1"/>
              <a:t>este</a:t>
            </a:r>
            <a:r>
              <a:rPr lang="en-GB" sz="2000" dirty="0"/>
              <a:t> important </a:t>
            </a:r>
            <a:r>
              <a:rPr lang="en-GB" sz="2000" dirty="0" err="1"/>
              <a:t>sa</a:t>
            </a:r>
            <a:r>
              <a:rPr lang="en-GB" sz="2000" dirty="0"/>
              <a:t> </a:t>
            </a:r>
            <a:r>
              <a:rPr lang="en-GB" sz="2000" dirty="0" err="1"/>
              <a:t>existe</a:t>
            </a:r>
            <a:r>
              <a:rPr lang="en-GB" sz="2000" dirty="0"/>
              <a:t> un </a:t>
            </a:r>
            <a:r>
              <a:rPr lang="en-GB" sz="2000" dirty="0" err="1"/>
              <a:t>numar</a:t>
            </a:r>
            <a:r>
              <a:rPr lang="en-GB" sz="2000" dirty="0"/>
              <a:t> de </a:t>
            </a:r>
            <a:r>
              <a:rPr lang="en-GB" sz="2000" dirty="0" err="1"/>
              <a:t>clienti</a:t>
            </a:r>
            <a:r>
              <a:rPr lang="en-GB" sz="2000" dirty="0"/>
              <a:t> </a:t>
            </a:r>
            <a:r>
              <a:rPr lang="en-GB" sz="2000" dirty="0" err="1" smtClean="0"/>
              <a:t>stabili</a:t>
            </a:r>
            <a:r>
              <a:rPr lang="en-GB" sz="2000" dirty="0" smtClean="0"/>
              <a:t>. </a:t>
            </a:r>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28</a:t>
            </a:fld>
            <a:endParaRPr lang="ro-RO"/>
          </a:p>
        </p:txBody>
      </p:sp>
    </p:spTree>
    <p:extLst>
      <p:ext uri="{BB962C8B-B14F-4D97-AF65-F5344CB8AC3E}">
        <p14:creationId xmlns:p14="http://schemas.microsoft.com/office/powerpoint/2010/main" xmlns="" val="26253857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5" y="985720"/>
            <a:ext cx="12051494" cy="10356681"/>
          </a:xfrm>
          <a:prstGeom prst="rect">
            <a:avLst/>
          </a:prstGeom>
        </p:spPr>
        <p:txBody>
          <a:bodyPr wrap="square">
            <a:spAutoFit/>
          </a:bodyPr>
          <a:lstStyle/>
          <a:p>
            <a:endParaRPr lang="en-GB" b="1" dirty="0" smtClean="0"/>
          </a:p>
          <a:p>
            <a:r>
              <a:rPr lang="en-GB" sz="2000" b="1" dirty="0" smtClean="0">
                <a:solidFill>
                  <a:srgbClr val="C00000"/>
                </a:solidFill>
              </a:rPr>
              <a:t>PLANUL DE MARKETING</a:t>
            </a:r>
            <a:r>
              <a:rPr lang="en-GB" sz="2000" b="1" dirty="0" smtClean="0"/>
              <a:t>: </a:t>
            </a:r>
            <a:r>
              <a:rPr lang="en-US" sz="2000" dirty="0" smtClean="0"/>
              <a:t>E</a:t>
            </a:r>
            <a:r>
              <a:rPr lang="ro-RO" sz="2000" dirty="0" smtClean="0"/>
              <a:t>ste </a:t>
            </a:r>
            <a:r>
              <a:rPr lang="ro-RO" sz="2000" dirty="0"/>
              <a:t>un document care trebuie sa raspunda la patru intrebari esentiale, folosind informatiile obtinute in analiza de marketing:</a:t>
            </a:r>
            <a:endParaRPr lang="en-US" sz="2000" dirty="0"/>
          </a:p>
          <a:p>
            <a:pPr marL="742950" lvl="1" indent="-285750">
              <a:buFont typeface="Wingdings" pitchFamily="2" charset="2"/>
              <a:buChar char="ü"/>
            </a:pPr>
            <a:r>
              <a:rPr lang="ro-RO" sz="2000" dirty="0"/>
              <a:t>Ce vinde firma?</a:t>
            </a:r>
            <a:endParaRPr lang="en-US" sz="2000" dirty="0"/>
          </a:p>
          <a:p>
            <a:pPr marL="742950" lvl="1" indent="-285750">
              <a:buFont typeface="Wingdings" pitchFamily="2" charset="2"/>
              <a:buChar char="ü"/>
            </a:pPr>
            <a:r>
              <a:rPr lang="ro-RO" sz="2000" dirty="0"/>
              <a:t>Cui va vinde firma?</a:t>
            </a:r>
            <a:endParaRPr lang="en-US" sz="2000" dirty="0"/>
          </a:p>
          <a:p>
            <a:pPr marL="742950" lvl="1" indent="-285750">
              <a:buFont typeface="Wingdings" pitchFamily="2" charset="2"/>
              <a:buChar char="ü"/>
            </a:pPr>
            <a:r>
              <a:rPr lang="ro-RO" sz="2000" dirty="0"/>
              <a:t>Cat va vinde firma?</a:t>
            </a:r>
            <a:endParaRPr lang="en-US" sz="2000" dirty="0"/>
          </a:p>
          <a:p>
            <a:pPr marL="742950" lvl="1" indent="-285750">
              <a:buFont typeface="Wingdings" pitchFamily="2" charset="2"/>
              <a:buChar char="ü"/>
            </a:pPr>
            <a:r>
              <a:rPr lang="ro-RO" sz="2000" dirty="0"/>
              <a:t>La ce pret va vinde firma</a:t>
            </a:r>
            <a:r>
              <a:rPr lang="ro-RO" sz="2000" dirty="0" smtClean="0"/>
              <a:t>?</a:t>
            </a:r>
            <a:endParaRPr lang="en-US" sz="2000" dirty="0" smtClean="0"/>
          </a:p>
          <a:p>
            <a:pPr>
              <a:spcAft>
                <a:spcPts val="600"/>
              </a:spcAft>
            </a:pPr>
            <a:r>
              <a:rPr lang="ro-RO" sz="2000" b="1" dirty="0"/>
              <a:t>La ce intrebari trebuie sa raspunda un plan de marketing</a:t>
            </a:r>
            <a:r>
              <a:rPr lang="ro-RO" sz="2000" b="1" dirty="0" smtClean="0"/>
              <a:t>?</a:t>
            </a:r>
            <a:endParaRPr lang="en-US" sz="2000" b="1" dirty="0" smtClean="0"/>
          </a:p>
          <a:p>
            <a:pPr lvl="1">
              <a:spcAft>
                <a:spcPts val="600"/>
              </a:spcAft>
              <a:buFont typeface="Wingdings" pitchFamily="2" charset="2"/>
              <a:buChar char="ü"/>
            </a:pPr>
            <a:r>
              <a:rPr lang="ro-RO" sz="2000" b="1" dirty="0"/>
              <a:t>Care este produsul</a:t>
            </a:r>
            <a:r>
              <a:rPr lang="ro-RO" sz="2000" b="1" dirty="0" smtClean="0"/>
              <a:t>?</a:t>
            </a:r>
            <a:r>
              <a:rPr lang="en-US" sz="2000" b="1" dirty="0" smtClean="0"/>
              <a:t> </a:t>
            </a:r>
            <a:r>
              <a:rPr lang="en-US" sz="2000" dirty="0" smtClean="0"/>
              <a:t>Se da </a:t>
            </a:r>
            <a:r>
              <a:rPr lang="ro-RO" sz="2000" dirty="0" smtClean="0"/>
              <a:t>o </a:t>
            </a:r>
            <a:r>
              <a:rPr lang="ro-RO" sz="2000" dirty="0"/>
              <a:t>scurta descriere a produsului, marimea, culoarea, forma, si gama de produse ce va fi oferita. Descrieti caracteristicile produsului, posibilitatile de utilizare si beneficiile pe care le poate aduce, chiar daca este vorba de un produs nou sau unul deja existent.</a:t>
            </a:r>
            <a:endParaRPr lang="en-US" sz="2000" dirty="0"/>
          </a:p>
          <a:p>
            <a:pPr lvl="1">
              <a:spcAft>
                <a:spcPts val="600"/>
              </a:spcAft>
              <a:buFont typeface="Wingdings" pitchFamily="2" charset="2"/>
              <a:buChar char="ü"/>
            </a:pPr>
            <a:r>
              <a:rPr lang="ro-RO" sz="2000" dirty="0"/>
              <a:t> </a:t>
            </a:r>
            <a:r>
              <a:rPr lang="ro-RO" sz="2000" b="1" dirty="0" smtClean="0"/>
              <a:t>Care </a:t>
            </a:r>
            <a:r>
              <a:rPr lang="ro-RO" sz="2000" b="1" dirty="0"/>
              <a:t>sunt rezultatele in urma comparatiei produsului vostru fata de cele oferite de concurenta, in ceea ce priveste calitatea si pretul</a:t>
            </a:r>
            <a:r>
              <a:rPr lang="ro-RO" sz="2000" b="1" dirty="0" smtClean="0"/>
              <a:t>?</a:t>
            </a:r>
            <a:r>
              <a:rPr lang="en-US" sz="2000" b="1" dirty="0" smtClean="0"/>
              <a:t> </a:t>
            </a:r>
            <a:r>
              <a:rPr lang="ro-RO" sz="2000" dirty="0" smtClean="0"/>
              <a:t>Produsul </a:t>
            </a:r>
            <a:r>
              <a:rPr lang="ro-RO" sz="2000" dirty="0"/>
              <a:t>nou va fi de o calitate mai buna decat cele care sunt momentan disponibile, sau pretul va fi substantial diferit pentru a fi mai usor vandabil. Ce alte caracteristici are, astfel incat il fac diferit fata de produsele concurentilor?</a:t>
            </a:r>
            <a:endParaRPr lang="en-US" sz="2000" dirty="0"/>
          </a:p>
          <a:p>
            <a:pPr lvl="1">
              <a:buFont typeface="Wingdings" pitchFamily="2" charset="2"/>
              <a:buChar char="ü"/>
            </a:pPr>
            <a:r>
              <a:rPr lang="ro-RO" sz="2000" b="1" dirty="0"/>
              <a:t>Care  este grupul tinta</a:t>
            </a:r>
            <a:r>
              <a:rPr lang="ro-RO" sz="2000" b="1" dirty="0" smtClean="0"/>
              <a:t>?</a:t>
            </a:r>
            <a:r>
              <a:rPr lang="en-US" sz="2000" b="1" dirty="0" smtClean="0"/>
              <a:t> </a:t>
            </a:r>
            <a:r>
              <a:rPr lang="en-US" sz="2000" dirty="0" smtClean="0"/>
              <a:t>Se </a:t>
            </a:r>
            <a:r>
              <a:rPr lang="en-US" sz="2000" dirty="0" err="1" smtClean="0"/>
              <a:t>identifica</a:t>
            </a:r>
            <a:r>
              <a:rPr lang="en-US" sz="2000" dirty="0" smtClean="0"/>
              <a:t> </a:t>
            </a:r>
            <a:r>
              <a:rPr lang="ro-RO" sz="2000" dirty="0" smtClean="0"/>
              <a:t>persoanele </a:t>
            </a:r>
            <a:r>
              <a:rPr lang="ro-RO" sz="2000" dirty="0"/>
              <a:t>carora </a:t>
            </a:r>
            <a:r>
              <a:rPr lang="en-US" sz="2000" dirty="0" err="1" smtClean="0"/>
              <a:t>li</a:t>
            </a:r>
            <a:r>
              <a:rPr lang="en-US" sz="2000" dirty="0" smtClean="0"/>
              <a:t> se </a:t>
            </a:r>
            <a:r>
              <a:rPr lang="en-US" sz="2000" dirty="0" err="1" smtClean="0"/>
              <a:t>vor</a:t>
            </a:r>
            <a:r>
              <a:rPr lang="en-US" sz="2000" dirty="0" smtClean="0"/>
              <a:t> </a:t>
            </a:r>
            <a:r>
              <a:rPr lang="en-US" sz="2000" dirty="0" err="1" smtClean="0"/>
              <a:t>vinde</a:t>
            </a:r>
            <a:r>
              <a:rPr lang="en-US" sz="2000" dirty="0" smtClean="0"/>
              <a:t> </a:t>
            </a:r>
            <a:r>
              <a:rPr lang="ro-RO" sz="2000" dirty="0" smtClean="0"/>
              <a:t>produsele</a:t>
            </a:r>
            <a:r>
              <a:rPr lang="en-US" sz="2000" dirty="0" smtClean="0"/>
              <a:t> </a:t>
            </a:r>
            <a:r>
              <a:rPr lang="ro-RO" sz="2000" dirty="0" smtClean="0"/>
              <a:t>(</a:t>
            </a:r>
            <a:r>
              <a:rPr lang="ro-RO" sz="2000" dirty="0"/>
              <a:t>varsta, sex, venit, practici de cumparare, obiceiuri de consum, cate produse cumpara pe zi/luna/an) </a:t>
            </a:r>
            <a:r>
              <a:rPr lang="ro-RO" sz="2000" dirty="0" smtClean="0"/>
              <a:t>. </a:t>
            </a:r>
            <a:endParaRPr lang="en-US" sz="2000" dirty="0"/>
          </a:p>
          <a:p>
            <a:endParaRPr lang="en-US" sz="2000" dirty="0"/>
          </a:p>
          <a:p>
            <a:r>
              <a:rPr lang="ro-RO" sz="2000" dirty="0"/>
              <a:t> </a:t>
            </a:r>
            <a:endParaRPr lang="en-US" sz="2000" dirty="0"/>
          </a:p>
          <a:p>
            <a:pPr lvl="0"/>
            <a:endParaRPr lang="en-US" sz="2000" dirty="0"/>
          </a:p>
          <a:p>
            <a:endParaRPr lang="en-GB" sz="2000" b="1" dirty="0" smtClean="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US" dirty="0"/>
          </a:p>
          <a:p>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29</a:t>
            </a:fld>
            <a:endParaRPr lang="ro-RO"/>
          </a:p>
        </p:txBody>
      </p:sp>
    </p:spTree>
    <p:extLst>
      <p:ext uri="{BB962C8B-B14F-4D97-AF65-F5344CB8AC3E}">
        <p14:creationId xmlns:p14="http://schemas.microsoft.com/office/powerpoint/2010/main" xmlns="" val="30097835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5" y="985720"/>
            <a:ext cx="12051494" cy="9341019"/>
          </a:xfrm>
          <a:prstGeom prst="rect">
            <a:avLst/>
          </a:prstGeom>
        </p:spPr>
        <p:txBody>
          <a:bodyPr wrap="square">
            <a:spAutoFit/>
          </a:bodyPr>
          <a:lstStyle/>
          <a:p>
            <a:endParaRPr lang="en-GB" b="1" dirty="0" smtClean="0"/>
          </a:p>
          <a:p>
            <a:pPr>
              <a:spcBef>
                <a:spcPts val="600"/>
              </a:spcBef>
            </a:pPr>
            <a:r>
              <a:rPr lang="en-GB" b="1" dirty="0" smtClean="0">
                <a:solidFill>
                  <a:srgbClr val="C00000"/>
                </a:solidFill>
              </a:rPr>
              <a:t>PLANUL DE MARKETING (II)</a:t>
            </a:r>
          </a:p>
          <a:p>
            <a:pPr lvl="0"/>
            <a:r>
              <a:rPr lang="ro-RO" b="1" dirty="0"/>
              <a:t>Care este concurenta?</a:t>
            </a:r>
            <a:endParaRPr lang="en-US" dirty="0"/>
          </a:p>
          <a:p>
            <a:r>
              <a:rPr lang="ro-RO" dirty="0"/>
              <a:t>	a) cate companii concurente exista;</a:t>
            </a:r>
            <a:endParaRPr lang="en-US" dirty="0"/>
          </a:p>
          <a:p>
            <a:r>
              <a:rPr lang="ro-RO" dirty="0"/>
              <a:t>	b) daca sunt de dimensiuni mai mari sau mai mici;</a:t>
            </a:r>
            <a:endParaRPr lang="en-US" dirty="0"/>
          </a:p>
          <a:p>
            <a:r>
              <a:rPr lang="ro-RO" dirty="0"/>
              <a:t>	c) daca produsele oferite de concurenti au caracteristici similare intre ele;</a:t>
            </a:r>
            <a:endParaRPr lang="en-US" dirty="0"/>
          </a:p>
          <a:p>
            <a:pPr>
              <a:spcAft>
                <a:spcPts val="600"/>
              </a:spcAft>
            </a:pPr>
            <a:r>
              <a:rPr lang="ro-RO" dirty="0"/>
              <a:t>	d) daca produsele lor au caracteristici similare cu ale tale sau nu.</a:t>
            </a:r>
            <a:endParaRPr lang="en-US" dirty="0"/>
          </a:p>
          <a:p>
            <a:pPr>
              <a:spcAft>
                <a:spcPts val="600"/>
              </a:spcAft>
            </a:pPr>
            <a:r>
              <a:rPr lang="ro-RO" dirty="0"/>
              <a:t> </a:t>
            </a:r>
            <a:r>
              <a:rPr lang="ro-RO" b="1" dirty="0" smtClean="0"/>
              <a:t>Cate </a:t>
            </a:r>
            <a:r>
              <a:rPr lang="ro-RO" b="1" dirty="0"/>
              <a:t>produse vor fi vandute</a:t>
            </a:r>
            <a:r>
              <a:rPr lang="ro-RO" b="1" dirty="0" smtClean="0"/>
              <a:t>?</a:t>
            </a:r>
            <a:r>
              <a:rPr lang="en-US" b="1" dirty="0" smtClean="0"/>
              <a:t> </a:t>
            </a:r>
            <a:r>
              <a:rPr lang="ro-RO" dirty="0" smtClean="0"/>
              <a:t>Trebuie </a:t>
            </a:r>
            <a:r>
              <a:rPr lang="ro-RO" dirty="0"/>
              <a:t>sa faci in mod </a:t>
            </a:r>
            <a:r>
              <a:rPr lang="ro-RO" dirty="0" smtClean="0"/>
              <a:t>reali</a:t>
            </a:r>
            <a:r>
              <a:rPr lang="en-US" dirty="0" smtClean="0"/>
              <a:t>s</a:t>
            </a:r>
            <a:r>
              <a:rPr lang="ro-RO" dirty="0" smtClean="0"/>
              <a:t>t </a:t>
            </a:r>
            <a:r>
              <a:rPr lang="ro-RO" dirty="0"/>
              <a:t>previziunile cu privire la vanzarile produselor tale lunar in primul an si anual pentru urmatorii 5 ani. </a:t>
            </a:r>
            <a:endParaRPr lang="en-US" dirty="0"/>
          </a:p>
          <a:p>
            <a:pPr>
              <a:spcAft>
                <a:spcPts val="600"/>
              </a:spcAft>
            </a:pPr>
            <a:r>
              <a:rPr lang="ro-RO" dirty="0"/>
              <a:t> </a:t>
            </a:r>
            <a:r>
              <a:rPr lang="ro-RO" b="1" dirty="0" smtClean="0"/>
              <a:t>Care </a:t>
            </a:r>
            <a:r>
              <a:rPr lang="ro-RO" b="1" dirty="0"/>
              <a:t>este pretul de vanzare al produsului</a:t>
            </a:r>
            <a:r>
              <a:rPr lang="ro-RO" b="1" dirty="0" smtClean="0"/>
              <a:t>?</a:t>
            </a:r>
            <a:r>
              <a:rPr lang="en-US" b="1" dirty="0" smtClean="0"/>
              <a:t> </a:t>
            </a:r>
            <a:r>
              <a:rPr lang="ro-RO" dirty="0" smtClean="0"/>
              <a:t>Se </a:t>
            </a:r>
            <a:r>
              <a:rPr lang="ro-RO" dirty="0"/>
              <a:t>calculeaza pretul final pentru piata.</a:t>
            </a:r>
            <a:endParaRPr lang="en-US" dirty="0"/>
          </a:p>
          <a:p>
            <a:pPr>
              <a:spcAft>
                <a:spcPts val="600"/>
              </a:spcAft>
            </a:pPr>
            <a:r>
              <a:rPr lang="ro-RO" b="1" dirty="0"/>
              <a:t>Ce masuri promotionale vor fi folosite pentru a vinde produsele?</a:t>
            </a:r>
            <a:endParaRPr lang="en-US" dirty="0"/>
          </a:p>
          <a:p>
            <a:pPr lvl="1">
              <a:buFont typeface="Wingdings" pitchFamily="2" charset="2"/>
              <a:buChar char="ü"/>
            </a:pPr>
            <a:r>
              <a:rPr lang="ro-RO" dirty="0" smtClean="0"/>
              <a:t>distributia </a:t>
            </a:r>
            <a:r>
              <a:rPr lang="ro-RO" dirty="0"/>
              <a:t>de fluturase,</a:t>
            </a:r>
            <a:endParaRPr lang="en-US" dirty="0"/>
          </a:p>
          <a:p>
            <a:pPr lvl="1">
              <a:buFont typeface="Wingdings" pitchFamily="2" charset="2"/>
              <a:buChar char="ü"/>
            </a:pPr>
            <a:r>
              <a:rPr lang="ro-RO" dirty="0" smtClean="0"/>
              <a:t>postere</a:t>
            </a:r>
            <a:r>
              <a:rPr lang="ro-RO" dirty="0"/>
              <a:t>, panouri publicitare,</a:t>
            </a:r>
            <a:endParaRPr lang="en-US" dirty="0"/>
          </a:p>
          <a:p>
            <a:pPr lvl="1">
              <a:buFont typeface="Wingdings" pitchFamily="2" charset="2"/>
              <a:buChar char="ü"/>
            </a:pPr>
            <a:r>
              <a:rPr lang="ro-RO" dirty="0" smtClean="0"/>
              <a:t>oferte </a:t>
            </a:r>
            <a:r>
              <a:rPr lang="ro-RO" dirty="0"/>
              <a:t>pomotionale de genul: cumperi unul – primesti doua, concursuri cu premii in </a:t>
            </a:r>
            <a:r>
              <a:rPr lang="ro-RO" dirty="0" smtClean="0"/>
              <a:t>   </a:t>
            </a:r>
            <a:r>
              <a:rPr lang="ro-RO" dirty="0"/>
              <a:t>produse, cupoane, etc.</a:t>
            </a:r>
            <a:endParaRPr lang="en-US" dirty="0"/>
          </a:p>
          <a:p>
            <a:pPr lvl="1">
              <a:buFont typeface="Wingdings" pitchFamily="2" charset="2"/>
              <a:buChar char="ü"/>
            </a:pPr>
            <a:r>
              <a:rPr lang="ro-RO" dirty="0" smtClean="0"/>
              <a:t>participarea </a:t>
            </a:r>
            <a:r>
              <a:rPr lang="ro-RO" dirty="0"/>
              <a:t>la targuri si </a:t>
            </a:r>
            <a:r>
              <a:rPr lang="ro-RO" dirty="0" smtClean="0"/>
              <a:t>expozitii</a:t>
            </a:r>
            <a:r>
              <a:rPr lang="en-US" dirty="0" smtClean="0"/>
              <a:t>.</a:t>
            </a:r>
            <a:endParaRPr lang="en-US" dirty="0"/>
          </a:p>
          <a:p>
            <a:endParaRPr lang="en-US" dirty="0"/>
          </a:p>
          <a:p>
            <a:r>
              <a:rPr lang="ro-RO" dirty="0"/>
              <a:t> </a:t>
            </a:r>
            <a:endParaRPr lang="en-US" dirty="0"/>
          </a:p>
          <a:p>
            <a:pPr lvl="0"/>
            <a:endParaRPr lang="en-US" dirty="0"/>
          </a:p>
          <a:p>
            <a:endParaRPr lang="en-GB" b="1" dirty="0" smtClean="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US" dirty="0"/>
          </a:p>
          <a:p>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30</a:t>
            </a:fld>
            <a:endParaRPr lang="ro-RO"/>
          </a:p>
        </p:txBody>
      </p:sp>
    </p:spTree>
    <p:extLst>
      <p:ext uri="{BB962C8B-B14F-4D97-AF65-F5344CB8AC3E}">
        <p14:creationId xmlns:p14="http://schemas.microsoft.com/office/powerpoint/2010/main" xmlns="" val="17720235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714" y="985720"/>
            <a:ext cx="12190285" cy="10695236"/>
          </a:xfrm>
          <a:prstGeom prst="rect">
            <a:avLst/>
          </a:prstGeom>
        </p:spPr>
        <p:txBody>
          <a:bodyPr wrap="square">
            <a:spAutoFit/>
          </a:bodyPr>
          <a:lstStyle/>
          <a:p>
            <a:r>
              <a:rPr lang="ro-RO" sz="2000" b="1" dirty="0" smtClean="0">
                <a:solidFill>
                  <a:srgbClr val="C00000"/>
                </a:solidFill>
              </a:rPr>
              <a:t>Managementul </a:t>
            </a:r>
            <a:r>
              <a:rPr lang="ro-RO" sz="2000" b="1" dirty="0">
                <a:solidFill>
                  <a:srgbClr val="C00000"/>
                </a:solidFill>
              </a:rPr>
              <a:t>resurselor umane: recrutarea, selectia si angajarea personalului</a:t>
            </a:r>
            <a:endParaRPr lang="en-US" sz="2000" dirty="0">
              <a:solidFill>
                <a:srgbClr val="C00000"/>
              </a:solidFill>
            </a:endParaRPr>
          </a:p>
          <a:p>
            <a:pPr lvl="1">
              <a:buFont typeface="Wingdings" pitchFamily="2" charset="2"/>
              <a:buChar char="ü"/>
            </a:pPr>
            <a:r>
              <a:rPr lang="en-US" sz="2000" dirty="0" err="1" smtClean="0"/>
              <a:t>Incepe</a:t>
            </a:r>
            <a:r>
              <a:rPr lang="en-US" sz="2000" dirty="0" smtClean="0"/>
              <a:t> </a:t>
            </a:r>
            <a:r>
              <a:rPr lang="en-US" sz="2000" dirty="0"/>
              <a:t>cu </a:t>
            </a:r>
            <a:r>
              <a:rPr lang="en-US" sz="2000" dirty="0" err="1"/>
              <a:t>stabilirea</a:t>
            </a:r>
            <a:r>
              <a:rPr lang="en-US" sz="2000" dirty="0"/>
              <a:t> </a:t>
            </a:r>
            <a:r>
              <a:rPr lang="en-US" sz="2000" b="1" dirty="0" err="1"/>
              <a:t>criteriilor</a:t>
            </a:r>
            <a:r>
              <a:rPr lang="en-US" sz="2000" b="1" dirty="0"/>
              <a:t> de </a:t>
            </a:r>
            <a:r>
              <a:rPr lang="en-US" sz="2000" b="1" dirty="0" err="1"/>
              <a:t>recrutare</a:t>
            </a:r>
            <a:r>
              <a:rPr lang="en-US" sz="2000" b="1" dirty="0"/>
              <a:t> </a:t>
            </a:r>
            <a:r>
              <a:rPr lang="en-US" sz="2000" b="1" dirty="0" err="1"/>
              <a:t>si</a:t>
            </a:r>
            <a:r>
              <a:rPr lang="en-US" sz="2000" b="1" dirty="0"/>
              <a:t> </a:t>
            </a:r>
            <a:r>
              <a:rPr lang="en-US" sz="2000" b="1" dirty="0" err="1"/>
              <a:t>selectie</a:t>
            </a:r>
            <a:r>
              <a:rPr lang="en-US" sz="2000" b="1" dirty="0"/>
              <a:t> a </a:t>
            </a:r>
            <a:r>
              <a:rPr lang="en-US" sz="2000" b="1" dirty="0" err="1"/>
              <a:t>candidatilor</a:t>
            </a:r>
            <a:r>
              <a:rPr lang="en-US" sz="2000" dirty="0"/>
              <a:t> </a:t>
            </a:r>
            <a:r>
              <a:rPr lang="en-US" sz="2000" dirty="0" err="1"/>
              <a:t>pentru</a:t>
            </a:r>
            <a:r>
              <a:rPr lang="en-US" sz="2000" dirty="0"/>
              <a:t> un </a:t>
            </a:r>
            <a:r>
              <a:rPr lang="en-US" sz="2000" dirty="0" err="1"/>
              <a:t>anumit</a:t>
            </a:r>
            <a:r>
              <a:rPr lang="en-US" sz="2000" dirty="0"/>
              <a:t> post.</a:t>
            </a:r>
          </a:p>
          <a:p>
            <a:pPr lvl="1">
              <a:buFont typeface="Wingdings" pitchFamily="2" charset="2"/>
              <a:buChar char="ü"/>
            </a:pPr>
            <a:r>
              <a:rPr lang="en-US" sz="2000" dirty="0"/>
              <a:t> </a:t>
            </a:r>
            <a:r>
              <a:rPr lang="en-US" sz="2000" dirty="0" smtClean="0"/>
              <a:t>Se </a:t>
            </a:r>
            <a:r>
              <a:rPr lang="en-US" sz="2000" dirty="0" err="1" smtClean="0"/>
              <a:t>redacteaza</a:t>
            </a:r>
            <a:r>
              <a:rPr lang="en-US" sz="2000" dirty="0" smtClean="0"/>
              <a:t> o </a:t>
            </a:r>
            <a:r>
              <a:rPr lang="en-US" sz="2000" dirty="0" err="1" smtClean="0"/>
              <a:t>fisa</a:t>
            </a:r>
            <a:r>
              <a:rPr lang="en-US" sz="2000" dirty="0" smtClean="0"/>
              <a:t> de post </a:t>
            </a:r>
            <a:r>
              <a:rPr lang="en-US" sz="2000" dirty="0" err="1" smtClean="0"/>
              <a:t>pentru</a:t>
            </a:r>
            <a:r>
              <a:rPr lang="en-US" sz="2000" dirty="0" smtClean="0"/>
              <a:t> </a:t>
            </a:r>
            <a:r>
              <a:rPr lang="en-US" sz="2000" dirty="0" err="1" smtClean="0"/>
              <a:t>fiecare</a:t>
            </a:r>
            <a:r>
              <a:rPr lang="en-US" sz="2000" dirty="0" smtClean="0"/>
              <a:t> </a:t>
            </a:r>
            <a:r>
              <a:rPr lang="en-US" sz="2000" dirty="0" err="1" smtClean="0"/>
              <a:t>categorie</a:t>
            </a:r>
            <a:r>
              <a:rPr lang="en-US" sz="2000" dirty="0" smtClean="0"/>
              <a:t> de </a:t>
            </a:r>
            <a:r>
              <a:rPr lang="en-US" sz="2000" dirty="0" err="1" smtClean="0"/>
              <a:t>salariat</a:t>
            </a:r>
            <a:r>
              <a:rPr lang="en-US" sz="2000" dirty="0" smtClean="0"/>
              <a:t> din schema </a:t>
            </a:r>
            <a:r>
              <a:rPr lang="en-US" sz="2000" dirty="0" err="1" smtClean="0"/>
              <a:t>firmei</a:t>
            </a:r>
            <a:r>
              <a:rPr lang="en-US" sz="2000" dirty="0" smtClean="0"/>
              <a:t> </a:t>
            </a:r>
            <a:r>
              <a:rPr lang="ro-RO" sz="2000" dirty="0"/>
              <a:t>cuprinzand descrierea activitatilor specifice fiecarui loc de munca si a relatiilor ierarhice si functionale cu celelalte posturi.</a:t>
            </a:r>
            <a:endParaRPr lang="en-US" sz="2000" dirty="0"/>
          </a:p>
          <a:p>
            <a:pPr lvl="1">
              <a:buFont typeface="Wingdings" pitchFamily="2" charset="2"/>
              <a:buChar char="ü"/>
            </a:pPr>
            <a:r>
              <a:rPr lang="ro-RO" sz="2000" dirty="0" smtClean="0"/>
              <a:t>Compartimentarea </a:t>
            </a:r>
            <a:r>
              <a:rPr lang="ro-RO" sz="2000" dirty="0"/>
              <a:t>interna in functie de activitati: ex.productie, financiar, marketing.</a:t>
            </a:r>
            <a:endParaRPr lang="en-US" sz="2000" dirty="0"/>
          </a:p>
          <a:p>
            <a:pPr lvl="1">
              <a:spcAft>
                <a:spcPts val="600"/>
              </a:spcAft>
              <a:buFont typeface="Wingdings" pitchFamily="2" charset="2"/>
              <a:buChar char="ü"/>
            </a:pPr>
            <a:r>
              <a:rPr lang="ro-RO" sz="2000" dirty="0" smtClean="0"/>
              <a:t>Stabilirea  </a:t>
            </a:r>
            <a:r>
              <a:rPr lang="ro-RO" sz="2000" dirty="0"/>
              <a:t>persoanelor care se afla in subordinea ierarhica a fiecarui post. </a:t>
            </a:r>
            <a:endParaRPr lang="en-US" sz="2000" dirty="0"/>
          </a:p>
          <a:p>
            <a:r>
              <a:rPr lang="en-US" sz="2000" b="1" dirty="0" err="1"/>
              <a:t>Registrul</a:t>
            </a:r>
            <a:r>
              <a:rPr lang="en-US" sz="2000" b="1" dirty="0"/>
              <a:t> general de </a:t>
            </a:r>
            <a:r>
              <a:rPr lang="en-US" sz="2000" b="1" dirty="0" err="1"/>
              <a:t>evidenta</a:t>
            </a:r>
            <a:r>
              <a:rPr lang="en-US" sz="2000" b="1" dirty="0"/>
              <a:t> a </a:t>
            </a:r>
            <a:r>
              <a:rPr lang="en-US" sz="2000" b="1" dirty="0" err="1"/>
              <a:t>salariatilor</a:t>
            </a:r>
            <a:r>
              <a:rPr lang="en-US" sz="2000" b="1" dirty="0"/>
              <a:t> </a:t>
            </a:r>
            <a:r>
              <a:rPr lang="en-US" sz="2000" b="1" dirty="0" smtClean="0"/>
              <a:t>– REVISAL</a:t>
            </a:r>
            <a:endParaRPr lang="en-US" sz="2000" dirty="0"/>
          </a:p>
          <a:p>
            <a:pPr lvl="1">
              <a:buFont typeface="Wingdings" pitchFamily="2" charset="2"/>
              <a:buChar char="ü"/>
            </a:pPr>
            <a:r>
              <a:rPr lang="ro-RO" sz="2000" dirty="0"/>
              <a:t>REVISAL cuprinde toate contractele individuale de munca in desfasurare. In aceasta baza de date sunt inregistrate incheierea, modificarea, suspendarea sau incetarea contractelor de munca.</a:t>
            </a:r>
            <a:endParaRPr lang="en-US" sz="2000" dirty="0"/>
          </a:p>
          <a:p>
            <a:pPr lvl="1">
              <a:buFont typeface="Wingdings" pitchFamily="2" charset="2"/>
              <a:buChar char="ü"/>
            </a:pPr>
            <a:r>
              <a:rPr lang="ro-RO" sz="2000" dirty="0"/>
              <a:t>Toti angajatorii au obligatia de a completa REVISAL cu ajutorul aplicatiei informatice distribuite gratuit de catre Inspectia Muncii.</a:t>
            </a:r>
            <a:endParaRPr lang="en-US" sz="2000" dirty="0"/>
          </a:p>
          <a:p>
            <a:pPr lvl="1">
              <a:buFont typeface="Wingdings" pitchFamily="2" charset="2"/>
              <a:buChar char="ü"/>
            </a:pPr>
            <a:r>
              <a:rPr lang="ro-RO" sz="2000" dirty="0"/>
              <a:t>Codul Muncii prevede obligatia fiecarui angajator de a infiinta un registru general de evidenta a </a:t>
            </a:r>
            <a:r>
              <a:rPr lang="ro-RO" sz="2000" dirty="0" smtClean="0"/>
              <a:t>salariatilor.</a:t>
            </a:r>
            <a:endParaRPr lang="en-US" sz="2000" dirty="0" smtClean="0"/>
          </a:p>
          <a:p>
            <a:pPr lvl="1">
              <a:buFont typeface="Wingdings" pitchFamily="2" charset="2"/>
              <a:buChar char="ü"/>
            </a:pPr>
            <a:r>
              <a:rPr lang="en-US" sz="2000" dirty="0" smtClean="0"/>
              <a:t> </a:t>
            </a:r>
            <a:r>
              <a:rPr lang="ro-RO" sz="2000" dirty="0" smtClean="0"/>
              <a:t>Incepad </a:t>
            </a:r>
            <a:r>
              <a:rPr lang="ro-RO" sz="2000" dirty="0"/>
              <a:t>cu data de </a:t>
            </a:r>
            <a:r>
              <a:rPr lang="ro-RO" sz="2000" dirty="0" smtClean="0"/>
              <a:t>1</a:t>
            </a:r>
            <a:r>
              <a:rPr lang="en-US" sz="2000" dirty="0" smtClean="0"/>
              <a:t>.1.</a:t>
            </a:r>
            <a:r>
              <a:rPr lang="ro-RO" sz="2000" dirty="0" smtClean="0"/>
              <a:t>2011 </a:t>
            </a:r>
            <a:r>
              <a:rPr lang="ro-RO" sz="2000" dirty="0"/>
              <a:t>carnetul de munca a fost inlocuit in totalitate de </a:t>
            </a:r>
            <a:r>
              <a:rPr lang="ro-RO" sz="2000" dirty="0" smtClean="0"/>
              <a:t>REVISAL</a:t>
            </a:r>
            <a:r>
              <a:rPr lang="en-US" sz="2000" dirty="0" smtClean="0"/>
              <a:t> (</a:t>
            </a:r>
            <a:r>
              <a:rPr lang="ro-RO" sz="2000" dirty="0" smtClean="0"/>
              <a:t>H</a:t>
            </a:r>
            <a:r>
              <a:rPr lang="en-US" sz="2000" dirty="0" smtClean="0"/>
              <a:t>G</a:t>
            </a:r>
            <a:r>
              <a:rPr lang="ro-RO" sz="2000" dirty="0" smtClean="0"/>
              <a:t> nr. 161/2006</a:t>
            </a:r>
            <a:r>
              <a:rPr lang="en-US" sz="2000" dirty="0" smtClean="0"/>
              <a:t>)</a:t>
            </a:r>
            <a:endParaRPr lang="en-US" sz="2000" dirty="0"/>
          </a:p>
          <a:p>
            <a:pPr lvl="1">
              <a:buFont typeface="Wingdings" pitchFamily="2" charset="2"/>
              <a:buChar char="ü"/>
            </a:pPr>
            <a:r>
              <a:rPr lang="en-US" sz="2000" dirty="0" err="1"/>
              <a:t>Completarea</a:t>
            </a:r>
            <a:r>
              <a:rPr lang="en-US" sz="2000" dirty="0"/>
              <a:t> </a:t>
            </a:r>
            <a:r>
              <a:rPr lang="en-US" sz="2000" dirty="0" err="1"/>
              <a:t>registrului</a:t>
            </a:r>
            <a:r>
              <a:rPr lang="en-US" sz="2000" dirty="0"/>
              <a:t> se face</a:t>
            </a:r>
            <a:r>
              <a:rPr lang="en-US" sz="2000" dirty="0" smtClean="0"/>
              <a:t>: </a:t>
            </a:r>
          </a:p>
          <a:p>
            <a:pPr lvl="2"/>
            <a:r>
              <a:rPr lang="en-US" sz="2000" dirty="0" smtClean="0"/>
              <a:t>a</a:t>
            </a:r>
            <a:r>
              <a:rPr lang="en-US" sz="2000" dirty="0"/>
              <a:t>) la </a:t>
            </a:r>
            <a:r>
              <a:rPr lang="en-US" sz="2000" dirty="0" err="1"/>
              <a:t>angajarea</a:t>
            </a:r>
            <a:r>
              <a:rPr lang="en-US" sz="2000" dirty="0"/>
              <a:t> </a:t>
            </a:r>
            <a:r>
              <a:rPr lang="en-US" sz="2000" dirty="0" err="1"/>
              <a:t>fiecarui</a:t>
            </a:r>
            <a:r>
              <a:rPr lang="en-US" sz="2000" dirty="0"/>
              <a:t> </a:t>
            </a:r>
            <a:r>
              <a:rPr lang="en-US" sz="2000" dirty="0" err="1"/>
              <a:t>salariat</a:t>
            </a:r>
            <a:r>
              <a:rPr lang="en-US" sz="2000" dirty="0"/>
              <a:t>, </a:t>
            </a:r>
            <a:r>
              <a:rPr lang="en-US" sz="2000" dirty="0" err="1"/>
              <a:t>cel</a:t>
            </a:r>
            <a:r>
              <a:rPr lang="en-US" sz="2000" dirty="0"/>
              <a:t> </a:t>
            </a:r>
            <a:r>
              <a:rPr lang="en-US" sz="2000" dirty="0" err="1"/>
              <a:t>tarziu</a:t>
            </a:r>
            <a:r>
              <a:rPr lang="en-US" sz="2000" dirty="0"/>
              <a:t> in </a:t>
            </a:r>
            <a:r>
              <a:rPr lang="en-US" sz="2000" dirty="0" err="1"/>
              <a:t>ziua</a:t>
            </a:r>
            <a:r>
              <a:rPr lang="en-US" sz="2000" dirty="0"/>
              <a:t> </a:t>
            </a:r>
            <a:r>
              <a:rPr lang="en-US" sz="2000" dirty="0" err="1"/>
              <a:t>lucratoare</a:t>
            </a:r>
            <a:r>
              <a:rPr lang="en-US" sz="2000" dirty="0"/>
              <a:t> </a:t>
            </a:r>
            <a:r>
              <a:rPr lang="en-US" sz="2000" dirty="0" err="1"/>
              <a:t>anterioara</a:t>
            </a:r>
            <a:r>
              <a:rPr lang="en-US" sz="2000" dirty="0"/>
              <a:t> </a:t>
            </a:r>
            <a:r>
              <a:rPr lang="en-US" sz="2000" dirty="0" err="1"/>
              <a:t>inceperii</a:t>
            </a:r>
            <a:r>
              <a:rPr lang="en-US" sz="2000" dirty="0"/>
              <a:t> </a:t>
            </a:r>
            <a:r>
              <a:rPr lang="en-US" sz="2000" dirty="0" err="1"/>
              <a:t>activitatii</a:t>
            </a:r>
            <a:r>
              <a:rPr lang="en-US" sz="2000" dirty="0"/>
              <a:t> de </a:t>
            </a:r>
            <a:r>
              <a:rPr lang="en-US" sz="2000" dirty="0" err="1"/>
              <a:t>catre</a:t>
            </a:r>
            <a:r>
              <a:rPr lang="en-US" sz="2000" dirty="0"/>
              <a:t> </a:t>
            </a:r>
            <a:r>
              <a:rPr lang="en-US" sz="2000" dirty="0" err="1" smtClean="0"/>
              <a:t>salariat</a:t>
            </a:r>
            <a:r>
              <a:rPr lang="en-US" sz="2000" dirty="0" smtClean="0"/>
              <a:t>;</a:t>
            </a:r>
            <a:r>
              <a:rPr lang="en-US" sz="2000" dirty="0"/>
              <a:t/>
            </a:r>
            <a:br>
              <a:rPr lang="en-US" sz="2000" dirty="0"/>
            </a:br>
            <a:r>
              <a:rPr lang="en-US" sz="2000" dirty="0"/>
              <a:t>b) la </a:t>
            </a:r>
            <a:r>
              <a:rPr lang="en-US" sz="2000" dirty="0" err="1"/>
              <a:t>modificarea</a:t>
            </a:r>
            <a:r>
              <a:rPr lang="en-US" sz="2000" dirty="0"/>
              <a:t> </a:t>
            </a:r>
            <a:r>
              <a:rPr lang="en-US" sz="2000" dirty="0" err="1"/>
              <a:t>contractului</a:t>
            </a:r>
            <a:r>
              <a:rPr lang="en-US" sz="2000" dirty="0"/>
              <a:t> individual de </a:t>
            </a:r>
            <a:r>
              <a:rPr lang="en-US" sz="2000" dirty="0" err="1"/>
              <a:t>munca</a:t>
            </a:r>
            <a:r>
              <a:rPr lang="en-US" sz="2000" dirty="0"/>
              <a:t> prin act </a:t>
            </a:r>
            <a:r>
              <a:rPr lang="en-US" sz="2000" dirty="0" err="1"/>
              <a:t>aditional</a:t>
            </a:r>
            <a:r>
              <a:rPr lang="en-US" sz="2000" dirty="0"/>
              <a:t> </a:t>
            </a:r>
            <a:r>
              <a:rPr lang="en-US" sz="2000" dirty="0" err="1"/>
              <a:t>cel</a:t>
            </a:r>
            <a:r>
              <a:rPr lang="en-US" sz="2000" dirty="0"/>
              <a:t> </a:t>
            </a:r>
            <a:r>
              <a:rPr lang="en-US" sz="2000" dirty="0" err="1"/>
              <a:t>tarziu</a:t>
            </a:r>
            <a:r>
              <a:rPr lang="en-US" sz="2000" dirty="0"/>
              <a:t> in </a:t>
            </a:r>
            <a:r>
              <a:rPr lang="en-US" sz="2000" dirty="0" err="1"/>
              <a:t>ziua</a:t>
            </a:r>
            <a:r>
              <a:rPr lang="en-US" sz="2000" dirty="0"/>
              <a:t> </a:t>
            </a:r>
            <a:r>
              <a:rPr lang="en-US" sz="2000" dirty="0" err="1"/>
              <a:t>anterioara</a:t>
            </a:r>
            <a:r>
              <a:rPr lang="en-US" sz="2000" dirty="0"/>
              <a:t> </a:t>
            </a:r>
            <a:r>
              <a:rPr lang="en-US" sz="2000" dirty="0" err="1"/>
              <a:t>modificarii</a:t>
            </a:r>
            <a:r>
              <a:rPr lang="en-US" sz="2000" dirty="0"/>
              <a:t>;</a:t>
            </a:r>
            <a:br>
              <a:rPr lang="en-US" sz="2000" dirty="0"/>
            </a:br>
            <a:r>
              <a:rPr lang="en-US" sz="2000" dirty="0"/>
              <a:t>c</a:t>
            </a:r>
            <a:r>
              <a:rPr lang="en-US" sz="2000" dirty="0" smtClean="0"/>
              <a:t>) </a:t>
            </a:r>
            <a:r>
              <a:rPr lang="en-US" sz="2000" dirty="0" err="1" smtClean="0"/>
              <a:t>incetarea</a:t>
            </a:r>
            <a:r>
              <a:rPr lang="en-US" sz="2000" dirty="0" smtClean="0"/>
              <a:t> </a:t>
            </a:r>
            <a:r>
              <a:rPr lang="en-US" sz="2000" dirty="0" err="1"/>
              <a:t>contractului</a:t>
            </a:r>
            <a:r>
              <a:rPr lang="en-US" sz="2000" dirty="0"/>
              <a:t> de </a:t>
            </a:r>
            <a:r>
              <a:rPr lang="en-US" sz="2000" dirty="0" err="1"/>
              <a:t>munca</a:t>
            </a:r>
            <a:r>
              <a:rPr lang="en-US" sz="2000" dirty="0"/>
              <a:t> la data </a:t>
            </a:r>
            <a:r>
              <a:rPr lang="en-US" sz="2000" dirty="0" err="1"/>
              <a:t>incetarii</a:t>
            </a:r>
            <a:r>
              <a:rPr lang="en-US" sz="2000" dirty="0"/>
              <a:t>; </a:t>
            </a:r>
          </a:p>
          <a:p>
            <a:r>
              <a:rPr lang="en-US" dirty="0" smtClean="0"/>
              <a:t>.</a:t>
            </a:r>
          </a:p>
          <a:p>
            <a:endParaRPr lang="en-US" dirty="0"/>
          </a:p>
          <a:p>
            <a:r>
              <a:rPr lang="ro-RO" dirty="0"/>
              <a:t> </a:t>
            </a:r>
            <a:endParaRPr lang="en-US" dirty="0"/>
          </a:p>
          <a:p>
            <a:pPr lvl="0"/>
            <a:endParaRPr lang="en-US" dirty="0"/>
          </a:p>
          <a:p>
            <a:endParaRPr lang="en-GB" b="1" dirty="0" smtClean="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US" dirty="0"/>
          </a:p>
          <a:p>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31</a:t>
            </a:fld>
            <a:endParaRPr lang="ro-RO"/>
          </a:p>
        </p:txBody>
      </p:sp>
    </p:spTree>
    <p:extLst>
      <p:ext uri="{BB962C8B-B14F-4D97-AF65-F5344CB8AC3E}">
        <p14:creationId xmlns:p14="http://schemas.microsoft.com/office/powerpoint/2010/main" xmlns="" val="4217766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5" y="985720"/>
            <a:ext cx="12051494" cy="10495181"/>
          </a:xfrm>
          <a:prstGeom prst="rect">
            <a:avLst/>
          </a:prstGeom>
        </p:spPr>
        <p:txBody>
          <a:bodyPr wrap="square">
            <a:spAutoFit/>
          </a:bodyPr>
          <a:lstStyle/>
          <a:p>
            <a:r>
              <a:rPr lang="ro-RO" sz="2000" b="1" dirty="0" smtClean="0">
                <a:solidFill>
                  <a:srgbClr val="C00000"/>
                </a:solidFill>
              </a:rPr>
              <a:t>Managementul </a:t>
            </a:r>
            <a:r>
              <a:rPr lang="ro-RO" sz="2000" b="1" dirty="0">
                <a:solidFill>
                  <a:srgbClr val="C00000"/>
                </a:solidFill>
              </a:rPr>
              <a:t>resurselor umane: recrutarea, selectia si angajarea </a:t>
            </a:r>
            <a:r>
              <a:rPr lang="ro-RO" sz="2000" b="1" dirty="0" smtClean="0">
                <a:solidFill>
                  <a:srgbClr val="C00000"/>
                </a:solidFill>
              </a:rPr>
              <a:t>personalului</a:t>
            </a:r>
            <a:r>
              <a:rPr lang="en-US" sz="2000" b="1" dirty="0" smtClean="0">
                <a:solidFill>
                  <a:srgbClr val="C00000"/>
                </a:solidFill>
              </a:rPr>
              <a:t> (II)</a:t>
            </a:r>
          </a:p>
          <a:p>
            <a:r>
              <a:rPr lang="ro-RO" sz="2000" b="1" dirty="0" smtClean="0"/>
              <a:t> </a:t>
            </a:r>
            <a:r>
              <a:rPr lang="ro-RO" sz="2000" b="1" dirty="0"/>
              <a:t>Contraventii privind completarea si transmiterea </a:t>
            </a:r>
            <a:r>
              <a:rPr lang="en-US" sz="2000" b="1" dirty="0" smtClean="0"/>
              <a:t>in </a:t>
            </a:r>
            <a:r>
              <a:rPr lang="ro-RO" sz="2000" b="1" dirty="0" smtClean="0"/>
              <a:t>REVISAL </a:t>
            </a:r>
            <a:endParaRPr lang="en-US" sz="2000" b="1" dirty="0" smtClean="0"/>
          </a:p>
          <a:p>
            <a:pPr lvl="1">
              <a:buFont typeface="Wingdings" pitchFamily="2" charset="2"/>
              <a:buChar char="ü"/>
            </a:pPr>
            <a:r>
              <a:rPr lang="en-US" sz="2000" b="1" dirty="0" smtClean="0"/>
              <a:t> </a:t>
            </a:r>
            <a:r>
              <a:rPr lang="ro-RO" sz="2000" dirty="0" smtClean="0"/>
              <a:t>netransmiterea </a:t>
            </a:r>
            <a:r>
              <a:rPr lang="ro-RO" sz="2000" dirty="0"/>
              <a:t>registrului completat cu elementele contractului de munca cel tarziu in ziua lucratoare anterioara inceperii activitatii de catre un angajat se sanctioneaza cu amenda de 10000lei </a:t>
            </a:r>
            <a:endParaRPr lang="en-US" sz="2000" dirty="0"/>
          </a:p>
          <a:p>
            <a:pPr lvl="1">
              <a:spcAft>
                <a:spcPts val="600"/>
              </a:spcAft>
              <a:buFont typeface="Wingdings" pitchFamily="2" charset="2"/>
              <a:buChar char="ü"/>
            </a:pPr>
            <a:r>
              <a:rPr lang="ro-RO" sz="2000" dirty="0"/>
              <a:t>pentru fiecare persoana primita la munca fara transmiterea la timp a registrului completat cu toate elementele contractului de munca.</a:t>
            </a:r>
            <a:endParaRPr lang="en-US" sz="2000" dirty="0"/>
          </a:p>
          <a:p>
            <a:pPr>
              <a:spcAft>
                <a:spcPts val="600"/>
              </a:spcAft>
            </a:pPr>
            <a:r>
              <a:rPr lang="ro-RO" sz="2000" b="1" dirty="0"/>
              <a:t>Dosarul personal al </a:t>
            </a:r>
            <a:r>
              <a:rPr lang="ro-RO" sz="2000" b="1" dirty="0" smtClean="0"/>
              <a:t>angajatului</a:t>
            </a:r>
            <a:r>
              <a:rPr lang="en-US" sz="2000" b="1" dirty="0" smtClean="0"/>
              <a:t>: </a:t>
            </a:r>
            <a:r>
              <a:rPr lang="ro-RO" sz="2000" dirty="0" smtClean="0"/>
              <a:t>Angajatorul </a:t>
            </a:r>
            <a:r>
              <a:rPr lang="ro-RO" sz="2000" dirty="0"/>
              <a:t>are obligatia de a intocmi un dosar personal </a:t>
            </a:r>
            <a:r>
              <a:rPr lang="ro-RO" sz="2000" dirty="0" smtClean="0"/>
              <a:t>p</a:t>
            </a:r>
            <a:r>
              <a:rPr lang="en-US" sz="2000" dirty="0" smtClean="0"/>
              <a:t>t. </a:t>
            </a:r>
            <a:r>
              <a:rPr lang="ro-RO" sz="2000" dirty="0" smtClean="0"/>
              <a:t>fiecare salariat, </a:t>
            </a:r>
            <a:r>
              <a:rPr lang="ro-RO" sz="2000" dirty="0"/>
              <a:t>care cuprinde cel putin urmatoarele documente: actele necesare angajarii, contractul individual de munca, actele aditionale si celelalte acte referitoare la modificarea, suspendarea si incetarea contractelor </a:t>
            </a:r>
            <a:r>
              <a:rPr lang="ro-RO" sz="2000" dirty="0" smtClean="0"/>
              <a:t>individuale</a:t>
            </a:r>
            <a:r>
              <a:rPr lang="en-US" sz="2000" dirty="0" smtClean="0"/>
              <a:t> </a:t>
            </a:r>
            <a:r>
              <a:rPr lang="ro-RO" sz="2000" dirty="0" smtClean="0"/>
              <a:t>de </a:t>
            </a:r>
            <a:r>
              <a:rPr lang="ro-RO" sz="2000" dirty="0"/>
              <a:t>munca, acte de studii/certificate de calificare, precum si orice alte documente care certifica legalitatea si corectitudinea completarii in registru.</a:t>
            </a:r>
            <a:br>
              <a:rPr lang="ro-RO" sz="2000" dirty="0"/>
            </a:br>
            <a:r>
              <a:rPr lang="ro-RO" sz="2000" dirty="0"/>
              <a:t>Registrul electronic si dosarele personale ale fiecarui salariat se vor pastra in conditii care sa asigure securitatea datelor, precum si pastrarea lor indelungata si corespunzatoare.</a:t>
            </a:r>
            <a:endParaRPr lang="en-US" sz="2000" dirty="0"/>
          </a:p>
          <a:p>
            <a:r>
              <a:rPr lang="en-US" sz="2000" b="1" dirty="0" err="1" smtClean="0"/>
              <a:t>Contractul</a:t>
            </a:r>
            <a:r>
              <a:rPr lang="en-US" sz="2000" b="1" dirty="0" smtClean="0"/>
              <a:t> </a:t>
            </a:r>
            <a:r>
              <a:rPr lang="en-US" sz="2000" b="1" dirty="0"/>
              <a:t>individual de </a:t>
            </a:r>
            <a:r>
              <a:rPr lang="en-US" sz="2000" b="1" dirty="0" err="1" smtClean="0"/>
              <a:t>munca</a:t>
            </a:r>
            <a:r>
              <a:rPr lang="en-US" sz="2000" b="1" dirty="0" smtClean="0"/>
              <a:t>: </a:t>
            </a:r>
            <a:r>
              <a:rPr lang="en-US" sz="2000" dirty="0" smtClean="0"/>
              <a:t>O </a:t>
            </a:r>
            <a:r>
              <a:rPr lang="en-US" sz="2000" dirty="0" err="1"/>
              <a:t>persoana</a:t>
            </a:r>
            <a:r>
              <a:rPr lang="en-US" sz="2000" dirty="0"/>
              <a:t> </a:t>
            </a:r>
            <a:r>
              <a:rPr lang="en-US" sz="2000" dirty="0" err="1"/>
              <a:t>fizica</a:t>
            </a:r>
            <a:r>
              <a:rPr lang="en-US" sz="2000" dirty="0"/>
              <a:t> </a:t>
            </a:r>
            <a:r>
              <a:rPr lang="en-US" sz="2000" dirty="0" err="1"/>
              <a:t>dobandeste</a:t>
            </a:r>
            <a:r>
              <a:rPr lang="en-US" sz="2000" dirty="0"/>
              <a:t> </a:t>
            </a:r>
            <a:r>
              <a:rPr lang="en-US" sz="2000" dirty="0" err="1"/>
              <a:t>capacitatea</a:t>
            </a:r>
            <a:r>
              <a:rPr lang="en-US" sz="2000" dirty="0"/>
              <a:t> de </a:t>
            </a:r>
            <a:r>
              <a:rPr lang="en-US" sz="2000" dirty="0" err="1"/>
              <a:t>munca</a:t>
            </a:r>
            <a:r>
              <a:rPr lang="en-US" sz="2000" dirty="0"/>
              <a:t> la </a:t>
            </a:r>
            <a:r>
              <a:rPr lang="en-US" sz="2000" dirty="0" err="1"/>
              <a:t>implinirea</a:t>
            </a:r>
            <a:r>
              <a:rPr lang="en-US" sz="2000" dirty="0"/>
              <a:t> </a:t>
            </a:r>
            <a:r>
              <a:rPr lang="en-US" sz="2000" dirty="0" err="1"/>
              <a:t>varstei</a:t>
            </a:r>
            <a:r>
              <a:rPr lang="en-US" sz="2000" dirty="0"/>
              <a:t> de 16 </a:t>
            </a:r>
            <a:r>
              <a:rPr lang="en-US" sz="2000" dirty="0" err="1"/>
              <a:t>ani</a:t>
            </a:r>
            <a:r>
              <a:rPr lang="en-US" sz="2000" dirty="0"/>
              <a:t>. </a:t>
            </a:r>
            <a:r>
              <a:rPr lang="en-US" sz="2000" dirty="0" err="1"/>
              <a:t>Poate</a:t>
            </a:r>
            <a:r>
              <a:rPr lang="en-US" sz="2000" dirty="0"/>
              <a:t> </a:t>
            </a:r>
            <a:r>
              <a:rPr lang="en-US" sz="2000" dirty="0" err="1"/>
              <a:t>incheia</a:t>
            </a:r>
            <a:r>
              <a:rPr lang="en-US" sz="2000" dirty="0"/>
              <a:t> un contract de </a:t>
            </a:r>
            <a:r>
              <a:rPr lang="en-US" sz="2000" dirty="0" err="1"/>
              <a:t>munca</a:t>
            </a:r>
            <a:r>
              <a:rPr lang="en-US" sz="2000" dirty="0"/>
              <a:t> </a:t>
            </a:r>
            <a:r>
              <a:rPr lang="en-US" sz="2000" dirty="0" err="1"/>
              <a:t>si</a:t>
            </a:r>
            <a:r>
              <a:rPr lang="en-US" sz="2000" dirty="0"/>
              <a:t> la </a:t>
            </a:r>
            <a:r>
              <a:rPr lang="en-US" sz="2000" dirty="0" err="1"/>
              <a:t>varsta</a:t>
            </a:r>
            <a:r>
              <a:rPr lang="en-US" sz="2000" dirty="0"/>
              <a:t> de 15 </a:t>
            </a:r>
            <a:r>
              <a:rPr lang="en-US" sz="2000" dirty="0" err="1"/>
              <a:t>ani</a:t>
            </a:r>
            <a:r>
              <a:rPr lang="en-US" sz="2000" dirty="0" smtClean="0"/>
              <a:t>, cu </a:t>
            </a:r>
            <a:r>
              <a:rPr lang="en-US" sz="2000" dirty="0" err="1"/>
              <a:t>acordul</a:t>
            </a:r>
            <a:r>
              <a:rPr lang="en-US" sz="2000" dirty="0"/>
              <a:t> </a:t>
            </a:r>
            <a:r>
              <a:rPr lang="en-US" sz="2000" dirty="0" err="1"/>
              <a:t>parintilor</a:t>
            </a:r>
            <a:r>
              <a:rPr lang="en-US" sz="2000" dirty="0"/>
              <a:t> </a:t>
            </a:r>
            <a:r>
              <a:rPr lang="en-US" sz="2000" dirty="0" err="1"/>
              <a:t>sau</a:t>
            </a:r>
            <a:r>
              <a:rPr lang="en-US" sz="2000" dirty="0"/>
              <a:t> al </a:t>
            </a:r>
            <a:r>
              <a:rPr lang="en-US" sz="2000" dirty="0" err="1"/>
              <a:t>reprezentantilor</a:t>
            </a:r>
            <a:r>
              <a:rPr lang="en-US" sz="2000" dirty="0"/>
              <a:t> </a:t>
            </a:r>
            <a:r>
              <a:rPr lang="en-US" sz="2000" dirty="0" err="1" smtClean="0"/>
              <a:t>legali</a:t>
            </a:r>
            <a:r>
              <a:rPr lang="en-US" sz="2000" dirty="0" smtClean="0"/>
              <a:t>.</a:t>
            </a:r>
            <a:endParaRPr lang="en-US" sz="2000" dirty="0"/>
          </a:p>
          <a:p>
            <a:r>
              <a:rPr lang="en-US" sz="2000" dirty="0" err="1"/>
              <a:t>Angajarea</a:t>
            </a:r>
            <a:r>
              <a:rPr lang="en-US" sz="2000" dirty="0"/>
              <a:t> </a:t>
            </a:r>
            <a:r>
              <a:rPr lang="en-US" sz="2000" dirty="0" err="1"/>
              <a:t>unei</a:t>
            </a:r>
            <a:r>
              <a:rPr lang="en-US" sz="2000" dirty="0"/>
              <a:t> </a:t>
            </a:r>
            <a:r>
              <a:rPr lang="en-US" sz="2000" dirty="0" err="1"/>
              <a:t>persoane</a:t>
            </a:r>
            <a:r>
              <a:rPr lang="en-US" sz="2000" dirty="0"/>
              <a:t> se face prin contract individual de </a:t>
            </a:r>
            <a:r>
              <a:rPr lang="en-US" sz="2000" dirty="0" err="1"/>
              <a:t>munca</a:t>
            </a:r>
            <a:r>
              <a:rPr lang="en-US" sz="2000" dirty="0"/>
              <a:t>, de </a:t>
            </a:r>
            <a:r>
              <a:rPr lang="en-US" sz="2000" dirty="0" err="1"/>
              <a:t>regula</a:t>
            </a:r>
            <a:r>
              <a:rPr lang="en-US" sz="2000" dirty="0"/>
              <a:t> </a:t>
            </a:r>
            <a:r>
              <a:rPr lang="en-US" sz="2000" dirty="0" err="1"/>
              <a:t>pe</a:t>
            </a:r>
            <a:r>
              <a:rPr lang="en-US" sz="2000" dirty="0"/>
              <a:t> </a:t>
            </a:r>
            <a:r>
              <a:rPr lang="en-US" sz="2000" dirty="0" err="1"/>
              <a:t>perioada</a:t>
            </a:r>
            <a:r>
              <a:rPr lang="en-US" sz="2000" dirty="0"/>
              <a:t> </a:t>
            </a:r>
            <a:r>
              <a:rPr lang="en-US" sz="2000" dirty="0" err="1"/>
              <a:t>nedeterminata</a:t>
            </a:r>
            <a:r>
              <a:rPr lang="en-US" sz="2000" dirty="0"/>
              <a:t> </a:t>
            </a:r>
            <a:r>
              <a:rPr lang="en-US" sz="2000" dirty="0" err="1"/>
              <a:t>si</a:t>
            </a:r>
            <a:r>
              <a:rPr lang="en-US" sz="2000" dirty="0"/>
              <a:t> in </a:t>
            </a:r>
            <a:r>
              <a:rPr lang="en-US" sz="2000" dirty="0" err="1"/>
              <a:t>cazuri</a:t>
            </a:r>
            <a:r>
              <a:rPr lang="en-US" sz="2000" dirty="0"/>
              <a:t> de </a:t>
            </a:r>
            <a:r>
              <a:rPr lang="en-US" sz="2000" dirty="0" err="1"/>
              <a:t>exceptie</a:t>
            </a:r>
            <a:r>
              <a:rPr lang="en-US" sz="2000" dirty="0"/>
              <a:t> </a:t>
            </a:r>
            <a:r>
              <a:rPr lang="en-US" sz="2000" dirty="0" err="1" smtClean="0"/>
              <a:t>si</a:t>
            </a:r>
            <a:r>
              <a:rPr lang="en-US" sz="2000" dirty="0" smtClean="0"/>
              <a:t> </a:t>
            </a:r>
            <a:r>
              <a:rPr lang="en-US" sz="2000" dirty="0" err="1" smtClean="0"/>
              <a:t>pe</a:t>
            </a:r>
            <a:r>
              <a:rPr lang="en-US" sz="2000" dirty="0" smtClean="0"/>
              <a:t> </a:t>
            </a:r>
            <a:r>
              <a:rPr lang="en-US" sz="2000" dirty="0" err="1"/>
              <a:t>perioada</a:t>
            </a:r>
            <a:r>
              <a:rPr lang="en-US" sz="2000" dirty="0"/>
              <a:t> </a:t>
            </a:r>
            <a:r>
              <a:rPr lang="en-US" sz="2000" dirty="0" err="1" smtClean="0"/>
              <a:t>determinata</a:t>
            </a:r>
            <a:r>
              <a:rPr lang="en-US" sz="2000" dirty="0" smtClean="0"/>
              <a:t>.</a:t>
            </a:r>
            <a:endParaRPr lang="en-US" sz="2000" dirty="0"/>
          </a:p>
          <a:p>
            <a:endParaRPr lang="en-US" sz="2000" dirty="0" smtClean="0"/>
          </a:p>
          <a:p>
            <a:endParaRPr lang="en-US" dirty="0"/>
          </a:p>
          <a:p>
            <a:r>
              <a:rPr lang="ro-RO" dirty="0"/>
              <a:t> </a:t>
            </a:r>
            <a:endParaRPr lang="en-US" dirty="0"/>
          </a:p>
          <a:p>
            <a:pPr lvl="0"/>
            <a:endParaRPr lang="en-US" dirty="0"/>
          </a:p>
          <a:p>
            <a:endParaRPr lang="en-GB" b="1" dirty="0" smtClean="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US" dirty="0"/>
          </a:p>
          <a:p>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32</a:t>
            </a:fld>
            <a:endParaRPr lang="ro-RO"/>
          </a:p>
        </p:txBody>
      </p:sp>
    </p:spTree>
    <p:extLst>
      <p:ext uri="{BB962C8B-B14F-4D97-AF65-F5344CB8AC3E}">
        <p14:creationId xmlns:p14="http://schemas.microsoft.com/office/powerpoint/2010/main" xmlns="" val="26762818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5" y="985720"/>
            <a:ext cx="12051494" cy="10787569"/>
          </a:xfrm>
          <a:prstGeom prst="rect">
            <a:avLst/>
          </a:prstGeom>
        </p:spPr>
        <p:txBody>
          <a:bodyPr wrap="square">
            <a:spAutoFit/>
          </a:bodyPr>
          <a:lstStyle/>
          <a:p>
            <a:pPr>
              <a:spcBef>
                <a:spcPts val="600"/>
              </a:spcBef>
            </a:pPr>
            <a:r>
              <a:rPr lang="en-US" sz="2000" b="1" dirty="0" smtClean="0">
                <a:solidFill>
                  <a:srgbClr val="C00000"/>
                </a:solidFill>
              </a:rPr>
              <a:t>MANAGEMENTUL FINANCIAR </a:t>
            </a:r>
          </a:p>
          <a:p>
            <a:pPr>
              <a:spcBef>
                <a:spcPts val="600"/>
              </a:spcBef>
            </a:pPr>
            <a:r>
              <a:rPr lang="ro-RO" sz="2000" b="1" dirty="0"/>
              <a:t>Calculatia </a:t>
            </a:r>
            <a:r>
              <a:rPr lang="ro-RO" sz="2000" b="1" dirty="0" smtClean="0"/>
              <a:t>costurilor</a:t>
            </a:r>
            <a:r>
              <a:rPr lang="en-US" sz="2000" b="1" dirty="0" smtClean="0"/>
              <a:t>: </a:t>
            </a:r>
            <a:endParaRPr lang="en-US" sz="2000" dirty="0"/>
          </a:p>
          <a:p>
            <a:pPr lvl="1">
              <a:spcBef>
                <a:spcPts val="600"/>
              </a:spcBef>
              <a:buFont typeface="Wingdings" pitchFamily="2" charset="2"/>
              <a:buChar char="ü"/>
            </a:pPr>
            <a:r>
              <a:rPr lang="en-US" sz="2000" b="1" dirty="0" err="1"/>
              <a:t>Calculatia</a:t>
            </a:r>
            <a:r>
              <a:rPr lang="en-US" sz="2000" b="1" dirty="0"/>
              <a:t> </a:t>
            </a:r>
            <a:r>
              <a:rPr lang="en-US" sz="2000" b="1" dirty="0" err="1"/>
              <a:t>costurilor</a:t>
            </a:r>
            <a:r>
              <a:rPr lang="en-US" sz="2000" b="1" dirty="0"/>
              <a:t> </a:t>
            </a:r>
            <a:r>
              <a:rPr lang="en-US" sz="2000" b="1" dirty="0" err="1"/>
              <a:t>directe</a:t>
            </a:r>
            <a:r>
              <a:rPr lang="en-US" sz="2000" dirty="0"/>
              <a:t>: </a:t>
            </a:r>
            <a:r>
              <a:rPr lang="en-US" sz="2000" dirty="0" err="1" smtClean="0"/>
              <a:t>Sunt</a:t>
            </a:r>
            <a:r>
              <a:rPr lang="en-US" sz="2000" dirty="0" smtClean="0"/>
              <a:t> </a:t>
            </a:r>
            <a:r>
              <a:rPr lang="en-US" sz="2000" dirty="0" err="1"/>
              <a:t>costurile</a:t>
            </a:r>
            <a:r>
              <a:rPr lang="en-US" sz="2000" dirty="0"/>
              <a:t> legate direct de </a:t>
            </a:r>
            <a:r>
              <a:rPr lang="en-US" sz="2000" dirty="0" err="1"/>
              <a:t>fabricarea</a:t>
            </a:r>
            <a:r>
              <a:rPr lang="en-US" sz="2000" dirty="0"/>
              <a:t> </a:t>
            </a:r>
            <a:r>
              <a:rPr lang="en-US" sz="2000" dirty="0" err="1"/>
              <a:t>unui</a:t>
            </a:r>
            <a:r>
              <a:rPr lang="en-US" sz="2000" dirty="0"/>
              <a:t> </a:t>
            </a:r>
            <a:r>
              <a:rPr lang="en-US" sz="2000" dirty="0" err="1"/>
              <a:t>produs</a:t>
            </a:r>
            <a:r>
              <a:rPr lang="en-US" sz="2000" dirty="0"/>
              <a:t> </a:t>
            </a:r>
            <a:r>
              <a:rPr lang="en-US" sz="2000" dirty="0" err="1"/>
              <a:t>sau</a:t>
            </a:r>
            <a:r>
              <a:rPr lang="en-US" sz="2000" dirty="0"/>
              <a:t> </a:t>
            </a:r>
            <a:r>
              <a:rPr lang="en-US" sz="2000" dirty="0" err="1"/>
              <a:t>livrarea</a:t>
            </a:r>
            <a:r>
              <a:rPr lang="en-US" sz="2000" dirty="0"/>
              <a:t> </a:t>
            </a:r>
            <a:r>
              <a:rPr lang="en-US" sz="2000" dirty="0" err="1"/>
              <a:t>unui</a:t>
            </a:r>
            <a:r>
              <a:rPr lang="en-US" sz="2000" dirty="0"/>
              <a:t> </a:t>
            </a:r>
            <a:r>
              <a:rPr lang="en-US" sz="2000" dirty="0" err="1"/>
              <a:t>serviciu</a:t>
            </a:r>
            <a:r>
              <a:rPr lang="en-US" sz="2000" dirty="0"/>
              <a:t> </a:t>
            </a:r>
            <a:r>
              <a:rPr lang="en-US" sz="2000" dirty="0" err="1"/>
              <a:t>si</a:t>
            </a:r>
            <a:r>
              <a:rPr lang="en-US" sz="2000" dirty="0"/>
              <a:t> de </a:t>
            </a:r>
            <a:r>
              <a:rPr lang="en-US" sz="2000" dirty="0" err="1"/>
              <a:t>regula</a:t>
            </a:r>
            <a:r>
              <a:rPr lang="en-US" sz="2000" dirty="0"/>
              <a:t> </a:t>
            </a:r>
            <a:r>
              <a:rPr lang="en-US" sz="2000" dirty="0" err="1"/>
              <a:t>includ</a:t>
            </a:r>
            <a:r>
              <a:rPr lang="en-US" sz="2000" dirty="0"/>
              <a:t>: </a:t>
            </a:r>
            <a:r>
              <a:rPr lang="en-US" sz="2000" dirty="0" err="1"/>
              <a:t>materii</a:t>
            </a:r>
            <a:r>
              <a:rPr lang="en-US" sz="2000" dirty="0"/>
              <a:t> prime, material </a:t>
            </a:r>
            <a:r>
              <a:rPr lang="en-US" sz="2000" dirty="0" err="1"/>
              <a:t>auxiliare</a:t>
            </a:r>
            <a:r>
              <a:rPr lang="en-US" sz="2000" dirty="0"/>
              <a:t>, </a:t>
            </a:r>
            <a:r>
              <a:rPr lang="en-US" sz="2000" dirty="0" err="1"/>
              <a:t>salarii</a:t>
            </a:r>
            <a:r>
              <a:rPr lang="en-US" sz="2000" dirty="0"/>
              <a:t>, </a:t>
            </a:r>
            <a:r>
              <a:rPr lang="en-US" sz="2000" dirty="0" err="1"/>
              <a:t>alte</a:t>
            </a:r>
            <a:r>
              <a:rPr lang="en-US" sz="2000" dirty="0"/>
              <a:t> </a:t>
            </a:r>
            <a:r>
              <a:rPr lang="en-US" sz="2000" dirty="0" err="1"/>
              <a:t>cheltuieli</a:t>
            </a:r>
            <a:r>
              <a:rPr lang="en-US" sz="2000" dirty="0"/>
              <a:t> care </a:t>
            </a:r>
            <a:r>
              <a:rPr lang="en-US" sz="2000" dirty="0" err="1"/>
              <a:t>contribuie</a:t>
            </a:r>
            <a:r>
              <a:rPr lang="en-US" sz="2000" dirty="0"/>
              <a:t> la </a:t>
            </a:r>
            <a:r>
              <a:rPr lang="en-US" sz="2000" dirty="0" err="1"/>
              <a:t>realizarea</a:t>
            </a:r>
            <a:r>
              <a:rPr lang="en-US" sz="2000" dirty="0"/>
              <a:t> </a:t>
            </a:r>
            <a:r>
              <a:rPr lang="en-US" sz="2000" dirty="0" err="1"/>
              <a:t>produsului</a:t>
            </a:r>
            <a:r>
              <a:rPr lang="en-US" sz="2000" dirty="0"/>
              <a:t> </a:t>
            </a:r>
            <a:r>
              <a:rPr lang="en-US" sz="2000" dirty="0" err="1" smtClean="0"/>
              <a:t>finit</a:t>
            </a:r>
            <a:r>
              <a:rPr lang="en-US" sz="2000" dirty="0" smtClean="0"/>
              <a:t>.</a:t>
            </a:r>
          </a:p>
          <a:p>
            <a:pPr lvl="1">
              <a:spcBef>
                <a:spcPts val="600"/>
              </a:spcBef>
              <a:buFont typeface="Wingdings" pitchFamily="2" charset="2"/>
              <a:buChar char="ü"/>
            </a:pPr>
            <a:r>
              <a:rPr lang="en-US" sz="2000" b="1" dirty="0" err="1" smtClean="0"/>
              <a:t>Calculatia</a:t>
            </a:r>
            <a:r>
              <a:rPr lang="en-US" sz="2000" b="1" dirty="0" smtClean="0"/>
              <a:t> </a:t>
            </a:r>
            <a:r>
              <a:rPr lang="en-US" sz="2000" b="1" dirty="0" err="1"/>
              <a:t>costurilor</a:t>
            </a:r>
            <a:r>
              <a:rPr lang="en-US" sz="2000" b="1" dirty="0"/>
              <a:t> </a:t>
            </a:r>
            <a:r>
              <a:rPr lang="en-US" sz="2000" b="1" dirty="0" err="1" smtClean="0"/>
              <a:t>indirecte</a:t>
            </a:r>
            <a:r>
              <a:rPr lang="en-US" sz="2000" b="1" dirty="0" smtClean="0"/>
              <a:t>: </a:t>
            </a:r>
            <a:r>
              <a:rPr lang="en-US" sz="2000" dirty="0" err="1" smtClean="0"/>
              <a:t>Sunt</a:t>
            </a:r>
            <a:r>
              <a:rPr lang="en-US" sz="2000" dirty="0" smtClean="0"/>
              <a:t> </a:t>
            </a:r>
            <a:r>
              <a:rPr lang="en-US" sz="2000" dirty="0" err="1"/>
              <a:t>cheltuielile</a:t>
            </a:r>
            <a:r>
              <a:rPr lang="en-US" sz="2000" dirty="0"/>
              <a:t> care nu pot fi </a:t>
            </a:r>
            <a:r>
              <a:rPr lang="en-US" sz="2000" dirty="0" err="1"/>
              <a:t>repartizate</a:t>
            </a:r>
            <a:r>
              <a:rPr lang="en-US" sz="2000" dirty="0"/>
              <a:t> in mod direct </a:t>
            </a:r>
            <a:r>
              <a:rPr lang="en-US" sz="2000" dirty="0" err="1"/>
              <a:t>asupra</a:t>
            </a:r>
            <a:r>
              <a:rPr lang="en-US" sz="2000" dirty="0"/>
              <a:t> </a:t>
            </a:r>
            <a:r>
              <a:rPr lang="en-US" sz="2000" dirty="0" err="1"/>
              <a:t>unui</a:t>
            </a:r>
            <a:r>
              <a:rPr lang="en-US" sz="2000" dirty="0"/>
              <a:t> </a:t>
            </a:r>
            <a:r>
              <a:rPr lang="en-US" sz="2000" dirty="0" err="1"/>
              <a:t>produs</a:t>
            </a:r>
            <a:r>
              <a:rPr lang="en-US" sz="2000" dirty="0"/>
              <a:t> </a:t>
            </a:r>
            <a:r>
              <a:rPr lang="en-US" sz="2000" dirty="0" err="1"/>
              <a:t>serviciu,ca</a:t>
            </a:r>
            <a:r>
              <a:rPr lang="en-US" sz="2000" dirty="0"/>
              <a:t> de </a:t>
            </a:r>
            <a:r>
              <a:rPr lang="en-US" sz="2000" dirty="0" err="1"/>
              <a:t>exemplu</a:t>
            </a:r>
            <a:r>
              <a:rPr lang="en-US" sz="2000" dirty="0"/>
              <a:t>: </a:t>
            </a:r>
            <a:r>
              <a:rPr lang="en-US" sz="2000" dirty="0" err="1"/>
              <a:t>chirii</a:t>
            </a:r>
            <a:r>
              <a:rPr lang="en-US" sz="2000" dirty="0"/>
              <a:t> </a:t>
            </a:r>
            <a:r>
              <a:rPr lang="en-US" sz="2000" dirty="0" err="1"/>
              <a:t>sediu</a:t>
            </a:r>
            <a:r>
              <a:rPr lang="en-US" sz="2000" dirty="0"/>
              <a:t>, </a:t>
            </a:r>
            <a:r>
              <a:rPr lang="en-US" sz="2000" dirty="0" err="1"/>
              <a:t>cheltuieli</a:t>
            </a:r>
            <a:r>
              <a:rPr lang="en-US" sz="2000" dirty="0"/>
              <a:t> administrative </a:t>
            </a:r>
            <a:r>
              <a:rPr lang="en-US" sz="2000" dirty="0" err="1"/>
              <a:t>generale</a:t>
            </a:r>
            <a:r>
              <a:rPr lang="en-US" sz="2000" dirty="0"/>
              <a:t>, </a:t>
            </a:r>
            <a:r>
              <a:rPr lang="en-US" sz="2000" dirty="0" err="1"/>
              <a:t>cheltuieli</a:t>
            </a:r>
            <a:r>
              <a:rPr lang="en-US" sz="2000" dirty="0"/>
              <a:t> cu </a:t>
            </a:r>
            <a:r>
              <a:rPr lang="en-US" sz="2000" dirty="0" err="1"/>
              <a:t>amortizarea</a:t>
            </a:r>
            <a:r>
              <a:rPr lang="en-US" sz="2000" dirty="0"/>
              <a:t> </a:t>
            </a:r>
            <a:r>
              <a:rPr lang="en-US" sz="2000" dirty="0" err="1"/>
              <a:t>echipamentelor</a:t>
            </a:r>
            <a:r>
              <a:rPr lang="en-US" sz="2000" dirty="0"/>
              <a:t> </a:t>
            </a:r>
            <a:r>
              <a:rPr lang="en-US" sz="2000" dirty="0" err="1"/>
              <a:t>si</a:t>
            </a:r>
            <a:r>
              <a:rPr lang="en-US" sz="2000" dirty="0"/>
              <a:t> </a:t>
            </a:r>
            <a:r>
              <a:rPr lang="en-US" sz="2000" dirty="0" err="1"/>
              <a:t>cheltuielile</a:t>
            </a:r>
            <a:r>
              <a:rPr lang="en-US" sz="2000" dirty="0"/>
              <a:t> de </a:t>
            </a:r>
            <a:r>
              <a:rPr lang="en-US" sz="2000" dirty="0" err="1"/>
              <a:t>desfacere</a:t>
            </a:r>
            <a:r>
              <a:rPr lang="en-US" sz="2000" dirty="0"/>
              <a:t>. Se </a:t>
            </a:r>
            <a:r>
              <a:rPr lang="en-US" sz="2000" dirty="0" err="1"/>
              <a:t>mai</a:t>
            </a:r>
            <a:r>
              <a:rPr lang="en-US" sz="2000" dirty="0"/>
              <a:t> </a:t>
            </a:r>
            <a:r>
              <a:rPr lang="en-US" sz="2000" dirty="0" err="1"/>
              <a:t>numesc</a:t>
            </a:r>
            <a:r>
              <a:rPr lang="en-US" sz="2000" dirty="0"/>
              <a:t> </a:t>
            </a:r>
            <a:r>
              <a:rPr lang="en-US" sz="2000" dirty="0" err="1"/>
              <a:t>cheltuieli</a:t>
            </a:r>
            <a:r>
              <a:rPr lang="en-US" sz="2000" dirty="0"/>
              <a:t> </a:t>
            </a:r>
            <a:r>
              <a:rPr lang="en-US" sz="2000" dirty="0" err="1"/>
              <a:t>generale</a:t>
            </a:r>
            <a:r>
              <a:rPr lang="en-US" sz="2000" dirty="0"/>
              <a:t> </a:t>
            </a:r>
            <a:r>
              <a:rPr lang="en-US" sz="2000" dirty="0" err="1"/>
              <a:t>sau</a:t>
            </a:r>
            <a:r>
              <a:rPr lang="en-US" sz="2000" dirty="0"/>
              <a:t> </a:t>
            </a:r>
            <a:r>
              <a:rPr lang="en-US" sz="2000" dirty="0" err="1"/>
              <a:t>costuri</a:t>
            </a:r>
            <a:r>
              <a:rPr lang="en-US" sz="2000" dirty="0"/>
              <a:t> de </a:t>
            </a:r>
            <a:r>
              <a:rPr lang="en-US" sz="2000" dirty="0" err="1"/>
              <a:t>regie</a:t>
            </a:r>
            <a:r>
              <a:rPr lang="en-US" sz="2000" dirty="0"/>
              <a:t>.</a:t>
            </a:r>
          </a:p>
          <a:p>
            <a:pPr>
              <a:spcBef>
                <a:spcPts val="600"/>
              </a:spcBef>
            </a:pPr>
            <a:r>
              <a:rPr lang="en-US" sz="2000" dirty="0"/>
              <a:t> </a:t>
            </a:r>
            <a:r>
              <a:rPr lang="ro-RO" sz="2000" b="1" dirty="0" smtClean="0"/>
              <a:t>Calcularea  </a:t>
            </a:r>
            <a:r>
              <a:rPr lang="ro-RO" sz="2000" b="1" dirty="0"/>
              <a:t>pragului de rentabilitate.</a:t>
            </a:r>
            <a:endParaRPr lang="en-US" sz="2000" dirty="0"/>
          </a:p>
          <a:p>
            <a:pPr lvl="1">
              <a:spcBef>
                <a:spcPts val="600"/>
              </a:spcBef>
              <a:buFont typeface="Wingdings" pitchFamily="2" charset="2"/>
              <a:buChar char="ü"/>
            </a:pPr>
            <a:r>
              <a:rPr lang="ro-RO" sz="2000" dirty="0"/>
              <a:t>Pragul de rentabilitate, numit si punct critic sau punct de echilibru, marcheaza acea dimensiune a productiei la care costurile totale sunt egale cu incasarile din vanzarea productiei, iar rezultatul este nul. Activitatea devine rentabila dupa pragul de rentabilitate, iar riscul economic al firmei devine tot mai redus cu cat nivelul activitatii este mai indepartat de acest punct.</a:t>
            </a:r>
            <a:endParaRPr lang="en-US" sz="2000" dirty="0"/>
          </a:p>
          <a:p>
            <a:pPr lvl="1">
              <a:spcBef>
                <a:spcPts val="600"/>
              </a:spcBef>
              <a:buFont typeface="Wingdings" pitchFamily="2" charset="2"/>
              <a:buChar char="ü"/>
            </a:pPr>
            <a:r>
              <a:rPr lang="ro-RO" sz="2000" dirty="0"/>
              <a:t>Pana la acest nivel al productiei unitatea inregistreaza pierderi.</a:t>
            </a:r>
            <a:endParaRPr lang="en-US" sz="2000" dirty="0"/>
          </a:p>
          <a:p>
            <a:pPr lvl="1">
              <a:spcBef>
                <a:spcPts val="600"/>
              </a:spcBef>
              <a:buFont typeface="Wingdings" pitchFamily="2" charset="2"/>
              <a:buChar char="ü"/>
            </a:pPr>
            <a:r>
              <a:rPr lang="ro-RO" sz="2000" dirty="0"/>
              <a:t>Cunoasterea pragului de rentabilitate trebuie sa fie preocuparea tuturor conducatorilor de intreprinderi.</a:t>
            </a:r>
            <a:endParaRPr lang="en-US" sz="2000" dirty="0"/>
          </a:p>
          <a:p>
            <a:endParaRPr lang="en-US" dirty="0"/>
          </a:p>
          <a:p>
            <a:endParaRPr lang="en-US" b="1" dirty="0">
              <a:latin typeface="Arial" panose="020B0604020202020204" pitchFamily="34" charset="0"/>
              <a:cs typeface="Arial" panose="020B0604020202020204" pitchFamily="34" charset="0"/>
            </a:endParaRPr>
          </a:p>
          <a:p>
            <a:endParaRPr lang="en-US" dirty="0" smtClean="0"/>
          </a:p>
          <a:p>
            <a:endParaRPr lang="en-US" dirty="0"/>
          </a:p>
          <a:p>
            <a:r>
              <a:rPr lang="ro-RO" dirty="0"/>
              <a:t> </a:t>
            </a:r>
            <a:endParaRPr lang="en-US" dirty="0"/>
          </a:p>
          <a:p>
            <a:pPr lvl="0"/>
            <a:endParaRPr lang="en-US" dirty="0"/>
          </a:p>
          <a:p>
            <a:endParaRPr lang="en-GB" b="1" dirty="0" smtClean="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US" dirty="0"/>
          </a:p>
          <a:p>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33</a:t>
            </a:fld>
            <a:endParaRPr lang="ro-RO"/>
          </a:p>
        </p:txBody>
      </p:sp>
    </p:spTree>
    <p:extLst>
      <p:ext uri="{BB962C8B-B14F-4D97-AF65-F5344CB8AC3E}">
        <p14:creationId xmlns:p14="http://schemas.microsoft.com/office/powerpoint/2010/main" xmlns="" val="11530806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714" y="833015"/>
            <a:ext cx="12190285" cy="12894655"/>
          </a:xfrm>
          <a:prstGeom prst="rect">
            <a:avLst/>
          </a:prstGeom>
        </p:spPr>
        <p:txBody>
          <a:bodyPr wrap="square">
            <a:spAutoFit/>
          </a:bodyPr>
          <a:lstStyle/>
          <a:p>
            <a:r>
              <a:rPr lang="en-US" sz="2000" b="1" dirty="0" smtClean="0">
                <a:solidFill>
                  <a:srgbClr val="C00000"/>
                </a:solidFill>
                <a:cs typeface="Arial" pitchFamily="34" charset="0"/>
              </a:rPr>
              <a:t>MANAGEMENTUL FINANCIAR (II)</a:t>
            </a:r>
          </a:p>
          <a:p>
            <a:r>
              <a:rPr lang="ro-RO" sz="2000" dirty="0">
                <a:cs typeface="Arial" pitchFamily="34" charset="0"/>
              </a:rPr>
              <a:t>Microintreprinderile completeaza un cont de profit si pierderi simplificat</a:t>
            </a:r>
            <a:r>
              <a:rPr lang="ro-RO" sz="2000" dirty="0" smtClean="0">
                <a:cs typeface="Arial" pitchFamily="34" charset="0"/>
              </a:rPr>
              <a:t>.</a:t>
            </a:r>
            <a:r>
              <a:rPr lang="en-US" sz="2000" dirty="0" smtClean="0">
                <a:cs typeface="Arial" pitchFamily="34" charset="0"/>
              </a:rPr>
              <a:t> </a:t>
            </a:r>
            <a:r>
              <a:rPr lang="en-US" sz="2000" dirty="0" err="1" smtClean="0">
                <a:cs typeface="Arial" pitchFamily="34" charset="0"/>
              </a:rPr>
              <a:t>Acesta</a:t>
            </a:r>
            <a:r>
              <a:rPr lang="en-US" sz="2000" dirty="0" smtClean="0">
                <a:cs typeface="Arial" pitchFamily="34" charset="0"/>
              </a:rPr>
              <a:t> </a:t>
            </a:r>
            <a:r>
              <a:rPr lang="en-US" sz="2000" dirty="0" err="1" smtClean="0">
                <a:cs typeface="Arial" pitchFamily="34" charset="0"/>
              </a:rPr>
              <a:t>cuprinde</a:t>
            </a:r>
            <a:r>
              <a:rPr lang="en-US" sz="2000" dirty="0" smtClean="0">
                <a:cs typeface="Arial" pitchFamily="34" charset="0"/>
              </a:rPr>
              <a:t> </a:t>
            </a:r>
            <a:r>
              <a:rPr lang="en-US" sz="2000" dirty="0" err="1">
                <a:cs typeface="Arial" pitchFamily="34" charset="0"/>
              </a:rPr>
              <a:t>urmatoarele</a:t>
            </a:r>
            <a:r>
              <a:rPr lang="en-US" sz="2000" dirty="0">
                <a:cs typeface="Arial" pitchFamily="34" charset="0"/>
              </a:rPr>
              <a:t> </a:t>
            </a:r>
            <a:r>
              <a:rPr lang="en-US" sz="2000" dirty="0" err="1" smtClean="0">
                <a:cs typeface="Arial" pitchFamily="34" charset="0"/>
              </a:rPr>
              <a:t>capitole</a:t>
            </a:r>
            <a:r>
              <a:rPr lang="en-US" sz="2000" dirty="0">
                <a:cs typeface="Arial" pitchFamily="34" charset="0"/>
              </a:rPr>
              <a:t>:</a:t>
            </a:r>
          </a:p>
          <a:p>
            <a:pPr marL="742950" lvl="1" indent="-285750">
              <a:buFont typeface="Wingdings" pitchFamily="2" charset="2"/>
              <a:buChar char="ü"/>
            </a:pPr>
            <a:r>
              <a:rPr lang="en-US" sz="2000" dirty="0" err="1">
                <a:cs typeface="Arial" pitchFamily="34" charset="0"/>
              </a:rPr>
              <a:t>Venituri</a:t>
            </a:r>
            <a:r>
              <a:rPr lang="en-US" sz="2000" dirty="0">
                <a:cs typeface="Arial" pitchFamily="34" charset="0"/>
              </a:rPr>
              <a:t> din </a:t>
            </a:r>
            <a:r>
              <a:rPr lang="en-US" sz="2000" dirty="0" err="1">
                <a:cs typeface="Arial" pitchFamily="34" charset="0"/>
              </a:rPr>
              <a:t>exploatare</a:t>
            </a:r>
            <a:endParaRPr lang="en-US" sz="2000" dirty="0">
              <a:cs typeface="Arial" pitchFamily="34" charset="0"/>
            </a:endParaRPr>
          </a:p>
          <a:p>
            <a:pPr marL="742950" lvl="1" indent="-285750">
              <a:buFont typeface="Wingdings" pitchFamily="2" charset="2"/>
              <a:buChar char="ü"/>
            </a:pPr>
            <a:r>
              <a:rPr lang="en-US" sz="2000" dirty="0" err="1">
                <a:cs typeface="Arial" pitchFamily="34" charset="0"/>
              </a:rPr>
              <a:t>Cheltuieli</a:t>
            </a:r>
            <a:r>
              <a:rPr lang="en-US" sz="2000" dirty="0">
                <a:cs typeface="Arial" pitchFamily="34" charset="0"/>
              </a:rPr>
              <a:t> </a:t>
            </a:r>
            <a:r>
              <a:rPr lang="en-US" sz="2000" dirty="0" err="1">
                <a:cs typeface="Arial" pitchFamily="34" charset="0"/>
              </a:rPr>
              <a:t>pentru</a:t>
            </a:r>
            <a:r>
              <a:rPr lang="en-US" sz="2000" dirty="0">
                <a:cs typeface="Arial" pitchFamily="34" charset="0"/>
              </a:rPr>
              <a:t> </a:t>
            </a:r>
            <a:r>
              <a:rPr lang="en-US" sz="2000" dirty="0" err="1">
                <a:cs typeface="Arial" pitchFamily="34" charset="0"/>
              </a:rPr>
              <a:t>exploatare</a:t>
            </a:r>
            <a:r>
              <a:rPr lang="en-US" sz="2000" dirty="0">
                <a:cs typeface="Arial" pitchFamily="34" charset="0"/>
              </a:rPr>
              <a:t> (</a:t>
            </a:r>
            <a:r>
              <a:rPr lang="en-US" sz="2000" dirty="0" err="1" smtClean="0">
                <a:cs typeface="Arial" pitchFamily="34" charset="0"/>
              </a:rPr>
              <a:t>cheltuieli</a:t>
            </a:r>
            <a:r>
              <a:rPr lang="en-US" sz="2000" dirty="0" smtClean="0">
                <a:cs typeface="Arial" pitchFamily="34" charset="0"/>
              </a:rPr>
              <a:t> </a:t>
            </a:r>
            <a:r>
              <a:rPr lang="en-US" sz="2000" dirty="0">
                <a:cs typeface="Arial" pitchFamily="34" charset="0"/>
              </a:rPr>
              <a:t>cu </a:t>
            </a:r>
            <a:r>
              <a:rPr lang="en-US" sz="2000" dirty="0" err="1" smtClean="0">
                <a:cs typeface="Arial" pitchFamily="34" charset="0"/>
              </a:rPr>
              <a:t>materialele</a:t>
            </a:r>
            <a:r>
              <a:rPr lang="en-US" sz="2000" dirty="0" smtClean="0">
                <a:cs typeface="Arial" pitchFamily="34" charset="0"/>
              </a:rPr>
              <a:t>, </a:t>
            </a:r>
            <a:r>
              <a:rPr lang="en-US" sz="2000" dirty="0" err="1">
                <a:cs typeface="Arial" pitchFamily="34" charset="0"/>
              </a:rPr>
              <a:t>salarii</a:t>
            </a:r>
            <a:r>
              <a:rPr lang="en-US" sz="2000" dirty="0">
                <a:cs typeface="Arial" pitchFamily="34" charset="0"/>
              </a:rPr>
              <a:t>, cu </a:t>
            </a:r>
            <a:r>
              <a:rPr lang="en-US" sz="2000" dirty="0" err="1">
                <a:cs typeface="Arial" pitchFamily="34" charset="0"/>
              </a:rPr>
              <a:t>servicii</a:t>
            </a:r>
            <a:r>
              <a:rPr lang="en-US" sz="2000" dirty="0">
                <a:cs typeface="Arial" pitchFamily="34" charset="0"/>
              </a:rPr>
              <a:t>, cu </a:t>
            </a:r>
            <a:r>
              <a:rPr lang="en-US" sz="2000" dirty="0" err="1">
                <a:cs typeface="Arial" pitchFamily="34" charset="0"/>
              </a:rPr>
              <a:t>amortizari</a:t>
            </a:r>
            <a:r>
              <a:rPr lang="en-US" sz="2000" dirty="0">
                <a:cs typeface="Arial" pitchFamily="34" charset="0"/>
              </a:rPr>
              <a:t>)</a:t>
            </a:r>
          </a:p>
          <a:p>
            <a:pPr marL="742950" lvl="1" indent="-285750">
              <a:buFont typeface="Wingdings" pitchFamily="2" charset="2"/>
              <a:buChar char="ü"/>
            </a:pPr>
            <a:r>
              <a:rPr lang="en-US" sz="2000" dirty="0" err="1">
                <a:cs typeface="Arial" pitchFamily="34" charset="0"/>
              </a:rPr>
              <a:t>Rezultatul</a:t>
            </a:r>
            <a:r>
              <a:rPr lang="en-US" sz="2000" dirty="0">
                <a:cs typeface="Arial" pitchFamily="34" charset="0"/>
              </a:rPr>
              <a:t> </a:t>
            </a:r>
            <a:r>
              <a:rPr lang="en-US" sz="2000" dirty="0" err="1">
                <a:cs typeface="Arial" pitchFamily="34" charset="0"/>
              </a:rPr>
              <a:t>financiar</a:t>
            </a:r>
            <a:r>
              <a:rPr lang="en-US" sz="2000" dirty="0">
                <a:cs typeface="Arial" pitchFamily="34" charset="0"/>
              </a:rPr>
              <a:t> brut </a:t>
            </a:r>
            <a:r>
              <a:rPr lang="en-US" sz="2000" dirty="0" err="1" smtClean="0">
                <a:cs typeface="Arial" pitchFamily="34" charset="0"/>
              </a:rPr>
              <a:t>calculat</a:t>
            </a:r>
            <a:r>
              <a:rPr lang="en-US" sz="2000" dirty="0" smtClean="0">
                <a:cs typeface="Arial" pitchFamily="34" charset="0"/>
              </a:rPr>
              <a:t> </a:t>
            </a:r>
            <a:r>
              <a:rPr lang="en-US" sz="2000" dirty="0">
                <a:cs typeface="Arial" pitchFamily="34" charset="0"/>
              </a:rPr>
              <a:t>ca </a:t>
            </a:r>
            <a:r>
              <a:rPr lang="en-US" sz="2000" dirty="0" err="1">
                <a:cs typeface="Arial" pitchFamily="34" charset="0"/>
              </a:rPr>
              <a:t>diferenta</a:t>
            </a:r>
            <a:r>
              <a:rPr lang="en-US" sz="2000" dirty="0">
                <a:cs typeface="Arial" pitchFamily="34" charset="0"/>
              </a:rPr>
              <a:t> </a:t>
            </a:r>
            <a:r>
              <a:rPr lang="en-US" sz="2000" dirty="0" err="1">
                <a:cs typeface="Arial" pitchFamily="34" charset="0"/>
              </a:rPr>
              <a:t>intre</a:t>
            </a:r>
            <a:r>
              <a:rPr lang="en-US" sz="2000" dirty="0">
                <a:cs typeface="Arial" pitchFamily="34" charset="0"/>
              </a:rPr>
              <a:t> </a:t>
            </a:r>
            <a:r>
              <a:rPr lang="en-US" sz="2000" dirty="0" err="1">
                <a:cs typeface="Arial" pitchFamily="34" charset="0"/>
              </a:rPr>
              <a:t>venituri</a:t>
            </a:r>
            <a:r>
              <a:rPr lang="en-US" sz="2000" dirty="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cheltuieli</a:t>
            </a:r>
            <a:r>
              <a:rPr lang="en-US" sz="2000" dirty="0">
                <a:cs typeface="Arial" pitchFamily="34" charset="0"/>
              </a:rPr>
              <a:t>. </a:t>
            </a:r>
            <a:r>
              <a:rPr lang="en-US" sz="2000" dirty="0" err="1">
                <a:cs typeface="Arial" pitchFamily="34" charset="0"/>
              </a:rPr>
              <a:t>Poate</a:t>
            </a:r>
            <a:r>
              <a:rPr lang="en-US" sz="2000" dirty="0">
                <a:cs typeface="Arial" pitchFamily="34" charset="0"/>
              </a:rPr>
              <a:t> fi profit (</a:t>
            </a:r>
            <a:r>
              <a:rPr lang="en-US" sz="2000" dirty="0" err="1">
                <a:cs typeface="Arial" pitchFamily="34" charset="0"/>
              </a:rPr>
              <a:t>venituri</a:t>
            </a:r>
            <a:r>
              <a:rPr lang="en-US" sz="2000" dirty="0">
                <a:cs typeface="Arial" pitchFamily="34" charset="0"/>
              </a:rPr>
              <a:t> </a:t>
            </a:r>
            <a:r>
              <a:rPr lang="en-US" sz="2000" dirty="0" err="1">
                <a:cs typeface="Arial" pitchFamily="34" charset="0"/>
              </a:rPr>
              <a:t>mai</a:t>
            </a:r>
            <a:r>
              <a:rPr lang="en-US" sz="2000" dirty="0">
                <a:cs typeface="Arial" pitchFamily="34" charset="0"/>
              </a:rPr>
              <a:t> </a:t>
            </a:r>
            <a:r>
              <a:rPr lang="en-US" sz="2000" dirty="0" err="1">
                <a:cs typeface="Arial" pitchFamily="34" charset="0"/>
              </a:rPr>
              <a:t>mari</a:t>
            </a:r>
            <a:r>
              <a:rPr lang="en-US" sz="2000" dirty="0">
                <a:cs typeface="Arial" pitchFamily="34" charset="0"/>
              </a:rPr>
              <a:t> </a:t>
            </a:r>
            <a:r>
              <a:rPr lang="en-US" sz="2000" dirty="0" err="1">
                <a:cs typeface="Arial" pitchFamily="34" charset="0"/>
              </a:rPr>
              <a:t>decat</a:t>
            </a:r>
            <a:r>
              <a:rPr lang="en-US" sz="2000" dirty="0">
                <a:cs typeface="Arial" pitchFamily="34" charset="0"/>
              </a:rPr>
              <a:t> </a:t>
            </a:r>
            <a:r>
              <a:rPr lang="en-US" sz="2000" dirty="0" err="1">
                <a:cs typeface="Arial" pitchFamily="34" charset="0"/>
              </a:rPr>
              <a:t>cheltuieli</a:t>
            </a:r>
            <a:r>
              <a:rPr lang="en-US" sz="2000" dirty="0">
                <a:cs typeface="Arial" pitchFamily="34" charset="0"/>
              </a:rPr>
              <a:t>) </a:t>
            </a:r>
            <a:r>
              <a:rPr lang="en-US" sz="2000" dirty="0" err="1">
                <a:cs typeface="Arial" pitchFamily="34" charset="0"/>
              </a:rPr>
              <a:t>sau</a:t>
            </a:r>
            <a:r>
              <a:rPr lang="en-US" sz="2000" dirty="0">
                <a:cs typeface="Arial" pitchFamily="34" charset="0"/>
              </a:rPr>
              <a:t> </a:t>
            </a:r>
            <a:r>
              <a:rPr lang="en-US" sz="2000" dirty="0" err="1">
                <a:cs typeface="Arial" pitchFamily="34" charset="0"/>
              </a:rPr>
              <a:t>pierdere</a:t>
            </a:r>
            <a:r>
              <a:rPr lang="en-US" sz="2000" dirty="0">
                <a:cs typeface="Arial" pitchFamily="34" charset="0"/>
              </a:rPr>
              <a:t> </a:t>
            </a:r>
            <a:r>
              <a:rPr lang="en-US" sz="2000" dirty="0" smtClean="0">
                <a:cs typeface="Arial" pitchFamily="34" charset="0"/>
              </a:rPr>
              <a:t>(</a:t>
            </a:r>
            <a:r>
              <a:rPr lang="en-US" sz="2000" dirty="0" err="1" smtClean="0">
                <a:cs typeface="Arial" pitchFamily="34" charset="0"/>
              </a:rPr>
              <a:t>cheltuieli</a:t>
            </a:r>
            <a:r>
              <a:rPr lang="en-US" sz="2000" dirty="0" smtClean="0">
                <a:cs typeface="Arial" pitchFamily="34" charset="0"/>
              </a:rPr>
              <a:t> </a:t>
            </a:r>
            <a:r>
              <a:rPr lang="en-US" sz="2000" dirty="0" err="1">
                <a:cs typeface="Arial" pitchFamily="34" charset="0"/>
              </a:rPr>
              <a:t>mai</a:t>
            </a:r>
            <a:r>
              <a:rPr lang="en-US" sz="2000" dirty="0">
                <a:cs typeface="Arial" pitchFamily="34" charset="0"/>
              </a:rPr>
              <a:t> </a:t>
            </a:r>
            <a:r>
              <a:rPr lang="en-US" sz="2000" dirty="0" err="1">
                <a:cs typeface="Arial" pitchFamily="34" charset="0"/>
              </a:rPr>
              <a:t>mari</a:t>
            </a:r>
            <a:r>
              <a:rPr lang="en-US" sz="2000" dirty="0">
                <a:cs typeface="Arial" pitchFamily="34" charset="0"/>
              </a:rPr>
              <a:t> </a:t>
            </a:r>
            <a:r>
              <a:rPr lang="en-US" sz="2000" dirty="0" err="1">
                <a:cs typeface="Arial" pitchFamily="34" charset="0"/>
              </a:rPr>
              <a:t>decat</a:t>
            </a:r>
            <a:r>
              <a:rPr lang="en-US" sz="2000" dirty="0">
                <a:cs typeface="Arial" pitchFamily="34" charset="0"/>
              </a:rPr>
              <a:t> </a:t>
            </a:r>
            <a:r>
              <a:rPr lang="en-US" sz="2000" dirty="0" err="1">
                <a:cs typeface="Arial" pitchFamily="34" charset="0"/>
              </a:rPr>
              <a:t>veniturile</a:t>
            </a:r>
            <a:r>
              <a:rPr lang="en-US" sz="2000" dirty="0">
                <a:cs typeface="Arial" pitchFamily="34" charset="0"/>
              </a:rPr>
              <a:t>)</a:t>
            </a:r>
          </a:p>
          <a:p>
            <a:pPr marL="742950" lvl="1" indent="-285750">
              <a:buFont typeface="Wingdings" pitchFamily="2" charset="2"/>
              <a:buChar char="ü"/>
            </a:pPr>
            <a:r>
              <a:rPr lang="en-US" sz="2000" dirty="0" err="1">
                <a:cs typeface="Arial" pitchFamily="34" charset="0"/>
              </a:rPr>
              <a:t>Rezultatul</a:t>
            </a:r>
            <a:r>
              <a:rPr lang="en-US" sz="2000" dirty="0">
                <a:cs typeface="Arial" pitchFamily="34" charset="0"/>
              </a:rPr>
              <a:t> </a:t>
            </a:r>
            <a:r>
              <a:rPr lang="en-US" sz="2000" dirty="0" err="1">
                <a:cs typeface="Arial" pitchFamily="34" charset="0"/>
              </a:rPr>
              <a:t>financiar</a:t>
            </a:r>
            <a:r>
              <a:rPr lang="en-US" sz="2000" dirty="0">
                <a:cs typeface="Arial" pitchFamily="34" charset="0"/>
              </a:rPr>
              <a:t> net – se </a:t>
            </a:r>
            <a:r>
              <a:rPr lang="en-US" sz="2000" dirty="0" err="1">
                <a:cs typeface="Arial" pitchFamily="34" charset="0"/>
              </a:rPr>
              <a:t>calculeaza</a:t>
            </a:r>
            <a:r>
              <a:rPr lang="en-US" sz="2000" dirty="0">
                <a:cs typeface="Arial" pitchFamily="34" charset="0"/>
              </a:rPr>
              <a:t> </a:t>
            </a:r>
            <a:r>
              <a:rPr lang="en-US" sz="2000" dirty="0" err="1">
                <a:cs typeface="Arial" pitchFamily="34" charset="0"/>
              </a:rPr>
              <a:t>prin</a:t>
            </a:r>
            <a:r>
              <a:rPr lang="en-US" sz="2000" dirty="0">
                <a:cs typeface="Arial" pitchFamily="34" charset="0"/>
              </a:rPr>
              <a:t> </a:t>
            </a:r>
            <a:r>
              <a:rPr lang="en-US" sz="2000" dirty="0" err="1">
                <a:cs typeface="Arial" pitchFamily="34" charset="0"/>
              </a:rPr>
              <a:t>aplicarea</a:t>
            </a:r>
            <a:r>
              <a:rPr lang="en-US" sz="2000" dirty="0">
                <a:cs typeface="Arial" pitchFamily="34" charset="0"/>
              </a:rPr>
              <a:t> </a:t>
            </a:r>
            <a:r>
              <a:rPr lang="en-US" sz="2000" dirty="0" err="1">
                <a:cs typeface="Arial" pitchFamily="34" charset="0"/>
              </a:rPr>
              <a:t>impozitului</a:t>
            </a:r>
            <a:r>
              <a:rPr lang="en-US" sz="2000" dirty="0">
                <a:cs typeface="Arial" pitchFamily="34" charset="0"/>
              </a:rPr>
              <a:t> </a:t>
            </a:r>
            <a:r>
              <a:rPr lang="en-US" sz="2000" dirty="0" err="1">
                <a:cs typeface="Arial" pitchFamily="34" charset="0"/>
              </a:rPr>
              <a:t>pe</a:t>
            </a:r>
            <a:r>
              <a:rPr lang="en-US" sz="2000" dirty="0">
                <a:cs typeface="Arial" pitchFamily="34" charset="0"/>
              </a:rPr>
              <a:t> profit de 16%. </a:t>
            </a:r>
          </a:p>
          <a:p>
            <a:pPr marL="742950" lvl="1" indent="-285750">
              <a:spcAft>
                <a:spcPts val="600"/>
              </a:spcAft>
              <a:buFont typeface="Wingdings" pitchFamily="2" charset="2"/>
              <a:buChar char="ü"/>
            </a:pPr>
            <a:r>
              <a:rPr lang="en-US" sz="2000" dirty="0" err="1">
                <a:cs typeface="Arial" pitchFamily="34" charset="0"/>
              </a:rPr>
              <a:t>Pentru</a:t>
            </a:r>
            <a:r>
              <a:rPr lang="en-US" sz="2000" dirty="0">
                <a:cs typeface="Arial" pitchFamily="34" charset="0"/>
              </a:rPr>
              <a:t> </a:t>
            </a:r>
            <a:r>
              <a:rPr lang="en-US" sz="2000" dirty="0" err="1">
                <a:cs typeface="Arial" pitchFamily="34" charset="0"/>
              </a:rPr>
              <a:t>microintreprinderi</a:t>
            </a:r>
            <a:r>
              <a:rPr lang="en-US" sz="2000" dirty="0">
                <a:cs typeface="Arial" pitchFamily="34" charset="0"/>
              </a:rPr>
              <a:t> se </a:t>
            </a:r>
            <a:r>
              <a:rPr lang="en-US" sz="2000" dirty="0" err="1">
                <a:cs typeface="Arial" pitchFamily="34" charset="0"/>
              </a:rPr>
              <a:t>aplica</a:t>
            </a:r>
            <a:r>
              <a:rPr lang="en-US" sz="2000" dirty="0">
                <a:cs typeface="Arial" pitchFamily="34" charset="0"/>
              </a:rPr>
              <a:t> </a:t>
            </a:r>
            <a:r>
              <a:rPr lang="en-US" sz="2000" dirty="0" err="1">
                <a:cs typeface="Arial" pitchFamily="34" charset="0"/>
              </a:rPr>
              <a:t>impozitul</a:t>
            </a:r>
            <a:r>
              <a:rPr lang="en-US" sz="2000" dirty="0">
                <a:cs typeface="Arial" pitchFamily="34" charset="0"/>
              </a:rPr>
              <a:t> </a:t>
            </a:r>
            <a:r>
              <a:rPr lang="en-US" sz="2000" dirty="0" err="1">
                <a:cs typeface="Arial" pitchFamily="34" charset="0"/>
              </a:rPr>
              <a:t>pe</a:t>
            </a:r>
            <a:r>
              <a:rPr lang="en-US" sz="2000" dirty="0">
                <a:cs typeface="Arial" pitchFamily="34" charset="0"/>
              </a:rPr>
              <a:t> </a:t>
            </a:r>
            <a:r>
              <a:rPr lang="en-US" sz="2000" dirty="0" err="1">
                <a:cs typeface="Arial" pitchFamily="34" charset="0"/>
              </a:rPr>
              <a:t>venit</a:t>
            </a:r>
            <a:r>
              <a:rPr lang="en-US" sz="2000" dirty="0">
                <a:cs typeface="Arial" pitchFamily="34" charset="0"/>
              </a:rPr>
              <a:t>.</a:t>
            </a:r>
          </a:p>
          <a:p>
            <a:pPr>
              <a:spcAft>
                <a:spcPts val="600"/>
              </a:spcAft>
            </a:pPr>
            <a:r>
              <a:rPr lang="en-US" sz="2000" dirty="0">
                <a:cs typeface="Arial" pitchFamily="34" charset="0"/>
              </a:rPr>
              <a:t> </a:t>
            </a:r>
            <a:r>
              <a:rPr lang="en-US" sz="2000" b="1" dirty="0" err="1" smtClean="0">
                <a:cs typeface="Arial" pitchFamily="34" charset="0"/>
              </a:rPr>
              <a:t>Bilantul</a:t>
            </a:r>
            <a:r>
              <a:rPr lang="en-US" sz="2000" b="1" dirty="0" smtClean="0">
                <a:cs typeface="Arial" pitchFamily="34" charset="0"/>
              </a:rPr>
              <a:t> </a:t>
            </a:r>
            <a:r>
              <a:rPr lang="en-US" sz="2000" b="1" dirty="0" err="1" smtClean="0">
                <a:cs typeface="Arial" pitchFamily="34" charset="0"/>
              </a:rPr>
              <a:t>Contabil</a:t>
            </a:r>
            <a:r>
              <a:rPr lang="en-US" sz="2000" b="1" dirty="0" smtClean="0">
                <a:cs typeface="Arial" pitchFamily="34" charset="0"/>
              </a:rPr>
              <a:t>: </a:t>
            </a:r>
            <a:r>
              <a:rPr lang="en-US" sz="2000" dirty="0" smtClean="0">
                <a:cs typeface="Arial" pitchFamily="34" charset="0"/>
              </a:rPr>
              <a:t>Se </a:t>
            </a:r>
            <a:r>
              <a:rPr lang="en-US" sz="2000" dirty="0" err="1" smtClean="0">
                <a:cs typeface="Arial" pitchFamily="34" charset="0"/>
              </a:rPr>
              <a:t>completeaza</a:t>
            </a:r>
            <a:r>
              <a:rPr lang="en-US" sz="2000" dirty="0" smtClean="0">
                <a:cs typeface="Arial" pitchFamily="34" charset="0"/>
              </a:rPr>
              <a:t> </a:t>
            </a:r>
            <a:r>
              <a:rPr lang="en-US" sz="2000" dirty="0" err="1" smtClean="0">
                <a:cs typeface="Arial" pitchFamily="34" charset="0"/>
              </a:rPr>
              <a:t>si</a:t>
            </a:r>
            <a:r>
              <a:rPr lang="en-US" sz="2000" dirty="0" smtClean="0">
                <a:cs typeface="Arial" pitchFamily="34" charset="0"/>
              </a:rPr>
              <a:t> se </a:t>
            </a:r>
            <a:r>
              <a:rPr lang="en-US" sz="2000" dirty="0" err="1" smtClean="0">
                <a:cs typeface="Arial" pitchFamily="34" charset="0"/>
              </a:rPr>
              <a:t>depune</a:t>
            </a:r>
            <a:r>
              <a:rPr lang="en-US" sz="2000" dirty="0" smtClean="0">
                <a:cs typeface="Arial" pitchFamily="34" charset="0"/>
              </a:rPr>
              <a:t> </a:t>
            </a:r>
            <a:r>
              <a:rPr lang="en-US" sz="2000" dirty="0" err="1" smtClean="0">
                <a:cs typeface="Arial" pitchFamily="34" charset="0"/>
              </a:rPr>
              <a:t>anual</a:t>
            </a:r>
            <a:r>
              <a:rPr lang="en-US" sz="2000" dirty="0" smtClean="0">
                <a:cs typeface="Arial" pitchFamily="34" charset="0"/>
              </a:rPr>
              <a:t> </a:t>
            </a:r>
            <a:r>
              <a:rPr lang="en-US" sz="2000" dirty="0" err="1">
                <a:cs typeface="Arial" pitchFamily="34" charset="0"/>
              </a:rPr>
              <a:t>impreuna</a:t>
            </a:r>
            <a:r>
              <a:rPr lang="en-US" sz="2000" dirty="0">
                <a:cs typeface="Arial" pitchFamily="34" charset="0"/>
              </a:rPr>
              <a:t> cu </a:t>
            </a:r>
            <a:r>
              <a:rPr lang="en-US" sz="2000" dirty="0" err="1">
                <a:cs typeface="Arial" pitchFamily="34" charset="0"/>
              </a:rPr>
              <a:t>contul</a:t>
            </a:r>
            <a:r>
              <a:rPr lang="en-US" sz="2000" dirty="0">
                <a:cs typeface="Arial" pitchFamily="34" charset="0"/>
              </a:rPr>
              <a:t> de profit </a:t>
            </a:r>
            <a:r>
              <a:rPr lang="en-US" sz="2000" dirty="0" err="1">
                <a:cs typeface="Arial" pitchFamily="34" charset="0"/>
              </a:rPr>
              <a:t>si</a:t>
            </a:r>
            <a:r>
              <a:rPr lang="en-US" sz="2000" dirty="0">
                <a:cs typeface="Arial" pitchFamily="34" charset="0"/>
              </a:rPr>
              <a:t> </a:t>
            </a:r>
            <a:r>
              <a:rPr lang="en-US" sz="2000" dirty="0" err="1">
                <a:cs typeface="Arial" pitchFamily="34" charset="0"/>
              </a:rPr>
              <a:t>pierderi</a:t>
            </a:r>
            <a:r>
              <a:rPr lang="en-US" sz="2000" dirty="0">
                <a:cs typeface="Arial" pitchFamily="34" charset="0"/>
              </a:rPr>
              <a:t> la </a:t>
            </a:r>
            <a:r>
              <a:rPr lang="en-US" sz="2000" dirty="0" smtClean="0">
                <a:cs typeface="Arial" pitchFamily="34" charset="0"/>
              </a:rPr>
              <a:t>admin. </a:t>
            </a:r>
            <a:r>
              <a:rPr lang="en-US" sz="2000" dirty="0" err="1" smtClean="0">
                <a:cs typeface="Arial" pitchFamily="34" charset="0"/>
              </a:rPr>
              <a:t>financiara</a:t>
            </a:r>
            <a:r>
              <a:rPr lang="en-US" sz="2000" dirty="0" smtClean="0">
                <a:cs typeface="Arial" pitchFamily="34" charset="0"/>
              </a:rPr>
              <a:t>.</a:t>
            </a:r>
          </a:p>
          <a:p>
            <a:r>
              <a:rPr lang="ro-RO" sz="2000" b="1" dirty="0" smtClean="0">
                <a:cs typeface="Arial" pitchFamily="34" charset="0"/>
              </a:rPr>
              <a:t>Calculul </a:t>
            </a:r>
            <a:r>
              <a:rPr lang="ro-RO" sz="2000" b="1" dirty="0">
                <a:cs typeface="Arial" pitchFamily="34" charset="0"/>
              </a:rPr>
              <a:t>de lichiditati – Fluxul de numerar (cashflow</a:t>
            </a:r>
            <a:r>
              <a:rPr lang="ro-RO" sz="2000" b="1" dirty="0" smtClean="0">
                <a:cs typeface="Arial" pitchFamily="34" charset="0"/>
              </a:rPr>
              <a:t>)</a:t>
            </a:r>
            <a:r>
              <a:rPr lang="en-US" sz="2000" b="1" dirty="0" smtClean="0">
                <a:cs typeface="Arial" pitchFamily="34" charset="0"/>
              </a:rPr>
              <a:t>: </a:t>
            </a:r>
          </a:p>
          <a:p>
            <a:pPr lvl="1">
              <a:buFont typeface="Wingdings" pitchFamily="2" charset="2"/>
              <a:buChar char="ü"/>
            </a:pPr>
            <a:r>
              <a:rPr lang="en-US" sz="2000" dirty="0" err="1" smtClean="0">
                <a:cs typeface="Arial" pitchFamily="34" charset="0"/>
              </a:rPr>
              <a:t>Reprezinta</a:t>
            </a:r>
            <a:r>
              <a:rPr lang="en-US" sz="2000" dirty="0" smtClean="0">
                <a:cs typeface="Arial" pitchFamily="34" charset="0"/>
              </a:rPr>
              <a:t> </a:t>
            </a:r>
            <a:r>
              <a:rPr lang="en-US" sz="2000" dirty="0" err="1">
                <a:cs typeface="Arial" pitchFamily="34" charset="0"/>
              </a:rPr>
              <a:t>diferenta</a:t>
            </a:r>
            <a:r>
              <a:rPr lang="en-US" sz="2000" dirty="0">
                <a:cs typeface="Arial" pitchFamily="34" charset="0"/>
              </a:rPr>
              <a:t> </a:t>
            </a:r>
            <a:r>
              <a:rPr lang="en-US" sz="2000" dirty="0" err="1">
                <a:cs typeface="Arial" pitchFamily="34" charset="0"/>
              </a:rPr>
              <a:t>dintre</a:t>
            </a:r>
            <a:r>
              <a:rPr lang="en-US" sz="2000" dirty="0">
                <a:cs typeface="Arial" pitchFamily="34" charset="0"/>
              </a:rPr>
              <a:t> </a:t>
            </a:r>
            <a:r>
              <a:rPr lang="en-US" sz="2000" dirty="0" err="1">
                <a:cs typeface="Arial" pitchFamily="34" charset="0"/>
              </a:rPr>
              <a:t>fondurile</a:t>
            </a:r>
            <a:r>
              <a:rPr lang="en-US" sz="2000" dirty="0">
                <a:cs typeface="Arial" pitchFamily="34" charset="0"/>
              </a:rPr>
              <a:t> </a:t>
            </a:r>
            <a:r>
              <a:rPr lang="en-US" sz="2000" dirty="0" err="1">
                <a:cs typeface="Arial" pitchFamily="34" charset="0"/>
              </a:rPr>
              <a:t>efectiv</a:t>
            </a:r>
            <a:r>
              <a:rPr lang="en-US" sz="2000" dirty="0">
                <a:cs typeface="Arial" pitchFamily="34" charset="0"/>
              </a:rPr>
              <a:t> </a:t>
            </a:r>
            <a:r>
              <a:rPr lang="en-US" sz="2000" dirty="0" err="1">
                <a:cs typeface="Arial" pitchFamily="34" charset="0"/>
              </a:rPr>
              <a:t>incasate</a:t>
            </a:r>
            <a:r>
              <a:rPr lang="en-US" sz="2000" dirty="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cele</a:t>
            </a:r>
            <a:r>
              <a:rPr lang="en-US" sz="2000" dirty="0">
                <a:cs typeface="Arial" pitchFamily="34" charset="0"/>
              </a:rPr>
              <a:t> </a:t>
            </a:r>
            <a:r>
              <a:rPr lang="en-US" sz="2000" dirty="0" err="1">
                <a:cs typeface="Arial" pitchFamily="34" charset="0"/>
              </a:rPr>
              <a:t>efectiv</a:t>
            </a:r>
            <a:r>
              <a:rPr lang="en-US" sz="2000" dirty="0">
                <a:cs typeface="Arial" pitchFamily="34" charset="0"/>
              </a:rPr>
              <a:t> </a:t>
            </a:r>
            <a:r>
              <a:rPr lang="en-US" sz="2000" dirty="0" err="1">
                <a:cs typeface="Arial" pitchFamily="34" charset="0"/>
              </a:rPr>
              <a:t>cheltuite</a:t>
            </a:r>
            <a:r>
              <a:rPr lang="en-US" sz="2000" dirty="0">
                <a:cs typeface="Arial" pitchFamily="34" charset="0"/>
              </a:rPr>
              <a:t> </a:t>
            </a:r>
            <a:r>
              <a:rPr lang="en-US" sz="2000" dirty="0" err="1">
                <a:cs typeface="Arial" pitchFamily="34" charset="0"/>
              </a:rPr>
              <a:t>pe</a:t>
            </a:r>
            <a:r>
              <a:rPr lang="en-US" sz="2000" dirty="0">
                <a:cs typeface="Arial" pitchFamily="34" charset="0"/>
              </a:rPr>
              <a:t> </a:t>
            </a:r>
            <a:r>
              <a:rPr lang="en-US" sz="2000" dirty="0" err="1">
                <a:cs typeface="Arial" pitchFamily="34" charset="0"/>
              </a:rPr>
              <a:t>parcursul</a:t>
            </a:r>
            <a:r>
              <a:rPr lang="en-US" sz="2000" dirty="0">
                <a:cs typeface="Arial" pitchFamily="34" charset="0"/>
              </a:rPr>
              <a:t> </a:t>
            </a:r>
            <a:r>
              <a:rPr lang="en-US" sz="2000" dirty="0" err="1">
                <a:cs typeface="Arial" pitchFamily="34" charset="0"/>
              </a:rPr>
              <a:t>unei</a:t>
            </a:r>
            <a:r>
              <a:rPr lang="en-US" sz="2000" dirty="0">
                <a:cs typeface="Arial" pitchFamily="34" charset="0"/>
              </a:rPr>
              <a:t> </a:t>
            </a:r>
            <a:r>
              <a:rPr lang="en-US" sz="2000" dirty="0" err="1">
                <a:cs typeface="Arial" pitchFamily="34" charset="0"/>
              </a:rPr>
              <a:t>perioade</a:t>
            </a:r>
            <a:r>
              <a:rPr lang="en-US" sz="2000" dirty="0">
                <a:cs typeface="Arial" pitchFamily="34" charset="0"/>
              </a:rPr>
              <a:t> definite de </a:t>
            </a:r>
            <a:r>
              <a:rPr lang="en-US" sz="2000" dirty="0" err="1">
                <a:cs typeface="Arial" pitchFamily="34" charset="0"/>
              </a:rPr>
              <a:t>timp</a:t>
            </a:r>
            <a:r>
              <a:rPr lang="en-US" sz="2000" dirty="0">
                <a:cs typeface="Arial" pitchFamily="34" charset="0"/>
              </a:rPr>
              <a:t>;</a:t>
            </a:r>
          </a:p>
          <a:p>
            <a:pPr lvl="1">
              <a:buFont typeface="Wingdings" pitchFamily="2" charset="2"/>
              <a:buChar char="ü"/>
            </a:pPr>
            <a:r>
              <a:rPr lang="en-US" sz="2000" dirty="0" err="1">
                <a:cs typeface="Arial" pitchFamily="34" charset="0"/>
              </a:rPr>
              <a:t>Inregistreaza</a:t>
            </a:r>
            <a:r>
              <a:rPr lang="en-US" sz="2000" dirty="0">
                <a:cs typeface="Arial" pitchFamily="34" charset="0"/>
              </a:rPr>
              <a:t> </a:t>
            </a:r>
            <a:r>
              <a:rPr lang="en-US" sz="2000" dirty="0" err="1">
                <a:cs typeface="Arial" pitchFamily="34" charset="0"/>
              </a:rPr>
              <a:t>toate</a:t>
            </a:r>
            <a:r>
              <a:rPr lang="en-US" sz="2000" dirty="0">
                <a:cs typeface="Arial" pitchFamily="34" charset="0"/>
              </a:rPr>
              <a:t> </a:t>
            </a:r>
            <a:r>
              <a:rPr lang="en-US" sz="2000" dirty="0" err="1">
                <a:cs typeface="Arial" pitchFamily="34" charset="0"/>
              </a:rPr>
              <a:t>intrarile</a:t>
            </a:r>
            <a:r>
              <a:rPr lang="en-US" sz="2000" dirty="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iesirile</a:t>
            </a:r>
            <a:r>
              <a:rPr lang="en-US" sz="2000" dirty="0">
                <a:cs typeface="Arial" pitchFamily="34" charset="0"/>
              </a:rPr>
              <a:t> de </a:t>
            </a:r>
            <a:r>
              <a:rPr lang="en-US" sz="2000" dirty="0" err="1">
                <a:cs typeface="Arial" pitchFamily="34" charset="0"/>
              </a:rPr>
              <a:t>sume</a:t>
            </a:r>
            <a:r>
              <a:rPr lang="en-US" sz="2000" dirty="0">
                <a:cs typeface="Arial" pitchFamily="34" charset="0"/>
              </a:rPr>
              <a:t> </a:t>
            </a:r>
            <a:r>
              <a:rPr lang="en-US" sz="2000" dirty="0" err="1">
                <a:cs typeface="Arial" pitchFamily="34" charset="0"/>
              </a:rPr>
              <a:t>banesti</a:t>
            </a:r>
            <a:r>
              <a:rPr lang="en-US" sz="2000" dirty="0">
                <a:cs typeface="Arial" pitchFamily="34" charset="0"/>
              </a:rPr>
              <a:t> care au </a:t>
            </a:r>
            <a:r>
              <a:rPr lang="en-US" sz="2000" dirty="0" err="1">
                <a:cs typeface="Arial" pitchFamily="34" charset="0"/>
              </a:rPr>
              <a:t>avut</a:t>
            </a:r>
            <a:r>
              <a:rPr lang="en-US" sz="2000" dirty="0">
                <a:cs typeface="Arial" pitchFamily="34" charset="0"/>
              </a:rPr>
              <a:t> </a:t>
            </a:r>
            <a:r>
              <a:rPr lang="en-US" sz="2000" dirty="0" err="1">
                <a:cs typeface="Arial" pitchFamily="34" charset="0"/>
              </a:rPr>
              <a:t>loc</a:t>
            </a:r>
            <a:r>
              <a:rPr lang="en-US" sz="2000" dirty="0">
                <a:cs typeface="Arial" pitchFamily="34" charset="0"/>
              </a:rPr>
              <a:t> </a:t>
            </a:r>
            <a:r>
              <a:rPr lang="en-US" sz="2000" dirty="0" err="1">
                <a:cs typeface="Arial" pitchFamily="34" charset="0"/>
              </a:rPr>
              <a:t>pe</a:t>
            </a:r>
            <a:r>
              <a:rPr lang="en-US" sz="2000" dirty="0">
                <a:cs typeface="Arial" pitchFamily="34" charset="0"/>
              </a:rPr>
              <a:t> </a:t>
            </a:r>
            <a:r>
              <a:rPr lang="en-US" sz="2000" dirty="0" err="1">
                <a:cs typeface="Arial" pitchFamily="34" charset="0"/>
              </a:rPr>
              <a:t>parcursul</a:t>
            </a:r>
            <a:r>
              <a:rPr lang="en-US" sz="2000" dirty="0">
                <a:cs typeface="Arial" pitchFamily="34" charset="0"/>
              </a:rPr>
              <a:t> </a:t>
            </a:r>
            <a:r>
              <a:rPr lang="en-US" sz="2000" dirty="0" err="1">
                <a:cs typeface="Arial" pitchFamily="34" charset="0"/>
              </a:rPr>
              <a:t>unei</a:t>
            </a:r>
            <a:r>
              <a:rPr lang="en-US" sz="2000" dirty="0">
                <a:cs typeface="Arial" pitchFamily="34" charset="0"/>
              </a:rPr>
              <a:t> </a:t>
            </a:r>
            <a:r>
              <a:rPr lang="en-US" sz="2000" dirty="0" err="1">
                <a:cs typeface="Arial" pitchFamily="34" charset="0"/>
              </a:rPr>
              <a:t>perioade</a:t>
            </a:r>
            <a:r>
              <a:rPr lang="en-US" sz="2000" dirty="0">
                <a:cs typeface="Arial" pitchFamily="34" charset="0"/>
              </a:rPr>
              <a:t> </a:t>
            </a:r>
            <a:r>
              <a:rPr lang="en-US" sz="2000" dirty="0" err="1">
                <a:cs typeface="Arial" pitchFamily="34" charset="0"/>
              </a:rPr>
              <a:t>contabile</a:t>
            </a:r>
            <a:r>
              <a:rPr lang="en-US" sz="2000" dirty="0">
                <a:cs typeface="Arial" pitchFamily="34" charset="0"/>
              </a:rPr>
              <a:t>, </a:t>
            </a:r>
            <a:r>
              <a:rPr lang="en-US" sz="2000" dirty="0" err="1">
                <a:cs typeface="Arial" pitchFamily="34" charset="0"/>
              </a:rPr>
              <a:t>indiferent</a:t>
            </a:r>
            <a:r>
              <a:rPr lang="en-US" sz="2000" dirty="0">
                <a:cs typeface="Arial" pitchFamily="34" charset="0"/>
              </a:rPr>
              <a:t> de </a:t>
            </a:r>
            <a:r>
              <a:rPr lang="en-US" sz="2000" dirty="0" err="1">
                <a:cs typeface="Arial" pitchFamily="34" charset="0"/>
              </a:rPr>
              <a:t>unde</a:t>
            </a:r>
            <a:r>
              <a:rPr lang="en-US" sz="2000" dirty="0">
                <a:cs typeface="Arial" pitchFamily="34" charset="0"/>
              </a:rPr>
              <a:t> </a:t>
            </a:r>
            <a:r>
              <a:rPr lang="en-US" sz="2000" dirty="0" err="1">
                <a:cs typeface="Arial" pitchFamily="34" charset="0"/>
              </a:rPr>
              <a:t>provin</a:t>
            </a:r>
            <a:r>
              <a:rPr lang="en-US" sz="2000" dirty="0">
                <a:cs typeface="Arial" pitchFamily="34" charset="0"/>
              </a:rPr>
              <a:t> </a:t>
            </a:r>
            <a:r>
              <a:rPr lang="en-US" sz="2000" dirty="0" err="1">
                <a:cs typeface="Arial" pitchFamily="34" charset="0"/>
              </a:rPr>
              <a:t>banii</a:t>
            </a:r>
            <a:r>
              <a:rPr lang="en-US" sz="2000" dirty="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pentru</a:t>
            </a:r>
            <a:r>
              <a:rPr lang="en-US" sz="2000" dirty="0">
                <a:cs typeface="Arial" pitchFamily="34" charset="0"/>
              </a:rPr>
              <a:t> </a:t>
            </a:r>
            <a:r>
              <a:rPr lang="en-US" sz="2000" dirty="0" err="1">
                <a:cs typeface="Arial" pitchFamily="34" charset="0"/>
              </a:rPr>
              <a:t>ce</a:t>
            </a:r>
            <a:r>
              <a:rPr lang="en-US" sz="2000" dirty="0">
                <a:cs typeface="Arial" pitchFamily="34" charset="0"/>
              </a:rPr>
              <a:t> </a:t>
            </a:r>
            <a:r>
              <a:rPr lang="en-US" sz="2000" dirty="0" err="1">
                <a:cs typeface="Arial" pitchFamily="34" charset="0"/>
              </a:rPr>
              <a:t>vor</a:t>
            </a:r>
            <a:r>
              <a:rPr lang="en-US" sz="2000" dirty="0">
                <a:cs typeface="Arial" pitchFamily="34" charset="0"/>
              </a:rPr>
              <a:t> fi </a:t>
            </a:r>
            <a:r>
              <a:rPr lang="en-US" sz="2000" dirty="0" err="1">
                <a:cs typeface="Arial" pitchFamily="34" charset="0"/>
              </a:rPr>
              <a:t>consumati</a:t>
            </a:r>
            <a:r>
              <a:rPr lang="en-US" sz="2000" dirty="0">
                <a:cs typeface="Arial" pitchFamily="34" charset="0"/>
              </a:rPr>
              <a:t>. </a:t>
            </a:r>
            <a:endParaRPr lang="en-US" sz="2000" dirty="0" smtClean="0">
              <a:cs typeface="Arial" pitchFamily="34" charset="0"/>
            </a:endParaRPr>
          </a:p>
          <a:p>
            <a:pPr lvl="1">
              <a:spcAft>
                <a:spcPts val="600"/>
              </a:spcAft>
              <a:buFont typeface="Wingdings" pitchFamily="2" charset="2"/>
              <a:buChar char="ü"/>
            </a:pPr>
            <a:r>
              <a:rPr lang="en-US" sz="2000" dirty="0" err="1">
                <a:cs typeface="Arial" pitchFamily="34" charset="0"/>
              </a:rPr>
              <a:t>Fluxul</a:t>
            </a:r>
            <a:r>
              <a:rPr lang="en-US" sz="2000" dirty="0">
                <a:cs typeface="Arial" pitchFamily="34" charset="0"/>
              </a:rPr>
              <a:t> de </a:t>
            </a:r>
            <a:r>
              <a:rPr lang="en-US" sz="2000" dirty="0" err="1">
                <a:cs typeface="Arial" pitchFamily="34" charset="0"/>
              </a:rPr>
              <a:t>lichiditati</a:t>
            </a:r>
            <a:r>
              <a:rPr lang="en-US" sz="2000" dirty="0">
                <a:cs typeface="Arial" pitchFamily="34" charset="0"/>
              </a:rPr>
              <a:t> </a:t>
            </a:r>
            <a:r>
              <a:rPr lang="en-US" sz="2000" dirty="0" err="1">
                <a:cs typeface="Arial" pitchFamily="34" charset="0"/>
              </a:rPr>
              <a:t>reprezinta</a:t>
            </a:r>
            <a:r>
              <a:rPr lang="en-US" sz="2000" dirty="0">
                <a:cs typeface="Arial" pitchFamily="34" charset="0"/>
              </a:rPr>
              <a:t> </a:t>
            </a:r>
            <a:r>
              <a:rPr lang="en-US" sz="2000" dirty="0" err="1">
                <a:cs typeface="Arial" pitchFamily="34" charset="0"/>
              </a:rPr>
              <a:t>situatia</a:t>
            </a:r>
            <a:r>
              <a:rPr lang="en-US" sz="2000" dirty="0">
                <a:cs typeface="Arial" pitchFamily="34" charset="0"/>
              </a:rPr>
              <a:t> </a:t>
            </a:r>
            <a:r>
              <a:rPr lang="en-US" sz="2000" dirty="0" err="1">
                <a:cs typeface="Arial" pitchFamily="34" charset="0"/>
              </a:rPr>
              <a:t>financiara</a:t>
            </a:r>
            <a:r>
              <a:rPr lang="en-US" sz="2000" dirty="0">
                <a:cs typeface="Arial" pitchFamily="34" charset="0"/>
              </a:rPr>
              <a:t> al </a:t>
            </a:r>
            <a:r>
              <a:rPr lang="en-US" sz="2000" dirty="0" err="1">
                <a:cs typeface="Arial" pitchFamily="34" charset="0"/>
              </a:rPr>
              <a:t>firmei</a:t>
            </a:r>
            <a:r>
              <a:rPr lang="en-US" sz="2000" dirty="0">
                <a:cs typeface="Arial" pitchFamily="34" charset="0"/>
              </a:rPr>
              <a:t>. </a:t>
            </a:r>
            <a:endParaRPr lang="en-US" sz="2000" dirty="0" smtClean="0">
              <a:cs typeface="Arial" pitchFamily="34" charset="0"/>
            </a:endParaRPr>
          </a:p>
          <a:p>
            <a:r>
              <a:rPr lang="en-US" sz="2000" b="1" dirty="0" err="1">
                <a:cs typeface="Arial" pitchFamily="34" charset="0"/>
              </a:rPr>
              <a:t>Gestiunea</a:t>
            </a:r>
            <a:r>
              <a:rPr lang="en-US" sz="2000" b="1" dirty="0">
                <a:cs typeface="Arial" pitchFamily="34" charset="0"/>
              </a:rPr>
              <a:t> </a:t>
            </a:r>
            <a:r>
              <a:rPr lang="en-US" sz="2000" b="1" dirty="0" err="1">
                <a:cs typeface="Arial" pitchFamily="34" charset="0"/>
              </a:rPr>
              <a:t>contabila</a:t>
            </a:r>
            <a:r>
              <a:rPr lang="en-US" sz="2000" b="1" dirty="0">
                <a:cs typeface="Arial" pitchFamily="34" charset="0"/>
              </a:rPr>
              <a:t> </a:t>
            </a:r>
            <a:r>
              <a:rPr lang="en-US" sz="2000" b="1" dirty="0" err="1">
                <a:cs typeface="Arial" pitchFamily="34" charset="0"/>
              </a:rPr>
              <a:t>si</a:t>
            </a:r>
            <a:r>
              <a:rPr lang="en-US" sz="2000" b="1" dirty="0">
                <a:cs typeface="Arial" pitchFamily="34" charset="0"/>
              </a:rPr>
              <a:t> </a:t>
            </a:r>
            <a:r>
              <a:rPr lang="en-US" sz="2000" b="1" dirty="0" err="1">
                <a:cs typeface="Arial" pitchFamily="34" charset="0"/>
              </a:rPr>
              <a:t>managementul</a:t>
            </a:r>
            <a:r>
              <a:rPr lang="en-US" sz="2000" b="1" dirty="0">
                <a:cs typeface="Arial" pitchFamily="34" charset="0"/>
              </a:rPr>
              <a:t> </a:t>
            </a:r>
            <a:r>
              <a:rPr lang="en-US" sz="2000" b="1" dirty="0" err="1" smtClean="0">
                <a:cs typeface="Arial" pitchFamily="34" charset="0"/>
              </a:rPr>
              <a:t>financiar</a:t>
            </a:r>
            <a:r>
              <a:rPr lang="en-US" sz="2000" b="1" dirty="0" smtClean="0">
                <a:cs typeface="Arial" pitchFamily="34" charset="0"/>
              </a:rPr>
              <a:t>: </a:t>
            </a:r>
            <a:r>
              <a:rPr lang="en-US" sz="2000" dirty="0" err="1" smtClean="0">
                <a:cs typeface="Arial" pitchFamily="34" charset="0"/>
              </a:rPr>
              <a:t>Intreprinzatorul</a:t>
            </a:r>
            <a:r>
              <a:rPr lang="en-US" sz="2000" dirty="0" smtClean="0">
                <a:cs typeface="Arial" pitchFamily="34" charset="0"/>
              </a:rPr>
              <a:t> </a:t>
            </a:r>
            <a:r>
              <a:rPr lang="en-US" sz="2000" dirty="0" err="1">
                <a:cs typeface="Arial" pitchFamily="34" charset="0"/>
              </a:rPr>
              <a:t>trebuie</a:t>
            </a:r>
            <a:r>
              <a:rPr lang="en-US" sz="2000" dirty="0">
                <a:cs typeface="Arial" pitchFamily="34" charset="0"/>
              </a:rPr>
              <a:t> </a:t>
            </a:r>
            <a:r>
              <a:rPr lang="en-US" sz="2000" dirty="0" err="1">
                <a:cs typeface="Arial" pitchFamily="34" charset="0"/>
              </a:rPr>
              <a:t>sa</a:t>
            </a:r>
            <a:r>
              <a:rPr lang="en-US" sz="2000" dirty="0">
                <a:cs typeface="Arial" pitchFamily="34" charset="0"/>
              </a:rPr>
              <a:t> </a:t>
            </a:r>
            <a:r>
              <a:rPr lang="en-US" sz="2000" dirty="0" err="1">
                <a:cs typeface="Arial" pitchFamily="34" charset="0"/>
              </a:rPr>
              <a:t>stie</a:t>
            </a:r>
            <a:r>
              <a:rPr lang="en-US" sz="2000" dirty="0">
                <a:cs typeface="Arial" pitchFamily="34" charset="0"/>
              </a:rPr>
              <a:t> ca are </a:t>
            </a:r>
            <a:r>
              <a:rPr lang="en-US" sz="2000" dirty="0" err="1">
                <a:cs typeface="Arial" pitchFamily="34" charset="0"/>
              </a:rPr>
              <a:t>nevoie</a:t>
            </a:r>
            <a:r>
              <a:rPr lang="en-US" sz="2000" dirty="0">
                <a:cs typeface="Arial" pitchFamily="34" charset="0"/>
              </a:rPr>
              <a:t> de un </a:t>
            </a:r>
            <a:r>
              <a:rPr lang="en-US" sz="2000" dirty="0" err="1">
                <a:cs typeface="Arial" pitchFamily="34" charset="0"/>
              </a:rPr>
              <a:t>contabil</a:t>
            </a:r>
            <a:r>
              <a:rPr lang="en-US" sz="2000" dirty="0">
                <a:cs typeface="Arial" pitchFamily="34" charset="0"/>
              </a:rPr>
              <a:t> care </a:t>
            </a:r>
            <a:r>
              <a:rPr lang="en-US" sz="2000" dirty="0" err="1">
                <a:cs typeface="Arial" pitchFamily="34" charset="0"/>
              </a:rPr>
              <a:t>sa</a:t>
            </a:r>
            <a:r>
              <a:rPr lang="en-US" sz="2000" dirty="0">
                <a:cs typeface="Arial" pitchFamily="34" charset="0"/>
              </a:rPr>
              <a:t> </a:t>
            </a:r>
            <a:r>
              <a:rPr lang="en-US" sz="2000" dirty="0" err="1">
                <a:cs typeface="Arial" pitchFamily="34" charset="0"/>
              </a:rPr>
              <a:t>tina</a:t>
            </a:r>
            <a:r>
              <a:rPr lang="en-US" sz="2000" dirty="0">
                <a:cs typeface="Arial" pitchFamily="34" charset="0"/>
              </a:rPr>
              <a:t> </a:t>
            </a:r>
            <a:r>
              <a:rPr lang="en-US" sz="2000" dirty="0" err="1">
                <a:cs typeface="Arial" pitchFamily="34" charset="0"/>
              </a:rPr>
              <a:t>evidenta</a:t>
            </a:r>
            <a:r>
              <a:rPr lang="en-US" sz="2000" dirty="0">
                <a:cs typeface="Arial" pitchFamily="34" charset="0"/>
              </a:rPr>
              <a:t> </a:t>
            </a:r>
            <a:r>
              <a:rPr lang="en-US" sz="2000" dirty="0" err="1">
                <a:cs typeface="Arial" pitchFamily="34" charset="0"/>
              </a:rPr>
              <a:t>contabila</a:t>
            </a:r>
            <a:r>
              <a:rPr lang="en-US" sz="2000" dirty="0">
                <a:cs typeface="Arial" pitchFamily="34" charset="0"/>
              </a:rPr>
              <a:t> de </a:t>
            </a:r>
            <a:r>
              <a:rPr lang="en-US" sz="2000" dirty="0" err="1">
                <a:cs typeface="Arial" pitchFamily="34" charset="0"/>
              </a:rPr>
              <a:t>gestiune</a:t>
            </a:r>
            <a:r>
              <a:rPr lang="en-US" sz="2000" dirty="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financiara</a:t>
            </a:r>
            <a:r>
              <a:rPr lang="en-US" sz="2000" dirty="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sa</a:t>
            </a:r>
            <a:r>
              <a:rPr lang="en-US" sz="2000" dirty="0">
                <a:cs typeface="Arial" pitchFamily="34" charset="0"/>
              </a:rPr>
              <a:t> </a:t>
            </a:r>
            <a:r>
              <a:rPr lang="en-US" sz="2000" dirty="0" err="1">
                <a:cs typeface="Arial" pitchFamily="34" charset="0"/>
              </a:rPr>
              <a:t>intocmeasca</a:t>
            </a:r>
            <a:r>
              <a:rPr lang="en-US" sz="2000" dirty="0">
                <a:cs typeface="Arial" pitchFamily="34" charset="0"/>
              </a:rPr>
              <a:t> </a:t>
            </a:r>
            <a:r>
              <a:rPr lang="en-US" sz="2000" dirty="0" err="1">
                <a:cs typeface="Arial" pitchFamily="34" charset="0"/>
              </a:rPr>
              <a:t>bilantul</a:t>
            </a:r>
            <a:r>
              <a:rPr lang="en-US" sz="2000" dirty="0">
                <a:cs typeface="Arial" pitchFamily="34" charset="0"/>
              </a:rPr>
              <a:t> </a:t>
            </a:r>
            <a:r>
              <a:rPr lang="en-US" sz="2000" dirty="0" err="1">
                <a:cs typeface="Arial" pitchFamily="34" charset="0"/>
              </a:rPr>
              <a:t>anual</a:t>
            </a:r>
            <a:r>
              <a:rPr lang="en-US" sz="2000" dirty="0">
                <a:cs typeface="Arial" pitchFamily="34" charset="0"/>
              </a:rPr>
              <a:t> </a:t>
            </a:r>
            <a:r>
              <a:rPr lang="en-US" sz="2000" dirty="0" err="1">
                <a:cs typeface="Arial" pitchFamily="34" charset="0"/>
              </a:rPr>
              <a:t>si</a:t>
            </a:r>
            <a:r>
              <a:rPr lang="en-US" sz="2000" dirty="0">
                <a:cs typeface="Arial" pitchFamily="34" charset="0"/>
              </a:rPr>
              <a:t> </a:t>
            </a:r>
            <a:r>
              <a:rPr lang="en-US" sz="2000" dirty="0" err="1">
                <a:cs typeface="Arial" pitchFamily="34" charset="0"/>
              </a:rPr>
              <a:t>contul</a:t>
            </a:r>
            <a:r>
              <a:rPr lang="en-US" sz="2000" dirty="0">
                <a:cs typeface="Arial" pitchFamily="34" charset="0"/>
              </a:rPr>
              <a:t> de profit </a:t>
            </a:r>
            <a:r>
              <a:rPr lang="en-US" sz="2000" dirty="0" err="1">
                <a:cs typeface="Arial" pitchFamily="34" charset="0"/>
              </a:rPr>
              <a:t>si</a:t>
            </a:r>
            <a:r>
              <a:rPr lang="en-US" sz="2000" dirty="0">
                <a:cs typeface="Arial" pitchFamily="34" charset="0"/>
              </a:rPr>
              <a:t> </a:t>
            </a:r>
            <a:r>
              <a:rPr lang="en-US" sz="2000" dirty="0" err="1">
                <a:cs typeface="Arial" pitchFamily="34" charset="0"/>
              </a:rPr>
              <a:t>pierderi</a:t>
            </a:r>
            <a:r>
              <a:rPr lang="en-US" sz="2000" dirty="0">
                <a:cs typeface="Arial" pitchFamily="34" charset="0"/>
              </a:rPr>
              <a:t>.</a:t>
            </a:r>
          </a:p>
          <a:p>
            <a:endParaRPr lang="en-US" sz="2000" dirty="0">
              <a:cs typeface="Arial" pitchFamily="34" charset="0"/>
            </a:endParaRPr>
          </a:p>
          <a:p>
            <a:endParaRPr lang="en-US" sz="2000" dirty="0">
              <a:cs typeface="Arial" pitchFamily="34" charset="0"/>
            </a:endParaRPr>
          </a:p>
          <a:p>
            <a:pPr lvl="0"/>
            <a:endParaRPr lang="en-US" sz="1600" dirty="0">
              <a:latin typeface="Arial" pitchFamily="34" charset="0"/>
              <a:cs typeface="Arial" pitchFamily="34" charset="0"/>
            </a:endParaRPr>
          </a:p>
          <a:p>
            <a:r>
              <a:rPr lang="en-US" dirty="0"/>
              <a:t> </a:t>
            </a:r>
            <a:endParaRPr lang="en-US" sz="1200" dirty="0"/>
          </a:p>
          <a:p>
            <a:endParaRPr lang="en-US" dirty="0"/>
          </a:p>
          <a:p>
            <a:endParaRPr lang="en-US" dirty="0"/>
          </a:p>
          <a:p>
            <a:endParaRPr lang="en-US" b="1" dirty="0">
              <a:latin typeface="Arial" panose="020B0604020202020204" pitchFamily="34" charset="0"/>
              <a:cs typeface="Arial" panose="020B0604020202020204" pitchFamily="34" charset="0"/>
            </a:endParaRPr>
          </a:p>
          <a:p>
            <a:endParaRPr lang="en-US" dirty="0" smtClean="0"/>
          </a:p>
          <a:p>
            <a:endParaRPr lang="en-US" dirty="0"/>
          </a:p>
          <a:p>
            <a:r>
              <a:rPr lang="ro-RO" dirty="0"/>
              <a:t> </a:t>
            </a:r>
            <a:endParaRPr lang="en-US" dirty="0"/>
          </a:p>
          <a:p>
            <a:pPr lvl="0"/>
            <a:endParaRPr lang="en-US" dirty="0"/>
          </a:p>
          <a:p>
            <a:endParaRPr lang="en-GB" b="1" dirty="0" smtClean="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US" dirty="0"/>
          </a:p>
          <a:p>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34</a:t>
            </a:fld>
            <a:endParaRPr lang="ro-RO"/>
          </a:p>
        </p:txBody>
      </p:sp>
    </p:spTree>
    <p:extLst>
      <p:ext uri="{BB962C8B-B14F-4D97-AF65-F5344CB8AC3E}">
        <p14:creationId xmlns:p14="http://schemas.microsoft.com/office/powerpoint/2010/main" xmlns="" val="82814243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714" y="985720"/>
            <a:ext cx="12190285" cy="12434173"/>
          </a:xfrm>
          <a:prstGeom prst="rect">
            <a:avLst/>
          </a:prstGeom>
        </p:spPr>
        <p:txBody>
          <a:bodyPr wrap="square">
            <a:spAutoFit/>
          </a:bodyPr>
          <a:lstStyle/>
          <a:p>
            <a:r>
              <a:rPr lang="en-US" sz="2000" b="1" dirty="0" smtClean="0">
                <a:solidFill>
                  <a:srgbClr val="C00000"/>
                </a:solidFill>
              </a:rPr>
              <a:t>IMPOZITE SI TAXE : </a:t>
            </a:r>
          </a:p>
          <a:p>
            <a:r>
              <a:rPr lang="en-US" sz="2000" b="1" dirty="0" err="1" smtClean="0">
                <a:solidFill>
                  <a:srgbClr val="C00000"/>
                </a:solidFill>
              </a:rPr>
              <a:t>Impozitele</a:t>
            </a:r>
            <a:r>
              <a:rPr lang="en-US" sz="2000" b="1" dirty="0" smtClean="0">
                <a:solidFill>
                  <a:srgbClr val="C00000"/>
                </a:solidFill>
              </a:rPr>
              <a:t> </a:t>
            </a:r>
            <a:r>
              <a:rPr lang="en-US" sz="2000" dirty="0" smtClean="0"/>
              <a:t>r</a:t>
            </a:r>
            <a:r>
              <a:rPr lang="ro-RO" sz="2000" dirty="0" smtClean="0"/>
              <a:t>eprezinta </a:t>
            </a:r>
            <a:r>
              <a:rPr lang="ro-RO" sz="2000" dirty="0"/>
              <a:t>cea mai importanta resursa financiara a statului  si constau in o prelevare la dispozitia statului a unei parti din veniturile sau averea persoanelor fizice sau juridice, in vederea acoperirii cheltuielilor </a:t>
            </a:r>
            <a:r>
              <a:rPr lang="ro-RO" sz="2000" dirty="0" smtClean="0"/>
              <a:t>publice</a:t>
            </a:r>
            <a:r>
              <a:rPr lang="en-US" sz="2000" dirty="0" smtClean="0"/>
              <a:t>.</a:t>
            </a:r>
            <a:endParaRPr lang="en-US" sz="2000" dirty="0"/>
          </a:p>
          <a:p>
            <a:pPr>
              <a:spcAft>
                <a:spcPts val="600"/>
              </a:spcAft>
            </a:pPr>
            <a:r>
              <a:rPr lang="en-US" sz="2000" dirty="0" smtClean="0">
                <a:cs typeface="Arial" panose="020B0604020202020204" pitchFamily="34" charset="0"/>
              </a:rPr>
              <a:t>Ex. </a:t>
            </a:r>
            <a:r>
              <a:rPr lang="en-US" sz="2000" dirty="0" err="1" smtClean="0"/>
              <a:t>impozitul</a:t>
            </a:r>
            <a:r>
              <a:rPr lang="en-US" sz="2000" dirty="0" smtClean="0"/>
              <a:t> </a:t>
            </a:r>
            <a:r>
              <a:rPr lang="en-US" sz="2000" dirty="0" err="1"/>
              <a:t>pe</a:t>
            </a:r>
            <a:r>
              <a:rPr lang="en-US" sz="2000" dirty="0"/>
              <a:t> </a:t>
            </a:r>
            <a:r>
              <a:rPr lang="en-US" sz="2000" dirty="0" err="1"/>
              <a:t>venit</a:t>
            </a:r>
            <a:r>
              <a:rPr lang="en-US" sz="2000" dirty="0"/>
              <a:t>: 1% la </a:t>
            </a:r>
            <a:r>
              <a:rPr lang="en-US" sz="2000" dirty="0" err="1"/>
              <a:t>microintreprinderi</a:t>
            </a:r>
            <a:r>
              <a:rPr lang="en-US" sz="2000" dirty="0"/>
              <a:t>, </a:t>
            </a:r>
            <a:r>
              <a:rPr lang="en-US" sz="2000" dirty="0" err="1"/>
              <a:t>impozitul</a:t>
            </a:r>
            <a:r>
              <a:rPr lang="en-US" sz="2000" dirty="0"/>
              <a:t> </a:t>
            </a:r>
            <a:r>
              <a:rPr lang="en-US" sz="2000" dirty="0" err="1"/>
              <a:t>pe</a:t>
            </a:r>
            <a:r>
              <a:rPr lang="en-US" sz="2000" dirty="0"/>
              <a:t> </a:t>
            </a:r>
            <a:r>
              <a:rPr lang="en-US" sz="2000" dirty="0" err="1"/>
              <a:t>salarii</a:t>
            </a:r>
            <a:r>
              <a:rPr lang="en-US" sz="2000" dirty="0"/>
              <a:t> de 10%, </a:t>
            </a:r>
            <a:r>
              <a:rPr lang="en-US" sz="2000" dirty="0" err="1"/>
              <a:t>impozitul</a:t>
            </a:r>
            <a:r>
              <a:rPr lang="en-US" sz="2000" dirty="0"/>
              <a:t> </a:t>
            </a:r>
            <a:r>
              <a:rPr lang="en-US" sz="2000" dirty="0" err="1"/>
              <a:t>pe</a:t>
            </a:r>
            <a:r>
              <a:rPr lang="en-US" sz="2000" dirty="0"/>
              <a:t> </a:t>
            </a:r>
            <a:r>
              <a:rPr lang="en-US" sz="2000" dirty="0" err="1"/>
              <a:t>dividende</a:t>
            </a:r>
            <a:r>
              <a:rPr lang="en-US" sz="2000" dirty="0"/>
              <a:t>, </a:t>
            </a:r>
            <a:r>
              <a:rPr lang="en-US" sz="2000" dirty="0" err="1"/>
              <a:t>impozitele</a:t>
            </a:r>
            <a:r>
              <a:rPr lang="en-US" sz="2000" dirty="0"/>
              <a:t> </a:t>
            </a:r>
            <a:r>
              <a:rPr lang="en-US" sz="2000" dirty="0" err="1"/>
              <a:t>si</a:t>
            </a:r>
            <a:r>
              <a:rPr lang="en-US" sz="2000" dirty="0"/>
              <a:t> </a:t>
            </a:r>
            <a:r>
              <a:rPr lang="en-US" sz="2000" dirty="0" err="1"/>
              <a:t>taxele</a:t>
            </a:r>
            <a:r>
              <a:rPr lang="en-US" sz="2000" dirty="0"/>
              <a:t> locale </a:t>
            </a:r>
            <a:r>
              <a:rPr lang="en-US" sz="2000" dirty="0" smtClean="0"/>
              <a:t>etc</a:t>
            </a:r>
          </a:p>
          <a:p>
            <a:pPr>
              <a:spcAft>
                <a:spcPts val="600"/>
              </a:spcAft>
            </a:pPr>
            <a:r>
              <a:rPr lang="ro-RO" sz="2000" b="1" dirty="0" smtClean="0">
                <a:solidFill>
                  <a:srgbClr val="C00000"/>
                </a:solidFill>
              </a:rPr>
              <a:t>Taxele</a:t>
            </a:r>
            <a:r>
              <a:rPr lang="ro-RO" sz="2000" dirty="0" smtClean="0"/>
              <a:t> </a:t>
            </a:r>
            <a:r>
              <a:rPr lang="ro-RO" sz="2000" dirty="0"/>
              <a:t>reprezinta platile pe care le fac diferite persoane fizice sau juridice </a:t>
            </a:r>
            <a:r>
              <a:rPr lang="ro-RO" sz="2000" dirty="0" smtClean="0"/>
              <a:t>p</a:t>
            </a:r>
            <a:r>
              <a:rPr lang="en-US" sz="2000" dirty="0" smtClean="0"/>
              <a:t>t. </a:t>
            </a:r>
            <a:r>
              <a:rPr lang="ro-RO" sz="2000" dirty="0" smtClean="0"/>
              <a:t>serviciile </a:t>
            </a:r>
            <a:r>
              <a:rPr lang="ro-RO" sz="2000" dirty="0"/>
              <a:t>efectuate in favoarea lor de anumite institutii de drept </a:t>
            </a:r>
            <a:r>
              <a:rPr lang="ro-RO" sz="2000" dirty="0" smtClean="0"/>
              <a:t>public.</a:t>
            </a:r>
            <a:r>
              <a:rPr lang="en-US" sz="2000" dirty="0" smtClean="0"/>
              <a:t> </a:t>
            </a:r>
            <a:r>
              <a:rPr lang="ro-RO" sz="2000" dirty="0" smtClean="0"/>
              <a:t>Cea </a:t>
            </a:r>
            <a:r>
              <a:rPr lang="ro-RO" sz="2000" dirty="0"/>
              <a:t>mai cunoscuta taxa este TVA- taxa pe valoare adaugata in procent de 19% pe valoarea produsului. Mai sunt: accizele taxe vamale care ca si TVA se incorporeaza in pretul produselor/serviciilor.</a:t>
            </a:r>
            <a:endParaRPr lang="en-US" sz="2000" dirty="0"/>
          </a:p>
          <a:p>
            <a:r>
              <a:rPr lang="en-US" sz="2000" b="1" dirty="0"/>
              <a:t>De </a:t>
            </a:r>
            <a:r>
              <a:rPr lang="en-US" sz="2000" b="1" dirty="0" err="1"/>
              <a:t>ce</a:t>
            </a:r>
            <a:r>
              <a:rPr lang="en-US" sz="2000" b="1" dirty="0"/>
              <a:t> </a:t>
            </a:r>
            <a:r>
              <a:rPr lang="en-US" sz="2000" b="1" dirty="0" err="1"/>
              <a:t>trebuie</a:t>
            </a:r>
            <a:r>
              <a:rPr lang="en-US" sz="2000" b="1" dirty="0"/>
              <a:t> </a:t>
            </a:r>
            <a:r>
              <a:rPr lang="en-US" sz="2000" b="1" dirty="0" err="1"/>
              <a:t>platite</a:t>
            </a:r>
            <a:r>
              <a:rPr lang="en-US" sz="2000" b="1" dirty="0"/>
              <a:t> </a:t>
            </a:r>
            <a:r>
              <a:rPr lang="en-US" sz="2000" b="1" dirty="0" err="1"/>
              <a:t>impozite</a:t>
            </a:r>
            <a:r>
              <a:rPr lang="en-US" sz="2000" b="1" dirty="0"/>
              <a:t> </a:t>
            </a:r>
            <a:r>
              <a:rPr lang="en-US" sz="2000" b="1" dirty="0" err="1"/>
              <a:t>si</a:t>
            </a:r>
            <a:r>
              <a:rPr lang="en-US" sz="2000" b="1" dirty="0"/>
              <a:t> </a:t>
            </a:r>
            <a:r>
              <a:rPr lang="en-US" sz="2000" b="1" dirty="0" err="1"/>
              <a:t>taxe</a:t>
            </a:r>
            <a:r>
              <a:rPr lang="en-US" sz="2000" b="1" dirty="0" smtClean="0"/>
              <a:t>? </a:t>
            </a:r>
            <a:r>
              <a:rPr lang="ro-RO" sz="2000" dirty="0" smtClean="0"/>
              <a:t>Este </a:t>
            </a:r>
            <a:r>
              <a:rPr lang="ro-RO" sz="2000" dirty="0"/>
              <a:t>o obligatie impusa de lege</a:t>
            </a:r>
            <a:r>
              <a:rPr lang="en-US" sz="2000" dirty="0"/>
              <a:t> (</a:t>
            </a:r>
            <a:r>
              <a:rPr lang="en-US" sz="2000" dirty="0" err="1"/>
              <a:t>contractul</a:t>
            </a:r>
            <a:r>
              <a:rPr lang="en-US" sz="2000" dirty="0"/>
              <a:t> social</a:t>
            </a:r>
            <a:r>
              <a:rPr lang="en-US" sz="2000" dirty="0" smtClean="0"/>
              <a:t>). </a:t>
            </a:r>
            <a:r>
              <a:rPr lang="ro-RO" sz="2000" dirty="0" smtClean="0"/>
              <a:t>Plata </a:t>
            </a:r>
            <a:r>
              <a:rPr lang="ro-RO" sz="2000" dirty="0"/>
              <a:t>lor acopera necesitati sociale si economice: </a:t>
            </a:r>
            <a:endParaRPr lang="en-US" sz="2000" dirty="0"/>
          </a:p>
          <a:p>
            <a:r>
              <a:rPr lang="en-US" sz="2000" dirty="0"/>
              <a:t>	- </a:t>
            </a:r>
            <a:r>
              <a:rPr lang="en-US" sz="2000" dirty="0" err="1"/>
              <a:t>infrastructura</a:t>
            </a:r>
            <a:r>
              <a:rPr lang="en-US" sz="2000" dirty="0"/>
              <a:t> (</a:t>
            </a:r>
            <a:r>
              <a:rPr lang="en-US" sz="2000" dirty="0" err="1"/>
              <a:t>drumuri</a:t>
            </a:r>
            <a:r>
              <a:rPr lang="en-US" sz="2000" dirty="0"/>
              <a:t>, </a:t>
            </a:r>
            <a:r>
              <a:rPr lang="en-US" sz="2000" dirty="0" err="1"/>
              <a:t>poduri</a:t>
            </a:r>
            <a:r>
              <a:rPr lang="en-US" sz="2000" dirty="0"/>
              <a:t> etc.)</a:t>
            </a:r>
          </a:p>
          <a:p>
            <a:r>
              <a:rPr lang="en-US" sz="2000" dirty="0"/>
              <a:t>	- </a:t>
            </a:r>
            <a:r>
              <a:rPr lang="ro-RO" sz="2000" dirty="0"/>
              <a:t>servicii </a:t>
            </a:r>
            <a:r>
              <a:rPr lang="ro-RO" sz="2000" dirty="0" smtClean="0"/>
              <a:t>sociale</a:t>
            </a:r>
            <a:r>
              <a:rPr lang="en-US" sz="2000" dirty="0" smtClean="0"/>
              <a:t>, </a:t>
            </a:r>
            <a:r>
              <a:rPr lang="ro-RO" sz="2000" dirty="0" smtClean="0"/>
              <a:t>servicii </a:t>
            </a:r>
            <a:r>
              <a:rPr lang="ro-RO" sz="2000" dirty="0"/>
              <a:t>medicale </a:t>
            </a:r>
            <a:endParaRPr lang="en-US" sz="2000" dirty="0"/>
          </a:p>
          <a:p>
            <a:r>
              <a:rPr lang="en-US" sz="2000" dirty="0"/>
              <a:t>	- </a:t>
            </a:r>
            <a:r>
              <a:rPr lang="en-US" sz="2000" dirty="0" err="1" smtClean="0"/>
              <a:t>invatamant</a:t>
            </a:r>
            <a:r>
              <a:rPr lang="en-US" sz="2000" dirty="0" smtClean="0"/>
              <a:t>, p</a:t>
            </a:r>
            <a:r>
              <a:rPr lang="ro-RO" sz="2000" dirty="0"/>
              <a:t>rotectia </a:t>
            </a:r>
            <a:r>
              <a:rPr lang="ro-RO" sz="2000" dirty="0" smtClean="0"/>
              <a:t>cetateanului</a:t>
            </a:r>
            <a:r>
              <a:rPr lang="en-US" sz="2000" dirty="0" smtClean="0"/>
              <a:t>.</a:t>
            </a:r>
            <a:endParaRPr lang="en-US" sz="2000" dirty="0"/>
          </a:p>
          <a:p>
            <a:r>
              <a:rPr lang="en-US" sz="2000" b="1" dirty="0" err="1" smtClean="0">
                <a:solidFill>
                  <a:srgbClr val="C00000"/>
                </a:solidFill>
              </a:rPr>
              <a:t>Impozite</a:t>
            </a:r>
            <a:r>
              <a:rPr lang="en-US" sz="2000" b="1" dirty="0" smtClean="0">
                <a:solidFill>
                  <a:srgbClr val="C00000"/>
                </a:solidFill>
              </a:rPr>
              <a:t> </a:t>
            </a:r>
            <a:r>
              <a:rPr lang="en-US" sz="2000" b="1" dirty="0" err="1" smtClean="0">
                <a:solidFill>
                  <a:srgbClr val="C00000"/>
                </a:solidFill>
              </a:rPr>
              <a:t>si</a:t>
            </a:r>
            <a:r>
              <a:rPr lang="en-US" sz="2000" b="1" dirty="0" smtClean="0">
                <a:solidFill>
                  <a:srgbClr val="C00000"/>
                </a:solidFill>
              </a:rPr>
              <a:t> </a:t>
            </a:r>
            <a:r>
              <a:rPr lang="en-US" sz="2000" b="1" dirty="0" err="1" smtClean="0">
                <a:solidFill>
                  <a:srgbClr val="C00000"/>
                </a:solidFill>
              </a:rPr>
              <a:t>taxe</a:t>
            </a:r>
            <a:r>
              <a:rPr lang="en-US" sz="2000" b="1" dirty="0" smtClean="0">
                <a:solidFill>
                  <a:srgbClr val="C00000"/>
                </a:solidFill>
              </a:rPr>
              <a:t> locale</a:t>
            </a:r>
            <a:r>
              <a:rPr lang="en-US" sz="2000" b="1" dirty="0" smtClean="0"/>
              <a:t>: </a:t>
            </a:r>
            <a:r>
              <a:rPr lang="en-US" sz="2000" dirty="0" err="1" smtClean="0"/>
              <a:t>impozit</a:t>
            </a:r>
            <a:r>
              <a:rPr lang="en-US" sz="2000" dirty="0" smtClean="0"/>
              <a:t> </a:t>
            </a:r>
            <a:r>
              <a:rPr lang="en-US" sz="2000" dirty="0" err="1" smtClean="0"/>
              <a:t>pe</a:t>
            </a:r>
            <a:r>
              <a:rPr lang="en-US" sz="2000" dirty="0" smtClean="0"/>
              <a:t> </a:t>
            </a:r>
            <a:r>
              <a:rPr lang="en-US" sz="2000" dirty="0" err="1" smtClean="0"/>
              <a:t>cladiri</a:t>
            </a:r>
            <a:r>
              <a:rPr lang="en-US" sz="2000" dirty="0" smtClean="0"/>
              <a:t>, </a:t>
            </a:r>
            <a:r>
              <a:rPr lang="en-US" sz="2000" dirty="0" err="1" smtClean="0"/>
              <a:t>pe</a:t>
            </a:r>
            <a:r>
              <a:rPr lang="en-US" sz="2000" dirty="0" smtClean="0"/>
              <a:t> </a:t>
            </a:r>
            <a:r>
              <a:rPr lang="en-US" sz="2000" dirty="0" err="1" smtClean="0"/>
              <a:t>teren</a:t>
            </a:r>
            <a:r>
              <a:rPr lang="en-US" sz="2000" dirty="0" smtClean="0"/>
              <a:t>, </a:t>
            </a:r>
            <a:r>
              <a:rPr lang="en-US" sz="2000" dirty="0" err="1" smtClean="0"/>
              <a:t>asupra</a:t>
            </a:r>
            <a:r>
              <a:rPr lang="en-US" sz="2000" dirty="0" smtClean="0"/>
              <a:t> </a:t>
            </a:r>
            <a:r>
              <a:rPr lang="en-US" sz="2000" dirty="0" err="1" smtClean="0"/>
              <a:t>mijloacelor</a:t>
            </a:r>
            <a:r>
              <a:rPr lang="en-US" sz="2000" dirty="0" smtClean="0"/>
              <a:t> de transport, pt. </a:t>
            </a:r>
            <a:r>
              <a:rPr lang="en-US" sz="2000" dirty="0" err="1" smtClean="0"/>
              <a:t>folosirea</a:t>
            </a:r>
            <a:r>
              <a:rPr lang="en-US" sz="2000" dirty="0" smtClean="0"/>
              <a:t> </a:t>
            </a:r>
            <a:r>
              <a:rPr lang="en-US" sz="2000" dirty="0" err="1" smtClean="0"/>
              <a:t>mijloacelor</a:t>
            </a:r>
            <a:r>
              <a:rPr lang="en-US" sz="2000" dirty="0" smtClean="0"/>
              <a:t> de </a:t>
            </a:r>
            <a:r>
              <a:rPr lang="en-US" sz="2000" dirty="0" err="1" smtClean="0"/>
              <a:t>reclama</a:t>
            </a:r>
            <a:r>
              <a:rPr lang="en-US" sz="2000" dirty="0" smtClean="0"/>
              <a:t> </a:t>
            </a:r>
            <a:r>
              <a:rPr lang="en-US" sz="2000" dirty="0" err="1" smtClean="0"/>
              <a:t>si</a:t>
            </a:r>
            <a:r>
              <a:rPr lang="en-US" sz="2000" dirty="0" smtClean="0"/>
              <a:t> </a:t>
            </a:r>
            <a:r>
              <a:rPr lang="en-US" sz="2000" dirty="0" err="1" smtClean="0"/>
              <a:t>publicitate</a:t>
            </a:r>
            <a:r>
              <a:rPr lang="en-US" sz="2000" dirty="0" smtClean="0"/>
              <a:t>; se </a:t>
            </a:r>
            <a:r>
              <a:rPr lang="en-US" sz="2000" dirty="0" err="1" smtClean="0"/>
              <a:t>stabilesc</a:t>
            </a:r>
            <a:r>
              <a:rPr lang="en-US" sz="2000" dirty="0" smtClean="0"/>
              <a:t> la </a:t>
            </a:r>
            <a:r>
              <a:rPr lang="en-US" sz="2000" dirty="0" err="1" smtClean="0"/>
              <a:t>nivelul</a:t>
            </a:r>
            <a:r>
              <a:rPr lang="en-US" sz="2000" dirty="0" smtClean="0"/>
              <a:t> </a:t>
            </a:r>
            <a:r>
              <a:rPr lang="en-US" sz="2000" dirty="0" err="1" smtClean="0"/>
              <a:t>fiecarei</a:t>
            </a:r>
            <a:r>
              <a:rPr lang="en-US" sz="2000" dirty="0" smtClean="0"/>
              <a:t> </a:t>
            </a:r>
            <a:r>
              <a:rPr lang="en-US" sz="2000" dirty="0" err="1" smtClean="0"/>
              <a:t>primarii</a:t>
            </a:r>
            <a:r>
              <a:rPr lang="en-US" sz="2000" dirty="0" smtClean="0"/>
              <a:t>.</a:t>
            </a:r>
          </a:p>
          <a:p>
            <a:r>
              <a:rPr lang="en-US" sz="2000" b="1" dirty="0" err="1" smtClean="0">
                <a:solidFill>
                  <a:srgbClr val="C00000"/>
                </a:solidFill>
              </a:rPr>
              <a:t>Accizele</a:t>
            </a:r>
            <a:r>
              <a:rPr lang="en-US" sz="2000" b="1" dirty="0" smtClean="0"/>
              <a:t>: </a:t>
            </a:r>
            <a:r>
              <a:rPr lang="en-US" sz="2000" dirty="0" smtClean="0"/>
              <a:t>r</a:t>
            </a:r>
            <a:r>
              <a:rPr lang="ro-RO" sz="2000" dirty="0" smtClean="0"/>
              <a:t>eprezinta taxe speciale p</a:t>
            </a:r>
            <a:r>
              <a:rPr lang="en-US" sz="2000" dirty="0" smtClean="0"/>
              <a:t>t.</a:t>
            </a:r>
            <a:r>
              <a:rPr lang="ro-RO" sz="2000" dirty="0" smtClean="0"/>
              <a:t> urmatoarele produse: alcool, bauturi alcoolice, vinuri si bere; produse d</a:t>
            </a:r>
            <a:r>
              <a:rPr lang="en-US" sz="2000" dirty="0" smtClean="0"/>
              <a:t>in</a:t>
            </a:r>
            <a:r>
              <a:rPr lang="ro-RO" sz="2000" dirty="0" smtClean="0"/>
              <a:t> tutun;</a:t>
            </a:r>
            <a:r>
              <a:rPr lang="en-US" sz="2000" dirty="0" smtClean="0"/>
              <a:t> </a:t>
            </a:r>
            <a:r>
              <a:rPr lang="ro-RO" sz="2000" dirty="0" smtClean="0"/>
              <a:t>uleiuri minerale</a:t>
            </a:r>
            <a:r>
              <a:rPr lang="en-US" sz="2000" dirty="0" smtClean="0"/>
              <a:t>,</a:t>
            </a:r>
            <a:r>
              <a:rPr lang="ro-RO" sz="2000" dirty="0" smtClean="0"/>
              <a:t> benzina, motorina; p</a:t>
            </a:r>
            <a:r>
              <a:rPr lang="en-US" sz="2000" dirty="0" err="1" smtClean="0"/>
              <a:t>roduse</a:t>
            </a:r>
            <a:r>
              <a:rPr lang="en-US" sz="2000" dirty="0" smtClean="0"/>
              <a:t> de </a:t>
            </a:r>
            <a:r>
              <a:rPr lang="en-US" sz="2000" dirty="0" err="1" smtClean="0"/>
              <a:t>lux</a:t>
            </a:r>
            <a:r>
              <a:rPr lang="ro-RO" sz="2000" dirty="0" smtClean="0"/>
              <a:t>: articole din blanuri naturale, bijuterii aur, autoturisme, parfumuri, arme.</a:t>
            </a:r>
            <a:endParaRPr lang="en-US" sz="2000" dirty="0" smtClean="0"/>
          </a:p>
          <a:p>
            <a:endParaRPr lang="en-US" sz="2000" dirty="0">
              <a:latin typeface="Arial" panose="020B0604020202020204" pitchFamily="34" charset="0"/>
              <a:cs typeface="Arial" panose="020B0604020202020204" pitchFamily="34" charset="0"/>
            </a:endParaRPr>
          </a:p>
          <a:p>
            <a:pPr lvl="0"/>
            <a:endParaRPr lang="en-US" sz="1600" dirty="0">
              <a:latin typeface="Arial" panose="020B0604020202020204" pitchFamily="34" charset="0"/>
              <a:cs typeface="Arial" panose="020B0604020202020204" pitchFamily="34" charset="0"/>
            </a:endParaRPr>
          </a:p>
          <a:p>
            <a:r>
              <a:rPr lang="en-US" dirty="0"/>
              <a:t> </a:t>
            </a:r>
            <a:endParaRPr lang="en-US" sz="1200" dirty="0"/>
          </a:p>
          <a:p>
            <a:endParaRPr lang="en-US" dirty="0"/>
          </a:p>
          <a:p>
            <a:endParaRPr lang="en-US" dirty="0"/>
          </a:p>
          <a:p>
            <a:endParaRPr lang="en-US" b="1" dirty="0">
              <a:latin typeface="Arial" panose="020B0604020202020204" pitchFamily="34" charset="0"/>
              <a:cs typeface="Arial" panose="020B0604020202020204" pitchFamily="34" charset="0"/>
            </a:endParaRPr>
          </a:p>
          <a:p>
            <a:endParaRPr lang="en-US" dirty="0" smtClean="0"/>
          </a:p>
          <a:p>
            <a:endParaRPr lang="en-US" dirty="0"/>
          </a:p>
          <a:p>
            <a:r>
              <a:rPr lang="ro-RO" dirty="0"/>
              <a:t> </a:t>
            </a:r>
            <a:endParaRPr lang="en-US" dirty="0"/>
          </a:p>
          <a:p>
            <a:pPr lvl="0"/>
            <a:endParaRPr lang="en-US" dirty="0"/>
          </a:p>
          <a:p>
            <a:endParaRPr lang="en-GB" b="1" dirty="0" smtClean="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US" dirty="0"/>
          </a:p>
          <a:p>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35</a:t>
            </a:fld>
            <a:endParaRPr lang="ro-RO"/>
          </a:p>
        </p:txBody>
      </p:sp>
    </p:spTree>
    <p:extLst>
      <p:ext uri="{BB962C8B-B14F-4D97-AF65-F5344CB8AC3E}">
        <p14:creationId xmlns:p14="http://schemas.microsoft.com/office/powerpoint/2010/main" xmlns="" val="275588084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0" y="985720"/>
            <a:ext cx="11898790" cy="11510843"/>
          </a:xfrm>
          <a:prstGeom prst="rect">
            <a:avLst/>
          </a:prstGeom>
        </p:spPr>
        <p:txBody>
          <a:bodyPr wrap="square">
            <a:spAutoFit/>
          </a:bodyPr>
          <a:lstStyle/>
          <a:p>
            <a:pPr>
              <a:spcAft>
                <a:spcPts val="600"/>
              </a:spcAft>
            </a:pPr>
            <a:r>
              <a:rPr lang="en-US" sz="2000" b="1" dirty="0" smtClean="0">
                <a:solidFill>
                  <a:srgbClr val="C00000"/>
                </a:solidFill>
              </a:rPr>
              <a:t>IMPOZITE SI TAXE (II)</a:t>
            </a:r>
          </a:p>
          <a:p>
            <a:pPr>
              <a:spcAft>
                <a:spcPts val="600"/>
              </a:spcAft>
            </a:pPr>
            <a:r>
              <a:rPr lang="en-US" sz="2000" b="1" dirty="0" smtClean="0">
                <a:solidFill>
                  <a:srgbClr val="C00000"/>
                </a:solidFill>
                <a:cs typeface="Arial" panose="020B0604020202020204" pitchFamily="34" charset="0"/>
              </a:rPr>
              <a:t>CONTRIBUTII: </a:t>
            </a:r>
            <a:endParaRPr lang="en-US" sz="2000" dirty="0"/>
          </a:p>
          <a:p>
            <a:pPr>
              <a:spcAft>
                <a:spcPts val="600"/>
              </a:spcAft>
            </a:pPr>
            <a:r>
              <a:rPr lang="ro-RO" sz="2000" dirty="0"/>
              <a:t>Se aplica la salarii si reprezinta contributii pentru pensii, contributii pentru asigurari de sanatate, contributii la ajutorul de somaj. Sunt de asemenea obligatorii.</a:t>
            </a:r>
            <a:endParaRPr lang="en-US" sz="2000" dirty="0"/>
          </a:p>
          <a:p>
            <a:pPr>
              <a:spcAft>
                <a:spcPts val="600"/>
              </a:spcAft>
            </a:pPr>
            <a:r>
              <a:rPr lang="ro-RO" sz="2000" dirty="0"/>
              <a:t>In fiecare luna orice angajator depune la Administratia financiara Declaratia 112 privind contributiile sociale  si impozitele la salarii. Acestea se retin la sursa si se varsa la trezoreria statului.</a:t>
            </a:r>
            <a:endParaRPr lang="en-US" sz="2000" dirty="0"/>
          </a:p>
          <a:p>
            <a:pPr>
              <a:spcAft>
                <a:spcPts val="600"/>
              </a:spcAft>
            </a:pPr>
            <a:r>
              <a:rPr lang="ro-RO" sz="2000" b="1" dirty="0"/>
              <a:t>Contributiile si impozitele de la 1 ianuarie 2018</a:t>
            </a:r>
            <a:endParaRPr lang="en-US" sz="2000" dirty="0"/>
          </a:p>
          <a:p>
            <a:pPr lvl="1">
              <a:spcAft>
                <a:spcPts val="600"/>
              </a:spcAft>
              <a:buFont typeface="Wingdings" pitchFamily="2" charset="2"/>
              <a:buChar char="ü"/>
            </a:pPr>
            <a:r>
              <a:rPr lang="ro-RO" sz="2000" b="1" dirty="0"/>
              <a:t> </a:t>
            </a:r>
            <a:r>
              <a:rPr lang="en-US" sz="2000" dirty="0" err="1" smtClean="0"/>
              <a:t>Contributiile</a:t>
            </a:r>
            <a:r>
              <a:rPr lang="en-US" sz="2000" dirty="0" smtClean="0"/>
              <a:t> </a:t>
            </a:r>
            <a:r>
              <a:rPr lang="en-US" sz="2000" dirty="0" err="1"/>
              <a:t>angajatorului</a:t>
            </a:r>
            <a:r>
              <a:rPr lang="en-US" sz="2000" dirty="0"/>
              <a:t> </a:t>
            </a:r>
            <a:r>
              <a:rPr lang="en-US" sz="2000" dirty="0" err="1"/>
              <a:t>vor</a:t>
            </a:r>
            <a:r>
              <a:rPr lang="en-US" sz="2000" dirty="0"/>
              <a:t> fi de 2,25%.</a:t>
            </a:r>
          </a:p>
          <a:p>
            <a:pPr lvl="1">
              <a:spcAft>
                <a:spcPts val="600"/>
              </a:spcAft>
              <a:buFont typeface="Wingdings" pitchFamily="2" charset="2"/>
              <a:buChar char="ü"/>
            </a:pPr>
            <a:r>
              <a:rPr lang="en-US" sz="2000" dirty="0"/>
              <a:t>CAS </a:t>
            </a:r>
            <a:r>
              <a:rPr lang="en-US" sz="2000" dirty="0" err="1"/>
              <a:t>si</a:t>
            </a:r>
            <a:r>
              <a:rPr lang="en-US" sz="2000" dirty="0"/>
              <a:t> CASS (</a:t>
            </a:r>
            <a:r>
              <a:rPr lang="en-US" sz="2000" dirty="0" err="1"/>
              <a:t>contributii</a:t>
            </a:r>
            <a:r>
              <a:rPr lang="en-US" sz="2000" dirty="0"/>
              <a:t> </a:t>
            </a:r>
            <a:r>
              <a:rPr lang="en-US" sz="2000" dirty="0" err="1"/>
              <a:t>pentru</a:t>
            </a:r>
            <a:r>
              <a:rPr lang="en-US" sz="2000" dirty="0"/>
              <a:t> </a:t>
            </a:r>
            <a:r>
              <a:rPr lang="en-US" sz="2000" dirty="0" err="1"/>
              <a:t>asigurari</a:t>
            </a:r>
            <a:r>
              <a:rPr lang="en-US" sz="2000" dirty="0"/>
              <a:t> </a:t>
            </a:r>
            <a:r>
              <a:rPr lang="en-US" sz="2000" dirty="0" err="1"/>
              <a:t>sociale</a:t>
            </a:r>
            <a:r>
              <a:rPr lang="en-US" sz="2000" dirty="0"/>
              <a:t>- </a:t>
            </a:r>
            <a:r>
              <a:rPr lang="en-US" sz="2000" dirty="0" err="1"/>
              <a:t>pensii</a:t>
            </a:r>
            <a:r>
              <a:rPr lang="en-US" sz="2000" dirty="0"/>
              <a:t> </a:t>
            </a:r>
            <a:r>
              <a:rPr lang="en-US" sz="2000" dirty="0" err="1"/>
              <a:t>si</a:t>
            </a:r>
            <a:r>
              <a:rPr lang="en-US" sz="2000" dirty="0"/>
              <a:t> </a:t>
            </a:r>
            <a:r>
              <a:rPr lang="en-US" sz="2000" dirty="0" err="1"/>
              <a:t>pentru</a:t>
            </a:r>
            <a:r>
              <a:rPr lang="en-US" sz="2000" dirty="0"/>
              <a:t> </a:t>
            </a:r>
            <a:r>
              <a:rPr lang="en-US" sz="2000" dirty="0" err="1"/>
              <a:t>asigurari</a:t>
            </a:r>
            <a:r>
              <a:rPr lang="en-US" sz="2000" dirty="0"/>
              <a:t> de </a:t>
            </a:r>
            <a:r>
              <a:rPr lang="en-US" sz="2000" dirty="0" err="1"/>
              <a:t>sanatate</a:t>
            </a:r>
            <a:r>
              <a:rPr lang="en-US" sz="2000" dirty="0"/>
              <a:t>) </a:t>
            </a:r>
            <a:r>
              <a:rPr lang="en-US" sz="2000" dirty="0" err="1"/>
              <a:t>platite</a:t>
            </a:r>
            <a:r>
              <a:rPr lang="en-US" sz="2000" dirty="0"/>
              <a:t> de </a:t>
            </a:r>
            <a:r>
              <a:rPr lang="en-US" sz="2000" dirty="0" err="1"/>
              <a:t>catre</a:t>
            </a:r>
            <a:r>
              <a:rPr lang="en-US" sz="2000" dirty="0"/>
              <a:t> </a:t>
            </a:r>
            <a:r>
              <a:rPr lang="en-US" sz="2000" dirty="0" err="1"/>
              <a:t>salariat</a:t>
            </a:r>
            <a:r>
              <a:rPr lang="en-US" sz="2000" dirty="0"/>
              <a:t> </a:t>
            </a:r>
            <a:r>
              <a:rPr lang="en-US" sz="2000" dirty="0" err="1"/>
              <a:t>vor</a:t>
            </a:r>
            <a:r>
              <a:rPr lang="en-US" sz="2000" dirty="0"/>
              <a:t> fi 35%. </a:t>
            </a:r>
          </a:p>
          <a:p>
            <a:pPr lvl="1">
              <a:spcAft>
                <a:spcPts val="600"/>
              </a:spcAft>
              <a:buFont typeface="Wingdings" pitchFamily="2" charset="2"/>
              <a:buChar char="ü"/>
            </a:pPr>
            <a:r>
              <a:rPr lang="en-US" sz="2000" dirty="0" err="1"/>
              <a:t>Impozitul</a:t>
            </a:r>
            <a:r>
              <a:rPr lang="en-US" sz="2000" dirty="0"/>
              <a:t> </a:t>
            </a:r>
            <a:r>
              <a:rPr lang="en-US" sz="2000" dirty="0" err="1"/>
              <a:t>pe</a:t>
            </a:r>
            <a:r>
              <a:rPr lang="en-US" sz="2000" dirty="0"/>
              <a:t> </a:t>
            </a:r>
            <a:r>
              <a:rPr lang="en-US" sz="2000" dirty="0" err="1"/>
              <a:t>salariu</a:t>
            </a:r>
            <a:r>
              <a:rPr lang="en-US" sz="2000" dirty="0"/>
              <a:t> se reduce la 10%. </a:t>
            </a:r>
          </a:p>
          <a:p>
            <a:pPr lvl="1">
              <a:spcAft>
                <a:spcPts val="600"/>
              </a:spcAft>
              <a:buFont typeface="Wingdings" pitchFamily="2" charset="2"/>
              <a:buChar char="ü"/>
            </a:pPr>
            <a:r>
              <a:rPr lang="en-US" sz="2000" dirty="0" err="1" smtClean="0"/>
              <a:t>Firmele</a:t>
            </a:r>
            <a:r>
              <a:rPr lang="en-US" sz="2000" dirty="0" smtClean="0"/>
              <a:t> </a:t>
            </a:r>
            <a:r>
              <a:rPr lang="en-US" sz="2000" dirty="0"/>
              <a:t>care </a:t>
            </a:r>
            <a:r>
              <a:rPr lang="en-US" sz="2000" dirty="0" err="1"/>
              <a:t>înregistrează</a:t>
            </a:r>
            <a:r>
              <a:rPr lang="en-US" sz="2000" dirty="0"/>
              <a:t> o </a:t>
            </a:r>
            <a:r>
              <a:rPr lang="en-US" sz="2000" b="1" dirty="0" err="1"/>
              <a:t>cifră</a:t>
            </a:r>
            <a:r>
              <a:rPr lang="en-US" sz="2000" b="1" dirty="0"/>
              <a:t> de </a:t>
            </a:r>
            <a:r>
              <a:rPr lang="en-US" sz="2000" b="1" dirty="0" err="1"/>
              <a:t>afaceri</a:t>
            </a:r>
            <a:r>
              <a:rPr lang="en-US" sz="2000" b="1" dirty="0"/>
              <a:t> </a:t>
            </a:r>
            <a:r>
              <a:rPr lang="en-US" sz="2000" dirty="0" err="1"/>
              <a:t>anuală</a:t>
            </a:r>
            <a:r>
              <a:rPr lang="en-US" sz="2000" dirty="0"/>
              <a:t> </a:t>
            </a:r>
            <a:r>
              <a:rPr lang="en-US" sz="2000" b="1" dirty="0" err="1"/>
              <a:t>mai</a:t>
            </a:r>
            <a:r>
              <a:rPr lang="en-US" sz="2000" b="1" dirty="0"/>
              <a:t> </a:t>
            </a:r>
            <a:r>
              <a:rPr lang="en-US" sz="2000" b="1" dirty="0" err="1"/>
              <a:t>mică</a:t>
            </a:r>
            <a:r>
              <a:rPr lang="en-US" sz="2000" b="1" dirty="0"/>
              <a:t> de un </a:t>
            </a:r>
            <a:r>
              <a:rPr lang="en-US" sz="2000" b="1" dirty="0" err="1"/>
              <a:t>milion</a:t>
            </a:r>
            <a:r>
              <a:rPr lang="en-US" sz="2000" b="1" dirty="0"/>
              <a:t> de euro </a:t>
            </a:r>
            <a:r>
              <a:rPr lang="en-US" sz="2000" dirty="0" err="1"/>
              <a:t>vor</a:t>
            </a:r>
            <a:r>
              <a:rPr lang="en-US" sz="2000" dirty="0"/>
              <a:t> </a:t>
            </a:r>
            <a:r>
              <a:rPr lang="en-US" sz="2000" dirty="0" err="1"/>
              <a:t>achita</a:t>
            </a:r>
            <a:r>
              <a:rPr lang="en-US" sz="2000" dirty="0"/>
              <a:t> un </a:t>
            </a:r>
            <a:r>
              <a:rPr lang="en-US" sz="2000" dirty="0" err="1"/>
              <a:t>impozit</a:t>
            </a:r>
            <a:r>
              <a:rPr lang="en-US" sz="2000" dirty="0"/>
              <a:t> </a:t>
            </a:r>
            <a:r>
              <a:rPr lang="en-US" sz="2000" dirty="0" err="1"/>
              <a:t>pe</a:t>
            </a:r>
            <a:r>
              <a:rPr lang="en-US" sz="2000" dirty="0"/>
              <a:t> </a:t>
            </a:r>
            <a:r>
              <a:rPr lang="en-US" sz="2000" dirty="0" err="1"/>
              <a:t>veniturile</a:t>
            </a:r>
            <a:r>
              <a:rPr lang="en-US" sz="2000" dirty="0"/>
              <a:t> </a:t>
            </a:r>
            <a:r>
              <a:rPr lang="ro-RO" sz="2000" dirty="0" smtClean="0"/>
              <a:t>intreprinderilor </a:t>
            </a:r>
            <a:r>
              <a:rPr lang="en-US" sz="2000" dirty="0" smtClean="0"/>
              <a:t>micro </a:t>
            </a:r>
            <a:r>
              <a:rPr lang="en-US" sz="2000" dirty="0"/>
              <a:t>de 1%.</a:t>
            </a:r>
          </a:p>
          <a:p>
            <a:pPr lvl="1">
              <a:spcAft>
                <a:spcPts val="600"/>
              </a:spcAft>
            </a:pPr>
            <a:r>
              <a:rPr lang="ro-RO" sz="2000" dirty="0"/>
              <a:t> </a:t>
            </a:r>
            <a:endParaRPr lang="en-US" sz="2000" dirty="0"/>
          </a:p>
          <a:p>
            <a:pPr lvl="0"/>
            <a:endParaRPr lang="en-US" sz="1600" dirty="0">
              <a:latin typeface="Arial" panose="020B0604020202020204" pitchFamily="34" charset="0"/>
              <a:cs typeface="Arial" panose="020B0604020202020204" pitchFamily="34" charset="0"/>
            </a:endParaRPr>
          </a:p>
          <a:p>
            <a:r>
              <a:rPr lang="en-US" dirty="0"/>
              <a:t> </a:t>
            </a:r>
            <a:endParaRPr lang="en-US" sz="1200" dirty="0"/>
          </a:p>
          <a:p>
            <a:endParaRPr lang="en-US" dirty="0"/>
          </a:p>
          <a:p>
            <a:endParaRPr lang="en-US" dirty="0"/>
          </a:p>
          <a:p>
            <a:endParaRPr lang="en-US" b="1" dirty="0">
              <a:latin typeface="Arial" panose="020B0604020202020204" pitchFamily="34" charset="0"/>
              <a:cs typeface="Arial" panose="020B0604020202020204" pitchFamily="34" charset="0"/>
            </a:endParaRPr>
          </a:p>
          <a:p>
            <a:endParaRPr lang="en-US" dirty="0" smtClean="0"/>
          </a:p>
          <a:p>
            <a:endParaRPr lang="en-US" dirty="0"/>
          </a:p>
          <a:p>
            <a:r>
              <a:rPr lang="ro-RO" dirty="0"/>
              <a:t> </a:t>
            </a:r>
            <a:endParaRPr lang="en-US" dirty="0"/>
          </a:p>
          <a:p>
            <a:pPr lvl="0"/>
            <a:endParaRPr lang="en-US" dirty="0"/>
          </a:p>
          <a:p>
            <a:endParaRPr lang="en-GB" b="1" dirty="0" smtClean="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US" dirty="0"/>
          </a:p>
          <a:p>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36</a:t>
            </a:fld>
            <a:endParaRPr lang="ro-RO"/>
          </a:p>
        </p:txBody>
      </p:sp>
    </p:spTree>
    <p:extLst>
      <p:ext uri="{BB962C8B-B14F-4D97-AF65-F5344CB8AC3E}">
        <p14:creationId xmlns:p14="http://schemas.microsoft.com/office/powerpoint/2010/main" xmlns="" val="73227741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0" y="985720"/>
            <a:ext cx="11898790" cy="13511391"/>
          </a:xfrm>
          <a:prstGeom prst="rect">
            <a:avLst/>
          </a:prstGeom>
        </p:spPr>
        <p:txBody>
          <a:bodyPr wrap="square">
            <a:spAutoFit/>
          </a:bodyPr>
          <a:lstStyle/>
          <a:p>
            <a:pPr>
              <a:spcAft>
                <a:spcPts val="600"/>
              </a:spcAft>
            </a:pPr>
            <a:r>
              <a:rPr lang="en-US" sz="2000" b="1" dirty="0" smtClean="0">
                <a:solidFill>
                  <a:srgbClr val="C00000"/>
                </a:solidFill>
              </a:rPr>
              <a:t>ANALIZA COST - BENEFICIU PENTRU DET. EFICIENŢEI</a:t>
            </a:r>
            <a:r>
              <a:rPr lang="en-US" sz="2000" dirty="0" smtClean="0">
                <a:solidFill>
                  <a:srgbClr val="C00000"/>
                </a:solidFill>
              </a:rPr>
              <a:t> </a:t>
            </a:r>
            <a:r>
              <a:rPr lang="en-US" sz="2000" b="1" dirty="0" smtClean="0">
                <a:solidFill>
                  <a:srgbClr val="C00000"/>
                </a:solidFill>
              </a:rPr>
              <a:t>ECONOMICE GLOBALE A PROIECTELOR DE INVESTIŢII</a:t>
            </a:r>
          </a:p>
          <a:p>
            <a:pPr>
              <a:spcAft>
                <a:spcPts val="600"/>
              </a:spcAft>
              <a:buFontTx/>
              <a:buChar char="-"/>
            </a:pPr>
            <a:r>
              <a:rPr lang="it-IT" sz="2000" dirty="0" smtClean="0"/>
              <a:t>Modalitatea de evaluare a unei achizitii sau a unui proiect din punct de vedere al eficientei economice, </a:t>
            </a:r>
          </a:p>
          <a:p>
            <a:pPr>
              <a:spcAft>
                <a:spcPts val="600"/>
              </a:spcAft>
              <a:buFontTx/>
              <a:buChar char="-"/>
            </a:pPr>
            <a:r>
              <a:rPr lang="pt-BR" sz="2000" dirty="0" smtClean="0"/>
              <a:t>ACB este esentiala in managementul riscurilor, in etapa de control al riscurilor. Decizia de a investi in masuri de reducere a risucilor trebuie facuta numai prin metoda analizei cost-beneficiu. De ex. riscul de pierdere a produselor din cauza unui incendiu poate fi controlat fie prin cumpararea unei asigurari, fie prin instalarea unui sistem automat de stingere a incendiilor. Se pun in balanta costurile cu cele doua tipuri de masuri pe timp de un an, apoi beneficiile obtinute( in functie de rezultatele anbalizei de risc) si se ia decizia optima. </a:t>
            </a:r>
            <a:endParaRPr lang="it-IT" sz="2000" dirty="0" smtClean="0"/>
          </a:p>
          <a:p>
            <a:pPr>
              <a:spcAft>
                <a:spcPts val="600"/>
              </a:spcAft>
              <a:buFontTx/>
              <a:buChar char="-"/>
            </a:pPr>
            <a:r>
              <a:rPr lang="it-IT" sz="2000" dirty="0" smtClean="0"/>
              <a:t> consta in compararea costurilor totale cu beneficiile exprimate in termeni financiari. </a:t>
            </a:r>
          </a:p>
          <a:p>
            <a:pPr>
              <a:spcAft>
                <a:spcPts val="600"/>
              </a:spcAft>
              <a:buFontTx/>
              <a:buChar char="-"/>
            </a:pPr>
            <a:r>
              <a:rPr lang="it-IT" sz="2000" dirty="0" smtClean="0"/>
              <a:t> costurile trebuie sa includa atata costul cu achizitia echipamentului, costurile de operare (mentenanta, instruirea utilizatorilot, consumatile, etc.), dar si costul de oportunitate.</a:t>
            </a:r>
            <a:endParaRPr lang="en-US" sz="2000" dirty="0" smtClean="0"/>
          </a:p>
          <a:p>
            <a:pPr>
              <a:spcAft>
                <a:spcPts val="600"/>
              </a:spcAft>
              <a:buFontTx/>
              <a:buChar char="-"/>
            </a:pPr>
            <a:r>
              <a:rPr lang="en-US" sz="2000" dirty="0" smtClean="0"/>
              <a:t> </a:t>
            </a:r>
            <a:r>
              <a:rPr lang="it-IT" sz="2000" dirty="0" smtClean="0"/>
              <a:t>Beneficiile pot fi cuantificabile (profit, reducerea pierderilor), dar pot si si unele beneficii mai greu de cuantificat. </a:t>
            </a:r>
            <a:r>
              <a:rPr lang="pt-BR" sz="2000" smtClean="0"/>
              <a:t>De ex. reducerea </a:t>
            </a:r>
            <a:r>
              <a:rPr lang="pt-BR" sz="2000" dirty="0" smtClean="0"/>
              <a:t>stresului, imbunatatirea reputatiei sau cresterea satisfactiei anagajatilor sunt mai greu de transpus in valori banesti.</a:t>
            </a:r>
          </a:p>
          <a:p>
            <a:pPr>
              <a:spcAft>
                <a:spcPts val="600"/>
              </a:spcAft>
              <a:buFontTx/>
              <a:buChar char="-"/>
            </a:pPr>
            <a:r>
              <a:rPr lang="it-IT" sz="2000" dirty="0" smtClean="0"/>
              <a:t>Evaluarea si analiza eficientei economice a investitiilor se poate realiza cu ajutorul indicatorilor statici si dinamici;</a:t>
            </a:r>
          </a:p>
          <a:p>
            <a:pPr>
              <a:spcAft>
                <a:spcPts val="600"/>
              </a:spcAft>
              <a:buFontTx/>
              <a:buChar char="-"/>
            </a:pPr>
            <a:r>
              <a:rPr lang="it-IT" sz="2000" dirty="0" smtClean="0"/>
              <a:t> Indicatori folositi in ACB: capacitatea de productie, nr personalului, costul de productie, pretul de vinzare, v aloarea productiei, profit, rentabilitate, productivitatea muncii. </a:t>
            </a:r>
          </a:p>
          <a:p>
            <a:pPr>
              <a:spcAft>
                <a:spcPts val="600"/>
              </a:spcAft>
              <a:buFontTx/>
              <a:buChar char="-"/>
            </a:pPr>
            <a:endParaRPr lang="pt-BR" sz="2000" dirty="0" smtClean="0"/>
          </a:p>
          <a:p>
            <a:pPr>
              <a:spcAft>
                <a:spcPts val="600"/>
              </a:spcAft>
            </a:pPr>
            <a:endParaRPr lang="en-US" sz="2000" dirty="0" smtClean="0"/>
          </a:p>
          <a:p>
            <a:pPr>
              <a:spcAft>
                <a:spcPts val="600"/>
              </a:spcAft>
            </a:pPr>
            <a:endParaRPr lang="en-US" sz="2000" dirty="0" smtClean="0"/>
          </a:p>
          <a:p>
            <a:pPr lvl="1">
              <a:spcAft>
                <a:spcPts val="600"/>
              </a:spcAft>
            </a:pPr>
            <a:r>
              <a:rPr lang="ro-RO" sz="2000" dirty="0"/>
              <a:t> </a:t>
            </a:r>
            <a:endParaRPr lang="en-US" sz="2000" dirty="0"/>
          </a:p>
          <a:p>
            <a:pPr lvl="0"/>
            <a:endParaRPr lang="en-US" sz="1600" dirty="0">
              <a:latin typeface="Arial" panose="020B0604020202020204" pitchFamily="34" charset="0"/>
              <a:cs typeface="Arial" panose="020B0604020202020204" pitchFamily="34" charset="0"/>
            </a:endParaRPr>
          </a:p>
          <a:p>
            <a:r>
              <a:rPr lang="en-US" dirty="0"/>
              <a:t> </a:t>
            </a:r>
            <a:endParaRPr lang="en-US" sz="1200" dirty="0"/>
          </a:p>
          <a:p>
            <a:endParaRPr lang="en-US" dirty="0"/>
          </a:p>
          <a:p>
            <a:endParaRPr lang="en-US" dirty="0"/>
          </a:p>
          <a:p>
            <a:endParaRPr lang="en-US" b="1" dirty="0">
              <a:latin typeface="Arial" panose="020B0604020202020204" pitchFamily="34" charset="0"/>
              <a:cs typeface="Arial" panose="020B0604020202020204" pitchFamily="34" charset="0"/>
            </a:endParaRPr>
          </a:p>
          <a:p>
            <a:endParaRPr lang="en-US" dirty="0" smtClean="0"/>
          </a:p>
          <a:p>
            <a:endParaRPr lang="en-US" dirty="0"/>
          </a:p>
          <a:p>
            <a:r>
              <a:rPr lang="ro-RO" dirty="0"/>
              <a:t> </a:t>
            </a:r>
            <a:endParaRPr lang="en-US" dirty="0"/>
          </a:p>
          <a:p>
            <a:pPr lvl="0"/>
            <a:endParaRPr lang="en-US" dirty="0"/>
          </a:p>
          <a:p>
            <a:endParaRPr lang="en-GB" b="1" dirty="0" smtClean="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US" dirty="0"/>
          </a:p>
          <a:p>
            <a:endParaRPr lang="en-US" dirty="0" smtClean="0"/>
          </a:p>
          <a:p>
            <a:endParaRPr lang="en-US" dirty="0"/>
          </a:p>
          <a:p>
            <a:endParaRPr lang="en-US" dirty="0"/>
          </a:p>
          <a:p>
            <a:pPr lvl="0"/>
            <a:endParaRPr lang="en-US" b="1"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37</a:t>
            </a:fld>
            <a:endParaRPr lang="ro-RO"/>
          </a:p>
        </p:txBody>
      </p:sp>
    </p:spTree>
    <p:extLst>
      <p:ext uri="{BB962C8B-B14F-4D97-AF65-F5344CB8AC3E}">
        <p14:creationId xmlns:p14="http://schemas.microsoft.com/office/powerpoint/2010/main" xmlns="" val="732277410"/>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496</TotalTime>
  <Words>4040</Words>
  <Application>Microsoft Office PowerPoint</Application>
  <PresentationFormat>Custom</PresentationFormat>
  <Paragraphs>660</Paragraphs>
  <Slides>37</Slides>
  <Notes>14</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Retrospect</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 inspiron 19</dc:creator>
  <cp:lastModifiedBy>camelia</cp:lastModifiedBy>
  <cp:revision>135</cp:revision>
  <dcterms:created xsi:type="dcterms:W3CDTF">2017-09-19T16:59:24Z</dcterms:created>
  <dcterms:modified xsi:type="dcterms:W3CDTF">2018-03-22T13:40:31Z</dcterms:modified>
</cp:coreProperties>
</file>