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490" r:id="rId3"/>
    <p:sldId id="491" r:id="rId4"/>
    <p:sldId id="492" r:id="rId5"/>
    <p:sldId id="493" r:id="rId6"/>
    <p:sldId id="677" r:id="rId7"/>
    <p:sldId id="678" r:id="rId8"/>
    <p:sldId id="679" r:id="rId9"/>
    <p:sldId id="680" r:id="rId10"/>
    <p:sldId id="681" r:id="rId11"/>
    <p:sldId id="682" r:id="rId12"/>
    <p:sldId id="683" r:id="rId13"/>
    <p:sldId id="684" r:id="rId14"/>
    <p:sldId id="601" r:id="rId15"/>
    <p:sldId id="661" r:id="rId16"/>
    <p:sldId id="662" r:id="rId17"/>
    <p:sldId id="663" r:id="rId18"/>
    <p:sldId id="664" r:id="rId19"/>
    <p:sldId id="665" r:id="rId20"/>
    <p:sldId id="666" r:id="rId21"/>
    <p:sldId id="602" r:id="rId22"/>
    <p:sldId id="603" r:id="rId23"/>
    <p:sldId id="604" r:id="rId24"/>
    <p:sldId id="605" r:id="rId25"/>
    <p:sldId id="606" r:id="rId26"/>
    <p:sldId id="607" r:id="rId27"/>
    <p:sldId id="658" r:id="rId28"/>
    <p:sldId id="659" r:id="rId29"/>
    <p:sldId id="660" r:id="rId30"/>
    <p:sldId id="588" r:id="rId31"/>
    <p:sldId id="591" r:id="rId32"/>
    <p:sldId id="589" r:id="rId33"/>
    <p:sldId id="590" r:id="rId34"/>
    <p:sldId id="592" r:id="rId35"/>
    <p:sldId id="593" r:id="rId36"/>
    <p:sldId id="596" r:id="rId37"/>
    <p:sldId id="597" r:id="rId38"/>
    <p:sldId id="598" r:id="rId39"/>
    <p:sldId id="600" r:id="rId40"/>
    <p:sldId id="612" r:id="rId41"/>
    <p:sldId id="613" r:id="rId42"/>
    <p:sldId id="614" r:id="rId43"/>
    <p:sldId id="615" r:id="rId44"/>
    <p:sldId id="616" r:id="rId45"/>
    <p:sldId id="617" r:id="rId46"/>
    <p:sldId id="618" r:id="rId47"/>
    <p:sldId id="619" r:id="rId48"/>
    <p:sldId id="620" r:id="rId49"/>
    <p:sldId id="621" r:id="rId50"/>
    <p:sldId id="599" r:id="rId51"/>
    <p:sldId id="608" r:id="rId52"/>
    <p:sldId id="609" r:id="rId53"/>
    <p:sldId id="594" r:id="rId54"/>
    <p:sldId id="595" r:id="rId55"/>
    <p:sldId id="610" r:id="rId56"/>
    <p:sldId id="611" r:id="rId57"/>
    <p:sldId id="622" r:id="rId58"/>
    <p:sldId id="623" r:id="rId59"/>
    <p:sldId id="624" r:id="rId60"/>
    <p:sldId id="625" r:id="rId61"/>
    <p:sldId id="626" r:id="rId62"/>
    <p:sldId id="686" r:id="rId63"/>
    <p:sldId id="687" r:id="rId64"/>
    <p:sldId id="688" r:id="rId65"/>
    <p:sldId id="689" r:id="rId66"/>
    <p:sldId id="690" r:id="rId67"/>
    <p:sldId id="691" r:id="rId68"/>
    <p:sldId id="692" r:id="rId69"/>
    <p:sldId id="693" r:id="rId70"/>
    <p:sldId id="694" r:id="rId71"/>
    <p:sldId id="695" r:id="rId72"/>
    <p:sldId id="696" r:id="rId73"/>
    <p:sldId id="697" r:id="rId74"/>
    <p:sldId id="698" r:id="rId75"/>
    <p:sldId id="699" r:id="rId76"/>
    <p:sldId id="700" r:id="rId77"/>
    <p:sldId id="701" r:id="rId78"/>
    <p:sldId id="685" r:id="rId79"/>
    <p:sldId id="627" r:id="rId80"/>
    <p:sldId id="628" r:id="rId81"/>
    <p:sldId id="630" r:id="rId82"/>
    <p:sldId id="629" r:id="rId83"/>
    <p:sldId id="632" r:id="rId84"/>
    <p:sldId id="631" r:id="rId85"/>
    <p:sldId id="633" r:id="rId86"/>
    <p:sldId id="634" r:id="rId87"/>
    <p:sldId id="635" r:id="rId88"/>
    <p:sldId id="636" r:id="rId89"/>
    <p:sldId id="637" r:id="rId90"/>
    <p:sldId id="638" r:id="rId91"/>
    <p:sldId id="639" r:id="rId92"/>
    <p:sldId id="641" r:id="rId93"/>
    <p:sldId id="642" r:id="rId94"/>
    <p:sldId id="643" r:id="rId95"/>
    <p:sldId id="644" r:id="rId96"/>
    <p:sldId id="702" r:id="rId97"/>
    <p:sldId id="645" r:id="rId98"/>
    <p:sldId id="646" r:id="rId99"/>
    <p:sldId id="647" r:id="rId100"/>
    <p:sldId id="649" r:id="rId101"/>
    <p:sldId id="650" r:id="rId102"/>
    <p:sldId id="651" r:id="rId103"/>
    <p:sldId id="652" r:id="rId104"/>
    <p:sldId id="653" r:id="rId105"/>
    <p:sldId id="654" r:id="rId106"/>
    <p:sldId id="656" r:id="rId107"/>
    <p:sldId id="655" r:id="rId108"/>
    <p:sldId id="657" r:id="rId109"/>
    <p:sldId id="587" r:id="rId110"/>
    <p:sldId id="640" r:id="rId111"/>
    <p:sldId id="676" r:id="rId112"/>
    <p:sldId id="291" r:id="rId113"/>
    <p:sldId id="402" r:id="rId114"/>
    <p:sldId id="331" r:id="rId1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2316CC7F-8C4E-4FEC-98D4-0614DB1FFDA6}">
          <p14:sldIdLst>
            <p14:sldId id="256"/>
            <p14:sldId id="490"/>
            <p14:sldId id="491"/>
            <p14:sldId id="492"/>
            <p14:sldId id="493"/>
            <p14:sldId id="677"/>
            <p14:sldId id="678"/>
            <p14:sldId id="679"/>
            <p14:sldId id="680"/>
            <p14:sldId id="681"/>
            <p14:sldId id="682"/>
            <p14:sldId id="683"/>
            <p14:sldId id="684"/>
            <p14:sldId id="601"/>
            <p14:sldId id="661"/>
            <p14:sldId id="662"/>
            <p14:sldId id="663"/>
            <p14:sldId id="664"/>
            <p14:sldId id="665"/>
            <p14:sldId id="666"/>
            <p14:sldId id="602"/>
            <p14:sldId id="603"/>
            <p14:sldId id="604"/>
            <p14:sldId id="605"/>
            <p14:sldId id="606"/>
            <p14:sldId id="607"/>
            <p14:sldId id="658"/>
            <p14:sldId id="659"/>
            <p14:sldId id="660"/>
            <p14:sldId id="588"/>
            <p14:sldId id="591"/>
            <p14:sldId id="589"/>
            <p14:sldId id="590"/>
            <p14:sldId id="592"/>
            <p14:sldId id="593"/>
            <p14:sldId id="596"/>
            <p14:sldId id="597"/>
            <p14:sldId id="598"/>
            <p14:sldId id="600"/>
            <p14:sldId id="612"/>
            <p14:sldId id="613"/>
            <p14:sldId id="614"/>
            <p14:sldId id="615"/>
            <p14:sldId id="616"/>
            <p14:sldId id="617"/>
            <p14:sldId id="618"/>
            <p14:sldId id="619"/>
            <p14:sldId id="620"/>
            <p14:sldId id="621"/>
            <p14:sldId id="599"/>
            <p14:sldId id="608"/>
            <p14:sldId id="609"/>
            <p14:sldId id="594"/>
            <p14:sldId id="595"/>
            <p14:sldId id="610"/>
            <p14:sldId id="611"/>
            <p14:sldId id="622"/>
            <p14:sldId id="623"/>
            <p14:sldId id="624"/>
            <p14:sldId id="625"/>
            <p14:sldId id="626"/>
            <p14:sldId id="686"/>
            <p14:sldId id="687"/>
            <p14:sldId id="688"/>
            <p14:sldId id="689"/>
            <p14:sldId id="690"/>
            <p14:sldId id="691"/>
            <p14:sldId id="692"/>
            <p14:sldId id="693"/>
            <p14:sldId id="694"/>
            <p14:sldId id="695"/>
            <p14:sldId id="696"/>
            <p14:sldId id="697"/>
            <p14:sldId id="698"/>
            <p14:sldId id="699"/>
            <p14:sldId id="700"/>
            <p14:sldId id="701"/>
            <p14:sldId id="685"/>
            <p14:sldId id="627"/>
            <p14:sldId id="628"/>
            <p14:sldId id="630"/>
            <p14:sldId id="629"/>
            <p14:sldId id="632"/>
            <p14:sldId id="631"/>
            <p14:sldId id="633"/>
            <p14:sldId id="634"/>
            <p14:sldId id="635"/>
            <p14:sldId id="636"/>
            <p14:sldId id="637"/>
            <p14:sldId id="638"/>
            <p14:sldId id="639"/>
            <p14:sldId id="641"/>
            <p14:sldId id="642"/>
            <p14:sldId id="643"/>
            <p14:sldId id="644"/>
            <p14:sldId id="702"/>
            <p14:sldId id="645"/>
            <p14:sldId id="646"/>
            <p14:sldId id="647"/>
            <p14:sldId id="649"/>
            <p14:sldId id="650"/>
            <p14:sldId id="651"/>
            <p14:sldId id="652"/>
            <p14:sldId id="653"/>
            <p14:sldId id="654"/>
            <p14:sldId id="656"/>
            <p14:sldId id="655"/>
            <p14:sldId id="657"/>
            <p14:sldId id="587"/>
            <p14:sldId id="640"/>
            <p14:sldId id="676"/>
          </p14:sldIdLst>
        </p14:section>
        <p14:section name="Untitled Section" id="{8192D64E-C018-4A1A-9DFD-10F14AB47E3D}">
          <p14:sldIdLst>
            <p14:sldId id="291"/>
            <p14:sldId id="402"/>
            <p14:sldId id="331"/>
          </p14:sldIdLst>
        </p14:section>
      </p14:sectionLst>
    </p:ex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9781" autoAdjust="0"/>
    <p:restoredTop sz="94660"/>
  </p:normalViewPr>
  <p:slideViewPr>
    <p:cSldViewPr snapToGrid="0">
      <p:cViewPr>
        <p:scale>
          <a:sx n="60" d="100"/>
          <a:sy n="60" d="100"/>
        </p:scale>
        <p:origin x="-582" y="-414"/>
      </p:cViewPr>
      <p:guideLst>
        <p:guide orient="horz" pos="2160"/>
        <p:guide pos="3840"/>
      </p:guideLst>
    </p:cSldViewPr>
  </p:slideViewPr>
  <p:notesTextViewPr>
    <p:cViewPr>
      <p:scale>
        <a:sx n="1" d="1"/>
        <a:sy n="1" d="1"/>
      </p:scale>
      <p:origin x="0" y="0"/>
    </p:cViewPr>
  </p:notesTextViewPr>
  <p:sorterViewPr>
    <p:cViewPr>
      <p:scale>
        <a:sx n="100" d="100"/>
        <a:sy n="100" d="100"/>
      </p:scale>
      <p:origin x="0" y="10212"/>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viewProps" Target="viewProps.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slide" Target="slides/slide86.xml"/><Relationship Id="rId102" Type="http://schemas.openxmlformats.org/officeDocument/2006/relationships/slide" Target="slides/slide101.xml"/><Relationship Id="rId110" Type="http://schemas.openxmlformats.org/officeDocument/2006/relationships/slide" Target="slides/slide109.xml"/><Relationship Id="rId115" Type="http://schemas.openxmlformats.org/officeDocument/2006/relationships/slide" Target="slides/slide114.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slide" Target="slides/slide81.xml"/><Relationship Id="rId90" Type="http://schemas.openxmlformats.org/officeDocument/2006/relationships/slide" Target="slides/slide89.xml"/><Relationship Id="rId95" Type="http://schemas.openxmlformats.org/officeDocument/2006/relationships/slide" Target="slides/slide94.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13" Type="http://schemas.openxmlformats.org/officeDocument/2006/relationships/slide" Target="slides/slide112.xml"/><Relationship Id="rId118"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slide" Target="slides/slide84.xml"/><Relationship Id="rId93" Type="http://schemas.openxmlformats.org/officeDocument/2006/relationships/slide" Target="slides/slide92.xml"/><Relationship Id="rId98" Type="http://schemas.openxmlformats.org/officeDocument/2006/relationships/slide" Target="slides/slide9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103" Type="http://schemas.openxmlformats.org/officeDocument/2006/relationships/slide" Target="slides/slide102.xml"/><Relationship Id="rId108" Type="http://schemas.openxmlformats.org/officeDocument/2006/relationships/slide" Target="slides/slide107.xml"/><Relationship Id="rId11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slide" Target="slides/slide82.xml"/><Relationship Id="rId88" Type="http://schemas.openxmlformats.org/officeDocument/2006/relationships/slide" Target="slides/slide87.xml"/><Relationship Id="rId91" Type="http://schemas.openxmlformats.org/officeDocument/2006/relationships/slide" Target="slides/slide90.xml"/><Relationship Id="rId96" Type="http://schemas.openxmlformats.org/officeDocument/2006/relationships/slide" Target="slides/slide95.xml"/><Relationship Id="rId111" Type="http://schemas.openxmlformats.org/officeDocument/2006/relationships/slide" Target="slides/slide11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6" Type="http://schemas.openxmlformats.org/officeDocument/2006/relationships/slide" Target="slides/slide105.xml"/><Relationship Id="rId114" Type="http://schemas.openxmlformats.org/officeDocument/2006/relationships/slide" Target="slides/slide113.xml"/><Relationship Id="rId119"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slide" Target="slides/slide85.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12201452"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latin typeface="Trebuchet MS" pitchFamily="34" charset="0"/>
            </a:endParaRPr>
          </a:p>
        </p:txBody>
      </p:sp>
      <p:sp>
        <p:nvSpPr>
          <p:cNvPr id="9" name="Title 8"/>
          <p:cNvSpPr>
            <a:spLocks noGrp="1"/>
          </p:cNvSpPr>
          <p:nvPr>
            <p:ph type="ctrTitle"/>
          </p:nvPr>
        </p:nvSpPr>
        <p:spPr>
          <a:xfrm>
            <a:off x="914400" y="1752606"/>
            <a:ext cx="103632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914400" y="3611607"/>
            <a:ext cx="103632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5018" y="4953000"/>
            <a:ext cx="12197020"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latin typeface="Trebuchet MS" pitchFamily="34" charset="0"/>
              </a:endParaRPr>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latin typeface="Trebuchet MS" pitchFamily="34" charset="0"/>
              </a:endParaRPr>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latin typeface="Trebuchet MS" pitchFamily="34" charset="0"/>
              </a:endParaRPr>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A966655C-4BB9-4158-B01A-DB5838BCA6CC}" type="datetimeFigureOut">
              <a:rPr lang="en-GB" smtClean="0"/>
              <a:pPr/>
              <a:t>08/01/2022</a:t>
            </a:fld>
            <a:endParaRPr lang="en-GB"/>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GB"/>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71FC0409-9441-45EB-9505-A488B8D37E11}"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966655C-4BB9-4158-B01A-DB5838BCA6CC}" type="datetimeFigureOut">
              <a:rPr lang="en-GB" smtClean="0"/>
              <a:pPr/>
              <a:t>08/01/2022</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71FC0409-9441-45EB-9505-A488B8D37E11}" type="slidenum">
              <a:rPr lang="en-GB" smtClean="0"/>
              <a:pPr/>
              <a:t>‹#›</a:t>
            </a:fld>
            <a:endParaRPr lang="en-GB"/>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63168" y="1059712"/>
            <a:ext cx="103632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5230284" y="2931712"/>
            <a:ext cx="6096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A966655C-4BB9-4158-B01A-DB5838BCA6CC}" type="datetimeFigureOut">
              <a:rPr lang="en-GB" smtClean="0"/>
              <a:pPr/>
              <a:t>08/01/2022</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71FC0409-9441-45EB-9505-A488B8D37E11}" type="slidenum">
              <a:rPr lang="en-GB" smtClean="0"/>
              <a:pPr/>
              <a:t>‹#›</a:t>
            </a:fld>
            <a:endParaRPr lang="en-GB"/>
          </a:p>
        </p:txBody>
      </p:sp>
      <p:sp>
        <p:nvSpPr>
          <p:cNvPr id="7" name="Chevron 6"/>
          <p:cNvSpPr/>
          <p:nvPr/>
        </p:nvSpPr>
        <p:spPr>
          <a:xfrm>
            <a:off x="4848907"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latin typeface="Trebuchet MS" pitchFamily="34" charset="0"/>
            </a:endParaRPr>
          </a:p>
        </p:txBody>
      </p:sp>
      <p:sp>
        <p:nvSpPr>
          <p:cNvPr id="8" name="Chevron 7"/>
          <p:cNvSpPr/>
          <p:nvPr/>
        </p:nvSpPr>
        <p:spPr>
          <a:xfrm>
            <a:off x="4600352" y="3005472"/>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latin typeface="Trebuchet MS" pitchFamily="34" charset="0"/>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481333"/>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6197600" y="1481333"/>
            <a:ext cx="53848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A966655C-4BB9-4158-B01A-DB5838BCA6CC}" type="datetimeFigureOut">
              <a:rPr lang="en-GB" smtClean="0"/>
              <a:pPr/>
              <a:t>08/01/2022</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71FC0409-9441-45EB-9505-A488B8D37E11}" type="slidenum">
              <a:rPr lang="en-GB" smtClean="0"/>
              <a:pPr/>
              <a:t>‹#›</a:t>
            </a:fld>
            <a:endParaRPr lang="en-GB"/>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109728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609600" y="5410200"/>
            <a:ext cx="5386917"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6193372" y="5410200"/>
            <a:ext cx="5389033"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609600" y="1444299"/>
            <a:ext cx="5386917"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6193370" y="1444299"/>
            <a:ext cx="5389033"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A966655C-4BB9-4158-B01A-DB5838BCA6CC}" type="datetimeFigureOut">
              <a:rPr lang="en-GB" smtClean="0"/>
              <a:pPr/>
              <a:t>08/01/2022</a:t>
            </a:fld>
            <a:endParaRPr lang="en-GB"/>
          </a:p>
        </p:txBody>
      </p:sp>
      <p:sp>
        <p:nvSpPr>
          <p:cNvPr id="8" name="Footer Placeholder 7"/>
          <p:cNvSpPr>
            <a:spLocks noGrp="1"/>
          </p:cNvSpPr>
          <p:nvPr>
            <p:ph type="ftr" sz="quarter" idx="11"/>
          </p:nvPr>
        </p:nvSpPr>
        <p:spPr/>
        <p:txBody>
          <a:bodyPr/>
          <a:lstStyle>
            <a:extLst/>
          </a:lstStyle>
          <a:p>
            <a:endParaRPr lang="en-GB"/>
          </a:p>
        </p:txBody>
      </p:sp>
      <p:sp>
        <p:nvSpPr>
          <p:cNvPr id="9" name="Slide Number Placeholder 8"/>
          <p:cNvSpPr>
            <a:spLocks noGrp="1"/>
          </p:cNvSpPr>
          <p:nvPr>
            <p:ph type="sldNum" sz="quarter" idx="12"/>
          </p:nvPr>
        </p:nvSpPr>
        <p:spPr/>
        <p:txBody>
          <a:bodyPr/>
          <a:lstStyle>
            <a:extLst/>
          </a:lstStyle>
          <a:p>
            <a:fld id="{71FC0409-9441-45EB-9505-A488B8D37E11}"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A966655C-4BB9-4158-B01A-DB5838BCA6CC}" type="datetimeFigureOut">
              <a:rPr lang="en-GB" smtClean="0"/>
              <a:pPr/>
              <a:t>08/01/2022</a:t>
            </a:fld>
            <a:endParaRPr lang="en-GB"/>
          </a:p>
        </p:txBody>
      </p:sp>
      <p:sp>
        <p:nvSpPr>
          <p:cNvPr id="4" name="Footer Placeholder 3"/>
          <p:cNvSpPr>
            <a:spLocks noGrp="1"/>
          </p:cNvSpPr>
          <p:nvPr>
            <p:ph type="ftr" sz="quarter" idx="11"/>
          </p:nvPr>
        </p:nvSpPr>
        <p:spPr/>
        <p:txBody>
          <a:bodyPr/>
          <a:lstStyle>
            <a:extLst/>
          </a:lstStyle>
          <a:p>
            <a:endParaRPr lang="en-GB"/>
          </a:p>
        </p:txBody>
      </p:sp>
      <p:sp>
        <p:nvSpPr>
          <p:cNvPr id="5" name="Slide Number Placeholder 4"/>
          <p:cNvSpPr>
            <a:spLocks noGrp="1"/>
          </p:cNvSpPr>
          <p:nvPr>
            <p:ph type="sldNum" sz="quarter" idx="12"/>
          </p:nvPr>
        </p:nvSpPr>
        <p:spPr/>
        <p:txBody>
          <a:bodyPr/>
          <a:lstStyle>
            <a:extLst/>
          </a:lstStyle>
          <a:p>
            <a:fld id="{71FC0409-9441-45EB-9505-A488B8D37E11}" type="slidenum">
              <a:rPr lang="en-GB" smtClean="0"/>
              <a:pPr/>
              <a:t>‹#›</a:t>
            </a:fld>
            <a:endParaRPr lang="en-GB"/>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A966655C-4BB9-4158-B01A-DB5838BCA6CC}" type="datetimeFigureOut">
              <a:rPr lang="en-GB" smtClean="0"/>
              <a:pPr/>
              <a:t>08/01/2022</a:t>
            </a:fld>
            <a:endParaRPr lang="en-GB"/>
          </a:p>
        </p:txBody>
      </p:sp>
      <p:sp>
        <p:nvSpPr>
          <p:cNvPr id="3" name="Footer Placeholder 2"/>
          <p:cNvSpPr>
            <a:spLocks noGrp="1"/>
          </p:cNvSpPr>
          <p:nvPr>
            <p:ph type="ftr" sz="quarter" idx="11"/>
          </p:nvPr>
        </p:nvSpPr>
        <p:spPr/>
        <p:txBody>
          <a:bodyPr/>
          <a:lstStyle>
            <a:extLst/>
          </a:lstStyle>
          <a:p>
            <a:endParaRPr lang="en-GB"/>
          </a:p>
        </p:txBody>
      </p:sp>
      <p:sp>
        <p:nvSpPr>
          <p:cNvPr id="4" name="Slide Number Placeholder 3"/>
          <p:cNvSpPr>
            <a:spLocks noGrp="1"/>
          </p:cNvSpPr>
          <p:nvPr>
            <p:ph type="sldNum" sz="quarter" idx="12"/>
          </p:nvPr>
        </p:nvSpPr>
        <p:spPr/>
        <p:txBody>
          <a:bodyPr/>
          <a:lstStyle>
            <a:extLst/>
          </a:lstStyle>
          <a:p>
            <a:fld id="{71FC0409-9441-45EB-9505-A488B8D37E11}"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1219200" y="4876800"/>
            <a:ext cx="9975701"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5892800" y="5355102"/>
            <a:ext cx="5299456"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1219200" y="274320"/>
            <a:ext cx="9973056"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8969376" y="6407944"/>
            <a:ext cx="2560320" cy="365760"/>
          </a:xfrm>
        </p:spPr>
        <p:txBody>
          <a:bodyPr/>
          <a:lstStyle>
            <a:extLst/>
          </a:lstStyle>
          <a:p>
            <a:fld id="{A966655C-4BB9-4158-B01A-DB5838BCA6CC}" type="datetimeFigureOut">
              <a:rPr lang="en-GB" smtClean="0"/>
              <a:pPr/>
              <a:t>08/01/2022</a:t>
            </a:fld>
            <a:endParaRPr lang="en-GB"/>
          </a:p>
        </p:txBody>
      </p:sp>
      <p:sp>
        <p:nvSpPr>
          <p:cNvPr id="6" name="Footer Placeholder 5"/>
          <p:cNvSpPr>
            <a:spLocks noGrp="1"/>
          </p:cNvSpPr>
          <p:nvPr>
            <p:ph type="ftr" sz="quarter" idx="11"/>
          </p:nvPr>
        </p:nvSpPr>
        <p:spPr/>
        <p:txBody>
          <a:bodyPr/>
          <a:lstStyle>
            <a:extLst/>
          </a:lstStyle>
          <a:p>
            <a:endParaRPr lang="en-GB"/>
          </a:p>
        </p:txBody>
      </p:sp>
      <p:sp>
        <p:nvSpPr>
          <p:cNvPr id="7" name="Slide Number Placeholder 6"/>
          <p:cNvSpPr>
            <a:spLocks noGrp="1"/>
          </p:cNvSpPr>
          <p:nvPr>
            <p:ph type="sldNum" sz="quarter" idx="12"/>
          </p:nvPr>
        </p:nvSpPr>
        <p:spPr/>
        <p:txBody>
          <a:bodyPr/>
          <a:lstStyle>
            <a:extLst/>
          </a:lstStyle>
          <a:p>
            <a:fld id="{71FC0409-9441-45EB-9505-A488B8D37E11}" type="slidenum">
              <a:rPr lang="en-GB" smtClean="0"/>
              <a:pPr/>
              <a:t>‹#›</a:t>
            </a:fld>
            <a:endParaRPr lang="en-GB"/>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521643" y="5443402"/>
            <a:ext cx="95504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304800" y="189968"/>
            <a:ext cx="115824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A966655C-4BB9-4158-B01A-DB5838BCA6CC}" type="datetimeFigureOut">
              <a:rPr lang="en-GB" smtClean="0"/>
              <a:pPr/>
              <a:t>08/01/2022</a:t>
            </a:fld>
            <a:endParaRPr lang="en-GB"/>
          </a:p>
        </p:txBody>
      </p:sp>
      <p:sp>
        <p:nvSpPr>
          <p:cNvPr id="6" name="Footer Placeholder 5"/>
          <p:cNvSpPr>
            <a:spLocks noGrp="1"/>
          </p:cNvSpPr>
          <p:nvPr>
            <p:ph type="ftr" sz="quarter" idx="11"/>
          </p:nvPr>
        </p:nvSpPr>
        <p:spPr>
          <a:xfrm>
            <a:off x="5840100" y="6407949"/>
            <a:ext cx="3134241" cy="365125"/>
          </a:xfrm>
        </p:spPr>
        <p:txBody>
          <a:bodyPr/>
          <a:lstStyle>
            <a:lvl1pPr>
              <a:defRPr>
                <a:solidFill>
                  <a:schemeClr val="tx1"/>
                </a:solidFill>
              </a:defRPr>
            </a:lvl1pPr>
            <a:extLst/>
          </a:lstStyle>
          <a:p>
            <a:endParaRPr lang="en-GB"/>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71FC0409-9441-45EB-9505-A488B8D37E11}" type="slidenum">
              <a:rPr lang="en-GB" smtClean="0"/>
              <a:pPr/>
              <a:t>‹#›</a:t>
            </a:fld>
            <a:endParaRPr lang="en-GB"/>
          </a:p>
        </p:txBody>
      </p:sp>
      <p:sp>
        <p:nvSpPr>
          <p:cNvPr id="2" name="Title 1"/>
          <p:cNvSpPr>
            <a:spLocks noGrp="1"/>
          </p:cNvSpPr>
          <p:nvPr>
            <p:ph type="title"/>
          </p:nvPr>
        </p:nvSpPr>
        <p:spPr>
          <a:xfrm>
            <a:off x="304801" y="4865122"/>
            <a:ext cx="10767243"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latin typeface="Trebuchet MS" pitchFamily="34" charset="0"/>
            </a:endParaRPr>
          </a:p>
        </p:txBody>
      </p:sp>
      <p:sp>
        <p:nvSpPr>
          <p:cNvPr id="9" name="Freeform 8"/>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latin typeface="Trebuchet MS" pitchFamily="34" charset="0"/>
            </a:endParaRPr>
          </a:p>
        </p:txBody>
      </p:sp>
      <p:sp>
        <p:nvSpPr>
          <p:cNvPr id="10" name="Right Triangle 9"/>
          <p:cNvSpPr>
            <a:spLocks/>
          </p:cNvSpPr>
          <p:nvPr/>
        </p:nvSpPr>
        <p:spPr bwMode="auto">
          <a:xfrm>
            <a:off x="-8056" y="5791253"/>
            <a:ext cx="4536419"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latin typeface="Trebuchet MS" pitchFamily="34" charset="0"/>
            </a:endParaRPr>
          </a:p>
        </p:txBody>
      </p:sp>
      <p:cxnSp>
        <p:nvCxnSpPr>
          <p:cNvPr id="11" name="Straight Connector 10"/>
          <p:cNvCxnSpPr/>
          <p:nvPr/>
        </p:nvCxnSpPr>
        <p:spPr>
          <a:xfrm>
            <a:off x="-12316" y="5787743"/>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11552149"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latin typeface="Trebuchet MS" pitchFamily="34" charset="0"/>
            </a:endParaRPr>
          </a:p>
        </p:txBody>
      </p:sp>
      <p:sp>
        <p:nvSpPr>
          <p:cNvPr id="13" name="Chevron 12"/>
          <p:cNvSpPr/>
          <p:nvPr/>
        </p:nvSpPr>
        <p:spPr>
          <a:xfrm>
            <a:off x="11303595" y="4988440"/>
            <a:ext cx="24384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dirty="0">
              <a:latin typeface="Trebuchet MS" pitchFamily="34" charset="0"/>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1481333"/>
            <a:ext cx="109728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966655C-4BB9-4158-B01A-DB5838BCA6CC}" type="datetimeFigureOut">
              <a:rPr lang="en-GB" smtClean="0"/>
              <a:pPr/>
              <a:t>08/01/2022</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71FC0409-9441-45EB-9505-A488B8D37E11}"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125351" y="274645"/>
            <a:ext cx="236996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41"/>
            <a:ext cx="84328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A966655C-4BB9-4158-B01A-DB5838BCA6CC}" type="datetimeFigureOut">
              <a:rPr lang="en-GB" smtClean="0"/>
              <a:pPr/>
              <a:t>08/01/2022</a:t>
            </a:fld>
            <a:endParaRPr lang="en-GB"/>
          </a:p>
        </p:txBody>
      </p:sp>
      <p:sp>
        <p:nvSpPr>
          <p:cNvPr id="5" name="Footer Placeholder 4"/>
          <p:cNvSpPr>
            <a:spLocks noGrp="1"/>
          </p:cNvSpPr>
          <p:nvPr>
            <p:ph type="ftr" sz="quarter" idx="11"/>
          </p:nvPr>
        </p:nvSpPr>
        <p:spPr/>
        <p:txBody>
          <a:bodyPr/>
          <a:lstStyle>
            <a:extLst/>
          </a:lstStyle>
          <a:p>
            <a:endParaRPr lang="en-GB"/>
          </a:p>
        </p:txBody>
      </p:sp>
      <p:sp>
        <p:nvSpPr>
          <p:cNvPr id="6" name="Slide Number Placeholder 5"/>
          <p:cNvSpPr>
            <a:spLocks noGrp="1"/>
          </p:cNvSpPr>
          <p:nvPr>
            <p:ph type="sldNum" sz="quarter" idx="12"/>
          </p:nvPr>
        </p:nvSpPr>
        <p:spPr/>
        <p:txBody>
          <a:bodyPr/>
          <a:lstStyle>
            <a:extLst/>
          </a:lstStyle>
          <a:p>
            <a:fld id="{71FC0409-9441-45EB-9505-A488B8D37E11}"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665697" y="5944936"/>
            <a:ext cx="6587499"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latin typeface="Trebuchet MS" pitchFamily="34" charset="0"/>
            </a:endParaRPr>
          </a:p>
        </p:txBody>
      </p:sp>
      <p:sp>
        <p:nvSpPr>
          <p:cNvPr id="12" name="Freeform 11"/>
          <p:cNvSpPr>
            <a:spLocks/>
          </p:cNvSpPr>
          <p:nvPr/>
        </p:nvSpPr>
        <p:spPr bwMode="auto">
          <a:xfrm>
            <a:off x="647623" y="5939011"/>
            <a:ext cx="492060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dirty="0">
              <a:latin typeface="Trebuchet MS" pitchFamily="34" charset="0"/>
            </a:endParaRPr>
          </a:p>
        </p:txBody>
      </p:sp>
      <p:sp>
        <p:nvSpPr>
          <p:cNvPr id="14" name="Right Triangle 13"/>
          <p:cNvSpPr>
            <a:spLocks/>
          </p:cNvSpPr>
          <p:nvPr/>
        </p:nvSpPr>
        <p:spPr bwMode="auto">
          <a:xfrm>
            <a:off x="-8056" y="5791253"/>
            <a:ext cx="4536419"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dirty="0">
              <a:latin typeface="Trebuchet MS" pitchFamily="34" charset="0"/>
            </a:endParaRPr>
          </a:p>
        </p:txBody>
      </p:sp>
      <p:cxnSp>
        <p:nvCxnSpPr>
          <p:cNvPr id="15" name="Straight Connector 14"/>
          <p:cNvCxnSpPr/>
          <p:nvPr/>
        </p:nvCxnSpPr>
        <p:spPr>
          <a:xfrm>
            <a:off x="-12316" y="5787743"/>
            <a:ext cx="454067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609600" y="274638"/>
            <a:ext cx="109728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dirty="0" smtClean="0"/>
              <a:t>Click to edit Master title style</a:t>
            </a:r>
            <a:endParaRPr kumimoji="0" lang="en-US" dirty="0"/>
          </a:p>
        </p:txBody>
      </p:sp>
      <p:sp>
        <p:nvSpPr>
          <p:cNvPr id="30" name="Text Placeholder 29"/>
          <p:cNvSpPr>
            <a:spLocks noGrp="1"/>
          </p:cNvSpPr>
          <p:nvPr>
            <p:ph type="body" idx="1"/>
          </p:nvPr>
        </p:nvSpPr>
        <p:spPr>
          <a:xfrm>
            <a:off x="609600" y="1481333"/>
            <a:ext cx="10972800" cy="4525963"/>
          </a:xfrm>
          <a:prstGeom prst="rect">
            <a:avLst/>
          </a:prstGeom>
        </p:spPr>
        <p:txBody>
          <a:bodyPr vert="horz">
            <a:normAutofit/>
          </a:bodyPr>
          <a:lstStyle>
            <a:extLst/>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
        <p:nvSpPr>
          <p:cNvPr id="10" name="Date Placeholder 9"/>
          <p:cNvSpPr>
            <a:spLocks noGrp="1"/>
          </p:cNvSpPr>
          <p:nvPr>
            <p:ph type="dt" sz="half" idx="2"/>
          </p:nvPr>
        </p:nvSpPr>
        <p:spPr>
          <a:xfrm>
            <a:off x="8969376" y="6407944"/>
            <a:ext cx="2560320" cy="365760"/>
          </a:xfrm>
          <a:prstGeom prst="rect">
            <a:avLst/>
          </a:prstGeom>
        </p:spPr>
        <p:txBody>
          <a:bodyPr vert="horz" anchor="b"/>
          <a:lstStyle>
            <a:lvl1pPr algn="l" eaLnBrk="1" latinLnBrk="0" hangingPunct="1">
              <a:defRPr kumimoji="0" sz="1000">
                <a:solidFill>
                  <a:schemeClr val="tx1"/>
                </a:solidFill>
                <a:latin typeface="Trebuchet MS" pitchFamily="34" charset="0"/>
              </a:defRPr>
            </a:lvl1pPr>
            <a:extLst/>
          </a:lstStyle>
          <a:p>
            <a:fld id="{A966655C-4BB9-4158-B01A-DB5838BCA6CC}" type="datetimeFigureOut">
              <a:rPr lang="en-GB" smtClean="0">
                <a:solidFill>
                  <a:prstClr val="black">
                    <a:tint val="75000"/>
                  </a:prstClr>
                </a:solidFill>
              </a:rPr>
              <a:pPr/>
              <a:t>08/01/2022</a:t>
            </a:fld>
            <a:endParaRPr lang="en-GB" dirty="0">
              <a:solidFill>
                <a:prstClr val="black">
                  <a:tint val="75000"/>
                </a:prstClr>
              </a:solidFill>
            </a:endParaRPr>
          </a:p>
        </p:txBody>
      </p:sp>
      <p:sp>
        <p:nvSpPr>
          <p:cNvPr id="22" name="Footer Placeholder 21"/>
          <p:cNvSpPr>
            <a:spLocks noGrp="1"/>
          </p:cNvSpPr>
          <p:nvPr>
            <p:ph type="ftr" sz="quarter" idx="3"/>
          </p:nvPr>
        </p:nvSpPr>
        <p:spPr>
          <a:xfrm>
            <a:off x="5840100" y="6407949"/>
            <a:ext cx="3134241" cy="365125"/>
          </a:xfrm>
          <a:prstGeom prst="rect">
            <a:avLst/>
          </a:prstGeom>
        </p:spPr>
        <p:txBody>
          <a:bodyPr vert="horz" anchor="b"/>
          <a:lstStyle>
            <a:lvl1pPr algn="r" eaLnBrk="1" latinLnBrk="0" hangingPunct="1">
              <a:defRPr kumimoji="0" sz="1000">
                <a:solidFill>
                  <a:schemeClr val="tx1"/>
                </a:solidFill>
                <a:latin typeface="Trebuchet MS" pitchFamily="34" charset="0"/>
              </a:defRPr>
            </a:lvl1pPr>
            <a:extLst/>
          </a:lstStyle>
          <a:p>
            <a:endParaRPr lang="en-GB" dirty="0">
              <a:solidFill>
                <a:prstClr val="black">
                  <a:tint val="75000"/>
                </a:prstClr>
              </a:solidFill>
            </a:endParaRPr>
          </a:p>
        </p:txBody>
      </p:sp>
      <p:sp>
        <p:nvSpPr>
          <p:cNvPr id="18" name="Slide Number Placeholder 17"/>
          <p:cNvSpPr>
            <a:spLocks noGrp="1"/>
          </p:cNvSpPr>
          <p:nvPr>
            <p:ph type="sldNum" sz="quarter" idx="4"/>
          </p:nvPr>
        </p:nvSpPr>
        <p:spPr>
          <a:xfrm>
            <a:off x="11529696" y="6407949"/>
            <a:ext cx="487680" cy="365125"/>
          </a:xfrm>
          <a:prstGeom prst="rect">
            <a:avLst/>
          </a:prstGeom>
        </p:spPr>
        <p:txBody>
          <a:bodyPr vert="horz" anchor="b"/>
          <a:lstStyle>
            <a:lvl1pPr algn="r" eaLnBrk="1" latinLnBrk="0" hangingPunct="1">
              <a:defRPr kumimoji="0" sz="1000" b="0">
                <a:solidFill>
                  <a:schemeClr val="tx1"/>
                </a:solidFill>
                <a:latin typeface="Trebuchet MS" pitchFamily="34" charset="0"/>
              </a:defRPr>
            </a:lvl1pPr>
            <a:extLst/>
          </a:lstStyle>
          <a:p>
            <a:fld id="{71FC0409-9441-45EB-9505-A488B8D37E11}" type="slidenum">
              <a:rPr lang="en-GB" smtClean="0">
                <a:solidFill>
                  <a:prstClr val="black">
                    <a:tint val="75000"/>
                  </a:prstClr>
                </a:solidFill>
              </a:rPr>
              <a:pPr/>
              <a:t>‹#›</a:t>
            </a:fld>
            <a:endParaRPr lang="en-GB" dirty="0">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Trebuchet MS" pitchFamily="34" charset="0"/>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Trebuchet MS" pitchFamily="34" charset="0"/>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Trebuchet MS" pitchFamily="34" charset="0"/>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Trebuchet MS" pitchFamily="34" charset="0"/>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Trebuchet MS" pitchFamily="34" charset="0"/>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Trebuchet MS" pitchFamily="34" charset="0"/>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2.xml"/><Relationship Id="rId4" Type="http://schemas.openxmlformats.org/officeDocument/2006/relationships/image" Target="../media/image12.jpg"/></Relationships>
</file>

<file path=ppt/slides/_rels/slide8.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15.jpg"/><Relationship Id="rId1" Type="http://schemas.openxmlformats.org/officeDocument/2006/relationships/slideLayout" Target="../slideLayouts/slideLayout2.xml"/><Relationship Id="rId4" Type="http://schemas.openxmlformats.org/officeDocument/2006/relationships/image" Target="../media/image17.jpg"/></Relationships>
</file>

<file path=ppt/slides/_rels/slide10.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18.jpg"/><Relationship Id="rId1" Type="http://schemas.openxmlformats.org/officeDocument/2006/relationships/slideLayout" Target="../slideLayouts/slideLayout2.xml"/><Relationship Id="rId4" Type="http://schemas.openxmlformats.org/officeDocument/2006/relationships/image" Target="../media/image20.jpg"/></Relationships>
</file>

<file path=ppt/slides/_rels/slide1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image" Target="../media/image21.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25.jpg"/><Relationship Id="rId1" Type="http://schemas.openxmlformats.org/officeDocument/2006/relationships/slideLayout" Target="../slideLayouts/slideLayout2.xml"/><Relationship Id="rId4" Type="http://schemas.openxmlformats.org/officeDocument/2006/relationships/image" Target="../media/image27.jp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28.jp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30.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32.tmp"/><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3.tmp"/><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image" Target="../media/image34.jpg"/><Relationship Id="rId1" Type="http://schemas.openxmlformats.org/officeDocument/2006/relationships/slideLayout" Target="../slideLayouts/slideLayout2.xml"/><Relationship Id="rId4" Type="http://schemas.openxmlformats.org/officeDocument/2006/relationships/image" Target="../media/image36.png"/></Relationships>
</file>

<file path=ppt/slides/_rels/slide21.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2.jpg"/><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6.jpg"/><Relationship Id="rId2" Type="http://schemas.openxmlformats.org/officeDocument/2006/relationships/hyperlink" Target="http://www.universulfinanciar.ro/?cs=132707" TargetMode="Externa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4.jpg"/><Relationship Id="rId2" Type="http://schemas.openxmlformats.org/officeDocument/2006/relationships/image" Target="../media/image53.png"/><Relationship Id="rId1" Type="http://schemas.openxmlformats.org/officeDocument/2006/relationships/slideLayout" Target="../slideLayouts/slideLayout2.xml"/><Relationship Id="rId4" Type="http://schemas.openxmlformats.org/officeDocument/2006/relationships/image" Target="../media/image55.jp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hyperlink" Target="https://bcapp.eu/ro/genie-actions/sources-start-financing" TargetMode="Externa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capital.com/ro/instrument-derivat-definitie" TargetMode="External"/><Relationship Id="rId2" Type="http://schemas.openxmlformats.org/officeDocument/2006/relationships/hyperlink" Target="https://capital.com/ro/actiune-definitie" TargetMode="External"/><Relationship Id="rId1" Type="http://schemas.openxmlformats.org/officeDocument/2006/relationships/slideLayout" Target="../slideLayouts/slideLayout2.xml"/><Relationship Id="rId4" Type="http://schemas.openxmlformats.org/officeDocument/2006/relationships/image" Target="../media/image57.jpg"/></Relationships>
</file>

<file path=ppt/slides/_rels/slide41.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63.jpg"/><Relationship Id="rId2" Type="http://schemas.openxmlformats.org/officeDocument/2006/relationships/image" Target="../media/image62.jp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65.jpg"/><Relationship Id="rId2" Type="http://schemas.openxmlformats.org/officeDocument/2006/relationships/image" Target="../media/image64.jp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jp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8" Type="http://schemas.openxmlformats.org/officeDocument/2006/relationships/hyperlink" Target="https://www.eif.org/what_we_do/where/index.htm" TargetMode="External"/><Relationship Id="rId3" Type="http://schemas.openxmlformats.org/officeDocument/2006/relationships/hyperlink" Target="http://europa.eu/youreurope/business/funding-grants/access-to-finance/index_en.htm" TargetMode="External"/><Relationship Id="rId7" Type="http://schemas.openxmlformats.org/officeDocument/2006/relationships/hyperlink" Target="https://www.eib.org/en/products/index.htm" TargetMode="External"/><Relationship Id="rId2" Type="http://schemas.openxmlformats.org/officeDocument/2006/relationships/hyperlink" Target="https://ec.europa.eu/info/funding-tenders/find-funding/funding-management-mode_ro" TargetMode="External"/><Relationship Id="rId1" Type="http://schemas.openxmlformats.org/officeDocument/2006/relationships/slideLayout" Target="../slideLayouts/slideLayout2.xml"/><Relationship Id="rId6" Type="http://schemas.openxmlformats.org/officeDocument/2006/relationships/hyperlink" Target="https://www.eif.org/" TargetMode="External"/><Relationship Id="rId5" Type="http://schemas.openxmlformats.org/officeDocument/2006/relationships/hyperlink" Target="https://europa.eu/investeu/home_en" TargetMode="External"/><Relationship Id="rId10" Type="http://schemas.openxmlformats.org/officeDocument/2006/relationships/image" Target="../media/image71.jpg"/><Relationship Id="rId4" Type="http://schemas.openxmlformats.org/officeDocument/2006/relationships/hyperlink" Target="https://www.eib.org/en/index.htm" TargetMode="External"/><Relationship Id="rId9" Type="http://schemas.openxmlformats.org/officeDocument/2006/relationships/hyperlink" Target="https://ec.europa.eu/commission/presscorner/detail/en/qanda_20_947" TargetMode="External"/></Relationships>
</file>

<file path=ppt/slides/_rels/slide52.xml.rels><?xml version="1.0" encoding="UTF-8" standalone="yes"?>
<Relationships xmlns="http://schemas.openxmlformats.org/package/2006/relationships"><Relationship Id="rId3" Type="http://schemas.openxmlformats.org/officeDocument/2006/relationships/hyperlink" Target="https://ec.europa.eu/info/business-economy-euro/recovery-coronavirus/recovery-and-resilience-facility_ro" TargetMode="External"/><Relationship Id="rId2" Type="http://schemas.openxmlformats.org/officeDocument/2006/relationships/hyperlink" Target="https://ec.europa.eu/info/strategy/recovery-plan-europe_ro" TargetMode="External"/><Relationship Id="rId1" Type="http://schemas.openxmlformats.org/officeDocument/2006/relationships/slideLayout" Target="../slideLayouts/slideLayout2.xml"/><Relationship Id="rId6" Type="http://schemas.openxmlformats.org/officeDocument/2006/relationships/image" Target="../media/image73.jpg"/><Relationship Id="rId5" Type="http://schemas.openxmlformats.org/officeDocument/2006/relationships/image" Target="../media/image72.jpg"/><Relationship Id="rId4" Type="http://schemas.openxmlformats.org/officeDocument/2006/relationships/hyperlink" Target="https://ec.europa.eu/info/business-economy-euro/recovery-coronavirus/recovery-and-resilience-facility_en#documents" TargetMode="External"/></Relationships>
</file>

<file path=ppt/slides/_rels/slide53.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hyperlink" Target="https://www.infoquick.ro/home/indicatori-financiari" TargetMode="External"/><Relationship Id="rId2" Type="http://schemas.openxmlformats.org/officeDocument/2006/relationships/hyperlink" Target="https://www.infoquick.ro/home/datorii-anaf" TargetMode="External"/><Relationship Id="rId1" Type="http://schemas.openxmlformats.org/officeDocument/2006/relationships/slideLayout" Target="../slideLayouts/slideLayout2.xml"/><Relationship Id="rId4" Type="http://schemas.openxmlformats.org/officeDocument/2006/relationships/image" Target="../media/image78.jpg"/></Relationships>
</file>

<file path=ppt/slides/_rels/slide59.xml.rels><?xml version="1.0" encoding="UTF-8" standalone="yes"?>
<Relationships xmlns="http://schemas.openxmlformats.org/package/2006/relationships"><Relationship Id="rId3" Type="http://schemas.openxmlformats.org/officeDocument/2006/relationships/image" Target="../media/image79.jpg"/><Relationship Id="rId2" Type="http://schemas.openxmlformats.org/officeDocument/2006/relationships/hyperlink" Target="https://www.infoquick.ro/home/date-financiare" TargetMode="Externa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80.jpg"/><Relationship Id="rId2" Type="http://schemas.openxmlformats.org/officeDocument/2006/relationships/hyperlink" Target="https://www.infoquick.ro/home/preturi#nav-reports" TargetMode="Externa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83.jpg"/><Relationship Id="rId2" Type="http://schemas.openxmlformats.org/officeDocument/2006/relationships/image" Target="../media/image82.jp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88.jpg"/><Relationship Id="rId2" Type="http://schemas.openxmlformats.org/officeDocument/2006/relationships/hyperlink" Target="http://www.bvb.ro/ForCompanies/MainMarket/IssuingBonds" TargetMode="Externa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89.jp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91.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94.jpg"/><Relationship Id="rId2" Type="http://schemas.openxmlformats.org/officeDocument/2006/relationships/image" Target="../media/image93.jp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96.jpg"/><Relationship Id="rId2" Type="http://schemas.openxmlformats.org/officeDocument/2006/relationships/image" Target="../media/image95.jp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hyperlink" Target="https://www.kickstarter.com/" TargetMode="External"/><Relationship Id="rId2" Type="http://schemas.openxmlformats.org/officeDocument/2006/relationships/hyperlink" Target="https://www.indiegogo.com/" TargetMode="External"/><Relationship Id="rId1" Type="http://schemas.openxmlformats.org/officeDocument/2006/relationships/slideLayout" Target="../slideLayouts/slideLayout2.xml"/><Relationship Id="rId5" Type="http://schemas.openxmlformats.org/officeDocument/2006/relationships/image" Target="../media/image97.jpg"/><Relationship Id="rId4" Type="http://schemas.openxmlformats.org/officeDocument/2006/relationships/hyperlink" Target="https://oaxis.com/en/popslate-shuts-1m-indiegogo/#:~:text=Things%20didn't%20improve%20in,causing%20an%20even%20longer%20delay." TargetMode="External"/></Relationships>
</file>

<file path=ppt/slides/_rels/slide75.xml.rels><?xml version="1.0" encoding="UTF-8" standalone="yes"?>
<Relationships xmlns="http://schemas.openxmlformats.org/package/2006/relationships"><Relationship Id="rId2" Type="http://schemas.openxmlformats.org/officeDocument/2006/relationships/image" Target="../media/image98.jp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image" Target="../media/image96.jp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2" Type="http://schemas.openxmlformats.org/officeDocument/2006/relationships/image" Target="../media/image99.jp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100.tmp"/><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102.jp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103.jp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2" Type="http://schemas.openxmlformats.org/officeDocument/2006/relationships/image" Target="../media/image104.jpg"/><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105.jp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2" Type="http://schemas.openxmlformats.org/officeDocument/2006/relationships/image" Target="../media/image106.jp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2" Type="http://schemas.openxmlformats.org/officeDocument/2006/relationships/image" Target="../media/image107.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2" Type="http://schemas.openxmlformats.org/officeDocument/2006/relationships/image" Target="../media/image108.jp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110.jpg"/><Relationship Id="rId2" Type="http://schemas.openxmlformats.org/officeDocument/2006/relationships/image" Target="../media/image109.tmp"/><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2" Type="http://schemas.openxmlformats.org/officeDocument/2006/relationships/image" Target="../media/image111.jp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112.jp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113.jp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114.jp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115.jp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image" Target="../media/image116.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2" Type="http://schemas.openxmlformats.org/officeDocument/2006/relationships/image" Target="../media/image118.jpg"/><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2" Type="http://schemas.openxmlformats.org/officeDocument/2006/relationships/image" Target="../media/image119.jpg"/><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3" Type="http://schemas.openxmlformats.org/officeDocument/2006/relationships/image" Target="../media/image121.jpg"/><Relationship Id="rId2" Type="http://schemas.openxmlformats.org/officeDocument/2006/relationships/image" Target="../media/image120.jpg"/><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2" Type="http://schemas.openxmlformats.org/officeDocument/2006/relationships/image" Target="../media/image122.jpg"/><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123.jp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2" Type="http://schemas.openxmlformats.org/officeDocument/2006/relationships/image" Target="../media/image124.jpg"/><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2" Type="http://schemas.openxmlformats.org/officeDocument/2006/relationships/image" Target="../media/image125.jpg"/><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2" Type="http://schemas.openxmlformats.org/officeDocument/2006/relationships/image" Target="../media/image126.jpg"/><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2" Type="http://schemas.openxmlformats.org/officeDocument/2006/relationships/image" Target="../media/image127.jp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3" Type="http://schemas.openxmlformats.org/officeDocument/2006/relationships/image" Target="../media/image129.jpg"/><Relationship Id="rId2" Type="http://schemas.openxmlformats.org/officeDocument/2006/relationships/image" Target="../media/image128.jpg"/><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2" Type="http://schemas.openxmlformats.org/officeDocument/2006/relationships/image" Target="../media/image130.jp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image" Target="../media/image132.jpg"/><Relationship Id="rId2" Type="http://schemas.openxmlformats.org/officeDocument/2006/relationships/image" Target="../media/image131.jpg"/><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2" Type="http://schemas.openxmlformats.org/officeDocument/2006/relationships/image" Target="../media/image133.jpg"/><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3" Type="http://schemas.openxmlformats.org/officeDocument/2006/relationships/image" Target="../media/image135.jpeg"/><Relationship Id="rId2" Type="http://schemas.openxmlformats.org/officeDocument/2006/relationships/image" Target="../media/image134.jpg"/><Relationship Id="rId1" Type="http://schemas.openxmlformats.org/officeDocument/2006/relationships/slideLayout" Target="../slideLayouts/slideLayout2.xml"/><Relationship Id="rId5" Type="http://schemas.openxmlformats.org/officeDocument/2006/relationships/image" Target="../media/image137.jpeg"/><Relationship Id="rId4" Type="http://schemas.openxmlformats.org/officeDocument/2006/relationships/image" Target="../media/image136.jpeg"/></Relationships>
</file>

<file path=ppt/slides/_rels/slide112.xml.rels><?xml version="1.0" encoding="UTF-8" standalone="yes"?>
<Relationships xmlns="http://schemas.openxmlformats.org/package/2006/relationships"><Relationship Id="rId3" Type="http://schemas.openxmlformats.org/officeDocument/2006/relationships/image" Target="../media/image139.png"/><Relationship Id="rId2" Type="http://schemas.openxmlformats.org/officeDocument/2006/relationships/image" Target="../media/image138.png"/><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3" Type="http://schemas.openxmlformats.org/officeDocument/2006/relationships/hyperlink" Target="https://www.scritub.com/economie/finante/Previziuni-financiare42389.php" TargetMode="External"/><Relationship Id="rId2" Type="http://schemas.openxmlformats.org/officeDocument/2006/relationships/hyperlink" Target="https://thinkout.io/ro/articole/cum-sa-faci-previziuni-financiare-pentru-afacerea-ta/" TargetMode="External"/><Relationship Id="rId1" Type="http://schemas.openxmlformats.org/officeDocument/2006/relationships/slideLayout" Target="../slideLayouts/slideLayout2.xml"/><Relationship Id="rId6" Type="http://schemas.openxmlformats.org/officeDocument/2006/relationships/hyperlink" Target="https://www.ub.ro/fsec/files/facultati/fsec/proform/fisiere/GHID_pentru_intocmirea_planului_de_afaceri-POCU_124981.pdf" TargetMode="External"/><Relationship Id="rId5" Type="http://schemas.openxmlformats.org/officeDocument/2006/relationships/hyperlink" Target="https://www.bvb.ro/info/Introducere%20in%20IFD.pdf" TargetMode="External"/><Relationship Id="rId4" Type="http://schemas.openxmlformats.org/officeDocument/2006/relationships/hyperlink" Target="https://www.mobilocredit.ro/blog/credite/afla-ce-tip-de-credit-ti-se-potriveste" TargetMode="External"/></Relationships>
</file>

<file path=ppt/slides/_rels/slide114.xml.rels><?xml version="1.0" encoding="UTF-8" standalone="yes"?>
<Relationships xmlns="http://schemas.openxmlformats.org/package/2006/relationships"><Relationship Id="rId8" Type="http://schemas.openxmlformats.org/officeDocument/2006/relationships/hyperlink" Target="mailto:gabriela.canureci@ipacv.ro" TargetMode="External"/><Relationship Id="rId3" Type="http://schemas.openxmlformats.org/officeDocument/2006/relationships/image" Target="../media/image4.jpeg"/><Relationship Id="rId7" Type="http://schemas.openxmlformats.org/officeDocument/2006/relationships/image" Target="../media/image2.jpeg"/><Relationship Id="rId2" Type="http://schemas.openxmlformats.org/officeDocument/2006/relationships/image" Target="../media/image3.jpeg"/><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jpeg"/><Relationship Id="rId9" Type="http://schemas.openxmlformats.org/officeDocument/2006/relationships/image" Target="../media/image140.tm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xmlns="" id="{B8C56D5C-EC5A-49F2-B44D-234840A874DF}"/>
              </a:ext>
            </a:extLst>
          </p:cNvPr>
          <p:cNvSpPr>
            <a:spLocks noGrp="1"/>
          </p:cNvSpPr>
          <p:nvPr>
            <p:ph type="subTitle" idx="1"/>
          </p:nvPr>
        </p:nvSpPr>
        <p:spPr>
          <a:xfrm>
            <a:off x="1506045" y="2692017"/>
            <a:ext cx="9144000" cy="1008062"/>
          </a:xfrm>
        </p:spPr>
        <p:txBody>
          <a:bodyPr>
            <a:normAutofit/>
          </a:bodyPr>
          <a:lstStyle/>
          <a:p>
            <a:pPr algn="ctr"/>
            <a:r>
              <a:rPr lang="it-IT" altLang="ro-RO" sz="4400" b="1" dirty="0" smtClean="0">
                <a:solidFill>
                  <a:srgbClr val="0070C0"/>
                </a:solidFill>
                <a:effectLst>
                  <a:outerShdw blurRad="38100" dist="38100" dir="2700000" algn="tl">
                    <a:srgbClr val="000000">
                      <a:alpha val="43137"/>
                    </a:srgbClr>
                  </a:outerShdw>
                </a:effectLst>
                <a:latin typeface="Trebuchet MS" pitchFamily="34" charset="0"/>
                <a:cs typeface="Arial" pitchFamily="34" charset="0"/>
              </a:rPr>
              <a:t>Competente Antreprenoriale</a:t>
            </a:r>
            <a:endParaRPr lang="ro-RO" altLang="ro-RO" sz="4400" b="1" i="1" dirty="0">
              <a:solidFill>
                <a:srgbClr val="0070C0"/>
              </a:solidFill>
              <a:effectLst>
                <a:outerShdw blurRad="38100" dist="38100" dir="2700000" algn="tl">
                  <a:srgbClr val="000000">
                    <a:alpha val="43137"/>
                  </a:srgbClr>
                </a:outerShdw>
              </a:effectLst>
              <a:latin typeface="Trebuchet MS" pitchFamily="34" charset="0"/>
              <a:cs typeface="Arial" pitchFamily="34" charset="0"/>
            </a:endParaRPr>
          </a:p>
          <a:p>
            <a:endParaRPr lang="en-GB" dirty="0">
              <a:latin typeface="Trebuchet MS" pitchFamily="34" charset="0"/>
            </a:endParaRPr>
          </a:p>
        </p:txBody>
      </p:sp>
      <p:sp>
        <p:nvSpPr>
          <p:cNvPr id="6" name="Subtitle 2">
            <a:extLst>
              <a:ext uri="{FF2B5EF4-FFF2-40B4-BE49-F238E27FC236}">
                <a16:creationId xmlns:a16="http://schemas.microsoft.com/office/drawing/2014/main" xmlns="" id="{CBA466C8-2121-44B0-9565-BE22CA08E4D6}"/>
              </a:ext>
            </a:extLst>
          </p:cNvPr>
          <p:cNvSpPr txBox="1">
            <a:spLocks/>
          </p:cNvSpPr>
          <p:nvPr/>
        </p:nvSpPr>
        <p:spPr>
          <a:xfrm>
            <a:off x="2276475" y="5749925"/>
            <a:ext cx="9144000" cy="10080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dirty="0">
              <a:latin typeface="Trebuchet MS" pitchFamily="34" charset="0"/>
            </a:endParaRPr>
          </a:p>
        </p:txBody>
      </p:sp>
      <p:pic>
        <p:nvPicPr>
          <p:cNvPr id="8" name="Picture 7">
            <a:extLst>
              <a:ext uri="{FF2B5EF4-FFF2-40B4-BE49-F238E27FC236}">
                <a16:creationId xmlns:a16="http://schemas.microsoft.com/office/drawing/2014/main" xmlns="" id="{A372BED8-19AF-4C2E-B2CD-FDDC249959ED}"/>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503639" y="6168686"/>
            <a:ext cx="1081088" cy="454845"/>
          </a:xfrm>
          <a:prstGeom prst="rect">
            <a:avLst/>
          </a:prstGeom>
          <a:noFill/>
          <a:ln>
            <a:noFill/>
          </a:ln>
        </p:spPr>
      </p:pic>
      <p:sp>
        <p:nvSpPr>
          <p:cNvPr id="58369" name="Rectangle 1"/>
          <p:cNvSpPr>
            <a:spLocks noChangeArrowheads="1"/>
          </p:cNvSpPr>
          <p:nvPr/>
        </p:nvSpPr>
        <p:spPr bwMode="auto">
          <a:xfrm>
            <a:off x="985783" y="1608837"/>
            <a:ext cx="10184524"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2971800" algn="ctr"/>
                <a:tab pos="5943600" algn="r"/>
              </a:tabLst>
            </a:pPr>
            <a:r>
              <a:rPr kumimoji="0" lang="ro-RO" sz="1200" b="0" i="1" u="none" strike="noStrike" cap="none" normalizeH="0" baseline="0" dirty="0" smtClean="0">
                <a:ln>
                  <a:noFill/>
                </a:ln>
                <a:solidFill>
                  <a:schemeClr val="tx1"/>
                </a:solidFill>
                <a:effectLst/>
                <a:latin typeface="Trebuchet MS" pitchFamily="34" charset="0"/>
                <a:ea typeface="Calibri" pitchFamily="34" charset="0"/>
                <a:cs typeface="Arial" pitchFamily="34" charset="0"/>
              </a:rPr>
              <a:t>TITLUL PROIECTULUI: „Universitatea Antreprenorială – sistem de educaţie superioară şi de formare pentru piața muncii din România </a:t>
            </a:r>
            <a:endParaRPr kumimoji="0" lang="en-US" sz="1200" b="0" i="1" u="none" strike="noStrike" cap="none" normalizeH="0" baseline="0" dirty="0" smtClean="0">
              <a:ln>
                <a:noFill/>
              </a:ln>
              <a:solidFill>
                <a:schemeClr val="tx1"/>
              </a:solidFill>
              <a:effectLst/>
              <a:latin typeface="Trebuchet MS" pitchFamily="34" charset="0"/>
              <a:ea typeface="Calibri"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971800" algn="ctr"/>
                <a:tab pos="5943600" algn="r"/>
              </a:tabLst>
            </a:pPr>
            <a:r>
              <a:rPr kumimoji="0" lang="ro-RO" sz="1200" b="0" i="1" u="none" strike="noStrike" cap="none" normalizeH="0" baseline="0" dirty="0" smtClean="0">
                <a:ln>
                  <a:noFill/>
                </a:ln>
                <a:solidFill>
                  <a:schemeClr val="tx1"/>
                </a:solidFill>
                <a:effectLst/>
                <a:latin typeface="Trebuchet MS" pitchFamily="34" charset="0"/>
                <a:ea typeface="Calibri" pitchFamily="34" charset="0"/>
                <a:cs typeface="Arial" pitchFamily="34" charset="0"/>
              </a:rPr>
              <a:t>prin acordarea de burse pentru doctoranzi şi cercetători post-doctorat şi implementarea de programe de formare antreprenorială inovative”</a:t>
            </a:r>
            <a:endParaRPr kumimoji="0" lang="en-US" sz="1200" b="0" i="1" u="none" strike="noStrike" cap="none" normalizeH="0" baseline="0" dirty="0" smtClean="0">
              <a:ln>
                <a:noFill/>
              </a:ln>
              <a:solidFill>
                <a:schemeClr val="tx1"/>
              </a:solidFill>
              <a:effectLst/>
              <a:latin typeface="Trebuchet MS"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2971800" algn="ctr"/>
                <a:tab pos="5943600" algn="r"/>
              </a:tabLst>
            </a:pPr>
            <a:r>
              <a:rPr kumimoji="0" lang="ro-RO" sz="1200" b="0" i="1" u="none" strike="noStrike" cap="none" normalizeH="0" baseline="0" dirty="0" smtClean="0">
                <a:ln>
                  <a:noFill/>
                </a:ln>
                <a:solidFill>
                  <a:schemeClr val="tx1"/>
                </a:solidFill>
                <a:effectLst/>
                <a:latin typeface="Trebuchet MS" pitchFamily="34" charset="0"/>
                <a:ea typeface="Calibri" pitchFamily="34" charset="0"/>
                <a:cs typeface="Arial" pitchFamily="34" charset="0"/>
              </a:rPr>
              <a:t>Proiect cofinanţat din Fondul Social European, prin Programul Operațional Capital Uman 2014-2020 </a:t>
            </a:r>
            <a:endParaRPr kumimoji="0" lang="en-US" sz="1200" b="0" i="1" u="none" strike="noStrike" cap="none" normalizeH="0" baseline="0" dirty="0" smtClean="0">
              <a:ln>
                <a:noFill/>
              </a:ln>
              <a:solidFill>
                <a:schemeClr val="tx1"/>
              </a:solidFill>
              <a:effectLst/>
              <a:latin typeface="Trebuchet MS"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2971800" algn="ctr"/>
                <a:tab pos="5943600" algn="r"/>
              </a:tabLst>
            </a:pPr>
            <a:r>
              <a:rPr kumimoji="0" lang="ro-RO" sz="1200" b="0" i="1" u="none" strike="noStrike" cap="none" normalizeH="0" baseline="0" dirty="0" smtClean="0">
                <a:ln>
                  <a:noFill/>
                </a:ln>
                <a:solidFill>
                  <a:schemeClr val="tx1"/>
                </a:solidFill>
                <a:effectLst/>
                <a:latin typeface="Trebuchet MS" pitchFamily="34" charset="0"/>
                <a:ea typeface="Calibri" pitchFamily="34" charset="0"/>
                <a:cs typeface="Arial" pitchFamily="34" charset="0"/>
              </a:rPr>
              <a:t>ID PROIECT: </a:t>
            </a:r>
            <a:r>
              <a:rPr kumimoji="0" lang="en-US" sz="1200" b="0" i="1" u="none" strike="noStrike" cap="none" normalizeH="0" baseline="0" dirty="0" smtClean="0">
                <a:ln>
                  <a:noFill/>
                </a:ln>
                <a:solidFill>
                  <a:schemeClr val="tx1"/>
                </a:solidFill>
                <a:effectLst/>
                <a:latin typeface="Trebuchet MS" pitchFamily="34" charset="0"/>
                <a:ea typeface="Calibri" pitchFamily="34" charset="0"/>
                <a:cs typeface="Calibri" pitchFamily="34" charset="0"/>
              </a:rPr>
              <a:t>POCU/380/6/13/123990</a:t>
            </a:r>
            <a:endParaRPr kumimoji="0" lang="en-US" sz="1200" b="0" i="1" u="none" strike="noStrike" cap="none" normalizeH="0" baseline="0" dirty="0" smtClean="0">
              <a:ln>
                <a:noFill/>
              </a:ln>
              <a:solidFill>
                <a:schemeClr val="tx1"/>
              </a:solidFill>
              <a:effectLst/>
              <a:latin typeface="Trebuchet MS" pitchFamily="34" charset="0"/>
              <a:cs typeface="Arial" pitchFamily="34" charset="0"/>
            </a:endParaRPr>
          </a:p>
        </p:txBody>
      </p:sp>
      <p:grpSp>
        <p:nvGrpSpPr>
          <p:cNvPr id="58370" name="Group 22"/>
          <p:cNvGrpSpPr>
            <a:grpSpLocks/>
          </p:cNvGrpSpPr>
          <p:nvPr/>
        </p:nvGrpSpPr>
        <p:grpSpPr bwMode="auto">
          <a:xfrm>
            <a:off x="2579360" y="283780"/>
            <a:ext cx="7046912" cy="1177925"/>
            <a:chOff x="0" y="0"/>
            <a:chExt cx="7046595" cy="1179195"/>
          </a:xfrm>
        </p:grpSpPr>
        <p:grpSp>
          <p:nvGrpSpPr>
            <p:cNvPr id="5" name="Group 17"/>
            <p:cNvGrpSpPr>
              <a:grpSpLocks/>
            </p:cNvGrpSpPr>
            <p:nvPr/>
          </p:nvGrpSpPr>
          <p:grpSpPr bwMode="auto">
            <a:xfrm>
              <a:off x="0" y="0"/>
              <a:ext cx="7046595" cy="1179195"/>
              <a:chOff x="0" y="0"/>
              <a:chExt cx="70468" cy="11791"/>
            </a:xfrm>
          </p:grpSpPr>
          <p:pic>
            <p:nvPicPr>
              <p:cNvPr id="2" name="Picture 5"/>
              <p:cNvPicPr>
                <a:picLocks noChangeAspect="1" noChangeArrowheads="1"/>
              </p:cNvPicPr>
              <p:nvPr/>
            </p:nvPicPr>
            <p:blipFill>
              <a:blip r:embed="rId3"/>
              <a:srcRect/>
              <a:stretch>
                <a:fillRect/>
              </a:stretch>
            </p:blipFill>
            <p:spPr bwMode="auto">
              <a:xfrm>
                <a:off x="57730" y="272"/>
                <a:ext cx="12738" cy="11519"/>
              </a:xfrm>
              <a:prstGeom prst="rect">
                <a:avLst/>
              </a:prstGeom>
              <a:noFill/>
            </p:spPr>
          </p:pic>
          <p:pic>
            <p:nvPicPr>
              <p:cNvPr id="4" name="Picture 6"/>
              <p:cNvPicPr>
                <a:picLocks noChangeAspect="1" noChangeArrowheads="1"/>
              </p:cNvPicPr>
              <p:nvPr/>
            </p:nvPicPr>
            <p:blipFill>
              <a:blip r:embed="rId4"/>
              <a:srcRect/>
              <a:stretch>
                <a:fillRect/>
              </a:stretch>
            </p:blipFill>
            <p:spPr bwMode="auto">
              <a:xfrm>
                <a:off x="30843" y="409"/>
                <a:ext cx="8922" cy="8636"/>
              </a:xfrm>
              <a:prstGeom prst="rect">
                <a:avLst/>
              </a:prstGeom>
              <a:noFill/>
            </p:spPr>
          </p:pic>
          <p:pic>
            <p:nvPicPr>
              <p:cNvPr id="9" name="Picture 1"/>
              <p:cNvPicPr>
                <a:picLocks noChangeAspect="1" noChangeArrowheads="1"/>
              </p:cNvPicPr>
              <p:nvPr/>
            </p:nvPicPr>
            <p:blipFill>
              <a:blip r:embed="rId5"/>
              <a:srcRect/>
              <a:stretch>
                <a:fillRect/>
              </a:stretch>
            </p:blipFill>
            <p:spPr bwMode="auto">
              <a:xfrm>
                <a:off x="0" y="0"/>
                <a:ext cx="13462" cy="10795"/>
              </a:xfrm>
              <a:prstGeom prst="rect">
                <a:avLst/>
              </a:prstGeom>
              <a:noFill/>
            </p:spPr>
          </p:pic>
        </p:grpSp>
        <p:pic>
          <p:nvPicPr>
            <p:cNvPr id="21" name="Picture 21"/>
            <p:cNvPicPr>
              <a:picLocks noChangeAspect="1"/>
            </p:cNvPicPr>
            <p:nvPr/>
          </p:nvPicPr>
          <p:blipFill>
            <a:blip r:embed="rId6" cstate="print"/>
            <a:srcRect/>
            <a:stretch>
              <a:fillRect/>
            </a:stretch>
          </p:blipFill>
          <p:spPr bwMode="auto">
            <a:xfrm>
              <a:off x="3138805" y="86995"/>
              <a:ext cx="767080" cy="756920"/>
            </a:xfrm>
            <a:prstGeom prst="rect">
              <a:avLst/>
            </a:prstGeom>
            <a:noFill/>
          </p:spPr>
        </p:pic>
      </p:grpSp>
      <p:sp>
        <p:nvSpPr>
          <p:cNvPr id="12" name="Rectangle 11"/>
          <p:cNvSpPr/>
          <p:nvPr/>
        </p:nvSpPr>
        <p:spPr>
          <a:xfrm>
            <a:off x="1765738" y="3638294"/>
            <a:ext cx="8466083" cy="523220"/>
          </a:xfrm>
          <a:prstGeom prst="rect">
            <a:avLst/>
          </a:prstGeom>
        </p:spPr>
        <p:txBody>
          <a:bodyPr wrap="square">
            <a:spAutoFit/>
          </a:bodyPr>
          <a:lstStyle/>
          <a:p>
            <a:pPr marL="182880" lvl="1" algn="ctr"/>
            <a:r>
              <a:rPr lang="ro-RO" sz="2800" b="1" dirty="0" smtClean="0">
                <a:effectLst>
                  <a:outerShdw blurRad="38100" dist="38100" dir="2700000" algn="tl">
                    <a:srgbClr val="000000">
                      <a:alpha val="43137"/>
                    </a:srgbClr>
                  </a:outerShdw>
                </a:effectLst>
                <a:latin typeface="Trebuchet MS" pitchFamily="34" charset="0"/>
              </a:rPr>
              <a:t>Modulul </a:t>
            </a:r>
            <a:r>
              <a:rPr lang="en-US" sz="2800" b="1" dirty="0">
                <a:effectLst>
                  <a:outerShdw blurRad="38100" dist="38100" dir="2700000" algn="tl">
                    <a:srgbClr val="000000">
                      <a:alpha val="43137"/>
                    </a:srgbClr>
                  </a:outerShdw>
                </a:effectLst>
                <a:latin typeface="Trebuchet MS" pitchFamily="34" charset="0"/>
              </a:rPr>
              <a:t>4</a:t>
            </a:r>
            <a:r>
              <a:rPr lang="ro-RO" sz="2800" b="1" dirty="0" smtClean="0">
                <a:effectLst>
                  <a:outerShdw blurRad="38100" dist="38100" dir="2700000" algn="tl">
                    <a:srgbClr val="000000">
                      <a:alpha val="43137"/>
                    </a:srgbClr>
                  </a:outerShdw>
                </a:effectLst>
                <a:latin typeface="Trebuchet MS" pitchFamily="34" charset="0"/>
              </a:rPr>
              <a:t> – </a:t>
            </a:r>
            <a:r>
              <a:rPr lang="it-IT" sz="2800" b="1" dirty="0" smtClean="0">
                <a:effectLst>
                  <a:outerShdw blurRad="38100" dist="38100" dir="2700000" algn="tl">
                    <a:srgbClr val="000000">
                      <a:alpha val="43137"/>
                    </a:srgbClr>
                  </a:outerShdw>
                </a:effectLst>
                <a:latin typeface="Trebuchet MS" pitchFamily="34" charset="0"/>
              </a:rPr>
              <a:t>Planul financiar</a:t>
            </a:r>
            <a:endParaRPr lang="en-US" sz="2800" b="1" dirty="0" smtClean="0">
              <a:effectLst>
                <a:outerShdw blurRad="38100" dist="38100" dir="2700000" algn="tl">
                  <a:srgbClr val="000000">
                    <a:alpha val="43137"/>
                  </a:srgbClr>
                </a:outerShdw>
              </a:effectLst>
              <a:latin typeface="Trebuchet MS" pitchFamily="34" charset="0"/>
            </a:endParaRPr>
          </a:p>
        </p:txBody>
      </p:sp>
      <p:pic>
        <p:nvPicPr>
          <p:cNvPr id="13" name="Picture 12"/>
          <p:cNvPicPr/>
          <p:nvPr/>
        </p:nvPicPr>
        <p:blipFill>
          <a:blip r:embed="rId7">
            <a:extLst>
              <a:ext uri="{28A0092B-C50C-407E-A947-70E740481C1C}">
                <a14:useLocalDpi xmlns:a14="http://schemas.microsoft.com/office/drawing/2010/main" val="0"/>
              </a:ext>
            </a:extLst>
          </a:blip>
          <a:srcRect/>
          <a:stretch>
            <a:fillRect/>
          </a:stretch>
        </p:blipFill>
        <p:spPr bwMode="auto">
          <a:xfrm>
            <a:off x="727075" y="5987256"/>
            <a:ext cx="1549400" cy="533400"/>
          </a:xfrm>
          <a:prstGeom prst="rect">
            <a:avLst/>
          </a:prstGeom>
          <a:noFill/>
        </p:spPr>
      </p:pic>
      <p:sp>
        <p:nvSpPr>
          <p:cNvPr id="7" name="TextBox 6"/>
          <p:cNvSpPr txBox="1"/>
          <p:nvPr/>
        </p:nvSpPr>
        <p:spPr>
          <a:xfrm>
            <a:off x="7126013" y="4303987"/>
            <a:ext cx="4294461" cy="830997"/>
          </a:xfrm>
          <a:prstGeom prst="rect">
            <a:avLst/>
          </a:prstGeom>
          <a:noFill/>
        </p:spPr>
        <p:txBody>
          <a:bodyPr wrap="square" rtlCol="0">
            <a:spAutoFit/>
          </a:bodyPr>
          <a:lstStyle/>
          <a:p>
            <a:pPr algn="ctr"/>
            <a:r>
              <a:rPr lang="en-US" sz="2400" b="1" i="1" dirty="0" err="1" smtClean="0">
                <a:latin typeface="Trebuchet MS" pitchFamily="34" charset="0"/>
              </a:rPr>
              <a:t>Dr.ing</a:t>
            </a:r>
            <a:r>
              <a:rPr lang="en-US" sz="2400" b="1" i="1" dirty="0" smtClean="0">
                <a:latin typeface="Trebuchet MS" pitchFamily="34" charset="0"/>
              </a:rPr>
              <a:t>. Gabriela </a:t>
            </a:r>
            <a:r>
              <a:rPr lang="en-US" sz="2400" b="1" i="1" dirty="0" err="1" smtClean="0">
                <a:latin typeface="Trebuchet MS" pitchFamily="34" charset="0"/>
              </a:rPr>
              <a:t>Bancescu</a:t>
            </a:r>
            <a:endParaRPr lang="en-US" sz="2400" b="1" i="1" dirty="0" smtClean="0">
              <a:latin typeface="Trebuchet MS" pitchFamily="34" charset="0"/>
            </a:endParaRPr>
          </a:p>
          <a:p>
            <a:pPr algn="ctr"/>
            <a:r>
              <a:rPr lang="en-US" sz="2400" b="1" i="1" dirty="0" smtClean="0">
                <a:latin typeface="Trebuchet MS" pitchFamily="34" charset="0"/>
              </a:rPr>
              <a:t>SC IPA SA CIFATT Craiova</a:t>
            </a:r>
            <a:endParaRPr lang="en-US" sz="2400" b="1" i="1" dirty="0">
              <a:latin typeface="Trebuchet MS" pitchFamily="34" charset="0"/>
            </a:endParaRPr>
          </a:p>
        </p:txBody>
      </p:sp>
    </p:spTree>
    <p:extLst>
      <p:ext uri="{BB962C8B-B14F-4D97-AF65-F5344CB8AC3E}">
        <p14:creationId xmlns:p14="http://schemas.microsoft.com/office/powerpoint/2010/main" val="384205164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43611" y="1526087"/>
            <a:ext cx="10686393" cy="2210347"/>
          </a:xfrm>
        </p:spPr>
        <p:txBody>
          <a:bodyPr>
            <a:normAutofit/>
          </a:bodyPr>
          <a:lstStyle/>
          <a:p>
            <a:pPr>
              <a:lnSpc>
                <a:spcPct val="100000"/>
              </a:lnSpc>
              <a:spcBef>
                <a:spcPts val="1200"/>
              </a:spcBef>
              <a:spcAft>
                <a:spcPts val="1200"/>
              </a:spcAft>
              <a:buFont typeface="Wingdings" pitchFamily="2" charset="2"/>
              <a:buChar char="Ø"/>
            </a:pPr>
            <a:r>
              <a:rPr lang="en-US" sz="2400" b="1" dirty="0" err="1" smtClean="0">
                <a:latin typeface="Trebuchet MS" pitchFamily="34" charset="0"/>
              </a:rPr>
              <a:t>Managementul</a:t>
            </a:r>
            <a:r>
              <a:rPr lang="en-US" sz="2400" b="1" dirty="0" smtClean="0">
                <a:latin typeface="Trebuchet MS" pitchFamily="34" charset="0"/>
              </a:rPr>
              <a:t>  </a:t>
            </a:r>
            <a:r>
              <a:rPr lang="en-US" sz="2400" b="1" dirty="0" err="1" smtClean="0">
                <a:latin typeface="Trebuchet MS" pitchFamily="34" charset="0"/>
              </a:rPr>
              <a:t>antreprenoriatului</a:t>
            </a:r>
            <a:endParaRPr lang="en-US" sz="2400" b="1" dirty="0" smtClean="0">
              <a:latin typeface="Trebuchet MS" pitchFamily="34" charset="0"/>
            </a:endParaRPr>
          </a:p>
          <a:p>
            <a:pPr>
              <a:lnSpc>
                <a:spcPct val="100000"/>
              </a:lnSpc>
              <a:spcBef>
                <a:spcPts val="1200"/>
              </a:spcBef>
              <a:spcAft>
                <a:spcPts val="1200"/>
              </a:spcAft>
              <a:buFont typeface="Wingdings" pitchFamily="2" charset="2"/>
              <a:buChar char="Ø"/>
            </a:pPr>
            <a:r>
              <a:rPr lang="en-US" sz="2400" b="1" dirty="0" err="1" smtClean="0">
                <a:latin typeface="Trebuchet MS" pitchFamily="34" charset="0"/>
              </a:rPr>
              <a:t>Managementul</a:t>
            </a:r>
            <a:r>
              <a:rPr lang="en-US" sz="2400" b="1" dirty="0" smtClean="0">
                <a:latin typeface="Trebuchet MS" pitchFamily="34" charset="0"/>
              </a:rPr>
              <a:t> </a:t>
            </a:r>
            <a:r>
              <a:rPr lang="en-US" sz="2400" b="1" dirty="0" err="1" smtClean="0">
                <a:latin typeface="Trebuchet MS" pitchFamily="34" charset="0"/>
              </a:rPr>
              <a:t>inovarii</a:t>
            </a:r>
            <a:endParaRPr lang="en-US" sz="2400" b="1" dirty="0" smtClean="0">
              <a:latin typeface="Trebuchet MS" pitchFamily="34" charset="0"/>
            </a:endParaRPr>
          </a:p>
          <a:p>
            <a:pPr>
              <a:lnSpc>
                <a:spcPct val="100000"/>
              </a:lnSpc>
              <a:spcBef>
                <a:spcPts val="1200"/>
              </a:spcBef>
              <a:spcAft>
                <a:spcPts val="1200"/>
              </a:spcAft>
              <a:buFont typeface="Wingdings" pitchFamily="2" charset="2"/>
              <a:buChar char="Ø"/>
            </a:pPr>
            <a:r>
              <a:rPr lang="en-US" sz="2400" b="1" dirty="0" err="1" smtClean="0">
                <a:latin typeface="Trebuchet MS" pitchFamily="34" charset="0"/>
              </a:rPr>
              <a:t>Managementul</a:t>
            </a:r>
            <a:r>
              <a:rPr lang="en-US" sz="2400" b="1" dirty="0" smtClean="0">
                <a:latin typeface="Trebuchet MS" pitchFamily="34" charset="0"/>
              </a:rPr>
              <a:t> </a:t>
            </a:r>
            <a:r>
              <a:rPr lang="en-US" sz="2400" b="1" dirty="0" err="1" smtClean="0">
                <a:latin typeface="Trebuchet MS" pitchFamily="34" charset="0"/>
              </a:rPr>
              <a:t>Calitatii</a:t>
            </a:r>
            <a:endParaRPr lang="en-US" sz="2400" b="1" dirty="0">
              <a:latin typeface="Trebuchet MS" pitchFamily="34" charset="0"/>
            </a:endParaRPr>
          </a:p>
        </p:txBody>
      </p:sp>
      <p:sp>
        <p:nvSpPr>
          <p:cNvPr id="2" name="Title 1"/>
          <p:cNvSpPr>
            <a:spLocks noGrp="1"/>
          </p:cNvSpPr>
          <p:nvPr>
            <p:ph type="title"/>
          </p:nvPr>
        </p:nvSpPr>
        <p:spPr/>
        <p:txBody>
          <a:bodyPr>
            <a:normAutofit/>
          </a:bodyPr>
          <a:lstStyle/>
          <a:p>
            <a:r>
              <a:rPr lang="en-US" sz="3200" b="1" dirty="0" err="1" smtClean="0">
                <a:solidFill>
                  <a:srgbClr val="0070C0"/>
                </a:solidFill>
                <a:effectLst>
                  <a:outerShdw blurRad="38100" dist="38100" dir="2700000" algn="tl">
                    <a:srgbClr val="000000">
                      <a:alpha val="43137"/>
                    </a:srgbClr>
                  </a:outerShdw>
                </a:effectLst>
                <a:latin typeface="Trebuchet MS" pitchFamily="34" charset="0"/>
                <a:cs typeface="Arial" pitchFamily="34" charset="0"/>
              </a:rPr>
              <a:t>Competente</a:t>
            </a:r>
            <a:r>
              <a:rPr lang="en-US" sz="3200" b="1" dirty="0" smtClean="0">
                <a:solidFill>
                  <a:srgbClr val="0070C0"/>
                </a:solidFill>
                <a:effectLst>
                  <a:outerShdw blurRad="38100" dist="38100" dir="2700000" algn="tl">
                    <a:srgbClr val="000000">
                      <a:alpha val="43137"/>
                    </a:srgbClr>
                  </a:outerShdw>
                </a:effectLst>
                <a:latin typeface="Trebuchet MS" pitchFamily="34" charset="0"/>
                <a:cs typeface="Arial" pitchFamily="34" charset="0"/>
              </a:rPr>
              <a:t> </a:t>
            </a:r>
            <a:r>
              <a:rPr lang="en-US" sz="3200" b="1" dirty="0" err="1" smtClean="0">
                <a:solidFill>
                  <a:srgbClr val="0070C0"/>
                </a:solidFill>
                <a:effectLst>
                  <a:outerShdw blurRad="38100" dist="38100" dir="2700000" algn="tl">
                    <a:srgbClr val="000000">
                      <a:alpha val="43137"/>
                    </a:srgbClr>
                  </a:outerShdw>
                </a:effectLst>
                <a:latin typeface="Trebuchet MS" pitchFamily="34" charset="0"/>
                <a:cs typeface="Arial" pitchFamily="34" charset="0"/>
              </a:rPr>
              <a:t>antreprenoriale</a:t>
            </a:r>
            <a:r>
              <a:rPr lang="en-US" sz="3200" b="1" dirty="0" smtClean="0">
                <a:solidFill>
                  <a:srgbClr val="0070C0"/>
                </a:solidFill>
                <a:effectLst>
                  <a:outerShdw blurRad="38100" dist="38100" dir="2700000" algn="tl">
                    <a:srgbClr val="000000">
                      <a:alpha val="43137"/>
                    </a:srgbClr>
                  </a:outerShdw>
                </a:effectLst>
                <a:latin typeface="Trebuchet MS" pitchFamily="34" charset="0"/>
                <a:cs typeface="Arial" pitchFamily="34" charset="0"/>
              </a:rPr>
              <a:t> </a:t>
            </a:r>
            <a:endParaRPr lang="en-US" sz="3200" b="1" dirty="0">
              <a:solidFill>
                <a:srgbClr val="0070C0"/>
              </a:solidFill>
              <a:effectLst>
                <a:outerShdw blurRad="38100" dist="38100" dir="2700000" algn="tl">
                  <a:srgbClr val="000000">
                    <a:alpha val="43137"/>
                  </a:srgbClr>
                </a:outerShdw>
              </a:effectLst>
              <a:latin typeface="Trebuchet MS" pitchFamily="34" charset="0"/>
              <a:cs typeface="Arial" pitchFamily="34" charset="0"/>
            </a:endParaRPr>
          </a:p>
        </p:txBody>
      </p:sp>
      <p:sp>
        <p:nvSpPr>
          <p:cNvPr id="4" name="Rectangle 3"/>
          <p:cNvSpPr/>
          <p:nvPr/>
        </p:nvSpPr>
        <p:spPr>
          <a:xfrm>
            <a:off x="1077312" y="3802419"/>
            <a:ext cx="10620705" cy="1678408"/>
          </a:xfrm>
          <a:prstGeom prst="rect">
            <a:avLst/>
          </a:prstGeom>
        </p:spPr>
        <p:txBody>
          <a:bodyPr wrap="square">
            <a:spAutoFit/>
          </a:bodyPr>
          <a:lstStyle/>
          <a:p>
            <a:pPr marL="228600" indent="-228600">
              <a:lnSpc>
                <a:spcPct val="90000"/>
              </a:lnSpc>
              <a:spcBef>
                <a:spcPts val="1000"/>
              </a:spcBef>
              <a:buFont typeface="Arial" panose="020B0604020202020204" pitchFamily="34" charset="0"/>
              <a:buChar char="•"/>
              <a:defRPr/>
            </a:pPr>
            <a:r>
              <a:rPr lang="vi-VN" sz="2400" kern="0" dirty="0">
                <a:solidFill>
                  <a:srgbClr val="000000"/>
                </a:solidFill>
                <a:cs typeface="Arial" panose="020B0604020202020204" pitchFamily="34" charset="0"/>
              </a:rPr>
              <a:t>Durata: </a:t>
            </a:r>
            <a:r>
              <a:rPr lang="en-US" sz="2400" kern="0" dirty="0" smtClean="0">
                <a:solidFill>
                  <a:srgbClr val="000000"/>
                </a:solidFill>
                <a:latin typeface="Trebuchet MS" pitchFamily="34" charset="0"/>
                <a:cs typeface="Arial" panose="020B0604020202020204" pitchFamily="34" charset="0"/>
              </a:rPr>
              <a:t>11 </a:t>
            </a:r>
            <a:r>
              <a:rPr lang="en-US" sz="2400" kern="0" dirty="0">
                <a:solidFill>
                  <a:srgbClr val="000000"/>
                </a:solidFill>
                <a:latin typeface="Trebuchet MS" pitchFamily="34" charset="0"/>
                <a:cs typeface="Arial" panose="020B0604020202020204" pitchFamily="34" charset="0"/>
              </a:rPr>
              <a:t>Module x 2</a:t>
            </a:r>
            <a:r>
              <a:rPr lang="ro-RO" sz="2400" kern="0" dirty="0">
                <a:solidFill>
                  <a:srgbClr val="000000"/>
                </a:solidFill>
                <a:latin typeface="Trebuchet MS" pitchFamily="34" charset="0"/>
                <a:cs typeface="Arial" panose="020B0604020202020204" pitchFamily="34" charset="0"/>
              </a:rPr>
              <a:t> zile</a:t>
            </a:r>
            <a:r>
              <a:rPr lang="en-US" sz="2400" kern="0" dirty="0">
                <a:solidFill>
                  <a:srgbClr val="000000"/>
                </a:solidFill>
                <a:latin typeface="Trebuchet MS" pitchFamily="34" charset="0"/>
                <a:cs typeface="Arial" panose="020B0604020202020204" pitchFamily="34" charset="0"/>
              </a:rPr>
              <a:t> x 4 ore</a:t>
            </a:r>
            <a:endParaRPr lang="vi-VN" sz="2400" kern="0" dirty="0">
              <a:solidFill>
                <a:srgbClr val="000000"/>
              </a:solidFill>
              <a:cs typeface="Arial" panose="020B0604020202020204" pitchFamily="34" charset="0"/>
            </a:endParaRPr>
          </a:p>
          <a:p>
            <a:pPr marL="228600" indent="-228600">
              <a:lnSpc>
                <a:spcPct val="90000"/>
              </a:lnSpc>
              <a:spcBef>
                <a:spcPts val="1000"/>
              </a:spcBef>
              <a:buFont typeface="Arial" panose="020B0604020202020204" pitchFamily="34" charset="0"/>
              <a:buChar char="•"/>
              <a:defRPr/>
            </a:pPr>
            <a:r>
              <a:rPr lang="vi-VN" sz="2400" kern="0" dirty="0">
                <a:solidFill>
                  <a:srgbClr val="000000"/>
                </a:solidFill>
                <a:cs typeface="Arial" panose="020B0604020202020204" pitchFamily="34" charset="0"/>
              </a:rPr>
              <a:t>Mod de finalizare: examen scris şi probă practică</a:t>
            </a:r>
          </a:p>
          <a:p>
            <a:pPr marL="228600" indent="-228600" algn="just">
              <a:lnSpc>
                <a:spcPct val="90000"/>
              </a:lnSpc>
              <a:spcBef>
                <a:spcPts val="1000"/>
              </a:spcBef>
              <a:buFont typeface="Arial" panose="020B0604020202020204" pitchFamily="34" charset="0"/>
              <a:buChar char="•"/>
              <a:defRPr/>
            </a:pPr>
            <a:r>
              <a:rPr lang="vi-VN" sz="2400" kern="0" dirty="0">
                <a:solidFill>
                  <a:srgbClr val="000000"/>
                </a:solidFill>
                <a:cs typeface="Arial" panose="020B0604020202020204" pitchFamily="34" charset="0"/>
              </a:rPr>
              <a:t>Condiţii de acces: Absolvent</a:t>
            </a:r>
            <a:r>
              <a:rPr lang="en-US" sz="2400" kern="0" dirty="0">
                <a:solidFill>
                  <a:srgbClr val="000000"/>
                </a:solidFill>
                <a:latin typeface="Trebuchet MS" pitchFamily="34" charset="0"/>
                <a:cs typeface="Arial" panose="020B0604020202020204" pitchFamily="34" charset="0"/>
              </a:rPr>
              <a:t>i</a:t>
            </a:r>
            <a:r>
              <a:rPr lang="vi-VN" sz="2400" kern="0" dirty="0">
                <a:solidFill>
                  <a:srgbClr val="000000"/>
                </a:solidFill>
                <a:cs typeface="Arial" panose="020B0604020202020204" pitchFamily="34" charset="0"/>
              </a:rPr>
              <a:t> a</a:t>
            </a:r>
            <a:r>
              <a:rPr lang="en-US" sz="2400" kern="0" dirty="0">
                <a:solidFill>
                  <a:srgbClr val="000000"/>
                </a:solidFill>
                <a:latin typeface="Trebuchet MS" pitchFamily="34" charset="0"/>
                <a:cs typeface="Arial" panose="020B0604020202020204" pitchFamily="34" charset="0"/>
              </a:rPr>
              <a:t>i</a:t>
            </a:r>
            <a:r>
              <a:rPr lang="vi-VN" sz="2400" kern="0" dirty="0">
                <a:solidFill>
                  <a:srgbClr val="000000"/>
                </a:solidFill>
                <a:cs typeface="Arial" panose="020B0604020202020204" pitchFamily="34" charset="0"/>
              </a:rPr>
              <a:t> învăţământului </a:t>
            </a:r>
            <a:r>
              <a:rPr lang="en-US" sz="2400" kern="0" dirty="0">
                <a:solidFill>
                  <a:srgbClr val="000000"/>
                </a:solidFill>
                <a:latin typeface="Trebuchet MS" pitchFamily="34" charset="0"/>
                <a:cs typeface="Arial" panose="020B0604020202020204" pitchFamily="34" charset="0"/>
              </a:rPr>
              <a:t>superior/ </a:t>
            </a:r>
            <a:r>
              <a:rPr lang="ro-RO" sz="2400" dirty="0">
                <a:solidFill>
                  <a:prstClr val="black"/>
                </a:solidFill>
                <a:latin typeface="Trebuchet MS" pitchFamily="34" charset="0"/>
              </a:rPr>
              <a:t>doctoranzi/</a:t>
            </a:r>
            <a:r>
              <a:rPr lang="en-US" sz="2400" dirty="0">
                <a:solidFill>
                  <a:prstClr val="black"/>
                </a:solidFill>
                <a:latin typeface="Trebuchet MS" pitchFamily="34" charset="0"/>
              </a:rPr>
              <a:t> </a:t>
            </a:r>
            <a:r>
              <a:rPr lang="ro-RO" sz="2400" dirty="0">
                <a:solidFill>
                  <a:prstClr val="black"/>
                </a:solidFill>
                <a:latin typeface="Trebuchet MS" pitchFamily="34" charset="0"/>
              </a:rPr>
              <a:t>postdoctoranzi</a:t>
            </a:r>
            <a:r>
              <a:rPr lang="en-US" sz="2400" dirty="0">
                <a:solidFill>
                  <a:prstClr val="black"/>
                </a:solidFill>
                <a:latin typeface="Trebuchet MS" pitchFamily="34" charset="0"/>
              </a:rPr>
              <a:t>.</a:t>
            </a:r>
            <a:endParaRPr lang="vi-VN" sz="2400" kern="0" dirty="0">
              <a:solidFill>
                <a:srgbClr val="000000"/>
              </a:solidFill>
              <a:cs typeface="Arial" panose="020B0604020202020204" pitchFamily="34" charset="0"/>
            </a:endParaRPr>
          </a:p>
        </p:txBody>
      </p:sp>
    </p:spTree>
    <p:extLst>
      <p:ext uri="{BB962C8B-B14F-4D97-AF65-F5344CB8AC3E}">
        <p14:creationId xmlns:p14="http://schemas.microsoft.com/office/powerpoint/2010/main" val="210623891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297" y="1056290"/>
            <a:ext cx="11222421" cy="4666593"/>
          </a:xfrm>
        </p:spPr>
        <p:txBody>
          <a:bodyPr>
            <a:normAutofit/>
          </a:bodyPr>
          <a:lstStyle/>
          <a:p>
            <a:pPr marL="182880" lvl="1" algn="just">
              <a:buNone/>
            </a:pPr>
            <a:r>
              <a:rPr lang="vi-VN" sz="2000" b="1" kern="0" dirty="0" smtClean="0">
                <a:solidFill>
                  <a:srgbClr val="000000"/>
                </a:solidFill>
                <a:cs typeface="Arial" panose="020B0604020202020204" pitchFamily="34" charset="0"/>
              </a:rPr>
              <a:t>Programa </a:t>
            </a:r>
            <a:r>
              <a:rPr lang="vi-VN" sz="2000" b="1" kern="0" dirty="0">
                <a:solidFill>
                  <a:srgbClr val="000000"/>
                </a:solidFill>
                <a:cs typeface="Arial" panose="020B0604020202020204" pitchFamily="34" charset="0"/>
              </a:rPr>
              <a:t>cursului </a:t>
            </a:r>
            <a:r>
              <a:rPr lang="vi-VN" sz="2000" b="1" kern="0" dirty="0" smtClean="0">
                <a:solidFill>
                  <a:srgbClr val="000000"/>
                </a:solidFill>
                <a:cs typeface="Arial" panose="020B0604020202020204" pitchFamily="34" charset="0"/>
              </a:rPr>
              <a:t>A.Competente antreprenoriale</a:t>
            </a:r>
            <a:r>
              <a:rPr lang="en-US" sz="2000" b="1" kern="0" dirty="0" smtClean="0">
                <a:solidFill>
                  <a:srgbClr val="000000"/>
                </a:solidFill>
                <a:cs typeface="Arial" panose="020B0604020202020204" pitchFamily="34" charset="0"/>
              </a:rPr>
              <a:t> </a:t>
            </a:r>
            <a:r>
              <a:rPr lang="vi-VN" sz="2000" b="1" kern="0" dirty="0" smtClean="0">
                <a:solidFill>
                  <a:srgbClr val="000000"/>
                </a:solidFill>
                <a:cs typeface="Arial" panose="020B0604020202020204" pitchFamily="34" charset="0"/>
              </a:rPr>
              <a:t>include următoarele module: </a:t>
            </a:r>
          </a:p>
          <a:p>
            <a:pPr marL="297180" lvl="1" indent="-342900" algn="just">
              <a:buFont typeface="Wingdings" pitchFamily="2" charset="2"/>
              <a:buChar char="Ø"/>
            </a:pPr>
            <a:r>
              <a:rPr lang="ro-RO" sz="2000" b="1" dirty="0" smtClean="0">
                <a:latin typeface="Trebuchet MS" pitchFamily="34" charset="0"/>
              </a:rPr>
              <a:t>Modulul 1 - Înfiinţarea unei afaceri </a:t>
            </a:r>
            <a:endParaRPr lang="en-US" sz="2000" b="1" dirty="0" smtClean="0">
              <a:latin typeface="Trebuchet MS" pitchFamily="34" charset="0"/>
            </a:endParaRPr>
          </a:p>
          <a:p>
            <a:pPr marL="297180" lvl="1" indent="-342900" algn="just">
              <a:buFont typeface="Wingdings" pitchFamily="2" charset="2"/>
              <a:buChar char="Ø"/>
            </a:pPr>
            <a:r>
              <a:rPr lang="ro-RO" sz="2000" b="1" dirty="0" smtClean="0">
                <a:latin typeface="Trebuchet MS" pitchFamily="34" charset="0"/>
              </a:rPr>
              <a:t>Modulul 2 si 3 - Planul de afaceri </a:t>
            </a:r>
            <a:endParaRPr lang="en-US" sz="2000" b="1" dirty="0" smtClean="0">
              <a:latin typeface="Trebuchet MS" pitchFamily="34" charset="0"/>
            </a:endParaRPr>
          </a:p>
          <a:p>
            <a:pPr algn="just">
              <a:buFont typeface="Wingdings" pitchFamily="2" charset="2"/>
              <a:buChar char="Ø"/>
            </a:pPr>
            <a:r>
              <a:rPr lang="ro-RO" sz="2000" b="1" dirty="0" smtClean="0">
                <a:latin typeface="Trebuchet MS" pitchFamily="34" charset="0"/>
              </a:rPr>
              <a:t>Modulul 4 - Planul financiar	</a:t>
            </a:r>
            <a:endParaRPr lang="en-US" sz="2000" b="1" dirty="0" smtClean="0">
              <a:latin typeface="Trebuchet MS" pitchFamily="34" charset="0"/>
            </a:endParaRPr>
          </a:p>
          <a:p>
            <a:pPr algn="just">
              <a:buFont typeface="Wingdings" pitchFamily="2" charset="2"/>
              <a:buChar char="Ø"/>
            </a:pPr>
            <a:r>
              <a:rPr lang="ro-RO" sz="2000" b="1" dirty="0" smtClean="0">
                <a:latin typeface="Trebuchet MS" pitchFamily="34" charset="0"/>
              </a:rPr>
              <a:t>Modulul 5 - Strategia si tehnici de marketing</a:t>
            </a:r>
            <a:endParaRPr lang="en-US" sz="2000" b="1" dirty="0" smtClean="0">
              <a:latin typeface="Trebuchet MS" pitchFamily="34" charset="0"/>
            </a:endParaRPr>
          </a:p>
          <a:p>
            <a:pPr algn="just">
              <a:buFont typeface="Wingdings" pitchFamily="2" charset="2"/>
              <a:buChar char="Ø"/>
            </a:pPr>
            <a:r>
              <a:rPr lang="ro-RO" sz="2000" b="1" dirty="0" smtClean="0">
                <a:latin typeface="Trebuchet MS" pitchFamily="34" charset="0"/>
              </a:rPr>
              <a:t>Modulul 6 - Sistemul integrat de asigurare a</a:t>
            </a:r>
            <a:r>
              <a:rPr lang="en-US" sz="2000" b="1" dirty="0" smtClean="0">
                <a:latin typeface="Trebuchet MS" pitchFamily="34" charset="0"/>
              </a:rPr>
              <a:t>l</a:t>
            </a:r>
            <a:r>
              <a:rPr lang="ro-RO" sz="2000" b="1" dirty="0" smtClean="0">
                <a:latin typeface="Trebuchet MS" pitchFamily="34" charset="0"/>
              </a:rPr>
              <a:t> calitatii</a:t>
            </a:r>
            <a:endParaRPr lang="en-US" sz="2000" b="1" dirty="0" smtClean="0">
              <a:latin typeface="Trebuchet MS" pitchFamily="34" charset="0"/>
            </a:endParaRPr>
          </a:p>
          <a:p>
            <a:pPr algn="just">
              <a:buFont typeface="Wingdings" pitchFamily="2" charset="2"/>
              <a:buChar char="Ø"/>
            </a:pPr>
            <a:endParaRPr lang="en-US" sz="2000" b="1" dirty="0" smtClean="0">
              <a:latin typeface="Trebuchet MS" pitchFamily="34" charset="0"/>
            </a:endParaRPr>
          </a:p>
          <a:p>
            <a:pPr marL="109728" indent="0" algn="just">
              <a:buNone/>
            </a:pPr>
            <a:r>
              <a:rPr lang="ro-RO" sz="2000" b="1" dirty="0" smtClean="0">
                <a:latin typeface="Trebuchet MS" pitchFamily="34" charset="0"/>
              </a:rPr>
              <a:t>B. Managementul inovarii</a:t>
            </a:r>
            <a:endParaRPr lang="en-US" sz="2000" b="1" dirty="0" smtClean="0">
              <a:latin typeface="Trebuchet MS" pitchFamily="34" charset="0"/>
            </a:endParaRPr>
          </a:p>
          <a:p>
            <a:pPr lvl="0" algn="just"/>
            <a:r>
              <a:rPr lang="ro-RO" sz="2000" b="1" dirty="0" smtClean="0">
                <a:latin typeface="Trebuchet MS" pitchFamily="34" charset="0"/>
              </a:rPr>
              <a:t>Modulul 7 - Capitalul intelectual al întreprinderii. </a:t>
            </a:r>
            <a:endParaRPr lang="en-US" sz="2000" b="1" dirty="0" smtClean="0">
              <a:latin typeface="Trebuchet MS" pitchFamily="34" charset="0"/>
            </a:endParaRPr>
          </a:p>
          <a:p>
            <a:pPr lvl="0" algn="just"/>
            <a:r>
              <a:rPr lang="ro-RO" sz="2000" b="1" dirty="0" smtClean="0">
                <a:latin typeface="Trebuchet MS" pitchFamily="34" charset="0"/>
              </a:rPr>
              <a:t>Modulul 8 si 9 - Managementul inovării </a:t>
            </a:r>
            <a:endParaRPr lang="en-US" sz="2000" b="1" dirty="0" smtClean="0">
              <a:latin typeface="Trebuchet MS" pitchFamily="34" charset="0"/>
            </a:endParaRPr>
          </a:p>
          <a:p>
            <a:pPr algn="just"/>
            <a:r>
              <a:rPr lang="ro-RO" sz="2000" b="1" dirty="0" smtClean="0">
                <a:latin typeface="Trebuchet MS" pitchFamily="34" charset="0"/>
              </a:rPr>
              <a:t>Modulul 10 si 11 - Necesitatea si beneficiile transferului de tehnologii</a:t>
            </a:r>
            <a:endParaRPr lang="en-US" sz="2000" b="1" dirty="0" smtClean="0">
              <a:latin typeface="Trebuchet MS" pitchFamily="34" charset="0"/>
            </a:endParaRPr>
          </a:p>
          <a:p>
            <a:pPr marL="109728" indent="0" algn="just">
              <a:buNone/>
            </a:pPr>
            <a:r>
              <a:rPr lang="ro-RO" sz="2000" b="1" dirty="0" smtClean="0">
                <a:latin typeface="Trebuchet MS" pitchFamily="34" charset="0"/>
              </a:rPr>
              <a:t> </a:t>
            </a:r>
            <a:endParaRPr lang="en-US" sz="2000" b="1" dirty="0">
              <a:latin typeface="Trebuchet MS" pitchFamily="34" charset="0"/>
            </a:endParaRPr>
          </a:p>
        </p:txBody>
      </p:sp>
      <p:sp>
        <p:nvSpPr>
          <p:cNvPr id="2" name="Title 1"/>
          <p:cNvSpPr>
            <a:spLocks noGrp="1"/>
          </p:cNvSpPr>
          <p:nvPr>
            <p:ph type="title"/>
          </p:nvPr>
        </p:nvSpPr>
        <p:spPr>
          <a:xfrm>
            <a:off x="491359" y="286299"/>
            <a:ext cx="10515600" cy="833054"/>
          </a:xfrm>
        </p:spPr>
        <p:txBody>
          <a:bodyPr>
            <a:normAutofit/>
          </a:bodyPr>
          <a:lstStyle/>
          <a:p>
            <a:r>
              <a:rPr lang="en-US" sz="2400" b="1" dirty="0" smtClean="0">
                <a:latin typeface="Trebuchet MS" pitchFamily="34" charset="0"/>
                <a:cs typeface="Arial" pitchFamily="34" charset="0"/>
              </a:rPr>
              <a:t>Module</a:t>
            </a:r>
            <a:endParaRPr lang="en-US" sz="2400" b="1" dirty="0">
              <a:latin typeface="Trebuchet MS" pitchFamily="34" charset="0"/>
              <a:cs typeface="Arial" pitchFamily="34" charset="0"/>
            </a:endParaRPr>
          </a:p>
        </p:txBody>
      </p:sp>
    </p:spTree>
    <p:extLst>
      <p:ext uri="{BB962C8B-B14F-4D97-AF65-F5344CB8AC3E}">
        <p14:creationId xmlns:p14="http://schemas.microsoft.com/office/powerpoint/2010/main" val="294321418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5314" y="160181"/>
            <a:ext cx="11272345" cy="549268"/>
          </a:xfrm>
        </p:spPr>
        <p:txBody>
          <a:bodyPr>
            <a:normAutofit/>
          </a:bodyPr>
          <a:lstStyle/>
          <a:p>
            <a:r>
              <a:rPr lang="ro-RO" sz="2400" b="1" dirty="0" smtClean="0">
                <a:latin typeface="Trebuchet MS" pitchFamily="34" charset="0"/>
                <a:cs typeface="Arial" pitchFamily="34" charset="0"/>
              </a:rPr>
              <a:t>Competente dezvoltate</a:t>
            </a:r>
            <a:endParaRPr lang="en-US" sz="2400" dirty="0">
              <a:latin typeface="Trebuchet MS" pitchFamily="34" charset="0"/>
              <a:cs typeface="Arial"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266181631"/>
              </p:ext>
            </p:extLst>
          </p:nvPr>
        </p:nvGraphicFramePr>
        <p:xfrm>
          <a:off x="0" y="788276"/>
          <a:ext cx="11966028" cy="5791200"/>
        </p:xfrm>
        <a:graphic>
          <a:graphicData uri="http://schemas.openxmlformats.org/drawingml/2006/table">
            <a:tbl>
              <a:tblPr firstRow="1" bandRow="1">
                <a:tableStyleId>{5C22544A-7EE6-4342-B048-85BDC9FD1C3A}</a:tableStyleId>
              </a:tblPr>
              <a:tblGrid>
                <a:gridCol w="6067436"/>
                <a:gridCol w="5898592"/>
              </a:tblGrid>
              <a:tr h="5502165">
                <a:tc>
                  <a:txBody>
                    <a:bodyPr/>
                    <a:lstStyle/>
                    <a:p>
                      <a:pPr lvl="0" algn="just">
                        <a:lnSpc>
                          <a:spcPct val="100000"/>
                        </a:lnSpc>
                        <a:spcBef>
                          <a:spcPts val="600"/>
                        </a:spcBef>
                        <a:spcAft>
                          <a:spcPts val="0"/>
                        </a:spcAft>
                        <a:buFont typeface="Arial" pitchFamily="34" charset="0"/>
                        <a:buChar char="•"/>
                      </a:pPr>
                      <a:r>
                        <a:rPr lang="en-US" dirty="0" smtClean="0">
                          <a:latin typeface="Trebuchet MS" pitchFamily="34" charset="0"/>
                        </a:rPr>
                        <a:t>C</a:t>
                      </a:r>
                      <a:r>
                        <a:rPr lang="ro-RO" dirty="0" smtClean="0">
                          <a:latin typeface="Trebuchet MS" pitchFamily="34" charset="0"/>
                        </a:rPr>
                        <a:t>ompetente</a:t>
                      </a:r>
                      <a:r>
                        <a:rPr lang="en-US" dirty="0" err="1" smtClean="0">
                          <a:latin typeface="Trebuchet MS" pitchFamily="34" charset="0"/>
                        </a:rPr>
                        <a:t>lor</a:t>
                      </a:r>
                      <a:r>
                        <a:rPr lang="ro-RO" dirty="0" smtClean="0">
                          <a:latin typeface="Trebuchet MS" pitchFamily="34" charset="0"/>
                        </a:rPr>
                        <a:t> antreprenoriale</a:t>
                      </a:r>
                      <a:r>
                        <a:rPr lang="en-US" dirty="0" smtClean="0">
                          <a:latin typeface="Trebuchet MS" pitchFamily="34" charset="0"/>
                        </a:rPr>
                        <a:t>;</a:t>
                      </a:r>
                    </a:p>
                    <a:p>
                      <a:pPr lvl="0" algn="just">
                        <a:lnSpc>
                          <a:spcPct val="100000"/>
                        </a:lnSpc>
                        <a:spcBef>
                          <a:spcPts val="600"/>
                        </a:spcBef>
                        <a:spcAft>
                          <a:spcPts val="0"/>
                        </a:spcAft>
                        <a:buFont typeface="Arial" pitchFamily="34" charset="0"/>
                        <a:buChar char="•"/>
                      </a:pPr>
                      <a:r>
                        <a:rPr lang="en-US" dirty="0" err="1" smtClean="0">
                          <a:latin typeface="Trebuchet MS" pitchFamily="34" charset="0"/>
                        </a:rPr>
                        <a:t>Capacitatea</a:t>
                      </a:r>
                      <a:r>
                        <a:rPr lang="en-US" dirty="0" smtClean="0">
                          <a:latin typeface="Trebuchet MS" pitchFamily="34" charset="0"/>
                        </a:rPr>
                        <a:t> de </a:t>
                      </a:r>
                      <a:r>
                        <a:rPr lang="ro-RO" dirty="0" smtClean="0">
                          <a:latin typeface="Trebuchet MS" pitchFamily="34" charset="0"/>
                        </a:rPr>
                        <a:t>a r</a:t>
                      </a:r>
                      <a:r>
                        <a:rPr lang="en-US" dirty="0" smtClean="0">
                          <a:latin typeface="Trebuchet MS" pitchFamily="34" charset="0"/>
                        </a:rPr>
                        <a:t>ea</a:t>
                      </a:r>
                      <a:r>
                        <a:rPr lang="ro-RO" dirty="0" smtClean="0">
                          <a:latin typeface="Trebuchet MS" pitchFamily="34" charset="0"/>
                        </a:rPr>
                        <a:t>liza</a:t>
                      </a:r>
                      <a:r>
                        <a:rPr lang="en-US" dirty="0" smtClean="0">
                          <a:latin typeface="Trebuchet MS" pitchFamily="34" charset="0"/>
                        </a:rPr>
                        <a:t>, </a:t>
                      </a:r>
                      <a:r>
                        <a:rPr lang="ro-RO" dirty="0" smtClean="0">
                          <a:latin typeface="Trebuchet MS" pitchFamily="34" charset="0"/>
                        </a:rPr>
                        <a:t>interpreta</a:t>
                      </a:r>
                      <a:r>
                        <a:rPr lang="en-US" dirty="0" smtClean="0">
                          <a:latin typeface="Trebuchet MS" pitchFamily="34" charset="0"/>
                        </a:rPr>
                        <a:t> </a:t>
                      </a:r>
                      <a:r>
                        <a:rPr lang="en-US" dirty="0" err="1" smtClean="0">
                          <a:latin typeface="Trebuchet MS" pitchFamily="34" charset="0"/>
                        </a:rPr>
                        <a:t>si</a:t>
                      </a:r>
                      <a:r>
                        <a:rPr lang="en-US" dirty="0" smtClean="0">
                          <a:latin typeface="Trebuchet MS" pitchFamily="34" charset="0"/>
                        </a:rPr>
                        <a:t> </a:t>
                      </a:r>
                      <a:r>
                        <a:rPr lang="en-US" dirty="0" err="1" smtClean="0">
                          <a:latin typeface="Trebuchet MS" pitchFamily="34" charset="0"/>
                        </a:rPr>
                        <a:t>implementa</a:t>
                      </a:r>
                      <a:r>
                        <a:rPr lang="ro-RO" dirty="0" smtClean="0">
                          <a:latin typeface="Trebuchet MS" pitchFamily="34" charset="0"/>
                        </a:rPr>
                        <a:t> un plan de afaceri</a:t>
                      </a:r>
                      <a:r>
                        <a:rPr lang="en-US" dirty="0" smtClean="0">
                          <a:latin typeface="Trebuchet MS" pitchFamily="34" charset="0"/>
                        </a:rPr>
                        <a:t>;</a:t>
                      </a:r>
                    </a:p>
                    <a:p>
                      <a:pPr lvl="0" algn="just">
                        <a:lnSpc>
                          <a:spcPct val="100000"/>
                        </a:lnSpc>
                        <a:spcBef>
                          <a:spcPts val="600"/>
                        </a:spcBef>
                        <a:spcAft>
                          <a:spcPts val="0"/>
                        </a:spcAft>
                        <a:buFont typeface="Arial" pitchFamily="34" charset="0"/>
                        <a:buChar char="•"/>
                      </a:pPr>
                      <a:r>
                        <a:rPr lang="en-US" dirty="0" err="1" smtClean="0">
                          <a:latin typeface="Trebuchet MS" pitchFamily="34" charset="0"/>
                        </a:rPr>
                        <a:t>Capacitatea</a:t>
                      </a:r>
                      <a:r>
                        <a:rPr lang="en-US" baseline="0" dirty="0" smtClean="0">
                          <a:latin typeface="Trebuchet MS" pitchFamily="34" charset="0"/>
                        </a:rPr>
                        <a:t> d</a:t>
                      </a:r>
                      <a:r>
                        <a:rPr lang="en-US" dirty="0" smtClean="0">
                          <a:latin typeface="Trebuchet MS" pitchFamily="34" charset="0"/>
                        </a:rPr>
                        <a:t>e </a:t>
                      </a:r>
                      <a:r>
                        <a:rPr lang="ro-RO" dirty="0" smtClean="0">
                          <a:latin typeface="Trebuchet MS" pitchFamily="34" charset="0"/>
                        </a:rPr>
                        <a:t>a analiza planul financiar si previziunile financiare;</a:t>
                      </a:r>
                      <a:endParaRPr lang="en-US" dirty="0" smtClean="0">
                        <a:latin typeface="Trebuchet MS" pitchFamily="34" charset="0"/>
                      </a:endParaRPr>
                    </a:p>
                    <a:p>
                      <a:pPr lvl="0" algn="just">
                        <a:lnSpc>
                          <a:spcPct val="100000"/>
                        </a:lnSpc>
                        <a:spcBef>
                          <a:spcPts val="600"/>
                        </a:spcBef>
                        <a:spcAft>
                          <a:spcPts val="0"/>
                        </a:spcAft>
                        <a:buFont typeface="Arial" pitchFamily="34" charset="0"/>
                        <a:buChar char="•"/>
                      </a:pPr>
                      <a:r>
                        <a:rPr lang="en-US" dirty="0" smtClean="0">
                          <a:latin typeface="Trebuchet MS" pitchFamily="34" charset="0"/>
                        </a:rPr>
                        <a:t>C</a:t>
                      </a:r>
                      <a:r>
                        <a:rPr lang="ro-RO" dirty="0" smtClean="0">
                          <a:latin typeface="Trebuchet MS" pitchFamily="34" charset="0"/>
                        </a:rPr>
                        <a:t>rearea si implementarea unei strategii de marketing</a:t>
                      </a:r>
                      <a:r>
                        <a:rPr lang="en-US" dirty="0" smtClean="0">
                          <a:latin typeface="Trebuchet MS" pitchFamily="34" charset="0"/>
                        </a:rPr>
                        <a:t>;</a:t>
                      </a:r>
                    </a:p>
                    <a:p>
                      <a:pPr lvl="0" algn="just">
                        <a:lnSpc>
                          <a:spcPct val="100000"/>
                        </a:lnSpc>
                        <a:spcBef>
                          <a:spcPts val="600"/>
                        </a:spcBef>
                        <a:spcAft>
                          <a:spcPts val="0"/>
                        </a:spcAft>
                        <a:buFont typeface="Arial" pitchFamily="34" charset="0"/>
                        <a:buChar char="•"/>
                      </a:pPr>
                      <a:r>
                        <a:rPr lang="ro-RO" dirty="0" smtClean="0">
                          <a:latin typeface="Trebuchet MS" pitchFamily="34" charset="0"/>
                        </a:rPr>
                        <a:t>Urmarirea unui sistem integrat de asigurare a calitatii intr-o firma</a:t>
                      </a:r>
                      <a:r>
                        <a:rPr lang="en-US" dirty="0" smtClean="0">
                          <a:latin typeface="Trebuchet MS" pitchFamily="34" charset="0"/>
                        </a:rPr>
                        <a:t>;</a:t>
                      </a:r>
                    </a:p>
                    <a:p>
                      <a:pPr lvl="0" algn="just">
                        <a:lnSpc>
                          <a:spcPct val="100000"/>
                        </a:lnSpc>
                        <a:spcBef>
                          <a:spcPts val="600"/>
                        </a:spcBef>
                        <a:spcAft>
                          <a:spcPts val="0"/>
                        </a:spcAft>
                        <a:buFont typeface="Arial" pitchFamily="34" charset="0"/>
                        <a:buChar char="•"/>
                      </a:pPr>
                      <a:r>
                        <a:rPr lang="ro-RO" dirty="0" smtClean="0">
                          <a:latin typeface="Trebuchet MS" pitchFamily="34" charset="0"/>
                        </a:rPr>
                        <a:t>Asigurarea metodologiei de valorificare a ideilor inovative</a:t>
                      </a:r>
                      <a:r>
                        <a:rPr lang="en-US" dirty="0" smtClean="0">
                          <a:latin typeface="Trebuchet MS" pitchFamily="34" charset="0"/>
                        </a:rPr>
                        <a:t>;</a:t>
                      </a:r>
                    </a:p>
                    <a:p>
                      <a:pPr lvl="0" algn="just">
                        <a:lnSpc>
                          <a:spcPct val="100000"/>
                        </a:lnSpc>
                        <a:spcBef>
                          <a:spcPts val="600"/>
                        </a:spcBef>
                        <a:spcAft>
                          <a:spcPts val="0"/>
                        </a:spcAft>
                        <a:buFont typeface="Arial" pitchFamily="34" charset="0"/>
                        <a:buChar char="•"/>
                      </a:pPr>
                      <a:r>
                        <a:rPr lang="ro-RO" dirty="0" smtClean="0">
                          <a:latin typeface="Trebuchet MS" pitchFamily="34" charset="0"/>
                        </a:rPr>
                        <a:t>Elaborarea strategiei de inovare a firmei</a:t>
                      </a:r>
                      <a:r>
                        <a:rPr lang="en-US" dirty="0" smtClean="0">
                          <a:latin typeface="Trebuchet MS" pitchFamily="34" charset="0"/>
                        </a:rPr>
                        <a:t>;</a:t>
                      </a:r>
                    </a:p>
                    <a:p>
                      <a:pPr lvl="0" algn="just">
                        <a:lnSpc>
                          <a:spcPct val="100000"/>
                        </a:lnSpc>
                        <a:spcBef>
                          <a:spcPts val="600"/>
                        </a:spcBef>
                        <a:spcAft>
                          <a:spcPts val="0"/>
                        </a:spcAft>
                        <a:buFont typeface="Arial" pitchFamily="34" charset="0"/>
                        <a:buChar char="•"/>
                      </a:pPr>
                      <a:r>
                        <a:rPr lang="ro-RO" dirty="0" smtClean="0">
                          <a:latin typeface="Trebuchet MS" pitchFamily="34" charset="0"/>
                        </a:rPr>
                        <a:t>Implementarea planului de realizare a strategiei de inovare al firmei</a:t>
                      </a:r>
                      <a:r>
                        <a:rPr lang="en-US" dirty="0" smtClean="0">
                          <a:latin typeface="Trebuchet MS" pitchFamily="34" charset="0"/>
                        </a:rPr>
                        <a:t>;</a:t>
                      </a:r>
                    </a:p>
                    <a:p>
                      <a:pPr lvl="0" algn="just">
                        <a:lnSpc>
                          <a:spcPct val="100000"/>
                        </a:lnSpc>
                        <a:spcBef>
                          <a:spcPts val="600"/>
                        </a:spcBef>
                        <a:spcAft>
                          <a:spcPts val="0"/>
                        </a:spcAft>
                        <a:buFont typeface="Arial" pitchFamily="34" charset="0"/>
                        <a:buChar char="•"/>
                      </a:pPr>
                      <a:r>
                        <a:rPr lang="ro-RO" dirty="0" smtClean="0">
                          <a:latin typeface="Trebuchet MS" pitchFamily="34" charset="0"/>
                        </a:rPr>
                        <a:t>Coordonarea dezvoltării profesionale a echipei</a:t>
                      </a:r>
                      <a:r>
                        <a:rPr lang="en-US" dirty="0" smtClean="0">
                          <a:latin typeface="Trebuchet MS" pitchFamily="34" charset="0"/>
                        </a:rPr>
                        <a:t>;</a:t>
                      </a:r>
                    </a:p>
                    <a:p>
                      <a:pPr lvl="0" algn="just">
                        <a:lnSpc>
                          <a:spcPct val="100000"/>
                        </a:lnSpc>
                        <a:spcBef>
                          <a:spcPts val="600"/>
                        </a:spcBef>
                        <a:spcAft>
                          <a:spcPts val="0"/>
                        </a:spcAft>
                        <a:buFont typeface="Arial" pitchFamily="34" charset="0"/>
                        <a:buChar char="•"/>
                      </a:pPr>
                      <a:r>
                        <a:rPr lang="ro-RO" dirty="0" smtClean="0">
                          <a:latin typeface="Trebuchet MS" pitchFamily="34" charset="0"/>
                        </a:rPr>
                        <a:t>Coordonarea culegerii de idei creative</a:t>
                      </a:r>
                      <a:r>
                        <a:rPr lang="en-US" dirty="0" smtClean="0">
                          <a:latin typeface="Trebuchet MS" pitchFamily="34" charset="0"/>
                        </a:rPr>
                        <a:t>;</a:t>
                      </a:r>
                    </a:p>
                    <a:p>
                      <a:pPr lvl="0" algn="just">
                        <a:lnSpc>
                          <a:spcPct val="100000"/>
                        </a:lnSpc>
                        <a:spcBef>
                          <a:spcPts val="600"/>
                        </a:spcBef>
                        <a:spcAft>
                          <a:spcPts val="0"/>
                        </a:spcAft>
                        <a:buFont typeface="Arial" pitchFamily="34" charset="0"/>
                        <a:buChar char="•"/>
                      </a:pPr>
                      <a:r>
                        <a:rPr lang="ro-RO" dirty="0" smtClean="0">
                          <a:latin typeface="Trebuchet MS" pitchFamily="34" charset="0"/>
                        </a:rPr>
                        <a:t>Crearea unui sistem de gestiune a datelor privind ideile inova</a:t>
                      </a:r>
                      <a:r>
                        <a:rPr lang="en-US" dirty="0" err="1" smtClean="0">
                          <a:latin typeface="Trebuchet MS" pitchFamily="34" charset="0"/>
                        </a:rPr>
                        <a:t>toare</a:t>
                      </a:r>
                      <a:r>
                        <a:rPr lang="en-US" dirty="0" smtClean="0">
                          <a:latin typeface="Trebuchet MS" pitchFamily="34" charset="0"/>
                        </a:rPr>
                        <a:t>;</a:t>
                      </a:r>
                    </a:p>
                  </a:txBody>
                  <a:tcPr/>
                </a:tc>
                <a:tc>
                  <a:txBody>
                    <a:bodyPr/>
                    <a:lstStyle/>
                    <a:p>
                      <a:pPr lvl="0" algn="just">
                        <a:lnSpc>
                          <a:spcPct val="100000"/>
                        </a:lnSpc>
                        <a:spcBef>
                          <a:spcPts val="600"/>
                        </a:spcBef>
                        <a:spcAft>
                          <a:spcPts val="0"/>
                        </a:spcAft>
                        <a:buFont typeface="Arial" pitchFamily="34" charset="0"/>
                        <a:buChar char="•"/>
                      </a:pPr>
                      <a:r>
                        <a:rPr lang="ro-RO" dirty="0" smtClean="0">
                          <a:latin typeface="Trebuchet MS" pitchFamily="34" charset="0"/>
                        </a:rPr>
                        <a:t>Elaborarea metodelor de valorificare a capitalului intelectual al firmei</a:t>
                      </a:r>
                      <a:r>
                        <a:rPr lang="en-US" dirty="0" smtClean="0">
                          <a:latin typeface="Trebuchet MS" pitchFamily="34" charset="0"/>
                        </a:rPr>
                        <a:t>;</a:t>
                      </a:r>
                      <a:r>
                        <a:rPr lang="ro-RO" dirty="0" smtClean="0">
                          <a:latin typeface="Trebuchet MS" pitchFamily="34" charset="0"/>
                        </a:rPr>
                        <a:t> </a:t>
                      </a:r>
                      <a:endParaRPr lang="en-US" dirty="0" smtClean="0">
                        <a:latin typeface="Trebuchet MS" pitchFamily="34" charset="0"/>
                      </a:endParaRPr>
                    </a:p>
                    <a:p>
                      <a:pPr lvl="0" algn="just">
                        <a:lnSpc>
                          <a:spcPct val="100000"/>
                        </a:lnSpc>
                        <a:spcBef>
                          <a:spcPts val="600"/>
                        </a:spcBef>
                        <a:spcAft>
                          <a:spcPts val="0"/>
                        </a:spcAft>
                        <a:buFont typeface="Arial" pitchFamily="34" charset="0"/>
                        <a:buChar char="•"/>
                      </a:pPr>
                      <a:r>
                        <a:rPr lang="ro-RO" dirty="0" smtClean="0">
                          <a:latin typeface="Trebuchet MS" pitchFamily="34" charset="0"/>
                        </a:rPr>
                        <a:t>Evaluarea procesului de inovare</a:t>
                      </a:r>
                      <a:r>
                        <a:rPr lang="en-US" dirty="0" smtClean="0">
                          <a:latin typeface="Trebuchet MS" pitchFamily="34" charset="0"/>
                        </a:rPr>
                        <a:t>;</a:t>
                      </a:r>
                      <a:r>
                        <a:rPr lang="ro-RO" dirty="0" smtClean="0">
                          <a:latin typeface="Trebuchet MS" pitchFamily="34" charset="0"/>
                        </a:rPr>
                        <a:t> </a:t>
                      </a:r>
                      <a:endParaRPr lang="en-US" dirty="0" smtClean="0">
                        <a:latin typeface="Trebuchet MS" pitchFamily="34" charset="0"/>
                      </a:endParaRPr>
                    </a:p>
                    <a:p>
                      <a:pPr lvl="0" algn="just">
                        <a:lnSpc>
                          <a:spcPct val="100000"/>
                        </a:lnSpc>
                        <a:spcBef>
                          <a:spcPts val="600"/>
                        </a:spcBef>
                        <a:spcAft>
                          <a:spcPts val="0"/>
                        </a:spcAft>
                        <a:buFont typeface="Arial" pitchFamily="34" charset="0"/>
                        <a:buChar char="•"/>
                      </a:pPr>
                      <a:r>
                        <a:rPr lang="ro-RO" dirty="0" smtClean="0">
                          <a:latin typeface="Trebuchet MS" pitchFamily="34" charset="0"/>
                        </a:rPr>
                        <a:t>Asigurarea continuităţii procesului de inovare</a:t>
                      </a:r>
                      <a:r>
                        <a:rPr lang="en-US" dirty="0" smtClean="0">
                          <a:latin typeface="Trebuchet MS" pitchFamily="34" charset="0"/>
                        </a:rPr>
                        <a:t>;</a:t>
                      </a:r>
                      <a:r>
                        <a:rPr lang="ro-RO" dirty="0" smtClean="0">
                          <a:latin typeface="Trebuchet MS" pitchFamily="34" charset="0"/>
                        </a:rPr>
                        <a:t> </a:t>
                      </a:r>
                      <a:endParaRPr lang="en-US" dirty="0" smtClean="0">
                        <a:latin typeface="Trebuchet MS" pitchFamily="34" charset="0"/>
                      </a:endParaRPr>
                    </a:p>
                    <a:p>
                      <a:pPr lvl="0" algn="just">
                        <a:lnSpc>
                          <a:spcPct val="100000"/>
                        </a:lnSpc>
                        <a:spcBef>
                          <a:spcPts val="600"/>
                        </a:spcBef>
                        <a:spcAft>
                          <a:spcPts val="0"/>
                        </a:spcAft>
                        <a:buFont typeface="Arial" pitchFamily="34" charset="0"/>
                        <a:buChar char="•"/>
                      </a:pPr>
                      <a:r>
                        <a:rPr lang="ro-RO" dirty="0" smtClean="0">
                          <a:latin typeface="Trebuchet MS" pitchFamily="34" charset="0"/>
                        </a:rPr>
                        <a:t>Dezvoltarea portofoliului de clienţi şi a reţelelor de colaborare</a:t>
                      </a:r>
                      <a:r>
                        <a:rPr lang="en-US" dirty="0" smtClean="0">
                          <a:latin typeface="Trebuchet MS" pitchFamily="34" charset="0"/>
                        </a:rPr>
                        <a:t>;</a:t>
                      </a:r>
                      <a:r>
                        <a:rPr lang="ro-RO" dirty="0" smtClean="0">
                          <a:latin typeface="Trebuchet MS" pitchFamily="34" charset="0"/>
                        </a:rPr>
                        <a:t> </a:t>
                      </a:r>
                      <a:endParaRPr lang="en-US" dirty="0" smtClean="0">
                        <a:latin typeface="Trebuchet MS" pitchFamily="34" charset="0"/>
                      </a:endParaRPr>
                    </a:p>
                    <a:p>
                      <a:pPr lvl="0" algn="just">
                        <a:lnSpc>
                          <a:spcPct val="100000"/>
                        </a:lnSpc>
                        <a:spcBef>
                          <a:spcPts val="600"/>
                        </a:spcBef>
                        <a:spcAft>
                          <a:spcPts val="0"/>
                        </a:spcAft>
                        <a:buFont typeface="Arial" pitchFamily="34" charset="0"/>
                        <a:buChar char="•"/>
                      </a:pPr>
                      <a:r>
                        <a:rPr lang="ro-RO" dirty="0" smtClean="0">
                          <a:latin typeface="Trebuchet MS" pitchFamily="34" charset="0"/>
                        </a:rPr>
                        <a:t>Promovarea produselor, cunoştinţelor, tehnologiilor, serviciilor tehnologice</a:t>
                      </a:r>
                      <a:r>
                        <a:rPr lang="en-US" dirty="0" smtClean="0">
                          <a:latin typeface="Trebuchet MS" pitchFamily="34" charset="0"/>
                        </a:rPr>
                        <a:t>;</a:t>
                      </a:r>
                      <a:r>
                        <a:rPr lang="ro-RO" dirty="0" smtClean="0">
                          <a:latin typeface="Trebuchet MS" pitchFamily="34" charset="0"/>
                        </a:rPr>
                        <a:t> </a:t>
                      </a:r>
                      <a:endParaRPr lang="en-US" dirty="0" smtClean="0">
                        <a:latin typeface="Trebuchet MS" pitchFamily="34" charset="0"/>
                      </a:endParaRPr>
                    </a:p>
                    <a:p>
                      <a:pPr lvl="0" algn="just">
                        <a:lnSpc>
                          <a:spcPct val="100000"/>
                        </a:lnSpc>
                        <a:spcBef>
                          <a:spcPts val="600"/>
                        </a:spcBef>
                        <a:spcAft>
                          <a:spcPts val="0"/>
                        </a:spcAft>
                        <a:buFont typeface="Arial" pitchFamily="34" charset="0"/>
                        <a:buChar char="•"/>
                      </a:pPr>
                      <a:r>
                        <a:rPr lang="ro-RO" dirty="0" smtClean="0">
                          <a:latin typeface="Trebuchet MS" pitchFamily="34" charset="0"/>
                        </a:rPr>
                        <a:t>Acordarea de asistenţă tehnică pentru alegerea ofertei sau cererii optime</a:t>
                      </a:r>
                      <a:r>
                        <a:rPr lang="en-US" dirty="0" smtClean="0">
                          <a:latin typeface="Trebuchet MS" pitchFamily="34" charset="0"/>
                        </a:rPr>
                        <a:t>;</a:t>
                      </a:r>
                    </a:p>
                    <a:p>
                      <a:pPr lvl="0" algn="just">
                        <a:lnSpc>
                          <a:spcPct val="100000"/>
                        </a:lnSpc>
                        <a:spcBef>
                          <a:spcPts val="600"/>
                        </a:spcBef>
                        <a:spcAft>
                          <a:spcPts val="0"/>
                        </a:spcAft>
                        <a:buFont typeface="Arial" pitchFamily="34" charset="0"/>
                        <a:buChar char="•"/>
                      </a:pPr>
                      <a:r>
                        <a:rPr lang="ro-RO" dirty="0" smtClean="0">
                          <a:latin typeface="Trebuchet MS" pitchFamily="34" charset="0"/>
                        </a:rPr>
                        <a:t>Realizarea unui Audit de Inovare pentru determinarea competentelor unui firme </a:t>
                      </a:r>
                      <a:r>
                        <a:rPr lang="en-US" dirty="0" smtClean="0">
                          <a:latin typeface="Trebuchet MS" pitchFamily="34" charset="0"/>
                        </a:rPr>
                        <a:t>de</a:t>
                      </a:r>
                      <a:r>
                        <a:rPr lang="ro-RO" dirty="0" smtClean="0">
                          <a:latin typeface="Trebuchet MS" pitchFamily="34" charset="0"/>
                        </a:rPr>
                        <a:t> a inova</a:t>
                      </a:r>
                      <a:r>
                        <a:rPr lang="en-US" dirty="0" smtClean="0">
                          <a:latin typeface="Trebuchet MS" pitchFamily="34" charset="0"/>
                        </a:rPr>
                        <a:t>;</a:t>
                      </a:r>
                    </a:p>
                    <a:p>
                      <a:pPr lvl="0" algn="just">
                        <a:lnSpc>
                          <a:spcPct val="100000"/>
                        </a:lnSpc>
                        <a:spcBef>
                          <a:spcPts val="600"/>
                        </a:spcBef>
                        <a:spcAft>
                          <a:spcPts val="0"/>
                        </a:spcAft>
                        <a:buFont typeface="Arial" pitchFamily="34" charset="0"/>
                        <a:buChar char="•"/>
                      </a:pPr>
                      <a:r>
                        <a:rPr lang="ro-RO" dirty="0" smtClean="0">
                          <a:latin typeface="Trebuchet MS" pitchFamily="34" charset="0"/>
                        </a:rPr>
                        <a:t>Acordarea consultanţei necesare realizării transferului tehnologic</a:t>
                      </a:r>
                      <a:r>
                        <a:rPr lang="en-US" dirty="0" smtClean="0">
                          <a:latin typeface="Trebuchet MS" pitchFamily="34" charset="0"/>
                        </a:rPr>
                        <a:t>;</a:t>
                      </a:r>
                      <a:r>
                        <a:rPr lang="ro-RO" dirty="0" smtClean="0">
                          <a:latin typeface="Trebuchet MS" pitchFamily="34" charset="0"/>
                        </a:rPr>
                        <a:t> </a:t>
                      </a:r>
                      <a:endParaRPr lang="en-US" dirty="0" smtClean="0">
                        <a:latin typeface="Trebuchet MS" pitchFamily="34" charset="0"/>
                      </a:endParaRPr>
                    </a:p>
                    <a:p>
                      <a:pPr lvl="0" algn="just">
                        <a:lnSpc>
                          <a:spcPct val="100000"/>
                        </a:lnSpc>
                        <a:spcBef>
                          <a:spcPts val="600"/>
                        </a:spcBef>
                        <a:spcAft>
                          <a:spcPts val="0"/>
                        </a:spcAft>
                        <a:buFont typeface="Arial" pitchFamily="34" charset="0"/>
                        <a:buChar char="•"/>
                      </a:pPr>
                      <a:r>
                        <a:rPr lang="ro-RO" dirty="0" smtClean="0">
                          <a:latin typeface="Trebuchet MS" pitchFamily="34" charset="0"/>
                        </a:rPr>
                        <a:t>Cooperarea cu alte părţi implicate în transferul tehnologic</a:t>
                      </a:r>
                      <a:r>
                        <a:rPr lang="en-US" dirty="0" smtClean="0">
                          <a:latin typeface="Trebuchet MS" pitchFamily="34" charset="0"/>
                        </a:rPr>
                        <a:t>.</a:t>
                      </a:r>
                      <a:r>
                        <a:rPr lang="ro-RO" dirty="0" smtClean="0">
                          <a:latin typeface="Trebuchet MS" pitchFamily="34" charset="0"/>
                        </a:rPr>
                        <a:t> </a:t>
                      </a:r>
                      <a:endParaRPr lang="en-US" dirty="0">
                        <a:latin typeface="Trebuchet MS" pitchFamily="34" charset="0"/>
                      </a:endParaRPr>
                    </a:p>
                  </a:txBody>
                  <a:tcPr/>
                </a:tc>
              </a:tr>
            </a:tbl>
          </a:graphicData>
        </a:graphic>
      </p:graphicFrame>
    </p:spTree>
    <p:extLst>
      <p:ext uri="{BB962C8B-B14F-4D97-AF65-F5344CB8AC3E}">
        <p14:creationId xmlns:p14="http://schemas.microsoft.com/office/powerpoint/2010/main" val="85372294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D64B4F08-712C-45A2-BC29-85B091509B2B}"/>
              </a:ext>
            </a:extLst>
          </p:cNvPr>
          <p:cNvSpPr>
            <a:spLocks noGrp="1"/>
          </p:cNvSpPr>
          <p:nvPr>
            <p:ph idx="1"/>
          </p:nvPr>
        </p:nvSpPr>
        <p:spPr>
          <a:xfrm>
            <a:off x="1870596" y="630627"/>
            <a:ext cx="7604480" cy="4430104"/>
          </a:xfrm>
        </p:spPr>
        <p:txBody>
          <a:bodyPr>
            <a:normAutofit/>
          </a:bodyPr>
          <a:lstStyle/>
          <a:p>
            <a:pPr algn="ctr" fontAlgn="base">
              <a:spcBef>
                <a:spcPct val="50000"/>
              </a:spcBef>
              <a:spcAft>
                <a:spcPct val="0"/>
              </a:spcAft>
              <a:buFontTx/>
              <a:buNone/>
            </a:pPr>
            <a:r>
              <a:rPr lang="ro-RO" altLang="en-US" sz="2600" b="1" dirty="0">
                <a:solidFill>
                  <a:schemeClr val="tx2"/>
                </a:solidFill>
                <a:effectLst>
                  <a:outerShdw blurRad="38100" dist="38100" dir="2700000" algn="tl">
                    <a:srgbClr val="000000">
                      <a:alpha val="43137"/>
                    </a:srgbClr>
                  </a:outerShdw>
                </a:effectLst>
                <a:latin typeface="Trebuchet MS" pitchFamily="34" charset="0"/>
                <a:cs typeface="Arial" pitchFamily="34" charset="0"/>
              </a:rPr>
              <a:t>MODUL </a:t>
            </a:r>
            <a:r>
              <a:rPr lang="en-US" altLang="en-US" sz="2600" b="1" dirty="0">
                <a:solidFill>
                  <a:schemeClr val="tx2"/>
                </a:solidFill>
                <a:effectLst>
                  <a:outerShdw blurRad="38100" dist="38100" dir="2700000" algn="tl">
                    <a:srgbClr val="000000">
                      <a:alpha val="43137"/>
                    </a:srgbClr>
                  </a:outerShdw>
                </a:effectLst>
                <a:cs typeface="Arial" pitchFamily="34" charset="0"/>
              </a:rPr>
              <a:t>4</a:t>
            </a:r>
            <a:endParaRPr lang="ro-RO" altLang="en-US" sz="2600" b="1" dirty="0">
              <a:solidFill>
                <a:schemeClr val="tx2"/>
              </a:solidFill>
              <a:effectLst>
                <a:outerShdw blurRad="38100" dist="38100" dir="2700000" algn="tl">
                  <a:srgbClr val="000000">
                    <a:alpha val="43137"/>
                  </a:srgbClr>
                </a:outerShdw>
              </a:effectLst>
              <a:latin typeface="Trebuchet MS" pitchFamily="34" charset="0"/>
              <a:cs typeface="Arial" pitchFamily="34" charset="0"/>
            </a:endParaRPr>
          </a:p>
          <a:p>
            <a:pPr algn="ctr" fontAlgn="base">
              <a:spcBef>
                <a:spcPct val="50000"/>
              </a:spcBef>
              <a:spcAft>
                <a:spcPct val="0"/>
              </a:spcAft>
              <a:buFontTx/>
              <a:buNone/>
            </a:pPr>
            <a:r>
              <a:rPr lang="en-US" sz="2600" b="1" dirty="0" err="1" smtClean="0">
                <a:effectLst>
                  <a:outerShdw blurRad="38100" dist="38100" dir="2700000" algn="tl">
                    <a:srgbClr val="000000">
                      <a:alpha val="43137"/>
                    </a:srgbClr>
                  </a:outerShdw>
                </a:effectLst>
                <a:cs typeface="Arial" pitchFamily="34" charset="0"/>
              </a:rPr>
              <a:t>Planul</a:t>
            </a:r>
            <a:r>
              <a:rPr lang="en-US" sz="2600" b="1" dirty="0" smtClean="0">
                <a:effectLst>
                  <a:outerShdw blurRad="38100" dist="38100" dir="2700000" algn="tl">
                    <a:srgbClr val="000000">
                      <a:alpha val="43137"/>
                    </a:srgbClr>
                  </a:outerShdw>
                </a:effectLst>
                <a:cs typeface="Arial" pitchFamily="34" charset="0"/>
              </a:rPr>
              <a:t> </a:t>
            </a:r>
            <a:r>
              <a:rPr lang="en-US" sz="2600" b="1" dirty="0" err="1" smtClean="0">
                <a:effectLst>
                  <a:outerShdw blurRad="38100" dist="38100" dir="2700000" algn="tl">
                    <a:srgbClr val="000000">
                      <a:alpha val="43137"/>
                    </a:srgbClr>
                  </a:outerShdw>
                </a:effectLst>
                <a:cs typeface="Arial" pitchFamily="34" charset="0"/>
              </a:rPr>
              <a:t>financiar</a:t>
            </a:r>
            <a:endParaRPr lang="en-US" sz="800" b="1" dirty="0" smtClean="0">
              <a:effectLst>
                <a:outerShdw blurRad="38100" dist="38100" dir="2700000" algn="tl">
                  <a:srgbClr val="000000">
                    <a:alpha val="43137"/>
                  </a:srgbClr>
                </a:outerShdw>
              </a:effectLst>
              <a:latin typeface="Trebuchet MS" pitchFamily="34" charset="0"/>
              <a:cs typeface="Arial" pitchFamily="34" charset="0"/>
            </a:endParaRPr>
          </a:p>
          <a:p>
            <a:pPr algn="ctr" fontAlgn="base">
              <a:spcBef>
                <a:spcPct val="50000"/>
              </a:spcBef>
              <a:spcAft>
                <a:spcPct val="0"/>
              </a:spcAft>
              <a:buFontTx/>
              <a:buNone/>
            </a:pPr>
            <a:endParaRPr lang="en-US" altLang="en-US" sz="900" b="1" dirty="0" smtClean="0">
              <a:solidFill>
                <a:schemeClr val="tx2"/>
              </a:solidFill>
              <a:latin typeface="Trebuchet MS" pitchFamily="34" charset="0"/>
              <a:cs typeface="Arial" pitchFamily="34" charset="0"/>
            </a:endParaRPr>
          </a:p>
          <a:p>
            <a:pPr marL="800100" marR="0" lvl="1" indent="-342900" algn="just">
              <a:lnSpc>
                <a:spcPct val="120000"/>
              </a:lnSpc>
              <a:spcBef>
                <a:spcPts val="300"/>
              </a:spcBef>
              <a:spcAft>
                <a:spcPts val="300"/>
              </a:spcAft>
              <a:buFont typeface="Wingdings" pitchFamily="2" charset="2"/>
              <a:buChar char="Ø"/>
              <a:tabLst>
                <a:tab pos="914400" algn="l"/>
              </a:tabLst>
            </a:pPr>
            <a:r>
              <a:rPr lang="it-IT" sz="2200" b="1" i="1" dirty="0" smtClean="0">
                <a:solidFill>
                  <a:prstClr val="black"/>
                </a:solidFill>
                <a:ea typeface="+mj-ea"/>
                <a:cs typeface="+mj-cs"/>
              </a:rPr>
              <a:t>Previziuni </a:t>
            </a:r>
            <a:r>
              <a:rPr lang="it-IT" sz="2200" b="1" i="1" dirty="0">
                <a:solidFill>
                  <a:prstClr val="black"/>
                </a:solidFill>
                <a:ea typeface="+mj-ea"/>
                <a:cs typeface="+mj-cs"/>
              </a:rPr>
              <a:t>financiare;</a:t>
            </a:r>
          </a:p>
          <a:p>
            <a:pPr marL="800100" marR="0" lvl="1" indent="-342900" algn="just">
              <a:lnSpc>
                <a:spcPct val="120000"/>
              </a:lnSpc>
              <a:spcBef>
                <a:spcPts val="300"/>
              </a:spcBef>
              <a:spcAft>
                <a:spcPts val="300"/>
              </a:spcAft>
              <a:buFont typeface="Wingdings" pitchFamily="2" charset="2"/>
              <a:buChar char="Ø"/>
              <a:tabLst>
                <a:tab pos="914400" algn="l"/>
              </a:tabLst>
            </a:pPr>
            <a:r>
              <a:rPr lang="it-IT" sz="2200" b="1" i="1" dirty="0" smtClean="0">
                <a:solidFill>
                  <a:prstClr val="black"/>
                </a:solidFill>
                <a:ea typeface="+mj-ea"/>
                <a:cs typeface="+mj-cs"/>
              </a:rPr>
              <a:t>Instrumente financiare</a:t>
            </a:r>
            <a:r>
              <a:rPr lang="it-IT" sz="2200" b="1" i="1" dirty="0">
                <a:solidFill>
                  <a:prstClr val="black"/>
                </a:solidFill>
                <a:ea typeface="+mj-ea"/>
                <a:cs typeface="+mj-cs"/>
              </a:rPr>
              <a:t>; </a:t>
            </a:r>
          </a:p>
          <a:p>
            <a:pPr marL="800100" marR="0" lvl="1" indent="-342900" algn="just">
              <a:lnSpc>
                <a:spcPct val="120000"/>
              </a:lnSpc>
              <a:spcBef>
                <a:spcPts val="300"/>
              </a:spcBef>
              <a:spcAft>
                <a:spcPts val="300"/>
              </a:spcAft>
              <a:buFont typeface="Wingdings" pitchFamily="2" charset="2"/>
              <a:buChar char="Ø"/>
              <a:tabLst>
                <a:tab pos="914400" algn="l"/>
              </a:tabLst>
            </a:pPr>
            <a:r>
              <a:rPr lang="it-IT" sz="2200" b="1" i="1" dirty="0" smtClean="0">
                <a:solidFill>
                  <a:prstClr val="black"/>
                </a:solidFill>
                <a:ea typeface="+mj-ea"/>
                <a:cs typeface="+mj-cs"/>
              </a:rPr>
              <a:t>Informatii </a:t>
            </a:r>
            <a:r>
              <a:rPr lang="it-IT" sz="2200" b="1" i="1" dirty="0">
                <a:solidFill>
                  <a:prstClr val="black"/>
                </a:solidFill>
                <a:ea typeface="+mj-ea"/>
                <a:cs typeface="+mj-cs"/>
              </a:rPr>
              <a:t>financiare; </a:t>
            </a:r>
          </a:p>
          <a:p>
            <a:pPr marL="800100" marR="0" lvl="1" indent="-342900" algn="just">
              <a:lnSpc>
                <a:spcPct val="120000"/>
              </a:lnSpc>
              <a:spcBef>
                <a:spcPts val="300"/>
              </a:spcBef>
              <a:spcAft>
                <a:spcPts val="300"/>
              </a:spcAft>
              <a:buFont typeface="Wingdings" pitchFamily="2" charset="2"/>
              <a:buChar char="Ø"/>
              <a:tabLst>
                <a:tab pos="914400" algn="l"/>
              </a:tabLst>
            </a:pPr>
            <a:r>
              <a:rPr lang="it-IT" sz="2200" b="1" i="1" dirty="0" smtClean="0">
                <a:solidFill>
                  <a:prstClr val="black"/>
                </a:solidFill>
                <a:ea typeface="+mj-ea"/>
                <a:cs typeface="+mj-cs"/>
              </a:rPr>
              <a:t>Necesarul </a:t>
            </a:r>
            <a:r>
              <a:rPr lang="it-IT" sz="2200" b="1" i="1" dirty="0">
                <a:solidFill>
                  <a:prstClr val="black"/>
                </a:solidFill>
                <a:ea typeface="+mj-ea"/>
                <a:cs typeface="+mj-cs"/>
              </a:rPr>
              <a:t>de finantare al afacerii/ proiectului;</a:t>
            </a:r>
          </a:p>
          <a:p>
            <a:pPr marL="800100" marR="0" lvl="1" indent="-342900" algn="just">
              <a:lnSpc>
                <a:spcPct val="120000"/>
              </a:lnSpc>
              <a:spcBef>
                <a:spcPts val="300"/>
              </a:spcBef>
              <a:spcAft>
                <a:spcPts val="300"/>
              </a:spcAft>
              <a:buFont typeface="Wingdings" pitchFamily="2" charset="2"/>
              <a:buChar char="Ø"/>
              <a:tabLst>
                <a:tab pos="914400" algn="l"/>
              </a:tabLst>
            </a:pPr>
            <a:r>
              <a:rPr lang="it-IT" sz="2200" b="1" i="1" dirty="0" smtClean="0">
                <a:solidFill>
                  <a:prstClr val="black"/>
                </a:solidFill>
                <a:ea typeface="+mj-ea"/>
                <a:cs typeface="+mj-cs"/>
              </a:rPr>
              <a:t>Managementul </a:t>
            </a:r>
            <a:r>
              <a:rPr lang="it-IT" sz="2200" b="1" i="1" dirty="0">
                <a:solidFill>
                  <a:prstClr val="black"/>
                </a:solidFill>
                <a:ea typeface="+mj-ea"/>
                <a:cs typeface="+mj-cs"/>
              </a:rPr>
              <a:t>financiar </a:t>
            </a:r>
            <a:r>
              <a:rPr lang="it-IT" sz="2200" b="1" i="1" dirty="0" smtClean="0">
                <a:solidFill>
                  <a:prstClr val="black"/>
                </a:solidFill>
                <a:ea typeface="+mj-ea"/>
                <a:cs typeface="+mj-cs"/>
              </a:rPr>
              <a:t>contabil</a:t>
            </a:r>
            <a:r>
              <a:rPr lang="it-IT" sz="2200" b="1" i="1" dirty="0" smtClean="0">
                <a:solidFill>
                  <a:prstClr val="black"/>
                </a:solidFill>
                <a:ea typeface="+mj-ea"/>
                <a:cs typeface="+mj-cs"/>
              </a:rPr>
              <a:t>;</a:t>
            </a:r>
          </a:p>
          <a:p>
            <a:pPr marL="800100" marR="0" lvl="1" indent="-342900" algn="just">
              <a:lnSpc>
                <a:spcPct val="120000"/>
              </a:lnSpc>
              <a:spcBef>
                <a:spcPts val="300"/>
              </a:spcBef>
              <a:spcAft>
                <a:spcPts val="300"/>
              </a:spcAft>
              <a:buFont typeface="Wingdings" pitchFamily="2" charset="2"/>
              <a:buChar char="Ø"/>
              <a:tabLst>
                <a:tab pos="914400" algn="l"/>
              </a:tabLst>
            </a:pPr>
            <a:r>
              <a:rPr lang="it-IT" sz="2200" b="1" i="1" dirty="0" smtClean="0">
                <a:solidFill>
                  <a:prstClr val="black"/>
                </a:solidFill>
                <a:ea typeface="+mj-ea"/>
                <a:cs typeface="+mj-cs"/>
              </a:rPr>
              <a:t>Exemple.</a:t>
            </a:r>
          </a:p>
          <a:p>
            <a:pPr marL="800100" marR="0" lvl="1" indent="-342900" algn="just">
              <a:lnSpc>
                <a:spcPct val="120000"/>
              </a:lnSpc>
              <a:spcBef>
                <a:spcPts val="300"/>
              </a:spcBef>
              <a:spcAft>
                <a:spcPts val="300"/>
              </a:spcAft>
              <a:buFont typeface="Wingdings" pitchFamily="2" charset="2"/>
              <a:buChar char="Ø"/>
              <a:tabLst>
                <a:tab pos="914400" algn="l"/>
              </a:tabLst>
            </a:pPr>
            <a:endParaRPr lang="it-IT" sz="2200" b="1" i="1" dirty="0">
              <a:solidFill>
                <a:prstClr val="black"/>
              </a:solidFill>
              <a:ea typeface="+mj-ea"/>
              <a:cs typeface="+mj-cs"/>
            </a:endParaRPr>
          </a:p>
          <a:p>
            <a:pPr algn="ctr" fontAlgn="base">
              <a:spcBef>
                <a:spcPct val="50000"/>
              </a:spcBef>
              <a:spcAft>
                <a:spcPct val="0"/>
              </a:spcAft>
              <a:buFontTx/>
              <a:buNone/>
            </a:pPr>
            <a:endParaRPr lang="en-US" altLang="en-US" b="1" dirty="0" smtClean="0">
              <a:solidFill>
                <a:schemeClr val="tx2"/>
              </a:solidFill>
              <a:latin typeface="Trebuchet MS"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433419" y="4501548"/>
            <a:ext cx="6535402" cy="2167267"/>
          </a:xfrm>
          <a:prstGeom prst="rect">
            <a:avLst/>
          </a:prstGeom>
        </p:spPr>
      </p:pic>
    </p:spTree>
    <p:extLst>
      <p:ext uri="{BB962C8B-B14F-4D97-AF65-F5344CB8AC3E}">
        <p14:creationId xmlns:p14="http://schemas.microsoft.com/office/powerpoint/2010/main" val="328503080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46992" y="992602"/>
            <a:ext cx="11782097" cy="5597384"/>
          </a:xfrm>
        </p:spPr>
        <p:txBody>
          <a:bodyPr>
            <a:normAutofit/>
          </a:bodyPr>
          <a:lstStyle/>
          <a:p>
            <a:pPr marL="109728" indent="0" algn="just" fontAlgn="base">
              <a:buNone/>
            </a:pPr>
            <a:r>
              <a:rPr lang="en-GB" sz="2000" b="1" dirty="0" err="1">
                <a:solidFill>
                  <a:srgbClr val="FF0000"/>
                </a:solidFill>
              </a:rPr>
              <a:t>Orice</a:t>
            </a:r>
            <a:r>
              <a:rPr lang="en-GB" sz="2000" b="1" dirty="0">
                <a:solidFill>
                  <a:srgbClr val="FF0000"/>
                </a:solidFill>
              </a:rPr>
              <a:t> </a:t>
            </a:r>
            <a:r>
              <a:rPr lang="en-GB" sz="2000" b="1" dirty="0" err="1">
                <a:solidFill>
                  <a:srgbClr val="FF0000"/>
                </a:solidFill>
              </a:rPr>
              <a:t>organizatie</a:t>
            </a:r>
            <a:r>
              <a:rPr lang="en-GB" sz="2000" b="1" dirty="0">
                <a:solidFill>
                  <a:srgbClr val="FF0000"/>
                </a:solidFill>
              </a:rPr>
              <a:t> </a:t>
            </a:r>
            <a:r>
              <a:rPr lang="en-GB" sz="2000" b="1" dirty="0" err="1">
                <a:solidFill>
                  <a:srgbClr val="FF0000"/>
                </a:solidFill>
              </a:rPr>
              <a:t>este</a:t>
            </a:r>
            <a:r>
              <a:rPr lang="en-GB" sz="2000" b="1" dirty="0">
                <a:solidFill>
                  <a:srgbClr val="FF0000"/>
                </a:solidFill>
              </a:rPr>
              <a:t> </a:t>
            </a:r>
            <a:r>
              <a:rPr lang="en-GB" sz="2000" b="1" dirty="0" err="1">
                <a:solidFill>
                  <a:srgbClr val="FF0000"/>
                </a:solidFill>
              </a:rPr>
              <a:t>obligata</a:t>
            </a:r>
            <a:r>
              <a:rPr lang="en-GB" sz="2000" b="1" dirty="0">
                <a:solidFill>
                  <a:srgbClr val="FF0000"/>
                </a:solidFill>
              </a:rPr>
              <a:t> </a:t>
            </a:r>
            <a:r>
              <a:rPr lang="en-GB" sz="2000" b="1" dirty="0" err="1">
                <a:solidFill>
                  <a:srgbClr val="FF0000"/>
                </a:solidFill>
              </a:rPr>
              <a:t>sa</a:t>
            </a:r>
            <a:r>
              <a:rPr lang="en-GB" sz="2000" b="1" dirty="0">
                <a:solidFill>
                  <a:srgbClr val="FF0000"/>
                </a:solidFill>
              </a:rPr>
              <a:t> se </a:t>
            </a:r>
            <a:r>
              <a:rPr lang="en-GB" sz="2000" b="1" dirty="0" err="1">
                <a:solidFill>
                  <a:srgbClr val="FF0000"/>
                </a:solidFill>
              </a:rPr>
              <a:t>adapteze</a:t>
            </a:r>
            <a:r>
              <a:rPr lang="en-GB" sz="2000" b="1" dirty="0">
                <a:solidFill>
                  <a:srgbClr val="FF0000"/>
                </a:solidFill>
              </a:rPr>
              <a:t> </a:t>
            </a:r>
            <a:r>
              <a:rPr lang="en-GB" sz="2000" b="1" dirty="0" err="1">
                <a:solidFill>
                  <a:srgbClr val="FF0000"/>
                </a:solidFill>
              </a:rPr>
              <a:t>mediului</a:t>
            </a:r>
            <a:r>
              <a:rPr lang="en-GB" sz="2000" b="1" dirty="0">
                <a:solidFill>
                  <a:srgbClr val="FF0000"/>
                </a:solidFill>
              </a:rPr>
              <a:t> in care </a:t>
            </a:r>
            <a:r>
              <a:rPr lang="en-GB" sz="2000" b="1" dirty="0" err="1">
                <a:solidFill>
                  <a:srgbClr val="FF0000"/>
                </a:solidFill>
              </a:rPr>
              <a:t>functioneaza</a:t>
            </a:r>
            <a:r>
              <a:rPr lang="en-GB" sz="2000" dirty="0">
                <a:solidFill>
                  <a:srgbClr val="000000"/>
                </a:solidFill>
              </a:rPr>
              <a:t>, </a:t>
            </a:r>
            <a:r>
              <a:rPr lang="en-GB" sz="2000" dirty="0" err="1">
                <a:solidFill>
                  <a:srgbClr val="000000"/>
                </a:solidFill>
              </a:rPr>
              <a:t>mentinandu-si</a:t>
            </a:r>
            <a:r>
              <a:rPr lang="en-GB" sz="2000" dirty="0">
                <a:solidFill>
                  <a:srgbClr val="000000"/>
                </a:solidFill>
              </a:rPr>
              <a:t> in </a:t>
            </a:r>
            <a:r>
              <a:rPr lang="en-GB" sz="2000" dirty="0" err="1">
                <a:solidFill>
                  <a:srgbClr val="000000"/>
                </a:solidFill>
              </a:rPr>
              <a:t>acelasi</a:t>
            </a:r>
            <a:r>
              <a:rPr lang="en-GB" sz="2000" dirty="0">
                <a:solidFill>
                  <a:srgbClr val="000000"/>
                </a:solidFill>
              </a:rPr>
              <a:t> </a:t>
            </a:r>
            <a:r>
              <a:rPr lang="en-GB" sz="2000" dirty="0" err="1">
                <a:solidFill>
                  <a:srgbClr val="000000"/>
                </a:solidFill>
              </a:rPr>
              <a:t>timp</a:t>
            </a:r>
            <a:r>
              <a:rPr lang="en-GB" sz="2000" dirty="0">
                <a:solidFill>
                  <a:srgbClr val="000000"/>
                </a:solidFill>
              </a:rPr>
              <a:t> </a:t>
            </a:r>
            <a:r>
              <a:rPr lang="en-GB" sz="2000" dirty="0" err="1">
                <a:solidFill>
                  <a:srgbClr val="000000"/>
                </a:solidFill>
              </a:rPr>
              <a:t>coeziunea</a:t>
            </a:r>
            <a:r>
              <a:rPr lang="en-GB" sz="2000" dirty="0">
                <a:solidFill>
                  <a:srgbClr val="000000"/>
                </a:solidFill>
              </a:rPr>
              <a:t> </a:t>
            </a:r>
            <a:r>
              <a:rPr lang="en-GB" sz="2000" dirty="0" err="1">
                <a:solidFill>
                  <a:srgbClr val="000000"/>
                </a:solidFill>
              </a:rPr>
              <a:t>interna</a:t>
            </a:r>
            <a:r>
              <a:rPr lang="en-GB" sz="2000" dirty="0">
                <a:solidFill>
                  <a:srgbClr val="000000"/>
                </a:solidFill>
              </a:rPr>
              <a:t> </a:t>
            </a:r>
            <a:r>
              <a:rPr lang="en-GB" sz="2000" dirty="0" err="1">
                <a:solidFill>
                  <a:srgbClr val="000000"/>
                </a:solidFill>
              </a:rPr>
              <a:t>si</a:t>
            </a:r>
            <a:r>
              <a:rPr lang="en-GB" sz="2000" dirty="0">
                <a:solidFill>
                  <a:srgbClr val="000000"/>
                </a:solidFill>
              </a:rPr>
              <a:t> </a:t>
            </a:r>
            <a:r>
              <a:rPr lang="en-GB" sz="2000" dirty="0" err="1">
                <a:solidFill>
                  <a:srgbClr val="000000"/>
                </a:solidFill>
              </a:rPr>
              <a:t>reducand</a:t>
            </a:r>
            <a:r>
              <a:rPr lang="en-GB" sz="2000" dirty="0">
                <a:solidFill>
                  <a:srgbClr val="000000"/>
                </a:solidFill>
              </a:rPr>
              <a:t> la minimum </a:t>
            </a:r>
            <a:r>
              <a:rPr lang="en-GB" sz="2000" dirty="0" err="1">
                <a:solidFill>
                  <a:srgbClr val="000000"/>
                </a:solidFill>
              </a:rPr>
              <a:t>incertitudinea</a:t>
            </a:r>
            <a:r>
              <a:rPr lang="en-GB" sz="2000" dirty="0">
                <a:solidFill>
                  <a:srgbClr val="000000"/>
                </a:solidFill>
              </a:rPr>
              <a:t> care </a:t>
            </a:r>
            <a:r>
              <a:rPr lang="en-GB" sz="2000" dirty="0" err="1">
                <a:solidFill>
                  <a:srgbClr val="000000"/>
                </a:solidFill>
              </a:rPr>
              <a:t>caracterizeaza</a:t>
            </a:r>
            <a:r>
              <a:rPr lang="en-GB" sz="2000" dirty="0">
                <a:solidFill>
                  <a:srgbClr val="000000"/>
                </a:solidFill>
              </a:rPr>
              <a:t> </a:t>
            </a:r>
            <a:r>
              <a:rPr lang="en-GB" sz="2000" dirty="0" err="1">
                <a:solidFill>
                  <a:srgbClr val="000000"/>
                </a:solidFill>
              </a:rPr>
              <a:t>transformarile</a:t>
            </a:r>
            <a:r>
              <a:rPr lang="en-GB" sz="2000" dirty="0">
                <a:solidFill>
                  <a:srgbClr val="000000"/>
                </a:solidFill>
              </a:rPr>
              <a:t> </a:t>
            </a:r>
            <a:r>
              <a:rPr lang="en-GB" sz="2000" dirty="0" err="1">
                <a:solidFill>
                  <a:srgbClr val="000000"/>
                </a:solidFill>
              </a:rPr>
              <a:t>mediului</a:t>
            </a:r>
            <a:r>
              <a:rPr lang="en-GB" sz="2000" dirty="0">
                <a:solidFill>
                  <a:srgbClr val="000000"/>
                </a:solidFill>
              </a:rPr>
              <a:t> intern </a:t>
            </a:r>
            <a:r>
              <a:rPr lang="en-GB" sz="2000" dirty="0" err="1">
                <a:solidFill>
                  <a:srgbClr val="000000"/>
                </a:solidFill>
              </a:rPr>
              <a:t>si</a:t>
            </a:r>
            <a:r>
              <a:rPr lang="en-GB" sz="2000" dirty="0">
                <a:solidFill>
                  <a:srgbClr val="000000"/>
                </a:solidFill>
              </a:rPr>
              <a:t> extern. </a:t>
            </a:r>
            <a:r>
              <a:rPr lang="en-GB" sz="2000" dirty="0" err="1">
                <a:solidFill>
                  <a:srgbClr val="000000"/>
                </a:solidFill>
              </a:rPr>
              <a:t>Pentru</a:t>
            </a:r>
            <a:r>
              <a:rPr lang="en-GB" sz="2000" dirty="0">
                <a:solidFill>
                  <a:srgbClr val="000000"/>
                </a:solidFill>
              </a:rPr>
              <a:t> </a:t>
            </a:r>
            <a:r>
              <a:rPr lang="en-GB" sz="2000" dirty="0" err="1">
                <a:solidFill>
                  <a:srgbClr val="000000"/>
                </a:solidFill>
              </a:rPr>
              <a:t>ca</a:t>
            </a:r>
            <a:r>
              <a:rPr lang="en-GB" sz="2000" dirty="0">
                <a:solidFill>
                  <a:srgbClr val="000000"/>
                </a:solidFill>
              </a:rPr>
              <a:t> in </a:t>
            </a:r>
            <a:r>
              <a:rPr lang="en-GB" sz="2000" dirty="0" err="1">
                <a:solidFill>
                  <a:srgbClr val="000000"/>
                </a:solidFill>
              </a:rPr>
              <a:t>urma</a:t>
            </a:r>
            <a:r>
              <a:rPr lang="en-GB" sz="2000" dirty="0">
                <a:solidFill>
                  <a:srgbClr val="000000"/>
                </a:solidFill>
              </a:rPr>
              <a:t> </a:t>
            </a:r>
            <a:r>
              <a:rPr lang="en-GB" sz="2000" dirty="0" err="1">
                <a:solidFill>
                  <a:srgbClr val="000000"/>
                </a:solidFill>
              </a:rPr>
              <a:t>eforturilor</a:t>
            </a:r>
            <a:r>
              <a:rPr lang="en-GB" sz="2000" dirty="0">
                <a:solidFill>
                  <a:srgbClr val="000000"/>
                </a:solidFill>
              </a:rPr>
              <a:t> de </a:t>
            </a:r>
            <a:r>
              <a:rPr lang="en-GB" sz="2000" dirty="0" err="1">
                <a:solidFill>
                  <a:srgbClr val="000000"/>
                </a:solidFill>
              </a:rPr>
              <a:t>adaptare</a:t>
            </a:r>
            <a:r>
              <a:rPr lang="en-GB" sz="2000" dirty="0">
                <a:solidFill>
                  <a:srgbClr val="000000"/>
                </a:solidFill>
              </a:rPr>
              <a:t>, </a:t>
            </a:r>
            <a:r>
              <a:rPr lang="en-GB" sz="2000" dirty="0" err="1">
                <a:solidFill>
                  <a:srgbClr val="000000"/>
                </a:solidFill>
              </a:rPr>
              <a:t>organizatia</a:t>
            </a:r>
            <a:r>
              <a:rPr lang="en-GB" sz="2000" dirty="0">
                <a:solidFill>
                  <a:srgbClr val="000000"/>
                </a:solidFill>
              </a:rPr>
              <a:t> </a:t>
            </a:r>
            <a:r>
              <a:rPr lang="en-GB" sz="2000" dirty="0" err="1">
                <a:solidFill>
                  <a:srgbClr val="000000"/>
                </a:solidFill>
              </a:rPr>
              <a:t>sa</a:t>
            </a:r>
            <a:r>
              <a:rPr lang="en-GB" sz="2000" dirty="0">
                <a:solidFill>
                  <a:srgbClr val="000000"/>
                </a:solidFill>
              </a:rPr>
              <a:t> </a:t>
            </a:r>
            <a:r>
              <a:rPr lang="en-GB" sz="2000" dirty="0" err="1">
                <a:solidFill>
                  <a:srgbClr val="000000"/>
                </a:solidFill>
              </a:rPr>
              <a:t>isi</a:t>
            </a:r>
            <a:r>
              <a:rPr lang="en-GB" sz="2000" dirty="0">
                <a:solidFill>
                  <a:srgbClr val="000000"/>
                </a:solidFill>
              </a:rPr>
              <a:t> </a:t>
            </a:r>
            <a:r>
              <a:rPr lang="en-GB" sz="2000" dirty="0" err="1">
                <a:solidFill>
                  <a:srgbClr val="000000"/>
                </a:solidFill>
              </a:rPr>
              <a:t>pastreze</a:t>
            </a:r>
            <a:r>
              <a:rPr lang="en-GB" sz="2000" dirty="0">
                <a:solidFill>
                  <a:srgbClr val="000000"/>
                </a:solidFill>
              </a:rPr>
              <a:t> </a:t>
            </a:r>
            <a:r>
              <a:rPr lang="en-GB" sz="2000" dirty="0" err="1">
                <a:solidFill>
                  <a:srgbClr val="000000"/>
                </a:solidFill>
              </a:rPr>
              <a:t>identitatea</a:t>
            </a:r>
            <a:r>
              <a:rPr lang="en-GB" sz="2000" dirty="0">
                <a:solidFill>
                  <a:srgbClr val="000000"/>
                </a:solidFill>
              </a:rPr>
              <a:t>, </a:t>
            </a:r>
            <a:r>
              <a:rPr lang="en-GB" sz="2000" b="1" u="sng" dirty="0" err="1">
                <a:solidFill>
                  <a:srgbClr val="000000"/>
                </a:solidFill>
              </a:rPr>
              <a:t>dezvoltarea</a:t>
            </a:r>
            <a:r>
              <a:rPr lang="en-GB" sz="2000" b="1" u="sng" dirty="0">
                <a:solidFill>
                  <a:srgbClr val="000000"/>
                </a:solidFill>
              </a:rPr>
              <a:t> </a:t>
            </a:r>
            <a:r>
              <a:rPr lang="en-GB" sz="2000" b="1" u="sng" dirty="0" err="1">
                <a:solidFill>
                  <a:srgbClr val="000000"/>
                </a:solidFill>
              </a:rPr>
              <a:t>sa</a:t>
            </a:r>
            <a:r>
              <a:rPr lang="en-GB" sz="2000" b="1" u="sng" dirty="0">
                <a:solidFill>
                  <a:srgbClr val="000000"/>
                </a:solidFill>
              </a:rPr>
              <a:t> </a:t>
            </a:r>
            <a:r>
              <a:rPr lang="en-GB" sz="2000" b="1" u="sng" dirty="0" err="1">
                <a:solidFill>
                  <a:srgbClr val="000000"/>
                </a:solidFill>
              </a:rPr>
              <a:t>trebuie</a:t>
            </a:r>
            <a:r>
              <a:rPr lang="en-GB" sz="2000" b="1" u="sng" dirty="0">
                <a:solidFill>
                  <a:srgbClr val="000000"/>
                </a:solidFill>
              </a:rPr>
              <a:t> </a:t>
            </a:r>
            <a:r>
              <a:rPr lang="en-GB" sz="2000" b="1" u="sng" dirty="0" err="1">
                <a:solidFill>
                  <a:srgbClr val="000000"/>
                </a:solidFill>
              </a:rPr>
              <a:t>planificata</a:t>
            </a:r>
            <a:r>
              <a:rPr lang="en-GB" sz="2000" b="1" u="sng" dirty="0">
                <a:solidFill>
                  <a:srgbClr val="000000"/>
                </a:solidFill>
              </a:rPr>
              <a:t> cu cat </a:t>
            </a:r>
            <a:r>
              <a:rPr lang="en-GB" sz="2000" b="1" u="sng" dirty="0" err="1">
                <a:solidFill>
                  <a:srgbClr val="000000"/>
                </a:solidFill>
              </a:rPr>
              <a:t>mai</a:t>
            </a:r>
            <a:r>
              <a:rPr lang="en-GB" sz="2000" b="1" u="sng" dirty="0">
                <a:solidFill>
                  <a:srgbClr val="000000"/>
                </a:solidFill>
              </a:rPr>
              <a:t> mare </a:t>
            </a:r>
            <a:r>
              <a:rPr lang="en-GB" sz="2000" b="1" u="sng" dirty="0" err="1">
                <a:solidFill>
                  <a:srgbClr val="000000"/>
                </a:solidFill>
              </a:rPr>
              <a:t>atentie</a:t>
            </a:r>
            <a:r>
              <a:rPr lang="en-GB" sz="2000" b="1" u="sng" dirty="0">
                <a:solidFill>
                  <a:srgbClr val="000000"/>
                </a:solidFill>
              </a:rPr>
              <a:t>, </a:t>
            </a:r>
            <a:r>
              <a:rPr lang="en-GB" sz="2000" b="1" u="sng" dirty="0" err="1">
                <a:solidFill>
                  <a:srgbClr val="000000"/>
                </a:solidFill>
              </a:rPr>
              <a:t>iar</a:t>
            </a:r>
            <a:r>
              <a:rPr lang="en-GB" sz="2000" b="1" u="sng" dirty="0">
                <a:solidFill>
                  <a:srgbClr val="000000"/>
                </a:solidFill>
              </a:rPr>
              <a:t> </a:t>
            </a:r>
            <a:r>
              <a:rPr lang="en-GB" sz="2000" b="1" u="sng" dirty="0" err="1">
                <a:solidFill>
                  <a:srgbClr val="000000"/>
                </a:solidFill>
              </a:rPr>
              <a:t>acest</a:t>
            </a:r>
            <a:r>
              <a:rPr lang="en-GB" sz="2000" b="1" u="sng" dirty="0">
                <a:solidFill>
                  <a:srgbClr val="000000"/>
                </a:solidFill>
              </a:rPr>
              <a:t> plan </a:t>
            </a:r>
            <a:r>
              <a:rPr lang="en-GB" sz="2000" b="1" u="sng" dirty="0" err="1">
                <a:solidFill>
                  <a:srgbClr val="000000"/>
                </a:solidFill>
              </a:rPr>
              <a:t>trebuie</a:t>
            </a:r>
            <a:r>
              <a:rPr lang="en-GB" sz="2000" b="1" u="sng" dirty="0">
                <a:solidFill>
                  <a:srgbClr val="000000"/>
                </a:solidFill>
              </a:rPr>
              <a:t> </a:t>
            </a:r>
            <a:r>
              <a:rPr lang="en-GB" sz="2000" b="1" u="sng" dirty="0" err="1">
                <a:solidFill>
                  <a:srgbClr val="000000"/>
                </a:solidFill>
              </a:rPr>
              <a:t>revizuit</a:t>
            </a:r>
            <a:r>
              <a:rPr lang="en-GB" sz="2000" b="1" u="sng" dirty="0">
                <a:solidFill>
                  <a:srgbClr val="000000"/>
                </a:solidFill>
              </a:rPr>
              <a:t> periodic.</a:t>
            </a:r>
          </a:p>
          <a:p>
            <a:pPr marL="109728" indent="0" algn="just" fontAlgn="base">
              <a:buNone/>
            </a:pPr>
            <a:r>
              <a:rPr lang="en-GB" sz="2000" b="1" dirty="0">
                <a:solidFill>
                  <a:srgbClr val="000000"/>
                </a:solidFill>
              </a:rPr>
              <a:t>O </a:t>
            </a:r>
            <a:r>
              <a:rPr lang="en-GB" sz="2000" b="1" dirty="0" err="1">
                <a:solidFill>
                  <a:srgbClr val="000000"/>
                </a:solidFill>
              </a:rPr>
              <a:t>buna</a:t>
            </a:r>
            <a:r>
              <a:rPr lang="en-GB" sz="2000" b="1" dirty="0">
                <a:solidFill>
                  <a:srgbClr val="000000"/>
                </a:solidFill>
              </a:rPr>
              <a:t> </a:t>
            </a:r>
            <a:r>
              <a:rPr lang="en-GB" sz="2000" b="1" dirty="0" err="1">
                <a:solidFill>
                  <a:srgbClr val="000000"/>
                </a:solidFill>
              </a:rPr>
              <a:t>planificare</a:t>
            </a:r>
            <a:r>
              <a:rPr lang="en-GB" sz="2000" b="1" dirty="0">
                <a:solidFill>
                  <a:srgbClr val="000000"/>
                </a:solidFill>
              </a:rPr>
              <a:t> a </a:t>
            </a:r>
            <a:r>
              <a:rPr lang="en-GB" sz="2000" b="1" dirty="0" err="1">
                <a:solidFill>
                  <a:srgbClr val="000000"/>
                </a:solidFill>
              </a:rPr>
              <a:t>dezvoltarii</a:t>
            </a:r>
            <a:r>
              <a:rPr lang="en-GB" sz="2000" b="1" dirty="0">
                <a:solidFill>
                  <a:srgbClr val="000000"/>
                </a:solidFill>
              </a:rPr>
              <a:t> </a:t>
            </a:r>
            <a:r>
              <a:rPr lang="en-GB" sz="2000" b="1" dirty="0" err="1">
                <a:solidFill>
                  <a:srgbClr val="000000"/>
                </a:solidFill>
              </a:rPr>
              <a:t>organizatiei</a:t>
            </a:r>
            <a:r>
              <a:rPr lang="en-GB" sz="2000" b="1" dirty="0">
                <a:solidFill>
                  <a:srgbClr val="000000"/>
                </a:solidFill>
              </a:rPr>
              <a:t> </a:t>
            </a:r>
            <a:r>
              <a:rPr lang="en-GB" sz="2000" b="1" dirty="0" err="1">
                <a:solidFill>
                  <a:srgbClr val="000000"/>
                </a:solidFill>
              </a:rPr>
              <a:t>ofera</a:t>
            </a:r>
            <a:r>
              <a:rPr lang="en-GB" sz="2000" b="1" dirty="0">
                <a:solidFill>
                  <a:srgbClr val="000000"/>
                </a:solidFill>
              </a:rPr>
              <a:t> </a:t>
            </a:r>
            <a:r>
              <a:rPr lang="en-GB" sz="2000" b="1" dirty="0" err="1">
                <a:solidFill>
                  <a:srgbClr val="000000"/>
                </a:solidFill>
              </a:rPr>
              <a:t>raspunsuri</a:t>
            </a:r>
            <a:r>
              <a:rPr lang="en-GB" sz="2000" b="1" dirty="0">
                <a:solidFill>
                  <a:srgbClr val="000000"/>
                </a:solidFill>
              </a:rPr>
              <a:t> la </a:t>
            </a:r>
            <a:r>
              <a:rPr lang="en-GB" sz="2000" b="1" dirty="0" err="1">
                <a:solidFill>
                  <a:srgbClr val="000000"/>
                </a:solidFill>
              </a:rPr>
              <a:t>cateva</a:t>
            </a:r>
            <a:r>
              <a:rPr lang="en-GB" sz="2000" b="1" dirty="0">
                <a:solidFill>
                  <a:srgbClr val="000000"/>
                </a:solidFill>
              </a:rPr>
              <a:t> </a:t>
            </a:r>
            <a:r>
              <a:rPr lang="en-GB" sz="2000" b="1" dirty="0" err="1">
                <a:solidFill>
                  <a:srgbClr val="000000"/>
                </a:solidFill>
              </a:rPr>
              <a:t>intrebari</a:t>
            </a:r>
            <a:r>
              <a:rPr lang="en-GB" sz="2000" b="1" dirty="0">
                <a:solidFill>
                  <a:srgbClr val="000000"/>
                </a:solidFill>
              </a:rPr>
              <a:t> </a:t>
            </a:r>
            <a:r>
              <a:rPr lang="en-GB" sz="2000" b="1" dirty="0" err="1">
                <a:solidFill>
                  <a:srgbClr val="000000"/>
                </a:solidFill>
              </a:rPr>
              <a:t>esentiale</a:t>
            </a:r>
            <a:r>
              <a:rPr lang="en-GB" sz="2000" dirty="0">
                <a:solidFill>
                  <a:srgbClr val="000000"/>
                </a:solidFill>
              </a:rPr>
              <a:t>:</a:t>
            </a:r>
          </a:p>
          <a:p>
            <a:pPr algn="just" fontAlgn="base">
              <a:buFont typeface="Wingdings" pitchFamily="2" charset="2"/>
              <a:buChar char="v"/>
            </a:pPr>
            <a:r>
              <a:rPr lang="en-GB" sz="2000" dirty="0">
                <a:solidFill>
                  <a:srgbClr val="000000"/>
                </a:solidFill>
              </a:rPr>
              <a:t>De </a:t>
            </a:r>
            <a:r>
              <a:rPr lang="en-GB" sz="2000" dirty="0" err="1">
                <a:solidFill>
                  <a:srgbClr val="000000"/>
                </a:solidFill>
              </a:rPr>
              <a:t>ce</a:t>
            </a:r>
            <a:r>
              <a:rPr lang="en-GB" sz="2000" dirty="0">
                <a:solidFill>
                  <a:srgbClr val="000000"/>
                </a:solidFill>
              </a:rPr>
              <a:t> </a:t>
            </a:r>
            <a:r>
              <a:rPr lang="en-GB" sz="2000" dirty="0" err="1">
                <a:solidFill>
                  <a:srgbClr val="000000"/>
                </a:solidFill>
              </a:rPr>
              <a:t>este</a:t>
            </a:r>
            <a:r>
              <a:rPr lang="en-GB" sz="2000" dirty="0">
                <a:solidFill>
                  <a:srgbClr val="000000"/>
                </a:solidFill>
              </a:rPr>
              <a:t> </a:t>
            </a:r>
            <a:r>
              <a:rPr lang="en-GB" sz="2000" dirty="0" err="1">
                <a:solidFill>
                  <a:srgbClr val="000000"/>
                </a:solidFill>
              </a:rPr>
              <a:t>necesara</a:t>
            </a:r>
            <a:r>
              <a:rPr lang="en-GB" sz="2000" dirty="0">
                <a:solidFill>
                  <a:srgbClr val="000000"/>
                </a:solidFill>
              </a:rPr>
              <a:t> </a:t>
            </a:r>
            <a:r>
              <a:rPr lang="en-GB" sz="2000" dirty="0" err="1">
                <a:solidFill>
                  <a:srgbClr val="000000"/>
                </a:solidFill>
              </a:rPr>
              <a:t>transformarea</a:t>
            </a:r>
            <a:r>
              <a:rPr lang="en-GB" sz="2000" dirty="0">
                <a:solidFill>
                  <a:srgbClr val="000000"/>
                </a:solidFill>
              </a:rPr>
              <a:t>?</a:t>
            </a:r>
          </a:p>
          <a:p>
            <a:pPr algn="just" fontAlgn="base">
              <a:buFont typeface="Wingdings" pitchFamily="2" charset="2"/>
              <a:buChar char="v"/>
            </a:pPr>
            <a:r>
              <a:rPr lang="en-GB" sz="2000" dirty="0" err="1">
                <a:solidFill>
                  <a:srgbClr val="000000"/>
                </a:solidFill>
              </a:rPr>
              <a:t>Ce</a:t>
            </a:r>
            <a:r>
              <a:rPr lang="en-GB" sz="2000" dirty="0">
                <a:solidFill>
                  <a:srgbClr val="000000"/>
                </a:solidFill>
              </a:rPr>
              <a:t> se </a:t>
            </a:r>
            <a:r>
              <a:rPr lang="en-GB" sz="2000" dirty="0" err="1">
                <a:solidFill>
                  <a:srgbClr val="000000"/>
                </a:solidFill>
              </a:rPr>
              <a:t>va</a:t>
            </a:r>
            <a:r>
              <a:rPr lang="en-GB" sz="2000" dirty="0">
                <a:solidFill>
                  <a:srgbClr val="000000"/>
                </a:solidFill>
              </a:rPr>
              <a:t> </a:t>
            </a:r>
            <a:r>
              <a:rPr lang="en-GB" sz="2000" dirty="0" err="1">
                <a:solidFill>
                  <a:srgbClr val="000000"/>
                </a:solidFill>
              </a:rPr>
              <a:t>transforma</a:t>
            </a:r>
            <a:r>
              <a:rPr lang="en-GB" sz="2000" dirty="0">
                <a:solidFill>
                  <a:srgbClr val="000000"/>
                </a:solidFill>
              </a:rPr>
              <a:t> in </a:t>
            </a:r>
            <a:r>
              <a:rPr lang="en-GB" sz="2000" dirty="0" err="1">
                <a:solidFill>
                  <a:srgbClr val="000000"/>
                </a:solidFill>
              </a:rPr>
              <a:t>cadrul</a:t>
            </a:r>
            <a:r>
              <a:rPr lang="en-GB" sz="2000" dirty="0">
                <a:solidFill>
                  <a:srgbClr val="000000"/>
                </a:solidFill>
              </a:rPr>
              <a:t> </a:t>
            </a:r>
            <a:r>
              <a:rPr lang="en-GB" sz="2000" dirty="0" err="1">
                <a:solidFill>
                  <a:srgbClr val="000000"/>
                </a:solidFill>
              </a:rPr>
              <a:t>organizatiei</a:t>
            </a:r>
            <a:r>
              <a:rPr lang="en-GB" sz="2000" dirty="0">
                <a:solidFill>
                  <a:srgbClr val="000000"/>
                </a:solidFill>
              </a:rPr>
              <a:t>?</a:t>
            </a:r>
          </a:p>
          <a:p>
            <a:pPr algn="just" fontAlgn="base">
              <a:buFont typeface="Wingdings" pitchFamily="2" charset="2"/>
              <a:buChar char="v"/>
            </a:pPr>
            <a:r>
              <a:rPr lang="en-GB" sz="2000" dirty="0" err="1">
                <a:solidFill>
                  <a:srgbClr val="000000"/>
                </a:solidFill>
              </a:rPr>
              <a:t>Cand</a:t>
            </a:r>
            <a:r>
              <a:rPr lang="en-GB" sz="2000" dirty="0">
                <a:solidFill>
                  <a:srgbClr val="000000"/>
                </a:solidFill>
              </a:rPr>
              <a:t> </a:t>
            </a:r>
            <a:r>
              <a:rPr lang="en-GB" sz="2000" dirty="0" err="1">
                <a:solidFill>
                  <a:srgbClr val="000000"/>
                </a:solidFill>
              </a:rPr>
              <a:t>va</a:t>
            </a:r>
            <a:r>
              <a:rPr lang="en-GB" sz="2000" dirty="0">
                <a:solidFill>
                  <a:srgbClr val="000000"/>
                </a:solidFill>
              </a:rPr>
              <a:t> </a:t>
            </a:r>
            <a:r>
              <a:rPr lang="en-GB" sz="2000" dirty="0" err="1">
                <a:solidFill>
                  <a:srgbClr val="000000"/>
                </a:solidFill>
              </a:rPr>
              <a:t>avea</a:t>
            </a:r>
            <a:r>
              <a:rPr lang="en-GB" sz="2000" dirty="0">
                <a:solidFill>
                  <a:srgbClr val="000000"/>
                </a:solidFill>
              </a:rPr>
              <a:t> </a:t>
            </a:r>
            <a:r>
              <a:rPr lang="en-GB" sz="2000" dirty="0" err="1">
                <a:solidFill>
                  <a:srgbClr val="000000"/>
                </a:solidFill>
              </a:rPr>
              <a:t>loc</a:t>
            </a:r>
            <a:r>
              <a:rPr lang="en-GB" sz="2000" dirty="0">
                <a:solidFill>
                  <a:srgbClr val="000000"/>
                </a:solidFill>
              </a:rPr>
              <a:t> </a:t>
            </a:r>
            <a:r>
              <a:rPr lang="en-GB" sz="2000" dirty="0" err="1">
                <a:solidFill>
                  <a:srgbClr val="000000"/>
                </a:solidFill>
              </a:rPr>
              <a:t>transformarea</a:t>
            </a:r>
            <a:r>
              <a:rPr lang="en-GB" sz="2000" dirty="0">
                <a:solidFill>
                  <a:srgbClr val="000000"/>
                </a:solidFill>
              </a:rPr>
              <a:t>?</a:t>
            </a:r>
          </a:p>
          <a:p>
            <a:pPr algn="just" fontAlgn="base">
              <a:buFont typeface="Wingdings" pitchFamily="2" charset="2"/>
              <a:buChar char="v"/>
            </a:pPr>
            <a:r>
              <a:rPr lang="en-GB" sz="2000" dirty="0">
                <a:solidFill>
                  <a:srgbClr val="000000"/>
                </a:solidFill>
              </a:rPr>
              <a:t>Cum se </a:t>
            </a:r>
            <a:r>
              <a:rPr lang="en-GB" sz="2000" dirty="0" err="1">
                <a:solidFill>
                  <a:srgbClr val="000000"/>
                </a:solidFill>
              </a:rPr>
              <a:t>va</a:t>
            </a:r>
            <a:r>
              <a:rPr lang="en-GB" sz="2000" dirty="0">
                <a:solidFill>
                  <a:srgbClr val="000000"/>
                </a:solidFill>
              </a:rPr>
              <a:t> </a:t>
            </a:r>
            <a:r>
              <a:rPr lang="en-GB" sz="2000" dirty="0" err="1">
                <a:solidFill>
                  <a:srgbClr val="000000"/>
                </a:solidFill>
              </a:rPr>
              <a:t>realiza</a:t>
            </a:r>
            <a:r>
              <a:rPr lang="en-GB" sz="2000" dirty="0">
                <a:solidFill>
                  <a:srgbClr val="000000"/>
                </a:solidFill>
              </a:rPr>
              <a:t> </a:t>
            </a:r>
            <a:r>
              <a:rPr lang="en-GB" sz="2000" dirty="0" err="1">
                <a:solidFill>
                  <a:srgbClr val="000000"/>
                </a:solidFill>
              </a:rPr>
              <a:t>transformarea</a:t>
            </a:r>
            <a:r>
              <a:rPr lang="en-GB" sz="2000" dirty="0">
                <a:solidFill>
                  <a:srgbClr val="000000"/>
                </a:solidFill>
              </a:rPr>
              <a:t>?</a:t>
            </a:r>
          </a:p>
          <a:p>
            <a:pPr algn="just" fontAlgn="base">
              <a:buFont typeface="Wingdings" pitchFamily="2" charset="2"/>
              <a:buChar char="v"/>
            </a:pPr>
            <a:r>
              <a:rPr lang="en-GB" sz="2000" dirty="0">
                <a:solidFill>
                  <a:srgbClr val="000000"/>
                </a:solidFill>
              </a:rPr>
              <a:t>Cat costa </a:t>
            </a:r>
            <a:r>
              <a:rPr lang="en-GB" sz="2000" dirty="0" err="1">
                <a:solidFill>
                  <a:srgbClr val="000000"/>
                </a:solidFill>
              </a:rPr>
              <a:t>si</a:t>
            </a:r>
            <a:r>
              <a:rPr lang="en-GB" sz="2000" dirty="0">
                <a:solidFill>
                  <a:srgbClr val="000000"/>
                </a:solidFill>
              </a:rPr>
              <a:t> cum </a:t>
            </a:r>
            <a:r>
              <a:rPr lang="en-GB" sz="2000" dirty="0" err="1">
                <a:solidFill>
                  <a:srgbClr val="000000"/>
                </a:solidFill>
              </a:rPr>
              <a:t>va</a:t>
            </a:r>
            <a:r>
              <a:rPr lang="en-GB" sz="2000" dirty="0">
                <a:solidFill>
                  <a:srgbClr val="000000"/>
                </a:solidFill>
              </a:rPr>
              <a:t> fi </a:t>
            </a:r>
            <a:r>
              <a:rPr lang="en-GB" sz="2000" dirty="0" err="1">
                <a:solidFill>
                  <a:srgbClr val="000000"/>
                </a:solidFill>
              </a:rPr>
              <a:t>finantata</a:t>
            </a:r>
            <a:r>
              <a:rPr lang="en-GB" sz="2000" dirty="0">
                <a:solidFill>
                  <a:srgbClr val="000000"/>
                </a:solidFill>
              </a:rPr>
              <a:t> </a:t>
            </a:r>
            <a:r>
              <a:rPr lang="en-GB" sz="2000" dirty="0" err="1">
                <a:solidFill>
                  <a:srgbClr val="000000"/>
                </a:solidFill>
              </a:rPr>
              <a:t>transformarea</a:t>
            </a:r>
            <a:r>
              <a:rPr lang="en-GB" sz="2000" dirty="0">
                <a:solidFill>
                  <a:srgbClr val="000000"/>
                </a:solidFill>
              </a:rPr>
              <a:t>?</a:t>
            </a:r>
          </a:p>
          <a:p>
            <a:endParaRPr lang="en-GB" dirty="0"/>
          </a:p>
        </p:txBody>
      </p:sp>
      <p:sp>
        <p:nvSpPr>
          <p:cNvPr id="3" name="Title 2"/>
          <p:cNvSpPr>
            <a:spLocks noGrp="1"/>
          </p:cNvSpPr>
          <p:nvPr>
            <p:ph type="title"/>
          </p:nvPr>
        </p:nvSpPr>
        <p:spPr>
          <a:xfrm>
            <a:off x="152400" y="180045"/>
            <a:ext cx="10972800" cy="623996"/>
          </a:xfrm>
        </p:spPr>
        <p:txBody>
          <a:bodyPr>
            <a:normAutofit/>
          </a:bodyPr>
          <a:lstStyle/>
          <a:p>
            <a:pPr marL="365760" lvl="0" indent="-256032" algn="just">
              <a:spcBef>
                <a:spcPts val="400"/>
              </a:spcBef>
            </a:pPr>
            <a:r>
              <a:rPr lang="en-GB" sz="2400" i="1" dirty="0">
                <a:solidFill>
                  <a:srgbClr val="000000"/>
                </a:solidFill>
                <a:effectLst>
                  <a:outerShdw blurRad="38100" dist="38100" dir="2700000" algn="tl">
                    <a:srgbClr val="000000">
                      <a:alpha val="43137"/>
                    </a:srgbClr>
                  </a:outerShdw>
                </a:effectLst>
                <a:ea typeface="+mn-ea"/>
                <a:cs typeface="+mn-cs"/>
              </a:rPr>
              <a:t>De </a:t>
            </a:r>
            <a:r>
              <a:rPr lang="en-GB" sz="2400" i="1" dirty="0" err="1">
                <a:solidFill>
                  <a:srgbClr val="000000"/>
                </a:solidFill>
                <a:effectLst>
                  <a:outerShdw blurRad="38100" dist="38100" dir="2700000" algn="tl">
                    <a:srgbClr val="000000">
                      <a:alpha val="43137"/>
                    </a:srgbClr>
                  </a:outerShdw>
                </a:effectLst>
                <a:ea typeface="+mn-ea"/>
                <a:cs typeface="+mn-cs"/>
              </a:rPr>
              <a:t>ce</a:t>
            </a:r>
            <a:r>
              <a:rPr lang="en-GB" sz="2400" i="1" dirty="0">
                <a:solidFill>
                  <a:srgbClr val="000000"/>
                </a:solidFill>
                <a:effectLst>
                  <a:outerShdw blurRad="38100" dist="38100" dir="2700000" algn="tl">
                    <a:srgbClr val="000000">
                      <a:alpha val="43137"/>
                    </a:srgbClr>
                  </a:outerShdw>
                </a:effectLst>
                <a:ea typeface="+mn-ea"/>
                <a:cs typeface="+mn-cs"/>
              </a:rPr>
              <a:t> </a:t>
            </a:r>
            <a:r>
              <a:rPr lang="en-GB" sz="2400" i="1" dirty="0" err="1">
                <a:solidFill>
                  <a:srgbClr val="000000"/>
                </a:solidFill>
                <a:effectLst>
                  <a:outerShdw blurRad="38100" dist="38100" dir="2700000" algn="tl">
                    <a:srgbClr val="000000">
                      <a:alpha val="43137"/>
                    </a:srgbClr>
                  </a:outerShdw>
                </a:effectLst>
                <a:ea typeface="+mn-ea"/>
                <a:cs typeface="+mn-cs"/>
              </a:rPr>
              <a:t>este</a:t>
            </a:r>
            <a:r>
              <a:rPr lang="en-GB" sz="2400" i="1" dirty="0">
                <a:solidFill>
                  <a:srgbClr val="000000"/>
                </a:solidFill>
                <a:effectLst>
                  <a:outerShdw blurRad="38100" dist="38100" dir="2700000" algn="tl">
                    <a:srgbClr val="000000">
                      <a:alpha val="43137"/>
                    </a:srgbClr>
                  </a:outerShdw>
                </a:effectLst>
                <a:ea typeface="+mn-ea"/>
                <a:cs typeface="+mn-cs"/>
              </a:rPr>
              <a:t> important </a:t>
            </a:r>
            <a:r>
              <a:rPr lang="en-GB" sz="2400" i="1" dirty="0" err="1">
                <a:solidFill>
                  <a:srgbClr val="000000"/>
                </a:solidFill>
                <a:effectLst>
                  <a:outerShdw blurRad="38100" dist="38100" dir="2700000" algn="tl">
                    <a:srgbClr val="000000">
                      <a:alpha val="43137"/>
                    </a:srgbClr>
                  </a:outerShdw>
                </a:effectLst>
                <a:ea typeface="+mn-ea"/>
                <a:cs typeface="+mn-cs"/>
              </a:rPr>
              <a:t>sa</a:t>
            </a:r>
            <a:r>
              <a:rPr lang="en-GB" sz="2400" i="1" dirty="0">
                <a:solidFill>
                  <a:srgbClr val="000000"/>
                </a:solidFill>
                <a:effectLst>
                  <a:outerShdw blurRad="38100" dist="38100" dir="2700000" algn="tl">
                    <a:srgbClr val="000000">
                      <a:alpha val="43137"/>
                    </a:srgbClr>
                  </a:outerShdw>
                </a:effectLst>
                <a:ea typeface="+mn-ea"/>
                <a:cs typeface="+mn-cs"/>
              </a:rPr>
              <a:t> ne </a:t>
            </a:r>
            <a:r>
              <a:rPr lang="en-GB" sz="2400" i="1" dirty="0" err="1">
                <a:solidFill>
                  <a:srgbClr val="000000"/>
                </a:solidFill>
                <a:effectLst>
                  <a:outerShdw blurRad="38100" dist="38100" dir="2700000" algn="tl">
                    <a:srgbClr val="000000">
                      <a:alpha val="43137"/>
                    </a:srgbClr>
                  </a:outerShdw>
                </a:effectLst>
                <a:ea typeface="+mn-ea"/>
                <a:cs typeface="+mn-cs"/>
              </a:rPr>
              <a:t>planificam</a:t>
            </a:r>
            <a:r>
              <a:rPr lang="en-GB" sz="2400" i="1" dirty="0">
                <a:solidFill>
                  <a:srgbClr val="000000"/>
                </a:solidFill>
                <a:effectLst>
                  <a:outerShdw blurRad="38100" dist="38100" dir="2700000" algn="tl">
                    <a:srgbClr val="000000">
                      <a:alpha val="43137"/>
                    </a:srgbClr>
                  </a:outerShdw>
                </a:effectLst>
                <a:ea typeface="+mn-ea"/>
                <a:cs typeface="+mn-cs"/>
              </a:rPr>
              <a:t> </a:t>
            </a:r>
            <a:r>
              <a:rPr lang="en-GB" sz="2400" i="1" dirty="0" err="1">
                <a:solidFill>
                  <a:srgbClr val="000000"/>
                </a:solidFill>
                <a:effectLst>
                  <a:outerShdw blurRad="38100" dist="38100" dir="2700000" algn="tl">
                    <a:srgbClr val="000000">
                      <a:alpha val="43137"/>
                    </a:srgbClr>
                  </a:outerShdw>
                </a:effectLst>
                <a:ea typeface="+mn-ea"/>
                <a:cs typeface="+mn-cs"/>
              </a:rPr>
              <a:t>dezvoltarea</a:t>
            </a:r>
            <a:r>
              <a:rPr lang="en-GB" sz="2400" i="1" dirty="0">
                <a:solidFill>
                  <a:srgbClr val="000000"/>
                </a:solidFill>
                <a:effectLst>
                  <a:outerShdw blurRad="38100" dist="38100" dir="2700000" algn="tl">
                    <a:srgbClr val="000000">
                      <a:alpha val="43137"/>
                    </a:srgbClr>
                  </a:outerShdw>
                </a:effectLst>
                <a:ea typeface="+mn-ea"/>
                <a:cs typeface="+mn-cs"/>
              </a:rPr>
              <a:t> </a:t>
            </a:r>
            <a:r>
              <a:rPr lang="en-GB" sz="2400" i="1" dirty="0" err="1">
                <a:solidFill>
                  <a:srgbClr val="000000"/>
                </a:solidFill>
                <a:effectLst>
                  <a:outerShdw blurRad="38100" dist="38100" dir="2700000" algn="tl">
                    <a:srgbClr val="000000">
                      <a:alpha val="43137"/>
                    </a:srgbClr>
                  </a:outerShdw>
                </a:effectLst>
                <a:ea typeface="+mn-ea"/>
                <a:cs typeface="+mn-cs"/>
              </a:rPr>
              <a:t>organizatiei</a:t>
            </a:r>
            <a:r>
              <a:rPr lang="en-GB" sz="2400" i="1" dirty="0" smtClean="0">
                <a:solidFill>
                  <a:srgbClr val="000000"/>
                </a:solidFill>
                <a:effectLst>
                  <a:outerShdw blurRad="38100" dist="38100" dir="2700000" algn="tl">
                    <a:srgbClr val="000000">
                      <a:alpha val="43137"/>
                    </a:srgbClr>
                  </a:outerShdw>
                </a:effectLst>
                <a:ea typeface="+mn-ea"/>
                <a:cs typeface="+mn-cs"/>
              </a:rPr>
              <a:t>?</a:t>
            </a:r>
            <a:endParaRPr lang="en-GB" sz="2400" i="1"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78570" y="3484179"/>
            <a:ext cx="4413430" cy="3373822"/>
          </a:xfrm>
          <a:prstGeom prst="rect">
            <a:avLst/>
          </a:prstGeom>
        </p:spPr>
      </p:pic>
    </p:spTree>
    <p:extLst>
      <p:ext uri="{BB962C8B-B14F-4D97-AF65-F5344CB8AC3E}">
        <p14:creationId xmlns:p14="http://schemas.microsoft.com/office/powerpoint/2010/main" val="264436128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99696" y="740353"/>
            <a:ext cx="11766332" cy="5613150"/>
          </a:xfrm>
        </p:spPr>
        <p:txBody>
          <a:bodyPr>
            <a:normAutofit/>
          </a:bodyPr>
          <a:lstStyle/>
          <a:p>
            <a:pPr marL="109728" indent="0" algn="just" fontAlgn="base">
              <a:buNone/>
            </a:pPr>
            <a:r>
              <a:rPr lang="en-GB" sz="2000" b="1" dirty="0" err="1">
                <a:solidFill>
                  <a:srgbClr val="000000"/>
                </a:solidFill>
              </a:rPr>
              <a:t>Finantarea</a:t>
            </a:r>
            <a:r>
              <a:rPr lang="en-GB" sz="2000" dirty="0">
                <a:solidFill>
                  <a:srgbClr val="000000"/>
                </a:solidFill>
              </a:rPr>
              <a:t> </a:t>
            </a:r>
            <a:r>
              <a:rPr lang="en-GB" sz="2000" dirty="0" err="1">
                <a:solidFill>
                  <a:srgbClr val="000000"/>
                </a:solidFill>
              </a:rPr>
              <a:t>reprezinta</a:t>
            </a:r>
            <a:r>
              <a:rPr lang="en-GB" sz="2000" dirty="0">
                <a:solidFill>
                  <a:srgbClr val="000000"/>
                </a:solidFill>
              </a:rPr>
              <a:t> </a:t>
            </a:r>
            <a:r>
              <a:rPr lang="en-GB" sz="2000" dirty="0" err="1">
                <a:solidFill>
                  <a:srgbClr val="000000"/>
                </a:solidFill>
              </a:rPr>
              <a:t>procesul</a:t>
            </a:r>
            <a:r>
              <a:rPr lang="en-GB" sz="2000" dirty="0">
                <a:solidFill>
                  <a:srgbClr val="000000"/>
                </a:solidFill>
              </a:rPr>
              <a:t> de </a:t>
            </a:r>
            <a:r>
              <a:rPr lang="en-GB" sz="2000" dirty="0" err="1">
                <a:solidFill>
                  <a:srgbClr val="000000"/>
                </a:solidFill>
              </a:rPr>
              <a:t>asigurare</a:t>
            </a:r>
            <a:r>
              <a:rPr lang="en-GB" sz="2000" dirty="0">
                <a:solidFill>
                  <a:srgbClr val="000000"/>
                </a:solidFill>
              </a:rPr>
              <a:t> a </a:t>
            </a:r>
            <a:r>
              <a:rPr lang="en-GB" sz="2000" dirty="0" err="1">
                <a:solidFill>
                  <a:srgbClr val="000000"/>
                </a:solidFill>
              </a:rPr>
              <a:t>unor</a:t>
            </a:r>
            <a:r>
              <a:rPr lang="en-GB" sz="2000" dirty="0">
                <a:solidFill>
                  <a:srgbClr val="000000"/>
                </a:solidFill>
              </a:rPr>
              <a:t> </a:t>
            </a:r>
            <a:r>
              <a:rPr lang="en-GB" sz="2000" dirty="0" err="1">
                <a:solidFill>
                  <a:srgbClr val="000000"/>
                </a:solidFill>
              </a:rPr>
              <a:t>fonduri</a:t>
            </a:r>
            <a:r>
              <a:rPr lang="en-GB" sz="2000" dirty="0">
                <a:solidFill>
                  <a:srgbClr val="000000"/>
                </a:solidFill>
              </a:rPr>
              <a:t> </a:t>
            </a:r>
            <a:r>
              <a:rPr lang="en-GB" sz="2000" dirty="0" err="1">
                <a:solidFill>
                  <a:srgbClr val="000000"/>
                </a:solidFill>
              </a:rPr>
              <a:t>banesti</a:t>
            </a:r>
            <a:r>
              <a:rPr lang="en-GB" sz="2000" dirty="0">
                <a:solidFill>
                  <a:srgbClr val="000000"/>
                </a:solidFill>
              </a:rPr>
              <a:t> </a:t>
            </a:r>
            <a:r>
              <a:rPr lang="en-GB" sz="2000" dirty="0" err="1">
                <a:solidFill>
                  <a:srgbClr val="000000"/>
                </a:solidFill>
              </a:rPr>
              <a:t>necesare</a:t>
            </a:r>
            <a:r>
              <a:rPr lang="en-GB" sz="2000" dirty="0">
                <a:solidFill>
                  <a:srgbClr val="000000"/>
                </a:solidFill>
              </a:rPr>
              <a:t> </a:t>
            </a:r>
            <a:r>
              <a:rPr lang="en-GB" sz="2000" dirty="0" err="1">
                <a:solidFill>
                  <a:srgbClr val="000000"/>
                </a:solidFill>
              </a:rPr>
              <a:t>desfasurarii</a:t>
            </a:r>
            <a:r>
              <a:rPr lang="en-GB" sz="2000" dirty="0">
                <a:solidFill>
                  <a:srgbClr val="000000"/>
                </a:solidFill>
              </a:rPr>
              <a:t> </a:t>
            </a:r>
            <a:r>
              <a:rPr lang="en-GB" sz="2000" dirty="0" err="1">
                <a:solidFill>
                  <a:srgbClr val="000000"/>
                </a:solidFill>
              </a:rPr>
              <a:t>unor</a:t>
            </a:r>
            <a:r>
              <a:rPr lang="en-GB" sz="2000" dirty="0">
                <a:solidFill>
                  <a:srgbClr val="000000"/>
                </a:solidFill>
              </a:rPr>
              <a:t> </a:t>
            </a:r>
            <a:r>
              <a:rPr lang="en-GB" sz="2000" dirty="0" err="1">
                <a:solidFill>
                  <a:srgbClr val="000000"/>
                </a:solidFill>
              </a:rPr>
              <a:t>activitati</a:t>
            </a:r>
            <a:r>
              <a:rPr lang="en-GB" sz="2000" dirty="0">
                <a:solidFill>
                  <a:srgbClr val="000000"/>
                </a:solidFill>
              </a:rPr>
              <a:t> ale </a:t>
            </a:r>
            <a:r>
              <a:rPr lang="en-GB" sz="2000" dirty="0" err="1">
                <a:solidFill>
                  <a:srgbClr val="000000"/>
                </a:solidFill>
              </a:rPr>
              <a:t>unei</a:t>
            </a:r>
            <a:r>
              <a:rPr lang="en-GB" sz="2000" dirty="0">
                <a:solidFill>
                  <a:srgbClr val="000000"/>
                </a:solidFill>
              </a:rPr>
              <a:t> </a:t>
            </a:r>
            <a:r>
              <a:rPr lang="en-GB" sz="2000" dirty="0" err="1">
                <a:solidFill>
                  <a:srgbClr val="000000"/>
                </a:solidFill>
              </a:rPr>
              <a:t>intreprinderi</a:t>
            </a:r>
            <a:r>
              <a:rPr lang="en-GB" sz="2000" dirty="0">
                <a:solidFill>
                  <a:srgbClr val="000000"/>
                </a:solidFill>
              </a:rPr>
              <a:t>, </a:t>
            </a:r>
            <a:r>
              <a:rPr lang="en-GB" sz="2000" dirty="0" err="1">
                <a:solidFill>
                  <a:srgbClr val="000000"/>
                </a:solidFill>
              </a:rPr>
              <a:t>institutii</a:t>
            </a:r>
            <a:r>
              <a:rPr lang="en-GB" sz="2000" dirty="0">
                <a:solidFill>
                  <a:srgbClr val="000000"/>
                </a:solidFill>
              </a:rPr>
              <a:t> </a:t>
            </a:r>
            <a:r>
              <a:rPr lang="en-GB" sz="2000" dirty="0" err="1">
                <a:solidFill>
                  <a:srgbClr val="000000"/>
                </a:solidFill>
              </a:rPr>
              <a:t>sau</a:t>
            </a:r>
            <a:r>
              <a:rPr lang="en-GB" sz="2000" dirty="0">
                <a:solidFill>
                  <a:srgbClr val="000000"/>
                </a:solidFill>
              </a:rPr>
              <a:t> ONG.</a:t>
            </a:r>
          </a:p>
          <a:p>
            <a:pPr marL="109728" indent="0" algn="just" fontAlgn="base">
              <a:buNone/>
            </a:pPr>
            <a:r>
              <a:rPr lang="en-GB" sz="2000" b="1" dirty="0" smtClean="0">
                <a:solidFill>
                  <a:srgbClr val="000000"/>
                </a:solidFill>
              </a:rPr>
              <a:t>Cum </a:t>
            </a:r>
            <a:r>
              <a:rPr lang="en-GB" sz="2000" b="1" dirty="0" err="1">
                <a:solidFill>
                  <a:srgbClr val="000000"/>
                </a:solidFill>
              </a:rPr>
              <a:t>poate</a:t>
            </a:r>
            <a:r>
              <a:rPr lang="en-GB" sz="2000" b="1" dirty="0">
                <a:solidFill>
                  <a:srgbClr val="000000"/>
                </a:solidFill>
              </a:rPr>
              <a:t> fi </a:t>
            </a:r>
            <a:r>
              <a:rPr lang="en-GB" sz="2000" b="1" dirty="0" err="1">
                <a:solidFill>
                  <a:srgbClr val="000000"/>
                </a:solidFill>
              </a:rPr>
              <a:t>finantata</a:t>
            </a:r>
            <a:r>
              <a:rPr lang="en-GB" sz="2000" b="1" dirty="0">
                <a:solidFill>
                  <a:srgbClr val="000000"/>
                </a:solidFill>
              </a:rPr>
              <a:t> o </a:t>
            </a:r>
            <a:r>
              <a:rPr lang="en-GB" sz="2000" b="1" dirty="0" err="1">
                <a:solidFill>
                  <a:srgbClr val="000000"/>
                </a:solidFill>
              </a:rPr>
              <a:t>activitate</a:t>
            </a:r>
            <a:r>
              <a:rPr lang="en-GB" sz="2000" b="1" dirty="0">
                <a:solidFill>
                  <a:srgbClr val="000000"/>
                </a:solidFill>
              </a:rPr>
              <a:t>?</a:t>
            </a:r>
            <a:endParaRPr lang="en-GB" sz="2000" dirty="0">
              <a:solidFill>
                <a:srgbClr val="000000"/>
              </a:solidFill>
            </a:endParaRPr>
          </a:p>
          <a:p>
            <a:pPr marL="109728" indent="0" algn="just" fontAlgn="base">
              <a:buNone/>
            </a:pPr>
            <a:r>
              <a:rPr lang="en-GB" sz="2000" dirty="0" err="1">
                <a:solidFill>
                  <a:srgbClr val="000000"/>
                </a:solidFill>
              </a:rPr>
              <a:t>Finantarea</a:t>
            </a:r>
            <a:r>
              <a:rPr lang="en-GB" sz="2000" dirty="0">
                <a:solidFill>
                  <a:srgbClr val="000000"/>
                </a:solidFill>
              </a:rPr>
              <a:t> </a:t>
            </a:r>
            <a:r>
              <a:rPr lang="en-GB" sz="2000" dirty="0" err="1">
                <a:solidFill>
                  <a:srgbClr val="000000"/>
                </a:solidFill>
              </a:rPr>
              <a:t>poate</a:t>
            </a:r>
            <a:r>
              <a:rPr lang="en-GB" sz="2000" dirty="0">
                <a:solidFill>
                  <a:srgbClr val="000000"/>
                </a:solidFill>
              </a:rPr>
              <a:t> fi </a:t>
            </a:r>
            <a:r>
              <a:rPr lang="en-GB" sz="2000" dirty="0" err="1">
                <a:solidFill>
                  <a:srgbClr val="000000"/>
                </a:solidFill>
              </a:rPr>
              <a:t>realizata</a:t>
            </a:r>
            <a:r>
              <a:rPr lang="en-GB" sz="2000" dirty="0">
                <a:solidFill>
                  <a:srgbClr val="000000"/>
                </a:solidFill>
              </a:rPr>
              <a:t> </a:t>
            </a:r>
            <a:r>
              <a:rPr lang="en-GB" sz="2000" dirty="0" err="1">
                <a:solidFill>
                  <a:srgbClr val="000000"/>
                </a:solidFill>
              </a:rPr>
              <a:t>apeland</a:t>
            </a:r>
            <a:r>
              <a:rPr lang="en-GB" sz="2000" dirty="0">
                <a:solidFill>
                  <a:srgbClr val="000000"/>
                </a:solidFill>
              </a:rPr>
              <a:t> </a:t>
            </a:r>
            <a:r>
              <a:rPr lang="en-GB" sz="2000" i="1" dirty="0">
                <a:solidFill>
                  <a:srgbClr val="000000"/>
                </a:solidFill>
              </a:rPr>
              <a:t>la </a:t>
            </a:r>
            <a:r>
              <a:rPr lang="en-GB" sz="2000" i="1" dirty="0" err="1">
                <a:solidFill>
                  <a:srgbClr val="000000"/>
                </a:solidFill>
              </a:rPr>
              <a:t>surse</a:t>
            </a:r>
            <a:r>
              <a:rPr lang="en-GB" sz="2000" i="1" dirty="0">
                <a:solidFill>
                  <a:srgbClr val="000000"/>
                </a:solidFill>
              </a:rPr>
              <a:t> </a:t>
            </a:r>
            <a:r>
              <a:rPr lang="en-GB" sz="2000" i="1" dirty="0" err="1">
                <a:solidFill>
                  <a:srgbClr val="000000"/>
                </a:solidFill>
              </a:rPr>
              <a:t>proprii</a:t>
            </a:r>
            <a:r>
              <a:rPr lang="en-GB" sz="2000" i="1" dirty="0">
                <a:solidFill>
                  <a:srgbClr val="000000"/>
                </a:solidFill>
              </a:rPr>
              <a:t> </a:t>
            </a:r>
            <a:r>
              <a:rPr lang="en-GB" sz="2000" i="1" dirty="0" err="1">
                <a:solidFill>
                  <a:srgbClr val="000000"/>
                </a:solidFill>
              </a:rPr>
              <a:t>sau</a:t>
            </a:r>
            <a:r>
              <a:rPr lang="en-GB" sz="2000" i="1" dirty="0">
                <a:solidFill>
                  <a:srgbClr val="000000"/>
                </a:solidFill>
              </a:rPr>
              <a:t> la </a:t>
            </a:r>
            <a:r>
              <a:rPr lang="en-GB" sz="2000" i="1" dirty="0" err="1">
                <a:solidFill>
                  <a:srgbClr val="000000"/>
                </a:solidFill>
              </a:rPr>
              <a:t>surse</a:t>
            </a:r>
            <a:r>
              <a:rPr lang="en-GB" sz="2000" i="1" dirty="0">
                <a:solidFill>
                  <a:srgbClr val="000000"/>
                </a:solidFill>
              </a:rPr>
              <a:t> </a:t>
            </a:r>
            <a:r>
              <a:rPr lang="en-GB" sz="2000" i="1" dirty="0" err="1">
                <a:solidFill>
                  <a:srgbClr val="000000"/>
                </a:solidFill>
              </a:rPr>
              <a:t>externe</a:t>
            </a:r>
            <a:r>
              <a:rPr lang="en-GB" sz="2000" i="1" dirty="0">
                <a:solidFill>
                  <a:srgbClr val="000000"/>
                </a:solidFill>
              </a:rPr>
              <a:t> (din </a:t>
            </a:r>
            <a:r>
              <a:rPr lang="en-GB" sz="2000" i="1" dirty="0" err="1">
                <a:solidFill>
                  <a:srgbClr val="000000"/>
                </a:solidFill>
              </a:rPr>
              <a:t>afara</a:t>
            </a:r>
            <a:r>
              <a:rPr lang="en-GB" sz="2000" i="1" dirty="0">
                <a:solidFill>
                  <a:srgbClr val="000000"/>
                </a:solidFill>
              </a:rPr>
              <a:t> </a:t>
            </a:r>
            <a:r>
              <a:rPr lang="en-GB" sz="2000" i="1" dirty="0" err="1">
                <a:solidFill>
                  <a:srgbClr val="000000"/>
                </a:solidFill>
              </a:rPr>
              <a:t>organizatiei</a:t>
            </a:r>
            <a:r>
              <a:rPr lang="en-GB" sz="2000" i="1" dirty="0">
                <a:solidFill>
                  <a:srgbClr val="000000"/>
                </a:solidFill>
              </a:rPr>
              <a:t>).</a:t>
            </a:r>
          </a:p>
          <a:p>
            <a:pPr marL="109728" indent="0" algn="just" fontAlgn="base">
              <a:buNone/>
            </a:pPr>
            <a:r>
              <a:rPr lang="en-GB" sz="2000" dirty="0">
                <a:solidFill>
                  <a:srgbClr val="000000"/>
                </a:solidFill>
              </a:rPr>
              <a:t>A) </a:t>
            </a:r>
            <a:r>
              <a:rPr lang="en-GB" sz="2000" i="1" dirty="0" err="1">
                <a:solidFill>
                  <a:srgbClr val="000000"/>
                </a:solidFill>
              </a:rPr>
              <a:t>Sursele</a:t>
            </a:r>
            <a:r>
              <a:rPr lang="en-GB" sz="2000" i="1" dirty="0">
                <a:solidFill>
                  <a:srgbClr val="000000"/>
                </a:solidFill>
              </a:rPr>
              <a:t> interne de </a:t>
            </a:r>
            <a:r>
              <a:rPr lang="en-GB" sz="2000" i="1" dirty="0" err="1">
                <a:solidFill>
                  <a:srgbClr val="000000"/>
                </a:solidFill>
              </a:rPr>
              <a:t>finantare</a:t>
            </a:r>
            <a:r>
              <a:rPr lang="en-GB" sz="2000" dirty="0">
                <a:solidFill>
                  <a:srgbClr val="000000"/>
                </a:solidFill>
              </a:rPr>
              <a:t> pot fi:</a:t>
            </a:r>
          </a:p>
          <a:p>
            <a:pPr marL="109728" indent="0" algn="just" fontAlgn="base">
              <a:buNone/>
            </a:pPr>
            <a:r>
              <a:rPr lang="en-GB" sz="2000" dirty="0">
                <a:solidFill>
                  <a:srgbClr val="000000"/>
                </a:solidFill>
              </a:rPr>
              <a:t>a. </a:t>
            </a:r>
            <a:r>
              <a:rPr lang="en-GB" sz="2000" dirty="0" err="1">
                <a:solidFill>
                  <a:srgbClr val="000000"/>
                </a:solidFill>
              </a:rPr>
              <a:t>Contributiile</a:t>
            </a:r>
            <a:r>
              <a:rPr lang="en-GB" sz="2000" dirty="0">
                <a:solidFill>
                  <a:srgbClr val="000000"/>
                </a:solidFill>
              </a:rPr>
              <a:t> </a:t>
            </a:r>
            <a:r>
              <a:rPr lang="en-GB" sz="2000" dirty="0" err="1">
                <a:solidFill>
                  <a:srgbClr val="000000"/>
                </a:solidFill>
              </a:rPr>
              <a:t>proprietarilor</a:t>
            </a:r>
            <a:r>
              <a:rPr lang="en-GB" sz="2000" dirty="0">
                <a:solidFill>
                  <a:srgbClr val="000000"/>
                </a:solidFill>
              </a:rPr>
              <a:t> </a:t>
            </a:r>
            <a:r>
              <a:rPr lang="en-GB" sz="2000" dirty="0" err="1">
                <a:solidFill>
                  <a:srgbClr val="000000"/>
                </a:solidFill>
              </a:rPr>
              <a:t>sau</a:t>
            </a:r>
            <a:r>
              <a:rPr lang="en-GB" sz="2000" dirty="0">
                <a:solidFill>
                  <a:srgbClr val="000000"/>
                </a:solidFill>
              </a:rPr>
              <a:t> ale </a:t>
            </a:r>
            <a:r>
              <a:rPr lang="en-GB" sz="2000" dirty="0" err="1">
                <a:solidFill>
                  <a:srgbClr val="000000"/>
                </a:solidFill>
              </a:rPr>
              <a:t>membrilor</a:t>
            </a:r>
            <a:r>
              <a:rPr lang="en-GB" sz="2000" dirty="0">
                <a:solidFill>
                  <a:srgbClr val="000000"/>
                </a:solidFill>
              </a:rPr>
              <a:t> </a:t>
            </a:r>
            <a:r>
              <a:rPr lang="en-GB" sz="2000" dirty="0" err="1">
                <a:solidFill>
                  <a:srgbClr val="000000"/>
                </a:solidFill>
              </a:rPr>
              <a:t>organizatiei</a:t>
            </a:r>
            <a:r>
              <a:rPr lang="en-GB" sz="2000" dirty="0">
                <a:solidFill>
                  <a:srgbClr val="000000"/>
                </a:solidFill>
              </a:rPr>
              <a:t>;</a:t>
            </a:r>
          </a:p>
          <a:p>
            <a:pPr marL="109728" indent="0" algn="just" fontAlgn="base">
              <a:buNone/>
            </a:pPr>
            <a:r>
              <a:rPr lang="en-GB" sz="2000" dirty="0">
                <a:solidFill>
                  <a:srgbClr val="000000"/>
                </a:solidFill>
              </a:rPr>
              <a:t>b. </a:t>
            </a:r>
            <a:r>
              <a:rPr lang="en-GB" sz="2000" dirty="0" err="1">
                <a:solidFill>
                  <a:srgbClr val="000000"/>
                </a:solidFill>
              </a:rPr>
              <a:t>Resursele</a:t>
            </a:r>
            <a:r>
              <a:rPr lang="en-GB" sz="2000" dirty="0">
                <a:solidFill>
                  <a:srgbClr val="000000"/>
                </a:solidFill>
              </a:rPr>
              <a:t> </a:t>
            </a:r>
            <a:r>
              <a:rPr lang="en-GB" sz="2000" dirty="0" err="1">
                <a:solidFill>
                  <a:srgbClr val="000000"/>
                </a:solidFill>
              </a:rPr>
              <a:t>excedentare</a:t>
            </a:r>
            <a:r>
              <a:rPr lang="en-GB" sz="2000" dirty="0">
                <a:solidFill>
                  <a:srgbClr val="000000"/>
                </a:solidFill>
              </a:rPr>
              <a:t> generate de </a:t>
            </a:r>
            <a:r>
              <a:rPr lang="en-GB" sz="2000" dirty="0" err="1">
                <a:solidFill>
                  <a:srgbClr val="000000"/>
                </a:solidFill>
              </a:rPr>
              <a:t>activitatea</a:t>
            </a:r>
            <a:r>
              <a:rPr lang="en-GB" sz="2000" dirty="0">
                <a:solidFill>
                  <a:srgbClr val="000000"/>
                </a:solidFill>
              </a:rPr>
              <a:t> </a:t>
            </a:r>
            <a:r>
              <a:rPr lang="en-GB" sz="2000" dirty="0" err="1">
                <a:solidFill>
                  <a:srgbClr val="000000"/>
                </a:solidFill>
              </a:rPr>
              <a:t>organizatiei</a:t>
            </a:r>
            <a:r>
              <a:rPr lang="en-GB" sz="2000" dirty="0">
                <a:solidFill>
                  <a:srgbClr val="000000"/>
                </a:solidFill>
              </a:rPr>
              <a:t> (</a:t>
            </a:r>
            <a:r>
              <a:rPr lang="en-GB" sz="2000" dirty="0" err="1">
                <a:solidFill>
                  <a:srgbClr val="000000"/>
                </a:solidFill>
              </a:rPr>
              <a:t>autofinantare</a:t>
            </a:r>
            <a:r>
              <a:rPr lang="en-GB" sz="2000" dirty="0">
                <a:solidFill>
                  <a:srgbClr val="000000"/>
                </a:solidFill>
              </a:rPr>
              <a:t>).</a:t>
            </a:r>
          </a:p>
          <a:p>
            <a:pPr marL="109728" indent="0" algn="just" fontAlgn="base">
              <a:buNone/>
            </a:pPr>
            <a:r>
              <a:rPr lang="en-GB" sz="2000" dirty="0">
                <a:solidFill>
                  <a:srgbClr val="000000"/>
                </a:solidFill>
              </a:rPr>
              <a:t>B) </a:t>
            </a:r>
            <a:r>
              <a:rPr lang="en-GB" sz="2000" i="1" dirty="0" err="1">
                <a:solidFill>
                  <a:srgbClr val="000000"/>
                </a:solidFill>
              </a:rPr>
              <a:t>Sursele</a:t>
            </a:r>
            <a:r>
              <a:rPr lang="en-GB" sz="2000" i="1" dirty="0">
                <a:solidFill>
                  <a:srgbClr val="000000"/>
                </a:solidFill>
              </a:rPr>
              <a:t> </a:t>
            </a:r>
            <a:r>
              <a:rPr lang="en-GB" sz="2000" i="1" dirty="0" err="1">
                <a:solidFill>
                  <a:srgbClr val="000000"/>
                </a:solidFill>
              </a:rPr>
              <a:t>externe</a:t>
            </a:r>
            <a:r>
              <a:rPr lang="en-GB" sz="2000" i="1" dirty="0">
                <a:solidFill>
                  <a:srgbClr val="000000"/>
                </a:solidFill>
              </a:rPr>
              <a:t> de </a:t>
            </a:r>
            <a:r>
              <a:rPr lang="en-GB" sz="2000" i="1" dirty="0" err="1">
                <a:solidFill>
                  <a:srgbClr val="000000"/>
                </a:solidFill>
              </a:rPr>
              <a:t>finantare</a:t>
            </a:r>
            <a:r>
              <a:rPr lang="en-GB" sz="2000" dirty="0">
                <a:solidFill>
                  <a:srgbClr val="000000"/>
                </a:solidFill>
              </a:rPr>
              <a:t> pot fi:</a:t>
            </a:r>
          </a:p>
          <a:p>
            <a:pPr marL="109728" indent="0" algn="just" fontAlgn="base">
              <a:buNone/>
            </a:pPr>
            <a:r>
              <a:rPr lang="en-GB" sz="2000" dirty="0">
                <a:solidFill>
                  <a:srgbClr val="000000"/>
                </a:solidFill>
              </a:rPr>
              <a:t>a. Credit;</a:t>
            </a:r>
          </a:p>
          <a:p>
            <a:pPr marL="109728" indent="0" algn="just" fontAlgn="base">
              <a:buNone/>
            </a:pPr>
            <a:r>
              <a:rPr lang="en-GB" sz="2000" dirty="0">
                <a:solidFill>
                  <a:srgbClr val="000000"/>
                </a:solidFill>
              </a:rPr>
              <a:t>b. </a:t>
            </a:r>
            <a:r>
              <a:rPr lang="en-GB" sz="2000" dirty="0" err="1">
                <a:solidFill>
                  <a:srgbClr val="000000"/>
                </a:solidFill>
              </a:rPr>
              <a:t>Finantarea</a:t>
            </a:r>
            <a:r>
              <a:rPr lang="en-GB" sz="2000" dirty="0">
                <a:solidFill>
                  <a:srgbClr val="000000"/>
                </a:solidFill>
              </a:rPr>
              <a:t> </a:t>
            </a:r>
            <a:r>
              <a:rPr lang="en-GB" sz="2000" dirty="0" err="1">
                <a:solidFill>
                  <a:srgbClr val="000000"/>
                </a:solidFill>
              </a:rPr>
              <a:t>nerambursabila</a:t>
            </a:r>
            <a:r>
              <a:rPr lang="en-GB" sz="2000" dirty="0">
                <a:solidFill>
                  <a:srgbClr val="000000"/>
                </a:solidFill>
              </a:rPr>
              <a:t>.</a:t>
            </a:r>
          </a:p>
          <a:p>
            <a:endParaRPr lang="en-GB" dirty="0"/>
          </a:p>
        </p:txBody>
      </p:sp>
      <p:sp>
        <p:nvSpPr>
          <p:cNvPr id="3" name="Title 2"/>
          <p:cNvSpPr>
            <a:spLocks noGrp="1"/>
          </p:cNvSpPr>
          <p:nvPr>
            <p:ph type="title"/>
          </p:nvPr>
        </p:nvSpPr>
        <p:spPr>
          <a:xfrm>
            <a:off x="183931" y="116983"/>
            <a:ext cx="10972800" cy="623996"/>
          </a:xfrm>
        </p:spPr>
        <p:txBody>
          <a:bodyPr>
            <a:normAutofit/>
          </a:bodyPr>
          <a:lstStyle/>
          <a:p>
            <a:r>
              <a:rPr lang="en-GB" sz="2400" i="1" dirty="0" err="1">
                <a:solidFill>
                  <a:srgbClr val="000000"/>
                </a:solidFill>
                <a:effectLst>
                  <a:outerShdw blurRad="38100" dist="38100" dir="2700000" algn="tl">
                    <a:srgbClr val="000000">
                      <a:alpha val="43137"/>
                    </a:srgbClr>
                  </a:outerShdw>
                </a:effectLst>
              </a:rPr>
              <a:t>Ce</a:t>
            </a:r>
            <a:r>
              <a:rPr lang="en-GB" sz="2400" i="1" dirty="0">
                <a:solidFill>
                  <a:srgbClr val="000000"/>
                </a:solidFill>
                <a:effectLst>
                  <a:outerShdw blurRad="38100" dist="38100" dir="2700000" algn="tl">
                    <a:srgbClr val="000000">
                      <a:alpha val="43137"/>
                    </a:srgbClr>
                  </a:outerShdw>
                </a:effectLst>
              </a:rPr>
              <a:t> </a:t>
            </a:r>
            <a:r>
              <a:rPr lang="en-GB" sz="2400" i="1" dirty="0" err="1">
                <a:solidFill>
                  <a:srgbClr val="000000"/>
                </a:solidFill>
                <a:effectLst>
                  <a:outerShdw blurRad="38100" dist="38100" dir="2700000" algn="tl">
                    <a:srgbClr val="000000">
                      <a:alpha val="43137"/>
                    </a:srgbClr>
                  </a:outerShdw>
                </a:effectLst>
              </a:rPr>
              <a:t>este</a:t>
            </a:r>
            <a:r>
              <a:rPr lang="en-GB" sz="2400" i="1" dirty="0">
                <a:solidFill>
                  <a:srgbClr val="000000"/>
                </a:solidFill>
                <a:effectLst>
                  <a:outerShdw blurRad="38100" dist="38100" dir="2700000" algn="tl">
                    <a:srgbClr val="000000">
                      <a:alpha val="43137"/>
                    </a:srgbClr>
                  </a:outerShdw>
                </a:effectLst>
              </a:rPr>
              <a:t> </a:t>
            </a:r>
            <a:r>
              <a:rPr lang="en-GB" sz="2400" i="1" dirty="0" err="1">
                <a:solidFill>
                  <a:srgbClr val="000000"/>
                </a:solidFill>
                <a:effectLst>
                  <a:outerShdw blurRad="38100" dist="38100" dir="2700000" algn="tl">
                    <a:srgbClr val="000000">
                      <a:alpha val="43137"/>
                    </a:srgbClr>
                  </a:outerShdw>
                </a:effectLst>
              </a:rPr>
              <a:t>finantarea</a:t>
            </a:r>
            <a:r>
              <a:rPr lang="en-GB" sz="2400" i="1" dirty="0">
                <a:solidFill>
                  <a:srgbClr val="000000"/>
                </a:solidFill>
                <a:effectLst>
                  <a:outerShdw blurRad="38100" dist="38100" dir="2700000" algn="tl">
                    <a:srgbClr val="000000">
                      <a:alpha val="43137"/>
                    </a:srgbClr>
                  </a:outerShdw>
                </a:effectLst>
              </a:rPr>
              <a:t>?</a:t>
            </a:r>
            <a:endParaRPr lang="en-GB" sz="2400" i="1" dirty="0">
              <a:effectLst>
                <a:outerShdw blurRad="38100" dist="38100" dir="2700000" algn="tl">
                  <a:srgbClr val="000000">
                    <a:alpha val="43137"/>
                  </a:srgbClr>
                </a:outerShdw>
              </a:effectLst>
            </a:endParaRPr>
          </a:p>
        </p:txBody>
      </p:sp>
      <p:grpSp>
        <p:nvGrpSpPr>
          <p:cNvPr id="7" name="Group 6"/>
          <p:cNvGrpSpPr/>
          <p:nvPr/>
        </p:nvGrpSpPr>
        <p:grpSpPr>
          <a:xfrm>
            <a:off x="5170762" y="3355717"/>
            <a:ext cx="6753225" cy="3328862"/>
            <a:chOff x="5170762" y="3355717"/>
            <a:chExt cx="6753225" cy="3502282"/>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70762" y="3355717"/>
              <a:ext cx="2143125" cy="214312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13887" y="4263158"/>
              <a:ext cx="2466975" cy="184785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780862" y="4714874"/>
              <a:ext cx="2143125" cy="2143125"/>
            </a:xfrm>
            <a:prstGeom prst="rect">
              <a:avLst/>
            </a:prstGeom>
          </p:spPr>
        </p:pic>
      </p:grpSp>
    </p:spTree>
    <p:extLst>
      <p:ext uri="{BB962C8B-B14F-4D97-AF65-F5344CB8AC3E}">
        <p14:creationId xmlns:p14="http://schemas.microsoft.com/office/powerpoint/2010/main" val="225993286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756119"/>
            <a:ext cx="12060621" cy="5818102"/>
          </a:xfrm>
        </p:spPr>
        <p:txBody>
          <a:bodyPr>
            <a:noAutofit/>
          </a:bodyPr>
          <a:lstStyle/>
          <a:p>
            <a:pPr marL="109728" indent="0" algn="just" fontAlgn="base">
              <a:buNone/>
            </a:pPr>
            <a:r>
              <a:rPr lang="en-GB" sz="2000" b="1" dirty="0">
                <a:solidFill>
                  <a:srgbClr val="000000"/>
                </a:solidFill>
              </a:rPr>
              <a:t>A) </a:t>
            </a:r>
            <a:r>
              <a:rPr lang="en-GB" sz="2000" b="1" i="1" dirty="0" err="1">
                <a:solidFill>
                  <a:srgbClr val="000000"/>
                </a:solidFill>
              </a:rPr>
              <a:t>Sursele</a:t>
            </a:r>
            <a:r>
              <a:rPr lang="en-GB" sz="2000" b="1" i="1" dirty="0">
                <a:solidFill>
                  <a:srgbClr val="000000"/>
                </a:solidFill>
              </a:rPr>
              <a:t> interne de </a:t>
            </a:r>
            <a:r>
              <a:rPr lang="en-GB" sz="2000" b="1" i="1" dirty="0" err="1">
                <a:solidFill>
                  <a:srgbClr val="000000"/>
                </a:solidFill>
              </a:rPr>
              <a:t>finantare</a:t>
            </a:r>
            <a:endParaRPr lang="en-GB" sz="2000" b="1" dirty="0">
              <a:solidFill>
                <a:srgbClr val="000000"/>
              </a:solidFill>
            </a:endParaRPr>
          </a:p>
          <a:p>
            <a:pPr marL="109728" indent="0" algn="just" fontAlgn="base">
              <a:buNone/>
            </a:pPr>
            <a:r>
              <a:rPr lang="en-GB" sz="2000" b="1" dirty="0" err="1">
                <a:solidFill>
                  <a:srgbClr val="000000"/>
                </a:solidFill>
              </a:rPr>
              <a:t>Avantaje</a:t>
            </a:r>
            <a:r>
              <a:rPr lang="en-GB" sz="2000" dirty="0">
                <a:solidFill>
                  <a:srgbClr val="000000"/>
                </a:solidFill>
              </a:rPr>
              <a:t>:</a:t>
            </a:r>
          </a:p>
          <a:p>
            <a:pPr algn="just" fontAlgn="base">
              <a:buFont typeface="Arial"/>
              <a:buChar char="•"/>
            </a:pPr>
            <a:r>
              <a:rPr lang="en-GB" sz="2000" dirty="0" err="1">
                <a:solidFill>
                  <a:srgbClr val="000000"/>
                </a:solidFill>
              </a:rPr>
              <a:t>mentinerea</a:t>
            </a:r>
            <a:r>
              <a:rPr lang="en-GB" sz="2000" dirty="0">
                <a:solidFill>
                  <a:srgbClr val="000000"/>
                </a:solidFill>
              </a:rPr>
              <a:t> </a:t>
            </a:r>
            <a:r>
              <a:rPr lang="en-GB" sz="2000" dirty="0" err="1">
                <a:solidFill>
                  <a:srgbClr val="000000"/>
                </a:solidFill>
              </a:rPr>
              <a:t>independentei</a:t>
            </a:r>
            <a:r>
              <a:rPr lang="en-GB" sz="2000" dirty="0">
                <a:solidFill>
                  <a:srgbClr val="000000"/>
                </a:solidFill>
              </a:rPr>
              <a:t> </a:t>
            </a:r>
            <a:r>
              <a:rPr lang="en-GB" sz="2000" dirty="0" err="1">
                <a:solidFill>
                  <a:srgbClr val="000000"/>
                </a:solidFill>
              </a:rPr>
              <a:t>si</a:t>
            </a:r>
            <a:r>
              <a:rPr lang="en-GB" sz="2000" dirty="0">
                <a:solidFill>
                  <a:srgbClr val="000000"/>
                </a:solidFill>
              </a:rPr>
              <a:t> </a:t>
            </a:r>
            <a:r>
              <a:rPr lang="en-GB" sz="2000" dirty="0" err="1">
                <a:solidFill>
                  <a:srgbClr val="000000"/>
                </a:solidFill>
              </a:rPr>
              <a:t>autonomiei</a:t>
            </a:r>
            <a:r>
              <a:rPr lang="en-GB" sz="2000" dirty="0">
                <a:solidFill>
                  <a:srgbClr val="000000"/>
                </a:solidFill>
              </a:rPr>
              <a:t> </a:t>
            </a:r>
            <a:r>
              <a:rPr lang="en-GB" sz="2000" dirty="0" err="1">
                <a:solidFill>
                  <a:srgbClr val="000000"/>
                </a:solidFill>
              </a:rPr>
              <a:t>financiare</a:t>
            </a:r>
            <a:r>
              <a:rPr lang="en-GB" sz="2000" dirty="0">
                <a:solidFill>
                  <a:srgbClr val="000000"/>
                </a:solidFill>
              </a:rPr>
              <a:t>, </a:t>
            </a:r>
            <a:r>
              <a:rPr lang="en-GB" sz="2000" dirty="0" err="1">
                <a:solidFill>
                  <a:srgbClr val="000000"/>
                </a:solidFill>
              </a:rPr>
              <a:t>deoarece</a:t>
            </a:r>
            <a:r>
              <a:rPr lang="en-GB" sz="2000" dirty="0">
                <a:solidFill>
                  <a:srgbClr val="000000"/>
                </a:solidFill>
              </a:rPr>
              <a:t> nu se </a:t>
            </a:r>
            <a:r>
              <a:rPr lang="en-GB" sz="2000" dirty="0" err="1">
                <a:solidFill>
                  <a:srgbClr val="000000"/>
                </a:solidFill>
              </a:rPr>
              <a:t>creeaza</a:t>
            </a:r>
            <a:r>
              <a:rPr lang="en-GB" sz="2000" dirty="0">
                <a:solidFill>
                  <a:srgbClr val="000000"/>
                </a:solidFill>
              </a:rPr>
              <a:t> </a:t>
            </a:r>
            <a:r>
              <a:rPr lang="en-GB" sz="2000" dirty="0" err="1">
                <a:solidFill>
                  <a:srgbClr val="000000"/>
                </a:solidFill>
              </a:rPr>
              <a:t>obligatii</a:t>
            </a:r>
            <a:r>
              <a:rPr lang="en-GB" sz="2000" dirty="0">
                <a:solidFill>
                  <a:srgbClr val="000000"/>
                </a:solidFill>
              </a:rPr>
              <a:t> </a:t>
            </a:r>
            <a:r>
              <a:rPr lang="en-GB" sz="2000" dirty="0" err="1">
                <a:solidFill>
                  <a:srgbClr val="000000"/>
                </a:solidFill>
              </a:rPr>
              <a:t>suplimentare</a:t>
            </a:r>
            <a:r>
              <a:rPr lang="en-GB" sz="2000" dirty="0">
                <a:solidFill>
                  <a:srgbClr val="000000"/>
                </a:solidFill>
              </a:rPr>
              <a:t> (</a:t>
            </a:r>
            <a:r>
              <a:rPr lang="en-GB" sz="2000" dirty="0" err="1">
                <a:solidFill>
                  <a:srgbClr val="000000"/>
                </a:solidFill>
              </a:rPr>
              <a:t>dobanzi</a:t>
            </a:r>
            <a:r>
              <a:rPr lang="en-GB" sz="2000" dirty="0">
                <a:solidFill>
                  <a:srgbClr val="000000"/>
                </a:solidFill>
              </a:rPr>
              <a:t>, </a:t>
            </a:r>
            <a:r>
              <a:rPr lang="en-GB" sz="2000" dirty="0" err="1">
                <a:solidFill>
                  <a:srgbClr val="000000"/>
                </a:solidFill>
              </a:rPr>
              <a:t>garantii</a:t>
            </a:r>
            <a:r>
              <a:rPr lang="en-GB" sz="2000" dirty="0">
                <a:solidFill>
                  <a:srgbClr val="000000"/>
                </a:solidFill>
              </a:rPr>
              <a:t>);</a:t>
            </a:r>
          </a:p>
          <a:p>
            <a:pPr algn="just" fontAlgn="base">
              <a:buFont typeface="Arial"/>
              <a:buChar char="•"/>
            </a:pPr>
            <a:r>
              <a:rPr lang="en-GB" sz="2000" dirty="0" err="1">
                <a:solidFill>
                  <a:srgbClr val="000000"/>
                </a:solidFill>
              </a:rPr>
              <a:t>pastrarea</a:t>
            </a:r>
            <a:r>
              <a:rPr lang="en-GB" sz="2000" dirty="0">
                <a:solidFill>
                  <a:srgbClr val="000000"/>
                </a:solidFill>
              </a:rPr>
              <a:t> </a:t>
            </a:r>
            <a:r>
              <a:rPr lang="en-GB" sz="2000" dirty="0" err="1">
                <a:solidFill>
                  <a:srgbClr val="000000"/>
                </a:solidFill>
              </a:rPr>
              <a:t>capacitatii</a:t>
            </a:r>
            <a:r>
              <a:rPr lang="en-GB" sz="2000" dirty="0">
                <a:solidFill>
                  <a:srgbClr val="000000"/>
                </a:solidFill>
              </a:rPr>
              <a:t> </a:t>
            </a:r>
            <a:r>
              <a:rPr lang="en-GB" sz="2000" dirty="0" err="1">
                <a:solidFill>
                  <a:srgbClr val="000000"/>
                </a:solidFill>
              </a:rPr>
              <a:t>organizatiei</a:t>
            </a:r>
            <a:r>
              <a:rPr lang="en-GB" sz="2000" dirty="0">
                <a:solidFill>
                  <a:srgbClr val="000000"/>
                </a:solidFill>
              </a:rPr>
              <a:t> de a </a:t>
            </a:r>
            <a:r>
              <a:rPr lang="en-GB" sz="2000" dirty="0" err="1">
                <a:solidFill>
                  <a:srgbClr val="000000"/>
                </a:solidFill>
              </a:rPr>
              <a:t>contracta</a:t>
            </a:r>
            <a:r>
              <a:rPr lang="en-GB" sz="2000" dirty="0">
                <a:solidFill>
                  <a:srgbClr val="000000"/>
                </a:solidFill>
              </a:rPr>
              <a:t> </a:t>
            </a:r>
            <a:r>
              <a:rPr lang="en-GB" sz="2000" dirty="0" err="1">
                <a:solidFill>
                  <a:srgbClr val="000000"/>
                </a:solidFill>
              </a:rPr>
              <a:t>credite</a:t>
            </a:r>
            <a:r>
              <a:rPr lang="en-GB" sz="2000" dirty="0">
                <a:solidFill>
                  <a:srgbClr val="000000"/>
                </a:solidFill>
              </a:rPr>
              <a:t>;</a:t>
            </a:r>
          </a:p>
          <a:p>
            <a:pPr algn="just" fontAlgn="base">
              <a:buFont typeface="Arial"/>
              <a:buChar char="•"/>
            </a:pPr>
            <a:r>
              <a:rPr lang="en-GB" sz="2000" dirty="0" err="1">
                <a:solidFill>
                  <a:srgbClr val="000000"/>
                </a:solidFill>
              </a:rPr>
              <a:t>constituie</a:t>
            </a:r>
            <a:r>
              <a:rPr lang="en-GB" sz="2000" dirty="0">
                <a:solidFill>
                  <a:srgbClr val="000000"/>
                </a:solidFill>
              </a:rPr>
              <a:t> un </a:t>
            </a:r>
            <a:r>
              <a:rPr lang="en-GB" sz="2000" dirty="0" err="1">
                <a:solidFill>
                  <a:srgbClr val="000000"/>
                </a:solidFill>
              </a:rPr>
              <a:t>mijloc</a:t>
            </a:r>
            <a:r>
              <a:rPr lang="en-GB" sz="2000" dirty="0">
                <a:solidFill>
                  <a:srgbClr val="000000"/>
                </a:solidFill>
              </a:rPr>
              <a:t> </a:t>
            </a:r>
            <a:r>
              <a:rPr lang="en-GB" sz="2000" dirty="0" err="1">
                <a:solidFill>
                  <a:srgbClr val="000000"/>
                </a:solidFill>
              </a:rPr>
              <a:t>sigur</a:t>
            </a:r>
            <a:r>
              <a:rPr lang="en-GB" sz="2000" dirty="0">
                <a:solidFill>
                  <a:srgbClr val="000000"/>
                </a:solidFill>
              </a:rPr>
              <a:t> de </a:t>
            </a:r>
            <a:r>
              <a:rPr lang="en-GB" sz="2000" dirty="0" err="1">
                <a:solidFill>
                  <a:srgbClr val="000000"/>
                </a:solidFill>
              </a:rPr>
              <a:t>acoperire</a:t>
            </a:r>
            <a:r>
              <a:rPr lang="en-GB" sz="2000" dirty="0">
                <a:solidFill>
                  <a:srgbClr val="000000"/>
                </a:solidFill>
              </a:rPr>
              <a:t> a </a:t>
            </a:r>
            <a:r>
              <a:rPr lang="en-GB" sz="2000" dirty="0" err="1">
                <a:solidFill>
                  <a:srgbClr val="000000"/>
                </a:solidFill>
              </a:rPr>
              <a:t>necesitatilor</a:t>
            </a:r>
            <a:r>
              <a:rPr lang="en-GB" sz="2000" dirty="0">
                <a:solidFill>
                  <a:srgbClr val="000000"/>
                </a:solidFill>
              </a:rPr>
              <a:t> </a:t>
            </a:r>
            <a:r>
              <a:rPr lang="en-GB" sz="2000" dirty="0" err="1">
                <a:solidFill>
                  <a:srgbClr val="000000"/>
                </a:solidFill>
              </a:rPr>
              <a:t>financiare</a:t>
            </a:r>
            <a:r>
              <a:rPr lang="en-GB" sz="2000" dirty="0">
                <a:solidFill>
                  <a:srgbClr val="000000"/>
                </a:solidFill>
              </a:rPr>
              <a:t> ale </a:t>
            </a:r>
            <a:r>
              <a:rPr lang="en-GB" sz="2000" dirty="0" err="1">
                <a:solidFill>
                  <a:srgbClr val="000000"/>
                </a:solidFill>
              </a:rPr>
              <a:t>organizatiei</a:t>
            </a:r>
            <a:r>
              <a:rPr lang="en-GB" sz="2000" dirty="0">
                <a:solidFill>
                  <a:srgbClr val="000000"/>
                </a:solidFill>
              </a:rPr>
              <a:t>.</a:t>
            </a:r>
          </a:p>
          <a:p>
            <a:pPr marL="109728" indent="0" algn="just" fontAlgn="base">
              <a:buNone/>
            </a:pPr>
            <a:r>
              <a:rPr lang="en-GB" sz="2000" b="1" dirty="0" err="1">
                <a:solidFill>
                  <a:srgbClr val="000000"/>
                </a:solidFill>
              </a:rPr>
              <a:t>Dezavantaje</a:t>
            </a:r>
            <a:r>
              <a:rPr lang="en-GB" sz="2000" dirty="0">
                <a:solidFill>
                  <a:srgbClr val="000000"/>
                </a:solidFill>
              </a:rPr>
              <a:t>:</a:t>
            </a:r>
          </a:p>
          <a:p>
            <a:pPr algn="just" fontAlgn="base">
              <a:buFont typeface="Arial"/>
              <a:buChar char="•"/>
            </a:pPr>
            <a:r>
              <a:rPr lang="en-GB" sz="2000" dirty="0" err="1">
                <a:solidFill>
                  <a:srgbClr val="000000"/>
                </a:solidFill>
              </a:rPr>
              <a:t>proprietarii</a:t>
            </a:r>
            <a:r>
              <a:rPr lang="en-GB" sz="2000" dirty="0">
                <a:solidFill>
                  <a:srgbClr val="000000"/>
                </a:solidFill>
              </a:rPr>
              <a:t> </a:t>
            </a:r>
            <a:r>
              <a:rPr lang="en-GB" sz="2000" dirty="0" err="1">
                <a:solidFill>
                  <a:srgbClr val="000000"/>
                </a:solidFill>
              </a:rPr>
              <a:t>dispun</a:t>
            </a:r>
            <a:r>
              <a:rPr lang="en-GB" sz="2000" dirty="0">
                <a:solidFill>
                  <a:srgbClr val="000000"/>
                </a:solidFill>
              </a:rPr>
              <a:t> de </a:t>
            </a:r>
            <a:r>
              <a:rPr lang="en-GB" sz="2000" dirty="0" err="1">
                <a:solidFill>
                  <a:srgbClr val="000000"/>
                </a:solidFill>
              </a:rPr>
              <a:t>fonduri</a:t>
            </a:r>
            <a:r>
              <a:rPr lang="en-GB" sz="2000" dirty="0">
                <a:solidFill>
                  <a:srgbClr val="000000"/>
                </a:solidFill>
              </a:rPr>
              <a:t> </a:t>
            </a:r>
            <a:r>
              <a:rPr lang="en-GB" sz="2000" dirty="0" err="1">
                <a:solidFill>
                  <a:srgbClr val="000000"/>
                </a:solidFill>
              </a:rPr>
              <a:t>mai</a:t>
            </a:r>
            <a:r>
              <a:rPr lang="en-GB" sz="2000" dirty="0">
                <a:solidFill>
                  <a:srgbClr val="000000"/>
                </a:solidFill>
              </a:rPr>
              <a:t> </a:t>
            </a:r>
            <a:r>
              <a:rPr lang="en-GB" sz="2000" dirty="0" err="1">
                <a:solidFill>
                  <a:srgbClr val="000000"/>
                </a:solidFill>
              </a:rPr>
              <a:t>reduse</a:t>
            </a:r>
            <a:r>
              <a:rPr lang="en-GB" sz="2000" dirty="0">
                <a:solidFill>
                  <a:srgbClr val="000000"/>
                </a:solidFill>
              </a:rPr>
              <a:t> </a:t>
            </a:r>
            <a:r>
              <a:rPr lang="en-GB" sz="2000" dirty="0" err="1">
                <a:solidFill>
                  <a:srgbClr val="000000"/>
                </a:solidFill>
              </a:rPr>
              <a:t>pentru</a:t>
            </a:r>
            <a:r>
              <a:rPr lang="en-GB" sz="2000" dirty="0">
                <a:solidFill>
                  <a:srgbClr val="000000"/>
                </a:solidFill>
              </a:rPr>
              <a:t> a </a:t>
            </a:r>
            <a:r>
              <a:rPr lang="en-GB" sz="2000" dirty="0" err="1">
                <a:solidFill>
                  <a:srgbClr val="000000"/>
                </a:solidFill>
              </a:rPr>
              <a:t>investi</a:t>
            </a:r>
            <a:r>
              <a:rPr lang="en-GB" sz="2000" dirty="0">
                <a:solidFill>
                  <a:srgbClr val="000000"/>
                </a:solidFill>
              </a:rPr>
              <a:t> in </a:t>
            </a:r>
            <a:r>
              <a:rPr lang="en-GB" sz="2000" dirty="0" err="1">
                <a:solidFill>
                  <a:srgbClr val="000000"/>
                </a:solidFill>
              </a:rPr>
              <a:t>alte</a:t>
            </a:r>
            <a:r>
              <a:rPr lang="en-GB" sz="2000" dirty="0">
                <a:solidFill>
                  <a:srgbClr val="000000"/>
                </a:solidFill>
              </a:rPr>
              <a:t> </a:t>
            </a:r>
            <a:r>
              <a:rPr lang="en-GB" sz="2000" dirty="0" err="1">
                <a:solidFill>
                  <a:srgbClr val="000000"/>
                </a:solidFill>
              </a:rPr>
              <a:t>activitati</a:t>
            </a:r>
            <a:r>
              <a:rPr lang="en-GB" sz="2000" dirty="0">
                <a:solidFill>
                  <a:srgbClr val="000000"/>
                </a:solidFill>
              </a:rPr>
              <a:t> </a:t>
            </a:r>
            <a:r>
              <a:rPr lang="en-GB" sz="2000" dirty="0" err="1">
                <a:solidFill>
                  <a:srgbClr val="000000"/>
                </a:solidFill>
              </a:rPr>
              <a:t>mai</a:t>
            </a:r>
            <a:r>
              <a:rPr lang="en-GB" sz="2000" dirty="0">
                <a:solidFill>
                  <a:srgbClr val="000000"/>
                </a:solidFill>
              </a:rPr>
              <a:t> </a:t>
            </a:r>
            <a:r>
              <a:rPr lang="en-GB" sz="2000" dirty="0" err="1">
                <a:solidFill>
                  <a:srgbClr val="000000"/>
                </a:solidFill>
              </a:rPr>
              <a:t>profitabile</a:t>
            </a:r>
            <a:r>
              <a:rPr lang="en-GB" sz="2000" dirty="0">
                <a:solidFill>
                  <a:srgbClr val="000000"/>
                </a:solidFill>
              </a:rPr>
              <a:t> </a:t>
            </a:r>
            <a:r>
              <a:rPr lang="en-GB" sz="2000" dirty="0" err="1">
                <a:solidFill>
                  <a:srgbClr val="000000"/>
                </a:solidFill>
              </a:rPr>
              <a:t>decat</a:t>
            </a:r>
            <a:r>
              <a:rPr lang="en-GB" sz="2000" dirty="0">
                <a:solidFill>
                  <a:srgbClr val="000000"/>
                </a:solidFill>
              </a:rPr>
              <a:t> </a:t>
            </a:r>
            <a:r>
              <a:rPr lang="en-GB" sz="2000" dirty="0" err="1">
                <a:solidFill>
                  <a:srgbClr val="000000"/>
                </a:solidFill>
              </a:rPr>
              <a:t>activitatea</a:t>
            </a:r>
            <a:r>
              <a:rPr lang="en-GB" sz="2000" dirty="0">
                <a:solidFill>
                  <a:srgbClr val="000000"/>
                </a:solidFill>
              </a:rPr>
              <a:t> care a </a:t>
            </a:r>
            <a:r>
              <a:rPr lang="en-GB" sz="2000" dirty="0" err="1">
                <a:solidFill>
                  <a:srgbClr val="000000"/>
                </a:solidFill>
              </a:rPr>
              <a:t>generat</a:t>
            </a:r>
            <a:r>
              <a:rPr lang="en-GB" sz="2000" dirty="0">
                <a:solidFill>
                  <a:srgbClr val="000000"/>
                </a:solidFill>
              </a:rPr>
              <a:t> </a:t>
            </a:r>
            <a:r>
              <a:rPr lang="en-GB" sz="2000" dirty="0" err="1">
                <a:solidFill>
                  <a:srgbClr val="000000"/>
                </a:solidFill>
              </a:rPr>
              <a:t>excedentul</a:t>
            </a:r>
            <a:r>
              <a:rPr lang="en-GB" sz="2000" dirty="0">
                <a:solidFill>
                  <a:srgbClr val="000000"/>
                </a:solidFill>
              </a:rPr>
              <a:t> </a:t>
            </a:r>
            <a:r>
              <a:rPr lang="en-GB" sz="2000" dirty="0" err="1">
                <a:solidFill>
                  <a:srgbClr val="000000"/>
                </a:solidFill>
              </a:rPr>
              <a:t>financiar</a:t>
            </a:r>
            <a:r>
              <a:rPr lang="en-GB" sz="2000" dirty="0">
                <a:solidFill>
                  <a:srgbClr val="000000"/>
                </a:solidFill>
              </a:rPr>
              <a:t>.</a:t>
            </a:r>
          </a:p>
          <a:p>
            <a:pPr marL="109728" indent="0" algn="just" fontAlgn="base">
              <a:buNone/>
            </a:pPr>
            <a:r>
              <a:rPr lang="en-GB" sz="2000" b="1" dirty="0">
                <a:solidFill>
                  <a:srgbClr val="000000"/>
                </a:solidFill>
              </a:rPr>
              <a:t>B) </a:t>
            </a:r>
            <a:r>
              <a:rPr lang="en-GB" sz="2000" b="1" i="1" dirty="0" err="1">
                <a:solidFill>
                  <a:srgbClr val="000000"/>
                </a:solidFill>
              </a:rPr>
              <a:t>Sursele</a:t>
            </a:r>
            <a:r>
              <a:rPr lang="en-GB" sz="2000" b="1" i="1" dirty="0">
                <a:solidFill>
                  <a:srgbClr val="000000"/>
                </a:solidFill>
              </a:rPr>
              <a:t> </a:t>
            </a:r>
            <a:r>
              <a:rPr lang="en-GB" sz="2000" b="1" i="1" dirty="0" err="1">
                <a:solidFill>
                  <a:srgbClr val="000000"/>
                </a:solidFill>
              </a:rPr>
              <a:t>externe</a:t>
            </a:r>
            <a:r>
              <a:rPr lang="en-GB" sz="2000" b="1" i="1" dirty="0">
                <a:solidFill>
                  <a:srgbClr val="000000"/>
                </a:solidFill>
              </a:rPr>
              <a:t> de </a:t>
            </a:r>
            <a:r>
              <a:rPr lang="en-GB" sz="2000" b="1" i="1" dirty="0" err="1">
                <a:solidFill>
                  <a:srgbClr val="000000"/>
                </a:solidFill>
              </a:rPr>
              <a:t>finantare</a:t>
            </a:r>
            <a:endParaRPr lang="en-GB" sz="2000" b="1" dirty="0">
              <a:solidFill>
                <a:srgbClr val="000000"/>
              </a:solidFill>
            </a:endParaRPr>
          </a:p>
          <a:p>
            <a:pPr marL="109728" indent="0" algn="just" fontAlgn="base">
              <a:buNone/>
            </a:pPr>
            <a:r>
              <a:rPr lang="en-GB" sz="2000" b="1" dirty="0">
                <a:solidFill>
                  <a:srgbClr val="000000"/>
                </a:solidFill>
              </a:rPr>
              <a:t>a. </a:t>
            </a:r>
            <a:r>
              <a:rPr lang="en-GB" sz="2000" b="1" dirty="0" err="1">
                <a:solidFill>
                  <a:srgbClr val="000000"/>
                </a:solidFill>
              </a:rPr>
              <a:t>Creditul</a:t>
            </a:r>
            <a:endParaRPr lang="en-GB" sz="2000" b="1" dirty="0">
              <a:solidFill>
                <a:srgbClr val="000000"/>
              </a:solidFill>
            </a:endParaRPr>
          </a:p>
          <a:p>
            <a:pPr marL="109728" indent="0" algn="just" fontAlgn="base">
              <a:buNone/>
            </a:pPr>
            <a:r>
              <a:rPr lang="en-GB" sz="2000" b="1" dirty="0" err="1">
                <a:solidFill>
                  <a:srgbClr val="000000"/>
                </a:solidFill>
              </a:rPr>
              <a:t>Avantaje</a:t>
            </a:r>
            <a:r>
              <a:rPr lang="en-GB" sz="2000" dirty="0">
                <a:solidFill>
                  <a:srgbClr val="000000"/>
                </a:solidFill>
              </a:rPr>
              <a:t>:</a:t>
            </a:r>
          </a:p>
          <a:p>
            <a:pPr algn="just" fontAlgn="base">
              <a:buFont typeface="Arial"/>
              <a:buChar char="•"/>
            </a:pPr>
            <a:r>
              <a:rPr lang="en-GB" sz="2000" dirty="0" err="1">
                <a:solidFill>
                  <a:srgbClr val="000000"/>
                </a:solidFill>
              </a:rPr>
              <a:t>timp</a:t>
            </a:r>
            <a:r>
              <a:rPr lang="en-GB" sz="2000" dirty="0">
                <a:solidFill>
                  <a:srgbClr val="000000"/>
                </a:solidFill>
              </a:rPr>
              <a:t> </a:t>
            </a:r>
            <a:r>
              <a:rPr lang="en-GB" sz="2000" dirty="0" err="1">
                <a:solidFill>
                  <a:srgbClr val="000000"/>
                </a:solidFill>
              </a:rPr>
              <a:t>scurt</a:t>
            </a:r>
            <a:r>
              <a:rPr lang="en-GB" sz="2000" dirty="0">
                <a:solidFill>
                  <a:srgbClr val="000000"/>
                </a:solidFill>
              </a:rPr>
              <a:t> de </a:t>
            </a:r>
            <a:r>
              <a:rPr lang="en-GB" sz="2000" dirty="0" err="1">
                <a:solidFill>
                  <a:srgbClr val="000000"/>
                </a:solidFill>
              </a:rPr>
              <a:t>acces</a:t>
            </a:r>
            <a:r>
              <a:rPr lang="en-GB" sz="2000" dirty="0">
                <a:solidFill>
                  <a:srgbClr val="000000"/>
                </a:solidFill>
              </a:rPr>
              <a:t> la </a:t>
            </a:r>
            <a:r>
              <a:rPr lang="en-GB" sz="2000" dirty="0" err="1">
                <a:solidFill>
                  <a:srgbClr val="000000"/>
                </a:solidFill>
              </a:rPr>
              <a:t>resursele</a:t>
            </a:r>
            <a:r>
              <a:rPr lang="en-GB" sz="2000" dirty="0">
                <a:solidFill>
                  <a:srgbClr val="000000"/>
                </a:solidFill>
              </a:rPr>
              <a:t> </a:t>
            </a:r>
            <a:r>
              <a:rPr lang="en-GB" sz="2000" dirty="0" err="1">
                <a:solidFill>
                  <a:srgbClr val="000000"/>
                </a:solidFill>
              </a:rPr>
              <a:t>financiare</a:t>
            </a:r>
            <a:r>
              <a:rPr lang="en-GB" sz="2000" dirty="0">
                <a:solidFill>
                  <a:srgbClr val="000000"/>
                </a:solidFill>
              </a:rPr>
              <a:t> </a:t>
            </a:r>
            <a:r>
              <a:rPr lang="en-GB" sz="2000" dirty="0" err="1">
                <a:solidFill>
                  <a:srgbClr val="000000"/>
                </a:solidFill>
              </a:rPr>
              <a:t>necesare</a:t>
            </a:r>
            <a:r>
              <a:rPr lang="en-GB" sz="2000" dirty="0">
                <a:solidFill>
                  <a:srgbClr val="000000"/>
                </a:solidFill>
              </a:rPr>
              <a:t>;</a:t>
            </a:r>
          </a:p>
          <a:p>
            <a:pPr algn="just" fontAlgn="base">
              <a:buFont typeface="Arial"/>
              <a:buChar char="•"/>
            </a:pPr>
            <a:r>
              <a:rPr lang="en-GB" sz="2000" dirty="0" err="1">
                <a:solidFill>
                  <a:srgbClr val="000000"/>
                </a:solidFill>
              </a:rPr>
              <a:t>este</a:t>
            </a:r>
            <a:r>
              <a:rPr lang="en-GB" sz="2000" dirty="0">
                <a:solidFill>
                  <a:srgbClr val="000000"/>
                </a:solidFill>
              </a:rPr>
              <a:t> </a:t>
            </a:r>
            <a:r>
              <a:rPr lang="en-GB" sz="2000" dirty="0" err="1">
                <a:solidFill>
                  <a:srgbClr val="000000"/>
                </a:solidFill>
              </a:rPr>
              <a:t>accesibil</a:t>
            </a:r>
            <a:r>
              <a:rPr lang="en-GB" sz="2000" dirty="0">
                <a:solidFill>
                  <a:srgbClr val="000000"/>
                </a:solidFill>
              </a:rPr>
              <a:t> in </a:t>
            </a:r>
            <a:r>
              <a:rPr lang="en-GB" sz="2000" dirty="0" err="1">
                <a:solidFill>
                  <a:srgbClr val="000000"/>
                </a:solidFill>
              </a:rPr>
              <a:t>orice</a:t>
            </a:r>
            <a:r>
              <a:rPr lang="en-GB" sz="2000" dirty="0">
                <a:solidFill>
                  <a:srgbClr val="000000"/>
                </a:solidFill>
              </a:rPr>
              <a:t> moment;</a:t>
            </a:r>
          </a:p>
          <a:p>
            <a:pPr algn="just" fontAlgn="base">
              <a:buFont typeface="Arial"/>
              <a:buChar char="•"/>
            </a:pPr>
            <a:r>
              <a:rPr lang="en-GB" sz="2000" dirty="0" err="1">
                <a:solidFill>
                  <a:srgbClr val="000000"/>
                </a:solidFill>
              </a:rPr>
              <a:t>poate</a:t>
            </a:r>
            <a:r>
              <a:rPr lang="en-GB" sz="2000" dirty="0">
                <a:solidFill>
                  <a:srgbClr val="000000"/>
                </a:solidFill>
              </a:rPr>
              <a:t> fi </a:t>
            </a:r>
            <a:r>
              <a:rPr lang="en-GB" sz="2000" dirty="0" err="1">
                <a:solidFill>
                  <a:srgbClr val="000000"/>
                </a:solidFill>
              </a:rPr>
              <a:t>obtinut</a:t>
            </a:r>
            <a:r>
              <a:rPr lang="en-GB" sz="2000" dirty="0">
                <a:solidFill>
                  <a:srgbClr val="000000"/>
                </a:solidFill>
              </a:rPr>
              <a:t> un </a:t>
            </a:r>
            <a:r>
              <a:rPr lang="en-GB" sz="2000" dirty="0" err="1">
                <a:solidFill>
                  <a:srgbClr val="000000"/>
                </a:solidFill>
              </a:rPr>
              <a:t>volum</a:t>
            </a:r>
            <a:r>
              <a:rPr lang="en-GB" sz="2000" dirty="0">
                <a:solidFill>
                  <a:srgbClr val="000000"/>
                </a:solidFill>
              </a:rPr>
              <a:t> </a:t>
            </a:r>
            <a:r>
              <a:rPr lang="en-GB" sz="2000" dirty="0" err="1">
                <a:solidFill>
                  <a:srgbClr val="000000"/>
                </a:solidFill>
              </a:rPr>
              <a:t>variabil</a:t>
            </a:r>
            <a:r>
              <a:rPr lang="en-GB" sz="2000" dirty="0">
                <a:solidFill>
                  <a:srgbClr val="000000"/>
                </a:solidFill>
              </a:rPr>
              <a:t> de </a:t>
            </a:r>
            <a:r>
              <a:rPr lang="en-GB" sz="2000" dirty="0" err="1">
                <a:solidFill>
                  <a:srgbClr val="000000"/>
                </a:solidFill>
              </a:rPr>
              <a:t>resurse</a:t>
            </a:r>
            <a:r>
              <a:rPr lang="en-GB" sz="2000" dirty="0">
                <a:solidFill>
                  <a:srgbClr val="000000"/>
                </a:solidFill>
              </a:rPr>
              <a:t> </a:t>
            </a:r>
            <a:r>
              <a:rPr lang="en-GB" sz="2000" dirty="0" err="1">
                <a:solidFill>
                  <a:srgbClr val="000000"/>
                </a:solidFill>
              </a:rPr>
              <a:t>financiare</a:t>
            </a:r>
            <a:r>
              <a:rPr lang="en-GB" sz="2000" dirty="0">
                <a:solidFill>
                  <a:srgbClr val="000000"/>
                </a:solidFill>
              </a:rPr>
              <a:t>, </a:t>
            </a:r>
            <a:r>
              <a:rPr lang="en-GB" sz="2000" dirty="0" err="1">
                <a:solidFill>
                  <a:srgbClr val="000000"/>
                </a:solidFill>
              </a:rPr>
              <a:t>functie</a:t>
            </a:r>
            <a:r>
              <a:rPr lang="en-GB" sz="2000" dirty="0">
                <a:solidFill>
                  <a:srgbClr val="000000"/>
                </a:solidFill>
              </a:rPr>
              <a:t> de </a:t>
            </a:r>
            <a:r>
              <a:rPr lang="en-GB" sz="2000" dirty="0" err="1">
                <a:solidFill>
                  <a:srgbClr val="000000"/>
                </a:solidFill>
              </a:rPr>
              <a:t>necesitati</a:t>
            </a:r>
            <a:r>
              <a:rPr lang="en-GB" sz="2000" dirty="0">
                <a:solidFill>
                  <a:srgbClr val="000000"/>
                </a:solidFill>
              </a:rPr>
              <a:t>;</a:t>
            </a:r>
          </a:p>
          <a:p>
            <a:pPr algn="just" fontAlgn="base">
              <a:buFont typeface="Arial"/>
              <a:buChar char="•"/>
            </a:pPr>
            <a:r>
              <a:rPr lang="en-GB" sz="2000" dirty="0" err="1">
                <a:solidFill>
                  <a:srgbClr val="000000"/>
                </a:solidFill>
              </a:rPr>
              <a:t>posibilitate</a:t>
            </a:r>
            <a:r>
              <a:rPr lang="en-GB" sz="2000" dirty="0">
                <a:solidFill>
                  <a:srgbClr val="000000"/>
                </a:solidFill>
              </a:rPr>
              <a:t> de </a:t>
            </a:r>
            <a:r>
              <a:rPr lang="en-GB" sz="2000" dirty="0" err="1">
                <a:solidFill>
                  <a:srgbClr val="000000"/>
                </a:solidFill>
              </a:rPr>
              <a:t>negociere</a:t>
            </a:r>
            <a:r>
              <a:rPr lang="en-GB" sz="2000" dirty="0">
                <a:solidFill>
                  <a:srgbClr val="000000"/>
                </a:solidFill>
              </a:rPr>
              <a:t> a </a:t>
            </a:r>
            <a:r>
              <a:rPr lang="en-GB" sz="2000" dirty="0" err="1">
                <a:solidFill>
                  <a:srgbClr val="000000"/>
                </a:solidFill>
              </a:rPr>
              <a:t>conditiilor</a:t>
            </a:r>
            <a:r>
              <a:rPr lang="en-GB" sz="2000" dirty="0">
                <a:solidFill>
                  <a:srgbClr val="000000"/>
                </a:solidFill>
              </a:rPr>
              <a:t> de </a:t>
            </a:r>
            <a:r>
              <a:rPr lang="en-GB" sz="2000" dirty="0" err="1">
                <a:solidFill>
                  <a:srgbClr val="000000"/>
                </a:solidFill>
              </a:rPr>
              <a:t>rambursare</a:t>
            </a:r>
            <a:r>
              <a:rPr lang="en-GB" sz="2000" dirty="0" smtClean="0">
                <a:solidFill>
                  <a:srgbClr val="000000"/>
                </a:solidFill>
              </a:rPr>
              <a:t>.</a:t>
            </a:r>
            <a:endParaRPr lang="en-GB" sz="2000" dirty="0">
              <a:solidFill>
                <a:srgbClr val="000000"/>
              </a:solidFill>
            </a:endParaRPr>
          </a:p>
        </p:txBody>
      </p:sp>
      <p:sp>
        <p:nvSpPr>
          <p:cNvPr id="3" name="Title 2"/>
          <p:cNvSpPr>
            <a:spLocks noGrp="1"/>
          </p:cNvSpPr>
          <p:nvPr>
            <p:ph type="title"/>
          </p:nvPr>
        </p:nvSpPr>
        <p:spPr>
          <a:xfrm>
            <a:off x="0" y="0"/>
            <a:ext cx="11908220" cy="756745"/>
          </a:xfrm>
        </p:spPr>
        <p:txBody>
          <a:bodyPr>
            <a:normAutofit/>
          </a:bodyPr>
          <a:lstStyle/>
          <a:p>
            <a:pPr algn="just"/>
            <a:r>
              <a:rPr lang="en-GB" sz="2400" i="1" dirty="0">
                <a:solidFill>
                  <a:srgbClr val="000000"/>
                </a:solidFill>
                <a:effectLst>
                  <a:outerShdw blurRad="38100" dist="38100" dir="2700000" algn="tl">
                    <a:srgbClr val="000000">
                      <a:alpha val="43137"/>
                    </a:srgbClr>
                  </a:outerShdw>
                </a:effectLst>
              </a:rPr>
              <a:t>Care </a:t>
            </a:r>
            <a:r>
              <a:rPr lang="en-GB" sz="2400" i="1" dirty="0" err="1">
                <a:solidFill>
                  <a:srgbClr val="000000"/>
                </a:solidFill>
                <a:effectLst>
                  <a:outerShdw blurRad="38100" dist="38100" dir="2700000" algn="tl">
                    <a:srgbClr val="000000">
                      <a:alpha val="43137"/>
                    </a:srgbClr>
                  </a:outerShdw>
                </a:effectLst>
              </a:rPr>
              <a:t>sunt</a:t>
            </a:r>
            <a:r>
              <a:rPr lang="en-GB" sz="2400" i="1" dirty="0">
                <a:solidFill>
                  <a:srgbClr val="000000"/>
                </a:solidFill>
                <a:effectLst>
                  <a:outerShdw blurRad="38100" dist="38100" dir="2700000" algn="tl">
                    <a:srgbClr val="000000">
                      <a:alpha val="43137"/>
                    </a:srgbClr>
                  </a:outerShdw>
                </a:effectLst>
              </a:rPr>
              <a:t> </a:t>
            </a:r>
            <a:r>
              <a:rPr lang="en-GB" sz="2400" i="1" dirty="0" err="1">
                <a:solidFill>
                  <a:srgbClr val="000000"/>
                </a:solidFill>
                <a:effectLst>
                  <a:outerShdw blurRad="38100" dist="38100" dir="2700000" algn="tl">
                    <a:srgbClr val="000000">
                      <a:alpha val="43137"/>
                    </a:srgbClr>
                  </a:outerShdw>
                </a:effectLst>
              </a:rPr>
              <a:t>avantajele</a:t>
            </a:r>
            <a:r>
              <a:rPr lang="en-GB" sz="2400" i="1" dirty="0">
                <a:solidFill>
                  <a:srgbClr val="000000"/>
                </a:solidFill>
                <a:effectLst>
                  <a:outerShdw blurRad="38100" dist="38100" dir="2700000" algn="tl">
                    <a:srgbClr val="000000">
                      <a:alpha val="43137"/>
                    </a:srgbClr>
                  </a:outerShdw>
                </a:effectLst>
              </a:rPr>
              <a:t> </a:t>
            </a:r>
            <a:r>
              <a:rPr lang="en-GB" sz="2400" i="1" dirty="0" err="1">
                <a:solidFill>
                  <a:srgbClr val="000000"/>
                </a:solidFill>
                <a:effectLst>
                  <a:outerShdw blurRad="38100" dist="38100" dir="2700000" algn="tl">
                    <a:srgbClr val="000000">
                      <a:alpha val="43137"/>
                    </a:srgbClr>
                  </a:outerShdw>
                </a:effectLst>
              </a:rPr>
              <a:t>si</a:t>
            </a:r>
            <a:r>
              <a:rPr lang="en-GB" sz="2400" i="1" dirty="0">
                <a:solidFill>
                  <a:srgbClr val="000000"/>
                </a:solidFill>
                <a:effectLst>
                  <a:outerShdw blurRad="38100" dist="38100" dir="2700000" algn="tl">
                    <a:srgbClr val="000000">
                      <a:alpha val="43137"/>
                    </a:srgbClr>
                  </a:outerShdw>
                </a:effectLst>
              </a:rPr>
              <a:t> </a:t>
            </a:r>
            <a:r>
              <a:rPr lang="en-GB" sz="2400" i="1" dirty="0" err="1">
                <a:solidFill>
                  <a:srgbClr val="000000"/>
                </a:solidFill>
                <a:effectLst>
                  <a:outerShdw blurRad="38100" dist="38100" dir="2700000" algn="tl">
                    <a:srgbClr val="000000">
                      <a:alpha val="43137"/>
                    </a:srgbClr>
                  </a:outerShdw>
                </a:effectLst>
              </a:rPr>
              <a:t>dezavantajele</a:t>
            </a:r>
            <a:r>
              <a:rPr lang="en-GB" sz="2400" i="1" dirty="0">
                <a:solidFill>
                  <a:srgbClr val="000000"/>
                </a:solidFill>
                <a:effectLst>
                  <a:outerShdw blurRad="38100" dist="38100" dir="2700000" algn="tl">
                    <a:srgbClr val="000000">
                      <a:alpha val="43137"/>
                    </a:srgbClr>
                  </a:outerShdw>
                </a:effectLst>
              </a:rPr>
              <a:t> </a:t>
            </a:r>
            <a:r>
              <a:rPr lang="en-GB" sz="2400" i="1" dirty="0" err="1">
                <a:solidFill>
                  <a:srgbClr val="000000"/>
                </a:solidFill>
                <a:effectLst>
                  <a:outerShdw blurRad="38100" dist="38100" dir="2700000" algn="tl">
                    <a:srgbClr val="000000">
                      <a:alpha val="43137"/>
                    </a:srgbClr>
                  </a:outerShdw>
                </a:effectLst>
              </a:rPr>
              <a:t>utilizarii</a:t>
            </a:r>
            <a:r>
              <a:rPr lang="en-GB" sz="2400" i="1" dirty="0">
                <a:solidFill>
                  <a:srgbClr val="000000"/>
                </a:solidFill>
                <a:effectLst>
                  <a:outerShdw blurRad="38100" dist="38100" dir="2700000" algn="tl">
                    <a:srgbClr val="000000">
                      <a:alpha val="43137"/>
                    </a:srgbClr>
                  </a:outerShdw>
                </a:effectLst>
              </a:rPr>
              <a:t> </a:t>
            </a:r>
            <a:r>
              <a:rPr lang="en-GB" sz="2400" i="1" dirty="0" err="1">
                <a:solidFill>
                  <a:srgbClr val="000000"/>
                </a:solidFill>
                <a:effectLst>
                  <a:outerShdw blurRad="38100" dist="38100" dir="2700000" algn="tl">
                    <a:srgbClr val="000000">
                      <a:alpha val="43137"/>
                    </a:srgbClr>
                  </a:outerShdw>
                </a:effectLst>
              </a:rPr>
              <a:t>diferitelor</a:t>
            </a:r>
            <a:r>
              <a:rPr lang="en-GB" sz="2400" i="1" dirty="0">
                <a:solidFill>
                  <a:srgbClr val="000000"/>
                </a:solidFill>
                <a:effectLst>
                  <a:outerShdw blurRad="38100" dist="38100" dir="2700000" algn="tl">
                    <a:srgbClr val="000000">
                      <a:alpha val="43137"/>
                    </a:srgbClr>
                  </a:outerShdw>
                </a:effectLst>
              </a:rPr>
              <a:t> </a:t>
            </a:r>
            <a:r>
              <a:rPr lang="en-GB" sz="2400" i="1" dirty="0" err="1">
                <a:solidFill>
                  <a:srgbClr val="000000"/>
                </a:solidFill>
                <a:effectLst>
                  <a:outerShdw blurRad="38100" dist="38100" dir="2700000" algn="tl">
                    <a:srgbClr val="000000">
                      <a:alpha val="43137"/>
                    </a:srgbClr>
                  </a:outerShdw>
                </a:effectLst>
              </a:rPr>
              <a:t>surse</a:t>
            </a:r>
            <a:r>
              <a:rPr lang="en-GB" sz="2400" i="1" dirty="0">
                <a:solidFill>
                  <a:srgbClr val="000000"/>
                </a:solidFill>
                <a:effectLst>
                  <a:outerShdw blurRad="38100" dist="38100" dir="2700000" algn="tl">
                    <a:srgbClr val="000000">
                      <a:alpha val="43137"/>
                    </a:srgbClr>
                  </a:outerShdw>
                </a:effectLst>
              </a:rPr>
              <a:t> de </a:t>
            </a:r>
            <a:r>
              <a:rPr lang="en-GB" sz="2400" i="1" dirty="0" err="1">
                <a:solidFill>
                  <a:srgbClr val="000000"/>
                </a:solidFill>
                <a:effectLst>
                  <a:outerShdw blurRad="38100" dist="38100" dir="2700000" algn="tl">
                    <a:srgbClr val="000000">
                      <a:alpha val="43137"/>
                    </a:srgbClr>
                  </a:outerShdw>
                </a:effectLst>
              </a:rPr>
              <a:t>finantare</a:t>
            </a:r>
            <a:r>
              <a:rPr lang="en-GB" sz="2400" i="1" dirty="0">
                <a:solidFill>
                  <a:srgbClr val="000000"/>
                </a:solidFill>
                <a:effectLst>
                  <a:outerShdw blurRad="38100" dist="38100" dir="2700000" algn="tl">
                    <a:srgbClr val="000000">
                      <a:alpha val="43137"/>
                    </a:srgbClr>
                  </a:outerShdw>
                </a:effectLst>
              </a:rPr>
              <a:t>?</a:t>
            </a:r>
            <a:endParaRPr lang="en-GB" sz="2400" i="1" dirty="0">
              <a:effectLst>
                <a:outerShdw blurRad="38100" dist="38100" dir="2700000" algn="tl">
                  <a:srgbClr val="000000">
                    <a:alpha val="43137"/>
                  </a:srgbClr>
                </a:outerShdw>
              </a:effectLst>
            </a:endParaRPr>
          </a:p>
        </p:txBody>
      </p:sp>
      <p:grpSp>
        <p:nvGrpSpPr>
          <p:cNvPr id="6" name="Group 5"/>
          <p:cNvGrpSpPr/>
          <p:nvPr/>
        </p:nvGrpSpPr>
        <p:grpSpPr>
          <a:xfrm>
            <a:off x="7069356" y="3626233"/>
            <a:ext cx="4773567" cy="3073189"/>
            <a:chOff x="7069356" y="3626233"/>
            <a:chExt cx="4773567" cy="3073189"/>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69356" y="3626233"/>
              <a:ext cx="2562225" cy="178117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509298" y="4746797"/>
              <a:ext cx="2333625" cy="1952625"/>
            </a:xfrm>
            <a:prstGeom prst="rect">
              <a:avLst/>
            </a:prstGeom>
          </p:spPr>
        </p:pic>
      </p:grpSp>
    </p:spTree>
    <p:extLst>
      <p:ext uri="{BB962C8B-B14F-4D97-AF65-F5344CB8AC3E}">
        <p14:creationId xmlns:p14="http://schemas.microsoft.com/office/powerpoint/2010/main" val="97082525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6634" y="0"/>
            <a:ext cx="12055365" cy="6684579"/>
          </a:xfrm>
        </p:spPr>
        <p:txBody>
          <a:bodyPr/>
          <a:lstStyle/>
          <a:p>
            <a:pPr marL="109728" lvl="0" indent="0" algn="just" fontAlgn="base">
              <a:buClr>
                <a:srgbClr val="2DA2BF"/>
              </a:buClr>
              <a:buNone/>
            </a:pPr>
            <a:r>
              <a:rPr lang="en-GB" sz="2000" b="1" dirty="0" err="1">
                <a:solidFill>
                  <a:srgbClr val="000000"/>
                </a:solidFill>
              </a:rPr>
              <a:t>Dezavantaje</a:t>
            </a:r>
            <a:r>
              <a:rPr lang="en-GB" sz="2000" dirty="0">
                <a:solidFill>
                  <a:srgbClr val="000000"/>
                </a:solidFill>
              </a:rPr>
              <a:t>:</a:t>
            </a:r>
          </a:p>
          <a:p>
            <a:pPr lvl="0" algn="just" fontAlgn="base">
              <a:buClr>
                <a:srgbClr val="2DA2BF"/>
              </a:buClr>
              <a:buFont typeface="Arial"/>
              <a:buChar char="•"/>
            </a:pPr>
            <a:r>
              <a:rPr lang="en-GB" sz="2000" dirty="0" err="1">
                <a:solidFill>
                  <a:srgbClr val="000000"/>
                </a:solidFill>
              </a:rPr>
              <a:t>aparitia</a:t>
            </a:r>
            <a:r>
              <a:rPr lang="en-GB" sz="2000" dirty="0">
                <a:solidFill>
                  <a:srgbClr val="000000"/>
                </a:solidFill>
              </a:rPr>
              <a:t> </a:t>
            </a:r>
            <a:r>
              <a:rPr lang="en-GB" sz="2000" dirty="0" err="1">
                <a:solidFill>
                  <a:srgbClr val="000000"/>
                </a:solidFill>
              </a:rPr>
              <a:t>unor</a:t>
            </a:r>
            <a:r>
              <a:rPr lang="en-GB" sz="2000" dirty="0">
                <a:solidFill>
                  <a:srgbClr val="000000"/>
                </a:solidFill>
              </a:rPr>
              <a:t> </a:t>
            </a:r>
            <a:r>
              <a:rPr lang="en-GB" sz="2000" dirty="0" err="1">
                <a:solidFill>
                  <a:srgbClr val="000000"/>
                </a:solidFill>
              </a:rPr>
              <a:t>obligatii</a:t>
            </a:r>
            <a:r>
              <a:rPr lang="en-GB" sz="2000" dirty="0">
                <a:solidFill>
                  <a:srgbClr val="000000"/>
                </a:solidFill>
              </a:rPr>
              <a:t> </a:t>
            </a:r>
            <a:r>
              <a:rPr lang="en-GB" sz="2000" dirty="0" err="1">
                <a:solidFill>
                  <a:srgbClr val="000000"/>
                </a:solidFill>
              </a:rPr>
              <a:t>suplimentare</a:t>
            </a:r>
            <a:r>
              <a:rPr lang="en-GB" sz="2000" dirty="0">
                <a:solidFill>
                  <a:srgbClr val="000000"/>
                </a:solidFill>
              </a:rPr>
              <a:t> (</a:t>
            </a:r>
            <a:r>
              <a:rPr lang="en-GB" sz="2000" dirty="0" err="1">
                <a:solidFill>
                  <a:srgbClr val="000000"/>
                </a:solidFill>
              </a:rPr>
              <a:t>dobanda</a:t>
            </a:r>
            <a:r>
              <a:rPr lang="en-GB" sz="2000" dirty="0">
                <a:solidFill>
                  <a:srgbClr val="000000"/>
                </a:solidFill>
              </a:rPr>
              <a:t>, </a:t>
            </a:r>
            <a:r>
              <a:rPr lang="en-GB" sz="2000" dirty="0" err="1">
                <a:solidFill>
                  <a:srgbClr val="000000"/>
                </a:solidFill>
              </a:rPr>
              <a:t>garantii</a:t>
            </a:r>
            <a:r>
              <a:rPr lang="en-GB" sz="2000" dirty="0">
                <a:solidFill>
                  <a:srgbClr val="000000"/>
                </a:solidFill>
              </a:rPr>
              <a:t>);</a:t>
            </a:r>
          </a:p>
          <a:p>
            <a:pPr lvl="0" algn="just" fontAlgn="base">
              <a:buClr>
                <a:srgbClr val="2DA2BF"/>
              </a:buClr>
              <a:buFont typeface="Arial"/>
              <a:buChar char="•"/>
            </a:pPr>
            <a:r>
              <a:rPr lang="en-GB" sz="2000" dirty="0" err="1">
                <a:solidFill>
                  <a:srgbClr val="000000"/>
                </a:solidFill>
              </a:rPr>
              <a:t>existenta</a:t>
            </a:r>
            <a:r>
              <a:rPr lang="en-GB" sz="2000" dirty="0">
                <a:solidFill>
                  <a:srgbClr val="000000"/>
                </a:solidFill>
              </a:rPr>
              <a:t> </a:t>
            </a:r>
            <a:r>
              <a:rPr lang="en-GB" sz="2000" dirty="0" err="1">
                <a:solidFill>
                  <a:srgbClr val="000000"/>
                </a:solidFill>
              </a:rPr>
              <a:t>unor</a:t>
            </a:r>
            <a:r>
              <a:rPr lang="en-GB" sz="2000" dirty="0">
                <a:solidFill>
                  <a:srgbClr val="000000"/>
                </a:solidFill>
              </a:rPr>
              <a:t> </a:t>
            </a:r>
            <a:r>
              <a:rPr lang="en-GB" sz="2000" dirty="0" err="1">
                <a:solidFill>
                  <a:srgbClr val="000000"/>
                </a:solidFill>
              </a:rPr>
              <a:t>formalitati</a:t>
            </a:r>
            <a:r>
              <a:rPr lang="en-GB" sz="2000" dirty="0">
                <a:solidFill>
                  <a:srgbClr val="000000"/>
                </a:solidFill>
              </a:rPr>
              <a:t> </a:t>
            </a:r>
            <a:r>
              <a:rPr lang="en-GB" sz="2000" dirty="0" err="1">
                <a:solidFill>
                  <a:srgbClr val="000000"/>
                </a:solidFill>
              </a:rPr>
              <a:t>obligatorii</a:t>
            </a:r>
            <a:r>
              <a:rPr lang="en-GB" sz="2000" dirty="0">
                <a:solidFill>
                  <a:srgbClr val="000000"/>
                </a:solidFill>
              </a:rPr>
              <a:t> de </a:t>
            </a:r>
            <a:r>
              <a:rPr lang="en-GB" sz="2000" dirty="0" err="1">
                <a:solidFill>
                  <a:srgbClr val="000000"/>
                </a:solidFill>
              </a:rPr>
              <a:t>indeplinit</a:t>
            </a:r>
            <a:r>
              <a:rPr lang="en-GB" sz="2000" dirty="0">
                <a:solidFill>
                  <a:srgbClr val="000000"/>
                </a:solidFill>
              </a:rPr>
              <a:t> (</a:t>
            </a:r>
            <a:r>
              <a:rPr lang="en-GB" sz="2000" dirty="0" err="1">
                <a:solidFill>
                  <a:srgbClr val="000000"/>
                </a:solidFill>
              </a:rPr>
              <a:t>documentatii</a:t>
            </a:r>
            <a:r>
              <a:rPr lang="en-GB" sz="2000" dirty="0">
                <a:solidFill>
                  <a:srgbClr val="000000"/>
                </a:solidFill>
              </a:rPr>
              <a:t>, </a:t>
            </a:r>
            <a:r>
              <a:rPr lang="en-GB" sz="2000" dirty="0" err="1">
                <a:solidFill>
                  <a:srgbClr val="000000"/>
                </a:solidFill>
              </a:rPr>
              <a:t>rapoarte</a:t>
            </a:r>
            <a:r>
              <a:rPr lang="en-GB" sz="2000" dirty="0">
                <a:solidFill>
                  <a:srgbClr val="000000"/>
                </a:solidFill>
              </a:rPr>
              <a:t> </a:t>
            </a:r>
            <a:r>
              <a:rPr lang="en-GB" sz="2000" dirty="0" err="1">
                <a:solidFill>
                  <a:srgbClr val="000000"/>
                </a:solidFill>
              </a:rPr>
              <a:t>periodice</a:t>
            </a:r>
            <a:r>
              <a:rPr lang="en-GB" sz="2000" dirty="0">
                <a:solidFill>
                  <a:srgbClr val="000000"/>
                </a:solidFill>
              </a:rPr>
              <a:t> etc.).</a:t>
            </a:r>
          </a:p>
          <a:p>
            <a:pPr marL="109728" lvl="0" indent="0" algn="just" fontAlgn="base">
              <a:buClr>
                <a:srgbClr val="2DA2BF"/>
              </a:buClr>
              <a:buNone/>
            </a:pPr>
            <a:endParaRPr lang="en-GB" sz="2000" dirty="0" smtClean="0">
              <a:solidFill>
                <a:srgbClr val="000000"/>
              </a:solidFill>
            </a:endParaRPr>
          </a:p>
          <a:p>
            <a:pPr marL="109728" lvl="0" indent="0" algn="just" fontAlgn="base">
              <a:buClr>
                <a:srgbClr val="2DA2BF"/>
              </a:buClr>
              <a:buNone/>
            </a:pPr>
            <a:r>
              <a:rPr lang="en-GB" sz="2000" dirty="0" smtClean="0">
                <a:solidFill>
                  <a:srgbClr val="000000"/>
                </a:solidFill>
              </a:rPr>
              <a:t>b</a:t>
            </a:r>
            <a:r>
              <a:rPr lang="en-GB" sz="2000" dirty="0">
                <a:solidFill>
                  <a:srgbClr val="000000"/>
                </a:solidFill>
              </a:rPr>
              <a:t>. </a:t>
            </a:r>
            <a:r>
              <a:rPr lang="en-GB" sz="2000" b="1" dirty="0" err="1">
                <a:solidFill>
                  <a:srgbClr val="000000"/>
                </a:solidFill>
              </a:rPr>
              <a:t>Finantarea</a:t>
            </a:r>
            <a:r>
              <a:rPr lang="en-GB" sz="2000" b="1" dirty="0">
                <a:solidFill>
                  <a:srgbClr val="000000"/>
                </a:solidFill>
              </a:rPr>
              <a:t> </a:t>
            </a:r>
            <a:r>
              <a:rPr lang="en-GB" sz="2000" b="1" dirty="0" err="1">
                <a:solidFill>
                  <a:srgbClr val="000000"/>
                </a:solidFill>
              </a:rPr>
              <a:t>nerambursabila</a:t>
            </a:r>
            <a:r>
              <a:rPr lang="en-GB" sz="2000" b="1" dirty="0">
                <a:solidFill>
                  <a:srgbClr val="000000"/>
                </a:solidFill>
              </a:rPr>
              <a:t> (</a:t>
            </a:r>
            <a:r>
              <a:rPr lang="en-GB" sz="2000" b="1" dirty="0" err="1">
                <a:solidFill>
                  <a:srgbClr val="000000"/>
                </a:solidFill>
              </a:rPr>
              <a:t>subventii</a:t>
            </a:r>
            <a:r>
              <a:rPr lang="en-GB" sz="2000" b="1" dirty="0">
                <a:solidFill>
                  <a:srgbClr val="000000"/>
                </a:solidFill>
              </a:rPr>
              <a:t> </a:t>
            </a:r>
            <a:r>
              <a:rPr lang="en-GB" sz="2000" b="1" dirty="0" err="1">
                <a:solidFill>
                  <a:srgbClr val="000000"/>
                </a:solidFill>
              </a:rPr>
              <a:t>guvernamentale</a:t>
            </a:r>
            <a:r>
              <a:rPr lang="en-GB" sz="2000" b="1" dirty="0">
                <a:solidFill>
                  <a:srgbClr val="000000"/>
                </a:solidFill>
              </a:rPr>
              <a:t>, </a:t>
            </a:r>
            <a:r>
              <a:rPr lang="en-GB" sz="2000" b="1" dirty="0" err="1">
                <a:solidFill>
                  <a:srgbClr val="000000"/>
                </a:solidFill>
              </a:rPr>
              <a:t>programe</a:t>
            </a:r>
            <a:r>
              <a:rPr lang="en-GB" sz="2000" b="1" dirty="0">
                <a:solidFill>
                  <a:srgbClr val="000000"/>
                </a:solidFill>
              </a:rPr>
              <a:t> de </a:t>
            </a:r>
            <a:r>
              <a:rPr lang="en-GB" sz="2000" b="1" dirty="0" err="1">
                <a:solidFill>
                  <a:srgbClr val="000000"/>
                </a:solidFill>
              </a:rPr>
              <a:t>finantare</a:t>
            </a:r>
            <a:r>
              <a:rPr lang="en-GB" sz="2000" b="1" dirty="0">
                <a:solidFill>
                  <a:srgbClr val="000000"/>
                </a:solidFill>
              </a:rPr>
              <a:t> </a:t>
            </a:r>
            <a:r>
              <a:rPr lang="en-GB" sz="2000" b="1" dirty="0" err="1">
                <a:solidFill>
                  <a:srgbClr val="000000"/>
                </a:solidFill>
              </a:rPr>
              <a:t>nerambursabila</a:t>
            </a:r>
            <a:r>
              <a:rPr lang="en-GB" sz="2000" b="1" dirty="0">
                <a:solidFill>
                  <a:srgbClr val="000000"/>
                </a:solidFill>
              </a:rPr>
              <a:t> </a:t>
            </a:r>
            <a:r>
              <a:rPr lang="en-GB" sz="2000" b="1" dirty="0" err="1">
                <a:solidFill>
                  <a:srgbClr val="000000"/>
                </a:solidFill>
              </a:rPr>
              <a:t>publice</a:t>
            </a:r>
            <a:r>
              <a:rPr lang="en-GB" sz="2000" b="1" dirty="0">
                <a:solidFill>
                  <a:srgbClr val="000000"/>
                </a:solidFill>
              </a:rPr>
              <a:t> </a:t>
            </a:r>
            <a:r>
              <a:rPr lang="en-GB" sz="2000" b="1" dirty="0" err="1">
                <a:solidFill>
                  <a:srgbClr val="000000"/>
                </a:solidFill>
              </a:rPr>
              <a:t>sau</a:t>
            </a:r>
            <a:r>
              <a:rPr lang="en-GB" sz="2000" b="1" dirty="0">
                <a:solidFill>
                  <a:srgbClr val="000000"/>
                </a:solidFill>
              </a:rPr>
              <a:t> private</a:t>
            </a:r>
            <a:r>
              <a:rPr lang="en-GB" sz="2000" b="1" dirty="0" smtClean="0">
                <a:solidFill>
                  <a:srgbClr val="000000"/>
                </a:solidFill>
              </a:rPr>
              <a:t>)</a:t>
            </a:r>
            <a:endParaRPr lang="en-GB" sz="2000" b="1" dirty="0">
              <a:solidFill>
                <a:srgbClr val="000000"/>
              </a:solidFill>
            </a:endParaRPr>
          </a:p>
          <a:p>
            <a:pPr marL="109728" indent="0" algn="just" fontAlgn="base">
              <a:buNone/>
            </a:pPr>
            <a:r>
              <a:rPr lang="en-GB" sz="2000" b="1" dirty="0" err="1">
                <a:solidFill>
                  <a:srgbClr val="000000"/>
                </a:solidFill>
              </a:rPr>
              <a:t>Avantaje</a:t>
            </a:r>
            <a:r>
              <a:rPr lang="en-GB" sz="2000" dirty="0">
                <a:solidFill>
                  <a:srgbClr val="000000"/>
                </a:solidFill>
              </a:rPr>
              <a:t>:</a:t>
            </a:r>
          </a:p>
          <a:p>
            <a:pPr algn="just" fontAlgn="base">
              <a:buFont typeface="Arial"/>
              <a:buChar char="•"/>
            </a:pPr>
            <a:r>
              <a:rPr lang="en-GB" sz="2000" dirty="0">
                <a:solidFill>
                  <a:srgbClr val="000000"/>
                </a:solidFill>
              </a:rPr>
              <a:t>pot fi </a:t>
            </a:r>
            <a:r>
              <a:rPr lang="en-GB" sz="2000" dirty="0" err="1">
                <a:solidFill>
                  <a:srgbClr val="000000"/>
                </a:solidFill>
              </a:rPr>
              <a:t>finantate</a:t>
            </a:r>
            <a:r>
              <a:rPr lang="en-GB" sz="2000" dirty="0">
                <a:solidFill>
                  <a:srgbClr val="000000"/>
                </a:solidFill>
              </a:rPr>
              <a:t> </a:t>
            </a:r>
            <a:r>
              <a:rPr lang="en-GB" sz="2000" dirty="0" err="1">
                <a:solidFill>
                  <a:srgbClr val="000000"/>
                </a:solidFill>
              </a:rPr>
              <a:t>activitati</a:t>
            </a:r>
            <a:r>
              <a:rPr lang="en-GB" sz="2000" dirty="0">
                <a:solidFill>
                  <a:srgbClr val="000000"/>
                </a:solidFill>
              </a:rPr>
              <a:t> </a:t>
            </a:r>
            <a:r>
              <a:rPr lang="en-GB" sz="2000" dirty="0" err="1">
                <a:solidFill>
                  <a:srgbClr val="000000"/>
                </a:solidFill>
              </a:rPr>
              <a:t>fara</a:t>
            </a:r>
            <a:r>
              <a:rPr lang="en-GB" sz="2000" dirty="0">
                <a:solidFill>
                  <a:srgbClr val="000000"/>
                </a:solidFill>
              </a:rPr>
              <a:t> </a:t>
            </a:r>
            <a:r>
              <a:rPr lang="en-GB" sz="2000" dirty="0" err="1">
                <a:solidFill>
                  <a:srgbClr val="000000"/>
                </a:solidFill>
              </a:rPr>
              <a:t>sa</a:t>
            </a:r>
            <a:r>
              <a:rPr lang="en-GB" sz="2000" dirty="0">
                <a:solidFill>
                  <a:srgbClr val="000000"/>
                </a:solidFill>
              </a:rPr>
              <a:t> se consume </a:t>
            </a:r>
            <a:r>
              <a:rPr lang="en-GB" sz="2000" dirty="0" err="1">
                <a:solidFill>
                  <a:srgbClr val="000000"/>
                </a:solidFill>
              </a:rPr>
              <a:t>resurse</a:t>
            </a:r>
            <a:r>
              <a:rPr lang="en-GB" sz="2000" dirty="0">
                <a:solidFill>
                  <a:srgbClr val="000000"/>
                </a:solidFill>
              </a:rPr>
              <a:t> </a:t>
            </a:r>
            <a:r>
              <a:rPr lang="en-GB" sz="2000" dirty="0" err="1">
                <a:solidFill>
                  <a:srgbClr val="000000"/>
                </a:solidFill>
              </a:rPr>
              <a:t>proprii</a:t>
            </a:r>
            <a:r>
              <a:rPr lang="en-GB" sz="2000" dirty="0">
                <a:solidFill>
                  <a:srgbClr val="000000"/>
                </a:solidFill>
              </a:rPr>
              <a:t> </a:t>
            </a:r>
            <a:r>
              <a:rPr lang="en-GB" sz="2000" dirty="0" err="1">
                <a:solidFill>
                  <a:srgbClr val="000000"/>
                </a:solidFill>
              </a:rPr>
              <a:t>sau</a:t>
            </a:r>
            <a:r>
              <a:rPr lang="en-GB" sz="2000" dirty="0">
                <a:solidFill>
                  <a:srgbClr val="000000"/>
                </a:solidFill>
              </a:rPr>
              <a:t> </a:t>
            </a:r>
            <a:r>
              <a:rPr lang="en-GB" sz="2000" dirty="0" err="1">
                <a:solidFill>
                  <a:srgbClr val="000000"/>
                </a:solidFill>
              </a:rPr>
              <a:t>sa</a:t>
            </a:r>
            <a:r>
              <a:rPr lang="en-GB" sz="2000" dirty="0">
                <a:solidFill>
                  <a:srgbClr val="000000"/>
                </a:solidFill>
              </a:rPr>
              <a:t> se </a:t>
            </a:r>
            <a:r>
              <a:rPr lang="en-GB" sz="2000" dirty="0" err="1">
                <a:solidFill>
                  <a:srgbClr val="000000"/>
                </a:solidFill>
              </a:rPr>
              <a:t>contracteze</a:t>
            </a:r>
            <a:r>
              <a:rPr lang="en-GB" sz="2000" dirty="0">
                <a:solidFill>
                  <a:srgbClr val="000000"/>
                </a:solidFill>
              </a:rPr>
              <a:t> </a:t>
            </a:r>
            <a:r>
              <a:rPr lang="en-GB" sz="2000" dirty="0" err="1">
                <a:solidFill>
                  <a:srgbClr val="000000"/>
                </a:solidFill>
              </a:rPr>
              <a:t>credite</a:t>
            </a:r>
            <a:r>
              <a:rPr lang="en-GB" sz="2000" dirty="0">
                <a:solidFill>
                  <a:srgbClr val="000000"/>
                </a:solidFill>
              </a:rPr>
              <a:t>;</a:t>
            </a:r>
          </a:p>
          <a:p>
            <a:pPr algn="just" fontAlgn="base">
              <a:buFont typeface="Arial"/>
              <a:buChar char="•"/>
            </a:pPr>
            <a:r>
              <a:rPr lang="en-GB" sz="2000" dirty="0" err="1">
                <a:solidFill>
                  <a:srgbClr val="000000"/>
                </a:solidFill>
              </a:rPr>
              <a:t>este</a:t>
            </a:r>
            <a:r>
              <a:rPr lang="en-GB" sz="2000" dirty="0">
                <a:solidFill>
                  <a:srgbClr val="000000"/>
                </a:solidFill>
              </a:rPr>
              <a:t> </a:t>
            </a:r>
            <a:r>
              <a:rPr lang="en-GB" sz="2000" dirty="0" err="1">
                <a:solidFill>
                  <a:srgbClr val="000000"/>
                </a:solidFill>
              </a:rPr>
              <a:t>pastrata</a:t>
            </a:r>
            <a:r>
              <a:rPr lang="en-GB" sz="2000" dirty="0">
                <a:solidFill>
                  <a:srgbClr val="000000"/>
                </a:solidFill>
              </a:rPr>
              <a:t> </a:t>
            </a:r>
            <a:r>
              <a:rPr lang="en-GB" sz="2000" dirty="0" err="1">
                <a:solidFill>
                  <a:srgbClr val="000000"/>
                </a:solidFill>
              </a:rPr>
              <a:t>independenta</a:t>
            </a:r>
            <a:r>
              <a:rPr lang="en-GB" sz="2000" dirty="0">
                <a:solidFill>
                  <a:srgbClr val="000000"/>
                </a:solidFill>
              </a:rPr>
              <a:t> </a:t>
            </a:r>
            <a:r>
              <a:rPr lang="en-GB" sz="2000" dirty="0" err="1">
                <a:solidFill>
                  <a:srgbClr val="000000"/>
                </a:solidFill>
              </a:rPr>
              <a:t>si</a:t>
            </a:r>
            <a:r>
              <a:rPr lang="en-GB" sz="2000" dirty="0">
                <a:solidFill>
                  <a:srgbClr val="000000"/>
                </a:solidFill>
              </a:rPr>
              <a:t> </a:t>
            </a:r>
            <a:r>
              <a:rPr lang="en-GB" sz="2000" dirty="0" err="1">
                <a:solidFill>
                  <a:srgbClr val="000000"/>
                </a:solidFill>
              </a:rPr>
              <a:t>autonomia</a:t>
            </a:r>
            <a:r>
              <a:rPr lang="en-GB" sz="2000" dirty="0">
                <a:solidFill>
                  <a:srgbClr val="000000"/>
                </a:solidFill>
              </a:rPr>
              <a:t> </a:t>
            </a:r>
            <a:r>
              <a:rPr lang="en-GB" sz="2000" dirty="0" err="1">
                <a:solidFill>
                  <a:srgbClr val="000000"/>
                </a:solidFill>
              </a:rPr>
              <a:t>financiara</a:t>
            </a:r>
            <a:r>
              <a:rPr lang="en-GB" sz="2000" dirty="0">
                <a:solidFill>
                  <a:srgbClr val="000000"/>
                </a:solidFill>
              </a:rPr>
              <a:t> a </a:t>
            </a:r>
            <a:r>
              <a:rPr lang="en-GB" sz="2000" dirty="0" err="1">
                <a:solidFill>
                  <a:srgbClr val="000000"/>
                </a:solidFill>
              </a:rPr>
              <a:t>organizatiei</a:t>
            </a:r>
            <a:r>
              <a:rPr lang="en-GB" sz="2000" dirty="0">
                <a:solidFill>
                  <a:srgbClr val="000000"/>
                </a:solidFill>
              </a:rPr>
              <a:t>.</a:t>
            </a:r>
          </a:p>
          <a:p>
            <a:pPr marL="109728" indent="0" algn="just" fontAlgn="base">
              <a:buNone/>
            </a:pPr>
            <a:r>
              <a:rPr lang="en-GB" sz="2000" b="1" dirty="0" err="1">
                <a:solidFill>
                  <a:srgbClr val="000000"/>
                </a:solidFill>
              </a:rPr>
              <a:t>Dezavantaje</a:t>
            </a:r>
            <a:r>
              <a:rPr lang="en-GB" sz="2000" dirty="0">
                <a:solidFill>
                  <a:srgbClr val="000000"/>
                </a:solidFill>
              </a:rPr>
              <a:t>:</a:t>
            </a:r>
          </a:p>
          <a:p>
            <a:pPr algn="just" fontAlgn="base">
              <a:buFont typeface="Arial"/>
              <a:buChar char="•"/>
            </a:pPr>
            <a:r>
              <a:rPr lang="en-GB" sz="2000" dirty="0" err="1">
                <a:solidFill>
                  <a:srgbClr val="000000"/>
                </a:solidFill>
              </a:rPr>
              <a:t>acces</a:t>
            </a:r>
            <a:r>
              <a:rPr lang="en-GB" sz="2000" dirty="0">
                <a:solidFill>
                  <a:srgbClr val="000000"/>
                </a:solidFill>
              </a:rPr>
              <a:t> </a:t>
            </a:r>
            <a:r>
              <a:rPr lang="en-GB" sz="2000" dirty="0" err="1">
                <a:solidFill>
                  <a:srgbClr val="000000"/>
                </a:solidFill>
              </a:rPr>
              <a:t>dificil</a:t>
            </a:r>
            <a:r>
              <a:rPr lang="en-GB" sz="2000" dirty="0">
                <a:solidFill>
                  <a:srgbClr val="000000"/>
                </a:solidFill>
              </a:rPr>
              <a:t> (</a:t>
            </a:r>
            <a:r>
              <a:rPr lang="en-GB" sz="2000" dirty="0" err="1">
                <a:solidFill>
                  <a:srgbClr val="000000"/>
                </a:solidFill>
              </a:rPr>
              <a:t>fondurile</a:t>
            </a:r>
            <a:r>
              <a:rPr lang="en-GB" sz="2000" dirty="0">
                <a:solidFill>
                  <a:srgbClr val="000000"/>
                </a:solidFill>
              </a:rPr>
              <a:t> se </a:t>
            </a:r>
            <a:r>
              <a:rPr lang="en-GB" sz="2000" dirty="0" err="1">
                <a:solidFill>
                  <a:srgbClr val="000000"/>
                </a:solidFill>
              </a:rPr>
              <a:t>acorda</a:t>
            </a:r>
            <a:r>
              <a:rPr lang="en-GB" sz="2000" dirty="0">
                <a:solidFill>
                  <a:srgbClr val="000000"/>
                </a:solidFill>
              </a:rPr>
              <a:t> periodic, de </a:t>
            </a:r>
            <a:r>
              <a:rPr lang="en-GB" sz="2000" dirty="0" err="1">
                <a:solidFill>
                  <a:srgbClr val="000000"/>
                </a:solidFill>
              </a:rPr>
              <a:t>regula</a:t>
            </a:r>
            <a:r>
              <a:rPr lang="en-GB" sz="2000" dirty="0">
                <a:solidFill>
                  <a:srgbClr val="000000"/>
                </a:solidFill>
              </a:rPr>
              <a:t> </a:t>
            </a:r>
            <a:r>
              <a:rPr lang="en-GB" sz="2000" dirty="0" err="1">
                <a:solidFill>
                  <a:srgbClr val="000000"/>
                </a:solidFill>
              </a:rPr>
              <a:t>pe</a:t>
            </a:r>
            <a:r>
              <a:rPr lang="en-GB" sz="2000" dirty="0">
                <a:solidFill>
                  <a:srgbClr val="000000"/>
                </a:solidFill>
              </a:rPr>
              <a:t> </a:t>
            </a:r>
            <a:r>
              <a:rPr lang="en-GB" sz="2000" dirty="0" err="1">
                <a:solidFill>
                  <a:srgbClr val="000000"/>
                </a:solidFill>
              </a:rPr>
              <a:t>baza</a:t>
            </a:r>
            <a:r>
              <a:rPr lang="en-GB" sz="2000" dirty="0">
                <a:solidFill>
                  <a:srgbClr val="000000"/>
                </a:solidFill>
              </a:rPr>
              <a:t> </a:t>
            </a:r>
            <a:r>
              <a:rPr lang="en-GB" sz="2000" dirty="0" err="1">
                <a:solidFill>
                  <a:srgbClr val="000000"/>
                </a:solidFill>
              </a:rPr>
              <a:t>unor</a:t>
            </a:r>
            <a:r>
              <a:rPr lang="en-GB" sz="2000" dirty="0">
                <a:solidFill>
                  <a:srgbClr val="000000"/>
                </a:solidFill>
              </a:rPr>
              <a:t> </a:t>
            </a:r>
            <a:r>
              <a:rPr lang="en-GB" sz="2000" dirty="0" err="1">
                <a:solidFill>
                  <a:srgbClr val="000000"/>
                </a:solidFill>
              </a:rPr>
              <a:t>licitatii</a:t>
            </a:r>
            <a:r>
              <a:rPr lang="en-GB" sz="2000" dirty="0">
                <a:solidFill>
                  <a:srgbClr val="000000"/>
                </a:solidFill>
              </a:rPr>
              <a:t>);</a:t>
            </a:r>
          </a:p>
          <a:p>
            <a:pPr algn="just" fontAlgn="base">
              <a:buFont typeface="Arial"/>
              <a:buChar char="•"/>
            </a:pPr>
            <a:r>
              <a:rPr lang="en-GB" sz="2000" dirty="0">
                <a:solidFill>
                  <a:srgbClr val="000000"/>
                </a:solidFill>
              </a:rPr>
              <a:t>control strict al </a:t>
            </a:r>
            <a:r>
              <a:rPr lang="en-GB" sz="2000" dirty="0" err="1">
                <a:solidFill>
                  <a:srgbClr val="000000"/>
                </a:solidFill>
              </a:rPr>
              <a:t>modului</a:t>
            </a:r>
            <a:r>
              <a:rPr lang="en-GB" sz="2000" dirty="0">
                <a:solidFill>
                  <a:srgbClr val="000000"/>
                </a:solidFill>
              </a:rPr>
              <a:t> de </a:t>
            </a:r>
            <a:r>
              <a:rPr lang="en-GB" sz="2000" dirty="0" err="1">
                <a:solidFill>
                  <a:srgbClr val="000000"/>
                </a:solidFill>
              </a:rPr>
              <a:t>utilizare</a:t>
            </a:r>
            <a:r>
              <a:rPr lang="en-GB" sz="2000" dirty="0">
                <a:solidFill>
                  <a:srgbClr val="000000"/>
                </a:solidFill>
              </a:rPr>
              <a:t> a </a:t>
            </a:r>
            <a:r>
              <a:rPr lang="en-GB" sz="2000" dirty="0" err="1">
                <a:solidFill>
                  <a:srgbClr val="000000"/>
                </a:solidFill>
              </a:rPr>
              <a:t>fondurilor</a:t>
            </a:r>
            <a:r>
              <a:rPr lang="en-GB" sz="2000" dirty="0">
                <a:solidFill>
                  <a:srgbClr val="000000"/>
                </a:solidFill>
              </a:rPr>
              <a:t> de </a:t>
            </a:r>
            <a:r>
              <a:rPr lang="en-GB" sz="2000" dirty="0" err="1">
                <a:solidFill>
                  <a:srgbClr val="000000"/>
                </a:solidFill>
              </a:rPr>
              <a:t>catre</a:t>
            </a:r>
            <a:r>
              <a:rPr lang="en-GB" sz="2000" dirty="0">
                <a:solidFill>
                  <a:srgbClr val="000000"/>
                </a:solidFill>
              </a:rPr>
              <a:t> </a:t>
            </a:r>
            <a:r>
              <a:rPr lang="en-GB" sz="2000" dirty="0" err="1">
                <a:solidFill>
                  <a:srgbClr val="000000"/>
                </a:solidFill>
              </a:rPr>
              <a:t>finantatori</a:t>
            </a:r>
            <a:r>
              <a:rPr lang="en-GB" sz="2000" dirty="0">
                <a:solidFill>
                  <a:srgbClr val="000000"/>
                </a:solidFill>
              </a:rPr>
              <a:t>, </a:t>
            </a:r>
            <a:r>
              <a:rPr lang="en-GB" sz="2000" dirty="0" err="1">
                <a:solidFill>
                  <a:srgbClr val="000000"/>
                </a:solidFill>
              </a:rPr>
              <a:t>inclusiv</a:t>
            </a:r>
            <a:r>
              <a:rPr lang="en-GB" sz="2000" dirty="0">
                <a:solidFill>
                  <a:srgbClr val="000000"/>
                </a:solidFill>
              </a:rPr>
              <a:t> </a:t>
            </a:r>
            <a:r>
              <a:rPr lang="en-GB" sz="2000" dirty="0" err="1">
                <a:solidFill>
                  <a:srgbClr val="000000"/>
                </a:solidFill>
              </a:rPr>
              <a:t>prin</a:t>
            </a:r>
            <a:r>
              <a:rPr lang="en-GB" sz="2000" dirty="0">
                <a:solidFill>
                  <a:srgbClr val="000000"/>
                </a:solidFill>
              </a:rPr>
              <a:t> </a:t>
            </a:r>
            <a:r>
              <a:rPr lang="en-GB" sz="2000" dirty="0" err="1">
                <a:solidFill>
                  <a:srgbClr val="000000"/>
                </a:solidFill>
              </a:rPr>
              <a:t>colaborare</a:t>
            </a:r>
            <a:r>
              <a:rPr lang="en-GB" sz="2000" dirty="0">
                <a:solidFill>
                  <a:srgbClr val="000000"/>
                </a:solidFill>
              </a:rPr>
              <a:t> cu </a:t>
            </a:r>
            <a:r>
              <a:rPr lang="en-GB" sz="2000" dirty="0" err="1">
                <a:solidFill>
                  <a:srgbClr val="000000"/>
                </a:solidFill>
              </a:rPr>
              <a:t>alte</a:t>
            </a:r>
            <a:r>
              <a:rPr lang="en-GB" sz="2000" dirty="0">
                <a:solidFill>
                  <a:srgbClr val="000000"/>
                </a:solidFill>
              </a:rPr>
              <a:t> </a:t>
            </a:r>
            <a:r>
              <a:rPr lang="en-GB" sz="2000" dirty="0" err="1">
                <a:solidFill>
                  <a:srgbClr val="000000"/>
                </a:solidFill>
              </a:rPr>
              <a:t>institutii</a:t>
            </a:r>
            <a:r>
              <a:rPr lang="en-GB" sz="2000" dirty="0">
                <a:solidFill>
                  <a:srgbClr val="000000"/>
                </a:solidFill>
              </a:rPr>
              <a:t> de </a:t>
            </a:r>
            <a:r>
              <a:rPr lang="en-GB" sz="2000" dirty="0" err="1">
                <a:solidFill>
                  <a:srgbClr val="000000"/>
                </a:solidFill>
              </a:rPr>
              <a:t>specialitate</a:t>
            </a:r>
            <a:r>
              <a:rPr lang="en-GB" sz="2000" dirty="0">
                <a:solidFill>
                  <a:srgbClr val="000000"/>
                </a:solidFill>
              </a:rPr>
              <a:t> (</a:t>
            </a:r>
            <a:r>
              <a:rPr lang="en-GB" sz="2000" dirty="0" err="1">
                <a:solidFill>
                  <a:srgbClr val="000000"/>
                </a:solidFill>
              </a:rPr>
              <a:t>Curtea</a:t>
            </a:r>
            <a:r>
              <a:rPr lang="en-GB" sz="2000" dirty="0">
                <a:solidFill>
                  <a:srgbClr val="000000"/>
                </a:solidFill>
              </a:rPr>
              <a:t> de </a:t>
            </a:r>
            <a:r>
              <a:rPr lang="en-GB" sz="2000" dirty="0" err="1">
                <a:solidFill>
                  <a:srgbClr val="000000"/>
                </a:solidFill>
              </a:rPr>
              <a:t>Conturi</a:t>
            </a:r>
            <a:r>
              <a:rPr lang="en-GB" sz="2000" dirty="0">
                <a:solidFill>
                  <a:srgbClr val="000000"/>
                </a:solidFill>
              </a:rPr>
              <a:t> etc.).</a:t>
            </a:r>
          </a:p>
          <a:p>
            <a:pPr lvl="0" algn="just">
              <a:buClr>
                <a:srgbClr val="2DA2BF"/>
              </a:buClr>
            </a:pPr>
            <a:endParaRPr lang="en-GB" sz="2000" dirty="0">
              <a:solidFill>
                <a:prstClr val="black"/>
              </a:solidFill>
            </a:endParaRPr>
          </a:p>
          <a:p>
            <a:endParaRPr lang="en-GB" dirty="0"/>
          </a:p>
        </p:txBody>
      </p:sp>
      <p:grpSp>
        <p:nvGrpSpPr>
          <p:cNvPr id="6" name="Group 5"/>
          <p:cNvGrpSpPr/>
          <p:nvPr/>
        </p:nvGrpSpPr>
        <p:grpSpPr>
          <a:xfrm>
            <a:off x="2642201" y="4713890"/>
            <a:ext cx="9549799" cy="2144110"/>
            <a:chOff x="2642201" y="4543917"/>
            <a:chExt cx="9549799" cy="2314083"/>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42201" y="4543917"/>
              <a:ext cx="2619375" cy="1743075"/>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84556" y="4543917"/>
              <a:ext cx="3147352" cy="2140662"/>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93016" y="4543917"/>
              <a:ext cx="3398984" cy="2314083"/>
            </a:xfrm>
            <a:prstGeom prst="rect">
              <a:avLst/>
            </a:prstGeom>
          </p:spPr>
        </p:pic>
      </p:grpSp>
    </p:spTree>
    <p:extLst>
      <p:ext uri="{BB962C8B-B14F-4D97-AF65-F5344CB8AC3E}">
        <p14:creationId xmlns:p14="http://schemas.microsoft.com/office/powerpoint/2010/main" val="1037440691"/>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6634" y="961070"/>
            <a:ext cx="11939752" cy="5597385"/>
          </a:xfrm>
        </p:spPr>
        <p:txBody>
          <a:bodyPr>
            <a:normAutofit/>
          </a:bodyPr>
          <a:lstStyle/>
          <a:p>
            <a:pPr marL="109728" indent="0" algn="just" fontAlgn="base">
              <a:buNone/>
            </a:pPr>
            <a:r>
              <a:rPr lang="en-GB" sz="2000" dirty="0" err="1">
                <a:solidFill>
                  <a:srgbClr val="000000"/>
                </a:solidFill>
              </a:rPr>
              <a:t>Necesarul</a:t>
            </a:r>
            <a:r>
              <a:rPr lang="en-GB" sz="2000" dirty="0">
                <a:solidFill>
                  <a:srgbClr val="000000"/>
                </a:solidFill>
              </a:rPr>
              <a:t> de </a:t>
            </a:r>
            <a:r>
              <a:rPr lang="en-GB" sz="2000" dirty="0" err="1">
                <a:solidFill>
                  <a:srgbClr val="000000"/>
                </a:solidFill>
              </a:rPr>
              <a:t>finantare</a:t>
            </a:r>
            <a:r>
              <a:rPr lang="en-GB" sz="2000" dirty="0">
                <a:solidFill>
                  <a:srgbClr val="000000"/>
                </a:solidFill>
              </a:rPr>
              <a:t> se </a:t>
            </a:r>
            <a:r>
              <a:rPr lang="en-GB" sz="2000" dirty="0" err="1">
                <a:solidFill>
                  <a:srgbClr val="000000"/>
                </a:solidFill>
              </a:rPr>
              <a:t>determina</a:t>
            </a:r>
            <a:r>
              <a:rPr lang="en-GB" sz="2000" dirty="0">
                <a:solidFill>
                  <a:srgbClr val="000000"/>
                </a:solidFill>
              </a:rPr>
              <a:t> </a:t>
            </a:r>
            <a:r>
              <a:rPr lang="en-GB" sz="2000" dirty="0" err="1">
                <a:solidFill>
                  <a:srgbClr val="000000"/>
                </a:solidFill>
              </a:rPr>
              <a:t>prin</a:t>
            </a:r>
            <a:r>
              <a:rPr lang="en-GB" sz="2000" dirty="0">
                <a:solidFill>
                  <a:srgbClr val="000000"/>
                </a:solidFill>
              </a:rPr>
              <a:t> </a:t>
            </a:r>
            <a:r>
              <a:rPr lang="en-GB" sz="2000" dirty="0" err="1">
                <a:solidFill>
                  <a:srgbClr val="000000"/>
                </a:solidFill>
              </a:rPr>
              <a:t>analiza</a:t>
            </a:r>
            <a:r>
              <a:rPr lang="en-GB" sz="2000" dirty="0">
                <a:solidFill>
                  <a:srgbClr val="000000"/>
                </a:solidFill>
              </a:rPr>
              <a:t> </a:t>
            </a:r>
            <a:r>
              <a:rPr lang="en-GB" sz="2000" dirty="0" err="1">
                <a:solidFill>
                  <a:srgbClr val="000000"/>
                </a:solidFill>
              </a:rPr>
              <a:t>indicatorilor</a:t>
            </a:r>
            <a:r>
              <a:rPr lang="en-GB" sz="2000" dirty="0">
                <a:solidFill>
                  <a:srgbClr val="000000"/>
                </a:solidFill>
              </a:rPr>
              <a:t> de </a:t>
            </a:r>
            <a:r>
              <a:rPr lang="en-GB" sz="2000" dirty="0" err="1">
                <a:solidFill>
                  <a:srgbClr val="000000"/>
                </a:solidFill>
              </a:rPr>
              <a:t>evolutie</a:t>
            </a:r>
            <a:r>
              <a:rPr lang="en-GB" sz="2000" dirty="0">
                <a:solidFill>
                  <a:srgbClr val="000000"/>
                </a:solidFill>
              </a:rPr>
              <a:t> a </a:t>
            </a:r>
            <a:r>
              <a:rPr lang="en-GB" sz="2000" dirty="0" err="1">
                <a:solidFill>
                  <a:srgbClr val="000000"/>
                </a:solidFill>
              </a:rPr>
              <a:t>cheltuielilor</a:t>
            </a:r>
            <a:r>
              <a:rPr lang="en-GB" sz="2000" dirty="0">
                <a:solidFill>
                  <a:srgbClr val="000000"/>
                </a:solidFill>
              </a:rPr>
              <a:t> generate de </a:t>
            </a:r>
            <a:r>
              <a:rPr lang="en-GB" sz="2000" dirty="0" err="1">
                <a:solidFill>
                  <a:srgbClr val="000000"/>
                </a:solidFill>
              </a:rPr>
              <a:t>dezvoltarea</a:t>
            </a:r>
            <a:r>
              <a:rPr lang="en-GB" sz="2000" dirty="0">
                <a:solidFill>
                  <a:srgbClr val="000000"/>
                </a:solidFill>
              </a:rPr>
              <a:t> </a:t>
            </a:r>
            <a:r>
              <a:rPr lang="en-GB" sz="2000" dirty="0" err="1">
                <a:solidFill>
                  <a:srgbClr val="000000"/>
                </a:solidFill>
              </a:rPr>
              <a:t>organizatiei</a:t>
            </a:r>
            <a:r>
              <a:rPr lang="en-GB" sz="2000" dirty="0">
                <a:solidFill>
                  <a:srgbClr val="000000"/>
                </a:solidFill>
              </a:rPr>
              <a:t>.</a:t>
            </a:r>
          </a:p>
          <a:p>
            <a:pPr marL="109728" indent="0" algn="just" fontAlgn="base">
              <a:buNone/>
            </a:pPr>
            <a:r>
              <a:rPr lang="en-GB" sz="2000" dirty="0" err="1">
                <a:solidFill>
                  <a:srgbClr val="000000"/>
                </a:solidFill>
              </a:rPr>
              <a:t>Acest</a:t>
            </a:r>
            <a:r>
              <a:rPr lang="en-GB" sz="2000" dirty="0">
                <a:solidFill>
                  <a:srgbClr val="000000"/>
                </a:solidFill>
              </a:rPr>
              <a:t> </a:t>
            </a:r>
            <a:r>
              <a:rPr lang="en-GB" sz="2000" dirty="0" err="1">
                <a:solidFill>
                  <a:srgbClr val="000000"/>
                </a:solidFill>
              </a:rPr>
              <a:t>necesar</a:t>
            </a:r>
            <a:r>
              <a:rPr lang="en-GB" sz="2000" dirty="0">
                <a:solidFill>
                  <a:srgbClr val="000000"/>
                </a:solidFill>
              </a:rPr>
              <a:t> </a:t>
            </a:r>
            <a:r>
              <a:rPr lang="en-GB" sz="2000" dirty="0" err="1">
                <a:solidFill>
                  <a:srgbClr val="000000"/>
                </a:solidFill>
              </a:rPr>
              <a:t>trebuie</a:t>
            </a:r>
            <a:r>
              <a:rPr lang="en-GB" sz="2000" dirty="0">
                <a:solidFill>
                  <a:srgbClr val="000000"/>
                </a:solidFill>
              </a:rPr>
              <a:t> </a:t>
            </a:r>
            <a:r>
              <a:rPr lang="en-GB" sz="2000" dirty="0" err="1">
                <a:solidFill>
                  <a:srgbClr val="000000"/>
                </a:solidFill>
              </a:rPr>
              <a:t>determinat</a:t>
            </a:r>
            <a:r>
              <a:rPr lang="en-GB" sz="2000" dirty="0">
                <a:solidFill>
                  <a:srgbClr val="000000"/>
                </a:solidFill>
              </a:rPr>
              <a:t> </a:t>
            </a:r>
            <a:r>
              <a:rPr lang="en-GB" sz="2000" dirty="0" err="1">
                <a:solidFill>
                  <a:srgbClr val="000000"/>
                </a:solidFill>
              </a:rPr>
              <a:t>inca</a:t>
            </a:r>
            <a:r>
              <a:rPr lang="en-GB" sz="2000" dirty="0">
                <a:solidFill>
                  <a:srgbClr val="000000"/>
                </a:solidFill>
              </a:rPr>
              <a:t> din </a:t>
            </a:r>
            <a:r>
              <a:rPr lang="en-GB" sz="2000" dirty="0" err="1">
                <a:solidFill>
                  <a:srgbClr val="000000"/>
                </a:solidFill>
              </a:rPr>
              <a:t>faza</a:t>
            </a:r>
            <a:r>
              <a:rPr lang="en-GB" sz="2000" dirty="0">
                <a:solidFill>
                  <a:srgbClr val="000000"/>
                </a:solidFill>
              </a:rPr>
              <a:t> de </a:t>
            </a:r>
            <a:r>
              <a:rPr lang="en-GB" sz="2000" dirty="0" err="1">
                <a:solidFill>
                  <a:srgbClr val="000000"/>
                </a:solidFill>
              </a:rPr>
              <a:t>planificare</a:t>
            </a:r>
            <a:r>
              <a:rPr lang="en-GB" sz="2000" dirty="0">
                <a:solidFill>
                  <a:srgbClr val="000000"/>
                </a:solidFill>
              </a:rPr>
              <a:t> a </a:t>
            </a:r>
            <a:r>
              <a:rPr lang="en-GB" sz="2000" dirty="0" err="1">
                <a:solidFill>
                  <a:srgbClr val="000000"/>
                </a:solidFill>
              </a:rPr>
              <a:t>dezvoltarii</a:t>
            </a:r>
            <a:r>
              <a:rPr lang="en-GB" sz="2000" dirty="0">
                <a:solidFill>
                  <a:srgbClr val="000000"/>
                </a:solidFill>
              </a:rPr>
              <a:t>.</a:t>
            </a:r>
          </a:p>
          <a:p>
            <a:pPr marL="109728" indent="0" algn="just" fontAlgn="base">
              <a:buNone/>
            </a:pPr>
            <a:r>
              <a:rPr lang="en-GB" sz="2000" dirty="0" err="1">
                <a:solidFill>
                  <a:srgbClr val="000000"/>
                </a:solidFill>
              </a:rPr>
              <a:t>Functie</a:t>
            </a:r>
            <a:r>
              <a:rPr lang="en-GB" sz="2000" dirty="0">
                <a:solidFill>
                  <a:srgbClr val="000000"/>
                </a:solidFill>
              </a:rPr>
              <a:t> de </a:t>
            </a:r>
            <a:r>
              <a:rPr lang="en-GB" sz="2000" dirty="0" err="1">
                <a:solidFill>
                  <a:srgbClr val="000000"/>
                </a:solidFill>
              </a:rPr>
              <a:t>caracteristicile</a:t>
            </a:r>
            <a:r>
              <a:rPr lang="en-GB" sz="2000" dirty="0">
                <a:solidFill>
                  <a:srgbClr val="000000"/>
                </a:solidFill>
              </a:rPr>
              <a:t> </a:t>
            </a:r>
            <a:r>
              <a:rPr lang="en-GB" sz="2000" dirty="0" err="1">
                <a:solidFill>
                  <a:srgbClr val="000000"/>
                </a:solidFill>
              </a:rPr>
              <a:t>acestui</a:t>
            </a:r>
            <a:r>
              <a:rPr lang="en-GB" sz="2000" dirty="0">
                <a:solidFill>
                  <a:srgbClr val="000000"/>
                </a:solidFill>
              </a:rPr>
              <a:t> </a:t>
            </a:r>
            <a:r>
              <a:rPr lang="en-GB" sz="2000" dirty="0" err="1">
                <a:solidFill>
                  <a:srgbClr val="000000"/>
                </a:solidFill>
              </a:rPr>
              <a:t>necesar</a:t>
            </a:r>
            <a:r>
              <a:rPr lang="en-GB" sz="2000" dirty="0">
                <a:solidFill>
                  <a:srgbClr val="000000"/>
                </a:solidFill>
              </a:rPr>
              <a:t> se </a:t>
            </a:r>
            <a:r>
              <a:rPr lang="en-GB" sz="2000" dirty="0" err="1">
                <a:solidFill>
                  <a:srgbClr val="000000"/>
                </a:solidFill>
              </a:rPr>
              <a:t>construieste</a:t>
            </a:r>
            <a:r>
              <a:rPr lang="en-GB" sz="2000" dirty="0">
                <a:solidFill>
                  <a:srgbClr val="000000"/>
                </a:solidFill>
              </a:rPr>
              <a:t> </a:t>
            </a:r>
            <a:r>
              <a:rPr lang="en-GB" sz="2000" b="1" dirty="0" err="1">
                <a:solidFill>
                  <a:srgbClr val="000000"/>
                </a:solidFill>
              </a:rPr>
              <a:t>politica</a:t>
            </a:r>
            <a:r>
              <a:rPr lang="en-GB" sz="2000" b="1" dirty="0">
                <a:solidFill>
                  <a:srgbClr val="000000"/>
                </a:solidFill>
              </a:rPr>
              <a:t> de </a:t>
            </a:r>
            <a:r>
              <a:rPr lang="en-GB" sz="2000" b="1" dirty="0" err="1">
                <a:solidFill>
                  <a:srgbClr val="000000"/>
                </a:solidFill>
              </a:rPr>
              <a:t>finantare</a:t>
            </a:r>
            <a:r>
              <a:rPr lang="en-GB" sz="2000" b="1" dirty="0">
                <a:solidFill>
                  <a:srgbClr val="000000"/>
                </a:solidFill>
              </a:rPr>
              <a:t> a </a:t>
            </a:r>
            <a:r>
              <a:rPr lang="en-GB" sz="2000" b="1" dirty="0" err="1" smtClean="0">
                <a:solidFill>
                  <a:srgbClr val="000000"/>
                </a:solidFill>
              </a:rPr>
              <a:t>organizatiei</a:t>
            </a:r>
            <a:r>
              <a:rPr lang="en-GB" sz="2000" b="1" dirty="0" smtClean="0">
                <a:solidFill>
                  <a:srgbClr val="000000"/>
                </a:solidFill>
              </a:rPr>
              <a:t>/ </a:t>
            </a:r>
            <a:r>
              <a:rPr lang="en-GB" sz="2000" b="1" dirty="0" err="1" smtClean="0">
                <a:solidFill>
                  <a:srgbClr val="000000"/>
                </a:solidFill>
              </a:rPr>
              <a:t>proiectului</a:t>
            </a:r>
            <a:r>
              <a:rPr lang="en-GB" sz="2000" dirty="0" smtClean="0">
                <a:solidFill>
                  <a:srgbClr val="000000"/>
                </a:solidFill>
              </a:rPr>
              <a:t>.</a:t>
            </a:r>
            <a:endParaRPr lang="en-GB" sz="2000" dirty="0">
              <a:solidFill>
                <a:srgbClr val="000000"/>
              </a:solidFill>
            </a:endParaRPr>
          </a:p>
          <a:p>
            <a:r>
              <a:rPr lang="en-GB" sz="2000" dirty="0"/>
              <a:t>Am </a:t>
            </a:r>
            <a:r>
              <a:rPr lang="en-GB" sz="2000" dirty="0" err="1"/>
              <a:t>nevoie</a:t>
            </a:r>
            <a:r>
              <a:rPr lang="en-GB" sz="2000" dirty="0"/>
              <a:t> de o </a:t>
            </a:r>
            <a:r>
              <a:rPr lang="en-GB" sz="2000" dirty="0" err="1"/>
              <a:t>finantare</a:t>
            </a:r>
            <a:r>
              <a:rPr lang="en-GB" sz="2000" dirty="0"/>
              <a:t> </a:t>
            </a:r>
            <a:r>
              <a:rPr lang="en-GB" sz="2000" dirty="0" err="1"/>
              <a:t>externa</a:t>
            </a:r>
            <a:r>
              <a:rPr lang="en-GB" sz="2000" dirty="0" smtClean="0"/>
              <a:t>?</a:t>
            </a:r>
            <a:endParaRPr lang="en-GB" sz="2000" dirty="0"/>
          </a:p>
          <a:p>
            <a:pPr algn="just"/>
            <a:r>
              <a:rPr lang="en-GB" sz="2000" dirty="0" err="1"/>
              <a:t>Finantarea</a:t>
            </a:r>
            <a:r>
              <a:rPr lang="en-GB" sz="2000" dirty="0"/>
              <a:t> </a:t>
            </a:r>
            <a:r>
              <a:rPr lang="en-GB" sz="2000" dirty="0" err="1"/>
              <a:t>externa</a:t>
            </a:r>
            <a:r>
              <a:rPr lang="en-GB" sz="2000" dirty="0"/>
              <a:t> </a:t>
            </a:r>
            <a:r>
              <a:rPr lang="en-GB" sz="2000" dirty="0" err="1"/>
              <a:t>este</a:t>
            </a:r>
            <a:r>
              <a:rPr lang="en-GB" sz="2000" dirty="0"/>
              <a:t> </a:t>
            </a:r>
            <a:r>
              <a:rPr lang="en-GB" sz="2000" dirty="0" err="1"/>
              <a:t>necesara</a:t>
            </a:r>
            <a:r>
              <a:rPr lang="en-GB" sz="2000" dirty="0"/>
              <a:t> in </a:t>
            </a:r>
            <a:r>
              <a:rPr lang="en-GB" sz="2000" dirty="0" err="1"/>
              <a:t>cazul</a:t>
            </a:r>
            <a:r>
              <a:rPr lang="en-GB" sz="2000" dirty="0"/>
              <a:t> in care </a:t>
            </a:r>
            <a:r>
              <a:rPr lang="en-GB" sz="2000" dirty="0" err="1"/>
              <a:t>organizatia</a:t>
            </a:r>
            <a:r>
              <a:rPr lang="en-GB" sz="2000" dirty="0"/>
              <a:t> nu </a:t>
            </a:r>
            <a:r>
              <a:rPr lang="en-GB" sz="2000" dirty="0" err="1"/>
              <a:t>dispune</a:t>
            </a:r>
            <a:r>
              <a:rPr lang="en-GB" sz="2000" dirty="0"/>
              <a:t> de </a:t>
            </a:r>
            <a:r>
              <a:rPr lang="en-GB" sz="2000" dirty="0" err="1"/>
              <a:t>resurse</a:t>
            </a:r>
            <a:r>
              <a:rPr lang="en-GB" sz="2000" dirty="0"/>
              <a:t> </a:t>
            </a:r>
            <a:r>
              <a:rPr lang="en-GB" sz="2000" dirty="0" smtClean="0"/>
              <a:t>interne </a:t>
            </a:r>
            <a:r>
              <a:rPr lang="en-GB" sz="2000" dirty="0" err="1" smtClean="0"/>
              <a:t>suficiente</a:t>
            </a:r>
            <a:r>
              <a:rPr lang="en-GB" sz="2000" dirty="0" smtClean="0"/>
              <a:t> </a:t>
            </a:r>
            <a:r>
              <a:rPr lang="en-GB" sz="2000" dirty="0" err="1"/>
              <a:t>pentru</a:t>
            </a:r>
            <a:r>
              <a:rPr lang="en-GB" sz="2000" dirty="0"/>
              <a:t> </a:t>
            </a:r>
            <a:r>
              <a:rPr lang="en-GB" sz="2000" dirty="0" err="1"/>
              <a:t>acoperirea</a:t>
            </a:r>
            <a:r>
              <a:rPr lang="en-GB" sz="2000" dirty="0"/>
              <a:t> </a:t>
            </a:r>
            <a:r>
              <a:rPr lang="en-GB" sz="2000" dirty="0" err="1"/>
              <a:t>activitatilor</a:t>
            </a:r>
            <a:r>
              <a:rPr lang="en-GB" sz="2000" dirty="0"/>
              <a:t> </a:t>
            </a:r>
            <a:r>
              <a:rPr lang="en-GB" sz="2000" dirty="0" err="1"/>
              <a:t>planificate</a:t>
            </a:r>
            <a:r>
              <a:rPr lang="en-GB" sz="2000" dirty="0"/>
              <a:t>.</a:t>
            </a:r>
          </a:p>
        </p:txBody>
      </p:sp>
      <p:sp>
        <p:nvSpPr>
          <p:cNvPr id="3" name="Title 2"/>
          <p:cNvSpPr>
            <a:spLocks noGrp="1"/>
          </p:cNvSpPr>
          <p:nvPr>
            <p:ph type="title"/>
          </p:nvPr>
        </p:nvSpPr>
        <p:spPr>
          <a:xfrm>
            <a:off x="136635" y="148514"/>
            <a:ext cx="10972800" cy="702824"/>
          </a:xfrm>
        </p:spPr>
        <p:txBody>
          <a:bodyPr>
            <a:normAutofit/>
          </a:bodyPr>
          <a:lstStyle/>
          <a:p>
            <a:pPr algn="just"/>
            <a:r>
              <a:rPr lang="en-GB" sz="2400" i="1" dirty="0">
                <a:solidFill>
                  <a:srgbClr val="000000"/>
                </a:solidFill>
                <a:effectLst>
                  <a:outerShdw blurRad="38100" dist="38100" dir="2700000" algn="tl">
                    <a:srgbClr val="000000">
                      <a:alpha val="43137"/>
                    </a:srgbClr>
                  </a:outerShdw>
                </a:effectLst>
              </a:rPr>
              <a:t>Cum </a:t>
            </a:r>
            <a:r>
              <a:rPr lang="en-GB" sz="2400" i="1" dirty="0" err="1">
                <a:solidFill>
                  <a:srgbClr val="000000"/>
                </a:solidFill>
                <a:effectLst>
                  <a:outerShdw blurRad="38100" dist="38100" dir="2700000" algn="tl">
                    <a:srgbClr val="000000">
                      <a:alpha val="43137"/>
                    </a:srgbClr>
                  </a:outerShdw>
                </a:effectLst>
              </a:rPr>
              <a:t>evaluez</a:t>
            </a:r>
            <a:r>
              <a:rPr lang="en-GB" sz="2400" i="1" dirty="0">
                <a:solidFill>
                  <a:srgbClr val="000000"/>
                </a:solidFill>
                <a:effectLst>
                  <a:outerShdw blurRad="38100" dist="38100" dir="2700000" algn="tl">
                    <a:srgbClr val="000000">
                      <a:alpha val="43137"/>
                    </a:srgbClr>
                  </a:outerShdw>
                </a:effectLst>
              </a:rPr>
              <a:t> </a:t>
            </a:r>
            <a:r>
              <a:rPr lang="en-GB" sz="2400" i="1" dirty="0" err="1">
                <a:solidFill>
                  <a:srgbClr val="000000"/>
                </a:solidFill>
                <a:effectLst>
                  <a:outerShdw blurRad="38100" dist="38100" dir="2700000" algn="tl">
                    <a:srgbClr val="000000">
                      <a:alpha val="43137"/>
                    </a:srgbClr>
                  </a:outerShdw>
                </a:effectLst>
              </a:rPr>
              <a:t>necesarul</a:t>
            </a:r>
            <a:r>
              <a:rPr lang="en-GB" sz="2400" i="1" dirty="0">
                <a:solidFill>
                  <a:srgbClr val="000000"/>
                </a:solidFill>
                <a:effectLst>
                  <a:outerShdw blurRad="38100" dist="38100" dir="2700000" algn="tl">
                    <a:srgbClr val="000000">
                      <a:alpha val="43137"/>
                    </a:srgbClr>
                  </a:outerShdw>
                </a:effectLst>
              </a:rPr>
              <a:t> de </a:t>
            </a:r>
            <a:r>
              <a:rPr lang="en-GB" sz="2400" i="1" dirty="0" err="1">
                <a:solidFill>
                  <a:srgbClr val="000000"/>
                </a:solidFill>
                <a:effectLst>
                  <a:outerShdw blurRad="38100" dist="38100" dir="2700000" algn="tl">
                    <a:srgbClr val="000000">
                      <a:alpha val="43137"/>
                    </a:srgbClr>
                  </a:outerShdw>
                </a:effectLst>
              </a:rPr>
              <a:t>finantare</a:t>
            </a:r>
            <a:r>
              <a:rPr lang="en-GB" sz="2400" i="1" dirty="0">
                <a:solidFill>
                  <a:srgbClr val="000000"/>
                </a:solidFill>
                <a:effectLst>
                  <a:outerShdw blurRad="38100" dist="38100" dir="2700000" algn="tl">
                    <a:srgbClr val="000000">
                      <a:alpha val="43137"/>
                    </a:srgbClr>
                  </a:outerShdw>
                </a:effectLst>
              </a:rPr>
              <a:t>? (</a:t>
            </a:r>
            <a:r>
              <a:rPr lang="en-GB" sz="2400" i="1" dirty="0" err="1">
                <a:solidFill>
                  <a:srgbClr val="000000"/>
                </a:solidFill>
                <a:effectLst>
                  <a:outerShdw blurRad="38100" dist="38100" dir="2700000" algn="tl">
                    <a:srgbClr val="000000">
                      <a:alpha val="43137"/>
                    </a:srgbClr>
                  </a:outerShdw>
                </a:effectLst>
              </a:rPr>
              <a:t>pentru</a:t>
            </a:r>
            <a:r>
              <a:rPr lang="en-GB" sz="2400" i="1" dirty="0">
                <a:solidFill>
                  <a:srgbClr val="000000"/>
                </a:solidFill>
                <a:effectLst>
                  <a:outerShdw blurRad="38100" dist="38100" dir="2700000" algn="tl">
                    <a:srgbClr val="000000">
                      <a:alpha val="43137"/>
                    </a:srgbClr>
                  </a:outerShdw>
                </a:effectLst>
              </a:rPr>
              <a:t> un IMM, un ONG etc.)</a:t>
            </a:r>
            <a:endParaRPr lang="en-GB" sz="2400" i="1" dirty="0">
              <a:effectLst>
                <a:outerShdw blurRad="38100" dist="38100" dir="2700000" algn="tl">
                  <a:srgbClr val="000000">
                    <a:alpha val="43137"/>
                  </a:srgbClr>
                </a:outerShdw>
              </a:effectLst>
            </a:endParaRPr>
          </a:p>
        </p:txBody>
      </p:sp>
      <p:grpSp>
        <p:nvGrpSpPr>
          <p:cNvPr id="7" name="Group 6"/>
          <p:cNvGrpSpPr/>
          <p:nvPr/>
        </p:nvGrpSpPr>
        <p:grpSpPr>
          <a:xfrm>
            <a:off x="388189" y="3677679"/>
            <a:ext cx="11530542" cy="3244249"/>
            <a:chOff x="388189" y="3535790"/>
            <a:chExt cx="11690140" cy="332221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94085" y="3535790"/>
              <a:ext cx="4256688" cy="2832633"/>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88961" y="3535790"/>
              <a:ext cx="3689368" cy="3322210"/>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8189" y="3613751"/>
              <a:ext cx="3335299" cy="2219490"/>
            </a:xfrm>
            <a:prstGeom prst="rect">
              <a:avLst/>
            </a:prstGeom>
          </p:spPr>
        </p:pic>
      </p:grpSp>
    </p:spTree>
    <p:extLst>
      <p:ext uri="{BB962C8B-B14F-4D97-AF65-F5344CB8AC3E}">
        <p14:creationId xmlns:p14="http://schemas.microsoft.com/office/powerpoint/2010/main" val="742221836"/>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46992" y="992602"/>
            <a:ext cx="11577145" cy="5565853"/>
          </a:xfrm>
        </p:spPr>
        <p:txBody>
          <a:bodyPr>
            <a:normAutofit/>
          </a:bodyPr>
          <a:lstStyle/>
          <a:p>
            <a:pPr marL="109728" indent="0" algn="just" fontAlgn="base">
              <a:buNone/>
            </a:pPr>
            <a:r>
              <a:rPr lang="en-GB" sz="2000" dirty="0" err="1">
                <a:solidFill>
                  <a:srgbClr val="000000"/>
                </a:solidFill>
              </a:rPr>
              <a:t>Sursele</a:t>
            </a:r>
            <a:r>
              <a:rPr lang="en-GB" sz="2000" dirty="0">
                <a:solidFill>
                  <a:srgbClr val="000000"/>
                </a:solidFill>
              </a:rPr>
              <a:t> de </a:t>
            </a:r>
            <a:r>
              <a:rPr lang="en-GB" sz="2000" dirty="0" err="1">
                <a:solidFill>
                  <a:srgbClr val="000000"/>
                </a:solidFill>
              </a:rPr>
              <a:t>informare</a:t>
            </a:r>
            <a:r>
              <a:rPr lang="en-GB" sz="2000" dirty="0">
                <a:solidFill>
                  <a:srgbClr val="000000"/>
                </a:solidFill>
              </a:rPr>
              <a:t> </a:t>
            </a:r>
            <a:r>
              <a:rPr lang="en-GB" sz="2000" dirty="0" err="1">
                <a:solidFill>
                  <a:srgbClr val="000000"/>
                </a:solidFill>
              </a:rPr>
              <a:t>accesibile</a:t>
            </a:r>
            <a:r>
              <a:rPr lang="en-GB" sz="2000" dirty="0">
                <a:solidFill>
                  <a:srgbClr val="000000"/>
                </a:solidFill>
              </a:rPr>
              <a:t> </a:t>
            </a:r>
            <a:r>
              <a:rPr lang="en-GB" sz="2000" dirty="0" err="1">
                <a:solidFill>
                  <a:srgbClr val="000000"/>
                </a:solidFill>
              </a:rPr>
              <a:t>privind</a:t>
            </a:r>
            <a:r>
              <a:rPr lang="en-GB" sz="2000" dirty="0">
                <a:solidFill>
                  <a:srgbClr val="000000"/>
                </a:solidFill>
              </a:rPr>
              <a:t> </a:t>
            </a:r>
            <a:r>
              <a:rPr lang="en-GB" sz="2000" dirty="0" err="1">
                <a:solidFill>
                  <a:srgbClr val="000000"/>
                </a:solidFill>
              </a:rPr>
              <a:t>posibilitatile</a:t>
            </a:r>
            <a:r>
              <a:rPr lang="en-GB" sz="2000" dirty="0">
                <a:solidFill>
                  <a:srgbClr val="000000"/>
                </a:solidFill>
              </a:rPr>
              <a:t> de </a:t>
            </a:r>
            <a:r>
              <a:rPr lang="en-GB" sz="2000" dirty="0" err="1">
                <a:solidFill>
                  <a:srgbClr val="000000"/>
                </a:solidFill>
              </a:rPr>
              <a:t>finantare</a:t>
            </a:r>
            <a:r>
              <a:rPr lang="en-GB" sz="2000" dirty="0">
                <a:solidFill>
                  <a:srgbClr val="000000"/>
                </a:solidFill>
              </a:rPr>
              <a:t>:</a:t>
            </a:r>
          </a:p>
          <a:p>
            <a:pPr marL="109728" indent="0" algn="just" fontAlgn="base">
              <a:buNone/>
            </a:pPr>
            <a:r>
              <a:rPr lang="en-GB" sz="2000" dirty="0">
                <a:solidFill>
                  <a:srgbClr val="000000"/>
                </a:solidFill>
              </a:rPr>
              <a:t>A) </a:t>
            </a:r>
            <a:r>
              <a:rPr lang="en-GB" sz="2000" i="1" dirty="0" err="1">
                <a:solidFill>
                  <a:srgbClr val="000000"/>
                </a:solidFill>
              </a:rPr>
              <a:t>Finantatorii</a:t>
            </a:r>
            <a:endParaRPr lang="en-GB" sz="2000" dirty="0">
              <a:solidFill>
                <a:srgbClr val="000000"/>
              </a:solidFill>
            </a:endParaRPr>
          </a:p>
          <a:p>
            <a:pPr marL="109728" indent="0" algn="just" fontAlgn="base">
              <a:buNone/>
            </a:pPr>
            <a:r>
              <a:rPr lang="en-GB" sz="2000" b="1" dirty="0" err="1">
                <a:solidFill>
                  <a:srgbClr val="000000"/>
                </a:solidFill>
              </a:rPr>
              <a:t>Avantaje</a:t>
            </a:r>
            <a:r>
              <a:rPr lang="en-GB" sz="2000" dirty="0">
                <a:solidFill>
                  <a:srgbClr val="000000"/>
                </a:solidFill>
              </a:rPr>
              <a:t>:</a:t>
            </a:r>
          </a:p>
          <a:p>
            <a:pPr algn="just" fontAlgn="base">
              <a:buFont typeface="Arial"/>
              <a:buChar char="•"/>
            </a:pPr>
            <a:r>
              <a:rPr lang="en-GB" sz="2000" dirty="0" err="1">
                <a:solidFill>
                  <a:srgbClr val="000000"/>
                </a:solidFill>
              </a:rPr>
              <a:t>informatia</a:t>
            </a:r>
            <a:r>
              <a:rPr lang="en-GB" sz="2000" dirty="0">
                <a:solidFill>
                  <a:srgbClr val="000000"/>
                </a:solidFill>
              </a:rPr>
              <a:t> </a:t>
            </a:r>
            <a:r>
              <a:rPr lang="en-GB" sz="2000" dirty="0" err="1">
                <a:solidFill>
                  <a:srgbClr val="000000"/>
                </a:solidFill>
              </a:rPr>
              <a:t>este</a:t>
            </a:r>
            <a:r>
              <a:rPr lang="en-GB" sz="2000" dirty="0">
                <a:solidFill>
                  <a:srgbClr val="000000"/>
                </a:solidFill>
              </a:rPr>
              <a:t> </a:t>
            </a:r>
            <a:r>
              <a:rPr lang="en-GB" sz="2000" dirty="0" err="1">
                <a:solidFill>
                  <a:srgbClr val="000000"/>
                </a:solidFill>
              </a:rPr>
              <a:t>completa</a:t>
            </a:r>
            <a:r>
              <a:rPr lang="en-GB" sz="2000" dirty="0">
                <a:solidFill>
                  <a:srgbClr val="000000"/>
                </a:solidFill>
              </a:rPr>
              <a:t>;</a:t>
            </a:r>
          </a:p>
          <a:p>
            <a:pPr algn="just" fontAlgn="base">
              <a:buFont typeface="Arial"/>
              <a:buChar char="•"/>
            </a:pPr>
            <a:r>
              <a:rPr lang="en-GB" sz="2000" dirty="0" err="1">
                <a:solidFill>
                  <a:srgbClr val="000000"/>
                </a:solidFill>
              </a:rPr>
              <a:t>uneori</a:t>
            </a:r>
            <a:r>
              <a:rPr lang="en-GB" sz="2000" dirty="0">
                <a:solidFill>
                  <a:srgbClr val="000000"/>
                </a:solidFill>
              </a:rPr>
              <a:t> se </a:t>
            </a:r>
            <a:r>
              <a:rPr lang="en-GB" sz="2000" dirty="0" err="1">
                <a:solidFill>
                  <a:srgbClr val="000000"/>
                </a:solidFill>
              </a:rPr>
              <a:t>acorda</a:t>
            </a:r>
            <a:r>
              <a:rPr lang="en-GB" sz="2000" dirty="0">
                <a:solidFill>
                  <a:srgbClr val="000000"/>
                </a:solidFill>
              </a:rPr>
              <a:t> </a:t>
            </a:r>
            <a:r>
              <a:rPr lang="en-GB" sz="2000" dirty="0" err="1">
                <a:solidFill>
                  <a:srgbClr val="000000"/>
                </a:solidFill>
              </a:rPr>
              <a:t>si</a:t>
            </a:r>
            <a:r>
              <a:rPr lang="en-GB" sz="2000" dirty="0">
                <a:solidFill>
                  <a:srgbClr val="000000"/>
                </a:solidFill>
              </a:rPr>
              <a:t> </a:t>
            </a:r>
            <a:r>
              <a:rPr lang="en-GB" sz="2000" dirty="0" err="1">
                <a:solidFill>
                  <a:srgbClr val="000000"/>
                </a:solidFill>
              </a:rPr>
              <a:t>consultanta</a:t>
            </a:r>
            <a:r>
              <a:rPr lang="en-GB" sz="2000" dirty="0">
                <a:solidFill>
                  <a:srgbClr val="000000"/>
                </a:solidFill>
              </a:rPr>
              <a:t> </a:t>
            </a:r>
            <a:r>
              <a:rPr lang="en-GB" sz="2000" dirty="0" err="1">
                <a:solidFill>
                  <a:srgbClr val="000000"/>
                </a:solidFill>
              </a:rPr>
              <a:t>intre</a:t>
            </a:r>
            <a:r>
              <a:rPr lang="en-GB" sz="2000" dirty="0">
                <a:solidFill>
                  <a:srgbClr val="000000"/>
                </a:solidFill>
              </a:rPr>
              <a:t> </a:t>
            </a:r>
            <a:r>
              <a:rPr lang="en-GB" sz="2000" dirty="0" err="1">
                <a:solidFill>
                  <a:srgbClr val="000000"/>
                </a:solidFill>
              </a:rPr>
              <a:t>anumite</a:t>
            </a:r>
            <a:r>
              <a:rPr lang="en-GB" sz="2000" dirty="0">
                <a:solidFill>
                  <a:srgbClr val="000000"/>
                </a:solidFill>
              </a:rPr>
              <a:t> </a:t>
            </a:r>
            <a:r>
              <a:rPr lang="en-GB" sz="2000" dirty="0" err="1">
                <a:solidFill>
                  <a:srgbClr val="000000"/>
                </a:solidFill>
              </a:rPr>
              <a:t>limite</a:t>
            </a:r>
            <a:r>
              <a:rPr lang="en-GB" sz="2000" dirty="0">
                <a:solidFill>
                  <a:srgbClr val="000000"/>
                </a:solidFill>
              </a:rPr>
              <a:t>, </a:t>
            </a:r>
            <a:r>
              <a:rPr lang="en-GB" sz="2000" dirty="0" err="1">
                <a:solidFill>
                  <a:srgbClr val="000000"/>
                </a:solidFill>
              </a:rPr>
              <a:t>chiar</a:t>
            </a:r>
            <a:r>
              <a:rPr lang="en-GB" sz="2000" dirty="0">
                <a:solidFill>
                  <a:srgbClr val="000000"/>
                </a:solidFill>
              </a:rPr>
              <a:t> </a:t>
            </a:r>
            <a:r>
              <a:rPr lang="en-GB" sz="2000" dirty="0" err="1">
                <a:solidFill>
                  <a:srgbClr val="000000"/>
                </a:solidFill>
              </a:rPr>
              <a:t>si</a:t>
            </a:r>
            <a:r>
              <a:rPr lang="en-GB" sz="2000" dirty="0">
                <a:solidFill>
                  <a:srgbClr val="000000"/>
                </a:solidFill>
              </a:rPr>
              <a:t> in mod </a:t>
            </a:r>
            <a:r>
              <a:rPr lang="en-GB" sz="2000" dirty="0" err="1">
                <a:solidFill>
                  <a:srgbClr val="000000"/>
                </a:solidFill>
              </a:rPr>
              <a:t>gratuit</a:t>
            </a:r>
            <a:r>
              <a:rPr lang="en-GB" sz="2000" dirty="0">
                <a:solidFill>
                  <a:srgbClr val="000000"/>
                </a:solidFill>
              </a:rPr>
              <a:t>.</a:t>
            </a:r>
          </a:p>
          <a:p>
            <a:pPr marL="109728" indent="0" algn="just" fontAlgn="base">
              <a:buNone/>
            </a:pPr>
            <a:r>
              <a:rPr lang="en-GB" sz="2000" b="1" dirty="0" err="1">
                <a:solidFill>
                  <a:srgbClr val="000000"/>
                </a:solidFill>
              </a:rPr>
              <a:t>Dezavantaje</a:t>
            </a:r>
            <a:r>
              <a:rPr lang="en-GB" sz="2000" dirty="0">
                <a:solidFill>
                  <a:srgbClr val="000000"/>
                </a:solidFill>
              </a:rPr>
              <a:t>:</a:t>
            </a:r>
          </a:p>
          <a:p>
            <a:pPr algn="just" fontAlgn="base">
              <a:buFont typeface="Arial"/>
              <a:buChar char="•"/>
            </a:pPr>
            <a:r>
              <a:rPr lang="en-GB" sz="2000" dirty="0" err="1">
                <a:solidFill>
                  <a:srgbClr val="000000"/>
                </a:solidFill>
              </a:rPr>
              <a:t>acces</a:t>
            </a:r>
            <a:r>
              <a:rPr lang="en-GB" sz="2000" dirty="0">
                <a:solidFill>
                  <a:srgbClr val="000000"/>
                </a:solidFill>
              </a:rPr>
              <a:t> </a:t>
            </a:r>
            <a:r>
              <a:rPr lang="en-GB" sz="2000" dirty="0" err="1">
                <a:solidFill>
                  <a:srgbClr val="000000"/>
                </a:solidFill>
              </a:rPr>
              <a:t>dificil</a:t>
            </a:r>
            <a:r>
              <a:rPr lang="en-GB" sz="2000" dirty="0">
                <a:solidFill>
                  <a:srgbClr val="000000"/>
                </a:solidFill>
              </a:rPr>
              <a:t> din </a:t>
            </a:r>
            <a:r>
              <a:rPr lang="en-GB" sz="2000" dirty="0" err="1">
                <a:solidFill>
                  <a:srgbClr val="000000"/>
                </a:solidFill>
              </a:rPr>
              <a:t>cauza</a:t>
            </a:r>
            <a:r>
              <a:rPr lang="en-GB" sz="2000" dirty="0">
                <a:solidFill>
                  <a:srgbClr val="000000"/>
                </a:solidFill>
              </a:rPr>
              <a:t> </a:t>
            </a:r>
            <a:r>
              <a:rPr lang="en-GB" sz="2000" dirty="0" err="1">
                <a:solidFill>
                  <a:srgbClr val="000000"/>
                </a:solidFill>
              </a:rPr>
              <a:t>vizibilitatii</a:t>
            </a:r>
            <a:r>
              <a:rPr lang="en-GB" sz="2000" dirty="0">
                <a:solidFill>
                  <a:srgbClr val="000000"/>
                </a:solidFill>
              </a:rPr>
              <a:t> </a:t>
            </a:r>
            <a:r>
              <a:rPr lang="en-GB" sz="2000" dirty="0" err="1">
                <a:solidFill>
                  <a:srgbClr val="000000"/>
                </a:solidFill>
              </a:rPr>
              <a:t>reduse</a:t>
            </a:r>
            <a:r>
              <a:rPr lang="en-GB" sz="2000" dirty="0">
                <a:solidFill>
                  <a:srgbClr val="000000"/>
                </a:solidFill>
              </a:rPr>
              <a:t> a </a:t>
            </a:r>
            <a:r>
              <a:rPr lang="en-GB" sz="2000" dirty="0" err="1">
                <a:solidFill>
                  <a:srgbClr val="000000"/>
                </a:solidFill>
              </a:rPr>
              <a:t>majoritatii</a:t>
            </a:r>
            <a:r>
              <a:rPr lang="en-GB" sz="2000" dirty="0">
                <a:solidFill>
                  <a:srgbClr val="000000"/>
                </a:solidFill>
              </a:rPr>
              <a:t> </a:t>
            </a:r>
            <a:r>
              <a:rPr lang="en-GB" sz="2000" dirty="0" err="1">
                <a:solidFill>
                  <a:srgbClr val="000000"/>
                </a:solidFill>
              </a:rPr>
              <a:t>finantatorilor</a:t>
            </a:r>
            <a:r>
              <a:rPr lang="en-GB" sz="2000" dirty="0">
                <a:solidFill>
                  <a:srgbClr val="000000"/>
                </a:solidFill>
              </a:rPr>
              <a:t>.</a:t>
            </a:r>
          </a:p>
          <a:p>
            <a:pPr marL="109728" indent="0" algn="just" fontAlgn="base">
              <a:buNone/>
            </a:pPr>
            <a:endParaRPr lang="en-GB" sz="2000" dirty="0" smtClean="0">
              <a:solidFill>
                <a:srgbClr val="000000"/>
              </a:solidFill>
            </a:endParaRPr>
          </a:p>
          <a:p>
            <a:pPr marL="109728" indent="0" algn="just" fontAlgn="base">
              <a:buNone/>
            </a:pPr>
            <a:r>
              <a:rPr lang="en-GB" sz="2000" dirty="0" smtClean="0">
                <a:solidFill>
                  <a:srgbClr val="000000"/>
                </a:solidFill>
              </a:rPr>
              <a:t>B</a:t>
            </a:r>
            <a:r>
              <a:rPr lang="en-GB" sz="2000" dirty="0">
                <a:solidFill>
                  <a:srgbClr val="000000"/>
                </a:solidFill>
              </a:rPr>
              <a:t>) </a:t>
            </a:r>
            <a:r>
              <a:rPr lang="en-GB" sz="2000" i="1" dirty="0" err="1">
                <a:solidFill>
                  <a:srgbClr val="000000"/>
                </a:solidFill>
              </a:rPr>
              <a:t>Firmele</a:t>
            </a:r>
            <a:r>
              <a:rPr lang="en-GB" sz="2000" i="1" dirty="0">
                <a:solidFill>
                  <a:srgbClr val="000000"/>
                </a:solidFill>
              </a:rPr>
              <a:t> de </a:t>
            </a:r>
            <a:r>
              <a:rPr lang="en-GB" sz="2000" i="1" dirty="0" err="1">
                <a:solidFill>
                  <a:srgbClr val="000000"/>
                </a:solidFill>
              </a:rPr>
              <a:t>consultanta</a:t>
            </a:r>
            <a:r>
              <a:rPr lang="en-GB" sz="2000" i="1" dirty="0">
                <a:solidFill>
                  <a:srgbClr val="000000"/>
                </a:solidFill>
              </a:rPr>
              <a:t> </a:t>
            </a:r>
            <a:r>
              <a:rPr lang="en-GB" sz="2000" i="1" dirty="0" err="1" smtClean="0">
                <a:solidFill>
                  <a:srgbClr val="000000"/>
                </a:solidFill>
              </a:rPr>
              <a:t>specializate</a:t>
            </a:r>
            <a:endParaRPr lang="en-GB" sz="2000" dirty="0">
              <a:solidFill>
                <a:srgbClr val="000000"/>
              </a:solidFill>
            </a:endParaRPr>
          </a:p>
          <a:p>
            <a:pPr marL="109728" indent="0" algn="just" fontAlgn="base">
              <a:buNone/>
            </a:pPr>
            <a:r>
              <a:rPr lang="en-GB" sz="2000" b="1" dirty="0" err="1">
                <a:solidFill>
                  <a:srgbClr val="000000"/>
                </a:solidFill>
              </a:rPr>
              <a:t>Avantaje</a:t>
            </a:r>
            <a:r>
              <a:rPr lang="en-GB" sz="2000" dirty="0">
                <a:solidFill>
                  <a:srgbClr val="000000"/>
                </a:solidFill>
              </a:rPr>
              <a:t>:</a:t>
            </a:r>
          </a:p>
          <a:p>
            <a:pPr algn="just" fontAlgn="base">
              <a:buFont typeface="Arial"/>
              <a:buChar char="•"/>
            </a:pPr>
            <a:r>
              <a:rPr lang="en-GB" sz="2000" dirty="0">
                <a:solidFill>
                  <a:srgbClr val="000000"/>
                </a:solidFill>
              </a:rPr>
              <a:t>pot </a:t>
            </a:r>
            <a:r>
              <a:rPr lang="en-GB" sz="2000" dirty="0" err="1">
                <a:solidFill>
                  <a:srgbClr val="000000"/>
                </a:solidFill>
              </a:rPr>
              <a:t>oferi</a:t>
            </a:r>
            <a:r>
              <a:rPr lang="en-GB" sz="2000" dirty="0">
                <a:solidFill>
                  <a:srgbClr val="000000"/>
                </a:solidFill>
              </a:rPr>
              <a:t> </a:t>
            </a:r>
            <a:r>
              <a:rPr lang="en-GB" sz="2000" dirty="0" err="1">
                <a:solidFill>
                  <a:srgbClr val="000000"/>
                </a:solidFill>
              </a:rPr>
              <a:t>informatii</a:t>
            </a:r>
            <a:r>
              <a:rPr lang="en-GB" sz="2000" dirty="0">
                <a:solidFill>
                  <a:srgbClr val="000000"/>
                </a:solidFill>
              </a:rPr>
              <a:t> complete;</a:t>
            </a:r>
          </a:p>
          <a:p>
            <a:pPr algn="just" fontAlgn="base">
              <a:buFont typeface="Arial"/>
              <a:buChar char="•"/>
            </a:pPr>
            <a:r>
              <a:rPr lang="en-GB" sz="2000" dirty="0">
                <a:solidFill>
                  <a:srgbClr val="000000"/>
                </a:solidFill>
              </a:rPr>
              <a:t>pot </a:t>
            </a:r>
            <a:r>
              <a:rPr lang="en-GB" sz="2000" dirty="0" err="1">
                <a:solidFill>
                  <a:srgbClr val="000000"/>
                </a:solidFill>
              </a:rPr>
              <a:t>oferi</a:t>
            </a:r>
            <a:r>
              <a:rPr lang="en-GB" sz="2000" dirty="0">
                <a:solidFill>
                  <a:srgbClr val="000000"/>
                </a:solidFill>
              </a:rPr>
              <a:t> </a:t>
            </a:r>
            <a:r>
              <a:rPr lang="en-GB" sz="2000" dirty="0" err="1">
                <a:solidFill>
                  <a:srgbClr val="000000"/>
                </a:solidFill>
              </a:rPr>
              <a:t>diferite</a:t>
            </a:r>
            <a:r>
              <a:rPr lang="en-GB" sz="2000" dirty="0">
                <a:solidFill>
                  <a:srgbClr val="000000"/>
                </a:solidFill>
              </a:rPr>
              <a:t> </a:t>
            </a:r>
            <a:r>
              <a:rPr lang="en-GB" sz="2000" dirty="0" err="1">
                <a:solidFill>
                  <a:srgbClr val="000000"/>
                </a:solidFill>
              </a:rPr>
              <a:t>analize</a:t>
            </a:r>
            <a:r>
              <a:rPr lang="en-GB" sz="2000" dirty="0">
                <a:solidFill>
                  <a:srgbClr val="000000"/>
                </a:solidFill>
              </a:rPr>
              <a:t> </a:t>
            </a:r>
            <a:r>
              <a:rPr lang="en-GB" sz="2000" dirty="0" err="1">
                <a:solidFill>
                  <a:srgbClr val="000000"/>
                </a:solidFill>
              </a:rPr>
              <a:t>economice</a:t>
            </a:r>
            <a:r>
              <a:rPr lang="en-GB" sz="2000" dirty="0">
                <a:solidFill>
                  <a:srgbClr val="000000"/>
                </a:solidFill>
              </a:rPr>
              <a:t> </a:t>
            </a:r>
            <a:r>
              <a:rPr lang="en-GB" sz="2000" dirty="0" err="1">
                <a:solidFill>
                  <a:srgbClr val="000000"/>
                </a:solidFill>
              </a:rPr>
              <a:t>relevante</a:t>
            </a:r>
            <a:r>
              <a:rPr lang="en-GB" sz="2000" dirty="0">
                <a:solidFill>
                  <a:srgbClr val="000000"/>
                </a:solidFill>
              </a:rPr>
              <a:t>;</a:t>
            </a:r>
          </a:p>
          <a:p>
            <a:pPr algn="just" fontAlgn="base">
              <a:buFont typeface="Arial"/>
              <a:buChar char="•"/>
            </a:pPr>
            <a:r>
              <a:rPr lang="en-GB" sz="2000" dirty="0" err="1">
                <a:solidFill>
                  <a:srgbClr val="000000"/>
                </a:solidFill>
              </a:rPr>
              <a:t>ofera</a:t>
            </a:r>
            <a:r>
              <a:rPr lang="en-GB" sz="2000" dirty="0">
                <a:solidFill>
                  <a:srgbClr val="000000"/>
                </a:solidFill>
              </a:rPr>
              <a:t> </a:t>
            </a:r>
            <a:r>
              <a:rPr lang="en-GB" sz="2000" dirty="0" err="1">
                <a:solidFill>
                  <a:srgbClr val="000000"/>
                </a:solidFill>
              </a:rPr>
              <a:t>consultanta</a:t>
            </a:r>
            <a:r>
              <a:rPr lang="en-GB" sz="2000" dirty="0">
                <a:solidFill>
                  <a:srgbClr val="000000"/>
                </a:solidFill>
              </a:rPr>
              <a:t> </a:t>
            </a:r>
            <a:r>
              <a:rPr lang="en-GB" sz="2000" dirty="0" err="1">
                <a:solidFill>
                  <a:srgbClr val="000000"/>
                </a:solidFill>
              </a:rPr>
              <a:t>pentru</a:t>
            </a:r>
            <a:r>
              <a:rPr lang="en-GB" sz="2000" dirty="0">
                <a:solidFill>
                  <a:srgbClr val="000000"/>
                </a:solidFill>
              </a:rPr>
              <a:t> </a:t>
            </a:r>
            <a:r>
              <a:rPr lang="en-GB" sz="2000" dirty="0" err="1">
                <a:solidFill>
                  <a:srgbClr val="000000"/>
                </a:solidFill>
              </a:rPr>
              <a:t>elaborarea</a:t>
            </a:r>
            <a:r>
              <a:rPr lang="en-GB" sz="2000" dirty="0">
                <a:solidFill>
                  <a:srgbClr val="000000"/>
                </a:solidFill>
              </a:rPr>
              <a:t> </a:t>
            </a:r>
            <a:r>
              <a:rPr lang="en-GB" sz="2000" dirty="0" err="1">
                <a:solidFill>
                  <a:srgbClr val="000000"/>
                </a:solidFill>
              </a:rPr>
              <a:t>documentatiei</a:t>
            </a:r>
            <a:r>
              <a:rPr lang="en-GB" sz="2000" dirty="0">
                <a:solidFill>
                  <a:srgbClr val="000000"/>
                </a:solidFill>
              </a:rPr>
              <a:t>.</a:t>
            </a:r>
          </a:p>
          <a:p>
            <a:pPr marL="109728" indent="0" algn="just" fontAlgn="base">
              <a:buNone/>
            </a:pPr>
            <a:r>
              <a:rPr lang="en-GB" sz="2000" b="1" dirty="0" err="1">
                <a:solidFill>
                  <a:srgbClr val="000000"/>
                </a:solidFill>
              </a:rPr>
              <a:t>Dezavantaje</a:t>
            </a:r>
            <a:r>
              <a:rPr lang="en-GB" sz="2000" dirty="0">
                <a:solidFill>
                  <a:srgbClr val="000000"/>
                </a:solidFill>
              </a:rPr>
              <a:t>:</a:t>
            </a:r>
          </a:p>
          <a:p>
            <a:pPr algn="just" fontAlgn="base">
              <a:buFont typeface="Arial"/>
              <a:buChar char="•"/>
            </a:pPr>
            <a:r>
              <a:rPr lang="en-GB" sz="2000" dirty="0" err="1">
                <a:solidFill>
                  <a:srgbClr val="000000"/>
                </a:solidFill>
              </a:rPr>
              <a:t>costul</a:t>
            </a:r>
            <a:r>
              <a:rPr lang="en-GB" sz="2000" dirty="0">
                <a:solidFill>
                  <a:srgbClr val="000000"/>
                </a:solidFill>
              </a:rPr>
              <a:t> </a:t>
            </a:r>
            <a:r>
              <a:rPr lang="en-GB" sz="2000" dirty="0" err="1">
                <a:solidFill>
                  <a:srgbClr val="000000"/>
                </a:solidFill>
              </a:rPr>
              <a:t>consultantei</a:t>
            </a:r>
            <a:r>
              <a:rPr lang="en-GB" sz="2000" dirty="0">
                <a:solidFill>
                  <a:srgbClr val="000000"/>
                </a:solidFill>
              </a:rPr>
              <a:t>.</a:t>
            </a:r>
          </a:p>
          <a:p>
            <a:endParaRPr lang="en-GB" dirty="0"/>
          </a:p>
        </p:txBody>
      </p:sp>
      <p:sp>
        <p:nvSpPr>
          <p:cNvPr id="3" name="Title 2"/>
          <p:cNvSpPr>
            <a:spLocks noGrp="1"/>
          </p:cNvSpPr>
          <p:nvPr>
            <p:ph type="title"/>
          </p:nvPr>
        </p:nvSpPr>
        <p:spPr>
          <a:xfrm>
            <a:off x="120869" y="211576"/>
            <a:ext cx="10972800" cy="608231"/>
          </a:xfrm>
        </p:spPr>
        <p:txBody>
          <a:bodyPr>
            <a:normAutofit/>
          </a:bodyPr>
          <a:lstStyle/>
          <a:p>
            <a:r>
              <a:rPr lang="en-GB" sz="2400" i="1" dirty="0" err="1">
                <a:solidFill>
                  <a:srgbClr val="000000"/>
                </a:solidFill>
                <a:effectLst/>
              </a:rPr>
              <a:t>Cautarea</a:t>
            </a:r>
            <a:r>
              <a:rPr lang="en-GB" sz="2400" i="1" dirty="0">
                <a:solidFill>
                  <a:srgbClr val="000000"/>
                </a:solidFill>
                <a:effectLst/>
              </a:rPr>
              <a:t> </a:t>
            </a:r>
            <a:r>
              <a:rPr lang="en-GB" sz="2400" i="1" dirty="0" err="1">
                <a:solidFill>
                  <a:srgbClr val="000000"/>
                </a:solidFill>
                <a:effectLst/>
              </a:rPr>
              <a:t>surselor</a:t>
            </a:r>
            <a:r>
              <a:rPr lang="en-GB" sz="2400" i="1" dirty="0">
                <a:solidFill>
                  <a:srgbClr val="000000"/>
                </a:solidFill>
                <a:effectLst/>
              </a:rPr>
              <a:t> de </a:t>
            </a:r>
            <a:r>
              <a:rPr lang="en-GB" sz="2400" i="1" dirty="0" err="1">
                <a:solidFill>
                  <a:srgbClr val="000000"/>
                </a:solidFill>
                <a:effectLst/>
              </a:rPr>
              <a:t>finantare</a:t>
            </a:r>
            <a:endParaRPr lang="en-GB" sz="2400" i="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34512" y="4869902"/>
            <a:ext cx="2619375" cy="184785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34512" y="2723227"/>
            <a:ext cx="2619375" cy="1743075"/>
          </a:xfrm>
          <a:prstGeom prst="rect">
            <a:avLst/>
          </a:prstGeom>
        </p:spPr>
      </p:pic>
    </p:spTree>
    <p:extLst>
      <p:ext uri="{BB962C8B-B14F-4D97-AF65-F5344CB8AC3E}">
        <p14:creationId xmlns:p14="http://schemas.microsoft.com/office/powerpoint/2010/main" val="5829146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0359" y="188560"/>
            <a:ext cx="11808373" cy="6669440"/>
          </a:xfrm>
        </p:spPr>
        <p:txBody>
          <a:bodyPr>
            <a:noAutofit/>
          </a:bodyPr>
          <a:lstStyle/>
          <a:p>
            <a:pPr marL="109728" indent="0" algn="just" fontAlgn="base">
              <a:buNone/>
            </a:pPr>
            <a:r>
              <a:rPr lang="en-GB" sz="2000" b="1" dirty="0">
                <a:solidFill>
                  <a:srgbClr val="000000"/>
                </a:solidFill>
              </a:rPr>
              <a:t>C) </a:t>
            </a:r>
            <a:r>
              <a:rPr lang="en-GB" sz="2000" b="1" i="1" dirty="0">
                <a:solidFill>
                  <a:srgbClr val="000000"/>
                </a:solidFill>
              </a:rPr>
              <a:t>Internet-</a:t>
            </a:r>
            <a:r>
              <a:rPr lang="en-GB" sz="2000" b="1" i="1" dirty="0" err="1">
                <a:solidFill>
                  <a:srgbClr val="000000"/>
                </a:solidFill>
              </a:rPr>
              <a:t>ul</a:t>
            </a:r>
            <a:endParaRPr lang="en-GB" sz="2000" b="1" dirty="0">
              <a:solidFill>
                <a:srgbClr val="000000"/>
              </a:solidFill>
            </a:endParaRPr>
          </a:p>
          <a:p>
            <a:pPr marL="109728" indent="0" algn="just" fontAlgn="base">
              <a:buNone/>
            </a:pPr>
            <a:r>
              <a:rPr lang="en-GB" sz="2000" b="1" dirty="0" err="1">
                <a:solidFill>
                  <a:srgbClr val="000000"/>
                </a:solidFill>
              </a:rPr>
              <a:t>Avantaje</a:t>
            </a:r>
            <a:r>
              <a:rPr lang="en-GB" sz="2000" dirty="0">
                <a:solidFill>
                  <a:srgbClr val="000000"/>
                </a:solidFill>
              </a:rPr>
              <a:t>:</a:t>
            </a:r>
          </a:p>
          <a:p>
            <a:pPr algn="just" fontAlgn="base">
              <a:buFont typeface="Arial"/>
              <a:buChar char="•"/>
            </a:pPr>
            <a:r>
              <a:rPr lang="en-GB" sz="2000" dirty="0" err="1">
                <a:solidFill>
                  <a:srgbClr val="000000"/>
                </a:solidFill>
              </a:rPr>
              <a:t>informatia</a:t>
            </a:r>
            <a:r>
              <a:rPr lang="en-GB" sz="2000" dirty="0">
                <a:solidFill>
                  <a:srgbClr val="000000"/>
                </a:solidFill>
              </a:rPr>
              <a:t> </a:t>
            </a:r>
            <a:r>
              <a:rPr lang="en-GB" sz="2000" dirty="0" err="1">
                <a:solidFill>
                  <a:srgbClr val="000000"/>
                </a:solidFill>
              </a:rPr>
              <a:t>este</a:t>
            </a:r>
            <a:r>
              <a:rPr lang="en-GB" sz="2000" dirty="0">
                <a:solidFill>
                  <a:srgbClr val="000000"/>
                </a:solidFill>
              </a:rPr>
              <a:t> </a:t>
            </a:r>
            <a:r>
              <a:rPr lang="en-GB" sz="2000" dirty="0" err="1">
                <a:solidFill>
                  <a:srgbClr val="000000"/>
                </a:solidFill>
              </a:rPr>
              <a:t>cuprinzatoare</a:t>
            </a:r>
            <a:r>
              <a:rPr lang="en-GB" sz="2000" dirty="0">
                <a:solidFill>
                  <a:srgbClr val="000000"/>
                </a:solidFill>
              </a:rPr>
              <a:t>;</a:t>
            </a:r>
          </a:p>
          <a:p>
            <a:pPr algn="just" fontAlgn="base">
              <a:buFont typeface="Arial"/>
              <a:buChar char="•"/>
            </a:pPr>
            <a:r>
              <a:rPr lang="en-GB" sz="2000" dirty="0" err="1">
                <a:solidFill>
                  <a:srgbClr val="000000"/>
                </a:solidFill>
              </a:rPr>
              <a:t>informatia</a:t>
            </a:r>
            <a:r>
              <a:rPr lang="en-GB" sz="2000" dirty="0">
                <a:solidFill>
                  <a:srgbClr val="000000"/>
                </a:solidFill>
              </a:rPr>
              <a:t> </a:t>
            </a:r>
            <a:r>
              <a:rPr lang="en-GB" sz="2000" dirty="0" err="1">
                <a:solidFill>
                  <a:srgbClr val="000000"/>
                </a:solidFill>
              </a:rPr>
              <a:t>este</a:t>
            </a:r>
            <a:r>
              <a:rPr lang="en-GB" sz="2000" dirty="0">
                <a:solidFill>
                  <a:srgbClr val="000000"/>
                </a:solidFill>
              </a:rPr>
              <a:t> </a:t>
            </a:r>
            <a:r>
              <a:rPr lang="en-GB" sz="2000" dirty="0" err="1">
                <a:solidFill>
                  <a:srgbClr val="000000"/>
                </a:solidFill>
              </a:rPr>
              <a:t>disponibila</a:t>
            </a:r>
            <a:r>
              <a:rPr lang="en-GB" sz="2000" dirty="0">
                <a:solidFill>
                  <a:srgbClr val="000000"/>
                </a:solidFill>
              </a:rPr>
              <a:t> un </a:t>
            </a:r>
            <a:r>
              <a:rPr lang="en-GB" sz="2000" dirty="0" err="1">
                <a:solidFill>
                  <a:srgbClr val="000000"/>
                </a:solidFill>
              </a:rPr>
              <a:t>timp</a:t>
            </a:r>
            <a:r>
              <a:rPr lang="en-GB" sz="2000" dirty="0">
                <a:solidFill>
                  <a:srgbClr val="000000"/>
                </a:solidFill>
              </a:rPr>
              <a:t> </a:t>
            </a:r>
            <a:r>
              <a:rPr lang="en-GB" sz="2000" dirty="0" err="1">
                <a:solidFill>
                  <a:srgbClr val="000000"/>
                </a:solidFill>
              </a:rPr>
              <a:t>indelungat</a:t>
            </a:r>
            <a:r>
              <a:rPr lang="en-GB" sz="2000" dirty="0">
                <a:solidFill>
                  <a:srgbClr val="000000"/>
                </a:solidFill>
              </a:rPr>
              <a:t>;</a:t>
            </a:r>
          </a:p>
          <a:p>
            <a:pPr algn="just" fontAlgn="base">
              <a:buFont typeface="Arial"/>
              <a:buChar char="•"/>
            </a:pPr>
            <a:r>
              <a:rPr lang="en-GB" sz="2000" dirty="0" err="1">
                <a:solidFill>
                  <a:srgbClr val="000000"/>
                </a:solidFill>
              </a:rPr>
              <a:t>accesul</a:t>
            </a:r>
            <a:r>
              <a:rPr lang="en-GB" sz="2000" dirty="0">
                <a:solidFill>
                  <a:srgbClr val="000000"/>
                </a:solidFill>
              </a:rPr>
              <a:t> </a:t>
            </a:r>
            <a:r>
              <a:rPr lang="en-GB" sz="2000" dirty="0" err="1">
                <a:solidFill>
                  <a:srgbClr val="000000"/>
                </a:solidFill>
              </a:rPr>
              <a:t>este</a:t>
            </a:r>
            <a:r>
              <a:rPr lang="en-GB" sz="2000" dirty="0">
                <a:solidFill>
                  <a:srgbClr val="000000"/>
                </a:solidFill>
              </a:rPr>
              <a:t> </a:t>
            </a:r>
            <a:r>
              <a:rPr lang="en-GB" sz="2000" dirty="0" err="1">
                <a:solidFill>
                  <a:srgbClr val="000000"/>
                </a:solidFill>
              </a:rPr>
              <a:t>facil</a:t>
            </a:r>
            <a:r>
              <a:rPr lang="en-GB" sz="2000" dirty="0">
                <a:solidFill>
                  <a:srgbClr val="000000"/>
                </a:solidFill>
              </a:rPr>
              <a:t> </a:t>
            </a:r>
            <a:r>
              <a:rPr lang="en-GB" sz="2000" dirty="0" err="1">
                <a:solidFill>
                  <a:srgbClr val="000000"/>
                </a:solidFill>
              </a:rPr>
              <a:t>si</a:t>
            </a:r>
            <a:r>
              <a:rPr lang="en-GB" sz="2000" dirty="0">
                <a:solidFill>
                  <a:srgbClr val="000000"/>
                </a:solidFill>
              </a:rPr>
              <a:t> </a:t>
            </a:r>
            <a:r>
              <a:rPr lang="en-GB" sz="2000" dirty="0" err="1">
                <a:solidFill>
                  <a:srgbClr val="000000"/>
                </a:solidFill>
              </a:rPr>
              <a:t>gratuit</a:t>
            </a:r>
            <a:r>
              <a:rPr lang="en-GB" sz="2000" dirty="0">
                <a:solidFill>
                  <a:srgbClr val="000000"/>
                </a:solidFill>
              </a:rPr>
              <a:t> (</a:t>
            </a:r>
            <a:r>
              <a:rPr lang="en-GB" sz="2000" dirty="0" err="1">
                <a:solidFill>
                  <a:srgbClr val="000000"/>
                </a:solidFill>
              </a:rPr>
              <a:t>sau</a:t>
            </a:r>
            <a:r>
              <a:rPr lang="en-GB" sz="2000" dirty="0">
                <a:solidFill>
                  <a:srgbClr val="000000"/>
                </a:solidFill>
              </a:rPr>
              <a:t> la </a:t>
            </a:r>
            <a:r>
              <a:rPr lang="en-GB" sz="2000" dirty="0" err="1">
                <a:solidFill>
                  <a:srgbClr val="000000"/>
                </a:solidFill>
              </a:rPr>
              <a:t>costuri</a:t>
            </a:r>
            <a:r>
              <a:rPr lang="en-GB" sz="2000" dirty="0">
                <a:solidFill>
                  <a:srgbClr val="000000"/>
                </a:solidFill>
              </a:rPr>
              <a:t> </a:t>
            </a:r>
            <a:r>
              <a:rPr lang="en-GB" sz="2000" dirty="0" err="1">
                <a:solidFill>
                  <a:srgbClr val="000000"/>
                </a:solidFill>
              </a:rPr>
              <a:t>foarte</a:t>
            </a:r>
            <a:r>
              <a:rPr lang="en-GB" sz="2000" dirty="0">
                <a:solidFill>
                  <a:srgbClr val="000000"/>
                </a:solidFill>
              </a:rPr>
              <a:t> </a:t>
            </a:r>
            <a:r>
              <a:rPr lang="en-GB" sz="2000" dirty="0" err="1">
                <a:solidFill>
                  <a:srgbClr val="000000"/>
                </a:solidFill>
              </a:rPr>
              <a:t>reduse</a:t>
            </a:r>
            <a:r>
              <a:rPr lang="en-GB" sz="2000" dirty="0">
                <a:solidFill>
                  <a:srgbClr val="000000"/>
                </a:solidFill>
              </a:rPr>
              <a:t>).</a:t>
            </a:r>
          </a:p>
          <a:p>
            <a:pPr marL="109728" indent="0" algn="just" fontAlgn="base">
              <a:buNone/>
            </a:pPr>
            <a:r>
              <a:rPr lang="en-GB" sz="2000" b="1" dirty="0" err="1">
                <a:solidFill>
                  <a:srgbClr val="000000"/>
                </a:solidFill>
              </a:rPr>
              <a:t>Dezavantaje</a:t>
            </a:r>
            <a:r>
              <a:rPr lang="en-GB" sz="2000" dirty="0">
                <a:solidFill>
                  <a:srgbClr val="000000"/>
                </a:solidFill>
              </a:rPr>
              <a:t>:</a:t>
            </a:r>
          </a:p>
          <a:p>
            <a:pPr algn="just" fontAlgn="base">
              <a:buFont typeface="Arial"/>
              <a:buChar char="•"/>
            </a:pPr>
            <a:r>
              <a:rPr lang="en-GB" sz="2000" dirty="0" err="1">
                <a:solidFill>
                  <a:srgbClr val="000000"/>
                </a:solidFill>
              </a:rPr>
              <a:t>lipsa</a:t>
            </a:r>
            <a:r>
              <a:rPr lang="en-GB" sz="2000" dirty="0">
                <a:solidFill>
                  <a:srgbClr val="000000"/>
                </a:solidFill>
              </a:rPr>
              <a:t> </a:t>
            </a:r>
            <a:r>
              <a:rPr lang="en-GB" sz="2000" dirty="0" err="1">
                <a:solidFill>
                  <a:srgbClr val="000000"/>
                </a:solidFill>
              </a:rPr>
              <a:t>unei</a:t>
            </a:r>
            <a:r>
              <a:rPr lang="en-GB" sz="2000" dirty="0">
                <a:solidFill>
                  <a:srgbClr val="000000"/>
                </a:solidFill>
              </a:rPr>
              <a:t> </a:t>
            </a:r>
            <a:r>
              <a:rPr lang="en-GB" sz="2000" dirty="0" err="1">
                <a:solidFill>
                  <a:srgbClr val="000000"/>
                </a:solidFill>
              </a:rPr>
              <a:t>consultante</a:t>
            </a:r>
            <a:r>
              <a:rPr lang="en-GB" sz="2000" dirty="0">
                <a:solidFill>
                  <a:srgbClr val="000000"/>
                </a:solidFill>
              </a:rPr>
              <a:t> </a:t>
            </a:r>
            <a:r>
              <a:rPr lang="en-GB" sz="2000" dirty="0" err="1">
                <a:solidFill>
                  <a:srgbClr val="000000"/>
                </a:solidFill>
              </a:rPr>
              <a:t>cuprinzatoare</a:t>
            </a:r>
            <a:r>
              <a:rPr lang="en-GB" sz="2000" dirty="0">
                <a:solidFill>
                  <a:srgbClr val="000000"/>
                </a:solidFill>
              </a:rPr>
              <a:t>.</a:t>
            </a:r>
          </a:p>
          <a:p>
            <a:pPr marL="109728" indent="0" algn="just" fontAlgn="base">
              <a:buNone/>
            </a:pPr>
            <a:endParaRPr lang="en-GB" sz="2000" dirty="0" smtClean="0">
              <a:solidFill>
                <a:srgbClr val="000000"/>
              </a:solidFill>
            </a:endParaRPr>
          </a:p>
          <a:p>
            <a:pPr marL="109728" indent="0" algn="just" fontAlgn="base">
              <a:buNone/>
            </a:pPr>
            <a:r>
              <a:rPr lang="en-GB" sz="2000" b="1" dirty="0" smtClean="0">
                <a:solidFill>
                  <a:srgbClr val="000000"/>
                </a:solidFill>
              </a:rPr>
              <a:t>D</a:t>
            </a:r>
            <a:r>
              <a:rPr lang="en-GB" sz="2000" b="1" dirty="0">
                <a:solidFill>
                  <a:srgbClr val="000000"/>
                </a:solidFill>
              </a:rPr>
              <a:t>) </a:t>
            </a:r>
            <a:r>
              <a:rPr lang="en-GB" sz="2000" b="1" i="1" dirty="0">
                <a:solidFill>
                  <a:srgbClr val="000000"/>
                </a:solidFill>
              </a:rPr>
              <a:t>Mass-media</a:t>
            </a:r>
            <a:r>
              <a:rPr lang="en-GB" sz="2000" b="1" dirty="0">
                <a:solidFill>
                  <a:srgbClr val="000000"/>
                </a:solidFill>
              </a:rPr>
              <a:t> (</a:t>
            </a:r>
            <a:r>
              <a:rPr lang="en-GB" sz="2000" b="1" dirty="0" err="1">
                <a:solidFill>
                  <a:srgbClr val="000000"/>
                </a:solidFill>
              </a:rPr>
              <a:t>presa</a:t>
            </a:r>
            <a:r>
              <a:rPr lang="en-GB" sz="2000" b="1" dirty="0">
                <a:solidFill>
                  <a:srgbClr val="000000"/>
                </a:solidFill>
              </a:rPr>
              <a:t> </a:t>
            </a:r>
            <a:r>
              <a:rPr lang="en-GB" sz="2000" b="1" dirty="0" err="1">
                <a:solidFill>
                  <a:srgbClr val="000000"/>
                </a:solidFill>
              </a:rPr>
              <a:t>scrisa</a:t>
            </a:r>
            <a:r>
              <a:rPr lang="en-GB" sz="2000" b="1" dirty="0">
                <a:solidFill>
                  <a:srgbClr val="000000"/>
                </a:solidFill>
              </a:rPr>
              <a:t>, radio, TV)</a:t>
            </a:r>
          </a:p>
          <a:p>
            <a:pPr marL="109728" indent="0" algn="just" fontAlgn="base">
              <a:buNone/>
            </a:pPr>
            <a:r>
              <a:rPr lang="en-GB" sz="2000" b="1" dirty="0" err="1">
                <a:solidFill>
                  <a:srgbClr val="000000"/>
                </a:solidFill>
              </a:rPr>
              <a:t>Avantaje</a:t>
            </a:r>
            <a:r>
              <a:rPr lang="en-GB" sz="2000" dirty="0">
                <a:solidFill>
                  <a:srgbClr val="000000"/>
                </a:solidFill>
              </a:rPr>
              <a:t>:</a:t>
            </a:r>
          </a:p>
          <a:p>
            <a:pPr algn="just" fontAlgn="base">
              <a:buFont typeface="Arial"/>
              <a:buChar char="•"/>
            </a:pPr>
            <a:r>
              <a:rPr lang="en-GB" sz="2000" dirty="0" err="1">
                <a:solidFill>
                  <a:srgbClr val="000000"/>
                </a:solidFill>
              </a:rPr>
              <a:t>Informatia</a:t>
            </a:r>
            <a:r>
              <a:rPr lang="en-GB" sz="2000" dirty="0">
                <a:solidFill>
                  <a:srgbClr val="000000"/>
                </a:solidFill>
              </a:rPr>
              <a:t> </a:t>
            </a:r>
            <a:r>
              <a:rPr lang="en-GB" sz="2000" dirty="0" err="1">
                <a:solidFill>
                  <a:srgbClr val="000000"/>
                </a:solidFill>
              </a:rPr>
              <a:t>este</a:t>
            </a:r>
            <a:r>
              <a:rPr lang="en-GB" sz="2000" dirty="0">
                <a:solidFill>
                  <a:srgbClr val="000000"/>
                </a:solidFill>
              </a:rPr>
              <a:t> </a:t>
            </a:r>
            <a:r>
              <a:rPr lang="en-GB" sz="2000" dirty="0" err="1">
                <a:solidFill>
                  <a:srgbClr val="000000"/>
                </a:solidFill>
              </a:rPr>
              <a:t>distribuita</a:t>
            </a:r>
            <a:r>
              <a:rPr lang="en-GB" sz="2000" dirty="0">
                <a:solidFill>
                  <a:srgbClr val="000000"/>
                </a:solidFill>
              </a:rPr>
              <a:t> rapid (24 de ore).</a:t>
            </a:r>
          </a:p>
          <a:p>
            <a:pPr marL="109728" indent="0" algn="just" fontAlgn="base">
              <a:buNone/>
            </a:pPr>
            <a:r>
              <a:rPr lang="en-GB" sz="2000" b="1" dirty="0" err="1">
                <a:solidFill>
                  <a:srgbClr val="000000"/>
                </a:solidFill>
              </a:rPr>
              <a:t>Dezavantaje</a:t>
            </a:r>
            <a:r>
              <a:rPr lang="en-GB" sz="2000" dirty="0">
                <a:solidFill>
                  <a:srgbClr val="000000"/>
                </a:solidFill>
              </a:rPr>
              <a:t>:</a:t>
            </a:r>
          </a:p>
          <a:p>
            <a:pPr algn="just" fontAlgn="base">
              <a:buFont typeface="Arial"/>
              <a:buChar char="•"/>
            </a:pPr>
            <a:r>
              <a:rPr lang="en-GB" sz="2000" dirty="0" err="1">
                <a:solidFill>
                  <a:srgbClr val="000000"/>
                </a:solidFill>
              </a:rPr>
              <a:t>informatia</a:t>
            </a:r>
            <a:r>
              <a:rPr lang="en-GB" sz="2000" dirty="0">
                <a:solidFill>
                  <a:srgbClr val="000000"/>
                </a:solidFill>
              </a:rPr>
              <a:t> </a:t>
            </a:r>
            <a:r>
              <a:rPr lang="en-GB" sz="2000" dirty="0" err="1">
                <a:solidFill>
                  <a:srgbClr val="000000"/>
                </a:solidFill>
              </a:rPr>
              <a:t>este</a:t>
            </a:r>
            <a:r>
              <a:rPr lang="en-GB" sz="2000" dirty="0">
                <a:solidFill>
                  <a:srgbClr val="000000"/>
                </a:solidFill>
              </a:rPr>
              <a:t>, de </a:t>
            </a:r>
            <a:r>
              <a:rPr lang="en-GB" sz="2000" dirty="0" err="1">
                <a:solidFill>
                  <a:srgbClr val="000000"/>
                </a:solidFill>
              </a:rPr>
              <a:t>obicei</a:t>
            </a:r>
            <a:r>
              <a:rPr lang="en-GB" sz="2000" dirty="0">
                <a:solidFill>
                  <a:srgbClr val="000000"/>
                </a:solidFill>
              </a:rPr>
              <a:t>, </a:t>
            </a:r>
            <a:r>
              <a:rPr lang="en-GB" sz="2000" dirty="0" err="1">
                <a:solidFill>
                  <a:srgbClr val="000000"/>
                </a:solidFill>
              </a:rPr>
              <a:t>foarte</a:t>
            </a:r>
            <a:r>
              <a:rPr lang="en-GB" sz="2000" dirty="0">
                <a:solidFill>
                  <a:srgbClr val="000000"/>
                </a:solidFill>
              </a:rPr>
              <a:t> </a:t>
            </a:r>
            <a:r>
              <a:rPr lang="en-GB" sz="2000" dirty="0" err="1">
                <a:solidFill>
                  <a:srgbClr val="000000"/>
                </a:solidFill>
              </a:rPr>
              <a:t>incompleta</a:t>
            </a:r>
            <a:r>
              <a:rPr lang="en-GB" sz="2000" dirty="0">
                <a:solidFill>
                  <a:srgbClr val="000000"/>
                </a:solidFill>
              </a:rPr>
              <a:t>;</a:t>
            </a:r>
          </a:p>
          <a:p>
            <a:pPr algn="just" fontAlgn="base">
              <a:buFont typeface="Arial"/>
              <a:buChar char="•"/>
            </a:pPr>
            <a:r>
              <a:rPr lang="en-GB" sz="2000" dirty="0" err="1">
                <a:solidFill>
                  <a:srgbClr val="000000"/>
                </a:solidFill>
              </a:rPr>
              <a:t>informatia</a:t>
            </a:r>
            <a:r>
              <a:rPr lang="en-GB" sz="2000" dirty="0">
                <a:solidFill>
                  <a:srgbClr val="000000"/>
                </a:solidFill>
              </a:rPr>
              <a:t> </a:t>
            </a:r>
            <a:r>
              <a:rPr lang="en-GB" sz="2000" dirty="0" err="1">
                <a:solidFill>
                  <a:srgbClr val="000000"/>
                </a:solidFill>
              </a:rPr>
              <a:t>este</a:t>
            </a:r>
            <a:r>
              <a:rPr lang="en-GB" sz="2000" dirty="0">
                <a:solidFill>
                  <a:srgbClr val="000000"/>
                </a:solidFill>
              </a:rPr>
              <a:t> </a:t>
            </a:r>
            <a:r>
              <a:rPr lang="en-GB" sz="2000" dirty="0" err="1">
                <a:solidFill>
                  <a:srgbClr val="000000"/>
                </a:solidFill>
              </a:rPr>
              <a:t>disponibila</a:t>
            </a:r>
            <a:r>
              <a:rPr lang="en-GB" sz="2000" dirty="0">
                <a:solidFill>
                  <a:srgbClr val="000000"/>
                </a:solidFill>
              </a:rPr>
              <a:t> un </a:t>
            </a:r>
            <a:r>
              <a:rPr lang="en-GB" sz="2000" dirty="0" err="1">
                <a:solidFill>
                  <a:srgbClr val="000000"/>
                </a:solidFill>
              </a:rPr>
              <a:t>timp</a:t>
            </a:r>
            <a:r>
              <a:rPr lang="en-GB" sz="2000" dirty="0">
                <a:solidFill>
                  <a:srgbClr val="000000"/>
                </a:solidFill>
              </a:rPr>
              <a:t> </a:t>
            </a:r>
            <a:r>
              <a:rPr lang="en-GB" sz="2000" dirty="0" err="1">
                <a:solidFill>
                  <a:srgbClr val="000000"/>
                </a:solidFill>
              </a:rPr>
              <a:t>extrem</a:t>
            </a:r>
            <a:r>
              <a:rPr lang="en-GB" sz="2000" dirty="0">
                <a:solidFill>
                  <a:srgbClr val="000000"/>
                </a:solidFill>
              </a:rPr>
              <a:t> de </a:t>
            </a:r>
            <a:r>
              <a:rPr lang="en-GB" sz="2000" dirty="0" err="1">
                <a:solidFill>
                  <a:srgbClr val="000000"/>
                </a:solidFill>
              </a:rPr>
              <a:t>scurt</a:t>
            </a:r>
            <a:r>
              <a:rPr lang="en-GB" sz="2000" dirty="0">
                <a:solidFill>
                  <a:srgbClr val="000000"/>
                </a:solidFill>
              </a:rPr>
              <a:t>.</a:t>
            </a:r>
          </a:p>
          <a:p>
            <a:endParaRPr lang="en-GB" sz="20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46276" y="949380"/>
            <a:ext cx="4339521" cy="2887754"/>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46276" y="4106158"/>
            <a:ext cx="4244927" cy="2761859"/>
          </a:xfrm>
          <a:prstGeom prst="rect">
            <a:avLst/>
          </a:prstGeom>
        </p:spPr>
      </p:pic>
    </p:spTree>
    <p:extLst>
      <p:ext uri="{BB962C8B-B14F-4D97-AF65-F5344CB8AC3E}">
        <p14:creationId xmlns:p14="http://schemas.microsoft.com/office/powerpoint/2010/main" val="47404158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83931" y="961071"/>
            <a:ext cx="11734800" cy="5676212"/>
          </a:xfrm>
        </p:spPr>
        <p:txBody>
          <a:bodyPr>
            <a:normAutofit fontScale="92500" lnSpcReduction="20000"/>
          </a:bodyPr>
          <a:lstStyle/>
          <a:p>
            <a:pPr algn="just" fontAlgn="base"/>
            <a:r>
              <a:rPr lang="en-GB" sz="2400" dirty="0" err="1">
                <a:solidFill>
                  <a:srgbClr val="000000"/>
                </a:solidFill>
              </a:rPr>
              <a:t>Cel</a:t>
            </a:r>
            <a:r>
              <a:rPr lang="en-GB" sz="2400" dirty="0">
                <a:solidFill>
                  <a:srgbClr val="000000"/>
                </a:solidFill>
              </a:rPr>
              <a:t> </a:t>
            </a:r>
            <a:r>
              <a:rPr lang="en-GB" sz="2400" dirty="0" err="1">
                <a:solidFill>
                  <a:srgbClr val="000000"/>
                </a:solidFill>
              </a:rPr>
              <a:t>mai</a:t>
            </a:r>
            <a:r>
              <a:rPr lang="en-GB" sz="2400" dirty="0">
                <a:solidFill>
                  <a:srgbClr val="000000"/>
                </a:solidFill>
              </a:rPr>
              <a:t> important element al </a:t>
            </a:r>
            <a:r>
              <a:rPr lang="en-GB" sz="2400" dirty="0" err="1">
                <a:solidFill>
                  <a:srgbClr val="000000"/>
                </a:solidFill>
              </a:rPr>
              <a:t>sistemului</a:t>
            </a:r>
            <a:r>
              <a:rPr lang="en-GB" sz="2400" dirty="0">
                <a:solidFill>
                  <a:srgbClr val="000000"/>
                </a:solidFill>
              </a:rPr>
              <a:t> de </a:t>
            </a:r>
            <a:r>
              <a:rPr lang="en-GB" sz="2400" dirty="0" err="1">
                <a:solidFill>
                  <a:srgbClr val="000000"/>
                </a:solidFill>
              </a:rPr>
              <a:t>cautare</a:t>
            </a:r>
            <a:r>
              <a:rPr lang="en-GB" sz="2400" dirty="0">
                <a:solidFill>
                  <a:srgbClr val="000000"/>
                </a:solidFill>
              </a:rPr>
              <a:t> de </a:t>
            </a:r>
            <a:r>
              <a:rPr lang="en-GB" sz="2400" dirty="0" err="1">
                <a:solidFill>
                  <a:srgbClr val="000000"/>
                </a:solidFill>
              </a:rPr>
              <a:t>finantare</a:t>
            </a:r>
            <a:r>
              <a:rPr lang="en-GB" sz="2400" dirty="0">
                <a:solidFill>
                  <a:srgbClr val="000000"/>
                </a:solidFill>
              </a:rPr>
              <a:t> </a:t>
            </a:r>
            <a:r>
              <a:rPr lang="en-GB" sz="2400" dirty="0" err="1">
                <a:solidFill>
                  <a:srgbClr val="000000"/>
                </a:solidFill>
              </a:rPr>
              <a:t>este</a:t>
            </a:r>
            <a:r>
              <a:rPr lang="en-GB" sz="2400" dirty="0">
                <a:solidFill>
                  <a:srgbClr val="000000"/>
                </a:solidFill>
              </a:rPr>
              <a:t> </a:t>
            </a:r>
            <a:r>
              <a:rPr lang="en-GB" sz="2400" dirty="0" err="1">
                <a:solidFill>
                  <a:srgbClr val="000000"/>
                </a:solidFill>
              </a:rPr>
              <a:t>contactarea</a:t>
            </a:r>
            <a:r>
              <a:rPr lang="en-GB" sz="2400" dirty="0">
                <a:solidFill>
                  <a:srgbClr val="000000"/>
                </a:solidFill>
              </a:rPr>
              <a:t> </a:t>
            </a:r>
            <a:r>
              <a:rPr lang="en-GB" sz="2400" dirty="0" err="1">
                <a:solidFill>
                  <a:srgbClr val="000000"/>
                </a:solidFill>
              </a:rPr>
              <a:t>preliminara</a:t>
            </a:r>
            <a:r>
              <a:rPr lang="en-GB" sz="2400" dirty="0">
                <a:solidFill>
                  <a:srgbClr val="000000"/>
                </a:solidFill>
              </a:rPr>
              <a:t> a </a:t>
            </a:r>
            <a:r>
              <a:rPr lang="en-GB" sz="2400" dirty="0" err="1">
                <a:solidFill>
                  <a:srgbClr val="000000"/>
                </a:solidFill>
              </a:rPr>
              <a:t>potentialilor</a:t>
            </a:r>
            <a:r>
              <a:rPr lang="en-GB" sz="2400" dirty="0">
                <a:solidFill>
                  <a:srgbClr val="000000"/>
                </a:solidFill>
              </a:rPr>
              <a:t> </a:t>
            </a:r>
            <a:r>
              <a:rPr lang="en-GB" sz="2400" dirty="0" err="1">
                <a:solidFill>
                  <a:srgbClr val="000000"/>
                </a:solidFill>
              </a:rPr>
              <a:t>finantatori</a:t>
            </a:r>
            <a:r>
              <a:rPr lang="en-GB" sz="2400" dirty="0">
                <a:solidFill>
                  <a:srgbClr val="000000"/>
                </a:solidFill>
              </a:rPr>
              <a:t>, </a:t>
            </a:r>
            <a:r>
              <a:rPr lang="en-GB" sz="2400" dirty="0" err="1">
                <a:solidFill>
                  <a:srgbClr val="000000"/>
                </a:solidFill>
              </a:rPr>
              <a:t>inainte</a:t>
            </a:r>
            <a:r>
              <a:rPr lang="en-GB" sz="2400" dirty="0">
                <a:solidFill>
                  <a:srgbClr val="000000"/>
                </a:solidFill>
              </a:rPr>
              <a:t> de a </a:t>
            </a:r>
            <a:r>
              <a:rPr lang="en-GB" sz="2400" dirty="0" err="1">
                <a:solidFill>
                  <a:srgbClr val="000000"/>
                </a:solidFill>
              </a:rPr>
              <a:t>incepe</a:t>
            </a:r>
            <a:r>
              <a:rPr lang="en-GB" sz="2400" dirty="0">
                <a:solidFill>
                  <a:srgbClr val="000000"/>
                </a:solidFill>
              </a:rPr>
              <a:t> </a:t>
            </a:r>
            <a:r>
              <a:rPr lang="en-GB" sz="2400" dirty="0" err="1">
                <a:solidFill>
                  <a:srgbClr val="000000"/>
                </a:solidFill>
              </a:rPr>
              <a:t>realizarea</a:t>
            </a:r>
            <a:r>
              <a:rPr lang="en-GB" sz="2400" dirty="0">
                <a:solidFill>
                  <a:srgbClr val="000000"/>
                </a:solidFill>
              </a:rPr>
              <a:t> </a:t>
            </a:r>
            <a:r>
              <a:rPr lang="en-GB" sz="2400" dirty="0" err="1">
                <a:solidFill>
                  <a:srgbClr val="000000"/>
                </a:solidFill>
              </a:rPr>
              <a:t>proiectului</a:t>
            </a:r>
            <a:r>
              <a:rPr lang="en-GB" sz="2400" dirty="0">
                <a:solidFill>
                  <a:srgbClr val="000000"/>
                </a:solidFill>
              </a:rPr>
              <a:t>.</a:t>
            </a:r>
          </a:p>
          <a:p>
            <a:pPr algn="just" fontAlgn="base"/>
            <a:r>
              <a:rPr lang="en-GB" sz="2400" dirty="0">
                <a:solidFill>
                  <a:srgbClr val="000000"/>
                </a:solidFill>
              </a:rPr>
              <a:t>Nu </a:t>
            </a:r>
            <a:r>
              <a:rPr lang="en-GB" sz="2400" dirty="0" err="1">
                <a:solidFill>
                  <a:srgbClr val="000000"/>
                </a:solidFill>
              </a:rPr>
              <a:t>este</a:t>
            </a:r>
            <a:r>
              <a:rPr lang="en-GB" sz="2400" dirty="0">
                <a:solidFill>
                  <a:srgbClr val="000000"/>
                </a:solidFill>
              </a:rPr>
              <a:t> </a:t>
            </a:r>
            <a:r>
              <a:rPr lang="en-GB" sz="2400" dirty="0" err="1">
                <a:solidFill>
                  <a:srgbClr val="000000"/>
                </a:solidFill>
              </a:rPr>
              <a:t>recomandat</a:t>
            </a:r>
            <a:r>
              <a:rPr lang="en-GB" sz="2400" dirty="0">
                <a:solidFill>
                  <a:srgbClr val="000000"/>
                </a:solidFill>
              </a:rPr>
              <a:t> </a:t>
            </a:r>
            <a:r>
              <a:rPr lang="en-GB" sz="2400" dirty="0" err="1">
                <a:solidFill>
                  <a:srgbClr val="000000"/>
                </a:solidFill>
              </a:rPr>
              <a:t>sa</a:t>
            </a:r>
            <a:r>
              <a:rPr lang="en-GB" sz="2400" dirty="0">
                <a:solidFill>
                  <a:srgbClr val="000000"/>
                </a:solidFill>
              </a:rPr>
              <a:t> </a:t>
            </a:r>
            <a:r>
              <a:rPr lang="en-GB" sz="2400" dirty="0" err="1">
                <a:solidFill>
                  <a:srgbClr val="000000"/>
                </a:solidFill>
              </a:rPr>
              <a:t>incepeti</a:t>
            </a:r>
            <a:r>
              <a:rPr lang="en-GB" sz="2400" dirty="0">
                <a:solidFill>
                  <a:srgbClr val="000000"/>
                </a:solidFill>
              </a:rPr>
              <a:t> </a:t>
            </a:r>
            <a:r>
              <a:rPr lang="en-GB" sz="2400" dirty="0" err="1">
                <a:solidFill>
                  <a:srgbClr val="000000"/>
                </a:solidFill>
              </a:rPr>
              <a:t>sa</a:t>
            </a:r>
            <a:r>
              <a:rPr lang="en-GB" sz="2400" dirty="0">
                <a:solidFill>
                  <a:srgbClr val="000000"/>
                </a:solidFill>
              </a:rPr>
              <a:t> </a:t>
            </a:r>
            <a:r>
              <a:rPr lang="en-GB" sz="2400" dirty="0" err="1">
                <a:solidFill>
                  <a:srgbClr val="000000"/>
                </a:solidFill>
              </a:rPr>
              <a:t>realizati</a:t>
            </a:r>
            <a:r>
              <a:rPr lang="en-GB" sz="2400" dirty="0">
                <a:solidFill>
                  <a:srgbClr val="000000"/>
                </a:solidFill>
              </a:rPr>
              <a:t> un </a:t>
            </a:r>
            <a:r>
              <a:rPr lang="en-GB" sz="2400" dirty="0" err="1">
                <a:solidFill>
                  <a:srgbClr val="000000"/>
                </a:solidFill>
              </a:rPr>
              <a:t>proiect</a:t>
            </a:r>
            <a:r>
              <a:rPr lang="en-GB" sz="2400" dirty="0">
                <a:solidFill>
                  <a:srgbClr val="000000"/>
                </a:solidFill>
              </a:rPr>
              <a:t>, care </a:t>
            </a:r>
            <a:r>
              <a:rPr lang="en-GB" sz="2400" dirty="0" err="1">
                <a:solidFill>
                  <a:srgbClr val="000000"/>
                </a:solidFill>
              </a:rPr>
              <a:t>necesita</a:t>
            </a:r>
            <a:r>
              <a:rPr lang="en-GB" sz="2400" dirty="0">
                <a:solidFill>
                  <a:srgbClr val="000000"/>
                </a:solidFill>
              </a:rPr>
              <a:t> de </a:t>
            </a:r>
            <a:r>
              <a:rPr lang="en-GB" sz="2400" dirty="0" err="1">
                <a:solidFill>
                  <a:srgbClr val="000000"/>
                </a:solidFill>
              </a:rPr>
              <a:t>obicei</a:t>
            </a:r>
            <a:r>
              <a:rPr lang="en-GB" sz="2400" dirty="0">
                <a:solidFill>
                  <a:srgbClr val="000000"/>
                </a:solidFill>
              </a:rPr>
              <a:t> un </a:t>
            </a:r>
            <a:r>
              <a:rPr lang="en-GB" sz="2400" dirty="0" err="1">
                <a:solidFill>
                  <a:srgbClr val="000000"/>
                </a:solidFill>
              </a:rPr>
              <a:t>consum</a:t>
            </a:r>
            <a:r>
              <a:rPr lang="en-GB" sz="2400" dirty="0">
                <a:solidFill>
                  <a:srgbClr val="000000"/>
                </a:solidFill>
              </a:rPr>
              <a:t> </a:t>
            </a:r>
            <a:r>
              <a:rPr lang="en-GB" sz="2400" dirty="0" err="1">
                <a:solidFill>
                  <a:srgbClr val="000000"/>
                </a:solidFill>
              </a:rPr>
              <a:t>semnificativ</a:t>
            </a:r>
            <a:r>
              <a:rPr lang="en-GB" sz="2400" dirty="0">
                <a:solidFill>
                  <a:srgbClr val="000000"/>
                </a:solidFill>
              </a:rPr>
              <a:t> de </a:t>
            </a:r>
            <a:r>
              <a:rPr lang="en-GB" sz="2400" dirty="0" err="1">
                <a:solidFill>
                  <a:srgbClr val="000000"/>
                </a:solidFill>
              </a:rPr>
              <a:t>resurse</a:t>
            </a:r>
            <a:r>
              <a:rPr lang="en-GB" sz="2400" dirty="0">
                <a:solidFill>
                  <a:srgbClr val="000000"/>
                </a:solidFill>
              </a:rPr>
              <a:t>, </a:t>
            </a:r>
            <a:r>
              <a:rPr lang="en-GB" sz="2400" dirty="0" err="1">
                <a:solidFill>
                  <a:srgbClr val="000000"/>
                </a:solidFill>
              </a:rPr>
              <a:t>pana</a:t>
            </a:r>
            <a:r>
              <a:rPr lang="en-GB" sz="2400" dirty="0">
                <a:solidFill>
                  <a:srgbClr val="000000"/>
                </a:solidFill>
              </a:rPr>
              <a:t> </a:t>
            </a:r>
            <a:r>
              <a:rPr lang="en-GB" sz="2400" dirty="0" err="1">
                <a:solidFill>
                  <a:srgbClr val="000000"/>
                </a:solidFill>
              </a:rPr>
              <a:t>cand</a:t>
            </a:r>
            <a:r>
              <a:rPr lang="en-GB" sz="2400" dirty="0">
                <a:solidFill>
                  <a:srgbClr val="000000"/>
                </a:solidFill>
              </a:rPr>
              <a:t> nu </a:t>
            </a:r>
            <a:r>
              <a:rPr lang="en-GB" sz="2400" dirty="0" err="1">
                <a:solidFill>
                  <a:srgbClr val="000000"/>
                </a:solidFill>
              </a:rPr>
              <a:t>aveti</a:t>
            </a:r>
            <a:r>
              <a:rPr lang="en-GB" sz="2400" dirty="0">
                <a:solidFill>
                  <a:srgbClr val="000000"/>
                </a:solidFill>
              </a:rPr>
              <a:t> </a:t>
            </a:r>
            <a:r>
              <a:rPr lang="en-GB" sz="2400" dirty="0" err="1">
                <a:solidFill>
                  <a:srgbClr val="000000"/>
                </a:solidFill>
              </a:rPr>
              <a:t>siguranta</a:t>
            </a:r>
            <a:r>
              <a:rPr lang="en-GB" sz="2400" dirty="0">
                <a:solidFill>
                  <a:srgbClr val="000000"/>
                </a:solidFill>
              </a:rPr>
              <a:t> </a:t>
            </a:r>
            <a:r>
              <a:rPr lang="en-GB" sz="2400" dirty="0" err="1">
                <a:solidFill>
                  <a:srgbClr val="000000"/>
                </a:solidFill>
              </a:rPr>
              <a:t>ca</a:t>
            </a:r>
            <a:r>
              <a:rPr lang="en-GB" sz="2400" dirty="0">
                <a:solidFill>
                  <a:srgbClr val="000000"/>
                </a:solidFill>
              </a:rPr>
              <a:t> </a:t>
            </a:r>
            <a:r>
              <a:rPr lang="en-GB" sz="2400" dirty="0" err="1">
                <a:solidFill>
                  <a:srgbClr val="000000"/>
                </a:solidFill>
              </a:rPr>
              <a:t>dispuneti</a:t>
            </a:r>
            <a:r>
              <a:rPr lang="en-GB" sz="2400" dirty="0">
                <a:solidFill>
                  <a:srgbClr val="000000"/>
                </a:solidFill>
              </a:rPr>
              <a:t> de </a:t>
            </a:r>
            <a:r>
              <a:rPr lang="en-GB" sz="2400" dirty="0" err="1">
                <a:solidFill>
                  <a:srgbClr val="000000"/>
                </a:solidFill>
              </a:rPr>
              <a:t>toate</a:t>
            </a:r>
            <a:r>
              <a:rPr lang="en-GB" sz="2400" dirty="0">
                <a:solidFill>
                  <a:srgbClr val="000000"/>
                </a:solidFill>
              </a:rPr>
              <a:t> </a:t>
            </a:r>
            <a:r>
              <a:rPr lang="en-GB" sz="2400" dirty="0" err="1">
                <a:solidFill>
                  <a:srgbClr val="000000"/>
                </a:solidFill>
              </a:rPr>
              <a:t>informatiile</a:t>
            </a:r>
            <a:r>
              <a:rPr lang="en-GB" sz="2400" dirty="0">
                <a:solidFill>
                  <a:srgbClr val="000000"/>
                </a:solidFill>
              </a:rPr>
              <a:t> </a:t>
            </a:r>
            <a:r>
              <a:rPr lang="en-GB" sz="2400" dirty="0" err="1">
                <a:solidFill>
                  <a:srgbClr val="000000"/>
                </a:solidFill>
              </a:rPr>
              <a:t>privind</a:t>
            </a:r>
            <a:r>
              <a:rPr lang="en-GB" sz="2400" dirty="0">
                <a:solidFill>
                  <a:srgbClr val="000000"/>
                </a:solidFill>
              </a:rPr>
              <a:t> </a:t>
            </a:r>
            <a:r>
              <a:rPr lang="en-GB" sz="2400" dirty="0" err="1">
                <a:solidFill>
                  <a:srgbClr val="000000"/>
                </a:solidFill>
              </a:rPr>
              <a:t>finantatorul</a:t>
            </a:r>
            <a:r>
              <a:rPr lang="en-GB" sz="2400" dirty="0">
                <a:solidFill>
                  <a:srgbClr val="000000"/>
                </a:solidFill>
              </a:rPr>
              <a:t> </a:t>
            </a:r>
            <a:r>
              <a:rPr lang="en-GB" sz="2400" dirty="0" err="1">
                <a:solidFill>
                  <a:srgbClr val="000000"/>
                </a:solidFill>
              </a:rPr>
              <a:t>si</a:t>
            </a:r>
            <a:r>
              <a:rPr lang="en-GB" sz="2400" dirty="0">
                <a:solidFill>
                  <a:srgbClr val="000000"/>
                </a:solidFill>
              </a:rPr>
              <a:t> </a:t>
            </a:r>
            <a:r>
              <a:rPr lang="en-GB" sz="2400" dirty="0" err="1">
                <a:solidFill>
                  <a:srgbClr val="000000"/>
                </a:solidFill>
              </a:rPr>
              <a:t>programul</a:t>
            </a:r>
            <a:r>
              <a:rPr lang="en-GB" sz="2400" dirty="0">
                <a:solidFill>
                  <a:srgbClr val="000000"/>
                </a:solidFill>
              </a:rPr>
              <a:t> de </a:t>
            </a:r>
            <a:r>
              <a:rPr lang="en-GB" sz="2400" dirty="0" err="1">
                <a:solidFill>
                  <a:srgbClr val="000000"/>
                </a:solidFill>
              </a:rPr>
              <a:t>finantare</a:t>
            </a:r>
            <a:r>
              <a:rPr lang="en-GB" sz="2400" dirty="0">
                <a:solidFill>
                  <a:srgbClr val="000000"/>
                </a:solidFill>
              </a:rPr>
              <a:t> </a:t>
            </a:r>
            <a:r>
              <a:rPr lang="en-GB" sz="2400" dirty="0" err="1">
                <a:solidFill>
                  <a:srgbClr val="000000"/>
                </a:solidFill>
              </a:rPr>
              <a:t>vizat</a:t>
            </a:r>
            <a:r>
              <a:rPr lang="en-GB" sz="2400" dirty="0">
                <a:solidFill>
                  <a:srgbClr val="000000"/>
                </a:solidFill>
              </a:rPr>
              <a:t>.</a:t>
            </a:r>
          </a:p>
          <a:p>
            <a:pPr marL="109728" indent="0" algn="just" fontAlgn="base">
              <a:buNone/>
            </a:pPr>
            <a:r>
              <a:rPr lang="en-GB" sz="2400" dirty="0">
                <a:solidFill>
                  <a:srgbClr val="000000"/>
                </a:solidFill>
              </a:rPr>
              <a:t>In </a:t>
            </a:r>
            <a:r>
              <a:rPr lang="en-GB" sz="2400" dirty="0" err="1">
                <a:solidFill>
                  <a:srgbClr val="000000"/>
                </a:solidFill>
              </a:rPr>
              <a:t>acest</a:t>
            </a:r>
            <a:r>
              <a:rPr lang="en-GB" sz="2400" dirty="0">
                <a:solidFill>
                  <a:srgbClr val="000000"/>
                </a:solidFill>
              </a:rPr>
              <a:t> </a:t>
            </a:r>
            <a:r>
              <a:rPr lang="en-GB" sz="2400" dirty="0" err="1">
                <a:solidFill>
                  <a:srgbClr val="000000"/>
                </a:solidFill>
              </a:rPr>
              <a:t>scop</a:t>
            </a:r>
            <a:r>
              <a:rPr lang="en-GB" sz="2400" dirty="0">
                <a:solidFill>
                  <a:srgbClr val="000000"/>
                </a:solidFill>
              </a:rPr>
              <a:t>, </a:t>
            </a:r>
            <a:r>
              <a:rPr lang="en-GB" sz="2400" dirty="0" err="1">
                <a:solidFill>
                  <a:srgbClr val="000000"/>
                </a:solidFill>
              </a:rPr>
              <a:t>trebuie</a:t>
            </a:r>
            <a:r>
              <a:rPr lang="en-GB" sz="2400" dirty="0">
                <a:solidFill>
                  <a:srgbClr val="000000"/>
                </a:solidFill>
              </a:rPr>
              <a:t> </a:t>
            </a:r>
            <a:r>
              <a:rPr lang="en-GB" sz="2400" dirty="0" err="1">
                <a:solidFill>
                  <a:srgbClr val="000000"/>
                </a:solidFill>
              </a:rPr>
              <a:t>sa</a:t>
            </a:r>
            <a:r>
              <a:rPr lang="en-GB" sz="2400" dirty="0">
                <a:solidFill>
                  <a:srgbClr val="000000"/>
                </a:solidFill>
              </a:rPr>
              <a:t> </a:t>
            </a:r>
            <a:r>
              <a:rPr lang="en-GB" sz="2400" dirty="0" err="1">
                <a:solidFill>
                  <a:srgbClr val="000000"/>
                </a:solidFill>
              </a:rPr>
              <a:t>obtineti</a:t>
            </a:r>
            <a:r>
              <a:rPr lang="en-GB" sz="2400" dirty="0">
                <a:solidFill>
                  <a:srgbClr val="000000"/>
                </a:solidFill>
              </a:rPr>
              <a:t> </a:t>
            </a:r>
            <a:r>
              <a:rPr lang="en-GB" sz="2400" dirty="0" err="1">
                <a:solidFill>
                  <a:srgbClr val="000000"/>
                </a:solidFill>
              </a:rPr>
              <a:t>raspunsuri</a:t>
            </a:r>
            <a:r>
              <a:rPr lang="en-GB" sz="2400" dirty="0">
                <a:solidFill>
                  <a:srgbClr val="000000"/>
                </a:solidFill>
              </a:rPr>
              <a:t> la </a:t>
            </a:r>
            <a:r>
              <a:rPr lang="en-GB" sz="2400" dirty="0" err="1">
                <a:solidFill>
                  <a:srgbClr val="000000"/>
                </a:solidFill>
              </a:rPr>
              <a:t>cateva</a:t>
            </a:r>
            <a:r>
              <a:rPr lang="en-GB" sz="2400" dirty="0">
                <a:solidFill>
                  <a:srgbClr val="000000"/>
                </a:solidFill>
              </a:rPr>
              <a:t> </a:t>
            </a:r>
            <a:r>
              <a:rPr lang="en-GB" sz="2400" dirty="0" err="1">
                <a:solidFill>
                  <a:srgbClr val="000000"/>
                </a:solidFill>
              </a:rPr>
              <a:t>intrebari</a:t>
            </a:r>
            <a:r>
              <a:rPr lang="en-GB" sz="2400" dirty="0">
                <a:solidFill>
                  <a:srgbClr val="000000"/>
                </a:solidFill>
              </a:rPr>
              <a:t> </a:t>
            </a:r>
            <a:r>
              <a:rPr lang="en-GB" sz="2400" dirty="0" err="1">
                <a:solidFill>
                  <a:srgbClr val="000000"/>
                </a:solidFill>
              </a:rPr>
              <a:t>esentiale</a:t>
            </a:r>
            <a:r>
              <a:rPr lang="en-GB" sz="2400" dirty="0">
                <a:solidFill>
                  <a:srgbClr val="000000"/>
                </a:solidFill>
              </a:rPr>
              <a:t>:</a:t>
            </a:r>
          </a:p>
          <a:p>
            <a:pPr algn="just" fontAlgn="base">
              <a:buFont typeface="Arial"/>
              <a:buChar char="•"/>
            </a:pPr>
            <a:r>
              <a:rPr lang="en-GB" sz="2400" i="1" dirty="0">
                <a:solidFill>
                  <a:srgbClr val="000000"/>
                </a:solidFill>
              </a:rPr>
              <a:t>Care </a:t>
            </a:r>
            <a:r>
              <a:rPr lang="en-GB" sz="2400" i="1" dirty="0" err="1">
                <a:solidFill>
                  <a:srgbClr val="000000"/>
                </a:solidFill>
              </a:rPr>
              <a:t>sunt</a:t>
            </a:r>
            <a:r>
              <a:rPr lang="en-GB" sz="2400" i="1" dirty="0">
                <a:solidFill>
                  <a:srgbClr val="000000"/>
                </a:solidFill>
              </a:rPr>
              <a:t> </a:t>
            </a:r>
            <a:r>
              <a:rPr lang="en-GB" sz="2400" i="1" dirty="0" err="1">
                <a:solidFill>
                  <a:srgbClr val="000000"/>
                </a:solidFill>
              </a:rPr>
              <a:t>domeniile</a:t>
            </a:r>
            <a:r>
              <a:rPr lang="en-GB" sz="2400" i="1" dirty="0">
                <a:solidFill>
                  <a:srgbClr val="000000"/>
                </a:solidFill>
              </a:rPr>
              <a:t> de </a:t>
            </a:r>
            <a:r>
              <a:rPr lang="en-GB" sz="2400" i="1" dirty="0" err="1">
                <a:solidFill>
                  <a:srgbClr val="000000"/>
                </a:solidFill>
              </a:rPr>
              <a:t>interes</a:t>
            </a:r>
            <a:r>
              <a:rPr lang="en-GB" sz="2400" i="1" dirty="0">
                <a:solidFill>
                  <a:srgbClr val="000000"/>
                </a:solidFill>
              </a:rPr>
              <a:t> ale </a:t>
            </a:r>
            <a:r>
              <a:rPr lang="en-GB" sz="2400" i="1" dirty="0" err="1">
                <a:solidFill>
                  <a:srgbClr val="000000"/>
                </a:solidFill>
              </a:rPr>
              <a:t>finantatorului</a:t>
            </a:r>
            <a:r>
              <a:rPr lang="en-GB" sz="2400" i="1" dirty="0">
                <a:solidFill>
                  <a:srgbClr val="000000"/>
                </a:solidFill>
              </a:rPr>
              <a:t>?</a:t>
            </a:r>
          </a:p>
          <a:p>
            <a:pPr algn="just" fontAlgn="base">
              <a:buFont typeface="Arial"/>
              <a:buChar char="•"/>
            </a:pPr>
            <a:r>
              <a:rPr lang="en-GB" sz="2400" i="1" dirty="0" err="1">
                <a:solidFill>
                  <a:srgbClr val="000000"/>
                </a:solidFill>
              </a:rPr>
              <a:t>Ce</a:t>
            </a:r>
            <a:r>
              <a:rPr lang="en-GB" sz="2400" i="1" dirty="0">
                <a:solidFill>
                  <a:srgbClr val="000000"/>
                </a:solidFill>
              </a:rPr>
              <a:t> </a:t>
            </a:r>
            <a:r>
              <a:rPr lang="en-GB" sz="2400" i="1" dirty="0" err="1">
                <a:solidFill>
                  <a:srgbClr val="000000"/>
                </a:solidFill>
              </a:rPr>
              <a:t>criterii</a:t>
            </a:r>
            <a:r>
              <a:rPr lang="en-GB" sz="2400" i="1" dirty="0">
                <a:solidFill>
                  <a:srgbClr val="000000"/>
                </a:solidFill>
              </a:rPr>
              <a:t> de </a:t>
            </a:r>
            <a:r>
              <a:rPr lang="en-GB" sz="2400" i="1" dirty="0" err="1">
                <a:solidFill>
                  <a:srgbClr val="000000"/>
                </a:solidFill>
              </a:rPr>
              <a:t>eligibilitate</a:t>
            </a:r>
            <a:r>
              <a:rPr lang="en-GB" sz="2400" i="1" dirty="0">
                <a:solidFill>
                  <a:srgbClr val="000000"/>
                </a:solidFill>
              </a:rPr>
              <a:t> are?</a:t>
            </a:r>
          </a:p>
          <a:p>
            <a:pPr algn="just" fontAlgn="base">
              <a:buFont typeface="Arial"/>
              <a:buChar char="•"/>
            </a:pPr>
            <a:r>
              <a:rPr lang="en-GB" sz="2400" i="1" dirty="0" err="1">
                <a:solidFill>
                  <a:srgbClr val="000000"/>
                </a:solidFill>
              </a:rPr>
              <a:t>Ce</a:t>
            </a:r>
            <a:r>
              <a:rPr lang="en-GB" sz="2400" i="1" dirty="0">
                <a:solidFill>
                  <a:srgbClr val="000000"/>
                </a:solidFill>
              </a:rPr>
              <a:t> </a:t>
            </a:r>
            <a:r>
              <a:rPr lang="en-GB" sz="2400" i="1" dirty="0" err="1">
                <a:solidFill>
                  <a:srgbClr val="000000"/>
                </a:solidFill>
              </a:rPr>
              <a:t>tipuri</a:t>
            </a:r>
            <a:r>
              <a:rPr lang="en-GB" sz="2400" i="1" dirty="0">
                <a:solidFill>
                  <a:srgbClr val="000000"/>
                </a:solidFill>
              </a:rPr>
              <a:t> de </a:t>
            </a:r>
            <a:r>
              <a:rPr lang="en-GB" sz="2400" i="1" dirty="0" err="1">
                <a:solidFill>
                  <a:srgbClr val="000000"/>
                </a:solidFill>
              </a:rPr>
              <a:t>proiecte</a:t>
            </a:r>
            <a:r>
              <a:rPr lang="en-GB" sz="2400" i="1" dirty="0">
                <a:solidFill>
                  <a:srgbClr val="000000"/>
                </a:solidFill>
              </a:rPr>
              <a:t> au </a:t>
            </a:r>
            <a:r>
              <a:rPr lang="en-GB" sz="2400" i="1" dirty="0" err="1">
                <a:solidFill>
                  <a:srgbClr val="000000"/>
                </a:solidFill>
              </a:rPr>
              <a:t>fost</a:t>
            </a:r>
            <a:r>
              <a:rPr lang="en-GB" sz="2400" i="1" dirty="0">
                <a:solidFill>
                  <a:srgbClr val="000000"/>
                </a:solidFill>
              </a:rPr>
              <a:t> </a:t>
            </a:r>
            <a:r>
              <a:rPr lang="en-GB" sz="2400" i="1" dirty="0" err="1">
                <a:solidFill>
                  <a:srgbClr val="000000"/>
                </a:solidFill>
              </a:rPr>
              <a:t>finantate</a:t>
            </a:r>
            <a:r>
              <a:rPr lang="en-GB" sz="2400" i="1" dirty="0">
                <a:solidFill>
                  <a:srgbClr val="000000"/>
                </a:solidFill>
              </a:rPr>
              <a:t> anterior?</a:t>
            </a:r>
          </a:p>
          <a:p>
            <a:pPr algn="just" fontAlgn="base">
              <a:buFont typeface="Arial"/>
              <a:buChar char="•"/>
            </a:pPr>
            <a:r>
              <a:rPr lang="en-GB" sz="2400" i="1" dirty="0">
                <a:solidFill>
                  <a:srgbClr val="000000"/>
                </a:solidFill>
              </a:rPr>
              <a:t>Care </a:t>
            </a:r>
            <a:r>
              <a:rPr lang="en-GB" sz="2400" i="1" dirty="0" err="1">
                <a:solidFill>
                  <a:srgbClr val="000000"/>
                </a:solidFill>
              </a:rPr>
              <a:t>sunt</a:t>
            </a:r>
            <a:r>
              <a:rPr lang="en-GB" sz="2400" i="1" dirty="0">
                <a:solidFill>
                  <a:srgbClr val="000000"/>
                </a:solidFill>
              </a:rPr>
              <a:t> </a:t>
            </a:r>
            <a:r>
              <a:rPr lang="en-GB" sz="2400" i="1" dirty="0" err="1">
                <a:solidFill>
                  <a:srgbClr val="000000"/>
                </a:solidFill>
              </a:rPr>
              <a:t>sumele</a:t>
            </a:r>
            <a:r>
              <a:rPr lang="en-GB" sz="2400" i="1" dirty="0">
                <a:solidFill>
                  <a:srgbClr val="000000"/>
                </a:solidFill>
              </a:rPr>
              <a:t> </a:t>
            </a:r>
            <a:r>
              <a:rPr lang="en-GB" sz="2400" i="1" dirty="0" err="1">
                <a:solidFill>
                  <a:srgbClr val="000000"/>
                </a:solidFill>
              </a:rPr>
              <a:t>alocate</a:t>
            </a:r>
            <a:r>
              <a:rPr lang="en-GB" sz="2400" i="1" dirty="0">
                <a:solidFill>
                  <a:srgbClr val="000000"/>
                </a:solidFill>
              </a:rPr>
              <a:t> </a:t>
            </a:r>
            <a:r>
              <a:rPr lang="en-GB" sz="2400" i="1" dirty="0" err="1">
                <a:solidFill>
                  <a:srgbClr val="000000"/>
                </a:solidFill>
              </a:rPr>
              <a:t>si</a:t>
            </a:r>
            <a:r>
              <a:rPr lang="en-GB" sz="2400" i="1" dirty="0">
                <a:solidFill>
                  <a:srgbClr val="000000"/>
                </a:solidFill>
              </a:rPr>
              <a:t> </a:t>
            </a:r>
            <a:r>
              <a:rPr lang="en-GB" sz="2400" i="1" dirty="0" err="1">
                <a:solidFill>
                  <a:srgbClr val="000000"/>
                </a:solidFill>
              </a:rPr>
              <a:t>pe</a:t>
            </a:r>
            <a:r>
              <a:rPr lang="en-GB" sz="2400" i="1" dirty="0">
                <a:solidFill>
                  <a:srgbClr val="000000"/>
                </a:solidFill>
              </a:rPr>
              <a:t> </a:t>
            </a:r>
            <a:r>
              <a:rPr lang="en-GB" sz="2400" i="1" dirty="0" err="1">
                <a:solidFill>
                  <a:srgbClr val="000000"/>
                </a:solidFill>
              </a:rPr>
              <a:t>ce</a:t>
            </a:r>
            <a:r>
              <a:rPr lang="en-GB" sz="2400" i="1" dirty="0">
                <a:solidFill>
                  <a:srgbClr val="000000"/>
                </a:solidFill>
              </a:rPr>
              <a:t> </a:t>
            </a:r>
            <a:r>
              <a:rPr lang="en-GB" sz="2400" i="1" dirty="0" err="1">
                <a:solidFill>
                  <a:srgbClr val="000000"/>
                </a:solidFill>
              </a:rPr>
              <a:t>perioada</a:t>
            </a:r>
            <a:r>
              <a:rPr lang="en-GB" sz="2400" i="1" dirty="0">
                <a:solidFill>
                  <a:srgbClr val="000000"/>
                </a:solidFill>
              </a:rPr>
              <a:t> de </a:t>
            </a:r>
            <a:r>
              <a:rPr lang="en-GB" sz="2400" i="1" dirty="0" err="1">
                <a:solidFill>
                  <a:srgbClr val="000000"/>
                </a:solidFill>
              </a:rPr>
              <a:t>timp</a:t>
            </a:r>
            <a:r>
              <a:rPr lang="en-GB" sz="2400" i="1" dirty="0">
                <a:solidFill>
                  <a:srgbClr val="000000"/>
                </a:solidFill>
              </a:rPr>
              <a:t>?</a:t>
            </a:r>
          </a:p>
          <a:p>
            <a:pPr algn="just" fontAlgn="base">
              <a:buFont typeface="Arial"/>
              <a:buChar char="•"/>
            </a:pPr>
            <a:r>
              <a:rPr lang="en-GB" sz="2400" i="1" dirty="0">
                <a:solidFill>
                  <a:srgbClr val="000000"/>
                </a:solidFill>
              </a:rPr>
              <a:t>Cat </a:t>
            </a:r>
            <a:r>
              <a:rPr lang="en-GB" sz="2400" i="1" dirty="0" err="1">
                <a:solidFill>
                  <a:srgbClr val="000000"/>
                </a:solidFill>
              </a:rPr>
              <a:t>dureaza</a:t>
            </a:r>
            <a:r>
              <a:rPr lang="en-GB" sz="2400" i="1" dirty="0">
                <a:solidFill>
                  <a:srgbClr val="000000"/>
                </a:solidFill>
              </a:rPr>
              <a:t> </a:t>
            </a:r>
            <a:r>
              <a:rPr lang="en-GB" sz="2400" i="1" dirty="0" err="1">
                <a:solidFill>
                  <a:srgbClr val="000000"/>
                </a:solidFill>
              </a:rPr>
              <a:t>procesul</a:t>
            </a:r>
            <a:r>
              <a:rPr lang="en-GB" sz="2400" i="1" dirty="0">
                <a:solidFill>
                  <a:srgbClr val="000000"/>
                </a:solidFill>
              </a:rPr>
              <a:t> de </a:t>
            </a:r>
            <a:r>
              <a:rPr lang="en-GB" sz="2400" i="1" dirty="0" err="1">
                <a:solidFill>
                  <a:srgbClr val="000000"/>
                </a:solidFill>
              </a:rPr>
              <a:t>evaluare</a:t>
            </a:r>
            <a:r>
              <a:rPr lang="en-GB" sz="2400" i="1" dirty="0">
                <a:solidFill>
                  <a:srgbClr val="000000"/>
                </a:solidFill>
              </a:rPr>
              <a:t> a </a:t>
            </a:r>
            <a:r>
              <a:rPr lang="en-GB" sz="2400" i="1" dirty="0" err="1">
                <a:solidFill>
                  <a:srgbClr val="000000"/>
                </a:solidFill>
              </a:rPr>
              <a:t>propunerii</a:t>
            </a:r>
            <a:r>
              <a:rPr lang="en-GB" sz="2400" i="1" dirty="0">
                <a:solidFill>
                  <a:srgbClr val="000000"/>
                </a:solidFill>
              </a:rPr>
              <a:t>? (</a:t>
            </a:r>
            <a:r>
              <a:rPr lang="en-GB" sz="2400" i="1" dirty="0" err="1">
                <a:solidFill>
                  <a:srgbClr val="000000"/>
                </a:solidFill>
              </a:rPr>
              <a:t>cand</a:t>
            </a:r>
            <a:r>
              <a:rPr lang="en-GB" sz="2400" i="1" dirty="0">
                <a:solidFill>
                  <a:srgbClr val="000000"/>
                </a:solidFill>
              </a:rPr>
              <a:t> </a:t>
            </a:r>
            <a:r>
              <a:rPr lang="en-GB" sz="2400" i="1" dirty="0" err="1">
                <a:solidFill>
                  <a:srgbClr val="000000"/>
                </a:solidFill>
              </a:rPr>
              <a:t>veti</a:t>
            </a:r>
            <a:r>
              <a:rPr lang="en-GB" sz="2400" i="1" dirty="0">
                <a:solidFill>
                  <a:srgbClr val="000000"/>
                </a:solidFill>
              </a:rPr>
              <a:t> </a:t>
            </a:r>
            <a:r>
              <a:rPr lang="en-GB" sz="2400" i="1" dirty="0" err="1">
                <a:solidFill>
                  <a:srgbClr val="000000"/>
                </a:solidFill>
              </a:rPr>
              <a:t>primi</a:t>
            </a:r>
            <a:r>
              <a:rPr lang="en-GB" sz="2400" i="1" dirty="0">
                <a:solidFill>
                  <a:srgbClr val="000000"/>
                </a:solidFill>
              </a:rPr>
              <a:t> </a:t>
            </a:r>
            <a:r>
              <a:rPr lang="en-GB" sz="2400" i="1" dirty="0" err="1">
                <a:solidFill>
                  <a:srgbClr val="000000"/>
                </a:solidFill>
              </a:rPr>
              <a:t>raspuns</a:t>
            </a:r>
            <a:r>
              <a:rPr lang="en-GB" sz="2400" i="1" dirty="0">
                <a:solidFill>
                  <a:srgbClr val="000000"/>
                </a:solidFill>
              </a:rPr>
              <a:t> la </a:t>
            </a:r>
            <a:r>
              <a:rPr lang="en-GB" sz="2400" i="1" dirty="0" err="1">
                <a:solidFill>
                  <a:srgbClr val="000000"/>
                </a:solidFill>
              </a:rPr>
              <a:t>solicitarea</a:t>
            </a:r>
            <a:r>
              <a:rPr lang="en-GB" sz="2400" i="1" dirty="0">
                <a:solidFill>
                  <a:srgbClr val="000000"/>
                </a:solidFill>
              </a:rPr>
              <a:t> </a:t>
            </a:r>
            <a:r>
              <a:rPr lang="en-GB" sz="2400" i="1" dirty="0" err="1">
                <a:solidFill>
                  <a:srgbClr val="000000"/>
                </a:solidFill>
              </a:rPr>
              <a:t>dvs</a:t>
            </a:r>
            <a:r>
              <a:rPr lang="en-GB" sz="2400" i="1" dirty="0">
                <a:solidFill>
                  <a:srgbClr val="000000"/>
                </a:solidFill>
              </a:rPr>
              <a:t>. de </a:t>
            </a:r>
            <a:r>
              <a:rPr lang="en-GB" sz="2400" i="1" dirty="0" err="1">
                <a:solidFill>
                  <a:srgbClr val="000000"/>
                </a:solidFill>
              </a:rPr>
              <a:t>finantare</a:t>
            </a:r>
            <a:r>
              <a:rPr lang="en-GB" sz="2400" i="1" dirty="0">
                <a:solidFill>
                  <a:srgbClr val="000000"/>
                </a:solidFill>
              </a:rPr>
              <a:t>?)</a:t>
            </a:r>
          </a:p>
          <a:p>
            <a:pPr algn="just" fontAlgn="base">
              <a:buFont typeface="Arial"/>
              <a:buChar char="•"/>
            </a:pPr>
            <a:r>
              <a:rPr lang="en-GB" sz="2400" i="1" dirty="0">
                <a:solidFill>
                  <a:srgbClr val="000000"/>
                </a:solidFill>
              </a:rPr>
              <a:t>Care </a:t>
            </a:r>
            <a:r>
              <a:rPr lang="en-GB" sz="2400" i="1" dirty="0" err="1">
                <a:solidFill>
                  <a:srgbClr val="000000"/>
                </a:solidFill>
              </a:rPr>
              <a:t>sunt</a:t>
            </a:r>
            <a:r>
              <a:rPr lang="en-GB" sz="2400" i="1" dirty="0">
                <a:solidFill>
                  <a:srgbClr val="000000"/>
                </a:solidFill>
              </a:rPr>
              <a:t> </a:t>
            </a:r>
            <a:r>
              <a:rPr lang="en-GB" sz="2400" i="1" dirty="0" err="1">
                <a:solidFill>
                  <a:srgbClr val="000000"/>
                </a:solidFill>
              </a:rPr>
              <a:t>termenele</a:t>
            </a:r>
            <a:r>
              <a:rPr lang="en-GB" sz="2400" i="1" dirty="0">
                <a:solidFill>
                  <a:srgbClr val="000000"/>
                </a:solidFill>
              </a:rPr>
              <a:t> </a:t>
            </a:r>
            <a:r>
              <a:rPr lang="en-GB" sz="2400" i="1" dirty="0" err="1">
                <a:solidFill>
                  <a:srgbClr val="000000"/>
                </a:solidFill>
              </a:rPr>
              <a:t>calendaristice</a:t>
            </a:r>
            <a:r>
              <a:rPr lang="en-GB" sz="2400" i="1" dirty="0">
                <a:solidFill>
                  <a:srgbClr val="000000"/>
                </a:solidFill>
              </a:rPr>
              <a:t> de </a:t>
            </a:r>
            <a:r>
              <a:rPr lang="en-GB" sz="2400" i="1" dirty="0" err="1">
                <a:solidFill>
                  <a:srgbClr val="000000"/>
                </a:solidFill>
              </a:rPr>
              <a:t>depunere</a:t>
            </a:r>
            <a:r>
              <a:rPr lang="en-GB" sz="2400" i="1" dirty="0">
                <a:solidFill>
                  <a:srgbClr val="000000"/>
                </a:solidFill>
              </a:rPr>
              <a:t> a </a:t>
            </a:r>
            <a:r>
              <a:rPr lang="en-GB" sz="2400" i="1" dirty="0" err="1">
                <a:solidFill>
                  <a:srgbClr val="000000"/>
                </a:solidFill>
              </a:rPr>
              <a:t>cererilor</a:t>
            </a:r>
            <a:r>
              <a:rPr lang="en-GB" sz="2400" i="1" dirty="0">
                <a:solidFill>
                  <a:srgbClr val="000000"/>
                </a:solidFill>
              </a:rPr>
              <a:t>?</a:t>
            </a:r>
          </a:p>
          <a:p>
            <a:pPr algn="just" fontAlgn="base">
              <a:buFont typeface="Arial"/>
              <a:buChar char="•"/>
            </a:pPr>
            <a:r>
              <a:rPr lang="en-GB" sz="2400" i="1" dirty="0">
                <a:solidFill>
                  <a:srgbClr val="000000"/>
                </a:solidFill>
              </a:rPr>
              <a:t>Care </a:t>
            </a:r>
            <a:r>
              <a:rPr lang="en-GB" sz="2400" i="1" dirty="0" err="1">
                <a:solidFill>
                  <a:srgbClr val="000000"/>
                </a:solidFill>
              </a:rPr>
              <a:t>sunt</a:t>
            </a:r>
            <a:r>
              <a:rPr lang="en-GB" sz="2400" i="1" dirty="0">
                <a:solidFill>
                  <a:srgbClr val="000000"/>
                </a:solidFill>
              </a:rPr>
              <a:t> </a:t>
            </a:r>
            <a:r>
              <a:rPr lang="en-GB" sz="2400" i="1" dirty="0" err="1">
                <a:solidFill>
                  <a:srgbClr val="000000"/>
                </a:solidFill>
              </a:rPr>
              <a:t>modalitatile</a:t>
            </a:r>
            <a:r>
              <a:rPr lang="en-GB" sz="2400" i="1" dirty="0">
                <a:solidFill>
                  <a:srgbClr val="000000"/>
                </a:solidFill>
              </a:rPr>
              <a:t> de contact?</a:t>
            </a:r>
          </a:p>
          <a:p>
            <a:pPr marL="109728" indent="0" algn="just" fontAlgn="base">
              <a:buNone/>
            </a:pPr>
            <a:r>
              <a:rPr lang="en-GB" sz="2400" dirty="0" err="1">
                <a:solidFill>
                  <a:srgbClr val="000000"/>
                </a:solidFill>
              </a:rPr>
              <a:t>Puteti</a:t>
            </a:r>
            <a:r>
              <a:rPr lang="en-GB" sz="2400" dirty="0">
                <a:solidFill>
                  <a:srgbClr val="000000"/>
                </a:solidFill>
              </a:rPr>
              <a:t> </a:t>
            </a:r>
            <a:r>
              <a:rPr lang="en-GB" sz="2400" dirty="0" err="1">
                <a:solidFill>
                  <a:srgbClr val="000000"/>
                </a:solidFill>
              </a:rPr>
              <a:t>contacta</a:t>
            </a:r>
            <a:r>
              <a:rPr lang="en-GB" sz="2400" dirty="0">
                <a:solidFill>
                  <a:srgbClr val="000000"/>
                </a:solidFill>
              </a:rPr>
              <a:t> </a:t>
            </a:r>
            <a:r>
              <a:rPr lang="en-GB" sz="2400" dirty="0" err="1">
                <a:solidFill>
                  <a:srgbClr val="000000"/>
                </a:solidFill>
              </a:rPr>
              <a:t>potentialii</a:t>
            </a:r>
            <a:r>
              <a:rPr lang="en-GB" sz="2400" dirty="0">
                <a:solidFill>
                  <a:srgbClr val="000000"/>
                </a:solidFill>
              </a:rPr>
              <a:t> </a:t>
            </a:r>
            <a:r>
              <a:rPr lang="en-GB" sz="2400" dirty="0" err="1">
                <a:solidFill>
                  <a:srgbClr val="000000"/>
                </a:solidFill>
              </a:rPr>
              <a:t>finantatori</a:t>
            </a:r>
            <a:r>
              <a:rPr lang="en-GB" sz="2400" dirty="0">
                <a:solidFill>
                  <a:srgbClr val="000000"/>
                </a:solidFill>
              </a:rPr>
              <a:t> in </a:t>
            </a:r>
            <a:r>
              <a:rPr lang="en-GB" sz="2400" dirty="0" err="1">
                <a:solidFill>
                  <a:srgbClr val="000000"/>
                </a:solidFill>
              </a:rPr>
              <a:t>scris</a:t>
            </a:r>
            <a:r>
              <a:rPr lang="en-GB" sz="2400" dirty="0">
                <a:solidFill>
                  <a:srgbClr val="000000"/>
                </a:solidFill>
              </a:rPr>
              <a:t>, </a:t>
            </a:r>
            <a:r>
              <a:rPr lang="en-GB" sz="2400" dirty="0" err="1">
                <a:solidFill>
                  <a:srgbClr val="000000"/>
                </a:solidFill>
              </a:rPr>
              <a:t>telefonic</a:t>
            </a:r>
            <a:r>
              <a:rPr lang="en-GB" sz="2400" dirty="0">
                <a:solidFill>
                  <a:srgbClr val="000000"/>
                </a:solidFill>
              </a:rPr>
              <a:t> </a:t>
            </a:r>
            <a:r>
              <a:rPr lang="en-GB" sz="2400" dirty="0" err="1">
                <a:solidFill>
                  <a:srgbClr val="000000"/>
                </a:solidFill>
              </a:rPr>
              <a:t>sau</a:t>
            </a:r>
            <a:r>
              <a:rPr lang="en-GB" sz="2400" dirty="0">
                <a:solidFill>
                  <a:srgbClr val="000000"/>
                </a:solidFill>
              </a:rPr>
              <a:t>, </a:t>
            </a:r>
            <a:r>
              <a:rPr lang="en-GB" sz="2400" dirty="0" err="1">
                <a:solidFill>
                  <a:srgbClr val="000000"/>
                </a:solidFill>
              </a:rPr>
              <a:t>atunci</a:t>
            </a:r>
            <a:r>
              <a:rPr lang="en-GB" sz="2400" dirty="0">
                <a:solidFill>
                  <a:srgbClr val="000000"/>
                </a:solidFill>
              </a:rPr>
              <a:t> </a:t>
            </a:r>
            <a:r>
              <a:rPr lang="en-GB" sz="2400" dirty="0" err="1">
                <a:solidFill>
                  <a:srgbClr val="000000"/>
                </a:solidFill>
              </a:rPr>
              <a:t>cand</a:t>
            </a:r>
            <a:r>
              <a:rPr lang="en-GB" sz="2400" dirty="0">
                <a:solidFill>
                  <a:srgbClr val="000000"/>
                </a:solidFill>
              </a:rPr>
              <a:t> </a:t>
            </a:r>
            <a:r>
              <a:rPr lang="en-GB" sz="2400" dirty="0" err="1">
                <a:solidFill>
                  <a:srgbClr val="000000"/>
                </a:solidFill>
              </a:rPr>
              <a:t>este</a:t>
            </a:r>
            <a:r>
              <a:rPr lang="en-GB" sz="2400" dirty="0">
                <a:solidFill>
                  <a:srgbClr val="000000"/>
                </a:solidFill>
              </a:rPr>
              <a:t> </a:t>
            </a:r>
            <a:r>
              <a:rPr lang="en-GB" sz="2400" dirty="0" err="1">
                <a:solidFill>
                  <a:srgbClr val="000000"/>
                </a:solidFill>
              </a:rPr>
              <a:t>posibil</a:t>
            </a:r>
            <a:r>
              <a:rPr lang="en-GB" sz="2400" dirty="0">
                <a:solidFill>
                  <a:srgbClr val="000000"/>
                </a:solidFill>
              </a:rPr>
              <a:t>, </a:t>
            </a:r>
            <a:r>
              <a:rPr lang="en-GB" sz="2400" dirty="0" err="1">
                <a:solidFill>
                  <a:srgbClr val="000000"/>
                </a:solidFill>
              </a:rPr>
              <a:t>prin</a:t>
            </a:r>
            <a:r>
              <a:rPr lang="en-GB" sz="2400" dirty="0">
                <a:solidFill>
                  <a:srgbClr val="000000"/>
                </a:solidFill>
              </a:rPr>
              <a:t> contact personal.</a:t>
            </a:r>
          </a:p>
          <a:p>
            <a:pPr marL="109728" indent="0" algn="just" fontAlgn="base">
              <a:buNone/>
            </a:pPr>
            <a:r>
              <a:rPr lang="en-GB" sz="2400" dirty="0">
                <a:solidFill>
                  <a:srgbClr val="000000"/>
                </a:solidFill>
              </a:rPr>
              <a:t>De </a:t>
            </a:r>
            <a:r>
              <a:rPr lang="en-GB" sz="2400" dirty="0" err="1">
                <a:solidFill>
                  <a:srgbClr val="000000"/>
                </a:solidFill>
              </a:rPr>
              <a:t>asemenea</a:t>
            </a:r>
            <a:r>
              <a:rPr lang="en-GB" sz="2400" dirty="0">
                <a:solidFill>
                  <a:srgbClr val="000000"/>
                </a:solidFill>
              </a:rPr>
              <a:t>, </a:t>
            </a:r>
            <a:r>
              <a:rPr lang="en-GB" sz="2400" dirty="0" err="1">
                <a:solidFill>
                  <a:srgbClr val="000000"/>
                </a:solidFill>
              </a:rPr>
              <a:t>puteti</a:t>
            </a:r>
            <a:r>
              <a:rPr lang="en-GB" sz="2400" dirty="0">
                <a:solidFill>
                  <a:srgbClr val="000000"/>
                </a:solidFill>
              </a:rPr>
              <a:t> </a:t>
            </a:r>
            <a:r>
              <a:rPr lang="en-GB" sz="2400" dirty="0" err="1">
                <a:solidFill>
                  <a:srgbClr val="000000"/>
                </a:solidFill>
              </a:rPr>
              <a:t>obtine</a:t>
            </a:r>
            <a:r>
              <a:rPr lang="en-GB" sz="2400" dirty="0">
                <a:solidFill>
                  <a:srgbClr val="000000"/>
                </a:solidFill>
              </a:rPr>
              <a:t> </a:t>
            </a:r>
            <a:r>
              <a:rPr lang="en-GB" sz="2400" dirty="0" err="1">
                <a:solidFill>
                  <a:srgbClr val="000000"/>
                </a:solidFill>
              </a:rPr>
              <a:t>informatii</a:t>
            </a:r>
            <a:r>
              <a:rPr lang="en-GB" sz="2400" dirty="0">
                <a:solidFill>
                  <a:srgbClr val="000000"/>
                </a:solidFill>
              </a:rPr>
              <a:t> </a:t>
            </a:r>
            <a:r>
              <a:rPr lang="en-GB" sz="2400" dirty="0" err="1">
                <a:solidFill>
                  <a:srgbClr val="000000"/>
                </a:solidFill>
              </a:rPr>
              <a:t>valoroase</a:t>
            </a:r>
            <a:r>
              <a:rPr lang="en-GB" sz="2400" dirty="0">
                <a:solidFill>
                  <a:srgbClr val="000000"/>
                </a:solidFill>
              </a:rPr>
              <a:t> din </a:t>
            </a:r>
            <a:r>
              <a:rPr lang="en-GB" sz="2400" dirty="0" err="1">
                <a:solidFill>
                  <a:srgbClr val="000000"/>
                </a:solidFill>
              </a:rPr>
              <a:t>intalnirile</a:t>
            </a:r>
            <a:r>
              <a:rPr lang="en-GB" sz="2400" dirty="0">
                <a:solidFill>
                  <a:srgbClr val="000000"/>
                </a:solidFill>
              </a:rPr>
              <a:t> cu </a:t>
            </a:r>
            <a:r>
              <a:rPr lang="en-GB" sz="2400" dirty="0" err="1">
                <a:solidFill>
                  <a:srgbClr val="000000"/>
                </a:solidFill>
              </a:rPr>
              <a:t>beneficiari</a:t>
            </a:r>
            <a:r>
              <a:rPr lang="en-GB" sz="2400" dirty="0">
                <a:solidFill>
                  <a:srgbClr val="000000"/>
                </a:solidFill>
              </a:rPr>
              <a:t> de </a:t>
            </a:r>
            <a:r>
              <a:rPr lang="en-GB" sz="2400" dirty="0" err="1">
                <a:solidFill>
                  <a:srgbClr val="000000"/>
                </a:solidFill>
              </a:rPr>
              <a:t>finantari</a:t>
            </a:r>
            <a:r>
              <a:rPr lang="en-GB" sz="2400" dirty="0">
                <a:solidFill>
                  <a:srgbClr val="000000"/>
                </a:solidFill>
              </a:rPr>
              <a:t> </a:t>
            </a:r>
            <a:r>
              <a:rPr lang="en-GB" sz="2400" dirty="0" err="1">
                <a:solidFill>
                  <a:srgbClr val="000000"/>
                </a:solidFill>
              </a:rPr>
              <a:t>anterioare</a:t>
            </a:r>
            <a:r>
              <a:rPr lang="en-GB" sz="2400" dirty="0">
                <a:solidFill>
                  <a:srgbClr val="000000"/>
                </a:solidFill>
              </a:rPr>
              <a:t> </a:t>
            </a:r>
            <a:r>
              <a:rPr lang="en-GB" sz="2400" dirty="0" err="1">
                <a:solidFill>
                  <a:srgbClr val="000000"/>
                </a:solidFill>
              </a:rPr>
              <a:t>si</a:t>
            </a:r>
            <a:r>
              <a:rPr lang="en-GB" sz="2400" dirty="0">
                <a:solidFill>
                  <a:srgbClr val="000000"/>
                </a:solidFill>
              </a:rPr>
              <a:t> cu </a:t>
            </a:r>
            <a:r>
              <a:rPr lang="en-GB" sz="2400" dirty="0" err="1">
                <a:solidFill>
                  <a:srgbClr val="000000"/>
                </a:solidFill>
              </a:rPr>
              <a:t>evaluatori</a:t>
            </a:r>
            <a:r>
              <a:rPr lang="en-GB" sz="2400" dirty="0">
                <a:solidFill>
                  <a:srgbClr val="000000"/>
                </a:solidFill>
              </a:rPr>
              <a:t>.</a:t>
            </a:r>
          </a:p>
          <a:p>
            <a:endParaRPr lang="en-GB" dirty="0"/>
          </a:p>
        </p:txBody>
      </p:sp>
      <p:sp>
        <p:nvSpPr>
          <p:cNvPr id="3" name="Title 2"/>
          <p:cNvSpPr>
            <a:spLocks noGrp="1"/>
          </p:cNvSpPr>
          <p:nvPr>
            <p:ph type="title"/>
          </p:nvPr>
        </p:nvSpPr>
        <p:spPr>
          <a:xfrm>
            <a:off x="246994" y="148514"/>
            <a:ext cx="10972800" cy="623996"/>
          </a:xfrm>
        </p:spPr>
        <p:txBody>
          <a:bodyPr>
            <a:normAutofit/>
          </a:bodyPr>
          <a:lstStyle/>
          <a:p>
            <a:pPr algn="just"/>
            <a:r>
              <a:rPr lang="it-IT" sz="2400" i="1" dirty="0">
                <a:solidFill>
                  <a:srgbClr val="000000"/>
                </a:solidFill>
                <a:effectLst>
                  <a:outerShdw blurRad="38100" dist="38100" dir="2700000" algn="tl">
                    <a:srgbClr val="000000">
                      <a:alpha val="43137"/>
                    </a:srgbClr>
                  </a:outerShdw>
                </a:effectLst>
              </a:rPr>
              <a:t>Ce trebuie sa avem in vedere la contactarea finantatorilor?</a:t>
            </a:r>
            <a:endParaRPr lang="en-GB" sz="2400" i="1" dirty="0">
              <a:effectLst>
                <a:outerShdw blurRad="38100" dist="38100" dir="2700000" algn="tl">
                  <a:srgbClr val="000000">
                    <a:alpha val="43137"/>
                  </a:srgbClr>
                </a:outerShdw>
              </a:effectLst>
            </a:endParaRP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682" y="2406047"/>
            <a:ext cx="2180897" cy="1483331"/>
          </a:xfrm>
          <a:prstGeom prst="rect">
            <a:avLst/>
          </a:prstGeom>
        </p:spPr>
      </p:pic>
    </p:spTree>
    <p:extLst>
      <p:ext uri="{BB962C8B-B14F-4D97-AF65-F5344CB8AC3E}">
        <p14:creationId xmlns:p14="http://schemas.microsoft.com/office/powerpoint/2010/main" val="32938050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83476" y="1134491"/>
            <a:ext cx="10972800" cy="4525963"/>
          </a:xfrm>
        </p:spPr>
        <p:txBody>
          <a:bodyPr>
            <a:normAutofit/>
          </a:bodyPr>
          <a:lstStyle/>
          <a:p>
            <a:pPr algn="ctr"/>
            <a:r>
              <a:rPr lang="en-GB" sz="2000" b="1" i="1" dirty="0" err="1">
                <a:solidFill>
                  <a:srgbClr val="252525"/>
                </a:solidFill>
              </a:rPr>
              <a:t>Idee</a:t>
            </a:r>
            <a:r>
              <a:rPr lang="en-GB" sz="2000" b="1" i="1" dirty="0">
                <a:solidFill>
                  <a:srgbClr val="252525"/>
                </a:solidFill>
              </a:rPr>
              <a:t>, </a:t>
            </a:r>
            <a:r>
              <a:rPr lang="en-GB" sz="2000" b="1" i="1" dirty="0" err="1">
                <a:solidFill>
                  <a:srgbClr val="252525"/>
                </a:solidFill>
              </a:rPr>
              <a:t>buget</a:t>
            </a:r>
            <a:r>
              <a:rPr lang="en-GB" sz="2000" b="1" i="1" dirty="0">
                <a:solidFill>
                  <a:srgbClr val="252525"/>
                </a:solidFill>
              </a:rPr>
              <a:t>, </a:t>
            </a:r>
            <a:r>
              <a:rPr lang="en-GB" sz="2000" b="1" i="1" dirty="0" err="1">
                <a:solidFill>
                  <a:srgbClr val="252525"/>
                </a:solidFill>
              </a:rPr>
              <a:t>planuri</a:t>
            </a:r>
            <a:r>
              <a:rPr lang="en-GB" sz="2000" b="1" i="1" dirty="0">
                <a:solidFill>
                  <a:srgbClr val="252525"/>
                </a:solidFill>
              </a:rPr>
              <a:t> de </a:t>
            </a:r>
            <a:r>
              <a:rPr lang="en-GB" sz="2000" b="1" i="1" dirty="0" err="1">
                <a:solidFill>
                  <a:srgbClr val="252525"/>
                </a:solidFill>
              </a:rPr>
              <a:t>cheltuieli</a:t>
            </a:r>
            <a:r>
              <a:rPr lang="en-GB" sz="2000" b="1" i="1" dirty="0">
                <a:solidFill>
                  <a:srgbClr val="252525"/>
                </a:solidFill>
              </a:rPr>
              <a:t> </a:t>
            </a:r>
            <a:r>
              <a:rPr lang="en-GB" sz="2000" b="1" i="1" dirty="0" err="1">
                <a:solidFill>
                  <a:srgbClr val="252525"/>
                </a:solidFill>
              </a:rPr>
              <a:t>si</a:t>
            </a:r>
            <a:r>
              <a:rPr lang="en-GB" sz="2000" b="1" i="1" dirty="0">
                <a:solidFill>
                  <a:srgbClr val="252525"/>
                </a:solidFill>
              </a:rPr>
              <a:t> </a:t>
            </a:r>
            <a:r>
              <a:rPr lang="en-GB" sz="2000" b="1" i="1" dirty="0" err="1">
                <a:solidFill>
                  <a:srgbClr val="252525"/>
                </a:solidFill>
              </a:rPr>
              <a:t>estimari</a:t>
            </a:r>
            <a:r>
              <a:rPr lang="en-GB" sz="2000" b="1" i="1" dirty="0">
                <a:solidFill>
                  <a:srgbClr val="252525"/>
                </a:solidFill>
              </a:rPr>
              <a:t> de </a:t>
            </a:r>
            <a:r>
              <a:rPr lang="en-GB" sz="2000" b="1" i="1" dirty="0" err="1">
                <a:solidFill>
                  <a:srgbClr val="252525"/>
                </a:solidFill>
              </a:rPr>
              <a:t>costuri</a:t>
            </a:r>
            <a:r>
              <a:rPr lang="en-GB" sz="2000" b="1" i="1" dirty="0">
                <a:solidFill>
                  <a:srgbClr val="252525"/>
                </a:solidFill>
              </a:rPr>
              <a:t>, </a:t>
            </a:r>
            <a:r>
              <a:rPr lang="en-GB" sz="2000" b="1" i="1" dirty="0" err="1">
                <a:solidFill>
                  <a:srgbClr val="252525"/>
                </a:solidFill>
              </a:rPr>
              <a:t>sunt</a:t>
            </a:r>
            <a:r>
              <a:rPr lang="en-GB" sz="2000" b="1" i="1" dirty="0">
                <a:solidFill>
                  <a:srgbClr val="252525"/>
                </a:solidFill>
              </a:rPr>
              <a:t> </a:t>
            </a:r>
            <a:r>
              <a:rPr lang="en-GB" sz="2000" b="1" i="1" dirty="0" err="1" smtClean="0">
                <a:solidFill>
                  <a:srgbClr val="252525"/>
                </a:solidFill>
              </a:rPr>
              <a:t>doar</a:t>
            </a:r>
            <a:r>
              <a:rPr lang="en-GB" sz="2000" b="1" i="1" dirty="0" smtClean="0">
                <a:solidFill>
                  <a:srgbClr val="252525"/>
                </a:solidFill>
              </a:rPr>
              <a:t> </a:t>
            </a:r>
            <a:r>
              <a:rPr lang="en-GB" sz="2000" b="1" i="1" dirty="0" err="1" smtClean="0">
                <a:solidFill>
                  <a:srgbClr val="252525"/>
                </a:solidFill>
              </a:rPr>
              <a:t>cateva</a:t>
            </a:r>
            <a:r>
              <a:rPr lang="en-GB" sz="2000" b="1" i="1" dirty="0" smtClean="0">
                <a:solidFill>
                  <a:srgbClr val="252525"/>
                </a:solidFill>
              </a:rPr>
              <a:t> </a:t>
            </a:r>
            <a:r>
              <a:rPr lang="en-GB" sz="2000" b="1" i="1" dirty="0" err="1">
                <a:solidFill>
                  <a:srgbClr val="252525"/>
                </a:solidFill>
              </a:rPr>
              <a:t>dintre</a:t>
            </a:r>
            <a:r>
              <a:rPr lang="en-GB" sz="2000" b="1" i="1" dirty="0">
                <a:solidFill>
                  <a:srgbClr val="252525"/>
                </a:solidFill>
              </a:rPr>
              <a:t> </a:t>
            </a:r>
            <a:r>
              <a:rPr lang="en-GB" sz="2000" b="1" i="1" dirty="0" err="1" smtClean="0">
                <a:solidFill>
                  <a:srgbClr val="252525"/>
                </a:solidFill>
              </a:rPr>
              <a:t>etapele</a:t>
            </a:r>
            <a:r>
              <a:rPr lang="en-GB" sz="2000" b="1" i="1" dirty="0" smtClean="0">
                <a:solidFill>
                  <a:srgbClr val="252525"/>
                </a:solidFill>
              </a:rPr>
              <a:t> </a:t>
            </a:r>
            <a:r>
              <a:rPr lang="en-GB" sz="2000" b="1" i="1" dirty="0" err="1" smtClean="0">
                <a:solidFill>
                  <a:srgbClr val="252525"/>
                </a:solidFill>
              </a:rPr>
              <a:t>prin</a:t>
            </a:r>
            <a:r>
              <a:rPr lang="en-GB" sz="2000" b="1" i="1" dirty="0" smtClean="0">
                <a:solidFill>
                  <a:srgbClr val="252525"/>
                </a:solidFill>
              </a:rPr>
              <a:t> </a:t>
            </a:r>
            <a:r>
              <a:rPr lang="en-GB" sz="2000" b="1" i="1" dirty="0">
                <a:solidFill>
                  <a:srgbClr val="252525"/>
                </a:solidFill>
              </a:rPr>
              <a:t>care </a:t>
            </a:r>
            <a:r>
              <a:rPr lang="en-GB" sz="2000" b="1" i="1" dirty="0" err="1">
                <a:solidFill>
                  <a:srgbClr val="252525"/>
                </a:solidFill>
              </a:rPr>
              <a:t>trece</a:t>
            </a:r>
            <a:r>
              <a:rPr lang="en-GB" sz="2000" b="1" i="1" dirty="0">
                <a:solidFill>
                  <a:srgbClr val="252525"/>
                </a:solidFill>
              </a:rPr>
              <a:t> un </a:t>
            </a:r>
            <a:r>
              <a:rPr lang="en-GB" sz="2000" b="1" i="1" dirty="0" err="1">
                <a:solidFill>
                  <a:srgbClr val="252525"/>
                </a:solidFill>
              </a:rPr>
              <a:t>antreprenor</a:t>
            </a:r>
            <a:r>
              <a:rPr lang="en-GB" sz="2000" b="1" i="1" dirty="0">
                <a:solidFill>
                  <a:srgbClr val="252525"/>
                </a:solidFill>
              </a:rPr>
              <a:t> </a:t>
            </a:r>
            <a:r>
              <a:rPr lang="en-GB" sz="2000" b="1" i="1" dirty="0" err="1">
                <a:solidFill>
                  <a:srgbClr val="252525"/>
                </a:solidFill>
              </a:rPr>
              <a:t>inainte</a:t>
            </a:r>
            <a:r>
              <a:rPr lang="en-GB" sz="2000" b="1" i="1" dirty="0">
                <a:solidFill>
                  <a:srgbClr val="252525"/>
                </a:solidFill>
              </a:rPr>
              <a:t> de </a:t>
            </a:r>
            <a:r>
              <a:rPr lang="en-GB" sz="2000" b="1" i="1" dirty="0" smtClean="0">
                <a:solidFill>
                  <a:srgbClr val="252525"/>
                </a:solidFill>
              </a:rPr>
              <a:t>a </a:t>
            </a:r>
            <a:r>
              <a:rPr lang="en-GB" sz="2000" b="1" i="1" dirty="0" err="1" smtClean="0">
                <a:solidFill>
                  <a:srgbClr val="252525"/>
                </a:solidFill>
              </a:rPr>
              <a:t>deschide</a:t>
            </a:r>
            <a:r>
              <a:rPr lang="en-GB" sz="2000" b="1" i="1" dirty="0" smtClean="0">
                <a:solidFill>
                  <a:srgbClr val="252525"/>
                </a:solidFill>
              </a:rPr>
              <a:t> </a:t>
            </a:r>
            <a:r>
              <a:rPr lang="en-GB" sz="2000" b="1" i="1" dirty="0">
                <a:solidFill>
                  <a:srgbClr val="252525"/>
                </a:solidFill>
              </a:rPr>
              <a:t>o </a:t>
            </a:r>
            <a:r>
              <a:rPr lang="en-GB" sz="2000" b="1" i="1" dirty="0" err="1">
                <a:solidFill>
                  <a:srgbClr val="252525"/>
                </a:solidFill>
              </a:rPr>
              <a:t>afacere</a:t>
            </a:r>
            <a:r>
              <a:rPr lang="en-GB" sz="2000" b="1" i="1" dirty="0">
                <a:solidFill>
                  <a:srgbClr val="252525"/>
                </a:solidFill>
              </a:rPr>
              <a:t>. </a:t>
            </a:r>
            <a:endParaRPr lang="en-GB" sz="2000" b="1" i="1" dirty="0" smtClean="0">
              <a:solidFill>
                <a:srgbClr val="252525"/>
              </a:solidFill>
            </a:endParaRPr>
          </a:p>
          <a:p>
            <a:pPr algn="ctr"/>
            <a:r>
              <a:rPr lang="en-GB" sz="2000" b="1" i="1" dirty="0" err="1" smtClean="0">
                <a:solidFill>
                  <a:srgbClr val="252525"/>
                </a:solidFill>
              </a:rPr>
              <a:t>Insa</a:t>
            </a:r>
            <a:r>
              <a:rPr lang="en-GB" sz="2000" b="1" i="1" dirty="0" smtClean="0">
                <a:solidFill>
                  <a:srgbClr val="252525"/>
                </a:solidFill>
              </a:rPr>
              <a:t> </a:t>
            </a:r>
            <a:r>
              <a:rPr lang="en-GB" sz="2000" b="1" i="1" dirty="0">
                <a:solidFill>
                  <a:srgbClr val="252525"/>
                </a:solidFill>
              </a:rPr>
              <a:t>cum </a:t>
            </a:r>
            <a:r>
              <a:rPr lang="en-GB" sz="2000" b="1" i="1" dirty="0" err="1">
                <a:solidFill>
                  <a:srgbClr val="252525"/>
                </a:solidFill>
              </a:rPr>
              <a:t>calculezi</a:t>
            </a:r>
            <a:r>
              <a:rPr lang="en-GB" sz="2000" b="1" i="1" dirty="0">
                <a:solidFill>
                  <a:srgbClr val="252525"/>
                </a:solidFill>
              </a:rPr>
              <a:t> </a:t>
            </a:r>
            <a:r>
              <a:rPr lang="en-GB" sz="2000" b="1" i="1" dirty="0" err="1">
                <a:solidFill>
                  <a:srgbClr val="252525"/>
                </a:solidFill>
              </a:rPr>
              <a:t>previziunile</a:t>
            </a:r>
            <a:r>
              <a:rPr lang="en-GB" sz="2000" b="1" i="1" dirty="0">
                <a:solidFill>
                  <a:srgbClr val="252525"/>
                </a:solidFill>
              </a:rPr>
              <a:t> </a:t>
            </a:r>
            <a:r>
              <a:rPr lang="en-GB" sz="2000" b="1" i="1" dirty="0" err="1">
                <a:solidFill>
                  <a:srgbClr val="252525"/>
                </a:solidFill>
              </a:rPr>
              <a:t>financiare</a:t>
            </a:r>
            <a:r>
              <a:rPr lang="en-GB" sz="2000" b="1" i="1" dirty="0">
                <a:solidFill>
                  <a:srgbClr val="252525"/>
                </a:solidFill>
              </a:rPr>
              <a:t> </a:t>
            </a:r>
            <a:r>
              <a:rPr lang="en-GB" sz="2000" b="1" i="1" dirty="0" err="1" smtClean="0">
                <a:solidFill>
                  <a:srgbClr val="252525"/>
                </a:solidFill>
              </a:rPr>
              <a:t>pe</a:t>
            </a:r>
            <a:r>
              <a:rPr lang="en-GB" sz="2000" b="1" i="1" dirty="0" smtClean="0">
                <a:solidFill>
                  <a:srgbClr val="252525"/>
                </a:solidFill>
              </a:rPr>
              <a:t> </a:t>
            </a:r>
            <a:r>
              <a:rPr lang="en-GB" sz="2000" b="1" i="1" dirty="0" err="1" smtClean="0">
                <a:solidFill>
                  <a:srgbClr val="252525"/>
                </a:solidFill>
              </a:rPr>
              <a:t>urmatorii</a:t>
            </a:r>
            <a:r>
              <a:rPr lang="en-GB" sz="2000" b="1" i="1" dirty="0" smtClean="0">
                <a:solidFill>
                  <a:srgbClr val="252525"/>
                </a:solidFill>
              </a:rPr>
              <a:t> </a:t>
            </a:r>
            <a:r>
              <a:rPr lang="en-GB" sz="2000" b="1" i="1" dirty="0" err="1">
                <a:solidFill>
                  <a:srgbClr val="252525"/>
                </a:solidFill>
              </a:rPr>
              <a:t>ani</a:t>
            </a:r>
            <a:r>
              <a:rPr lang="en-GB" sz="2000" b="1" i="1" dirty="0">
                <a:solidFill>
                  <a:srgbClr val="252525"/>
                </a:solidFill>
              </a:rPr>
              <a:t>? </a:t>
            </a:r>
            <a:endParaRPr lang="en-GB" sz="2000" b="1" i="1" dirty="0" smtClean="0">
              <a:solidFill>
                <a:srgbClr val="252525"/>
              </a:solidFill>
            </a:endParaRPr>
          </a:p>
          <a:p>
            <a:pPr marL="109728" indent="0" algn="just">
              <a:buNone/>
            </a:pPr>
            <a:r>
              <a:rPr lang="en-GB" sz="2000" dirty="0"/>
              <a:t/>
            </a:r>
            <a:br>
              <a:rPr lang="en-GB" sz="2000" dirty="0"/>
            </a:br>
            <a:endParaRPr lang="en-GB" sz="2000" dirty="0"/>
          </a:p>
        </p:txBody>
      </p:sp>
      <p:sp>
        <p:nvSpPr>
          <p:cNvPr id="3" name="Title 2"/>
          <p:cNvSpPr>
            <a:spLocks noGrp="1"/>
          </p:cNvSpPr>
          <p:nvPr>
            <p:ph type="title"/>
          </p:nvPr>
        </p:nvSpPr>
        <p:spPr>
          <a:xfrm>
            <a:off x="609600" y="274638"/>
            <a:ext cx="10972800" cy="734355"/>
          </a:xfrm>
        </p:spPr>
        <p:txBody>
          <a:bodyPr>
            <a:normAutofit/>
          </a:bodyPr>
          <a:lstStyle/>
          <a:p>
            <a:r>
              <a:rPr lang="en-US" sz="2400" dirty="0" err="1" smtClean="0"/>
              <a:t>Planul</a:t>
            </a:r>
            <a:r>
              <a:rPr lang="en-US" sz="2400" dirty="0" smtClean="0"/>
              <a:t> </a:t>
            </a:r>
            <a:r>
              <a:rPr lang="en-US" sz="2400" dirty="0" err="1" smtClean="0"/>
              <a:t>financiar</a:t>
            </a:r>
            <a:endParaRPr lang="en-GB" sz="2400" dirty="0"/>
          </a:p>
        </p:txBody>
      </p:sp>
      <p:grpSp>
        <p:nvGrpSpPr>
          <p:cNvPr id="7" name="Group 6"/>
          <p:cNvGrpSpPr/>
          <p:nvPr/>
        </p:nvGrpSpPr>
        <p:grpSpPr>
          <a:xfrm>
            <a:off x="141890" y="2374349"/>
            <a:ext cx="11855669" cy="4483652"/>
            <a:chOff x="141890" y="2374349"/>
            <a:chExt cx="12050110" cy="4483652"/>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51283" y="3412569"/>
              <a:ext cx="4146332" cy="280423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1890" y="2374349"/>
              <a:ext cx="4209393" cy="3045432"/>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543531" y="4430111"/>
              <a:ext cx="3648469" cy="2427890"/>
            </a:xfrm>
            <a:prstGeom prst="rect">
              <a:avLst/>
            </a:prstGeom>
          </p:spPr>
        </p:pic>
      </p:grpSp>
    </p:spTree>
    <p:extLst>
      <p:ext uri="{BB962C8B-B14F-4D97-AF65-F5344CB8AC3E}">
        <p14:creationId xmlns:p14="http://schemas.microsoft.com/office/powerpoint/2010/main" val="25192619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50712"/>
            <a:ext cx="11950262" cy="5597384"/>
          </a:xfrm>
        </p:spPr>
        <p:txBody>
          <a:bodyPr>
            <a:normAutofit/>
          </a:bodyPr>
          <a:lstStyle/>
          <a:p>
            <a:pPr algn="just"/>
            <a:r>
              <a:rPr lang="vi-VN" sz="2000" dirty="0"/>
              <a:t>Oricât de interesantă şi de inovatoare este o afacere, </a:t>
            </a:r>
            <a:r>
              <a:rPr lang="vi-VN" sz="2000" b="1" dirty="0"/>
              <a:t>un investitor este interesat, în cele </a:t>
            </a:r>
            <a:r>
              <a:rPr lang="vi-VN" sz="2000" b="1" dirty="0" smtClean="0"/>
              <a:t>din</a:t>
            </a:r>
            <a:r>
              <a:rPr lang="en-US" sz="2000" b="1" dirty="0" smtClean="0"/>
              <a:t> </a:t>
            </a:r>
            <a:r>
              <a:rPr lang="vi-VN" sz="2000" b="1" dirty="0" smtClean="0"/>
              <a:t>urmă</a:t>
            </a:r>
            <a:r>
              <a:rPr lang="vi-VN" sz="2000" b="1" dirty="0"/>
              <a:t>, de aspectele financiare ale afacerii în care se implică</a:t>
            </a:r>
            <a:r>
              <a:rPr lang="vi-VN" sz="2000" dirty="0"/>
              <a:t>. Din acest motiv, trebuie </a:t>
            </a:r>
            <a:r>
              <a:rPr lang="vi-VN" sz="2000" dirty="0" smtClean="0"/>
              <a:t>acordată</a:t>
            </a:r>
            <a:r>
              <a:rPr lang="en-US" sz="2000" dirty="0" smtClean="0"/>
              <a:t> </a:t>
            </a:r>
            <a:r>
              <a:rPr lang="vi-VN" sz="2000" dirty="0" smtClean="0"/>
              <a:t>toată </a:t>
            </a:r>
            <a:r>
              <a:rPr lang="vi-VN" sz="2000" dirty="0"/>
              <a:t>atenţia documentelor referitoare la aspectele financiare ale afacerii prezentate </a:t>
            </a:r>
            <a:r>
              <a:rPr lang="vi-VN" sz="2000" dirty="0" smtClean="0"/>
              <a:t>prin</a:t>
            </a:r>
            <a:r>
              <a:rPr lang="en-US" sz="2000" dirty="0" smtClean="0"/>
              <a:t> </a:t>
            </a:r>
            <a:r>
              <a:rPr lang="vi-VN" sz="2000" dirty="0" smtClean="0"/>
              <a:t>intermediul </a:t>
            </a:r>
            <a:r>
              <a:rPr lang="vi-VN" sz="2000" dirty="0"/>
              <a:t>planului de afaceri (evoluţia estimată a veniturilor </a:t>
            </a:r>
            <a:r>
              <a:rPr lang="vi-VN" sz="2000" dirty="0" smtClean="0"/>
              <a:t>şi</a:t>
            </a:r>
            <a:r>
              <a:rPr lang="en-US" sz="2000" dirty="0" smtClean="0"/>
              <a:t> c</a:t>
            </a:r>
            <a:r>
              <a:rPr lang="vi-VN" sz="2000" dirty="0" smtClean="0"/>
              <a:t>heltuielilor </a:t>
            </a:r>
            <a:r>
              <a:rPr lang="vi-VN" sz="2000" dirty="0"/>
              <a:t>afacerii </a:t>
            </a:r>
            <a:r>
              <a:rPr lang="vi-VN" sz="2000" dirty="0" smtClean="0"/>
              <a:t>pentru</a:t>
            </a:r>
            <a:r>
              <a:rPr lang="en-US" sz="2000" dirty="0" smtClean="0"/>
              <a:t> </a:t>
            </a:r>
            <a:r>
              <a:rPr lang="vi-VN" sz="2000" dirty="0" smtClean="0"/>
              <a:t>următoarea perioadă </a:t>
            </a:r>
            <a:r>
              <a:rPr lang="vi-VN" sz="2000" dirty="0"/>
              <a:t>de timp - de regulă următorii câţiva ani, indicatori de rentabilitate etc</a:t>
            </a:r>
            <a:r>
              <a:rPr lang="vi-VN" sz="2000" dirty="0" smtClean="0"/>
              <a:t>.).</a:t>
            </a:r>
            <a:endParaRPr lang="en-US" sz="2000" dirty="0" smtClean="0"/>
          </a:p>
          <a:p>
            <a:pPr marL="109728" indent="0" algn="just">
              <a:buNone/>
            </a:pPr>
            <a:r>
              <a:rPr lang="vi-VN" sz="2000" b="1" i="1" dirty="0"/>
              <a:t>Bugetul investiției </a:t>
            </a:r>
            <a:endParaRPr lang="en-US" sz="2000" b="1" i="1" dirty="0" smtClean="0"/>
          </a:p>
          <a:p>
            <a:pPr algn="just"/>
            <a:r>
              <a:rPr lang="vi-VN" sz="2000" dirty="0" smtClean="0"/>
              <a:t>De </a:t>
            </a:r>
            <a:r>
              <a:rPr lang="vi-VN" sz="2000" dirty="0"/>
              <a:t>foarte multe ori planul de afaceri este necesar la începutul unei noi activităţi. Şi, de cele mai multe ori, o nouă activitate presupune o investiţie nouă. Din acest motiv, în acest capitol trebuie să fundamentaţi în mod pragmatic, onest şi realist investiţia</a:t>
            </a:r>
            <a:r>
              <a:rPr lang="vi-VN" sz="2000" i="1" u="sng" dirty="0"/>
              <a:t>. A diminua sau a ignora aspecte conexe investiţiei (de ex. infrastructura de utilităţi) sau de a o supradimensiona nejustificat (introducerea unor echipamente foarte scumpede lux) sunt greşeli frecvente care ridică imediat semne de întrebare (justificate) în mintea acţionarilor, partenerilor, finanţatorilor</a:t>
            </a:r>
            <a:r>
              <a:rPr lang="vi-VN" sz="2000" dirty="0" smtClean="0"/>
              <a:t>.</a:t>
            </a:r>
            <a:endParaRPr lang="en-US" sz="2000" dirty="0" smtClean="0"/>
          </a:p>
          <a:p>
            <a:pPr algn="just"/>
            <a:endParaRPr lang="en-GB" sz="2000" dirty="0"/>
          </a:p>
        </p:txBody>
      </p:sp>
      <p:sp>
        <p:nvSpPr>
          <p:cNvPr id="3" name="Title 2"/>
          <p:cNvSpPr>
            <a:spLocks noGrp="1"/>
          </p:cNvSpPr>
          <p:nvPr>
            <p:ph type="title"/>
          </p:nvPr>
        </p:nvSpPr>
        <p:spPr>
          <a:xfrm>
            <a:off x="152400" y="180046"/>
            <a:ext cx="10972800" cy="655527"/>
          </a:xfrm>
        </p:spPr>
        <p:txBody>
          <a:bodyPr>
            <a:normAutofit/>
          </a:bodyPr>
          <a:lstStyle/>
          <a:p>
            <a:r>
              <a:rPr lang="en-US" sz="2400" dirty="0" err="1" smtClean="0"/>
              <a:t>Planul</a:t>
            </a:r>
            <a:r>
              <a:rPr lang="en-US" sz="2400" dirty="0" smtClean="0"/>
              <a:t> </a:t>
            </a:r>
            <a:r>
              <a:rPr lang="en-US" sz="2400" dirty="0" err="1" smtClean="0"/>
              <a:t>financiar</a:t>
            </a:r>
            <a:endParaRPr lang="en-GB" sz="2400" dirty="0"/>
          </a:p>
        </p:txBody>
      </p:sp>
      <p:graphicFrame>
        <p:nvGraphicFramePr>
          <p:cNvPr id="4" name="Table 3"/>
          <p:cNvGraphicFramePr>
            <a:graphicFrameLocks noGrp="1"/>
          </p:cNvGraphicFramePr>
          <p:nvPr>
            <p:extLst>
              <p:ext uri="{D42A27DB-BD31-4B8C-83A1-F6EECF244321}">
                <p14:modId xmlns:p14="http://schemas.microsoft.com/office/powerpoint/2010/main" val="1472162617"/>
              </p:ext>
            </p:extLst>
          </p:nvPr>
        </p:nvGraphicFramePr>
        <p:xfrm>
          <a:off x="7425559" y="4787170"/>
          <a:ext cx="4295228" cy="1828800"/>
        </p:xfrm>
        <a:graphic>
          <a:graphicData uri="http://schemas.openxmlformats.org/drawingml/2006/table">
            <a:tbl>
              <a:tblPr firstRow="1" bandRow="1">
                <a:tableStyleId>{5C22544A-7EE6-4342-B048-85BDC9FD1C3A}</a:tableStyleId>
              </a:tblPr>
              <a:tblGrid>
                <a:gridCol w="2147614"/>
                <a:gridCol w="2147614"/>
              </a:tblGrid>
              <a:tr h="229525">
                <a:tc>
                  <a:txBody>
                    <a:bodyPr/>
                    <a:lstStyle/>
                    <a:p>
                      <a:pPr algn="ctr"/>
                      <a:r>
                        <a:rPr lang="en-US" dirty="0" err="1" smtClean="0"/>
                        <a:t>Elemente</a:t>
                      </a:r>
                      <a:r>
                        <a:rPr lang="en-US" dirty="0" smtClean="0"/>
                        <a:t> de cost</a:t>
                      </a:r>
                      <a:endParaRPr lang="en-GB" dirty="0"/>
                    </a:p>
                  </a:txBody>
                  <a:tcPr/>
                </a:tc>
                <a:tc>
                  <a:txBody>
                    <a:bodyPr/>
                    <a:lstStyle/>
                    <a:p>
                      <a:pPr algn="ctr"/>
                      <a:r>
                        <a:rPr lang="en-US" dirty="0" err="1" smtClean="0"/>
                        <a:t>Valoare</a:t>
                      </a:r>
                      <a:r>
                        <a:rPr lang="en-US" dirty="0" smtClean="0"/>
                        <a:t> lei</a:t>
                      </a:r>
                      <a:endParaRPr lang="en-GB" dirty="0"/>
                    </a:p>
                  </a:txBody>
                  <a:tcPr/>
                </a:tc>
              </a:tr>
              <a:tr h="229525">
                <a:tc>
                  <a:txBody>
                    <a:bodyPr/>
                    <a:lstStyle/>
                    <a:p>
                      <a:endParaRPr lang="en-GB"/>
                    </a:p>
                  </a:txBody>
                  <a:tcPr/>
                </a:tc>
                <a:tc>
                  <a:txBody>
                    <a:bodyPr/>
                    <a:lstStyle/>
                    <a:p>
                      <a:endParaRPr lang="en-GB" dirty="0"/>
                    </a:p>
                  </a:txBody>
                  <a:tcPr/>
                </a:tc>
              </a:tr>
              <a:tr h="229525">
                <a:tc>
                  <a:txBody>
                    <a:bodyPr/>
                    <a:lstStyle/>
                    <a:p>
                      <a:endParaRPr lang="en-GB"/>
                    </a:p>
                  </a:txBody>
                  <a:tcPr/>
                </a:tc>
                <a:tc>
                  <a:txBody>
                    <a:bodyPr/>
                    <a:lstStyle/>
                    <a:p>
                      <a:endParaRPr lang="en-GB"/>
                    </a:p>
                  </a:txBody>
                  <a:tcPr/>
                </a:tc>
              </a:tr>
              <a:tr h="229525">
                <a:tc>
                  <a:txBody>
                    <a:bodyPr/>
                    <a:lstStyle/>
                    <a:p>
                      <a:endParaRPr lang="en-GB"/>
                    </a:p>
                  </a:txBody>
                  <a:tcPr/>
                </a:tc>
                <a:tc>
                  <a:txBody>
                    <a:bodyPr/>
                    <a:lstStyle/>
                    <a:p>
                      <a:endParaRPr lang="en-GB"/>
                    </a:p>
                  </a:txBody>
                  <a:tcPr/>
                </a:tc>
              </a:tr>
              <a:tr h="229525">
                <a:tc>
                  <a:txBody>
                    <a:bodyPr/>
                    <a:lstStyle/>
                    <a:p>
                      <a:endParaRPr lang="en-GB"/>
                    </a:p>
                  </a:txBody>
                  <a:tcPr/>
                </a:tc>
                <a:tc>
                  <a:txBody>
                    <a:bodyPr/>
                    <a:lstStyle/>
                    <a:p>
                      <a:endParaRPr lang="en-GB" dirty="0"/>
                    </a:p>
                  </a:txBody>
                  <a:tcPr/>
                </a:tc>
              </a:tr>
            </a:tbl>
          </a:graphicData>
        </a:graphic>
      </p:graphicFrame>
      <p:sp>
        <p:nvSpPr>
          <p:cNvPr id="5" name="TextBox 4"/>
          <p:cNvSpPr txBox="1"/>
          <p:nvPr/>
        </p:nvSpPr>
        <p:spPr>
          <a:xfrm>
            <a:off x="1797269" y="5218386"/>
            <a:ext cx="2885090" cy="369332"/>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r>
              <a:rPr lang="en-US" b="1" dirty="0" smtClean="0">
                <a:ln w="18000">
                  <a:solidFill>
                    <a:schemeClr val="accent2">
                      <a:satMod val="140000"/>
                    </a:schemeClr>
                  </a:solidFill>
                  <a:prstDash val="solid"/>
                  <a:miter lim="800000"/>
                </a:ln>
                <a:noFill/>
                <a:effectLst>
                  <a:outerShdw blurRad="25500" dist="23000" dir="7020000" algn="tl">
                    <a:srgbClr val="000000">
                      <a:alpha val="50000"/>
                    </a:srgbClr>
                  </a:outerShdw>
                </a:effectLst>
              </a:rPr>
              <a:t>BUGETUL INVESTITIEI</a:t>
            </a:r>
            <a:endParaRPr lang="en-GB" b="1" dirty="0">
              <a:ln w="18000">
                <a:solidFill>
                  <a:schemeClr val="accent2">
                    <a:satMod val="140000"/>
                  </a:schemeClr>
                </a:solidFill>
                <a:prstDash val="solid"/>
                <a:miter lim="800000"/>
              </a:ln>
              <a:noFill/>
              <a:effectLst>
                <a:outerShdw blurRad="25500" dist="23000" dir="7020000" algn="tl">
                  <a:srgbClr val="000000">
                    <a:alpha val="50000"/>
                  </a:srgbClr>
                </a:outerShdw>
              </a:effectLst>
            </a:endParaRPr>
          </a:p>
        </p:txBody>
      </p:sp>
      <p:cxnSp>
        <p:nvCxnSpPr>
          <p:cNvPr id="7" name="Straight Arrow Connector 6"/>
          <p:cNvCxnSpPr/>
          <p:nvPr/>
        </p:nvCxnSpPr>
        <p:spPr>
          <a:xfrm>
            <a:off x="4682359" y="5398532"/>
            <a:ext cx="2743200" cy="0"/>
          </a:xfrm>
          <a:prstGeom prst="straightConnector1">
            <a:avLst/>
          </a:prstGeom>
          <a:ln w="50800">
            <a:solidFill>
              <a:schemeClr val="accent2"/>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8468230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31228" y="819181"/>
            <a:ext cx="11845158" cy="5881164"/>
          </a:xfrm>
        </p:spPr>
        <p:txBody>
          <a:bodyPr>
            <a:normAutofit/>
          </a:bodyPr>
          <a:lstStyle/>
          <a:p>
            <a:pPr marL="109728" indent="0" algn="just">
              <a:buNone/>
            </a:pPr>
            <a:r>
              <a:rPr lang="vi-VN" sz="2000" b="1" dirty="0"/>
              <a:t>Bugetul investiţiei trebuie să includă: </a:t>
            </a:r>
            <a:endParaRPr lang="en-US" sz="2000" b="1" dirty="0" smtClean="0"/>
          </a:p>
          <a:p>
            <a:pPr marL="109728" indent="0" algn="just">
              <a:buNone/>
            </a:pPr>
            <a:r>
              <a:rPr lang="vi-VN" sz="2000" dirty="0" smtClean="0"/>
              <a:t>• </a:t>
            </a:r>
            <a:r>
              <a:rPr lang="vi-VN" sz="2000" i="1" dirty="0"/>
              <a:t>Costuri de investiţii</a:t>
            </a:r>
            <a:r>
              <a:rPr lang="vi-VN" sz="2000" dirty="0"/>
              <a:t>: costul lucrărilor de construcţie, inclusiv costul asigurării utilităţilor (infrastructura, apă, gaz, canalizare etc), costul achiziţiei de echipamente, utilaje, alte bunuri de capital </a:t>
            </a:r>
            <a:endParaRPr lang="en-US" sz="2000" dirty="0" smtClean="0"/>
          </a:p>
          <a:p>
            <a:pPr marL="109728" indent="0" algn="just">
              <a:buNone/>
            </a:pPr>
            <a:r>
              <a:rPr lang="vi-VN" sz="2000" dirty="0" smtClean="0"/>
              <a:t>• </a:t>
            </a:r>
            <a:r>
              <a:rPr lang="vi-VN" sz="2000" i="1" dirty="0"/>
              <a:t>Alte costuri</a:t>
            </a:r>
            <a:r>
              <a:rPr lang="vi-VN" sz="2000" dirty="0"/>
              <a:t>: cheltuieli de proiectare şi consultanţă, cheltuieli pentru probe tehnologice, cheltuieli pentru instruirea personalului, </a:t>
            </a:r>
            <a:r>
              <a:rPr lang="vi-VN" sz="2000" dirty="0" smtClean="0"/>
              <a:t>etc</a:t>
            </a:r>
            <a:r>
              <a:rPr lang="en-US" sz="2000" dirty="0" smtClean="0"/>
              <a:t>.</a:t>
            </a:r>
            <a:endParaRPr lang="en-GB" sz="2000" dirty="0"/>
          </a:p>
        </p:txBody>
      </p:sp>
      <p:sp>
        <p:nvSpPr>
          <p:cNvPr id="4" name="Title 2"/>
          <p:cNvSpPr>
            <a:spLocks noGrp="1"/>
          </p:cNvSpPr>
          <p:nvPr>
            <p:ph type="title"/>
          </p:nvPr>
        </p:nvSpPr>
        <p:spPr>
          <a:xfrm>
            <a:off x="136635" y="164280"/>
            <a:ext cx="10972800" cy="608230"/>
          </a:xfrm>
        </p:spPr>
        <p:txBody>
          <a:bodyPr>
            <a:normAutofit/>
          </a:bodyPr>
          <a:lstStyle/>
          <a:p>
            <a:r>
              <a:rPr lang="en-US" sz="2400" dirty="0" err="1" smtClean="0"/>
              <a:t>Planul</a:t>
            </a:r>
            <a:r>
              <a:rPr lang="en-US" sz="2400" dirty="0" smtClean="0"/>
              <a:t> </a:t>
            </a:r>
            <a:r>
              <a:rPr lang="en-US" sz="2400" dirty="0" err="1" smtClean="0"/>
              <a:t>financiar</a:t>
            </a:r>
            <a:endParaRPr lang="en-GB" sz="24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85545" y="3021456"/>
            <a:ext cx="4745420" cy="3157861"/>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30965" y="3975602"/>
            <a:ext cx="4666594" cy="2524551"/>
          </a:xfrm>
          <a:prstGeom prst="rect">
            <a:avLst/>
          </a:prstGeom>
        </p:spPr>
      </p:pic>
    </p:spTree>
    <p:extLst>
      <p:ext uri="{BB962C8B-B14F-4D97-AF65-F5344CB8AC3E}">
        <p14:creationId xmlns:p14="http://schemas.microsoft.com/office/powerpoint/2010/main" val="2317582608"/>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99697" y="992602"/>
            <a:ext cx="11782096" cy="5439729"/>
          </a:xfrm>
        </p:spPr>
        <p:txBody>
          <a:bodyPr>
            <a:normAutofit/>
          </a:bodyPr>
          <a:lstStyle/>
          <a:p>
            <a:pPr marL="109728" indent="0" algn="just">
              <a:buNone/>
            </a:pPr>
            <a:r>
              <a:rPr lang="vi-VN" sz="2000" dirty="0"/>
              <a:t>În această secţiune a </a:t>
            </a:r>
            <a:r>
              <a:rPr lang="vi-VN" sz="2000" b="1" i="1" dirty="0"/>
              <a:t>Planului de afaceri trebuie identificate şi cuantificate cele mai potrivite soluţii de finanţare a afacerii. </a:t>
            </a:r>
            <a:endParaRPr lang="en-US" sz="2000" b="1" i="1" dirty="0" smtClean="0"/>
          </a:p>
          <a:p>
            <a:pPr marL="109728" indent="0" algn="just">
              <a:buNone/>
            </a:pPr>
            <a:r>
              <a:rPr lang="vi-VN" sz="2000" dirty="0" smtClean="0"/>
              <a:t>• </a:t>
            </a:r>
            <a:r>
              <a:rPr lang="vi-VN" sz="2000" b="1" dirty="0"/>
              <a:t>Surse proprii: </a:t>
            </a:r>
            <a:endParaRPr lang="en-US" sz="2000" b="1" dirty="0" smtClean="0"/>
          </a:p>
          <a:p>
            <a:pPr marL="109728" indent="0" algn="just">
              <a:buNone/>
            </a:pPr>
            <a:r>
              <a:rPr lang="vi-VN" sz="2000" dirty="0" smtClean="0"/>
              <a:t>o </a:t>
            </a:r>
            <a:r>
              <a:rPr lang="vi-VN" sz="2000" dirty="0"/>
              <a:t>aport al asociaţilor/acţionarilor o autofinanţarea din sursele excedentare ale întreprinderii </a:t>
            </a:r>
            <a:endParaRPr lang="en-US" sz="2000" dirty="0" smtClean="0"/>
          </a:p>
          <a:p>
            <a:pPr marL="109728" indent="0" algn="just">
              <a:buNone/>
            </a:pPr>
            <a:r>
              <a:rPr lang="vi-VN" sz="2000" dirty="0" smtClean="0"/>
              <a:t>• </a:t>
            </a:r>
            <a:r>
              <a:rPr lang="vi-VN" sz="2000" b="1" dirty="0"/>
              <a:t>Surse atrase: </a:t>
            </a:r>
            <a:endParaRPr lang="en-US" sz="2000" b="1" dirty="0" smtClean="0"/>
          </a:p>
          <a:p>
            <a:pPr marL="109728" indent="0" algn="just">
              <a:buNone/>
            </a:pPr>
            <a:r>
              <a:rPr lang="vi-VN" sz="2000" dirty="0" smtClean="0"/>
              <a:t>o </a:t>
            </a:r>
            <a:r>
              <a:rPr lang="vi-VN" sz="2000" dirty="0"/>
              <a:t>Credite bancare o Fonduri nerambursabile. </a:t>
            </a:r>
            <a:endParaRPr lang="en-US" sz="2000" dirty="0" smtClean="0"/>
          </a:p>
          <a:p>
            <a:pPr marL="109728" indent="0" algn="just">
              <a:buNone/>
            </a:pPr>
            <a:r>
              <a:rPr lang="vi-VN" sz="2000" b="1" dirty="0" smtClean="0"/>
              <a:t>Avantajele </a:t>
            </a:r>
            <a:r>
              <a:rPr lang="vi-VN" sz="2000" b="1" dirty="0"/>
              <a:t>utilizării surselor externe (atrase) pentru finanţarea </a:t>
            </a:r>
            <a:r>
              <a:rPr lang="vi-VN" sz="2000" b="1" dirty="0" smtClean="0"/>
              <a:t>afacerilor</a:t>
            </a:r>
            <a:r>
              <a:rPr lang="en-US" sz="2000" b="1" dirty="0" smtClean="0"/>
              <a:t> </a:t>
            </a:r>
            <a:r>
              <a:rPr lang="vi-VN" sz="2000" b="1" dirty="0" smtClean="0"/>
              <a:t>sunt </a:t>
            </a:r>
            <a:r>
              <a:rPr lang="vi-VN" sz="2000" b="1" dirty="0"/>
              <a:t>următoarele: </a:t>
            </a:r>
            <a:endParaRPr lang="en-US" sz="2000" b="1" dirty="0" smtClean="0"/>
          </a:p>
          <a:p>
            <a:pPr marL="109728" indent="0" algn="just">
              <a:buNone/>
            </a:pPr>
            <a:r>
              <a:rPr lang="vi-VN" sz="2000" dirty="0" smtClean="0"/>
              <a:t>• </a:t>
            </a:r>
            <a:r>
              <a:rPr lang="vi-VN" sz="2000" dirty="0"/>
              <a:t>pot fi utilizate de către companii aflate în faza de dezvoltare </a:t>
            </a:r>
            <a:r>
              <a:rPr lang="en-US" sz="2000" dirty="0" err="1" smtClean="0"/>
              <a:t>atunci</a:t>
            </a:r>
            <a:r>
              <a:rPr lang="en-US" sz="2000" dirty="0" smtClean="0"/>
              <a:t> </a:t>
            </a:r>
            <a:r>
              <a:rPr lang="vi-VN" sz="2000" dirty="0" smtClean="0"/>
              <a:t>când </a:t>
            </a:r>
            <a:r>
              <a:rPr lang="vi-VN" sz="2000" dirty="0"/>
              <a:t>profitul este insuficient pentru </a:t>
            </a:r>
            <a:r>
              <a:rPr lang="vi-VN" sz="2000" dirty="0" smtClean="0"/>
              <a:t>f</a:t>
            </a:r>
            <a:r>
              <a:rPr lang="en-US" sz="2000" dirty="0" smtClean="0"/>
              <a:t>i</a:t>
            </a:r>
            <a:r>
              <a:rPr lang="vi-VN" sz="2000" dirty="0" smtClean="0"/>
              <a:t>nanţarea </a:t>
            </a:r>
            <a:r>
              <a:rPr lang="vi-VN" sz="2000" dirty="0"/>
              <a:t>afacerii; </a:t>
            </a:r>
            <a:endParaRPr lang="en-US" sz="2000" dirty="0" smtClean="0"/>
          </a:p>
          <a:p>
            <a:pPr marL="109728" indent="0" algn="just">
              <a:buNone/>
            </a:pPr>
            <a:r>
              <a:rPr lang="vi-VN" sz="2000" dirty="0" smtClean="0"/>
              <a:t>• </a:t>
            </a:r>
            <a:r>
              <a:rPr lang="vi-VN" sz="2000" dirty="0"/>
              <a:t>costul capitalului este de cele mai multe ori mai redus decât în cazul </a:t>
            </a:r>
            <a:r>
              <a:rPr lang="vi-VN" sz="2000" dirty="0" smtClean="0"/>
              <a:t>autofinanţării</a:t>
            </a:r>
            <a:r>
              <a:rPr lang="en-US" sz="2000" dirty="0" smtClean="0"/>
              <a:t>;</a:t>
            </a:r>
            <a:r>
              <a:rPr lang="vi-VN" sz="2000" dirty="0" smtClean="0"/>
              <a:t> </a:t>
            </a:r>
            <a:endParaRPr lang="en-US" sz="2000" dirty="0" smtClean="0"/>
          </a:p>
          <a:p>
            <a:pPr marL="109728" indent="0" algn="just">
              <a:buNone/>
            </a:pPr>
            <a:r>
              <a:rPr lang="vi-VN" sz="2000" dirty="0" smtClean="0"/>
              <a:t>• </a:t>
            </a:r>
            <a:r>
              <a:rPr lang="vi-VN" sz="2000" dirty="0"/>
              <a:t>termenul rambursarii poate fi extins la perioade de timp mari; </a:t>
            </a:r>
            <a:endParaRPr lang="en-US" sz="2000" dirty="0" smtClean="0"/>
          </a:p>
          <a:p>
            <a:pPr marL="109728" indent="0" algn="just">
              <a:buNone/>
            </a:pPr>
            <a:r>
              <a:rPr lang="vi-VN" sz="2000" dirty="0" smtClean="0"/>
              <a:t>• </a:t>
            </a:r>
            <a:r>
              <a:rPr lang="vi-VN" sz="2000" dirty="0"/>
              <a:t>resursele financiare ce pot fi atrase sunt semnificativ mai mari decât în cazul </a:t>
            </a:r>
            <a:r>
              <a:rPr lang="vi-VN" sz="2000" dirty="0" smtClean="0"/>
              <a:t>autofinanţării</a:t>
            </a:r>
            <a:r>
              <a:rPr lang="en-US" sz="2000" dirty="0" smtClean="0"/>
              <a:t>;</a:t>
            </a:r>
            <a:r>
              <a:rPr lang="vi-VN" sz="2000" dirty="0" smtClean="0"/>
              <a:t> </a:t>
            </a:r>
            <a:endParaRPr lang="en-US" sz="2000" dirty="0" smtClean="0"/>
          </a:p>
          <a:p>
            <a:pPr marL="109728" indent="0" algn="just">
              <a:buNone/>
            </a:pPr>
            <a:r>
              <a:rPr lang="vi-VN" sz="2000" dirty="0" smtClean="0"/>
              <a:t>• </a:t>
            </a:r>
            <a:r>
              <a:rPr lang="vi-VN" sz="2000" dirty="0"/>
              <a:t>dobânzile plătite în contul flnanţării din surse externe sunt deductibile fiscal.</a:t>
            </a:r>
            <a:endParaRPr lang="en-GB" sz="2000" dirty="0"/>
          </a:p>
        </p:txBody>
      </p:sp>
      <p:sp>
        <p:nvSpPr>
          <p:cNvPr id="3" name="Title 2"/>
          <p:cNvSpPr>
            <a:spLocks noGrp="1"/>
          </p:cNvSpPr>
          <p:nvPr>
            <p:ph type="title"/>
          </p:nvPr>
        </p:nvSpPr>
        <p:spPr>
          <a:xfrm>
            <a:off x="152400" y="195811"/>
            <a:ext cx="10972800" cy="702824"/>
          </a:xfrm>
        </p:spPr>
        <p:txBody>
          <a:bodyPr>
            <a:normAutofit/>
          </a:bodyPr>
          <a:lstStyle/>
          <a:p>
            <a:r>
              <a:rPr lang="en-GB" sz="2400" dirty="0" err="1"/>
              <a:t>Sursele</a:t>
            </a:r>
            <a:r>
              <a:rPr lang="en-GB" sz="2400" dirty="0"/>
              <a:t> de </a:t>
            </a:r>
            <a:r>
              <a:rPr lang="en-GB" sz="2400" dirty="0" err="1"/>
              <a:t>finanțare</a:t>
            </a:r>
            <a:r>
              <a:rPr lang="en-GB" sz="2400" dirty="0"/>
              <a:t> ale </a:t>
            </a:r>
            <a:r>
              <a:rPr lang="en-GB" sz="2400" dirty="0" err="1"/>
              <a:t>afacerii</a:t>
            </a: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53959" y="5545520"/>
            <a:ext cx="2290598" cy="128273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43545" y="5499939"/>
            <a:ext cx="2582816" cy="1358061"/>
          </a:xfrm>
          <a:prstGeom prst="rect">
            <a:avLst/>
          </a:prstGeom>
        </p:spPr>
      </p:pic>
    </p:spTree>
    <p:extLst>
      <p:ext uri="{BB962C8B-B14F-4D97-AF65-F5344CB8AC3E}">
        <p14:creationId xmlns:p14="http://schemas.microsoft.com/office/powerpoint/2010/main" val="210488887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94288" y="992602"/>
            <a:ext cx="11608677" cy="5423964"/>
          </a:xfrm>
        </p:spPr>
        <p:txBody>
          <a:bodyPr>
            <a:normAutofit/>
          </a:bodyPr>
          <a:lstStyle/>
          <a:p>
            <a:pPr marL="109728" indent="0" algn="just">
              <a:buNone/>
            </a:pPr>
            <a:r>
              <a:rPr lang="vi-VN" sz="2000" dirty="0"/>
              <a:t>Un element cheie al oricărui plan de afaceri îl reprezintă </a:t>
            </a:r>
            <a:r>
              <a:rPr lang="vi-VN" sz="2000" b="1" dirty="0"/>
              <a:t>volumul anticipat al vânzărilor</a:t>
            </a:r>
            <a:r>
              <a:rPr lang="vi-VN" sz="2000" dirty="0"/>
              <a:t>. </a:t>
            </a:r>
            <a:endParaRPr lang="en-US" sz="2000" dirty="0" smtClean="0"/>
          </a:p>
          <a:p>
            <a:pPr marL="109728" indent="0" algn="just">
              <a:buNone/>
            </a:pPr>
            <a:r>
              <a:rPr lang="vi-VN" sz="2000" dirty="0" smtClean="0"/>
              <a:t>Analiza </a:t>
            </a:r>
            <a:r>
              <a:rPr lang="vi-VN" sz="2000" dirty="0"/>
              <a:t>nevoilor clienţilor, a caracteristicilor produsului, a dinamicii pieţei şi a strategiilor concurenţilor vă vor ajuta în acest sens. Este important de </a:t>
            </a:r>
            <a:r>
              <a:rPr lang="vi-VN" sz="2000" i="1" dirty="0"/>
              <a:t>cunoscut numărul cumpărătorilor potenţiali, posibilitatea de a stabili legături pe termen lung cu aceştia, frecvenţa şi mărimea comenzilor, cota de piaţă pe care o veţi deţine etc</a:t>
            </a:r>
            <a:r>
              <a:rPr lang="vi-VN" sz="2000" i="1" dirty="0" smtClean="0"/>
              <a:t>.</a:t>
            </a:r>
            <a:endParaRPr lang="en-US" sz="2000" i="1" dirty="0" smtClean="0"/>
          </a:p>
          <a:p>
            <a:pPr marL="109728" indent="0" algn="just">
              <a:buNone/>
            </a:pPr>
            <a:r>
              <a:rPr lang="vi-VN" sz="2000" dirty="0"/>
              <a:t>În funcţie de aceste date vă puteţi </a:t>
            </a:r>
            <a:r>
              <a:rPr lang="vi-VN" sz="2000" b="1" dirty="0"/>
              <a:t>ajusta şi politica de preţuri</a:t>
            </a:r>
            <a:r>
              <a:rPr lang="vi-VN" sz="2000" dirty="0"/>
              <a:t>. În cazul în care vânzările au o sezonalitate accentuată, acest lucru trebuie luat în considerare în elaborarea bugetului afacerii şi determinarea necesarului de finanţare. Trebuie să evitaţi atât perioadele cu resurse neutilizate, cât şi insuficienţa acestora. Este bine să evaluaţi şi cât de solide sunt estimările dumneavoastră cu privire la venituri. </a:t>
            </a:r>
            <a:endParaRPr lang="en-US" sz="2000" dirty="0" smtClean="0"/>
          </a:p>
          <a:p>
            <a:pPr marL="109728" indent="0" algn="just">
              <a:buNone/>
            </a:pPr>
            <a:endParaRPr lang="en-GB" sz="2000" dirty="0"/>
          </a:p>
        </p:txBody>
      </p:sp>
      <p:sp>
        <p:nvSpPr>
          <p:cNvPr id="3" name="Title 2"/>
          <p:cNvSpPr>
            <a:spLocks noGrp="1"/>
          </p:cNvSpPr>
          <p:nvPr>
            <p:ph type="title"/>
          </p:nvPr>
        </p:nvSpPr>
        <p:spPr>
          <a:xfrm>
            <a:off x="136634" y="164280"/>
            <a:ext cx="10972800" cy="671293"/>
          </a:xfrm>
        </p:spPr>
        <p:txBody>
          <a:bodyPr>
            <a:normAutofit/>
          </a:bodyPr>
          <a:lstStyle/>
          <a:p>
            <a:r>
              <a:rPr lang="en-GB" sz="2400" dirty="0" err="1"/>
              <a:t>Estimarea</a:t>
            </a:r>
            <a:r>
              <a:rPr lang="en-GB" sz="2400" dirty="0"/>
              <a:t> </a:t>
            </a:r>
            <a:r>
              <a:rPr lang="en-GB" sz="2400" dirty="0" err="1"/>
              <a:t>veniturilor</a:t>
            </a:r>
            <a:endParaRPr lang="en-GB" sz="2400" dirty="0"/>
          </a:p>
        </p:txBody>
      </p:sp>
      <p:pic>
        <p:nvPicPr>
          <p:cNvPr id="4" name="Picture 3" descr="GHID pt intocmire plan de afaceri - Google Chrome"/>
          <p:cNvPicPr>
            <a:picLocks noChangeAspect="1"/>
          </p:cNvPicPr>
          <p:nvPr/>
        </p:nvPicPr>
        <p:blipFill rotWithShape="1">
          <a:blip r:embed="rId2">
            <a:extLst>
              <a:ext uri="{28A0092B-C50C-407E-A947-70E740481C1C}">
                <a14:useLocalDpi xmlns:a14="http://schemas.microsoft.com/office/drawing/2010/main" val="0"/>
              </a:ext>
            </a:extLst>
          </a:blip>
          <a:srcRect l="56261" t="27590" r="14780" b="42422"/>
          <a:stretch/>
        </p:blipFill>
        <p:spPr>
          <a:xfrm>
            <a:off x="6747642" y="4016645"/>
            <a:ext cx="5029200" cy="2841355"/>
          </a:xfrm>
          <a:prstGeom prst="rect">
            <a:avLst/>
          </a:prstGeom>
        </p:spPr>
      </p:pic>
    </p:spTree>
    <p:extLst>
      <p:ext uri="{BB962C8B-B14F-4D97-AF65-F5344CB8AC3E}">
        <p14:creationId xmlns:p14="http://schemas.microsoft.com/office/powerpoint/2010/main" val="156996463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 y="834947"/>
            <a:ext cx="11997559" cy="5849632"/>
          </a:xfrm>
        </p:spPr>
        <p:txBody>
          <a:bodyPr>
            <a:normAutofit/>
          </a:bodyPr>
          <a:lstStyle/>
          <a:p>
            <a:pPr algn="just"/>
            <a:r>
              <a:rPr lang="vi-VN" sz="2000" b="1" dirty="0" smtClean="0"/>
              <a:t>Volumul </a:t>
            </a:r>
            <a:r>
              <a:rPr lang="vi-VN" sz="2000" b="1" dirty="0"/>
              <a:t>cheltuielilor</a:t>
            </a:r>
            <a:r>
              <a:rPr lang="vi-VN" sz="2000" dirty="0"/>
              <a:t> trebuie previzionat cu atenţie şi monitorizat pe tot parcursul derulării afacerii. O primă distincţie importantă este cea dintre cheltuielile iniţiale – care vor fi efectuate pentru a pune în mişcare noua afacere – şi cele aferente activităţii curente după atingerea parametrilor propuşi</a:t>
            </a:r>
            <a:r>
              <a:rPr lang="vi-VN" sz="2000" dirty="0" smtClean="0"/>
              <a:t>.</a:t>
            </a:r>
            <a:endParaRPr lang="en-US" sz="2000" dirty="0" smtClean="0"/>
          </a:p>
          <a:p>
            <a:pPr algn="just"/>
            <a:r>
              <a:rPr lang="vi-VN" sz="2000" dirty="0" smtClean="0"/>
              <a:t>Cheltuielile </a:t>
            </a:r>
            <a:r>
              <a:rPr lang="vi-VN" sz="2000" dirty="0"/>
              <a:t>inițiale trebuie efectuate de regulă o singură dată, în perioada iniţială, perioadă în care şi afacerea este mai vulnerabilă. Cheltuielile aferente activității curente vor avea un nivel mai stabil în timp, dar sunt şi mai îndepărtate în timp faţă de momentul întocmirii planului de afaceri. O altă distincţie importantă este cea între cheltuielile fixe – cele care trebuie suportate şi atunci când nu se desfăşoară vreo activitate productivă – şi cele variabile – de exemplu, cheltuielile cu materiile prime sau salariile personalului direct productiv. </a:t>
            </a:r>
            <a:endParaRPr lang="en-US" sz="2000" dirty="0" smtClean="0"/>
          </a:p>
          <a:p>
            <a:pPr algn="just"/>
            <a:endParaRPr lang="en-GB" sz="2000" dirty="0"/>
          </a:p>
        </p:txBody>
      </p:sp>
      <p:sp>
        <p:nvSpPr>
          <p:cNvPr id="3" name="Title 2"/>
          <p:cNvSpPr>
            <a:spLocks noGrp="1"/>
          </p:cNvSpPr>
          <p:nvPr>
            <p:ph type="title"/>
          </p:nvPr>
        </p:nvSpPr>
        <p:spPr>
          <a:xfrm>
            <a:off x="126124" y="132749"/>
            <a:ext cx="10972800" cy="687059"/>
          </a:xfrm>
        </p:spPr>
        <p:txBody>
          <a:bodyPr>
            <a:normAutofit/>
          </a:bodyPr>
          <a:lstStyle/>
          <a:p>
            <a:r>
              <a:rPr lang="vi-VN" sz="2400" b="0" dirty="0">
                <a:solidFill>
                  <a:prstClr val="black"/>
                </a:solidFill>
                <a:effectLst>
                  <a:outerShdw blurRad="38100" dist="38100" dir="2700000" algn="tl">
                    <a:srgbClr val="000000">
                      <a:alpha val="43137"/>
                    </a:srgbClr>
                  </a:outerShdw>
                </a:effectLst>
                <a:ea typeface="+mn-ea"/>
                <a:cs typeface="+mn-cs"/>
              </a:rPr>
              <a:t>Estimarea cheltuielilor</a:t>
            </a:r>
            <a:endParaRPr lang="en-GB" sz="2400" dirty="0">
              <a:effectLst>
                <a:outerShdw blurRad="38100" dist="38100" dir="2700000" algn="tl">
                  <a:srgbClr val="000000">
                    <a:alpha val="43137"/>
                  </a:srgbClr>
                </a:outerShdw>
              </a:effectLst>
            </a:endParaRPr>
          </a:p>
        </p:txBody>
      </p:sp>
      <p:pic>
        <p:nvPicPr>
          <p:cNvPr id="4" name="Picture 3" descr="GHID pt intocmire plan de afaceri - Google Chrome"/>
          <p:cNvPicPr>
            <a:picLocks noChangeAspect="1"/>
          </p:cNvPicPr>
          <p:nvPr/>
        </p:nvPicPr>
        <p:blipFill rotWithShape="1">
          <a:blip r:embed="rId2">
            <a:extLst>
              <a:ext uri="{28A0092B-C50C-407E-A947-70E740481C1C}">
                <a14:useLocalDpi xmlns:a14="http://schemas.microsoft.com/office/drawing/2010/main" val="0"/>
              </a:ext>
            </a:extLst>
          </a:blip>
          <a:srcRect l="57026" t="45853" r="14397" b="27073"/>
          <a:stretch/>
        </p:blipFill>
        <p:spPr>
          <a:xfrm>
            <a:off x="6716110" y="4119989"/>
            <a:ext cx="5297214" cy="2738012"/>
          </a:xfrm>
          <a:prstGeom prst="rect">
            <a:avLst/>
          </a:prstGeom>
        </p:spPr>
      </p:pic>
    </p:spTree>
    <p:extLst>
      <p:ext uri="{BB962C8B-B14F-4D97-AF65-F5344CB8AC3E}">
        <p14:creationId xmlns:p14="http://schemas.microsoft.com/office/powerpoint/2010/main" val="365192331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6634" y="771885"/>
            <a:ext cx="11892456" cy="5865398"/>
          </a:xfrm>
        </p:spPr>
        <p:txBody>
          <a:bodyPr>
            <a:normAutofit/>
          </a:bodyPr>
          <a:lstStyle/>
          <a:p>
            <a:pPr marL="109728" indent="0" algn="just">
              <a:buNone/>
            </a:pPr>
            <a:r>
              <a:rPr lang="vi-VN" sz="2000" b="1" dirty="0" smtClean="0"/>
              <a:t>Indicatorii </a:t>
            </a:r>
            <a:r>
              <a:rPr lang="vi-VN" sz="2000" b="1" dirty="0"/>
              <a:t>financiari </a:t>
            </a:r>
            <a:r>
              <a:rPr lang="vi-VN" sz="2000" dirty="0"/>
              <a:t>sunt deosebit de importanţi pentru un potenţial investitor. De obicei, trebuie incluşi: </a:t>
            </a:r>
            <a:endParaRPr lang="en-US" sz="2000" dirty="0" smtClean="0"/>
          </a:p>
          <a:p>
            <a:pPr marL="109728" indent="0" algn="just">
              <a:buNone/>
            </a:pPr>
            <a:r>
              <a:rPr lang="vi-VN" sz="2000" dirty="0" smtClean="0"/>
              <a:t>• </a:t>
            </a:r>
            <a:r>
              <a:rPr lang="vi-VN" sz="2000" b="1" dirty="0"/>
              <a:t>Indicatori de rentabilitate </a:t>
            </a:r>
            <a:r>
              <a:rPr lang="vi-VN" sz="2000" dirty="0"/>
              <a:t>– ex. rata de rentabilitate a activelor (profit net/active totale), rata de rentabilitate a capitalului investit (profit net/capitaluri proprii); </a:t>
            </a:r>
            <a:endParaRPr lang="en-US" sz="2000" dirty="0" smtClean="0"/>
          </a:p>
          <a:p>
            <a:pPr marL="109728" indent="0" algn="just">
              <a:buNone/>
            </a:pPr>
            <a:r>
              <a:rPr lang="vi-VN" sz="2000" dirty="0" smtClean="0"/>
              <a:t>• </a:t>
            </a:r>
            <a:r>
              <a:rPr lang="vi-VN" sz="2000" b="1" dirty="0"/>
              <a:t>Indicatori de lichiditate </a:t>
            </a:r>
            <a:r>
              <a:rPr lang="vi-VN" sz="2000" dirty="0"/>
              <a:t>– ex. rata curentă de lichiditate (active circulante/obligaţii curente), rata imediată de lichiditate (disponibilităţi băneşti/ datorii pe termen scurt); </a:t>
            </a:r>
            <a:endParaRPr lang="en-US" sz="2000" dirty="0" smtClean="0"/>
          </a:p>
          <a:p>
            <a:pPr marL="109728" indent="0" algn="just">
              <a:buNone/>
            </a:pPr>
            <a:r>
              <a:rPr lang="vi-VN" sz="2000" dirty="0" smtClean="0"/>
              <a:t>• </a:t>
            </a:r>
            <a:r>
              <a:rPr lang="vi-VN" sz="2000" b="1" dirty="0"/>
              <a:t>Indicatori de solvabilitate</a:t>
            </a:r>
            <a:r>
              <a:rPr lang="vi-VN" sz="2000" dirty="0"/>
              <a:t> – ex. rata de îndatorare (datorii totale/ total pasiv); Indicatorii investiţiei </a:t>
            </a:r>
            <a:endParaRPr lang="en-US" sz="2000" dirty="0" smtClean="0"/>
          </a:p>
          <a:p>
            <a:pPr marL="109728" indent="0" algn="just">
              <a:buNone/>
            </a:pPr>
            <a:r>
              <a:rPr lang="vi-VN" sz="2000" dirty="0" smtClean="0"/>
              <a:t>• </a:t>
            </a:r>
            <a:r>
              <a:rPr lang="vi-VN" sz="2000" b="1" dirty="0"/>
              <a:t>Durata de recuperare a investiţiei </a:t>
            </a:r>
            <a:endParaRPr lang="en-US" sz="2000" b="1" dirty="0" smtClean="0"/>
          </a:p>
          <a:p>
            <a:pPr marL="109728" indent="0" algn="just">
              <a:buNone/>
            </a:pPr>
            <a:r>
              <a:rPr lang="vi-VN" sz="2000" b="1" dirty="0" smtClean="0"/>
              <a:t>• </a:t>
            </a:r>
            <a:r>
              <a:rPr lang="vi-VN" sz="2000" b="1" dirty="0"/>
              <a:t>Valoarea actualizată netă </a:t>
            </a:r>
            <a:endParaRPr lang="en-US" sz="2000" b="1" dirty="0" smtClean="0"/>
          </a:p>
          <a:p>
            <a:pPr marL="109728" indent="0" algn="just">
              <a:buNone/>
            </a:pPr>
            <a:r>
              <a:rPr lang="vi-VN" sz="2000" b="1" dirty="0" smtClean="0"/>
              <a:t>• </a:t>
            </a:r>
            <a:r>
              <a:rPr lang="vi-VN" sz="2000" b="1" dirty="0"/>
              <a:t>Rata internă de </a:t>
            </a:r>
            <a:r>
              <a:rPr lang="vi-VN" sz="2000" b="1" dirty="0" smtClean="0"/>
              <a:t>rentabiltate</a:t>
            </a:r>
            <a:r>
              <a:rPr lang="en-US" sz="2000" dirty="0" smtClean="0"/>
              <a:t>.</a:t>
            </a:r>
          </a:p>
          <a:p>
            <a:pPr marL="109728" indent="0" algn="just">
              <a:buNone/>
            </a:pPr>
            <a:endParaRPr lang="en-GB" sz="2000" dirty="0"/>
          </a:p>
        </p:txBody>
      </p:sp>
      <p:sp>
        <p:nvSpPr>
          <p:cNvPr id="3" name="Title 2"/>
          <p:cNvSpPr>
            <a:spLocks noGrp="1"/>
          </p:cNvSpPr>
          <p:nvPr>
            <p:ph type="title"/>
          </p:nvPr>
        </p:nvSpPr>
        <p:spPr>
          <a:xfrm>
            <a:off x="0" y="116984"/>
            <a:ext cx="10972800" cy="623996"/>
          </a:xfrm>
        </p:spPr>
        <p:txBody>
          <a:bodyPr>
            <a:normAutofit/>
          </a:bodyPr>
          <a:lstStyle/>
          <a:p>
            <a:r>
              <a:rPr lang="vi-VN" sz="2400" dirty="0" smtClean="0">
                <a:solidFill>
                  <a:prstClr val="black"/>
                </a:solidFill>
                <a:effectLst>
                  <a:outerShdw blurRad="38100" dist="38100" dir="2700000" algn="tl">
                    <a:srgbClr val="000000">
                      <a:alpha val="43137"/>
                    </a:srgbClr>
                  </a:outerShdw>
                </a:effectLst>
                <a:ea typeface="+mn-ea"/>
                <a:cs typeface="+mn-cs"/>
              </a:rPr>
              <a:t>Indicatori</a:t>
            </a:r>
            <a:r>
              <a:rPr lang="en-US" sz="2400" dirty="0" smtClean="0">
                <a:solidFill>
                  <a:prstClr val="black"/>
                </a:solidFill>
                <a:effectLst>
                  <a:outerShdw blurRad="38100" dist="38100" dir="2700000" algn="tl">
                    <a:srgbClr val="000000">
                      <a:alpha val="43137"/>
                    </a:srgbClr>
                  </a:outerShdw>
                </a:effectLst>
                <a:ea typeface="+mn-ea"/>
                <a:cs typeface="+mn-cs"/>
              </a:rPr>
              <a:t> </a:t>
            </a:r>
            <a:r>
              <a:rPr lang="vi-VN" sz="2400" dirty="0" smtClean="0">
                <a:solidFill>
                  <a:prstClr val="black"/>
                </a:solidFill>
                <a:effectLst>
                  <a:outerShdw blurRad="38100" dist="38100" dir="2700000" algn="tl">
                    <a:srgbClr val="000000">
                      <a:alpha val="43137"/>
                    </a:srgbClr>
                  </a:outerShdw>
                </a:effectLst>
                <a:ea typeface="+mn-ea"/>
                <a:cs typeface="+mn-cs"/>
              </a:rPr>
              <a:t>financiari</a:t>
            </a:r>
            <a:endParaRPr lang="en-GB" sz="2400"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61324" y="4281324"/>
            <a:ext cx="4930676" cy="2576676"/>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2967" y="4617717"/>
            <a:ext cx="3463819" cy="1325883"/>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46786" y="4617716"/>
            <a:ext cx="3414538" cy="1912141"/>
          </a:xfrm>
          <a:prstGeom prst="rect">
            <a:avLst/>
          </a:prstGeom>
        </p:spPr>
      </p:pic>
    </p:spTree>
    <p:extLst>
      <p:ext uri="{BB962C8B-B14F-4D97-AF65-F5344CB8AC3E}">
        <p14:creationId xmlns:p14="http://schemas.microsoft.com/office/powerpoint/2010/main" val="145033223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83931" y="756119"/>
            <a:ext cx="11813628" cy="5376667"/>
          </a:xfrm>
        </p:spPr>
        <p:txBody>
          <a:bodyPr>
            <a:normAutofit/>
          </a:bodyPr>
          <a:lstStyle/>
          <a:p>
            <a:pPr marL="109728" indent="0" algn="just">
              <a:buNone/>
            </a:pPr>
            <a:r>
              <a:rPr lang="it-IT" sz="2000" b="1" dirty="0"/>
              <a:t>PREZENTAREA IPOTEZELOR </a:t>
            </a:r>
            <a:r>
              <a:rPr lang="it-IT" sz="2000" b="1" dirty="0" smtClean="0"/>
              <a:t>CE </a:t>
            </a:r>
            <a:r>
              <a:rPr lang="it-IT" sz="2000" b="1" dirty="0"/>
              <a:t>STAU LA BAZA PREVIZIUNILOR UNUI PLAN </a:t>
            </a:r>
            <a:r>
              <a:rPr lang="it-IT" sz="2000" b="1" dirty="0" smtClean="0"/>
              <a:t>FINANCIAR</a:t>
            </a:r>
          </a:p>
          <a:p>
            <a:pPr algn="just"/>
            <a:r>
              <a:rPr lang="it-IT" sz="2000" b="1" dirty="0">
                <a:solidFill>
                  <a:srgbClr val="171717"/>
                </a:solidFill>
              </a:rPr>
              <a:t>Ipotezele ce fundamenteaza previziunile activitatii companiei trebuie sa fie prezente clar si concis</a:t>
            </a:r>
            <a:r>
              <a:rPr lang="it-IT" sz="2000" dirty="0">
                <a:solidFill>
                  <a:srgbClr val="171717"/>
                </a:solidFill>
              </a:rPr>
              <a:t>. Fara ele cifrele din situatiile financiare prognozate nu au nici o valoare, ele demonstrand de fapt modul in care se ajunge la rezultatele anticipate. Numai analizand cu atentie aceste ipoteze examinatorul va putea cantari validitatea proiectiilor financiare. Prin urmare, daca aceste ipoteze se clatina, planul financiar – ce este doar o dezvoltare a acestor ipoteze – se clatina si el.</a:t>
            </a:r>
          </a:p>
          <a:p>
            <a:pPr algn="just"/>
            <a:r>
              <a:rPr lang="it-IT" sz="2000" dirty="0">
                <a:solidFill>
                  <a:srgbClr val="171717"/>
                </a:solidFill>
              </a:rPr>
              <a:t>In general</a:t>
            </a:r>
            <a:r>
              <a:rPr lang="it-IT" sz="2000" b="1" dirty="0">
                <a:solidFill>
                  <a:srgbClr val="171717"/>
                </a:solidFill>
              </a:rPr>
              <a:t>, examinatorul nu va avea in privinta afacerii analizate aceeasi pregatire profesionala ca si autorul planului</a:t>
            </a:r>
            <a:r>
              <a:rPr lang="it-IT" sz="2000" dirty="0">
                <a:solidFill>
                  <a:srgbClr val="171717"/>
                </a:solidFill>
              </a:rPr>
              <a:t>. De aceea, cifrele ce sunt pline de inteles pentru intrepinzator pot necesita explicatii suplimentare in aceasta sectiune de prezentare a ipotezelor de baza.</a:t>
            </a:r>
          </a:p>
          <a:p>
            <a:pPr algn="just"/>
            <a:r>
              <a:rPr lang="it-IT" sz="2000" dirty="0">
                <a:solidFill>
                  <a:srgbClr val="171717"/>
                </a:solidFill>
              </a:rPr>
              <a:t>Un aspect principal al previziunilor il reprezinta </a:t>
            </a:r>
            <a:r>
              <a:rPr lang="it-IT" sz="2000" b="1" dirty="0">
                <a:solidFill>
                  <a:srgbClr val="171717"/>
                </a:solidFill>
              </a:rPr>
              <a:t>consistenta interna a acestora</a:t>
            </a:r>
            <a:r>
              <a:rPr lang="it-IT" sz="2000" dirty="0">
                <a:solidFill>
                  <a:srgbClr val="171717"/>
                </a:solidFill>
              </a:rPr>
              <a:t>. Proiectiile bilantului, contului de rezultat si a cash-flow-ului trebuie sa se raporteze la aceleasi ipoteze. Proiectiile financiare nu pot fi mai bune decat ipotezele pe care se fundamenteaza.</a:t>
            </a:r>
          </a:p>
          <a:p>
            <a:pPr marL="109728" indent="0">
              <a:buNone/>
            </a:pPr>
            <a:r>
              <a:rPr lang="it-IT" sz="2000" dirty="0"/>
              <a:t/>
            </a:r>
            <a:br>
              <a:rPr lang="it-IT" sz="2000" dirty="0"/>
            </a:br>
            <a:endParaRPr lang="en-GB" sz="2000" b="1" dirty="0"/>
          </a:p>
        </p:txBody>
      </p:sp>
      <p:sp>
        <p:nvSpPr>
          <p:cNvPr id="4" name="Title 2"/>
          <p:cNvSpPr>
            <a:spLocks noGrp="1"/>
          </p:cNvSpPr>
          <p:nvPr>
            <p:ph type="title"/>
          </p:nvPr>
        </p:nvSpPr>
        <p:spPr>
          <a:xfrm>
            <a:off x="183931" y="195810"/>
            <a:ext cx="10972800" cy="608231"/>
          </a:xfrm>
        </p:spPr>
        <p:txBody>
          <a:bodyPr>
            <a:normAutofit/>
          </a:bodyPr>
          <a:lstStyle/>
          <a:p>
            <a:r>
              <a:rPr lang="en-US" sz="2400" dirty="0" err="1" smtClean="0"/>
              <a:t>Planul</a:t>
            </a:r>
            <a:r>
              <a:rPr lang="en-US" sz="2400" dirty="0" smtClean="0"/>
              <a:t> </a:t>
            </a:r>
            <a:r>
              <a:rPr lang="en-US" sz="2400" dirty="0" err="1" smtClean="0"/>
              <a:t>financiar</a:t>
            </a:r>
            <a:endParaRPr lang="en-GB" sz="24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65628" y="4905415"/>
            <a:ext cx="3014170" cy="1952586"/>
          </a:xfrm>
          <a:prstGeom prst="rect">
            <a:avLst/>
          </a:prstGeom>
        </p:spPr>
      </p:pic>
    </p:spTree>
    <p:extLst>
      <p:ext uri="{BB962C8B-B14F-4D97-AF65-F5344CB8AC3E}">
        <p14:creationId xmlns:p14="http://schemas.microsoft.com/office/powerpoint/2010/main" val="2358260250"/>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850712"/>
            <a:ext cx="11813628" cy="5881164"/>
          </a:xfrm>
        </p:spPr>
        <p:txBody>
          <a:bodyPr>
            <a:normAutofit/>
          </a:bodyPr>
          <a:lstStyle/>
          <a:p>
            <a:pPr marL="109728" indent="0" algn="just">
              <a:buNone/>
            </a:pPr>
            <a:r>
              <a:rPr lang="it-IT" sz="2000" b="1" dirty="0">
                <a:solidFill>
                  <a:srgbClr val="171717"/>
                </a:solidFill>
              </a:rPr>
              <a:t>1 Modul de abordare a ipotezelor ce stau la baza previziunilor</a:t>
            </a:r>
            <a:endParaRPr lang="it-IT" sz="2000" dirty="0">
              <a:solidFill>
                <a:srgbClr val="171717"/>
              </a:solidFill>
            </a:endParaRPr>
          </a:p>
          <a:p>
            <a:pPr marL="109728" indent="0" algn="just">
              <a:buNone/>
            </a:pPr>
            <a:r>
              <a:rPr lang="it-IT" sz="2000" dirty="0">
                <a:solidFill>
                  <a:srgbClr val="171717"/>
                </a:solidFill>
              </a:rPr>
              <a:t>In practica elaborarii planului de afaceri exista doua tipuri de abordare a problemei ipotezelor:</a:t>
            </a:r>
          </a:p>
          <a:p>
            <a:pPr marL="109728" indent="0" algn="just">
              <a:buNone/>
            </a:pPr>
            <a:r>
              <a:rPr lang="it-IT" sz="2000" dirty="0">
                <a:solidFill>
                  <a:srgbClr val="171717"/>
                </a:solidFill>
              </a:rPr>
              <a:t>a) </a:t>
            </a:r>
            <a:r>
              <a:rPr lang="it-IT" sz="2000" b="1" dirty="0">
                <a:solidFill>
                  <a:srgbClr val="171717"/>
                </a:solidFill>
              </a:rPr>
              <a:t>Abordarea directa</a:t>
            </a:r>
            <a:r>
              <a:rPr lang="it-IT" sz="2000" dirty="0">
                <a:solidFill>
                  <a:srgbClr val="171717"/>
                </a:solidFill>
              </a:rPr>
              <a:t> presupune extrapolarea tendintelor din trecut in viitor. Spre exemplu, daca in trecut vanzarile au crescut (in cifre comparabile) cu 5% pe an se poate considera ca aceasta crestere va continua si in viitor. In aceasta situatie procentul respectiv va fi aplicat si:</a:t>
            </a:r>
          </a:p>
          <a:p>
            <a:pPr marL="109728" indent="0" algn="just">
              <a:buNone/>
            </a:pPr>
            <a:r>
              <a:rPr lang="it-IT" sz="2000" dirty="0">
                <a:solidFill>
                  <a:srgbClr val="171717"/>
                </a:solidFill>
              </a:rPr>
              <a:t>- costului bunurilor vandute;</a:t>
            </a:r>
          </a:p>
          <a:p>
            <a:pPr marL="109728" indent="0" algn="just">
              <a:buNone/>
            </a:pPr>
            <a:r>
              <a:rPr lang="it-IT" sz="2000" dirty="0">
                <a:solidFill>
                  <a:srgbClr val="171717"/>
                </a:solidFill>
              </a:rPr>
              <a:t>- cheltuielilor de vanzare;</a:t>
            </a:r>
          </a:p>
          <a:p>
            <a:pPr marL="109728" indent="0" algn="just">
              <a:buNone/>
            </a:pPr>
            <a:r>
              <a:rPr lang="it-IT" sz="2000" dirty="0">
                <a:solidFill>
                  <a:srgbClr val="171717"/>
                </a:solidFill>
              </a:rPr>
              <a:t>- posturilor din bilant ce tin de activitatea efectiva si care permit acest lucru.</a:t>
            </a:r>
          </a:p>
          <a:p>
            <a:pPr marL="109728" indent="0" algn="just">
              <a:buNone/>
            </a:pPr>
            <a:r>
              <a:rPr lang="it-IT" sz="2000" dirty="0">
                <a:solidFill>
                  <a:srgbClr val="171717"/>
                </a:solidFill>
              </a:rPr>
              <a:t>b) </a:t>
            </a:r>
            <a:r>
              <a:rPr lang="it-IT" sz="2000" b="1" dirty="0">
                <a:solidFill>
                  <a:srgbClr val="171717"/>
                </a:solidFill>
              </a:rPr>
              <a:t>Abordarea sintetica</a:t>
            </a:r>
            <a:r>
              <a:rPr lang="it-IT" sz="2000" dirty="0">
                <a:solidFill>
                  <a:srgbClr val="171717"/>
                </a:solidFill>
              </a:rPr>
              <a:t> va tine seama de modificarile anticipate in cadrul societatii, in cadrul industriei si in mediul macroeconomic. Abordarea sintetica este preferabila:</a:t>
            </a:r>
          </a:p>
          <a:p>
            <a:pPr algn="just"/>
            <a:r>
              <a:rPr lang="it-IT" sz="2000" dirty="0">
                <a:solidFill>
                  <a:srgbClr val="171717"/>
                </a:solidFill>
              </a:rPr>
              <a:t>in cazul in care compania activeaza pe mai multe piete;</a:t>
            </a:r>
          </a:p>
          <a:p>
            <a:pPr algn="just"/>
            <a:r>
              <a:rPr lang="it-IT" sz="2000" dirty="0">
                <a:solidFill>
                  <a:srgbClr val="171717"/>
                </a:solidFill>
              </a:rPr>
              <a:t>atunci cand compania sufera schimbari sau se extinde in mod constant.</a:t>
            </a:r>
          </a:p>
          <a:p>
            <a:pPr marL="109728" indent="0">
              <a:buNone/>
            </a:pPr>
            <a:endParaRPr lang="en-GB" dirty="0"/>
          </a:p>
        </p:txBody>
      </p:sp>
      <p:sp>
        <p:nvSpPr>
          <p:cNvPr id="4" name="Title 2"/>
          <p:cNvSpPr>
            <a:spLocks noGrp="1"/>
          </p:cNvSpPr>
          <p:nvPr>
            <p:ph type="title"/>
          </p:nvPr>
        </p:nvSpPr>
        <p:spPr>
          <a:xfrm>
            <a:off x="0" y="141889"/>
            <a:ext cx="10972800" cy="645128"/>
          </a:xfrm>
        </p:spPr>
        <p:txBody>
          <a:bodyPr>
            <a:normAutofit/>
          </a:bodyPr>
          <a:lstStyle/>
          <a:p>
            <a:r>
              <a:rPr lang="en-US" sz="2400" dirty="0" err="1" smtClean="0"/>
              <a:t>Planul</a:t>
            </a:r>
            <a:r>
              <a:rPr lang="en-US" sz="2400" dirty="0" smtClean="0"/>
              <a:t> </a:t>
            </a:r>
            <a:r>
              <a:rPr lang="en-US" sz="2400" dirty="0" err="1" smtClean="0"/>
              <a:t>financiar</a:t>
            </a:r>
            <a:endParaRPr lang="en-GB" sz="24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28691" y="4576516"/>
            <a:ext cx="3363310" cy="223813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81223" y="5257800"/>
            <a:ext cx="2857500" cy="1600200"/>
          </a:xfrm>
          <a:prstGeom prst="rect">
            <a:avLst/>
          </a:prstGeom>
        </p:spPr>
      </p:pic>
    </p:spTree>
    <p:extLst>
      <p:ext uri="{BB962C8B-B14F-4D97-AF65-F5344CB8AC3E}">
        <p14:creationId xmlns:p14="http://schemas.microsoft.com/office/powerpoint/2010/main" val="2743285132"/>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34947"/>
            <a:ext cx="11839903" cy="5896929"/>
          </a:xfrm>
        </p:spPr>
        <p:txBody>
          <a:bodyPr>
            <a:normAutofit fontScale="55000" lnSpcReduction="20000"/>
          </a:bodyPr>
          <a:lstStyle/>
          <a:p>
            <a:pPr marL="109728" indent="0" algn="just">
              <a:buNone/>
            </a:pPr>
            <a:r>
              <a:rPr lang="ro-RO" sz="3600" b="1" dirty="0">
                <a:solidFill>
                  <a:srgbClr val="171717"/>
                </a:solidFill>
              </a:rPr>
              <a:t>2. Preturile de previzionare a situatiilor financiare</a:t>
            </a:r>
            <a:endParaRPr lang="ro-RO" sz="3600" dirty="0">
              <a:solidFill>
                <a:srgbClr val="171717"/>
              </a:solidFill>
            </a:endParaRPr>
          </a:p>
          <a:p>
            <a:pPr marL="109728" indent="0" algn="just">
              <a:buNone/>
            </a:pPr>
            <a:r>
              <a:rPr lang="ro-RO" sz="3600" dirty="0">
                <a:solidFill>
                  <a:srgbClr val="171717"/>
                </a:solidFill>
              </a:rPr>
              <a:t>Cel mai important element ce caracterizeaza previziunile financiare e reprezentat de alegerea preturilor in care se vor estima elementele componente ale situatiilor financiare. Din acest punct de </a:t>
            </a:r>
            <a:r>
              <a:rPr lang="ro-RO" sz="3600" dirty="0" smtClean="0">
                <a:solidFill>
                  <a:srgbClr val="171717"/>
                </a:solidFill>
              </a:rPr>
              <a:t>vede</a:t>
            </a:r>
            <a:r>
              <a:rPr lang="en-US" sz="3600" dirty="0" smtClean="0">
                <a:solidFill>
                  <a:srgbClr val="171717"/>
                </a:solidFill>
              </a:rPr>
              <a:t>r</a:t>
            </a:r>
            <a:r>
              <a:rPr lang="ro-RO" sz="3600" dirty="0" smtClean="0">
                <a:solidFill>
                  <a:srgbClr val="171717"/>
                </a:solidFill>
              </a:rPr>
              <a:t>e </a:t>
            </a:r>
            <a:r>
              <a:rPr lang="ro-RO" sz="3600" dirty="0">
                <a:solidFill>
                  <a:srgbClr val="171717"/>
                </a:solidFill>
              </a:rPr>
              <a:t>in practica sunt utilizate doua tipuri de previziuni:</a:t>
            </a:r>
          </a:p>
          <a:p>
            <a:pPr algn="just"/>
            <a:r>
              <a:rPr lang="ro-RO" sz="3600" i="1" dirty="0">
                <a:solidFill>
                  <a:srgbClr val="171717"/>
                </a:solidFill>
              </a:rPr>
              <a:t>previziunea in termeni nominali (preturi curente)</a:t>
            </a:r>
          </a:p>
          <a:p>
            <a:pPr algn="just"/>
            <a:r>
              <a:rPr lang="ro-RO" sz="3600" i="1" dirty="0">
                <a:solidFill>
                  <a:srgbClr val="171717"/>
                </a:solidFill>
              </a:rPr>
              <a:t>previziunea in termeni reali (preturi constante</a:t>
            </a:r>
            <a:r>
              <a:rPr lang="ro-RO" sz="3600" i="1" dirty="0" smtClean="0">
                <a:solidFill>
                  <a:srgbClr val="171717"/>
                </a:solidFill>
              </a:rPr>
              <a:t>)</a:t>
            </a:r>
            <a:r>
              <a:rPr lang="en-US" sz="3600" i="1" dirty="0" smtClean="0">
                <a:solidFill>
                  <a:srgbClr val="171717"/>
                </a:solidFill>
              </a:rPr>
              <a:t>.</a:t>
            </a:r>
            <a:endParaRPr lang="ro-RO" sz="3600" i="1" dirty="0">
              <a:solidFill>
                <a:srgbClr val="171717"/>
              </a:solidFill>
            </a:endParaRPr>
          </a:p>
          <a:p>
            <a:pPr marL="109728" indent="0" algn="just">
              <a:buNone/>
            </a:pPr>
            <a:r>
              <a:rPr lang="ro-RO" sz="3600" dirty="0">
                <a:solidFill>
                  <a:srgbClr val="171717"/>
                </a:solidFill>
              </a:rPr>
              <a:t>Intocmirea previziunilor financiare are la baza evolutiile estimate ale costurilor de investitie, cheltuielilor de exploatare, si veniturilor, in termen constanti sau curenti. Deoarece pe parcursul derularii proiectului de investitii intervin modificari de preturi, acestea trebuie avute in vedere in efectuarea previziunilor, din cel putin trei motive:</a:t>
            </a:r>
          </a:p>
          <a:p>
            <a:pPr algn="just"/>
            <a:r>
              <a:rPr lang="ro-RO" sz="3600" dirty="0">
                <a:solidFill>
                  <a:srgbClr val="171717"/>
                </a:solidFill>
              </a:rPr>
              <a:t>pentru a se asigura acoperirea costurilor totale de investitii prin planul de finantare;</a:t>
            </a:r>
          </a:p>
          <a:p>
            <a:pPr algn="just"/>
            <a:r>
              <a:rPr lang="ro-RO" sz="3600" dirty="0">
                <a:solidFill>
                  <a:srgbClr val="171717"/>
                </a:solidFill>
              </a:rPr>
              <a:t>pentru a se anticipa corect evolutia finaciara a companiei finantate si viabilitatea proiectului de investitii ales;</a:t>
            </a:r>
          </a:p>
          <a:p>
            <a:pPr algn="just"/>
            <a:r>
              <a:rPr lang="ro-RO" sz="3600" dirty="0">
                <a:solidFill>
                  <a:srgbClr val="171717"/>
                </a:solidFill>
              </a:rPr>
              <a:t>pentru a demonstra examiantorului planului ca s-a abordat cu atentie aspectele importante ce caracterizeaza previziunile, inclusiv riscul de modificare a preturilor.</a:t>
            </a:r>
          </a:p>
          <a:p>
            <a:pPr marL="109728" indent="0" algn="just">
              <a:buNone/>
            </a:pPr>
            <a:r>
              <a:rPr lang="ro-RO" sz="3600" dirty="0">
                <a:solidFill>
                  <a:srgbClr val="171717"/>
                </a:solidFill>
              </a:rPr>
              <a:t>Initial, costurile si veniturile antrenate de investitie </a:t>
            </a:r>
            <a:r>
              <a:rPr lang="ro-RO" sz="3600" b="1" dirty="0">
                <a:solidFill>
                  <a:srgbClr val="171717"/>
                </a:solidFill>
              </a:rPr>
              <a:t>se estimeaza in preturi constante, preturile existente pe piata la momentul intocmirii previziunilor</a:t>
            </a:r>
            <a:r>
              <a:rPr lang="ro-RO" sz="3600" dirty="0">
                <a:solidFill>
                  <a:srgbClr val="171717"/>
                </a:solidFill>
              </a:rPr>
              <a:t>. Aplicand acestor preturi constante ratele estimate ale inflatiei, acestea se vor transforma in preturi curente. In urma acestei proceduri toate costurile de investitie vor fi exprimate in preturi curente deoarece in acest caz planul de finantare va fi intocmit astfel incat sa acopere valoarea investitiei exprimate in termeni curenti. </a:t>
            </a:r>
            <a:endParaRPr lang="en-US" sz="3600" dirty="0" smtClean="0">
              <a:solidFill>
                <a:srgbClr val="171717"/>
              </a:solidFill>
            </a:endParaRPr>
          </a:p>
          <a:p>
            <a:pPr marL="109728" indent="0" algn="just">
              <a:buNone/>
            </a:pPr>
            <a:r>
              <a:rPr lang="ro-RO" sz="3600" dirty="0" smtClean="0">
                <a:solidFill>
                  <a:srgbClr val="171717"/>
                </a:solidFill>
              </a:rPr>
              <a:t>Rata </a:t>
            </a:r>
            <a:r>
              <a:rPr lang="ro-RO" sz="3600" dirty="0">
                <a:solidFill>
                  <a:srgbClr val="171717"/>
                </a:solidFill>
              </a:rPr>
              <a:t>interna de rentabilitate financiara se poate calcula in termeni curenti sau reali.</a:t>
            </a:r>
          </a:p>
          <a:p>
            <a:endParaRPr lang="en-GB" dirty="0"/>
          </a:p>
        </p:txBody>
      </p:sp>
      <p:sp>
        <p:nvSpPr>
          <p:cNvPr id="4" name="Title 2"/>
          <p:cNvSpPr>
            <a:spLocks noGrp="1"/>
          </p:cNvSpPr>
          <p:nvPr>
            <p:ph type="title"/>
          </p:nvPr>
        </p:nvSpPr>
        <p:spPr>
          <a:xfrm>
            <a:off x="199697" y="0"/>
            <a:ext cx="10972800" cy="677917"/>
          </a:xfrm>
        </p:spPr>
        <p:txBody>
          <a:bodyPr>
            <a:normAutofit/>
          </a:bodyPr>
          <a:lstStyle/>
          <a:p>
            <a:r>
              <a:rPr lang="en-US" sz="2400" dirty="0" err="1" smtClean="0"/>
              <a:t>Planul</a:t>
            </a:r>
            <a:r>
              <a:rPr lang="en-US" sz="2400" dirty="0" smtClean="0"/>
              <a:t> </a:t>
            </a:r>
            <a:r>
              <a:rPr lang="en-US" sz="2400" dirty="0" err="1" smtClean="0"/>
              <a:t>financiar</a:t>
            </a:r>
            <a:endParaRPr lang="en-GB" sz="24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78207" y="1"/>
            <a:ext cx="1313793" cy="1099296"/>
          </a:xfrm>
          <a:prstGeom prst="rect">
            <a:avLst/>
          </a:prstGeom>
        </p:spPr>
      </p:pic>
    </p:spTree>
    <p:extLst>
      <p:ext uri="{BB962C8B-B14F-4D97-AF65-F5344CB8AC3E}">
        <p14:creationId xmlns:p14="http://schemas.microsoft.com/office/powerpoint/2010/main" val="299018296"/>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1890" y="756746"/>
            <a:ext cx="11887200" cy="5486400"/>
          </a:xfrm>
        </p:spPr>
        <p:txBody>
          <a:bodyPr>
            <a:normAutofit fontScale="62500" lnSpcReduction="20000"/>
          </a:bodyPr>
          <a:lstStyle/>
          <a:p>
            <a:pPr marL="109728" indent="0" algn="just">
              <a:buNone/>
            </a:pPr>
            <a:r>
              <a:rPr lang="ro-RO" sz="2600" b="1" dirty="0">
                <a:solidFill>
                  <a:srgbClr val="171717"/>
                </a:solidFill>
              </a:rPr>
              <a:t>3. </a:t>
            </a:r>
            <a:r>
              <a:rPr lang="ro-RO" sz="2900" b="1" dirty="0">
                <a:solidFill>
                  <a:srgbClr val="171717"/>
                </a:solidFill>
              </a:rPr>
              <a:t>Previziunea volumului vanzarilor</a:t>
            </a:r>
            <a:endParaRPr lang="ro-RO" sz="2900" dirty="0">
              <a:solidFill>
                <a:srgbClr val="171717"/>
              </a:solidFill>
            </a:endParaRPr>
          </a:p>
          <a:p>
            <a:pPr marL="109728" indent="0" algn="just">
              <a:buNone/>
            </a:pPr>
            <a:r>
              <a:rPr lang="ro-RO" sz="2900" dirty="0">
                <a:solidFill>
                  <a:srgbClr val="171717"/>
                </a:solidFill>
              </a:rPr>
              <a:t>Vanzarea produselor sau serviciilor este singura activitatea a afacerii ce contribuie la profit, restul – la cheltuieli. Aceasta este prima ipoteza de previziune, deoarece previziunile asupra volumului vanzarilor constituie partea cea mai importanta a previziunii generale, ele stabilind volumul activitatii. Credibilitatea acestei prognoze este atat de importanta incat intreaga sectiune a planului de marketing poate fi dedicata argumentarii sale.</a:t>
            </a:r>
          </a:p>
          <a:p>
            <a:pPr marL="109728" indent="0" algn="just">
              <a:buNone/>
            </a:pPr>
            <a:r>
              <a:rPr lang="ro-RO" sz="2900" b="1" dirty="0">
                <a:solidFill>
                  <a:srgbClr val="171717"/>
                </a:solidFill>
              </a:rPr>
              <a:t>Estimarea vanzarilor</a:t>
            </a:r>
            <a:r>
              <a:rPr lang="ro-RO" sz="2900" dirty="0">
                <a:solidFill>
                  <a:srgbClr val="171717"/>
                </a:solidFill>
              </a:rPr>
              <a:t> se va face lunar in primul an si apoi in valori anuale pentru perioada urmatoare. Acest exercitiu e mai complex pentru afacerile noi decat pentru cele deja existente – care au deja date istorice pe care sa-si bazeze previziunile.</a:t>
            </a:r>
          </a:p>
          <a:p>
            <a:pPr marL="109728" indent="0" algn="just">
              <a:buNone/>
            </a:pPr>
            <a:r>
              <a:rPr lang="ro-RO" sz="2900" dirty="0">
                <a:solidFill>
                  <a:srgbClr val="171717"/>
                </a:solidFill>
              </a:rPr>
              <a:t>Pentru usurinta procesului de elaborare a </a:t>
            </a:r>
            <a:r>
              <a:rPr lang="ro-RO" sz="2900" dirty="0" smtClean="0">
                <a:solidFill>
                  <a:srgbClr val="171717"/>
                </a:solidFill>
              </a:rPr>
              <a:t>previziunil</a:t>
            </a:r>
            <a:r>
              <a:rPr lang="en-US" sz="2900" dirty="0" smtClean="0">
                <a:solidFill>
                  <a:srgbClr val="171717"/>
                </a:solidFill>
              </a:rPr>
              <a:t>o</a:t>
            </a:r>
            <a:r>
              <a:rPr lang="ro-RO" sz="2900" dirty="0" smtClean="0">
                <a:solidFill>
                  <a:srgbClr val="171717"/>
                </a:solidFill>
              </a:rPr>
              <a:t>r </a:t>
            </a:r>
            <a:r>
              <a:rPr lang="ro-RO" sz="2900" dirty="0">
                <a:solidFill>
                  <a:srgbClr val="171717"/>
                </a:solidFill>
              </a:rPr>
              <a:t>e recomandabil sa se </a:t>
            </a:r>
            <a:r>
              <a:rPr lang="ro-RO" sz="2900" dirty="0" smtClean="0">
                <a:solidFill>
                  <a:srgbClr val="171717"/>
                </a:solidFill>
              </a:rPr>
              <a:t>rap</a:t>
            </a:r>
            <a:r>
              <a:rPr lang="en-US" sz="2900" dirty="0">
                <a:solidFill>
                  <a:srgbClr val="171717"/>
                </a:solidFill>
              </a:rPr>
              <a:t>o</a:t>
            </a:r>
            <a:r>
              <a:rPr lang="ro-RO" sz="2900" dirty="0" smtClean="0">
                <a:solidFill>
                  <a:srgbClr val="171717"/>
                </a:solidFill>
              </a:rPr>
              <a:t>rteze </a:t>
            </a:r>
            <a:r>
              <a:rPr lang="ro-RO" sz="2900" dirty="0">
                <a:solidFill>
                  <a:srgbClr val="171717"/>
                </a:solidFill>
              </a:rPr>
              <a:t>la urmatoarele repere:</a:t>
            </a:r>
          </a:p>
          <a:p>
            <a:pPr algn="just"/>
            <a:r>
              <a:rPr lang="ro-RO" sz="2900" i="1" dirty="0">
                <a:solidFill>
                  <a:srgbClr val="171717"/>
                </a:solidFill>
              </a:rPr>
              <a:t>evolutia vanzarilor;</a:t>
            </a:r>
          </a:p>
          <a:p>
            <a:pPr algn="just"/>
            <a:r>
              <a:rPr lang="ro-RO" sz="2900" i="1" dirty="0">
                <a:solidFill>
                  <a:srgbClr val="171717"/>
                </a:solidFill>
              </a:rPr>
              <a:t>tendintele industriei respective;</a:t>
            </a:r>
          </a:p>
          <a:p>
            <a:pPr algn="just"/>
            <a:r>
              <a:rPr lang="ro-RO" sz="2900" i="1" dirty="0">
                <a:solidFill>
                  <a:srgbClr val="171717"/>
                </a:solidFill>
              </a:rPr>
              <a:t>cota de piata a companiei;</a:t>
            </a:r>
          </a:p>
          <a:p>
            <a:pPr algn="just"/>
            <a:r>
              <a:rPr lang="ro-RO" sz="2900" i="1" dirty="0">
                <a:solidFill>
                  <a:srgbClr val="171717"/>
                </a:solidFill>
              </a:rPr>
              <a:t>strategia de marketing urmarita.</a:t>
            </a:r>
          </a:p>
          <a:p>
            <a:pPr marL="109728" indent="0" algn="just">
              <a:buNone/>
            </a:pPr>
            <a:r>
              <a:rPr lang="ro-RO" sz="2900" dirty="0">
                <a:solidFill>
                  <a:srgbClr val="171717"/>
                </a:solidFill>
              </a:rPr>
              <a:t>Odata identificata aceasta ipoteza a </a:t>
            </a:r>
            <a:r>
              <a:rPr lang="ro-RO" sz="2900" dirty="0" smtClean="0">
                <a:solidFill>
                  <a:srgbClr val="171717"/>
                </a:solidFill>
              </a:rPr>
              <a:t>p</a:t>
            </a:r>
            <a:r>
              <a:rPr lang="en-US" sz="2900" dirty="0" smtClean="0">
                <a:solidFill>
                  <a:srgbClr val="171717"/>
                </a:solidFill>
              </a:rPr>
              <a:t>la</a:t>
            </a:r>
            <a:r>
              <a:rPr lang="ro-RO" sz="2900" dirty="0" smtClean="0">
                <a:solidFill>
                  <a:srgbClr val="171717"/>
                </a:solidFill>
              </a:rPr>
              <a:t>nificarii</a:t>
            </a:r>
            <a:r>
              <a:rPr lang="ro-RO" sz="2900" dirty="0">
                <a:solidFill>
                  <a:srgbClr val="171717"/>
                </a:solidFill>
              </a:rPr>
              <a:t>, cifra de afaceri anticipata va fi utilizata in:</a:t>
            </a:r>
          </a:p>
          <a:p>
            <a:pPr algn="just"/>
            <a:r>
              <a:rPr lang="ro-RO" sz="2900" i="1" dirty="0">
                <a:solidFill>
                  <a:srgbClr val="171717"/>
                </a:solidFill>
              </a:rPr>
              <a:t>analiza evolutiei activitatii;</a:t>
            </a:r>
          </a:p>
          <a:p>
            <a:pPr algn="just"/>
            <a:r>
              <a:rPr lang="ro-RO" sz="2900" i="1" dirty="0">
                <a:solidFill>
                  <a:srgbClr val="171717"/>
                </a:solidFill>
              </a:rPr>
              <a:t>determinarea necesarului de resurse </a:t>
            </a:r>
            <a:r>
              <a:rPr lang="ro-RO" sz="2900" i="1" dirty="0" smtClean="0">
                <a:solidFill>
                  <a:srgbClr val="171717"/>
                </a:solidFill>
              </a:rPr>
              <a:t>suplimentare</a:t>
            </a:r>
            <a:r>
              <a:rPr lang="en-US" sz="2900" i="1" dirty="0" smtClean="0">
                <a:solidFill>
                  <a:srgbClr val="171717"/>
                </a:solidFill>
              </a:rPr>
              <a:t>;</a:t>
            </a:r>
          </a:p>
          <a:p>
            <a:pPr algn="just"/>
            <a:r>
              <a:rPr lang="ro-RO" sz="2900" i="1" dirty="0">
                <a:solidFill>
                  <a:srgbClr val="171717"/>
                </a:solidFill>
              </a:rPr>
              <a:t>planificarea necesarului de achizitii;</a:t>
            </a:r>
          </a:p>
          <a:p>
            <a:pPr algn="just"/>
            <a:r>
              <a:rPr lang="ro-RO" sz="2900" i="1" dirty="0">
                <a:solidFill>
                  <a:srgbClr val="171717"/>
                </a:solidFill>
              </a:rPr>
              <a:t>anticiparea unor surse de finantare complementare.</a:t>
            </a:r>
          </a:p>
          <a:p>
            <a:pPr algn="just"/>
            <a:endParaRPr lang="en-US" sz="2600" dirty="0" smtClean="0">
              <a:solidFill>
                <a:srgbClr val="171717"/>
              </a:solidFill>
            </a:endParaRPr>
          </a:p>
          <a:p>
            <a:pPr algn="just"/>
            <a:endParaRPr lang="ro-RO" sz="2600" dirty="0">
              <a:solidFill>
                <a:srgbClr val="171717"/>
              </a:solidFill>
            </a:endParaRPr>
          </a:p>
          <a:p>
            <a:endParaRPr lang="en-GB" dirty="0"/>
          </a:p>
        </p:txBody>
      </p:sp>
      <p:sp>
        <p:nvSpPr>
          <p:cNvPr id="4" name="Title 2"/>
          <p:cNvSpPr>
            <a:spLocks noGrp="1"/>
          </p:cNvSpPr>
          <p:nvPr>
            <p:ph type="title"/>
          </p:nvPr>
        </p:nvSpPr>
        <p:spPr>
          <a:xfrm>
            <a:off x="0" y="0"/>
            <a:ext cx="10972800" cy="741363"/>
          </a:xfrm>
        </p:spPr>
        <p:txBody>
          <a:bodyPr>
            <a:normAutofit/>
          </a:bodyPr>
          <a:lstStyle/>
          <a:p>
            <a:r>
              <a:rPr lang="en-US" sz="2400" dirty="0" err="1" smtClean="0"/>
              <a:t>Planul</a:t>
            </a:r>
            <a:r>
              <a:rPr lang="en-US" sz="2400" dirty="0" smtClean="0"/>
              <a:t> </a:t>
            </a:r>
            <a:r>
              <a:rPr lang="en-US" sz="2400" dirty="0" err="1" smtClean="0"/>
              <a:t>financiar</a:t>
            </a:r>
            <a:endParaRPr lang="en-GB" sz="2400" dirty="0"/>
          </a:p>
        </p:txBody>
      </p:sp>
      <p:grpSp>
        <p:nvGrpSpPr>
          <p:cNvPr id="7" name="Group 6"/>
          <p:cNvGrpSpPr/>
          <p:nvPr/>
        </p:nvGrpSpPr>
        <p:grpSpPr>
          <a:xfrm>
            <a:off x="6606471" y="4729654"/>
            <a:ext cx="5406650" cy="1998507"/>
            <a:chOff x="6606471" y="4561982"/>
            <a:chExt cx="5406650" cy="2166180"/>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606471" y="4561982"/>
              <a:ext cx="2549150" cy="2166180"/>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55621" y="5127962"/>
              <a:ext cx="2857500" cy="1600200"/>
            </a:xfrm>
            <a:prstGeom prst="rect">
              <a:avLst/>
            </a:prstGeom>
          </p:spPr>
        </p:pic>
      </p:grpSp>
    </p:spTree>
    <p:extLst>
      <p:ext uri="{BB962C8B-B14F-4D97-AF65-F5344CB8AC3E}">
        <p14:creationId xmlns:p14="http://schemas.microsoft.com/office/powerpoint/2010/main" val="21783756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46992" y="976836"/>
            <a:ext cx="11829393" cy="5691978"/>
          </a:xfrm>
        </p:spPr>
        <p:txBody>
          <a:bodyPr>
            <a:normAutofit fontScale="55000" lnSpcReduction="20000"/>
          </a:bodyPr>
          <a:lstStyle/>
          <a:p>
            <a:pPr marL="109728" indent="0" algn="just">
              <a:buNone/>
            </a:pPr>
            <a:r>
              <a:rPr lang="ro-RO" sz="3200" dirty="0">
                <a:solidFill>
                  <a:srgbClr val="171717"/>
                </a:solidFill>
              </a:rPr>
              <a:t>I</a:t>
            </a:r>
            <a:r>
              <a:rPr lang="ro-RO" sz="3300" dirty="0">
                <a:solidFill>
                  <a:srgbClr val="171717"/>
                </a:solidFill>
              </a:rPr>
              <a:t>n mod concret, volumul vanzarilor influenteaza o serie de alte elemente, cum ar fi:</a:t>
            </a:r>
          </a:p>
          <a:p>
            <a:pPr algn="just"/>
            <a:r>
              <a:rPr lang="ro-RO" sz="3300" dirty="0" smtClean="0">
                <a:solidFill>
                  <a:srgbClr val="171717"/>
                </a:solidFill>
              </a:rPr>
              <a:t>costurile </a:t>
            </a:r>
            <a:r>
              <a:rPr lang="ro-RO" sz="3300" dirty="0">
                <a:solidFill>
                  <a:srgbClr val="171717"/>
                </a:solidFill>
              </a:rPr>
              <a:t>variabile – ce evolueaza in proportionalitate directa cu vanzarile;</a:t>
            </a:r>
          </a:p>
          <a:p>
            <a:pPr algn="just"/>
            <a:r>
              <a:rPr lang="ro-RO" sz="3300" dirty="0" smtClean="0">
                <a:solidFill>
                  <a:srgbClr val="171717"/>
                </a:solidFill>
              </a:rPr>
              <a:t>costurile </a:t>
            </a:r>
            <a:r>
              <a:rPr lang="ro-RO" sz="3300" dirty="0">
                <a:solidFill>
                  <a:srgbClr val="171717"/>
                </a:solidFill>
              </a:rPr>
              <a:t>fixe – desi aceasta categorie de costuri nu evolueaza direct proportional cu vanzarile, totusi o crestere substantiala a cifrei de afaceri poate forta cresterea multor costuri </a:t>
            </a:r>
            <a:r>
              <a:rPr lang="ro-RO" sz="3300" dirty="0" smtClean="0">
                <a:solidFill>
                  <a:srgbClr val="171717"/>
                </a:solidFill>
              </a:rPr>
              <a:t>fixe;</a:t>
            </a:r>
            <a:endParaRPr lang="en-US" sz="3300" dirty="0">
              <a:solidFill>
                <a:srgbClr val="171717"/>
              </a:solidFill>
            </a:endParaRPr>
          </a:p>
          <a:p>
            <a:pPr algn="just"/>
            <a:r>
              <a:rPr lang="ro-RO" sz="3300" dirty="0" smtClean="0">
                <a:solidFill>
                  <a:srgbClr val="171717"/>
                </a:solidFill>
              </a:rPr>
              <a:t>evolutia </a:t>
            </a:r>
            <a:r>
              <a:rPr lang="ro-RO" sz="3300" dirty="0">
                <a:solidFill>
                  <a:srgbClr val="171717"/>
                </a:solidFill>
              </a:rPr>
              <a:t>resurselor prezente, necesara secondarii sporului de activitate;</a:t>
            </a:r>
          </a:p>
          <a:p>
            <a:pPr algn="just"/>
            <a:r>
              <a:rPr lang="ro-RO" sz="3300" dirty="0" smtClean="0">
                <a:solidFill>
                  <a:srgbClr val="171717"/>
                </a:solidFill>
              </a:rPr>
              <a:t>nevoia </a:t>
            </a:r>
            <a:r>
              <a:rPr lang="ro-RO" sz="3300" dirty="0">
                <a:solidFill>
                  <a:srgbClr val="171717"/>
                </a:solidFill>
              </a:rPr>
              <a:t>de a finanta cresterea stocurilor si creantelor ca urmare a cresterii vanzarilor;</a:t>
            </a:r>
          </a:p>
          <a:p>
            <a:pPr algn="just"/>
            <a:r>
              <a:rPr lang="ro-RO" sz="3300" dirty="0" smtClean="0">
                <a:solidFill>
                  <a:srgbClr val="171717"/>
                </a:solidFill>
              </a:rPr>
              <a:t>capacitatea </a:t>
            </a:r>
            <a:r>
              <a:rPr lang="ro-RO" sz="3300" dirty="0">
                <a:solidFill>
                  <a:srgbClr val="171717"/>
                </a:solidFill>
              </a:rPr>
              <a:t>numerarului disponibil de a satisface necesitatile operationale curente, expansiunea activitatii, plata datoriilor etc.</a:t>
            </a:r>
          </a:p>
          <a:p>
            <a:pPr marL="109728" indent="0" algn="just">
              <a:buNone/>
            </a:pPr>
            <a:r>
              <a:rPr lang="ro-RO" sz="3300" dirty="0">
                <a:solidFill>
                  <a:srgbClr val="171717"/>
                </a:solidFill>
              </a:rPr>
              <a:t>Asadar, planificarea rezultatelor se bazeaza pe estimari. Inevitabil, o parte a ipotezelor pe care le luam in calcul la momentul planificarii se vor schimba. Ipotezele prezentate trebuie sa fie realiste. Previziunile nerealiste vor antrena angajarea de personal excesiv, cheltuieli promotionale crescute, achizitii de utilaje suplimentare – ceea ce inseamna bani pierduti.</a:t>
            </a:r>
          </a:p>
          <a:p>
            <a:pPr marL="109728" indent="0" algn="just">
              <a:buNone/>
            </a:pPr>
            <a:r>
              <a:rPr lang="ro-RO" sz="3300" dirty="0">
                <a:solidFill>
                  <a:srgbClr val="171717"/>
                </a:solidFill>
              </a:rPr>
              <a:t>In scopul identificarii unor ipoteze veridice in situatia unei afaceri deja existente, se recomanda fractionarea procesului analitic si parcurgerea urmatorilor pasi:</a:t>
            </a:r>
          </a:p>
          <a:p>
            <a:pPr algn="just"/>
            <a:r>
              <a:rPr lang="ro-RO" sz="3300" dirty="0">
                <a:solidFill>
                  <a:srgbClr val="171717"/>
                </a:solidFill>
              </a:rPr>
              <a:t>identificarea vanzarilor curente si a marjei brute, aceasta din urma in valoare nominala si procentuala din vanzari;</a:t>
            </a:r>
          </a:p>
          <a:p>
            <a:pPr algn="just"/>
            <a:r>
              <a:rPr lang="ro-RO" sz="3300" dirty="0">
                <a:solidFill>
                  <a:srgbClr val="171717"/>
                </a:solidFill>
              </a:rPr>
              <a:t>departajarea pe categorii de vanzari;</a:t>
            </a:r>
          </a:p>
          <a:p>
            <a:pPr algn="just"/>
            <a:r>
              <a:rPr lang="ro-RO" sz="3300" dirty="0">
                <a:solidFill>
                  <a:srgbClr val="171717"/>
                </a:solidFill>
              </a:rPr>
              <a:t>identificarea factorilor ce afecteaza vanzarile, si care pot fi de doua feluri:</a:t>
            </a:r>
          </a:p>
          <a:p>
            <a:pPr lvl="1" algn="just">
              <a:buFont typeface="Wingdings" pitchFamily="2" charset="2"/>
              <a:buChar char="v"/>
            </a:pPr>
            <a:r>
              <a:rPr lang="ro-RO" sz="3300" dirty="0">
                <a:solidFill>
                  <a:srgbClr val="171717"/>
                </a:solidFill>
              </a:rPr>
              <a:t>interni</a:t>
            </a:r>
          </a:p>
          <a:p>
            <a:pPr lvl="1" algn="just">
              <a:buFont typeface="Wingdings" pitchFamily="2" charset="2"/>
              <a:buChar char="v"/>
            </a:pPr>
            <a:r>
              <a:rPr lang="ro-RO" sz="3300" dirty="0">
                <a:solidFill>
                  <a:srgbClr val="171717"/>
                </a:solidFill>
              </a:rPr>
              <a:t>externi.</a:t>
            </a:r>
          </a:p>
          <a:p>
            <a:pPr algn="just"/>
            <a:r>
              <a:rPr lang="ro-RO" sz="3300" dirty="0" smtClean="0">
                <a:solidFill>
                  <a:srgbClr val="171717"/>
                </a:solidFill>
              </a:rPr>
              <a:t>antic</a:t>
            </a:r>
            <a:r>
              <a:rPr lang="en-US" sz="3300" dirty="0" err="1" smtClean="0">
                <a:solidFill>
                  <a:srgbClr val="171717"/>
                </a:solidFill>
              </a:rPr>
              <a:t>ip</a:t>
            </a:r>
            <a:r>
              <a:rPr lang="ro-RO" sz="3300" dirty="0" smtClean="0">
                <a:solidFill>
                  <a:srgbClr val="171717"/>
                </a:solidFill>
              </a:rPr>
              <a:t>area </a:t>
            </a:r>
            <a:r>
              <a:rPr lang="ro-RO" sz="3300" dirty="0">
                <a:solidFill>
                  <a:srgbClr val="171717"/>
                </a:solidFill>
              </a:rPr>
              <a:t>cifrei de afaceri pentru fiecare categorie, tinand cont de situatia curenta si influentele asteptate.</a:t>
            </a:r>
          </a:p>
          <a:p>
            <a:endParaRPr lang="en-GB" dirty="0"/>
          </a:p>
        </p:txBody>
      </p:sp>
      <p:sp>
        <p:nvSpPr>
          <p:cNvPr id="4" name="Title 2"/>
          <p:cNvSpPr>
            <a:spLocks noGrp="1"/>
          </p:cNvSpPr>
          <p:nvPr>
            <p:ph type="title"/>
          </p:nvPr>
        </p:nvSpPr>
        <p:spPr>
          <a:xfrm>
            <a:off x="136635" y="148514"/>
            <a:ext cx="10972800" cy="718589"/>
          </a:xfrm>
        </p:spPr>
        <p:txBody>
          <a:bodyPr>
            <a:normAutofit/>
          </a:bodyPr>
          <a:lstStyle/>
          <a:p>
            <a:r>
              <a:rPr lang="en-US" sz="2400" dirty="0" err="1" smtClean="0"/>
              <a:t>Planul</a:t>
            </a:r>
            <a:r>
              <a:rPr lang="en-US" sz="2400" dirty="0" smtClean="0"/>
              <a:t> </a:t>
            </a:r>
            <a:r>
              <a:rPr lang="en-US" sz="2400" dirty="0" err="1" smtClean="0"/>
              <a:t>financiar</a:t>
            </a:r>
            <a:endParaRPr lang="en-GB" sz="24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69668" y="0"/>
            <a:ext cx="2622331" cy="1468505"/>
          </a:xfrm>
          <a:prstGeom prst="rect">
            <a:avLst/>
          </a:prstGeom>
        </p:spPr>
      </p:pic>
    </p:spTree>
    <p:extLst>
      <p:ext uri="{BB962C8B-B14F-4D97-AF65-F5344CB8AC3E}">
        <p14:creationId xmlns:p14="http://schemas.microsoft.com/office/powerpoint/2010/main" val="3864388371"/>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62759" y="913774"/>
            <a:ext cx="11734800" cy="5266309"/>
          </a:xfrm>
        </p:spPr>
        <p:txBody>
          <a:bodyPr>
            <a:normAutofit/>
          </a:bodyPr>
          <a:lstStyle/>
          <a:p>
            <a:pPr algn="just">
              <a:buFont typeface="Wingdings" pitchFamily="2" charset="2"/>
              <a:buChar char="q"/>
            </a:pPr>
            <a:r>
              <a:rPr lang="ro-RO" sz="2000" dirty="0">
                <a:solidFill>
                  <a:srgbClr val="171717"/>
                </a:solidFill>
              </a:rPr>
              <a:t>Prognoza vanzarilor se poate face in doua variante: fie in valori absolute, fie ca procentaj din vanzarile totale ale pietei respective.</a:t>
            </a:r>
          </a:p>
          <a:p>
            <a:pPr marL="109728" indent="0" algn="just">
              <a:buNone/>
            </a:pPr>
            <a:r>
              <a:rPr lang="ro-RO" sz="2000" dirty="0">
                <a:solidFill>
                  <a:srgbClr val="171717"/>
                </a:solidFill>
              </a:rPr>
              <a:t>In valori absolute – se prezinta vanzarile in unitati materiale, cresterile preconizate, preturile de vanzare, modificarile ce ar interveni in nivelul pretului.</a:t>
            </a:r>
          </a:p>
          <a:p>
            <a:pPr marL="109728" indent="0" algn="just">
              <a:buNone/>
            </a:pPr>
            <a:r>
              <a:rPr lang="ro-RO" sz="2000" dirty="0">
                <a:solidFill>
                  <a:srgbClr val="171717"/>
                </a:solidFill>
              </a:rPr>
              <a:t>Ca procentaj din vanzarile totale ale pietei respective – dupa estimarea valorii initiale, vanzarile se determina pe baza unui procent anume de crestere a cotei de piata de la o luna la alta, de la un an la altul, procent ce trebuie argumentat cu motive pertinete.</a:t>
            </a:r>
          </a:p>
          <a:p>
            <a:pPr algn="just">
              <a:buFont typeface="Wingdings" pitchFamily="2" charset="2"/>
              <a:buChar char="q"/>
            </a:pPr>
            <a:r>
              <a:rPr lang="ro-RO" sz="2000" dirty="0">
                <a:solidFill>
                  <a:srgbClr val="171717"/>
                </a:solidFill>
              </a:rPr>
              <a:t>Pentru a vedea potentialul investitor unde se duc </a:t>
            </a:r>
            <a:r>
              <a:rPr lang="ro-RO" sz="2000" dirty="0" smtClean="0">
                <a:solidFill>
                  <a:srgbClr val="171717"/>
                </a:solidFill>
              </a:rPr>
              <a:t>banii</a:t>
            </a:r>
            <a:r>
              <a:rPr lang="en-US" sz="2000" dirty="0" smtClean="0">
                <a:solidFill>
                  <a:srgbClr val="171717"/>
                </a:solidFill>
              </a:rPr>
              <a:t> </a:t>
            </a:r>
            <a:r>
              <a:rPr lang="ro-RO" sz="2000" dirty="0" smtClean="0">
                <a:solidFill>
                  <a:srgbClr val="171717"/>
                </a:solidFill>
              </a:rPr>
              <a:t>de </a:t>
            </a:r>
            <a:r>
              <a:rPr lang="ro-RO" sz="2000" dirty="0">
                <a:solidFill>
                  <a:srgbClr val="171717"/>
                </a:solidFill>
              </a:rPr>
              <a:t>initiere a afacerii se intocmeste un scurt tablou de alocari. Acest tablou este destul de general, categoriile de cheltuieli fiind largi, astfel incat categoria „Utilaje” poate include de la masini de forta pana la copiatoare de </a:t>
            </a:r>
            <a:r>
              <a:rPr lang="ro-RO" sz="2000" dirty="0" smtClean="0">
                <a:solidFill>
                  <a:srgbClr val="171717"/>
                </a:solidFill>
              </a:rPr>
              <a:t>birou</a:t>
            </a:r>
            <a:r>
              <a:rPr lang="en-US" sz="2000" dirty="0" smtClean="0">
                <a:solidFill>
                  <a:srgbClr val="171717"/>
                </a:solidFill>
              </a:rPr>
              <a:t>.</a:t>
            </a:r>
            <a:endParaRPr lang="ro-RO" sz="2000" dirty="0">
              <a:solidFill>
                <a:srgbClr val="171717"/>
              </a:solidFill>
            </a:endParaRPr>
          </a:p>
          <a:p>
            <a:endParaRPr lang="en-GB" dirty="0"/>
          </a:p>
        </p:txBody>
      </p:sp>
      <p:sp>
        <p:nvSpPr>
          <p:cNvPr id="4" name="Title 2"/>
          <p:cNvSpPr>
            <a:spLocks noGrp="1"/>
          </p:cNvSpPr>
          <p:nvPr>
            <p:ph type="title"/>
          </p:nvPr>
        </p:nvSpPr>
        <p:spPr>
          <a:xfrm>
            <a:off x="0" y="0"/>
            <a:ext cx="10972800" cy="914400"/>
          </a:xfrm>
        </p:spPr>
        <p:txBody>
          <a:bodyPr>
            <a:normAutofit/>
          </a:bodyPr>
          <a:lstStyle/>
          <a:p>
            <a:r>
              <a:rPr lang="en-US" sz="2400" dirty="0" err="1" smtClean="0"/>
              <a:t>Planul</a:t>
            </a:r>
            <a:r>
              <a:rPr lang="en-US" sz="2400" dirty="0" smtClean="0"/>
              <a:t> </a:t>
            </a:r>
            <a:r>
              <a:rPr lang="en-US" sz="2400" dirty="0" err="1" smtClean="0"/>
              <a:t>financiar</a:t>
            </a:r>
            <a:endParaRPr lang="en-GB" sz="24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98980" y="4255945"/>
            <a:ext cx="3720662" cy="2475931"/>
          </a:xfrm>
          <a:prstGeom prst="rect">
            <a:avLst/>
          </a:prstGeom>
        </p:spPr>
      </p:pic>
    </p:spTree>
    <p:extLst>
      <p:ext uri="{BB962C8B-B14F-4D97-AF65-F5344CB8AC3E}">
        <p14:creationId xmlns:p14="http://schemas.microsoft.com/office/powerpoint/2010/main" val="2922676260"/>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31227" y="803415"/>
            <a:ext cx="11734802" cy="5833868"/>
          </a:xfrm>
        </p:spPr>
        <p:txBody>
          <a:bodyPr>
            <a:normAutofit/>
          </a:bodyPr>
          <a:lstStyle/>
          <a:p>
            <a:pPr marL="109728" indent="0" algn="just">
              <a:buNone/>
            </a:pPr>
            <a:r>
              <a:rPr lang="en-GB" sz="2000" b="1" i="1" dirty="0" err="1" smtClean="0"/>
              <a:t>Exista</a:t>
            </a:r>
            <a:r>
              <a:rPr lang="en-GB" sz="2000" b="1" i="1" dirty="0" smtClean="0"/>
              <a:t> </a:t>
            </a:r>
            <a:r>
              <a:rPr lang="en-GB" sz="2000" b="1" i="1" dirty="0" err="1"/>
              <a:t>doua</a:t>
            </a:r>
            <a:r>
              <a:rPr lang="en-GB" sz="2000" b="1" i="1" dirty="0"/>
              <a:t> </a:t>
            </a:r>
            <a:r>
              <a:rPr lang="en-GB" sz="2000" b="1" i="1" dirty="0" err="1"/>
              <a:t>tipuri</a:t>
            </a:r>
            <a:r>
              <a:rPr lang="en-GB" sz="2000" b="1" i="1" dirty="0"/>
              <a:t> de </a:t>
            </a:r>
            <a:r>
              <a:rPr lang="en-GB" sz="2000" b="1" i="1" dirty="0" err="1"/>
              <a:t>informatii</a:t>
            </a:r>
            <a:r>
              <a:rPr lang="en-GB" sz="2000" b="1" i="1" dirty="0" smtClean="0"/>
              <a:t>:</a:t>
            </a:r>
            <a:endParaRPr lang="en-GB" sz="2000" b="1" i="1" dirty="0"/>
          </a:p>
          <a:p>
            <a:pPr marL="109728" indent="0" algn="just">
              <a:buNone/>
            </a:pPr>
            <a:r>
              <a:rPr lang="en-GB" sz="2000" b="1" dirty="0"/>
              <a:t>- </a:t>
            </a:r>
            <a:r>
              <a:rPr lang="en-GB" sz="2000" b="1" dirty="0" err="1"/>
              <a:t>informatii</a:t>
            </a:r>
            <a:r>
              <a:rPr lang="en-GB" sz="2000" b="1" dirty="0"/>
              <a:t> </a:t>
            </a:r>
            <a:r>
              <a:rPr lang="en-GB" sz="2000" b="1" dirty="0" err="1"/>
              <a:t>obtinute</a:t>
            </a:r>
            <a:r>
              <a:rPr lang="en-GB" sz="2000" b="1" dirty="0"/>
              <a:t> </a:t>
            </a:r>
            <a:r>
              <a:rPr lang="en-GB" sz="2000" b="1" dirty="0" err="1"/>
              <a:t>pe</a:t>
            </a:r>
            <a:r>
              <a:rPr lang="en-GB" sz="2000" b="1" dirty="0"/>
              <a:t> </a:t>
            </a:r>
            <a:r>
              <a:rPr lang="en-GB" sz="2000" b="1" dirty="0" err="1"/>
              <a:t>baza</a:t>
            </a:r>
            <a:r>
              <a:rPr lang="en-GB" sz="2000" b="1" dirty="0"/>
              <a:t> </a:t>
            </a:r>
            <a:r>
              <a:rPr lang="en-GB" sz="2000" b="1" dirty="0" err="1"/>
              <a:t>inregistrarilor</a:t>
            </a:r>
            <a:r>
              <a:rPr lang="en-GB" sz="2000" b="1" dirty="0"/>
              <a:t> </a:t>
            </a:r>
            <a:r>
              <a:rPr lang="en-GB" sz="2000" b="1" dirty="0" err="1"/>
              <a:t>contabile</a:t>
            </a:r>
            <a:r>
              <a:rPr lang="en-GB" sz="2000" b="1" dirty="0"/>
              <a:t>;</a:t>
            </a:r>
          </a:p>
          <a:p>
            <a:pPr marL="109728" indent="0" algn="just">
              <a:buNone/>
            </a:pPr>
            <a:r>
              <a:rPr lang="en-GB" sz="2000" b="1" dirty="0"/>
              <a:t>- </a:t>
            </a:r>
            <a:r>
              <a:rPr lang="en-GB" sz="2000" b="1" dirty="0" err="1"/>
              <a:t>informatii</a:t>
            </a:r>
            <a:r>
              <a:rPr lang="en-GB" sz="2000" b="1" dirty="0"/>
              <a:t> legate de </a:t>
            </a:r>
            <a:r>
              <a:rPr lang="en-GB" sz="2000" b="1" dirty="0" err="1"/>
              <a:t>managementul</a:t>
            </a:r>
            <a:r>
              <a:rPr lang="en-GB" sz="2000" b="1" dirty="0"/>
              <a:t> </a:t>
            </a:r>
            <a:r>
              <a:rPr lang="en-GB" sz="2000" b="1" dirty="0" err="1"/>
              <a:t>financiar</a:t>
            </a:r>
            <a:r>
              <a:rPr lang="en-GB" sz="2000" b="1" dirty="0"/>
              <a:t>.</a:t>
            </a:r>
          </a:p>
          <a:p>
            <a:pPr algn="just"/>
            <a:endParaRPr lang="en-GB" sz="800" dirty="0"/>
          </a:p>
          <a:p>
            <a:pPr marL="109728" indent="0" algn="just">
              <a:buNone/>
            </a:pPr>
            <a:r>
              <a:rPr lang="en-GB" sz="2000" b="1" dirty="0"/>
              <a:t>1. </a:t>
            </a:r>
            <a:r>
              <a:rPr lang="en-GB" sz="2000" b="1" dirty="0" err="1"/>
              <a:t>Informatiile</a:t>
            </a:r>
            <a:r>
              <a:rPr lang="en-GB" sz="2000" b="1" dirty="0"/>
              <a:t> </a:t>
            </a:r>
            <a:r>
              <a:rPr lang="en-GB" sz="2000" b="1" dirty="0" err="1"/>
              <a:t>obtinute</a:t>
            </a:r>
            <a:r>
              <a:rPr lang="en-GB" sz="2000" b="1" dirty="0"/>
              <a:t> </a:t>
            </a:r>
            <a:r>
              <a:rPr lang="en-GB" sz="2000" b="1" dirty="0" err="1"/>
              <a:t>pe</a:t>
            </a:r>
            <a:r>
              <a:rPr lang="en-GB" sz="2000" b="1" dirty="0"/>
              <a:t> </a:t>
            </a:r>
            <a:r>
              <a:rPr lang="en-GB" sz="2000" b="1" dirty="0" err="1"/>
              <a:t>baza</a:t>
            </a:r>
            <a:r>
              <a:rPr lang="en-GB" sz="2000" b="1" dirty="0"/>
              <a:t> </a:t>
            </a:r>
            <a:r>
              <a:rPr lang="en-GB" sz="2000" b="1" dirty="0" err="1"/>
              <a:t>inregistrarilor</a:t>
            </a:r>
            <a:r>
              <a:rPr lang="en-GB" sz="2000" b="1" dirty="0"/>
              <a:t> </a:t>
            </a:r>
            <a:r>
              <a:rPr lang="en-GB" sz="2000" b="1" dirty="0" err="1"/>
              <a:t>contabile</a:t>
            </a:r>
            <a:endParaRPr lang="en-GB" sz="2000" b="1" dirty="0"/>
          </a:p>
          <a:p>
            <a:pPr algn="just"/>
            <a:endParaRPr lang="en-GB" sz="800" dirty="0"/>
          </a:p>
          <a:p>
            <a:pPr algn="just"/>
            <a:r>
              <a:rPr lang="en-GB" sz="2000" dirty="0" err="1"/>
              <a:t>Sunt</a:t>
            </a:r>
            <a:r>
              <a:rPr lang="en-GB" sz="2000" dirty="0"/>
              <a:t> un set de </a:t>
            </a:r>
            <a:r>
              <a:rPr lang="en-GB" sz="2000" dirty="0" err="1"/>
              <a:t>informatii</a:t>
            </a:r>
            <a:r>
              <a:rPr lang="en-GB" sz="2000" dirty="0"/>
              <a:t> </a:t>
            </a:r>
            <a:r>
              <a:rPr lang="en-GB" sz="2000" dirty="0" err="1"/>
              <a:t>destul</a:t>
            </a:r>
            <a:r>
              <a:rPr lang="en-GB" sz="2000" dirty="0"/>
              <a:t> de </a:t>
            </a:r>
            <a:r>
              <a:rPr lang="en-GB" sz="2000" dirty="0" err="1"/>
              <a:t>tehnice</a:t>
            </a:r>
            <a:r>
              <a:rPr lang="en-GB" sz="2000" dirty="0"/>
              <a:t> </a:t>
            </a:r>
            <a:r>
              <a:rPr lang="en-GB" sz="2000" dirty="0" err="1"/>
              <a:t>folosind</a:t>
            </a:r>
            <a:r>
              <a:rPr lang="en-GB" sz="2000" dirty="0"/>
              <a:t> un </a:t>
            </a:r>
            <a:r>
              <a:rPr lang="en-GB" sz="2000" dirty="0" err="1"/>
              <a:t>limbaj</a:t>
            </a:r>
            <a:r>
              <a:rPr lang="en-GB" sz="2000" dirty="0"/>
              <a:t> specific </a:t>
            </a:r>
            <a:r>
              <a:rPr lang="en-GB" sz="2000" dirty="0" err="1"/>
              <a:t>greu</a:t>
            </a:r>
            <a:r>
              <a:rPr lang="en-GB" sz="2000" dirty="0"/>
              <a:t> </a:t>
            </a:r>
            <a:r>
              <a:rPr lang="en-GB" sz="2000" dirty="0" err="1"/>
              <a:t>accesibil</a:t>
            </a:r>
            <a:r>
              <a:rPr lang="en-GB" sz="2000" dirty="0"/>
              <a:t> </a:t>
            </a:r>
            <a:r>
              <a:rPr lang="en-GB" sz="2000" dirty="0" err="1"/>
              <a:t>unei</a:t>
            </a:r>
            <a:r>
              <a:rPr lang="en-GB" sz="2000" dirty="0"/>
              <a:t> </a:t>
            </a:r>
            <a:r>
              <a:rPr lang="en-GB" sz="2000" dirty="0" err="1"/>
              <a:t>persoane</a:t>
            </a:r>
            <a:r>
              <a:rPr lang="en-GB" sz="2000" dirty="0"/>
              <a:t> </a:t>
            </a:r>
            <a:r>
              <a:rPr lang="en-GB" sz="2000" dirty="0" err="1"/>
              <a:t>fara</a:t>
            </a:r>
            <a:r>
              <a:rPr lang="en-GB" sz="2000" dirty="0"/>
              <a:t> </a:t>
            </a:r>
            <a:r>
              <a:rPr lang="en-GB" sz="2000" dirty="0" err="1"/>
              <a:t>pregatire</a:t>
            </a:r>
            <a:r>
              <a:rPr lang="en-GB" sz="2000" dirty="0"/>
              <a:t> </a:t>
            </a:r>
            <a:r>
              <a:rPr lang="en-GB" sz="2000" dirty="0" err="1"/>
              <a:t>contabila</a:t>
            </a:r>
            <a:r>
              <a:rPr lang="en-GB" sz="2000" dirty="0"/>
              <a:t>/</a:t>
            </a:r>
            <a:r>
              <a:rPr lang="en-GB" sz="2000" dirty="0" err="1"/>
              <a:t>financiara</a:t>
            </a:r>
            <a:r>
              <a:rPr lang="en-GB" sz="2000" dirty="0"/>
              <a:t> </a:t>
            </a:r>
            <a:r>
              <a:rPr lang="en-GB" sz="2000" dirty="0" err="1"/>
              <a:t>insa</a:t>
            </a:r>
            <a:r>
              <a:rPr lang="en-GB" sz="2000" dirty="0"/>
              <a:t> </a:t>
            </a:r>
            <a:r>
              <a:rPr lang="en-GB" sz="2000" dirty="0" err="1"/>
              <a:t>trebuie</a:t>
            </a:r>
            <a:r>
              <a:rPr lang="en-GB" sz="2000" dirty="0"/>
              <a:t> </a:t>
            </a:r>
            <a:r>
              <a:rPr lang="en-GB" sz="2000" dirty="0" err="1"/>
              <a:t>intelese</a:t>
            </a:r>
            <a:r>
              <a:rPr lang="en-GB" sz="2000" dirty="0"/>
              <a:t> de manager </a:t>
            </a:r>
            <a:r>
              <a:rPr lang="en-GB" sz="2000" dirty="0" err="1"/>
              <a:t>si</a:t>
            </a:r>
            <a:r>
              <a:rPr lang="en-GB" sz="2000" dirty="0"/>
              <a:t> de </a:t>
            </a:r>
            <a:r>
              <a:rPr lang="en-GB" sz="2000" dirty="0" err="1"/>
              <a:t>patroni</a:t>
            </a:r>
            <a:r>
              <a:rPr lang="en-GB" sz="2000" dirty="0"/>
              <a:t>/</a:t>
            </a:r>
            <a:r>
              <a:rPr lang="en-GB" sz="2000" dirty="0" err="1"/>
              <a:t>asociati</a:t>
            </a:r>
            <a:r>
              <a:rPr lang="en-GB" sz="2000" dirty="0"/>
              <a:t>. </a:t>
            </a:r>
            <a:endParaRPr lang="en-GB" sz="800" dirty="0"/>
          </a:p>
          <a:p>
            <a:pPr algn="just"/>
            <a:r>
              <a:rPr lang="en-GB" sz="2000" dirty="0" err="1"/>
              <a:t>Contabilitatea</a:t>
            </a:r>
            <a:r>
              <a:rPr lang="en-GB" sz="2000" dirty="0"/>
              <a:t> </a:t>
            </a:r>
            <a:r>
              <a:rPr lang="en-GB" sz="2000" dirty="0" err="1"/>
              <a:t>unei</a:t>
            </a:r>
            <a:r>
              <a:rPr lang="en-GB" sz="2000" dirty="0"/>
              <a:t> </a:t>
            </a:r>
            <a:r>
              <a:rPr lang="en-GB" sz="2000" dirty="0" err="1"/>
              <a:t>firme</a:t>
            </a:r>
            <a:r>
              <a:rPr lang="en-GB" sz="2000" dirty="0"/>
              <a:t> nu </a:t>
            </a:r>
            <a:r>
              <a:rPr lang="en-GB" sz="2000" dirty="0" err="1"/>
              <a:t>poate</a:t>
            </a:r>
            <a:r>
              <a:rPr lang="en-GB" sz="2000" dirty="0"/>
              <a:t> </a:t>
            </a:r>
            <a:r>
              <a:rPr lang="en-GB" sz="2000" dirty="0" err="1"/>
              <a:t>sa</a:t>
            </a:r>
            <a:r>
              <a:rPr lang="en-GB" sz="2000" dirty="0"/>
              <a:t> fie </a:t>
            </a:r>
            <a:r>
              <a:rPr lang="en-GB" sz="2000" dirty="0" err="1"/>
              <a:t>tinuta</a:t>
            </a:r>
            <a:r>
              <a:rPr lang="en-GB" sz="2000" dirty="0"/>
              <a:t> </a:t>
            </a:r>
            <a:r>
              <a:rPr lang="en-GB" sz="2000" dirty="0" err="1"/>
              <a:t>decat</a:t>
            </a:r>
            <a:r>
              <a:rPr lang="en-GB" sz="2000" dirty="0"/>
              <a:t> de o </a:t>
            </a:r>
            <a:r>
              <a:rPr lang="en-GB" sz="2000" dirty="0" err="1"/>
              <a:t>persoana</a:t>
            </a:r>
            <a:r>
              <a:rPr lang="en-GB" sz="2000" dirty="0"/>
              <a:t> cu </a:t>
            </a:r>
            <a:r>
              <a:rPr lang="en-GB" sz="2000" dirty="0" err="1"/>
              <a:t>pregatire</a:t>
            </a:r>
            <a:r>
              <a:rPr lang="en-GB" sz="2000" dirty="0"/>
              <a:t> in </a:t>
            </a:r>
            <a:r>
              <a:rPr lang="en-GB" sz="2000" dirty="0" err="1"/>
              <a:t>domeniu</a:t>
            </a:r>
            <a:r>
              <a:rPr lang="en-GB" sz="2000" dirty="0"/>
              <a:t> </a:t>
            </a:r>
            <a:r>
              <a:rPr lang="en-GB" sz="2000" dirty="0" err="1"/>
              <a:t>si</a:t>
            </a:r>
            <a:r>
              <a:rPr lang="en-GB" sz="2000" dirty="0"/>
              <a:t> </a:t>
            </a:r>
            <a:r>
              <a:rPr lang="en-GB" sz="2000" dirty="0" err="1"/>
              <a:t>mai</a:t>
            </a:r>
            <a:r>
              <a:rPr lang="en-GB" sz="2000" dirty="0"/>
              <a:t> ales cu </a:t>
            </a:r>
            <a:r>
              <a:rPr lang="en-GB" sz="2000" dirty="0" err="1"/>
              <a:t>experienta</a:t>
            </a:r>
            <a:r>
              <a:rPr lang="en-GB" sz="2000" dirty="0"/>
              <a:t> in </a:t>
            </a:r>
            <a:r>
              <a:rPr lang="en-GB" sz="2000" dirty="0" err="1"/>
              <a:t>activitati</a:t>
            </a:r>
            <a:r>
              <a:rPr lang="en-GB" sz="2000" dirty="0"/>
              <a:t> </a:t>
            </a:r>
            <a:r>
              <a:rPr lang="en-GB" sz="2000" dirty="0" err="1"/>
              <a:t>similare</a:t>
            </a:r>
            <a:r>
              <a:rPr lang="en-GB" sz="2000" dirty="0"/>
              <a:t>. </a:t>
            </a:r>
            <a:r>
              <a:rPr lang="en-GB" sz="2000" dirty="0" err="1"/>
              <a:t>Rezultatele</a:t>
            </a:r>
            <a:r>
              <a:rPr lang="en-GB" sz="2000" dirty="0"/>
              <a:t> </a:t>
            </a:r>
            <a:r>
              <a:rPr lang="en-GB" sz="2000" dirty="0" err="1"/>
              <a:t>inregistrarilor</a:t>
            </a:r>
            <a:r>
              <a:rPr lang="en-GB" sz="2000" dirty="0"/>
              <a:t> </a:t>
            </a:r>
            <a:r>
              <a:rPr lang="en-GB" sz="2000" dirty="0" err="1"/>
              <a:t>contabile</a:t>
            </a:r>
            <a:r>
              <a:rPr lang="en-GB" sz="2000" dirty="0"/>
              <a:t> </a:t>
            </a:r>
            <a:r>
              <a:rPr lang="en-GB" sz="2000" dirty="0" err="1"/>
              <a:t>insa</a:t>
            </a:r>
            <a:r>
              <a:rPr lang="en-GB" sz="2000" dirty="0"/>
              <a:t> pot </a:t>
            </a:r>
            <a:r>
              <a:rPr lang="en-GB" sz="2000" dirty="0" err="1"/>
              <a:t>si</a:t>
            </a:r>
            <a:r>
              <a:rPr lang="en-GB" sz="2000" dirty="0"/>
              <a:t> </a:t>
            </a:r>
            <a:r>
              <a:rPr lang="en-GB" sz="2000" dirty="0" err="1"/>
              <a:t>trebuie</a:t>
            </a:r>
            <a:r>
              <a:rPr lang="en-GB" sz="2000" dirty="0"/>
              <a:t> </a:t>
            </a:r>
            <a:r>
              <a:rPr lang="en-GB" sz="2000" dirty="0" err="1"/>
              <a:t>sa</a:t>
            </a:r>
            <a:r>
              <a:rPr lang="en-GB" sz="2000" dirty="0"/>
              <a:t> fie </a:t>
            </a:r>
            <a:r>
              <a:rPr lang="en-GB" sz="2000" dirty="0" err="1"/>
              <a:t>intelese</a:t>
            </a:r>
            <a:r>
              <a:rPr lang="en-GB" sz="2000" dirty="0"/>
              <a:t> de </a:t>
            </a:r>
            <a:r>
              <a:rPr lang="en-GB" sz="2000" dirty="0" err="1"/>
              <a:t>echipa</a:t>
            </a:r>
            <a:r>
              <a:rPr lang="en-GB" sz="2000" dirty="0"/>
              <a:t> </a:t>
            </a:r>
            <a:r>
              <a:rPr lang="en-GB" sz="2000" dirty="0" err="1"/>
              <a:t>manageriala</a:t>
            </a:r>
            <a:r>
              <a:rPr lang="en-GB" sz="2000" dirty="0"/>
              <a:t> (</a:t>
            </a:r>
            <a:r>
              <a:rPr lang="en-GB" sz="2000" dirty="0" err="1"/>
              <a:t>patronul</a:t>
            </a:r>
            <a:r>
              <a:rPr lang="en-GB" sz="2000" dirty="0"/>
              <a:t>/</a:t>
            </a:r>
            <a:r>
              <a:rPr lang="en-GB" sz="2000" dirty="0" err="1"/>
              <a:t>asociatii</a:t>
            </a:r>
            <a:r>
              <a:rPr lang="en-GB" sz="2000" dirty="0" smtClean="0"/>
              <a:t>).</a:t>
            </a:r>
            <a:endParaRPr lang="en-GB" sz="800" dirty="0"/>
          </a:p>
          <a:p>
            <a:pPr algn="just"/>
            <a:r>
              <a:rPr lang="en-GB" sz="2000" dirty="0" err="1"/>
              <a:t>Una</a:t>
            </a:r>
            <a:r>
              <a:rPr lang="en-GB" sz="2000" dirty="0"/>
              <a:t> </a:t>
            </a:r>
            <a:r>
              <a:rPr lang="en-GB" sz="2000" dirty="0" err="1"/>
              <a:t>dintre</a:t>
            </a:r>
            <a:r>
              <a:rPr lang="en-GB" sz="2000" dirty="0"/>
              <a:t> </a:t>
            </a:r>
            <a:r>
              <a:rPr lang="en-GB" sz="2000" dirty="0" err="1"/>
              <a:t>greselile</a:t>
            </a:r>
            <a:r>
              <a:rPr lang="en-GB" sz="2000" dirty="0"/>
              <a:t> </a:t>
            </a:r>
            <a:r>
              <a:rPr lang="en-GB" sz="2000" dirty="0" err="1"/>
              <a:t>cele</a:t>
            </a:r>
            <a:r>
              <a:rPr lang="en-GB" sz="2000" dirty="0"/>
              <a:t> </a:t>
            </a:r>
            <a:r>
              <a:rPr lang="en-GB" sz="2000" dirty="0" err="1"/>
              <a:t>mai</a:t>
            </a:r>
            <a:r>
              <a:rPr lang="en-GB" sz="2000" dirty="0"/>
              <a:t> </a:t>
            </a:r>
            <a:r>
              <a:rPr lang="en-GB" sz="2000" dirty="0" err="1"/>
              <a:t>frecvente</a:t>
            </a:r>
            <a:r>
              <a:rPr lang="en-GB" sz="2000" dirty="0"/>
              <a:t> </a:t>
            </a:r>
            <a:r>
              <a:rPr lang="en-GB" sz="2000" dirty="0" err="1"/>
              <a:t>este</a:t>
            </a:r>
            <a:r>
              <a:rPr lang="en-GB" sz="2000" dirty="0"/>
              <a:t> </a:t>
            </a:r>
            <a:r>
              <a:rPr lang="en-GB" sz="2000" dirty="0" err="1"/>
              <a:t>aceea</a:t>
            </a:r>
            <a:r>
              <a:rPr lang="en-GB" sz="2000" dirty="0"/>
              <a:t> de a </a:t>
            </a:r>
            <a:r>
              <a:rPr lang="en-GB" sz="2000" dirty="0" err="1"/>
              <a:t>rupe</a:t>
            </a:r>
            <a:r>
              <a:rPr lang="en-GB" sz="2000" dirty="0"/>
              <a:t> </a:t>
            </a:r>
            <a:r>
              <a:rPr lang="en-GB" sz="2000" dirty="0" err="1"/>
              <a:t>activitatea</a:t>
            </a:r>
            <a:r>
              <a:rPr lang="en-GB" sz="2000" dirty="0"/>
              <a:t> </a:t>
            </a:r>
            <a:r>
              <a:rPr lang="en-GB" sz="2000" dirty="0" err="1"/>
              <a:t>societatii</a:t>
            </a:r>
            <a:r>
              <a:rPr lang="en-GB" sz="2000" dirty="0"/>
              <a:t> de </a:t>
            </a:r>
            <a:r>
              <a:rPr lang="en-GB" sz="2000" dirty="0" err="1"/>
              <a:t>contabil</a:t>
            </a:r>
            <a:r>
              <a:rPr lang="en-GB" sz="2000" dirty="0"/>
              <a:t>.</a:t>
            </a:r>
          </a:p>
        </p:txBody>
      </p:sp>
      <p:sp>
        <p:nvSpPr>
          <p:cNvPr id="3" name="Title 2"/>
          <p:cNvSpPr>
            <a:spLocks noGrp="1"/>
          </p:cNvSpPr>
          <p:nvPr>
            <p:ph type="title"/>
          </p:nvPr>
        </p:nvSpPr>
        <p:spPr>
          <a:xfrm>
            <a:off x="152400" y="227342"/>
            <a:ext cx="8219090" cy="482107"/>
          </a:xfrm>
        </p:spPr>
        <p:txBody>
          <a:bodyPr>
            <a:noAutofit/>
          </a:bodyPr>
          <a:lstStyle/>
          <a:p>
            <a:pPr marL="365760" lvl="0" indent="-256032">
              <a:spcBef>
                <a:spcPts val="400"/>
              </a:spcBef>
            </a:pPr>
            <a:r>
              <a:rPr lang="en-GB" sz="2400" dirty="0" err="1">
                <a:solidFill>
                  <a:prstClr val="black"/>
                </a:solidFill>
                <a:effectLst>
                  <a:outerShdw blurRad="38100" dist="38100" dir="2700000" algn="tl">
                    <a:srgbClr val="000000">
                      <a:alpha val="43137"/>
                    </a:srgbClr>
                  </a:outerShdw>
                </a:effectLst>
                <a:ea typeface="+mn-ea"/>
                <a:cs typeface="+mn-cs"/>
              </a:rPr>
              <a:t>Previziuni</a:t>
            </a:r>
            <a:r>
              <a:rPr lang="en-GB" sz="2400" dirty="0">
                <a:solidFill>
                  <a:prstClr val="black"/>
                </a:solidFill>
                <a:effectLst>
                  <a:outerShdw blurRad="38100" dist="38100" dir="2700000" algn="tl">
                    <a:srgbClr val="000000">
                      <a:alpha val="43137"/>
                    </a:srgbClr>
                  </a:outerShdw>
                </a:effectLst>
                <a:ea typeface="+mn-ea"/>
                <a:cs typeface="+mn-cs"/>
              </a:rPr>
              <a:t> </a:t>
            </a:r>
            <a:r>
              <a:rPr lang="en-GB" sz="2400" dirty="0" err="1">
                <a:solidFill>
                  <a:prstClr val="black"/>
                </a:solidFill>
                <a:effectLst>
                  <a:outerShdw blurRad="38100" dist="38100" dir="2700000" algn="tl">
                    <a:srgbClr val="000000">
                      <a:alpha val="43137"/>
                    </a:srgbClr>
                  </a:outerShdw>
                </a:effectLst>
                <a:ea typeface="+mn-ea"/>
                <a:cs typeface="+mn-cs"/>
              </a:rPr>
              <a:t>financiare</a:t>
            </a:r>
            <a:r>
              <a:rPr lang="en-GB" sz="2400" dirty="0">
                <a:solidFill>
                  <a:prstClr val="black"/>
                </a:solidFill>
                <a:effectLst>
                  <a:outerShdw blurRad="38100" dist="38100" dir="2700000" algn="tl">
                    <a:srgbClr val="000000">
                      <a:alpha val="43137"/>
                    </a:srgbClr>
                  </a:outerShdw>
                </a:effectLst>
                <a:ea typeface="+mn-ea"/>
                <a:cs typeface="+mn-cs"/>
              </a:rPr>
              <a:t> </a:t>
            </a:r>
            <a:r>
              <a:rPr lang="en-GB" sz="2400" dirty="0" err="1">
                <a:solidFill>
                  <a:prstClr val="black"/>
                </a:solidFill>
                <a:effectLst>
                  <a:outerShdw blurRad="38100" dist="38100" dir="2700000" algn="tl">
                    <a:srgbClr val="000000">
                      <a:alpha val="43137"/>
                    </a:srgbClr>
                  </a:outerShdw>
                </a:effectLst>
                <a:ea typeface="+mn-ea"/>
                <a:cs typeface="+mn-cs"/>
              </a:rPr>
              <a:t>intr</a:t>
            </a:r>
            <a:r>
              <a:rPr lang="en-GB" sz="2400" dirty="0">
                <a:solidFill>
                  <a:prstClr val="black"/>
                </a:solidFill>
                <a:effectLst>
                  <a:outerShdw blurRad="38100" dist="38100" dir="2700000" algn="tl">
                    <a:srgbClr val="000000">
                      <a:alpha val="43137"/>
                    </a:srgbClr>
                  </a:outerShdw>
                </a:effectLst>
                <a:ea typeface="+mn-ea"/>
                <a:cs typeface="+mn-cs"/>
              </a:rPr>
              <a:t>-un plan de </a:t>
            </a:r>
            <a:r>
              <a:rPr lang="en-GB" sz="2400" dirty="0" err="1">
                <a:solidFill>
                  <a:prstClr val="black"/>
                </a:solidFill>
                <a:effectLst>
                  <a:outerShdw blurRad="38100" dist="38100" dir="2700000" algn="tl">
                    <a:srgbClr val="000000">
                      <a:alpha val="43137"/>
                    </a:srgbClr>
                  </a:outerShdw>
                </a:effectLst>
                <a:ea typeface="+mn-ea"/>
                <a:cs typeface="+mn-cs"/>
              </a:rPr>
              <a:t>afaceri</a:t>
            </a:r>
            <a:r>
              <a:rPr lang="en-GB" sz="2400" dirty="0">
                <a:solidFill>
                  <a:prstClr val="black"/>
                </a:solidFill>
                <a:effectLst>
                  <a:outerShdw blurRad="38100" dist="38100" dir="2700000" algn="tl">
                    <a:srgbClr val="000000">
                      <a:alpha val="43137"/>
                    </a:srgbClr>
                  </a:outerShdw>
                </a:effectLst>
                <a:ea typeface="+mn-ea"/>
                <a:cs typeface="+mn-cs"/>
              </a:rPr>
              <a:t/>
            </a:r>
            <a:br>
              <a:rPr lang="en-GB" sz="2400" dirty="0">
                <a:solidFill>
                  <a:prstClr val="black"/>
                </a:solidFill>
                <a:effectLst>
                  <a:outerShdw blurRad="38100" dist="38100" dir="2700000" algn="tl">
                    <a:srgbClr val="000000">
                      <a:alpha val="43137"/>
                    </a:srgbClr>
                  </a:outerShdw>
                </a:effectLst>
                <a:ea typeface="+mn-ea"/>
                <a:cs typeface="+mn-cs"/>
              </a:rPr>
            </a:br>
            <a:endParaRPr lang="en-GB" sz="2400"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24194" y="4972345"/>
            <a:ext cx="3619992" cy="1885655"/>
          </a:xfrm>
          <a:prstGeom prst="rect">
            <a:avLst/>
          </a:prstGeom>
        </p:spPr>
      </p:pic>
    </p:spTree>
    <p:extLst>
      <p:ext uri="{BB962C8B-B14F-4D97-AF65-F5344CB8AC3E}">
        <p14:creationId xmlns:p14="http://schemas.microsoft.com/office/powerpoint/2010/main" val="3486659407"/>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20869" y="708823"/>
            <a:ext cx="11908222" cy="5707742"/>
          </a:xfrm>
        </p:spPr>
        <p:txBody>
          <a:bodyPr>
            <a:normAutofit/>
          </a:bodyPr>
          <a:lstStyle/>
          <a:p>
            <a:pPr marL="109728" indent="0">
              <a:buNone/>
            </a:pPr>
            <a:r>
              <a:rPr lang="en-GB" sz="2000" dirty="0">
                <a:solidFill>
                  <a:srgbClr val="333333"/>
                </a:solidFill>
              </a:rPr>
              <a:t>Se </a:t>
            </a:r>
            <a:r>
              <a:rPr lang="en-GB" sz="2000" dirty="0" err="1">
                <a:solidFill>
                  <a:srgbClr val="333333"/>
                </a:solidFill>
              </a:rPr>
              <a:t>aplica</a:t>
            </a:r>
            <a:r>
              <a:rPr lang="en-GB" sz="2000" dirty="0">
                <a:solidFill>
                  <a:srgbClr val="333333"/>
                </a:solidFill>
              </a:rPr>
              <a:t> </a:t>
            </a:r>
            <a:r>
              <a:rPr lang="en-GB" sz="2000" dirty="0" err="1">
                <a:solidFill>
                  <a:srgbClr val="333333"/>
                </a:solidFill>
              </a:rPr>
              <a:t>destul</a:t>
            </a:r>
            <a:r>
              <a:rPr lang="en-GB" sz="2000" dirty="0">
                <a:solidFill>
                  <a:srgbClr val="333333"/>
                </a:solidFill>
              </a:rPr>
              <a:t> de des </a:t>
            </a:r>
            <a:r>
              <a:rPr lang="en-GB" sz="2000" dirty="0" err="1">
                <a:solidFill>
                  <a:srgbClr val="333333"/>
                </a:solidFill>
              </a:rPr>
              <a:t>sistemul</a:t>
            </a:r>
            <a:r>
              <a:rPr lang="en-GB" sz="2000" dirty="0">
                <a:solidFill>
                  <a:srgbClr val="333333"/>
                </a:solidFill>
              </a:rPr>
              <a:t> in care </a:t>
            </a:r>
            <a:r>
              <a:rPr lang="en-GB" sz="2000" dirty="0" err="1">
                <a:solidFill>
                  <a:srgbClr val="333333"/>
                </a:solidFill>
              </a:rPr>
              <a:t>relatia</a:t>
            </a:r>
            <a:r>
              <a:rPr lang="en-GB" sz="2000" dirty="0">
                <a:solidFill>
                  <a:srgbClr val="333333"/>
                </a:solidFill>
              </a:rPr>
              <a:t> cu </a:t>
            </a:r>
            <a:r>
              <a:rPr lang="en-GB" sz="2000" dirty="0" err="1">
                <a:solidFill>
                  <a:srgbClr val="333333"/>
                </a:solidFill>
              </a:rPr>
              <a:t>contabilul</a:t>
            </a:r>
            <a:r>
              <a:rPr lang="en-GB" sz="2000" dirty="0">
                <a:solidFill>
                  <a:srgbClr val="333333"/>
                </a:solidFill>
              </a:rPr>
              <a:t> </a:t>
            </a:r>
            <a:r>
              <a:rPr lang="en-GB" sz="2000" dirty="0" err="1">
                <a:solidFill>
                  <a:srgbClr val="333333"/>
                </a:solidFill>
              </a:rPr>
              <a:t>decurge</a:t>
            </a:r>
            <a:r>
              <a:rPr lang="en-GB" sz="2000" dirty="0">
                <a:solidFill>
                  <a:srgbClr val="333333"/>
                </a:solidFill>
              </a:rPr>
              <a:t> in </a:t>
            </a:r>
            <a:r>
              <a:rPr lang="en-GB" sz="2000" dirty="0" err="1">
                <a:solidFill>
                  <a:srgbClr val="333333"/>
                </a:solidFill>
              </a:rPr>
              <a:t>felul</a:t>
            </a:r>
            <a:r>
              <a:rPr lang="en-GB" sz="2000" dirty="0">
                <a:solidFill>
                  <a:srgbClr val="333333"/>
                </a:solidFill>
              </a:rPr>
              <a:t> </a:t>
            </a:r>
            <a:r>
              <a:rPr lang="en-GB" sz="2000" dirty="0" err="1">
                <a:solidFill>
                  <a:srgbClr val="333333"/>
                </a:solidFill>
              </a:rPr>
              <a:t>urmator</a:t>
            </a:r>
            <a:r>
              <a:rPr lang="en-GB" sz="2000" dirty="0" smtClean="0">
                <a:solidFill>
                  <a:srgbClr val="333333"/>
                </a:solidFill>
              </a:rPr>
              <a:t>:</a:t>
            </a:r>
            <a:r>
              <a:rPr lang="en-GB" sz="2000" dirty="0"/>
              <a:t/>
            </a:r>
            <a:br>
              <a:rPr lang="en-GB" sz="2000" dirty="0"/>
            </a:br>
            <a:r>
              <a:rPr lang="en-GB" sz="2000" dirty="0">
                <a:solidFill>
                  <a:srgbClr val="333333"/>
                </a:solidFill>
              </a:rPr>
              <a:t>- </a:t>
            </a:r>
            <a:r>
              <a:rPr lang="en-GB" sz="2000" dirty="0" err="1">
                <a:solidFill>
                  <a:srgbClr val="333333"/>
                </a:solidFill>
              </a:rPr>
              <a:t>directorul</a:t>
            </a:r>
            <a:r>
              <a:rPr lang="en-GB" sz="2000" dirty="0">
                <a:solidFill>
                  <a:srgbClr val="333333"/>
                </a:solidFill>
              </a:rPr>
              <a:t> ii da la </a:t>
            </a:r>
            <a:r>
              <a:rPr lang="en-GB" sz="2000" dirty="0" err="1">
                <a:solidFill>
                  <a:srgbClr val="333333"/>
                </a:solidFill>
              </a:rPr>
              <a:t>sfarsitul</a:t>
            </a:r>
            <a:r>
              <a:rPr lang="en-GB" sz="2000" dirty="0">
                <a:solidFill>
                  <a:srgbClr val="333333"/>
                </a:solidFill>
              </a:rPr>
              <a:t> </a:t>
            </a:r>
            <a:r>
              <a:rPr lang="en-GB" sz="2000" dirty="0" err="1">
                <a:solidFill>
                  <a:srgbClr val="333333"/>
                </a:solidFill>
              </a:rPr>
              <a:t>lunii</a:t>
            </a:r>
            <a:r>
              <a:rPr lang="en-GB" sz="2000" dirty="0">
                <a:solidFill>
                  <a:srgbClr val="333333"/>
                </a:solidFill>
              </a:rPr>
              <a:t> </a:t>
            </a:r>
            <a:r>
              <a:rPr lang="en-GB" sz="2000" dirty="0" err="1">
                <a:solidFill>
                  <a:srgbClr val="333333"/>
                </a:solidFill>
              </a:rPr>
              <a:t>contabilului</a:t>
            </a:r>
            <a:r>
              <a:rPr lang="en-GB" sz="2000" dirty="0">
                <a:solidFill>
                  <a:srgbClr val="333333"/>
                </a:solidFill>
              </a:rPr>
              <a:t> </a:t>
            </a:r>
            <a:r>
              <a:rPr lang="en-GB" sz="2000" dirty="0" err="1">
                <a:solidFill>
                  <a:srgbClr val="333333"/>
                </a:solidFill>
              </a:rPr>
              <a:t>teancul</a:t>
            </a:r>
            <a:r>
              <a:rPr lang="en-GB" sz="2000" dirty="0">
                <a:solidFill>
                  <a:srgbClr val="333333"/>
                </a:solidFill>
              </a:rPr>
              <a:t> de </a:t>
            </a:r>
            <a:r>
              <a:rPr lang="en-GB" sz="2000" dirty="0" err="1">
                <a:solidFill>
                  <a:srgbClr val="333333"/>
                </a:solidFill>
              </a:rPr>
              <a:t>documente</a:t>
            </a:r>
            <a:r>
              <a:rPr lang="en-GB" sz="2000" dirty="0">
                <a:solidFill>
                  <a:srgbClr val="333333"/>
                </a:solidFill>
              </a:rPr>
              <a:t> </a:t>
            </a:r>
            <a:r>
              <a:rPr lang="en-GB" sz="2000" dirty="0" err="1">
                <a:solidFill>
                  <a:srgbClr val="333333"/>
                </a:solidFill>
              </a:rPr>
              <a:t>aferente</a:t>
            </a:r>
            <a:r>
              <a:rPr lang="en-GB" sz="2000" dirty="0">
                <a:solidFill>
                  <a:srgbClr val="333333"/>
                </a:solidFill>
              </a:rPr>
              <a:t> </a:t>
            </a:r>
            <a:r>
              <a:rPr lang="en-GB" sz="2000" dirty="0" err="1">
                <a:solidFill>
                  <a:srgbClr val="333333"/>
                </a:solidFill>
              </a:rPr>
              <a:t>activitatii</a:t>
            </a:r>
            <a:r>
              <a:rPr lang="en-GB" sz="2000" dirty="0">
                <a:solidFill>
                  <a:srgbClr val="333333"/>
                </a:solidFill>
              </a:rPr>
              <a:t> </a:t>
            </a:r>
            <a:r>
              <a:rPr lang="en-GB" sz="2000" dirty="0" err="1">
                <a:solidFill>
                  <a:srgbClr val="333333"/>
                </a:solidFill>
              </a:rPr>
              <a:t>derulate</a:t>
            </a:r>
            <a:r>
              <a:rPr lang="en-GB" sz="2000" dirty="0" smtClean="0">
                <a:solidFill>
                  <a:srgbClr val="333333"/>
                </a:solidFill>
              </a:rPr>
              <a:t>;</a:t>
            </a:r>
            <a:r>
              <a:rPr lang="en-GB" sz="2000" dirty="0"/>
              <a:t/>
            </a:r>
            <a:br>
              <a:rPr lang="en-GB" sz="2000" dirty="0"/>
            </a:br>
            <a:r>
              <a:rPr lang="en-GB" sz="2000" dirty="0">
                <a:solidFill>
                  <a:srgbClr val="333333"/>
                </a:solidFill>
              </a:rPr>
              <a:t>- </a:t>
            </a:r>
            <a:r>
              <a:rPr lang="en-GB" sz="2000" dirty="0" err="1">
                <a:solidFill>
                  <a:srgbClr val="333333"/>
                </a:solidFill>
              </a:rPr>
              <a:t>contabilul</a:t>
            </a:r>
            <a:r>
              <a:rPr lang="en-GB" sz="2000" dirty="0">
                <a:solidFill>
                  <a:srgbClr val="333333"/>
                </a:solidFill>
              </a:rPr>
              <a:t> se </a:t>
            </a:r>
            <a:r>
              <a:rPr lang="en-GB" sz="2000" dirty="0" err="1">
                <a:solidFill>
                  <a:srgbClr val="333333"/>
                </a:solidFill>
              </a:rPr>
              <a:t>duce</a:t>
            </a:r>
            <a:r>
              <a:rPr lang="en-GB" sz="2000" dirty="0">
                <a:solidFill>
                  <a:srgbClr val="333333"/>
                </a:solidFill>
              </a:rPr>
              <a:t> </a:t>
            </a:r>
            <a:r>
              <a:rPr lang="en-GB" sz="2000" dirty="0" err="1">
                <a:solidFill>
                  <a:srgbClr val="333333"/>
                </a:solidFill>
              </a:rPr>
              <a:t>si</a:t>
            </a:r>
            <a:r>
              <a:rPr lang="en-GB" sz="2000" dirty="0">
                <a:solidFill>
                  <a:srgbClr val="333333"/>
                </a:solidFill>
              </a:rPr>
              <a:t> face </a:t>
            </a:r>
            <a:r>
              <a:rPr lang="en-GB" sz="2000" dirty="0" err="1">
                <a:solidFill>
                  <a:srgbClr val="333333"/>
                </a:solidFill>
              </a:rPr>
              <a:t>inregistrarile</a:t>
            </a:r>
            <a:r>
              <a:rPr lang="en-GB" sz="2000" dirty="0">
                <a:solidFill>
                  <a:srgbClr val="333333"/>
                </a:solidFill>
              </a:rPr>
              <a:t> </a:t>
            </a:r>
            <a:r>
              <a:rPr lang="en-GB" sz="2000" dirty="0" err="1">
                <a:solidFill>
                  <a:srgbClr val="333333"/>
                </a:solidFill>
              </a:rPr>
              <a:t>contabile</a:t>
            </a:r>
            <a:r>
              <a:rPr lang="en-GB" sz="2000" dirty="0">
                <a:solidFill>
                  <a:srgbClr val="333333"/>
                </a:solidFill>
              </a:rPr>
              <a:t> </a:t>
            </a:r>
            <a:r>
              <a:rPr lang="en-GB" sz="2000" dirty="0" err="1">
                <a:solidFill>
                  <a:srgbClr val="333333"/>
                </a:solidFill>
              </a:rPr>
              <a:t>si</a:t>
            </a:r>
            <a:r>
              <a:rPr lang="en-GB" sz="2000" dirty="0">
                <a:solidFill>
                  <a:srgbClr val="333333"/>
                </a:solidFill>
              </a:rPr>
              <a:t> </a:t>
            </a:r>
            <a:r>
              <a:rPr lang="en-GB" sz="2000" dirty="0" err="1">
                <a:solidFill>
                  <a:srgbClr val="333333"/>
                </a:solidFill>
              </a:rPr>
              <a:t>realizeaza</a:t>
            </a:r>
            <a:r>
              <a:rPr lang="en-GB" sz="2000" dirty="0">
                <a:solidFill>
                  <a:srgbClr val="333333"/>
                </a:solidFill>
              </a:rPr>
              <a:t> </a:t>
            </a:r>
            <a:r>
              <a:rPr lang="en-GB" sz="2000" dirty="0" err="1">
                <a:solidFill>
                  <a:srgbClr val="333333"/>
                </a:solidFill>
              </a:rPr>
              <a:t>situatiile</a:t>
            </a:r>
            <a:r>
              <a:rPr lang="en-GB" sz="2000" dirty="0">
                <a:solidFill>
                  <a:srgbClr val="333333"/>
                </a:solidFill>
              </a:rPr>
              <a:t> </a:t>
            </a:r>
            <a:r>
              <a:rPr lang="en-GB" sz="2000" dirty="0" err="1">
                <a:solidFill>
                  <a:srgbClr val="333333"/>
                </a:solidFill>
              </a:rPr>
              <a:t>financiare</a:t>
            </a:r>
            <a:r>
              <a:rPr lang="en-GB" sz="2000" dirty="0">
                <a:solidFill>
                  <a:srgbClr val="333333"/>
                </a:solidFill>
              </a:rPr>
              <a:t> </a:t>
            </a:r>
            <a:r>
              <a:rPr lang="en-GB" sz="2000" dirty="0" err="1">
                <a:solidFill>
                  <a:srgbClr val="333333"/>
                </a:solidFill>
              </a:rPr>
              <a:t>prevazute</a:t>
            </a:r>
            <a:r>
              <a:rPr lang="en-GB" sz="2000" dirty="0">
                <a:solidFill>
                  <a:srgbClr val="333333"/>
                </a:solidFill>
              </a:rPr>
              <a:t> de </a:t>
            </a:r>
            <a:r>
              <a:rPr lang="en-GB" sz="2000" dirty="0" err="1">
                <a:solidFill>
                  <a:srgbClr val="333333"/>
                </a:solidFill>
              </a:rPr>
              <a:t>lege</a:t>
            </a:r>
            <a:r>
              <a:rPr lang="en-GB" sz="2000" dirty="0" smtClean="0">
                <a:solidFill>
                  <a:srgbClr val="333333"/>
                </a:solidFill>
              </a:rPr>
              <a:t>;</a:t>
            </a:r>
            <a:r>
              <a:rPr lang="en-GB" sz="2000" dirty="0"/>
              <a:t/>
            </a:r>
            <a:br>
              <a:rPr lang="en-GB" sz="2000" dirty="0"/>
            </a:br>
            <a:r>
              <a:rPr lang="en-GB" sz="2000" dirty="0">
                <a:solidFill>
                  <a:srgbClr val="333333"/>
                </a:solidFill>
              </a:rPr>
              <a:t>- eventual tot </a:t>
            </a:r>
            <a:r>
              <a:rPr lang="en-GB" sz="2000" dirty="0" err="1">
                <a:solidFill>
                  <a:srgbClr val="333333"/>
                </a:solidFill>
              </a:rPr>
              <a:t>contabilul</a:t>
            </a:r>
            <a:r>
              <a:rPr lang="en-GB" sz="2000" dirty="0">
                <a:solidFill>
                  <a:srgbClr val="333333"/>
                </a:solidFill>
              </a:rPr>
              <a:t> </a:t>
            </a:r>
            <a:r>
              <a:rPr lang="en-GB" sz="2000" dirty="0" err="1">
                <a:solidFill>
                  <a:srgbClr val="333333"/>
                </a:solidFill>
              </a:rPr>
              <a:t>pregateste</a:t>
            </a:r>
            <a:r>
              <a:rPr lang="en-GB" sz="2000" dirty="0">
                <a:solidFill>
                  <a:srgbClr val="333333"/>
                </a:solidFill>
              </a:rPr>
              <a:t> </a:t>
            </a:r>
            <a:r>
              <a:rPr lang="en-GB" sz="2000" dirty="0" err="1">
                <a:solidFill>
                  <a:srgbClr val="333333"/>
                </a:solidFill>
              </a:rPr>
              <a:t>ordinele</a:t>
            </a:r>
            <a:r>
              <a:rPr lang="en-GB" sz="2000" dirty="0">
                <a:solidFill>
                  <a:srgbClr val="333333"/>
                </a:solidFill>
              </a:rPr>
              <a:t> de </a:t>
            </a:r>
            <a:r>
              <a:rPr lang="en-GB" sz="2000" dirty="0" err="1">
                <a:solidFill>
                  <a:srgbClr val="333333"/>
                </a:solidFill>
              </a:rPr>
              <a:t>plata</a:t>
            </a:r>
            <a:r>
              <a:rPr lang="en-GB" sz="2000" dirty="0">
                <a:solidFill>
                  <a:srgbClr val="333333"/>
                </a:solidFill>
              </a:rPr>
              <a:t> de </a:t>
            </a:r>
            <a:r>
              <a:rPr lang="en-GB" sz="2000" dirty="0" err="1">
                <a:solidFill>
                  <a:srgbClr val="333333"/>
                </a:solidFill>
              </a:rPr>
              <a:t>impozite</a:t>
            </a:r>
            <a:r>
              <a:rPr lang="en-GB" sz="2000" dirty="0">
                <a:solidFill>
                  <a:srgbClr val="333333"/>
                </a:solidFill>
              </a:rPr>
              <a:t> </a:t>
            </a:r>
            <a:r>
              <a:rPr lang="en-GB" sz="2000" dirty="0" err="1">
                <a:solidFill>
                  <a:srgbClr val="333333"/>
                </a:solidFill>
              </a:rPr>
              <a:t>si</a:t>
            </a:r>
            <a:r>
              <a:rPr lang="en-GB" sz="2000" dirty="0">
                <a:solidFill>
                  <a:srgbClr val="333333"/>
                </a:solidFill>
              </a:rPr>
              <a:t> </a:t>
            </a:r>
            <a:r>
              <a:rPr lang="en-GB" sz="2000" dirty="0" err="1">
                <a:solidFill>
                  <a:srgbClr val="333333"/>
                </a:solidFill>
              </a:rPr>
              <a:t>declaratiile</a:t>
            </a:r>
            <a:r>
              <a:rPr lang="en-GB" sz="2000" dirty="0">
                <a:solidFill>
                  <a:srgbClr val="333333"/>
                </a:solidFill>
              </a:rPr>
              <a:t> </a:t>
            </a:r>
            <a:r>
              <a:rPr lang="en-GB" sz="2000" dirty="0" err="1">
                <a:solidFill>
                  <a:srgbClr val="333333"/>
                </a:solidFill>
              </a:rPr>
              <a:t>aferente</a:t>
            </a:r>
            <a:r>
              <a:rPr lang="en-GB" sz="2000" dirty="0">
                <a:solidFill>
                  <a:srgbClr val="333333"/>
                </a:solidFill>
              </a:rPr>
              <a:t> </a:t>
            </a:r>
            <a:r>
              <a:rPr lang="en-GB" sz="2000" dirty="0" err="1">
                <a:solidFill>
                  <a:srgbClr val="333333"/>
                </a:solidFill>
              </a:rPr>
              <a:t>acestora</a:t>
            </a:r>
            <a:r>
              <a:rPr lang="en-GB" sz="2000" dirty="0">
                <a:solidFill>
                  <a:srgbClr val="333333"/>
                </a:solidFill>
              </a:rPr>
              <a:t>, </a:t>
            </a:r>
            <a:r>
              <a:rPr lang="en-GB" sz="2000" dirty="0" err="1">
                <a:solidFill>
                  <a:srgbClr val="333333"/>
                </a:solidFill>
              </a:rPr>
              <a:t>declaratii</a:t>
            </a:r>
            <a:r>
              <a:rPr lang="en-GB" sz="2000" dirty="0">
                <a:solidFill>
                  <a:srgbClr val="333333"/>
                </a:solidFill>
              </a:rPr>
              <a:t> </a:t>
            </a:r>
            <a:r>
              <a:rPr lang="en-GB" sz="2000" dirty="0" err="1">
                <a:solidFill>
                  <a:srgbClr val="333333"/>
                </a:solidFill>
              </a:rPr>
              <a:t>ce</a:t>
            </a:r>
            <a:r>
              <a:rPr lang="en-GB" sz="2000" dirty="0">
                <a:solidFill>
                  <a:srgbClr val="333333"/>
                </a:solidFill>
              </a:rPr>
              <a:t> </a:t>
            </a:r>
            <a:r>
              <a:rPr lang="en-GB" sz="2000" dirty="0" err="1">
                <a:solidFill>
                  <a:srgbClr val="333333"/>
                </a:solidFill>
              </a:rPr>
              <a:t>trebuie</a:t>
            </a:r>
            <a:r>
              <a:rPr lang="en-GB" sz="2000" dirty="0">
                <a:solidFill>
                  <a:srgbClr val="333333"/>
                </a:solidFill>
              </a:rPr>
              <a:t> </a:t>
            </a:r>
            <a:r>
              <a:rPr lang="en-GB" sz="2000" dirty="0" err="1">
                <a:solidFill>
                  <a:srgbClr val="333333"/>
                </a:solidFill>
              </a:rPr>
              <a:t>depuse</a:t>
            </a:r>
            <a:r>
              <a:rPr lang="en-GB" sz="2000" dirty="0">
                <a:solidFill>
                  <a:srgbClr val="333333"/>
                </a:solidFill>
              </a:rPr>
              <a:t> la diverse </a:t>
            </a:r>
            <a:r>
              <a:rPr lang="en-GB" sz="2000" dirty="0" err="1">
                <a:solidFill>
                  <a:srgbClr val="333333"/>
                </a:solidFill>
              </a:rPr>
              <a:t>institutii</a:t>
            </a:r>
            <a:r>
              <a:rPr lang="en-GB" sz="2000" dirty="0">
                <a:solidFill>
                  <a:srgbClr val="333333"/>
                </a:solidFill>
              </a:rPr>
              <a:t> ale </a:t>
            </a:r>
            <a:r>
              <a:rPr lang="en-GB" sz="2000" dirty="0" err="1">
                <a:solidFill>
                  <a:srgbClr val="333333"/>
                </a:solidFill>
              </a:rPr>
              <a:t>statului</a:t>
            </a:r>
            <a:r>
              <a:rPr lang="en-GB" sz="2000" dirty="0" smtClean="0">
                <a:solidFill>
                  <a:srgbClr val="333333"/>
                </a:solidFill>
              </a:rPr>
              <a:t>;</a:t>
            </a:r>
            <a:r>
              <a:rPr lang="en-GB" sz="2000" dirty="0"/>
              <a:t/>
            </a:r>
            <a:br>
              <a:rPr lang="en-GB" sz="2000" dirty="0"/>
            </a:br>
            <a:r>
              <a:rPr lang="en-GB" sz="2000" dirty="0">
                <a:solidFill>
                  <a:srgbClr val="333333"/>
                </a:solidFill>
              </a:rPr>
              <a:t>- </a:t>
            </a:r>
            <a:r>
              <a:rPr lang="en-GB" sz="2000" dirty="0" err="1">
                <a:solidFill>
                  <a:srgbClr val="333333"/>
                </a:solidFill>
              </a:rPr>
              <a:t>directorul</a:t>
            </a:r>
            <a:r>
              <a:rPr lang="en-GB" sz="2000" dirty="0">
                <a:solidFill>
                  <a:srgbClr val="333333"/>
                </a:solidFill>
              </a:rPr>
              <a:t> </a:t>
            </a:r>
            <a:r>
              <a:rPr lang="en-GB" sz="2000" dirty="0" err="1">
                <a:solidFill>
                  <a:srgbClr val="333333"/>
                </a:solidFill>
              </a:rPr>
              <a:t>semneaza</a:t>
            </a:r>
            <a:r>
              <a:rPr lang="en-GB" sz="2000" dirty="0">
                <a:solidFill>
                  <a:srgbClr val="333333"/>
                </a:solidFill>
              </a:rPr>
              <a:t> (in general </a:t>
            </a:r>
            <a:r>
              <a:rPr lang="en-GB" sz="2000" dirty="0" err="1">
                <a:solidFill>
                  <a:srgbClr val="333333"/>
                </a:solidFill>
              </a:rPr>
              <a:t>fara</a:t>
            </a:r>
            <a:r>
              <a:rPr lang="en-GB" sz="2000" dirty="0">
                <a:solidFill>
                  <a:srgbClr val="333333"/>
                </a:solidFill>
              </a:rPr>
              <a:t> </a:t>
            </a:r>
            <a:r>
              <a:rPr lang="en-GB" sz="2000" dirty="0" err="1">
                <a:solidFill>
                  <a:srgbClr val="333333"/>
                </a:solidFill>
              </a:rPr>
              <a:t>sa</a:t>
            </a:r>
            <a:r>
              <a:rPr lang="en-GB" sz="2000" dirty="0">
                <a:solidFill>
                  <a:srgbClr val="333333"/>
                </a:solidFill>
              </a:rPr>
              <a:t> le </a:t>
            </a:r>
            <a:r>
              <a:rPr lang="en-GB" sz="2000" dirty="0" err="1">
                <a:solidFill>
                  <a:srgbClr val="333333"/>
                </a:solidFill>
              </a:rPr>
              <a:t>inteleaga</a:t>
            </a:r>
            <a:r>
              <a:rPr lang="en-GB" sz="2000" dirty="0">
                <a:solidFill>
                  <a:srgbClr val="333333"/>
                </a:solidFill>
              </a:rPr>
              <a:t> </a:t>
            </a:r>
            <a:r>
              <a:rPr lang="en-GB" sz="2000" dirty="0" err="1">
                <a:solidFill>
                  <a:srgbClr val="333333"/>
                </a:solidFill>
              </a:rPr>
              <a:t>sau</a:t>
            </a:r>
            <a:r>
              <a:rPr lang="en-GB" sz="2000" dirty="0">
                <a:solidFill>
                  <a:srgbClr val="333333"/>
                </a:solidFill>
              </a:rPr>
              <a:t> </a:t>
            </a:r>
            <a:r>
              <a:rPr lang="en-GB" sz="2000" dirty="0" err="1">
                <a:solidFill>
                  <a:srgbClr val="333333"/>
                </a:solidFill>
              </a:rPr>
              <a:t>sa</a:t>
            </a:r>
            <a:r>
              <a:rPr lang="en-GB" sz="2000" dirty="0">
                <a:solidFill>
                  <a:srgbClr val="333333"/>
                </a:solidFill>
              </a:rPr>
              <a:t> le </a:t>
            </a:r>
            <a:r>
              <a:rPr lang="en-GB" sz="2000" dirty="0" err="1">
                <a:solidFill>
                  <a:srgbClr val="333333"/>
                </a:solidFill>
              </a:rPr>
              <a:t>citeasca</a:t>
            </a:r>
            <a:r>
              <a:rPr lang="en-GB" sz="2000" dirty="0">
                <a:solidFill>
                  <a:srgbClr val="333333"/>
                </a:solidFill>
              </a:rPr>
              <a:t> </a:t>
            </a:r>
            <a:r>
              <a:rPr lang="en-GB" sz="2000" dirty="0" err="1">
                <a:solidFill>
                  <a:srgbClr val="333333"/>
                </a:solidFill>
              </a:rPr>
              <a:t>chiar</a:t>
            </a:r>
            <a:r>
              <a:rPr lang="en-GB" sz="2000" dirty="0">
                <a:solidFill>
                  <a:srgbClr val="333333"/>
                </a:solidFill>
              </a:rPr>
              <a:t>) </a:t>
            </a:r>
            <a:r>
              <a:rPr lang="en-GB" sz="2000" dirty="0" err="1" smtClean="0">
                <a:solidFill>
                  <a:srgbClr val="333333"/>
                </a:solidFill>
              </a:rPr>
              <a:t>atatsituatiile</a:t>
            </a:r>
            <a:r>
              <a:rPr lang="en-GB" sz="2000" dirty="0">
                <a:solidFill>
                  <a:srgbClr val="333333"/>
                </a:solidFill>
              </a:rPr>
              <a:t> </a:t>
            </a:r>
            <a:r>
              <a:rPr lang="en-GB" sz="2000" dirty="0" err="1">
                <a:solidFill>
                  <a:srgbClr val="1574D4"/>
                </a:solidFill>
                <a:hlinkClick r:id="rId2"/>
              </a:rPr>
              <a:t>financiar</a:t>
            </a:r>
            <a:r>
              <a:rPr lang="en-GB" sz="2000" dirty="0" err="1">
                <a:solidFill>
                  <a:srgbClr val="333333"/>
                </a:solidFill>
              </a:rPr>
              <a:t>-contabile</a:t>
            </a:r>
            <a:r>
              <a:rPr lang="en-GB" sz="2000" dirty="0">
                <a:solidFill>
                  <a:srgbClr val="333333"/>
                </a:solidFill>
              </a:rPr>
              <a:t>, cat </a:t>
            </a:r>
            <a:r>
              <a:rPr lang="en-GB" sz="2000" dirty="0" err="1">
                <a:solidFill>
                  <a:srgbClr val="333333"/>
                </a:solidFill>
              </a:rPr>
              <a:t>si</a:t>
            </a:r>
            <a:r>
              <a:rPr lang="en-GB" sz="2000" dirty="0">
                <a:solidFill>
                  <a:srgbClr val="333333"/>
                </a:solidFill>
              </a:rPr>
              <a:t> </a:t>
            </a:r>
            <a:r>
              <a:rPr lang="en-GB" sz="2000" dirty="0" err="1">
                <a:solidFill>
                  <a:srgbClr val="333333"/>
                </a:solidFill>
              </a:rPr>
              <a:t>declaratiile</a:t>
            </a:r>
            <a:r>
              <a:rPr lang="en-GB" sz="2000" dirty="0" smtClean="0">
                <a:solidFill>
                  <a:srgbClr val="333333"/>
                </a:solidFill>
              </a:rPr>
              <a:t>.</a:t>
            </a:r>
            <a:r>
              <a:rPr lang="en-GB" sz="2000" dirty="0"/>
              <a:t/>
            </a:r>
            <a:br>
              <a:rPr lang="en-GB" sz="2000" dirty="0"/>
            </a:br>
            <a:r>
              <a:rPr lang="en-GB" sz="2000" dirty="0" err="1">
                <a:solidFill>
                  <a:srgbClr val="333333"/>
                </a:solidFill>
              </a:rPr>
              <a:t>Acest</a:t>
            </a:r>
            <a:r>
              <a:rPr lang="en-GB" sz="2000" dirty="0">
                <a:solidFill>
                  <a:srgbClr val="333333"/>
                </a:solidFill>
              </a:rPr>
              <a:t> </a:t>
            </a:r>
            <a:r>
              <a:rPr lang="en-GB" sz="2000" dirty="0" err="1">
                <a:solidFill>
                  <a:srgbClr val="333333"/>
                </a:solidFill>
              </a:rPr>
              <a:t>stil</a:t>
            </a:r>
            <a:r>
              <a:rPr lang="en-GB" sz="2000" dirty="0">
                <a:solidFill>
                  <a:srgbClr val="333333"/>
                </a:solidFill>
              </a:rPr>
              <a:t> de </a:t>
            </a:r>
            <a:r>
              <a:rPr lang="en-GB" sz="2000" dirty="0" err="1">
                <a:solidFill>
                  <a:srgbClr val="333333"/>
                </a:solidFill>
              </a:rPr>
              <a:t>lucru</a:t>
            </a:r>
            <a:r>
              <a:rPr lang="en-GB" sz="2000" dirty="0">
                <a:solidFill>
                  <a:srgbClr val="333333"/>
                </a:solidFill>
              </a:rPr>
              <a:t> </a:t>
            </a:r>
            <a:r>
              <a:rPr lang="en-GB" sz="2000" dirty="0" err="1">
                <a:solidFill>
                  <a:srgbClr val="333333"/>
                </a:solidFill>
              </a:rPr>
              <a:t>insa</a:t>
            </a:r>
            <a:r>
              <a:rPr lang="en-GB" sz="2000" dirty="0">
                <a:solidFill>
                  <a:srgbClr val="333333"/>
                </a:solidFill>
              </a:rPr>
              <a:t>, </a:t>
            </a:r>
            <a:r>
              <a:rPr lang="en-GB" sz="2000" dirty="0" err="1">
                <a:solidFill>
                  <a:srgbClr val="333333"/>
                </a:solidFill>
              </a:rPr>
              <a:t>pe</a:t>
            </a:r>
            <a:r>
              <a:rPr lang="en-GB" sz="2000" dirty="0">
                <a:solidFill>
                  <a:srgbClr val="333333"/>
                </a:solidFill>
              </a:rPr>
              <a:t> </a:t>
            </a:r>
            <a:r>
              <a:rPr lang="en-GB" sz="2000" dirty="0" err="1">
                <a:solidFill>
                  <a:srgbClr val="333333"/>
                </a:solidFill>
              </a:rPr>
              <a:t>langa</a:t>
            </a:r>
            <a:r>
              <a:rPr lang="en-GB" sz="2000" dirty="0">
                <a:solidFill>
                  <a:srgbClr val="333333"/>
                </a:solidFill>
              </a:rPr>
              <a:t> </a:t>
            </a:r>
            <a:r>
              <a:rPr lang="en-GB" sz="2000" dirty="0" err="1">
                <a:solidFill>
                  <a:srgbClr val="333333"/>
                </a:solidFill>
              </a:rPr>
              <a:t>faptul</a:t>
            </a:r>
            <a:r>
              <a:rPr lang="en-GB" sz="2000" dirty="0">
                <a:solidFill>
                  <a:srgbClr val="333333"/>
                </a:solidFill>
              </a:rPr>
              <a:t> </a:t>
            </a:r>
            <a:r>
              <a:rPr lang="en-GB" sz="2000" dirty="0" err="1">
                <a:solidFill>
                  <a:srgbClr val="333333"/>
                </a:solidFill>
              </a:rPr>
              <a:t>ca</a:t>
            </a:r>
            <a:r>
              <a:rPr lang="en-GB" sz="2000" dirty="0">
                <a:solidFill>
                  <a:srgbClr val="333333"/>
                </a:solidFill>
              </a:rPr>
              <a:t> in </a:t>
            </a:r>
            <a:r>
              <a:rPr lang="en-GB" sz="2000" dirty="0" err="1">
                <a:solidFill>
                  <a:srgbClr val="333333"/>
                </a:solidFill>
              </a:rPr>
              <a:t>majoritatea</a:t>
            </a:r>
            <a:r>
              <a:rPr lang="en-GB" sz="2000" dirty="0">
                <a:solidFill>
                  <a:srgbClr val="333333"/>
                </a:solidFill>
              </a:rPr>
              <a:t> </a:t>
            </a:r>
            <a:r>
              <a:rPr lang="en-GB" sz="2000" dirty="0" err="1">
                <a:solidFill>
                  <a:srgbClr val="333333"/>
                </a:solidFill>
              </a:rPr>
              <a:t>cazurilor</a:t>
            </a:r>
            <a:r>
              <a:rPr lang="en-GB" sz="2000" dirty="0">
                <a:solidFill>
                  <a:srgbClr val="333333"/>
                </a:solidFill>
              </a:rPr>
              <a:t> </a:t>
            </a:r>
            <a:r>
              <a:rPr lang="en-GB" sz="2000" dirty="0" err="1">
                <a:solidFill>
                  <a:srgbClr val="333333"/>
                </a:solidFill>
              </a:rPr>
              <a:t>genereaza</a:t>
            </a:r>
            <a:r>
              <a:rPr lang="en-GB" sz="2000" dirty="0">
                <a:solidFill>
                  <a:srgbClr val="333333"/>
                </a:solidFill>
              </a:rPr>
              <a:t> </a:t>
            </a:r>
            <a:r>
              <a:rPr lang="en-GB" sz="2000" dirty="0" err="1">
                <a:solidFill>
                  <a:srgbClr val="333333"/>
                </a:solidFill>
              </a:rPr>
              <a:t>frustrari</a:t>
            </a:r>
            <a:r>
              <a:rPr lang="en-GB" sz="2000" dirty="0">
                <a:solidFill>
                  <a:srgbClr val="333333"/>
                </a:solidFill>
              </a:rPr>
              <a:t> de </a:t>
            </a:r>
            <a:r>
              <a:rPr lang="en-GB" sz="2000" dirty="0" err="1">
                <a:solidFill>
                  <a:srgbClr val="333333"/>
                </a:solidFill>
              </a:rPr>
              <a:t>ambele</a:t>
            </a:r>
            <a:r>
              <a:rPr lang="en-GB" sz="2000" dirty="0">
                <a:solidFill>
                  <a:srgbClr val="333333"/>
                </a:solidFill>
              </a:rPr>
              <a:t> </a:t>
            </a:r>
            <a:r>
              <a:rPr lang="en-GB" sz="2000" dirty="0" err="1">
                <a:solidFill>
                  <a:srgbClr val="333333"/>
                </a:solidFill>
              </a:rPr>
              <a:t>parti</a:t>
            </a:r>
            <a:r>
              <a:rPr lang="en-GB" sz="2000" dirty="0">
                <a:solidFill>
                  <a:srgbClr val="333333"/>
                </a:solidFill>
              </a:rPr>
              <a:t> (</a:t>
            </a:r>
            <a:r>
              <a:rPr lang="en-GB" sz="2000" dirty="0" err="1">
                <a:solidFill>
                  <a:srgbClr val="333333"/>
                </a:solidFill>
              </a:rPr>
              <a:t>atat</a:t>
            </a:r>
            <a:r>
              <a:rPr lang="en-GB" sz="2000" dirty="0">
                <a:solidFill>
                  <a:srgbClr val="333333"/>
                </a:solidFill>
              </a:rPr>
              <a:t> </a:t>
            </a:r>
            <a:r>
              <a:rPr lang="en-GB" sz="2000" dirty="0" err="1">
                <a:solidFill>
                  <a:srgbClr val="333333"/>
                </a:solidFill>
              </a:rPr>
              <a:t>pentru</a:t>
            </a:r>
            <a:r>
              <a:rPr lang="en-GB" sz="2000" dirty="0">
                <a:solidFill>
                  <a:srgbClr val="333333"/>
                </a:solidFill>
              </a:rPr>
              <a:t> </a:t>
            </a:r>
            <a:r>
              <a:rPr lang="en-GB" sz="2000" dirty="0" err="1">
                <a:solidFill>
                  <a:srgbClr val="333333"/>
                </a:solidFill>
              </a:rPr>
              <a:t>echipa</a:t>
            </a:r>
            <a:r>
              <a:rPr lang="en-GB" sz="2000" dirty="0">
                <a:solidFill>
                  <a:srgbClr val="333333"/>
                </a:solidFill>
              </a:rPr>
              <a:t> </a:t>
            </a:r>
            <a:r>
              <a:rPr lang="en-GB" sz="2000" dirty="0" err="1">
                <a:solidFill>
                  <a:srgbClr val="333333"/>
                </a:solidFill>
              </a:rPr>
              <a:t>manageriala</a:t>
            </a:r>
            <a:r>
              <a:rPr lang="en-GB" sz="2000" dirty="0">
                <a:solidFill>
                  <a:srgbClr val="333333"/>
                </a:solidFill>
              </a:rPr>
              <a:t>, cat </a:t>
            </a:r>
            <a:r>
              <a:rPr lang="en-GB" sz="2000" dirty="0" err="1">
                <a:solidFill>
                  <a:srgbClr val="333333"/>
                </a:solidFill>
              </a:rPr>
              <a:t>si</a:t>
            </a:r>
            <a:r>
              <a:rPr lang="en-GB" sz="2000" dirty="0">
                <a:solidFill>
                  <a:srgbClr val="333333"/>
                </a:solidFill>
              </a:rPr>
              <a:t> </a:t>
            </a:r>
            <a:r>
              <a:rPr lang="en-GB" sz="2000" dirty="0" err="1">
                <a:solidFill>
                  <a:srgbClr val="333333"/>
                </a:solidFill>
              </a:rPr>
              <a:t>pentru</a:t>
            </a:r>
            <a:r>
              <a:rPr lang="en-GB" sz="2000" dirty="0">
                <a:solidFill>
                  <a:srgbClr val="333333"/>
                </a:solidFill>
              </a:rPr>
              <a:t> </a:t>
            </a:r>
            <a:r>
              <a:rPr lang="en-GB" sz="2000" dirty="0" err="1">
                <a:solidFill>
                  <a:srgbClr val="333333"/>
                </a:solidFill>
              </a:rPr>
              <a:t>contabil</a:t>
            </a:r>
            <a:r>
              <a:rPr lang="en-GB" sz="2000" dirty="0">
                <a:solidFill>
                  <a:srgbClr val="333333"/>
                </a:solidFill>
              </a:rPr>
              <a:t>), face din </a:t>
            </a:r>
            <a:r>
              <a:rPr lang="en-GB" sz="2000" dirty="0" err="1">
                <a:solidFill>
                  <a:srgbClr val="333333"/>
                </a:solidFill>
              </a:rPr>
              <a:t>contabilitate</a:t>
            </a:r>
            <a:r>
              <a:rPr lang="en-GB" sz="2000" dirty="0">
                <a:solidFill>
                  <a:srgbClr val="333333"/>
                </a:solidFill>
              </a:rPr>
              <a:t> un instrument </a:t>
            </a:r>
            <a:r>
              <a:rPr lang="en-GB" sz="2000" dirty="0" err="1">
                <a:solidFill>
                  <a:srgbClr val="333333"/>
                </a:solidFill>
              </a:rPr>
              <a:t>inutilizabil</a:t>
            </a:r>
            <a:r>
              <a:rPr lang="en-GB" sz="2000" dirty="0">
                <a:solidFill>
                  <a:srgbClr val="333333"/>
                </a:solidFill>
              </a:rPr>
              <a:t> din </a:t>
            </a:r>
            <a:r>
              <a:rPr lang="en-GB" sz="2000" dirty="0" err="1">
                <a:solidFill>
                  <a:srgbClr val="333333"/>
                </a:solidFill>
              </a:rPr>
              <a:t>punct</a:t>
            </a:r>
            <a:r>
              <a:rPr lang="en-GB" sz="2000" dirty="0">
                <a:solidFill>
                  <a:srgbClr val="333333"/>
                </a:solidFill>
              </a:rPr>
              <a:t> de </a:t>
            </a:r>
            <a:r>
              <a:rPr lang="en-GB" sz="2000" dirty="0" err="1">
                <a:solidFill>
                  <a:srgbClr val="333333"/>
                </a:solidFill>
              </a:rPr>
              <a:t>vedere</a:t>
            </a:r>
            <a:r>
              <a:rPr lang="en-GB" sz="2000" dirty="0">
                <a:solidFill>
                  <a:srgbClr val="333333"/>
                </a:solidFill>
              </a:rPr>
              <a:t> managerial.</a:t>
            </a:r>
            <a:r>
              <a:rPr lang="en-GB" sz="2000" dirty="0"/>
              <a:t/>
            </a:r>
            <a:br>
              <a:rPr lang="en-GB" sz="2000" dirty="0"/>
            </a:br>
            <a:r>
              <a:rPr lang="en-GB" sz="2000" dirty="0"/>
              <a:t/>
            </a:r>
            <a:br>
              <a:rPr lang="en-GB" sz="2000" dirty="0"/>
            </a:br>
            <a:r>
              <a:rPr lang="en-GB" sz="2000" dirty="0" err="1">
                <a:solidFill>
                  <a:srgbClr val="333333"/>
                </a:solidFill>
              </a:rPr>
              <a:t>Cel</a:t>
            </a:r>
            <a:r>
              <a:rPr lang="en-GB" sz="2000" dirty="0">
                <a:solidFill>
                  <a:srgbClr val="333333"/>
                </a:solidFill>
              </a:rPr>
              <a:t> </a:t>
            </a:r>
            <a:r>
              <a:rPr lang="en-GB" sz="2000" dirty="0" err="1">
                <a:solidFill>
                  <a:srgbClr val="333333"/>
                </a:solidFill>
              </a:rPr>
              <a:t>mai</a:t>
            </a:r>
            <a:r>
              <a:rPr lang="en-GB" sz="2000" dirty="0">
                <a:solidFill>
                  <a:srgbClr val="333333"/>
                </a:solidFill>
              </a:rPr>
              <a:t> important </a:t>
            </a:r>
            <a:r>
              <a:rPr lang="en-GB" sz="2000" dirty="0" err="1">
                <a:solidFill>
                  <a:srgbClr val="333333"/>
                </a:solidFill>
              </a:rPr>
              <a:t>lucru</a:t>
            </a:r>
            <a:r>
              <a:rPr lang="en-GB" sz="2000" dirty="0">
                <a:solidFill>
                  <a:srgbClr val="333333"/>
                </a:solidFill>
              </a:rPr>
              <a:t> </a:t>
            </a:r>
            <a:r>
              <a:rPr lang="en-GB" sz="2000" dirty="0" err="1">
                <a:solidFill>
                  <a:srgbClr val="333333"/>
                </a:solidFill>
              </a:rPr>
              <a:t>este</a:t>
            </a:r>
            <a:r>
              <a:rPr lang="en-GB" sz="2000" dirty="0">
                <a:solidFill>
                  <a:srgbClr val="333333"/>
                </a:solidFill>
              </a:rPr>
              <a:t> </a:t>
            </a:r>
            <a:r>
              <a:rPr lang="en-GB" sz="2000" dirty="0" err="1">
                <a:solidFill>
                  <a:srgbClr val="333333"/>
                </a:solidFill>
              </a:rPr>
              <a:t>ca</a:t>
            </a:r>
            <a:r>
              <a:rPr lang="en-GB" sz="2000" dirty="0">
                <a:solidFill>
                  <a:srgbClr val="333333"/>
                </a:solidFill>
              </a:rPr>
              <a:t> </a:t>
            </a:r>
            <a:r>
              <a:rPr lang="en-GB" sz="2000" dirty="0" err="1">
                <a:solidFill>
                  <a:srgbClr val="333333"/>
                </a:solidFill>
              </a:rPr>
              <a:t>prezinta</a:t>
            </a:r>
            <a:r>
              <a:rPr lang="en-GB" sz="2000" dirty="0">
                <a:solidFill>
                  <a:srgbClr val="333333"/>
                </a:solidFill>
              </a:rPr>
              <a:t> </a:t>
            </a:r>
            <a:r>
              <a:rPr lang="en-GB" sz="2000" dirty="0" err="1">
                <a:solidFill>
                  <a:srgbClr val="333333"/>
                </a:solidFill>
              </a:rPr>
              <a:t>riscul</a:t>
            </a:r>
            <a:r>
              <a:rPr lang="en-GB" sz="2000" dirty="0">
                <a:solidFill>
                  <a:srgbClr val="333333"/>
                </a:solidFill>
              </a:rPr>
              <a:t> </a:t>
            </a:r>
            <a:r>
              <a:rPr lang="en-GB" sz="2000" dirty="0" err="1">
                <a:solidFill>
                  <a:srgbClr val="333333"/>
                </a:solidFill>
              </a:rPr>
              <a:t>ca</a:t>
            </a:r>
            <a:r>
              <a:rPr lang="en-GB" sz="2000" dirty="0">
                <a:solidFill>
                  <a:srgbClr val="333333"/>
                </a:solidFill>
              </a:rPr>
              <a:t> </a:t>
            </a:r>
            <a:r>
              <a:rPr lang="en-GB" sz="2000" dirty="0" err="1">
                <a:solidFill>
                  <a:srgbClr val="333333"/>
                </a:solidFill>
              </a:rPr>
              <a:t>inregistrarile</a:t>
            </a:r>
            <a:r>
              <a:rPr lang="en-GB" sz="2000" dirty="0">
                <a:solidFill>
                  <a:srgbClr val="333333"/>
                </a:solidFill>
              </a:rPr>
              <a:t> </a:t>
            </a:r>
            <a:r>
              <a:rPr lang="en-GB" sz="2000" dirty="0" err="1">
                <a:solidFill>
                  <a:srgbClr val="333333"/>
                </a:solidFill>
              </a:rPr>
              <a:t>contabile</a:t>
            </a:r>
            <a:r>
              <a:rPr lang="en-GB" sz="2000" dirty="0">
                <a:solidFill>
                  <a:srgbClr val="333333"/>
                </a:solidFill>
              </a:rPr>
              <a:t> </a:t>
            </a:r>
            <a:r>
              <a:rPr lang="en-GB" sz="2000" dirty="0" err="1">
                <a:solidFill>
                  <a:srgbClr val="333333"/>
                </a:solidFill>
              </a:rPr>
              <a:t>sa</a:t>
            </a:r>
            <a:r>
              <a:rPr lang="en-GB" sz="2000" dirty="0">
                <a:solidFill>
                  <a:srgbClr val="333333"/>
                </a:solidFill>
              </a:rPr>
              <a:t> nu </a:t>
            </a:r>
            <a:r>
              <a:rPr lang="en-GB" sz="2000" dirty="0" err="1">
                <a:solidFill>
                  <a:srgbClr val="333333"/>
                </a:solidFill>
              </a:rPr>
              <a:t>reflecte</a:t>
            </a:r>
            <a:r>
              <a:rPr lang="en-GB" sz="2000" dirty="0">
                <a:solidFill>
                  <a:srgbClr val="333333"/>
                </a:solidFill>
              </a:rPr>
              <a:t> </a:t>
            </a:r>
            <a:r>
              <a:rPr lang="en-GB" sz="2000" dirty="0" err="1">
                <a:solidFill>
                  <a:srgbClr val="333333"/>
                </a:solidFill>
              </a:rPr>
              <a:t>corect</a:t>
            </a:r>
            <a:r>
              <a:rPr lang="en-GB" sz="2000" dirty="0">
                <a:solidFill>
                  <a:srgbClr val="333333"/>
                </a:solidFill>
              </a:rPr>
              <a:t> </a:t>
            </a:r>
            <a:r>
              <a:rPr lang="en-GB" sz="2000" dirty="0" err="1">
                <a:solidFill>
                  <a:srgbClr val="333333"/>
                </a:solidFill>
              </a:rPr>
              <a:t>realitatea</a:t>
            </a:r>
            <a:r>
              <a:rPr lang="en-GB" sz="2000" dirty="0">
                <a:solidFill>
                  <a:srgbClr val="333333"/>
                </a:solidFill>
              </a:rPr>
              <a:t>.</a:t>
            </a:r>
            <a:endParaRPr lang="en-GB" sz="2000" dirty="0"/>
          </a:p>
        </p:txBody>
      </p:sp>
      <p:sp>
        <p:nvSpPr>
          <p:cNvPr id="4" name="Title 2"/>
          <p:cNvSpPr>
            <a:spLocks noGrp="1"/>
          </p:cNvSpPr>
          <p:nvPr>
            <p:ph type="title"/>
          </p:nvPr>
        </p:nvSpPr>
        <p:spPr>
          <a:xfrm>
            <a:off x="183931" y="290403"/>
            <a:ext cx="10972800" cy="655528"/>
          </a:xfrm>
        </p:spPr>
        <p:txBody>
          <a:bodyPr>
            <a:noAutofit/>
          </a:bodyPr>
          <a:lstStyle/>
          <a:p>
            <a:pPr marL="365760" lvl="0" indent="-256032">
              <a:spcBef>
                <a:spcPts val="400"/>
              </a:spcBef>
            </a:pPr>
            <a:r>
              <a:rPr lang="en-GB" sz="2400" dirty="0" err="1">
                <a:solidFill>
                  <a:prstClr val="black"/>
                </a:solidFill>
                <a:effectLst>
                  <a:outerShdw blurRad="38100" dist="38100" dir="2700000" algn="tl">
                    <a:srgbClr val="000000">
                      <a:alpha val="43137"/>
                    </a:srgbClr>
                  </a:outerShdw>
                </a:effectLst>
                <a:ea typeface="+mn-ea"/>
                <a:cs typeface="+mn-cs"/>
              </a:rPr>
              <a:t>Previziuni</a:t>
            </a:r>
            <a:r>
              <a:rPr lang="en-GB" sz="2400" dirty="0">
                <a:solidFill>
                  <a:prstClr val="black"/>
                </a:solidFill>
                <a:effectLst>
                  <a:outerShdw blurRad="38100" dist="38100" dir="2700000" algn="tl">
                    <a:srgbClr val="000000">
                      <a:alpha val="43137"/>
                    </a:srgbClr>
                  </a:outerShdw>
                </a:effectLst>
                <a:ea typeface="+mn-ea"/>
                <a:cs typeface="+mn-cs"/>
              </a:rPr>
              <a:t> </a:t>
            </a:r>
            <a:r>
              <a:rPr lang="en-GB" sz="2400" dirty="0" err="1">
                <a:solidFill>
                  <a:prstClr val="black"/>
                </a:solidFill>
                <a:effectLst>
                  <a:outerShdw blurRad="38100" dist="38100" dir="2700000" algn="tl">
                    <a:srgbClr val="000000">
                      <a:alpha val="43137"/>
                    </a:srgbClr>
                  </a:outerShdw>
                </a:effectLst>
                <a:ea typeface="+mn-ea"/>
                <a:cs typeface="+mn-cs"/>
              </a:rPr>
              <a:t>financiare</a:t>
            </a:r>
            <a:r>
              <a:rPr lang="en-GB" sz="2400" dirty="0">
                <a:solidFill>
                  <a:prstClr val="black"/>
                </a:solidFill>
                <a:effectLst>
                  <a:outerShdw blurRad="38100" dist="38100" dir="2700000" algn="tl">
                    <a:srgbClr val="000000">
                      <a:alpha val="43137"/>
                    </a:srgbClr>
                  </a:outerShdw>
                </a:effectLst>
                <a:ea typeface="+mn-ea"/>
                <a:cs typeface="+mn-cs"/>
              </a:rPr>
              <a:t> </a:t>
            </a:r>
            <a:r>
              <a:rPr lang="en-GB" sz="2400" dirty="0" err="1">
                <a:solidFill>
                  <a:prstClr val="black"/>
                </a:solidFill>
                <a:effectLst>
                  <a:outerShdw blurRad="38100" dist="38100" dir="2700000" algn="tl">
                    <a:srgbClr val="000000">
                      <a:alpha val="43137"/>
                    </a:srgbClr>
                  </a:outerShdw>
                </a:effectLst>
                <a:ea typeface="+mn-ea"/>
                <a:cs typeface="+mn-cs"/>
              </a:rPr>
              <a:t>intr</a:t>
            </a:r>
            <a:r>
              <a:rPr lang="en-GB" sz="2400" dirty="0">
                <a:solidFill>
                  <a:prstClr val="black"/>
                </a:solidFill>
                <a:effectLst>
                  <a:outerShdw blurRad="38100" dist="38100" dir="2700000" algn="tl">
                    <a:srgbClr val="000000">
                      <a:alpha val="43137"/>
                    </a:srgbClr>
                  </a:outerShdw>
                </a:effectLst>
                <a:ea typeface="+mn-ea"/>
                <a:cs typeface="+mn-cs"/>
              </a:rPr>
              <a:t>-un plan de </a:t>
            </a:r>
            <a:r>
              <a:rPr lang="en-GB" sz="2400" dirty="0" err="1">
                <a:solidFill>
                  <a:prstClr val="black"/>
                </a:solidFill>
                <a:effectLst>
                  <a:outerShdw blurRad="38100" dist="38100" dir="2700000" algn="tl">
                    <a:srgbClr val="000000">
                      <a:alpha val="43137"/>
                    </a:srgbClr>
                  </a:outerShdw>
                </a:effectLst>
                <a:ea typeface="+mn-ea"/>
                <a:cs typeface="+mn-cs"/>
              </a:rPr>
              <a:t>afaceri</a:t>
            </a:r>
            <a:r>
              <a:rPr lang="en-GB" sz="2400" dirty="0">
                <a:solidFill>
                  <a:prstClr val="black"/>
                </a:solidFill>
                <a:effectLst>
                  <a:outerShdw blurRad="38100" dist="38100" dir="2700000" algn="tl">
                    <a:srgbClr val="000000">
                      <a:alpha val="43137"/>
                    </a:srgbClr>
                  </a:outerShdw>
                </a:effectLst>
                <a:ea typeface="+mn-ea"/>
                <a:cs typeface="+mn-cs"/>
              </a:rPr>
              <a:t/>
            </a:r>
            <a:br>
              <a:rPr lang="en-GB" sz="2400" dirty="0">
                <a:solidFill>
                  <a:prstClr val="black"/>
                </a:solidFill>
                <a:effectLst>
                  <a:outerShdw blurRad="38100" dist="38100" dir="2700000" algn="tl">
                    <a:srgbClr val="000000">
                      <a:alpha val="43137"/>
                    </a:srgbClr>
                  </a:outerShdw>
                </a:effectLst>
                <a:ea typeface="+mn-ea"/>
                <a:cs typeface="+mn-cs"/>
              </a:rPr>
            </a:br>
            <a:endParaRPr lang="en-GB" sz="2400" dirty="0">
              <a:effectLst>
                <a:outerShdw blurRad="38100" dist="38100" dir="2700000" algn="tl">
                  <a:srgbClr val="000000">
                    <a:alpha val="43137"/>
                  </a:srgbClr>
                </a:outerShdw>
              </a:effectLst>
            </a:endParaRPr>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87565" y="4871546"/>
            <a:ext cx="3157289" cy="1931274"/>
          </a:xfrm>
          <a:prstGeom prst="rect">
            <a:avLst/>
          </a:prstGeom>
        </p:spPr>
      </p:pic>
    </p:spTree>
    <p:extLst>
      <p:ext uri="{BB962C8B-B14F-4D97-AF65-F5344CB8AC3E}">
        <p14:creationId xmlns:p14="http://schemas.microsoft.com/office/powerpoint/2010/main" val="2220378321"/>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20868" y="724588"/>
            <a:ext cx="11813629" cy="5676212"/>
          </a:xfrm>
        </p:spPr>
        <p:txBody>
          <a:bodyPr>
            <a:normAutofit/>
          </a:bodyPr>
          <a:lstStyle/>
          <a:p>
            <a:pPr algn="just"/>
            <a:r>
              <a:rPr lang="en-GB" sz="2000" dirty="0" err="1"/>
              <a:t>Astfel</a:t>
            </a:r>
            <a:r>
              <a:rPr lang="en-GB" sz="2000" dirty="0"/>
              <a:t> se </a:t>
            </a:r>
            <a:r>
              <a:rPr lang="en-GB" sz="2000" dirty="0" err="1"/>
              <a:t>poate</a:t>
            </a:r>
            <a:r>
              <a:rPr lang="en-GB" sz="2000" dirty="0"/>
              <a:t> </a:t>
            </a:r>
            <a:r>
              <a:rPr lang="en-GB" sz="2000" dirty="0" err="1"/>
              <a:t>intampla</a:t>
            </a:r>
            <a:r>
              <a:rPr lang="en-GB" sz="2000" dirty="0"/>
              <a:t> </a:t>
            </a:r>
            <a:r>
              <a:rPr lang="en-GB" sz="2000" dirty="0" err="1"/>
              <a:t>sa</a:t>
            </a:r>
            <a:r>
              <a:rPr lang="en-GB" sz="2000" dirty="0"/>
              <a:t> </a:t>
            </a:r>
            <a:r>
              <a:rPr lang="en-GB" sz="2000" dirty="0" err="1"/>
              <a:t>platiti</a:t>
            </a:r>
            <a:r>
              <a:rPr lang="en-GB" sz="2000" dirty="0"/>
              <a:t> </a:t>
            </a:r>
            <a:r>
              <a:rPr lang="en-GB" sz="2000" dirty="0" err="1"/>
              <a:t>impozite</a:t>
            </a:r>
            <a:r>
              <a:rPr lang="en-GB" sz="2000" dirty="0"/>
              <a:t> </a:t>
            </a:r>
            <a:r>
              <a:rPr lang="en-GB" sz="2000" dirty="0" err="1"/>
              <a:t>mai</a:t>
            </a:r>
            <a:r>
              <a:rPr lang="en-GB" sz="2000" dirty="0"/>
              <a:t> </a:t>
            </a:r>
            <a:r>
              <a:rPr lang="en-GB" sz="2000" dirty="0" err="1"/>
              <a:t>mari</a:t>
            </a:r>
            <a:r>
              <a:rPr lang="en-GB" sz="2000" dirty="0"/>
              <a:t> </a:t>
            </a:r>
            <a:r>
              <a:rPr lang="en-GB" sz="2000" dirty="0" err="1"/>
              <a:t>decat</a:t>
            </a:r>
            <a:r>
              <a:rPr lang="en-GB" sz="2000" dirty="0"/>
              <a:t> </a:t>
            </a:r>
            <a:r>
              <a:rPr lang="en-GB" sz="2000" dirty="0" err="1"/>
              <a:t>este</a:t>
            </a:r>
            <a:r>
              <a:rPr lang="en-GB" sz="2000" dirty="0"/>
              <a:t> </a:t>
            </a:r>
            <a:r>
              <a:rPr lang="en-GB" sz="2000" dirty="0" err="1"/>
              <a:t>cazul</a:t>
            </a:r>
            <a:r>
              <a:rPr lang="en-GB" sz="2000" dirty="0"/>
              <a:t> </a:t>
            </a:r>
            <a:r>
              <a:rPr lang="en-GB" sz="2000" dirty="0" err="1"/>
              <a:t>sau</a:t>
            </a:r>
            <a:r>
              <a:rPr lang="en-GB" sz="2000" dirty="0"/>
              <a:t> </a:t>
            </a:r>
            <a:r>
              <a:rPr lang="en-GB" sz="2000" dirty="0" err="1"/>
              <a:t>sa</a:t>
            </a:r>
            <a:r>
              <a:rPr lang="en-GB" sz="2000" dirty="0"/>
              <a:t> nu vi se </a:t>
            </a:r>
            <a:r>
              <a:rPr lang="en-GB" sz="2000" dirty="0" err="1"/>
              <a:t>aprobe</a:t>
            </a:r>
            <a:r>
              <a:rPr lang="en-GB" sz="2000" dirty="0"/>
              <a:t> un credit de care </a:t>
            </a:r>
            <a:r>
              <a:rPr lang="en-GB" sz="2000" dirty="0" err="1"/>
              <a:t>aveti</a:t>
            </a:r>
            <a:r>
              <a:rPr lang="en-GB" sz="2000" dirty="0"/>
              <a:t> </a:t>
            </a:r>
            <a:r>
              <a:rPr lang="en-GB" sz="2000" dirty="0" err="1"/>
              <a:t>nevoie</a:t>
            </a:r>
            <a:r>
              <a:rPr lang="en-GB" sz="2000" dirty="0"/>
              <a:t> </a:t>
            </a:r>
            <a:r>
              <a:rPr lang="en-GB" sz="2000" dirty="0" err="1"/>
              <a:t>pentru</a:t>
            </a:r>
            <a:r>
              <a:rPr lang="en-GB" sz="2000" dirty="0"/>
              <a:t> </a:t>
            </a:r>
            <a:r>
              <a:rPr lang="en-GB" sz="2000" dirty="0" err="1"/>
              <a:t>ca</a:t>
            </a:r>
            <a:r>
              <a:rPr lang="en-GB" sz="2000" dirty="0"/>
              <a:t> </a:t>
            </a:r>
            <a:r>
              <a:rPr lang="en-GB" sz="2000" dirty="0" err="1"/>
              <a:t>inregistrarile</a:t>
            </a:r>
            <a:r>
              <a:rPr lang="en-GB" sz="2000" dirty="0"/>
              <a:t> </a:t>
            </a:r>
            <a:r>
              <a:rPr lang="en-GB" sz="2000" dirty="0" err="1"/>
              <a:t>contabile</a:t>
            </a:r>
            <a:r>
              <a:rPr lang="en-GB" sz="2000" dirty="0"/>
              <a:t> </a:t>
            </a:r>
            <a:r>
              <a:rPr lang="en-GB" sz="2000" dirty="0" err="1"/>
              <a:t>arata</a:t>
            </a:r>
            <a:r>
              <a:rPr lang="en-GB" sz="2000" dirty="0"/>
              <a:t> o </a:t>
            </a:r>
            <a:r>
              <a:rPr lang="en-GB" sz="2000" dirty="0" err="1"/>
              <a:t>situatie</a:t>
            </a:r>
            <a:r>
              <a:rPr lang="en-GB" sz="2000" dirty="0"/>
              <a:t> </a:t>
            </a:r>
            <a:r>
              <a:rPr lang="en-GB" sz="2000" dirty="0" err="1"/>
              <a:t>mai</a:t>
            </a:r>
            <a:r>
              <a:rPr lang="en-GB" sz="2000" dirty="0"/>
              <a:t> </a:t>
            </a:r>
            <a:r>
              <a:rPr lang="en-GB" sz="2000" dirty="0" err="1"/>
              <a:t>rea</a:t>
            </a:r>
            <a:r>
              <a:rPr lang="en-GB" sz="2000" dirty="0"/>
              <a:t> </a:t>
            </a:r>
            <a:r>
              <a:rPr lang="en-GB" sz="2000" dirty="0" err="1"/>
              <a:t>decat</a:t>
            </a:r>
            <a:r>
              <a:rPr lang="en-GB" sz="2000" dirty="0"/>
              <a:t> </a:t>
            </a:r>
            <a:r>
              <a:rPr lang="en-GB" sz="2000" dirty="0" err="1"/>
              <a:t>cea</a:t>
            </a:r>
            <a:r>
              <a:rPr lang="en-GB" sz="2000" dirty="0"/>
              <a:t> </a:t>
            </a:r>
            <a:r>
              <a:rPr lang="en-GB" sz="2000" dirty="0" err="1"/>
              <a:t>reala</a:t>
            </a:r>
            <a:r>
              <a:rPr lang="en-GB" sz="2000" dirty="0"/>
              <a:t> a </a:t>
            </a:r>
            <a:r>
              <a:rPr lang="en-GB" sz="2000" dirty="0" err="1"/>
              <a:t>firmei</a:t>
            </a:r>
            <a:r>
              <a:rPr lang="en-GB" sz="2000" dirty="0"/>
              <a:t>. </a:t>
            </a:r>
            <a:r>
              <a:rPr lang="en-GB" sz="2000" dirty="0" err="1"/>
              <a:t>Cel</a:t>
            </a:r>
            <a:r>
              <a:rPr lang="en-GB" sz="2000" dirty="0"/>
              <a:t> </a:t>
            </a:r>
            <a:r>
              <a:rPr lang="en-GB" sz="2000" dirty="0" err="1"/>
              <a:t>mai</a:t>
            </a:r>
            <a:r>
              <a:rPr lang="en-GB" sz="2000" dirty="0"/>
              <a:t> mare </a:t>
            </a:r>
            <a:r>
              <a:rPr lang="en-GB" sz="2000" dirty="0" err="1"/>
              <a:t>dezavantaj</a:t>
            </a:r>
            <a:r>
              <a:rPr lang="en-GB" sz="2000" dirty="0"/>
              <a:t> </a:t>
            </a:r>
            <a:r>
              <a:rPr lang="en-GB" sz="2000" dirty="0" err="1"/>
              <a:t>este</a:t>
            </a:r>
            <a:r>
              <a:rPr lang="en-GB" sz="2000" dirty="0"/>
              <a:t> </a:t>
            </a:r>
            <a:r>
              <a:rPr lang="en-GB" sz="2000" dirty="0" err="1"/>
              <a:t>ca</a:t>
            </a:r>
            <a:r>
              <a:rPr lang="en-GB" sz="2000" dirty="0"/>
              <a:t> </a:t>
            </a:r>
            <a:r>
              <a:rPr lang="en-GB" sz="2000" dirty="0" err="1"/>
              <a:t>pierdeti</a:t>
            </a:r>
            <a:r>
              <a:rPr lang="en-GB" sz="2000" dirty="0"/>
              <a:t> un instrument </a:t>
            </a:r>
            <a:r>
              <a:rPr lang="en-GB" sz="2000" dirty="0" err="1"/>
              <a:t>valoros</a:t>
            </a:r>
            <a:r>
              <a:rPr lang="en-GB" sz="2000" dirty="0"/>
              <a:t> de </a:t>
            </a:r>
            <a:r>
              <a:rPr lang="en-GB" sz="2000" dirty="0" err="1"/>
              <a:t>evaluare</a:t>
            </a:r>
            <a:r>
              <a:rPr lang="en-GB" sz="2000" dirty="0"/>
              <a:t>, </a:t>
            </a:r>
            <a:r>
              <a:rPr lang="en-GB" sz="2000" dirty="0" err="1"/>
              <a:t>monitorizare</a:t>
            </a:r>
            <a:r>
              <a:rPr lang="en-GB" sz="2000" dirty="0"/>
              <a:t> </a:t>
            </a:r>
            <a:r>
              <a:rPr lang="en-GB" sz="2000" dirty="0" err="1"/>
              <a:t>si</a:t>
            </a:r>
            <a:r>
              <a:rPr lang="en-GB" sz="2000" dirty="0"/>
              <a:t> </a:t>
            </a:r>
            <a:r>
              <a:rPr lang="en-GB" sz="2000" dirty="0" err="1"/>
              <a:t>planificare</a:t>
            </a:r>
            <a:r>
              <a:rPr lang="en-GB" sz="2000" dirty="0"/>
              <a:t> a </a:t>
            </a:r>
            <a:r>
              <a:rPr lang="en-GB" sz="2000" dirty="0" err="1"/>
              <a:t>afacerii</a:t>
            </a:r>
            <a:r>
              <a:rPr lang="en-GB" sz="2000" dirty="0"/>
              <a:t> </a:t>
            </a:r>
            <a:r>
              <a:rPr lang="en-GB" sz="2000" dirty="0" err="1"/>
              <a:t>dvs</a:t>
            </a:r>
            <a:r>
              <a:rPr lang="en-GB" sz="2000" dirty="0"/>
              <a:t>.</a:t>
            </a:r>
          </a:p>
          <a:p>
            <a:pPr algn="just"/>
            <a:endParaRPr lang="en-GB" sz="800" dirty="0"/>
          </a:p>
          <a:p>
            <a:pPr algn="just"/>
            <a:r>
              <a:rPr lang="en-GB" sz="2000" b="1" dirty="0"/>
              <a:t>2. </a:t>
            </a:r>
            <a:r>
              <a:rPr lang="en-GB" sz="2000" b="1" dirty="0" err="1"/>
              <a:t>Informatiile</a:t>
            </a:r>
            <a:r>
              <a:rPr lang="en-GB" sz="2000" b="1" dirty="0"/>
              <a:t> legate de </a:t>
            </a:r>
            <a:r>
              <a:rPr lang="en-GB" sz="2000" b="1" dirty="0" err="1"/>
              <a:t>managementul</a:t>
            </a:r>
            <a:r>
              <a:rPr lang="en-GB" sz="2000" b="1" dirty="0"/>
              <a:t> </a:t>
            </a:r>
            <a:r>
              <a:rPr lang="en-GB" sz="2000" b="1" dirty="0" err="1" smtClean="0"/>
              <a:t>financiar</a:t>
            </a:r>
            <a:endParaRPr lang="en-GB" sz="2000" dirty="0"/>
          </a:p>
          <a:p>
            <a:pPr algn="just"/>
            <a:r>
              <a:rPr lang="en-GB" sz="2000" dirty="0" err="1"/>
              <a:t>Informatiile</a:t>
            </a:r>
            <a:r>
              <a:rPr lang="en-GB" sz="2000" dirty="0"/>
              <a:t> legate de </a:t>
            </a:r>
            <a:r>
              <a:rPr lang="en-GB" sz="2000" dirty="0" err="1"/>
              <a:t>managementul</a:t>
            </a:r>
            <a:r>
              <a:rPr lang="en-GB" sz="2000" dirty="0"/>
              <a:t> </a:t>
            </a:r>
            <a:r>
              <a:rPr lang="en-GB" sz="2000" dirty="0" err="1"/>
              <a:t>financiar</a:t>
            </a:r>
            <a:r>
              <a:rPr lang="en-GB" sz="2000" dirty="0"/>
              <a:t> </a:t>
            </a:r>
            <a:r>
              <a:rPr lang="en-GB" sz="2000" dirty="0" err="1"/>
              <a:t>sunt</a:t>
            </a:r>
            <a:r>
              <a:rPr lang="en-GB" sz="2000" dirty="0"/>
              <a:t> </a:t>
            </a:r>
            <a:r>
              <a:rPr lang="en-GB" sz="2000" dirty="0" err="1"/>
              <a:t>acele</a:t>
            </a:r>
            <a:r>
              <a:rPr lang="en-GB" sz="2000" dirty="0"/>
              <a:t> </a:t>
            </a:r>
            <a:r>
              <a:rPr lang="en-GB" sz="2000" dirty="0" err="1"/>
              <a:t>informatii</a:t>
            </a:r>
            <a:r>
              <a:rPr lang="en-GB" sz="2000" dirty="0"/>
              <a:t> cu </a:t>
            </a:r>
            <a:r>
              <a:rPr lang="en-GB" sz="2000" dirty="0" err="1"/>
              <a:t>caracter</a:t>
            </a:r>
            <a:r>
              <a:rPr lang="en-GB" sz="2000" dirty="0"/>
              <a:t> </a:t>
            </a:r>
            <a:r>
              <a:rPr lang="en-GB" sz="2000" dirty="0" err="1"/>
              <a:t>financiar</a:t>
            </a:r>
            <a:r>
              <a:rPr lang="en-GB" sz="2000" dirty="0"/>
              <a:t> </a:t>
            </a:r>
            <a:r>
              <a:rPr lang="en-GB" sz="2000" dirty="0" err="1"/>
              <a:t>sau</a:t>
            </a:r>
            <a:r>
              <a:rPr lang="en-GB" sz="2000" dirty="0"/>
              <a:t> cu </a:t>
            </a:r>
            <a:r>
              <a:rPr lang="en-GB" sz="2000" dirty="0" err="1"/>
              <a:t>implicatii</a:t>
            </a:r>
            <a:r>
              <a:rPr lang="en-GB" sz="2000" dirty="0"/>
              <a:t> </a:t>
            </a:r>
            <a:r>
              <a:rPr lang="en-GB" sz="2000" dirty="0" err="1"/>
              <a:t>financiare</a:t>
            </a:r>
            <a:r>
              <a:rPr lang="en-GB" sz="2000" dirty="0"/>
              <a:t>, care nu se </a:t>
            </a:r>
            <a:r>
              <a:rPr lang="en-GB" sz="2000" dirty="0" err="1"/>
              <a:t>regasesc</a:t>
            </a:r>
            <a:r>
              <a:rPr lang="en-GB" sz="2000" dirty="0"/>
              <a:t> in </a:t>
            </a:r>
            <a:r>
              <a:rPr lang="en-GB" sz="2000" dirty="0" err="1"/>
              <a:t>contabilitatea</a:t>
            </a:r>
            <a:r>
              <a:rPr lang="en-GB" sz="2000" dirty="0"/>
              <a:t> </a:t>
            </a:r>
            <a:r>
              <a:rPr lang="en-GB" sz="2000" dirty="0" err="1"/>
              <a:t>traditionala</a:t>
            </a:r>
            <a:r>
              <a:rPr lang="en-GB" sz="2000" dirty="0"/>
              <a:t> </a:t>
            </a:r>
            <a:r>
              <a:rPr lang="en-GB" sz="2000" dirty="0" err="1"/>
              <a:t>sau</a:t>
            </a:r>
            <a:r>
              <a:rPr lang="en-GB" sz="2000" dirty="0"/>
              <a:t> </a:t>
            </a:r>
            <a:r>
              <a:rPr lang="en-GB" sz="2000" dirty="0" err="1"/>
              <a:t>sunt</a:t>
            </a:r>
            <a:r>
              <a:rPr lang="en-GB" sz="2000" dirty="0"/>
              <a:t> </a:t>
            </a:r>
            <a:r>
              <a:rPr lang="en-GB" sz="2000" dirty="0" err="1"/>
              <a:t>greu</a:t>
            </a:r>
            <a:r>
              <a:rPr lang="en-GB" sz="2000" dirty="0"/>
              <a:t> de </a:t>
            </a:r>
            <a:r>
              <a:rPr lang="en-GB" sz="2000" dirty="0" err="1"/>
              <a:t>identificat</a:t>
            </a:r>
            <a:r>
              <a:rPr lang="en-GB" sz="2000" dirty="0"/>
              <a:t>. </a:t>
            </a:r>
            <a:r>
              <a:rPr lang="en-GB" sz="2000" dirty="0" err="1"/>
              <a:t>Astfel</a:t>
            </a:r>
            <a:r>
              <a:rPr lang="en-GB" sz="2000" dirty="0"/>
              <a:t> de </a:t>
            </a:r>
            <a:r>
              <a:rPr lang="en-GB" sz="2000" dirty="0" err="1"/>
              <a:t>informatii</a:t>
            </a:r>
            <a:r>
              <a:rPr lang="en-GB" sz="2000" dirty="0"/>
              <a:t> pot </a:t>
            </a:r>
            <a:r>
              <a:rPr lang="en-GB" sz="2000" dirty="0" err="1"/>
              <a:t>sa</a:t>
            </a:r>
            <a:r>
              <a:rPr lang="en-GB" sz="2000" dirty="0"/>
              <a:t> fie </a:t>
            </a:r>
            <a:r>
              <a:rPr lang="en-GB" sz="2000" dirty="0" err="1"/>
              <a:t>uneori</a:t>
            </a:r>
            <a:r>
              <a:rPr lang="en-GB" sz="2000" dirty="0"/>
              <a:t> decisive in </a:t>
            </a:r>
            <a:r>
              <a:rPr lang="en-GB" sz="2000" dirty="0" err="1"/>
              <a:t>vederea</a:t>
            </a:r>
            <a:r>
              <a:rPr lang="en-GB" sz="2000" dirty="0"/>
              <a:t> </a:t>
            </a:r>
            <a:r>
              <a:rPr lang="en-GB" sz="2000" dirty="0" err="1"/>
              <a:t>evaluarii</a:t>
            </a:r>
            <a:r>
              <a:rPr lang="en-GB" sz="2000" dirty="0"/>
              <a:t> </a:t>
            </a:r>
            <a:r>
              <a:rPr lang="en-GB" sz="2000" dirty="0" err="1"/>
              <a:t>unei</a:t>
            </a:r>
            <a:r>
              <a:rPr lang="en-GB" sz="2000" dirty="0"/>
              <a:t> </a:t>
            </a:r>
            <a:r>
              <a:rPr lang="en-GB" sz="2000" dirty="0" err="1"/>
              <a:t>firme</a:t>
            </a:r>
            <a:r>
              <a:rPr lang="en-GB" sz="2000" dirty="0"/>
              <a:t> </a:t>
            </a:r>
            <a:r>
              <a:rPr lang="en-GB" sz="2000" dirty="0" err="1"/>
              <a:t>sau</a:t>
            </a:r>
            <a:r>
              <a:rPr lang="en-GB" sz="2000" dirty="0"/>
              <a:t> </a:t>
            </a:r>
            <a:r>
              <a:rPr lang="en-GB" sz="2000" dirty="0" err="1"/>
              <a:t>pentru</a:t>
            </a:r>
            <a:r>
              <a:rPr lang="en-GB" sz="2000" dirty="0"/>
              <a:t> </a:t>
            </a:r>
            <a:r>
              <a:rPr lang="en-GB" sz="2000" dirty="0" err="1"/>
              <a:t>realizarea</a:t>
            </a:r>
            <a:r>
              <a:rPr lang="en-GB" sz="2000" dirty="0"/>
              <a:t> </a:t>
            </a:r>
            <a:r>
              <a:rPr lang="en-GB" sz="2000" dirty="0" err="1"/>
              <a:t>unei</a:t>
            </a:r>
            <a:r>
              <a:rPr lang="en-GB" sz="2000" dirty="0"/>
              <a:t> </a:t>
            </a:r>
            <a:r>
              <a:rPr lang="en-GB" sz="2000" dirty="0" err="1"/>
              <a:t>planificari</a:t>
            </a:r>
            <a:r>
              <a:rPr lang="en-GB" sz="2000" dirty="0"/>
              <a:t> </a:t>
            </a:r>
            <a:r>
              <a:rPr lang="en-GB" sz="2000" dirty="0" err="1"/>
              <a:t>corecte</a:t>
            </a:r>
            <a:r>
              <a:rPr lang="en-GB" sz="2000" dirty="0"/>
              <a:t>. </a:t>
            </a:r>
          </a:p>
          <a:p>
            <a:pPr algn="just"/>
            <a:endParaRPr lang="en-GB" sz="800" dirty="0"/>
          </a:p>
          <a:p>
            <a:pPr algn="just"/>
            <a:r>
              <a:rPr lang="en-GB" sz="2000" b="1" dirty="0"/>
              <a:t>3. </a:t>
            </a:r>
            <a:r>
              <a:rPr lang="en-GB" sz="2000" b="1" dirty="0" err="1"/>
              <a:t>Situatiile</a:t>
            </a:r>
            <a:r>
              <a:rPr lang="en-GB" sz="2000" b="1" dirty="0"/>
              <a:t> </a:t>
            </a:r>
            <a:r>
              <a:rPr lang="en-GB" sz="2000" b="1" dirty="0" err="1"/>
              <a:t>financiare</a:t>
            </a:r>
            <a:r>
              <a:rPr lang="en-GB" sz="2000" b="1" dirty="0"/>
              <a:t> </a:t>
            </a:r>
            <a:r>
              <a:rPr lang="en-GB" sz="2000" b="1" dirty="0" err="1"/>
              <a:t>dintr</a:t>
            </a:r>
            <a:r>
              <a:rPr lang="en-GB" sz="2000" b="1" dirty="0"/>
              <a:t>-un plan de </a:t>
            </a:r>
            <a:r>
              <a:rPr lang="en-GB" sz="2000" b="1" dirty="0" err="1" smtClean="0"/>
              <a:t>afaceri</a:t>
            </a:r>
            <a:endParaRPr lang="en-GB" sz="2000" dirty="0"/>
          </a:p>
          <a:p>
            <a:pPr marL="109728" indent="0" algn="just">
              <a:buNone/>
            </a:pPr>
            <a:r>
              <a:rPr lang="en-GB" sz="2000" dirty="0" err="1"/>
              <a:t>Situatiile</a:t>
            </a:r>
            <a:r>
              <a:rPr lang="en-GB" sz="2000" dirty="0"/>
              <a:t> </a:t>
            </a:r>
            <a:r>
              <a:rPr lang="en-GB" sz="2000" dirty="0" err="1"/>
              <a:t>financiare</a:t>
            </a:r>
            <a:r>
              <a:rPr lang="en-GB" sz="2000" dirty="0"/>
              <a:t> care </a:t>
            </a:r>
            <a:r>
              <a:rPr lang="en-GB" sz="2000" dirty="0" err="1"/>
              <a:t>fac</a:t>
            </a:r>
            <a:r>
              <a:rPr lang="en-GB" sz="2000" dirty="0"/>
              <a:t> parte </a:t>
            </a:r>
            <a:r>
              <a:rPr lang="en-GB" sz="2000" dirty="0" err="1"/>
              <a:t>dintr</a:t>
            </a:r>
            <a:r>
              <a:rPr lang="en-GB" sz="2000" dirty="0"/>
              <a:t>-un plan de </a:t>
            </a:r>
            <a:r>
              <a:rPr lang="en-GB" sz="2000" dirty="0" err="1"/>
              <a:t>afaceri</a:t>
            </a:r>
            <a:r>
              <a:rPr lang="en-GB" sz="2000" dirty="0"/>
              <a:t> </a:t>
            </a:r>
            <a:r>
              <a:rPr lang="en-GB" sz="2000" dirty="0" err="1"/>
              <a:t>sunt</a:t>
            </a:r>
            <a:r>
              <a:rPr lang="en-GB" sz="2000" dirty="0"/>
              <a:t> de </a:t>
            </a:r>
            <a:r>
              <a:rPr lang="en-GB" sz="2000" dirty="0" err="1"/>
              <a:t>doua</a:t>
            </a:r>
            <a:r>
              <a:rPr lang="en-GB" sz="2000" dirty="0"/>
              <a:t> </a:t>
            </a:r>
            <a:r>
              <a:rPr lang="en-GB" sz="2000" dirty="0" err="1"/>
              <a:t>tipuri</a:t>
            </a:r>
            <a:r>
              <a:rPr lang="en-GB" sz="2000" dirty="0" smtClean="0"/>
              <a:t>:</a:t>
            </a:r>
          </a:p>
          <a:p>
            <a:pPr algn="just"/>
            <a:r>
              <a:rPr lang="en-GB" sz="2000" dirty="0"/>
              <a:t>I. </a:t>
            </a:r>
            <a:r>
              <a:rPr lang="en-GB" sz="2000" dirty="0" err="1"/>
              <a:t>Situatii</a:t>
            </a:r>
            <a:r>
              <a:rPr lang="en-GB" sz="2000" dirty="0"/>
              <a:t> standard, </a:t>
            </a:r>
            <a:r>
              <a:rPr lang="en-GB" sz="2000" dirty="0" err="1"/>
              <a:t>realizate</a:t>
            </a:r>
            <a:r>
              <a:rPr lang="en-GB" sz="2000" dirty="0"/>
              <a:t> in general </a:t>
            </a:r>
            <a:r>
              <a:rPr lang="en-GB" sz="2000" dirty="0" err="1"/>
              <a:t>pe</a:t>
            </a:r>
            <a:r>
              <a:rPr lang="en-GB" sz="2000" dirty="0"/>
              <a:t> </a:t>
            </a:r>
            <a:r>
              <a:rPr lang="en-GB" sz="2000" dirty="0" err="1"/>
              <a:t>baza</a:t>
            </a:r>
            <a:r>
              <a:rPr lang="en-GB" sz="2000" dirty="0"/>
              <a:t> </a:t>
            </a:r>
            <a:r>
              <a:rPr lang="en-GB" sz="2000" dirty="0" err="1"/>
              <a:t>informatiilor</a:t>
            </a:r>
            <a:r>
              <a:rPr lang="en-GB" sz="2000" dirty="0"/>
              <a:t> </a:t>
            </a:r>
            <a:r>
              <a:rPr lang="en-GB" sz="2000" dirty="0" err="1"/>
              <a:t>financiare</a:t>
            </a:r>
            <a:r>
              <a:rPr lang="en-GB" sz="2000" dirty="0"/>
              <a:t> </a:t>
            </a:r>
            <a:r>
              <a:rPr lang="en-GB" sz="2000" dirty="0" err="1"/>
              <a:t>pe</a:t>
            </a:r>
            <a:r>
              <a:rPr lang="en-GB" sz="2000" dirty="0"/>
              <a:t> care le </a:t>
            </a:r>
            <a:r>
              <a:rPr lang="en-GB" sz="2000" dirty="0" err="1"/>
              <a:t>oferiti</a:t>
            </a:r>
            <a:r>
              <a:rPr lang="en-GB" sz="2000" dirty="0" smtClean="0"/>
              <a:t>.</a:t>
            </a:r>
            <a:endParaRPr lang="en-GB" sz="2000" dirty="0"/>
          </a:p>
          <a:p>
            <a:pPr algn="just"/>
            <a:r>
              <a:rPr lang="en-GB" sz="2000" dirty="0"/>
              <a:t>II. </a:t>
            </a:r>
            <a:r>
              <a:rPr lang="en-GB" sz="2000" dirty="0" err="1"/>
              <a:t>Situatii</a:t>
            </a:r>
            <a:r>
              <a:rPr lang="en-GB" sz="2000" dirty="0"/>
              <a:t> </a:t>
            </a:r>
            <a:r>
              <a:rPr lang="en-GB" sz="2000" dirty="0" err="1"/>
              <a:t>specifice</a:t>
            </a:r>
            <a:r>
              <a:rPr lang="en-GB" sz="2000" dirty="0"/>
              <a:t> </a:t>
            </a:r>
            <a:r>
              <a:rPr lang="en-GB" sz="2000" dirty="0" err="1"/>
              <a:t>activitatii</a:t>
            </a:r>
            <a:r>
              <a:rPr lang="en-GB" sz="2000" dirty="0"/>
              <a:t> </a:t>
            </a:r>
            <a:r>
              <a:rPr lang="en-GB" sz="2000" dirty="0" err="1"/>
              <a:t>dvs</a:t>
            </a:r>
            <a:r>
              <a:rPr lang="en-GB" sz="2000" dirty="0"/>
              <a:t>. .</a:t>
            </a:r>
          </a:p>
        </p:txBody>
      </p:sp>
      <p:sp>
        <p:nvSpPr>
          <p:cNvPr id="4" name="Title 2"/>
          <p:cNvSpPr>
            <a:spLocks noGrp="1"/>
          </p:cNvSpPr>
          <p:nvPr>
            <p:ph type="title"/>
          </p:nvPr>
        </p:nvSpPr>
        <p:spPr>
          <a:xfrm>
            <a:off x="136634" y="148514"/>
            <a:ext cx="10972800" cy="813183"/>
          </a:xfrm>
        </p:spPr>
        <p:txBody>
          <a:bodyPr>
            <a:noAutofit/>
          </a:bodyPr>
          <a:lstStyle/>
          <a:p>
            <a:pPr marL="365760" lvl="0" indent="-256032">
              <a:spcBef>
                <a:spcPts val="400"/>
              </a:spcBef>
            </a:pPr>
            <a:r>
              <a:rPr lang="en-GB" sz="2400" dirty="0" err="1">
                <a:solidFill>
                  <a:prstClr val="black"/>
                </a:solidFill>
                <a:effectLst>
                  <a:outerShdw blurRad="38100" dist="38100" dir="2700000" algn="tl">
                    <a:srgbClr val="000000">
                      <a:alpha val="43137"/>
                    </a:srgbClr>
                  </a:outerShdw>
                </a:effectLst>
                <a:ea typeface="+mn-ea"/>
                <a:cs typeface="+mn-cs"/>
              </a:rPr>
              <a:t>Previziuni</a:t>
            </a:r>
            <a:r>
              <a:rPr lang="en-GB" sz="2400" dirty="0">
                <a:solidFill>
                  <a:prstClr val="black"/>
                </a:solidFill>
                <a:effectLst>
                  <a:outerShdw blurRad="38100" dist="38100" dir="2700000" algn="tl">
                    <a:srgbClr val="000000">
                      <a:alpha val="43137"/>
                    </a:srgbClr>
                  </a:outerShdw>
                </a:effectLst>
                <a:ea typeface="+mn-ea"/>
                <a:cs typeface="+mn-cs"/>
              </a:rPr>
              <a:t> </a:t>
            </a:r>
            <a:r>
              <a:rPr lang="en-GB" sz="2400" dirty="0" err="1">
                <a:solidFill>
                  <a:prstClr val="black"/>
                </a:solidFill>
                <a:effectLst>
                  <a:outerShdw blurRad="38100" dist="38100" dir="2700000" algn="tl">
                    <a:srgbClr val="000000">
                      <a:alpha val="43137"/>
                    </a:srgbClr>
                  </a:outerShdw>
                </a:effectLst>
                <a:ea typeface="+mn-ea"/>
                <a:cs typeface="+mn-cs"/>
              </a:rPr>
              <a:t>financiare</a:t>
            </a:r>
            <a:r>
              <a:rPr lang="en-GB" sz="2400" dirty="0">
                <a:solidFill>
                  <a:prstClr val="black"/>
                </a:solidFill>
                <a:effectLst>
                  <a:outerShdw blurRad="38100" dist="38100" dir="2700000" algn="tl">
                    <a:srgbClr val="000000">
                      <a:alpha val="43137"/>
                    </a:srgbClr>
                  </a:outerShdw>
                </a:effectLst>
                <a:ea typeface="+mn-ea"/>
                <a:cs typeface="+mn-cs"/>
              </a:rPr>
              <a:t> </a:t>
            </a:r>
            <a:r>
              <a:rPr lang="en-GB" sz="2400" dirty="0" err="1">
                <a:solidFill>
                  <a:prstClr val="black"/>
                </a:solidFill>
                <a:effectLst>
                  <a:outerShdw blurRad="38100" dist="38100" dir="2700000" algn="tl">
                    <a:srgbClr val="000000">
                      <a:alpha val="43137"/>
                    </a:srgbClr>
                  </a:outerShdw>
                </a:effectLst>
                <a:ea typeface="+mn-ea"/>
                <a:cs typeface="+mn-cs"/>
              </a:rPr>
              <a:t>intr</a:t>
            </a:r>
            <a:r>
              <a:rPr lang="en-GB" sz="2400" dirty="0">
                <a:solidFill>
                  <a:prstClr val="black"/>
                </a:solidFill>
                <a:effectLst>
                  <a:outerShdw blurRad="38100" dist="38100" dir="2700000" algn="tl">
                    <a:srgbClr val="000000">
                      <a:alpha val="43137"/>
                    </a:srgbClr>
                  </a:outerShdw>
                </a:effectLst>
                <a:ea typeface="+mn-ea"/>
                <a:cs typeface="+mn-cs"/>
              </a:rPr>
              <a:t>-un plan de </a:t>
            </a:r>
            <a:r>
              <a:rPr lang="en-GB" sz="2400" dirty="0" err="1">
                <a:solidFill>
                  <a:prstClr val="black"/>
                </a:solidFill>
                <a:effectLst>
                  <a:outerShdw blurRad="38100" dist="38100" dir="2700000" algn="tl">
                    <a:srgbClr val="000000">
                      <a:alpha val="43137"/>
                    </a:srgbClr>
                  </a:outerShdw>
                </a:effectLst>
                <a:ea typeface="+mn-ea"/>
                <a:cs typeface="+mn-cs"/>
              </a:rPr>
              <a:t>afaceri</a:t>
            </a:r>
            <a:r>
              <a:rPr lang="en-GB" sz="2400" dirty="0">
                <a:solidFill>
                  <a:prstClr val="black"/>
                </a:solidFill>
                <a:effectLst>
                  <a:outerShdw blurRad="38100" dist="38100" dir="2700000" algn="tl">
                    <a:srgbClr val="000000">
                      <a:alpha val="43137"/>
                    </a:srgbClr>
                  </a:outerShdw>
                </a:effectLst>
                <a:ea typeface="+mn-ea"/>
                <a:cs typeface="+mn-cs"/>
              </a:rPr>
              <a:t/>
            </a:r>
            <a:br>
              <a:rPr lang="en-GB" sz="2400" dirty="0">
                <a:solidFill>
                  <a:prstClr val="black"/>
                </a:solidFill>
                <a:effectLst>
                  <a:outerShdw blurRad="38100" dist="38100" dir="2700000" algn="tl">
                    <a:srgbClr val="000000">
                      <a:alpha val="43137"/>
                    </a:srgbClr>
                  </a:outerShdw>
                </a:effectLst>
                <a:ea typeface="+mn-ea"/>
                <a:cs typeface="+mn-cs"/>
              </a:rPr>
            </a:br>
            <a:endParaRPr lang="en-GB" sz="2400" dirty="0">
              <a:effectLst>
                <a:outerShdw blurRad="38100" dist="38100" dir="2700000" algn="tl">
                  <a:srgbClr val="000000">
                    <a:alpha val="43137"/>
                  </a:srgbClr>
                </a:outerShdw>
              </a:effectLst>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72625" y="5114925"/>
            <a:ext cx="2619375" cy="1743075"/>
          </a:xfrm>
          <a:prstGeom prst="rect">
            <a:avLst/>
          </a:prstGeom>
        </p:spPr>
      </p:pic>
    </p:spTree>
    <p:extLst>
      <p:ext uri="{BB962C8B-B14F-4D97-AF65-F5344CB8AC3E}">
        <p14:creationId xmlns:p14="http://schemas.microsoft.com/office/powerpoint/2010/main" val="2635522914"/>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693683"/>
            <a:ext cx="11987048" cy="5596758"/>
          </a:xfrm>
        </p:spPr>
        <p:txBody>
          <a:bodyPr>
            <a:noAutofit/>
          </a:bodyPr>
          <a:lstStyle/>
          <a:p>
            <a:pPr algn="just"/>
            <a:r>
              <a:rPr lang="vi-VN" sz="2000" dirty="0"/>
              <a:t>Ca manager de firmă mică este posibil ca lucrurile să nu meargă întotdeauna conform planurilor tale, dar asta nu înseamnă că trebuie să te descurajezi. Înainte de a lua decizii cu privire la evoluția afacerii tale trebuie să știi unde te îndrepți, iar o metodă bună de a obține mai multe perspective este să faci </a:t>
            </a:r>
            <a:r>
              <a:rPr lang="vi-VN" sz="2000" b="1" i="1" dirty="0"/>
              <a:t>previziuni ale încasărilor și plăților</a:t>
            </a:r>
            <a:r>
              <a:rPr lang="vi-VN" sz="2000" dirty="0" smtClean="0"/>
              <a:t>.</a:t>
            </a:r>
            <a:endParaRPr lang="en-US" sz="2000" dirty="0" smtClean="0"/>
          </a:p>
          <a:p>
            <a:pPr marL="109728" indent="0" algn="just">
              <a:buNone/>
            </a:pPr>
            <a:r>
              <a:rPr lang="en-GB" sz="2000" i="1" dirty="0"/>
              <a:t>Cum </a:t>
            </a:r>
            <a:r>
              <a:rPr lang="en-GB" sz="2000" i="1" dirty="0" err="1"/>
              <a:t>faci</a:t>
            </a:r>
            <a:r>
              <a:rPr lang="en-GB" sz="2000" i="1" dirty="0"/>
              <a:t> </a:t>
            </a:r>
            <a:r>
              <a:rPr lang="en-GB" sz="2000" i="1" dirty="0" err="1"/>
              <a:t>previziunea</a:t>
            </a:r>
            <a:r>
              <a:rPr lang="en-GB" sz="2000" i="1" dirty="0"/>
              <a:t> </a:t>
            </a:r>
            <a:r>
              <a:rPr lang="en-GB" sz="2000" i="1" dirty="0" err="1" smtClean="0"/>
              <a:t>veniturilor</a:t>
            </a:r>
            <a:r>
              <a:rPr lang="en-GB" sz="2000" i="1" dirty="0" smtClean="0"/>
              <a:t>?</a:t>
            </a:r>
          </a:p>
          <a:p>
            <a:pPr algn="just">
              <a:buFont typeface="Wingdings" pitchFamily="2" charset="2"/>
              <a:buChar char="v"/>
            </a:pPr>
            <a:r>
              <a:rPr lang="vi-VN" sz="2000" dirty="0"/>
              <a:t>Previziunea veniturilor poate părea dificilă, dar dacă ai o evidență a încasărilor și plăților, te poți folosi de câteva metode pentru a face prognoze</a:t>
            </a:r>
            <a:r>
              <a:rPr lang="vi-VN" sz="2000" dirty="0" smtClean="0"/>
              <a:t>.</a:t>
            </a:r>
            <a:endParaRPr lang="vi-VN" sz="2000" dirty="0"/>
          </a:p>
          <a:p>
            <a:pPr algn="just">
              <a:buFont typeface="Wingdings" pitchFamily="2" charset="2"/>
              <a:buChar char="v"/>
            </a:pPr>
            <a:r>
              <a:rPr lang="vi-VN" sz="2000" dirty="0"/>
              <a:t>Cea mai simplă cale este să împarți produsele pe care le vinzi pe categorii și odată ce ai făcut asta, estimează volumul vânzărilor multiplicând numărul de unități cu prețul de vânzare, pentru fiecare lună</a:t>
            </a:r>
            <a:r>
              <a:rPr lang="vi-VN" sz="2000" dirty="0" smtClean="0"/>
              <a:t>.</a:t>
            </a:r>
            <a:endParaRPr lang="vi-VN" sz="2000" dirty="0"/>
          </a:p>
          <a:p>
            <a:pPr algn="just">
              <a:buFont typeface="Wingdings" pitchFamily="2" charset="2"/>
              <a:buChar char="v"/>
            </a:pPr>
            <a:r>
              <a:rPr lang="vi-VN" sz="2000" dirty="0"/>
              <a:t>Să spunem că deții o cofetărie într-o zonă rezidențială, iar cea mai profitabilă categorie de produse sunt eclerele. În luna octombrie estimezi că vei vinde 1200 eclere, prețul unui singur produs fiind 7 RON; 1200 eclere x 7 RON = 8.400 RON. Așadar, în planul tău de cash flow, proiecția de încasări pe luna octombrie pe categoria Eclere va apărea ca fiind de 8.400 RON</a:t>
            </a:r>
            <a:r>
              <a:rPr lang="vi-VN" sz="2000" dirty="0" smtClean="0"/>
              <a:t>.</a:t>
            </a:r>
            <a:endParaRPr lang="vi-VN" sz="2000" dirty="0"/>
          </a:p>
          <a:p>
            <a:pPr algn="just">
              <a:buFont typeface="Wingdings" pitchFamily="2" charset="2"/>
              <a:buChar char="v"/>
            </a:pPr>
            <a:r>
              <a:rPr lang="vi-VN" sz="2000" dirty="0"/>
              <a:t>Pe măsură ce timpul trece, vezi care e diferența dintre încasările previzionate și cele realizate. Există anumite tipare care se repetă? În ce perioadă a anului? Care sunt diferențele? Sunt însemnate? Pot fi corelate cu anumite evenimente care au loc în economia locală/ globală? În funcție de diferențele dintre previziuni și tranzacțiile realizate, poți ajusta cu același procent de creștere sau descreștere și următoarele tranzacții prognozate.</a:t>
            </a:r>
            <a:endParaRPr lang="en-GB" sz="2000" dirty="0"/>
          </a:p>
        </p:txBody>
      </p:sp>
      <p:sp>
        <p:nvSpPr>
          <p:cNvPr id="3" name="Title 2"/>
          <p:cNvSpPr>
            <a:spLocks noGrp="1"/>
          </p:cNvSpPr>
          <p:nvPr>
            <p:ph type="title"/>
          </p:nvPr>
        </p:nvSpPr>
        <p:spPr>
          <a:xfrm>
            <a:off x="0" y="0"/>
            <a:ext cx="10972800" cy="639762"/>
          </a:xfrm>
        </p:spPr>
        <p:txBody>
          <a:bodyPr>
            <a:normAutofit/>
          </a:bodyPr>
          <a:lstStyle/>
          <a:p>
            <a:r>
              <a:rPr lang="en-GB" sz="2400" dirty="0" err="1"/>
              <a:t>Previziuni</a:t>
            </a:r>
            <a:r>
              <a:rPr lang="en-GB" sz="2400" dirty="0"/>
              <a:t> </a:t>
            </a:r>
            <a:r>
              <a:rPr lang="en-GB" sz="2400" dirty="0" err="1" smtClean="0"/>
              <a:t>financiare</a:t>
            </a:r>
            <a:endParaRPr lang="en-GB" sz="2400" dirty="0"/>
          </a:p>
        </p:txBody>
      </p:sp>
    </p:spTree>
    <p:extLst>
      <p:ext uri="{BB962C8B-B14F-4D97-AF65-F5344CB8AC3E}">
        <p14:creationId xmlns:p14="http://schemas.microsoft.com/office/powerpoint/2010/main" val="4222657604"/>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61071"/>
            <a:ext cx="12013324" cy="5896929"/>
          </a:xfrm>
        </p:spPr>
        <p:txBody>
          <a:bodyPr>
            <a:noAutofit/>
          </a:bodyPr>
          <a:lstStyle/>
          <a:p>
            <a:pPr marL="109728" indent="0" algn="just">
              <a:buNone/>
            </a:pPr>
            <a:r>
              <a:rPr lang="vi-VN" sz="1800" b="1" dirty="0"/>
              <a:t>Ce trebuie să iei în considerare când faci previziunile veniturilor?</a:t>
            </a:r>
          </a:p>
          <a:p>
            <a:pPr algn="just"/>
            <a:r>
              <a:rPr lang="vi-VN" sz="1800" b="1" dirty="0"/>
              <a:t>Rezultatele financiare </a:t>
            </a:r>
            <a:r>
              <a:rPr lang="vi-VN" sz="1800" b="1" dirty="0" smtClean="0"/>
              <a:t>trecute</a:t>
            </a:r>
            <a:endParaRPr lang="vi-VN" sz="1800" b="1" dirty="0"/>
          </a:p>
          <a:p>
            <a:pPr marL="109728" indent="0" algn="just">
              <a:buNone/>
            </a:pPr>
            <a:r>
              <a:rPr lang="vi-VN" sz="1800" dirty="0"/>
              <a:t>Primul loc în care trebuie să te uiți atunci când faci previziuni financiare este, ironic sau nu, trecutul. Revizuiește toate datele financiare ca să poți construi predicții, vezi ce pattern-uri sunt, pune-ți întrebări precum ”Câte vânzări am avut luna trecută?” sau ”Câte vânzări am avut în aceeași perioadă a anului trecut?”. Poate că nu ai expertiză financiară, dar tu ești persoana care își cunoaște cel mai bine afacerea. Uitându-te la aceste tipare, poți să faci presupuneri care să se apropie de situația reală, iar dacă știi care a fost rata de creștere a firmei tale până în prezent, poți să îți faci o idee destul de clară despre cât și cum va crește în continuare</a:t>
            </a:r>
            <a:r>
              <a:rPr lang="vi-VN" sz="1800" dirty="0" smtClean="0"/>
              <a:t>.</a:t>
            </a:r>
            <a:endParaRPr lang="vi-VN" sz="1800" dirty="0"/>
          </a:p>
          <a:p>
            <a:pPr algn="just"/>
            <a:r>
              <a:rPr lang="vi-VN" sz="1800" b="1" dirty="0"/>
              <a:t>Tendințele în vânzări</a:t>
            </a:r>
          </a:p>
          <a:p>
            <a:pPr marL="109728" indent="0" algn="just">
              <a:buNone/>
            </a:pPr>
            <a:r>
              <a:rPr lang="vi-VN" sz="1800" dirty="0" smtClean="0"/>
              <a:t>În </a:t>
            </a:r>
            <a:r>
              <a:rPr lang="vi-VN" sz="1800" dirty="0"/>
              <a:t>prezent, poate că vânzările tale cresc într-un ritm susținut, însă această situație s-ar putea schimba destul de rapid pentru că există un număr nelimitat de factori care îți pot afecta afacerea. Ia în considerare schimbările din piață, tendințele economice semestriale sau anuale, sezonalitatea business-ului sau alte aspecte cheie care țin strict de afacerea ta: promoții, discount-uri, extinderea paletei de produse/ servicii</a:t>
            </a:r>
            <a:r>
              <a:rPr lang="vi-VN" sz="1800" dirty="0" smtClean="0"/>
              <a:t>.</a:t>
            </a:r>
            <a:endParaRPr lang="vi-VN" sz="1800" dirty="0"/>
          </a:p>
          <a:p>
            <a:pPr algn="just"/>
            <a:r>
              <a:rPr lang="vi-VN" sz="1800" b="1" dirty="0"/>
              <a:t>Situația altor afaceri</a:t>
            </a:r>
          </a:p>
          <a:p>
            <a:pPr marL="109728" indent="0" algn="just">
              <a:buNone/>
            </a:pPr>
            <a:r>
              <a:rPr lang="vi-VN" sz="1800" dirty="0" smtClean="0"/>
              <a:t>Informațiile </a:t>
            </a:r>
            <a:r>
              <a:rPr lang="vi-VN" sz="1800" dirty="0"/>
              <a:t>financiare ale altor companii similare îți pot fi utile atunci când faci previzionarea încasărilor. Poți să observi unde te situezi, dacă ești peste sau sub media din industrie — această practică îți poate fi de ajutor mai ales dacă abia ți-ai înființat firma și nu ai înregistrări financiare anterioare pe care să-ți bazezi proiecțiile.</a:t>
            </a:r>
            <a:endParaRPr lang="en-GB" sz="1800" dirty="0"/>
          </a:p>
        </p:txBody>
      </p:sp>
      <p:sp>
        <p:nvSpPr>
          <p:cNvPr id="3" name="Title 2"/>
          <p:cNvSpPr>
            <a:spLocks noGrp="1"/>
          </p:cNvSpPr>
          <p:nvPr>
            <p:ph type="title"/>
          </p:nvPr>
        </p:nvSpPr>
        <p:spPr>
          <a:xfrm>
            <a:off x="152400" y="180045"/>
            <a:ext cx="10972800" cy="560934"/>
          </a:xfrm>
        </p:spPr>
        <p:txBody>
          <a:bodyPr>
            <a:normAutofit/>
          </a:bodyPr>
          <a:lstStyle/>
          <a:p>
            <a:r>
              <a:rPr lang="en-GB" sz="2400" dirty="0" err="1"/>
              <a:t>Previziuni</a:t>
            </a:r>
            <a:r>
              <a:rPr lang="en-GB" sz="2400" dirty="0"/>
              <a:t> </a:t>
            </a:r>
            <a:r>
              <a:rPr lang="en-GB" sz="2400" dirty="0" err="1"/>
              <a:t>financiare</a:t>
            </a: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72625" y="0"/>
            <a:ext cx="2619375" cy="1743075"/>
          </a:xfrm>
          <a:prstGeom prst="rect">
            <a:avLst/>
          </a:prstGeom>
        </p:spPr>
      </p:pic>
    </p:spTree>
    <p:extLst>
      <p:ext uri="{BB962C8B-B14F-4D97-AF65-F5344CB8AC3E}">
        <p14:creationId xmlns:p14="http://schemas.microsoft.com/office/powerpoint/2010/main" val="319067243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400" y="850712"/>
            <a:ext cx="11813627" cy="5392432"/>
          </a:xfrm>
        </p:spPr>
        <p:txBody>
          <a:bodyPr>
            <a:noAutofit/>
          </a:bodyPr>
          <a:lstStyle/>
          <a:p>
            <a:pPr marL="109728" indent="0" algn="just">
              <a:buNone/>
            </a:pPr>
            <a:r>
              <a:rPr lang="vi-VN" sz="1800" b="1" i="1" dirty="0"/>
              <a:t>Cum faci previziunea cheltuielilor?</a:t>
            </a:r>
          </a:p>
          <a:p>
            <a:pPr algn="just"/>
            <a:r>
              <a:rPr lang="vi-VN" sz="1800" b="1" dirty="0"/>
              <a:t>Ca să ai o imagine completă a companiei tale e necesar să iei în calcul toate cheltuielile din cadrul firmei</a:t>
            </a:r>
            <a:r>
              <a:rPr lang="vi-VN" sz="1800" b="1" dirty="0" smtClean="0"/>
              <a:t>.</a:t>
            </a:r>
            <a:endParaRPr lang="vi-VN" sz="1800" b="1" dirty="0"/>
          </a:p>
          <a:p>
            <a:pPr marL="109728" indent="0" algn="just">
              <a:buNone/>
            </a:pPr>
            <a:r>
              <a:rPr lang="vi-VN" sz="1800" dirty="0"/>
              <a:t>O previziune a cheltuielilor înseamnă să estimezi costurile pe o perioadă de timp care poate varia în funcție de acuratețea pe care o cauți. Cheltuielile pot include costurile de producție, chiria sediului, utilități, promovarea, salariile angajaților, taxe către stat, dobânzi, comisioane bancare.</a:t>
            </a:r>
          </a:p>
          <a:p>
            <a:pPr marL="109728" indent="0" algn="just">
              <a:buNone/>
            </a:pPr>
            <a:r>
              <a:rPr lang="vi-VN" sz="1800" dirty="0" smtClean="0"/>
              <a:t>Pe </a:t>
            </a:r>
            <a:r>
              <a:rPr lang="vi-VN" sz="1800" dirty="0"/>
              <a:t>măsură ce vânzările cresc, cresc și cheltuielile directe care intră în dezvoltarea produselor sau serviciilor pe care le oferi. Cu cât vinzi mai mult, cu atât trebuie să cheltui mai mult pentru a ține pasul cu operațiunile firmei tale</a:t>
            </a:r>
            <a:r>
              <a:rPr lang="vi-VN" sz="1800" dirty="0" smtClean="0"/>
              <a:t>.</a:t>
            </a:r>
            <a:endParaRPr lang="vi-VN" sz="1800" dirty="0"/>
          </a:p>
          <a:p>
            <a:pPr algn="just"/>
            <a:r>
              <a:rPr lang="vi-VN" sz="1800" b="1" dirty="0"/>
              <a:t>Calcularea vânzărilor previzionate și cheltuielilor directe te vor ajuta să determini profitabilitatea afacerii tale.</a:t>
            </a:r>
          </a:p>
          <a:p>
            <a:pPr marL="109728" indent="0" algn="just">
              <a:buNone/>
            </a:pPr>
            <a:r>
              <a:rPr lang="vi-VN" sz="1800" dirty="0" smtClean="0"/>
              <a:t>Previzionarea </a:t>
            </a:r>
            <a:r>
              <a:rPr lang="vi-VN" sz="1800" dirty="0"/>
              <a:t>costurilor bunurilor vândute este similară cu proiecția vânzărilor: estimează numărul de unități pe care le vei vinde, apoi înmulțește numărul de unități cu cheltuielile directe necesare pentru a le produce. </a:t>
            </a:r>
            <a:endParaRPr lang="en-US" sz="1800" dirty="0" smtClean="0"/>
          </a:p>
          <a:p>
            <a:pPr algn="just">
              <a:buFont typeface="Wingdings" pitchFamily="2" charset="2"/>
              <a:buChar char="Ø"/>
            </a:pPr>
            <a:r>
              <a:rPr lang="vi-VN" sz="1800" b="1" dirty="0" smtClean="0"/>
              <a:t>Revizuirea </a:t>
            </a:r>
            <a:r>
              <a:rPr lang="vi-VN" sz="1800" b="1" dirty="0"/>
              <a:t>și actualizarea previziunilor</a:t>
            </a:r>
          </a:p>
          <a:p>
            <a:pPr marL="109728" indent="0" algn="just">
              <a:buNone/>
            </a:pPr>
            <a:r>
              <a:rPr lang="vi-VN" sz="1800" dirty="0"/>
              <a:t>Când vine vorba de crearea unor previziuni de încasări și plăți așteaptă-te să faci o mulțime de revizuiri. Proiecțiile trebuie să fie adaptabile, ia în considerare că nu toate previziunile vor avea loc cu adevărat, așa că e recomandat să păstrezi niște bani deoparte pentru orice situație neprevazută.</a:t>
            </a:r>
          </a:p>
          <a:p>
            <a:pPr marL="109728" indent="0" algn="just">
              <a:buNone/>
            </a:pPr>
            <a:r>
              <a:rPr lang="vi-VN" sz="1800" dirty="0" smtClean="0"/>
              <a:t>Nu </a:t>
            </a:r>
            <a:r>
              <a:rPr lang="vi-VN" sz="1800" dirty="0"/>
              <a:t>uita că prognozele de încasări și plăți ghidează direcția în care poate merge afacerea ta, dar asta nu înseamnă că vor avea precizie 100%. Odată ce ai început să faci previziuni, adaptează-le la situația curentă și folosește-le ca să iei decizii informate pentru a-ți crește afacerea sănătos.</a:t>
            </a:r>
            <a:endParaRPr lang="en-GB" sz="1800" dirty="0"/>
          </a:p>
        </p:txBody>
      </p:sp>
      <p:sp>
        <p:nvSpPr>
          <p:cNvPr id="4" name="Title 2"/>
          <p:cNvSpPr>
            <a:spLocks noGrp="1"/>
          </p:cNvSpPr>
          <p:nvPr>
            <p:ph type="title"/>
          </p:nvPr>
        </p:nvSpPr>
        <p:spPr>
          <a:xfrm>
            <a:off x="294290" y="195811"/>
            <a:ext cx="10972800" cy="592465"/>
          </a:xfrm>
        </p:spPr>
        <p:txBody>
          <a:bodyPr>
            <a:normAutofit/>
          </a:bodyPr>
          <a:lstStyle/>
          <a:p>
            <a:r>
              <a:rPr lang="en-GB" sz="2400" dirty="0" err="1"/>
              <a:t>Previziuni</a:t>
            </a:r>
            <a:r>
              <a:rPr lang="en-GB" sz="2400" dirty="0"/>
              <a:t> </a:t>
            </a:r>
            <a:r>
              <a:rPr lang="en-GB" sz="2400" dirty="0" err="1"/>
              <a:t>financiare</a:t>
            </a:r>
            <a:endParaRPr lang="en-GB" sz="24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3352" y="0"/>
            <a:ext cx="1928647" cy="1186860"/>
          </a:xfrm>
          <a:prstGeom prst="rect">
            <a:avLst/>
          </a:prstGeom>
        </p:spPr>
      </p:pic>
    </p:spTree>
    <p:extLst>
      <p:ext uri="{BB962C8B-B14F-4D97-AF65-F5344CB8AC3E}">
        <p14:creationId xmlns:p14="http://schemas.microsoft.com/office/powerpoint/2010/main" val="4073748503"/>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83931" y="898009"/>
            <a:ext cx="11750566" cy="5959991"/>
          </a:xfrm>
        </p:spPr>
        <p:txBody>
          <a:bodyPr>
            <a:normAutofit/>
          </a:bodyPr>
          <a:lstStyle/>
          <a:p>
            <a:pPr algn="just"/>
            <a:r>
              <a:rPr lang="en-GB" sz="2000" dirty="0" err="1"/>
              <a:t>Mentinerea</a:t>
            </a:r>
            <a:r>
              <a:rPr lang="en-GB" sz="2000" dirty="0"/>
              <a:t> </a:t>
            </a:r>
            <a:r>
              <a:rPr lang="en-GB" sz="2000" dirty="0" err="1"/>
              <a:t>echilibrului</a:t>
            </a:r>
            <a:r>
              <a:rPr lang="en-GB" sz="2000" dirty="0"/>
              <a:t> </a:t>
            </a:r>
            <a:r>
              <a:rPr lang="en-GB" sz="2000" dirty="0" err="1"/>
              <a:t>financiar</a:t>
            </a:r>
            <a:r>
              <a:rPr lang="en-GB" sz="2000" dirty="0"/>
              <a:t>, </a:t>
            </a:r>
            <a:r>
              <a:rPr lang="en-GB" sz="2000" dirty="0" err="1"/>
              <a:t>protejarea</a:t>
            </a:r>
            <a:r>
              <a:rPr lang="en-GB" sz="2000" dirty="0"/>
              <a:t> </a:t>
            </a:r>
            <a:r>
              <a:rPr lang="en-GB" sz="2000" dirty="0" err="1"/>
              <a:t>si</a:t>
            </a:r>
            <a:r>
              <a:rPr lang="en-GB" sz="2000" dirty="0"/>
              <a:t> </a:t>
            </a:r>
            <a:r>
              <a:rPr lang="en-GB" sz="2000" dirty="0" err="1"/>
              <a:t>dezvoltarea</a:t>
            </a:r>
            <a:r>
              <a:rPr lang="en-GB" sz="2000" dirty="0"/>
              <a:t> </a:t>
            </a:r>
            <a:r>
              <a:rPr lang="en-GB" sz="2000" dirty="0" err="1"/>
              <a:t>firmei</a:t>
            </a:r>
            <a:r>
              <a:rPr lang="en-GB" sz="2000" dirty="0"/>
              <a:t> se </a:t>
            </a:r>
            <a:r>
              <a:rPr lang="en-GB" sz="2000" dirty="0" err="1"/>
              <a:t>sprijina</a:t>
            </a:r>
            <a:r>
              <a:rPr lang="en-GB" sz="2000" dirty="0"/>
              <a:t> </a:t>
            </a:r>
            <a:r>
              <a:rPr lang="en-GB" sz="2000" dirty="0" err="1"/>
              <a:t>pe</a:t>
            </a:r>
            <a:r>
              <a:rPr lang="en-GB" sz="2000" dirty="0"/>
              <a:t> </a:t>
            </a:r>
            <a:r>
              <a:rPr lang="en-GB" sz="2000" dirty="0" err="1"/>
              <a:t>anticiparea</a:t>
            </a:r>
            <a:r>
              <a:rPr lang="en-GB" sz="2000" dirty="0"/>
              <a:t> </a:t>
            </a:r>
            <a:r>
              <a:rPr lang="en-GB" sz="2000" dirty="0" err="1"/>
              <a:t>fluxurilor</a:t>
            </a:r>
            <a:r>
              <a:rPr lang="en-GB" sz="2000" dirty="0"/>
              <a:t> </a:t>
            </a:r>
            <a:r>
              <a:rPr lang="en-GB" sz="2000" dirty="0" err="1"/>
              <a:t>financiare</a:t>
            </a:r>
            <a:r>
              <a:rPr lang="en-GB" sz="2000" dirty="0"/>
              <a:t> </a:t>
            </a:r>
            <a:r>
              <a:rPr lang="en-GB" sz="2000" dirty="0" err="1"/>
              <a:t>pe</a:t>
            </a:r>
            <a:r>
              <a:rPr lang="en-GB" sz="2000" dirty="0"/>
              <a:t> </a:t>
            </a:r>
            <a:r>
              <a:rPr lang="en-GB" sz="2000" dirty="0" err="1"/>
              <a:t>perioade</a:t>
            </a:r>
            <a:r>
              <a:rPr lang="en-GB" sz="2000" dirty="0"/>
              <a:t> </a:t>
            </a:r>
            <a:r>
              <a:rPr lang="en-GB" sz="2000" dirty="0" err="1"/>
              <a:t>scurte</a:t>
            </a:r>
            <a:r>
              <a:rPr lang="en-GB" sz="2000" dirty="0"/>
              <a:t> </a:t>
            </a:r>
            <a:r>
              <a:rPr lang="en-GB" sz="2000" dirty="0" err="1"/>
              <a:t>si</a:t>
            </a:r>
            <a:r>
              <a:rPr lang="en-GB" sz="2000" dirty="0"/>
              <a:t> </a:t>
            </a:r>
            <a:r>
              <a:rPr lang="en-GB" sz="2000" dirty="0" err="1"/>
              <a:t>luni</a:t>
            </a:r>
            <a:r>
              <a:rPr lang="en-GB" sz="2000" dirty="0"/>
              <a:t>, </a:t>
            </a:r>
            <a:r>
              <a:rPr lang="en-GB" sz="2000" dirty="0" err="1"/>
              <a:t>spre</a:t>
            </a:r>
            <a:r>
              <a:rPr lang="en-GB" sz="2000" dirty="0"/>
              <a:t> a </a:t>
            </a:r>
            <a:r>
              <a:rPr lang="en-GB" sz="2000" dirty="0" err="1"/>
              <a:t>proceda</a:t>
            </a:r>
            <a:r>
              <a:rPr lang="en-GB" sz="2000" dirty="0"/>
              <a:t> </a:t>
            </a:r>
            <a:r>
              <a:rPr lang="en-GB" sz="2000" dirty="0" smtClean="0"/>
              <a:t>in </a:t>
            </a:r>
            <a:r>
              <a:rPr lang="en-GB" sz="2000" dirty="0" err="1"/>
              <a:t>timp</a:t>
            </a:r>
            <a:r>
              <a:rPr lang="en-GB" sz="2000" dirty="0"/>
              <a:t> </a:t>
            </a:r>
            <a:r>
              <a:rPr lang="en-GB" sz="2000" dirty="0" err="1"/>
              <a:t>util</a:t>
            </a:r>
            <a:r>
              <a:rPr lang="en-GB" sz="2000" dirty="0"/>
              <a:t> la </a:t>
            </a:r>
            <a:r>
              <a:rPr lang="en-GB" sz="2000" dirty="0" err="1"/>
              <a:t>ajustarea</a:t>
            </a:r>
            <a:r>
              <a:rPr lang="en-GB" sz="2000" dirty="0"/>
              <a:t> </a:t>
            </a:r>
            <a:r>
              <a:rPr lang="en-GB" sz="2000" dirty="0" err="1"/>
              <a:t>lor</a:t>
            </a:r>
            <a:r>
              <a:rPr lang="en-GB" sz="2000" dirty="0"/>
              <a:t> </a:t>
            </a:r>
            <a:r>
              <a:rPr lang="en-GB" sz="2000" dirty="0" err="1"/>
              <a:t>si</a:t>
            </a:r>
            <a:r>
              <a:rPr lang="en-GB" sz="2000" dirty="0"/>
              <a:t> a </a:t>
            </a:r>
            <a:r>
              <a:rPr lang="en-GB" sz="2000" dirty="0" err="1"/>
              <a:t>rentabilitatii</a:t>
            </a:r>
            <a:r>
              <a:rPr lang="en-GB" sz="2000" dirty="0"/>
              <a:t> </a:t>
            </a:r>
            <a:r>
              <a:rPr lang="en-GB" sz="2000" dirty="0" err="1"/>
              <a:t>înainte</a:t>
            </a:r>
            <a:r>
              <a:rPr lang="en-GB" sz="2000" dirty="0"/>
              <a:t> de </a:t>
            </a:r>
            <a:r>
              <a:rPr lang="en-GB" sz="2000" dirty="0" err="1"/>
              <a:t>imobilizarile</a:t>
            </a:r>
            <a:r>
              <a:rPr lang="en-GB" sz="2000" dirty="0"/>
              <a:t> </a:t>
            </a:r>
            <a:r>
              <a:rPr lang="en-GB" sz="2000" dirty="0" err="1"/>
              <a:t>capitalului</a:t>
            </a:r>
            <a:r>
              <a:rPr lang="en-GB" sz="2000" dirty="0" smtClean="0"/>
              <a:t>.</a:t>
            </a:r>
          </a:p>
          <a:p>
            <a:pPr algn="just"/>
            <a:r>
              <a:rPr lang="en-GB" sz="2000" dirty="0"/>
              <a:t>In </a:t>
            </a:r>
            <a:r>
              <a:rPr lang="en-GB" sz="2000" dirty="0" err="1"/>
              <a:t>procesul</a:t>
            </a:r>
            <a:r>
              <a:rPr lang="en-GB" sz="2000" dirty="0"/>
              <a:t> de </a:t>
            </a:r>
            <a:r>
              <a:rPr lang="en-GB" sz="2000" dirty="0" err="1"/>
              <a:t>previziuni</a:t>
            </a:r>
            <a:r>
              <a:rPr lang="en-GB" sz="2000" dirty="0"/>
              <a:t> se </a:t>
            </a:r>
            <a:r>
              <a:rPr lang="en-GB" sz="2000" dirty="0" err="1"/>
              <a:t>aleg</a:t>
            </a:r>
            <a:r>
              <a:rPr lang="en-GB" sz="2000" dirty="0"/>
              <a:t> </a:t>
            </a:r>
            <a:r>
              <a:rPr lang="en-GB" sz="2000" b="1" dirty="0" err="1"/>
              <a:t>obiectivele</a:t>
            </a:r>
            <a:r>
              <a:rPr lang="en-GB" sz="2000" b="1" dirty="0"/>
              <a:t> </a:t>
            </a:r>
            <a:r>
              <a:rPr lang="en-GB" sz="2000" b="1" dirty="0" err="1"/>
              <a:t>activitatii</a:t>
            </a:r>
            <a:r>
              <a:rPr lang="en-GB" sz="2000" b="1" dirty="0"/>
              <a:t> </a:t>
            </a:r>
            <a:r>
              <a:rPr lang="en-GB" sz="2000" b="1" dirty="0" err="1"/>
              <a:t>viitoare</a:t>
            </a:r>
            <a:r>
              <a:rPr lang="en-GB" sz="2000" b="1" dirty="0"/>
              <a:t> </a:t>
            </a:r>
            <a:r>
              <a:rPr lang="en-GB" sz="2000" b="1" dirty="0" err="1"/>
              <a:t>si</a:t>
            </a:r>
            <a:r>
              <a:rPr lang="en-GB" sz="2000" b="1" dirty="0"/>
              <a:t> se </a:t>
            </a:r>
            <a:r>
              <a:rPr lang="en-GB" sz="2000" b="1" dirty="0" err="1"/>
              <a:t>precizeaza</a:t>
            </a:r>
            <a:r>
              <a:rPr lang="en-GB" sz="2000" b="1" dirty="0"/>
              <a:t> </a:t>
            </a:r>
            <a:r>
              <a:rPr lang="en-GB" sz="2000" b="1" dirty="0" err="1"/>
              <a:t>politicile</a:t>
            </a:r>
            <a:r>
              <a:rPr lang="en-GB" sz="2000" b="1" dirty="0"/>
              <a:t> </a:t>
            </a:r>
            <a:r>
              <a:rPr lang="en-GB" sz="2000" b="1" dirty="0" err="1"/>
              <a:t>economice</a:t>
            </a:r>
            <a:r>
              <a:rPr lang="en-GB" sz="2000" b="1" dirty="0"/>
              <a:t> </a:t>
            </a:r>
            <a:r>
              <a:rPr lang="en-GB" sz="2000" b="1" dirty="0" err="1"/>
              <a:t>financiare</a:t>
            </a:r>
            <a:r>
              <a:rPr lang="en-GB" sz="2000" b="1" dirty="0"/>
              <a:t> </a:t>
            </a:r>
            <a:r>
              <a:rPr lang="en-GB" sz="2000" b="1" dirty="0" err="1"/>
              <a:t>si</a:t>
            </a:r>
            <a:r>
              <a:rPr lang="en-GB" sz="2000" b="1" dirty="0"/>
              <a:t> </a:t>
            </a:r>
            <a:r>
              <a:rPr lang="en-GB" sz="2000" b="1" dirty="0" err="1"/>
              <a:t>procedurile</a:t>
            </a:r>
            <a:r>
              <a:rPr lang="en-GB" sz="2000" b="1" dirty="0"/>
              <a:t> </a:t>
            </a:r>
            <a:r>
              <a:rPr lang="en-GB" sz="2000" b="1" dirty="0" err="1"/>
              <a:t>menite</a:t>
            </a:r>
            <a:r>
              <a:rPr lang="en-GB" sz="2000" b="1" dirty="0"/>
              <a:t> </a:t>
            </a:r>
            <a:r>
              <a:rPr lang="en-GB" sz="2000" b="1" dirty="0" err="1"/>
              <a:t>sa</a:t>
            </a:r>
            <a:r>
              <a:rPr lang="en-GB" sz="2000" b="1" dirty="0"/>
              <a:t> </a:t>
            </a:r>
            <a:r>
              <a:rPr lang="en-GB" sz="2000" b="1" dirty="0" err="1"/>
              <a:t>asigure</a:t>
            </a:r>
            <a:r>
              <a:rPr lang="en-GB" sz="2000" b="1" dirty="0"/>
              <a:t> </a:t>
            </a:r>
            <a:r>
              <a:rPr lang="en-GB" sz="2000" b="1" dirty="0" err="1"/>
              <a:t>realizarea</a:t>
            </a:r>
            <a:r>
              <a:rPr lang="en-GB" sz="2000" b="1" dirty="0"/>
              <a:t> </a:t>
            </a:r>
            <a:r>
              <a:rPr lang="en-GB" sz="2000" b="1" dirty="0" err="1"/>
              <a:t>aceastora</a:t>
            </a:r>
            <a:r>
              <a:rPr lang="en-GB" sz="2000" b="1" dirty="0" smtClean="0"/>
              <a:t>.</a:t>
            </a:r>
            <a:endParaRPr lang="en-GB" sz="2000" b="1" dirty="0"/>
          </a:p>
          <a:p>
            <a:pPr algn="just"/>
            <a:r>
              <a:rPr lang="en-GB" sz="2000" dirty="0" err="1"/>
              <a:t>Prin</a:t>
            </a:r>
            <a:r>
              <a:rPr lang="en-GB" sz="2000" dirty="0"/>
              <a:t> </a:t>
            </a:r>
            <a:r>
              <a:rPr lang="en-GB" sz="2000" dirty="0" err="1"/>
              <a:t>documentatia</a:t>
            </a:r>
            <a:r>
              <a:rPr lang="en-GB" sz="2000" dirty="0"/>
              <a:t> de </a:t>
            </a:r>
            <a:r>
              <a:rPr lang="en-GB" sz="2000" dirty="0" err="1"/>
              <a:t>provizioane</a:t>
            </a:r>
            <a:r>
              <a:rPr lang="en-GB" sz="2000" dirty="0"/>
              <a:t> se </a:t>
            </a:r>
            <a:r>
              <a:rPr lang="en-GB" sz="2000" dirty="0" err="1"/>
              <a:t>stabilesc</a:t>
            </a:r>
            <a:r>
              <a:rPr lang="en-GB" sz="2000" dirty="0"/>
              <a:t> </a:t>
            </a:r>
            <a:r>
              <a:rPr lang="en-GB" sz="2000" dirty="0" err="1"/>
              <a:t>proportiile</a:t>
            </a:r>
            <a:r>
              <a:rPr lang="en-GB" sz="2000" dirty="0"/>
              <a:t> </a:t>
            </a:r>
            <a:r>
              <a:rPr lang="en-GB" sz="2000" dirty="0" err="1"/>
              <a:t>si</a:t>
            </a:r>
            <a:r>
              <a:rPr lang="en-GB" sz="2000" dirty="0"/>
              <a:t> </a:t>
            </a:r>
            <a:r>
              <a:rPr lang="en-GB" sz="2000" dirty="0" err="1"/>
              <a:t>prioritatiile</a:t>
            </a:r>
            <a:r>
              <a:rPr lang="en-GB" sz="2000" dirty="0"/>
              <a:t> </a:t>
            </a:r>
            <a:r>
              <a:rPr lang="en-GB" sz="2000" dirty="0" err="1"/>
              <a:t>în</a:t>
            </a:r>
            <a:r>
              <a:rPr lang="en-GB" sz="2000" dirty="0"/>
              <a:t> </a:t>
            </a:r>
            <a:r>
              <a:rPr lang="en-GB" sz="2000" dirty="0" err="1"/>
              <a:t>activitatiile</a:t>
            </a:r>
            <a:r>
              <a:rPr lang="en-GB" sz="2000" dirty="0"/>
              <a:t> </a:t>
            </a:r>
            <a:r>
              <a:rPr lang="en-GB" sz="2000" dirty="0" err="1"/>
              <a:t>economice</a:t>
            </a:r>
            <a:r>
              <a:rPr lang="en-GB" sz="2000" dirty="0"/>
              <a:t> </a:t>
            </a:r>
            <a:r>
              <a:rPr lang="en-GB" sz="2000" dirty="0" err="1"/>
              <a:t>si</a:t>
            </a:r>
            <a:r>
              <a:rPr lang="en-GB" sz="2000" dirty="0"/>
              <a:t> </a:t>
            </a:r>
            <a:r>
              <a:rPr lang="en-GB" sz="2000" dirty="0" err="1"/>
              <a:t>financiare</a:t>
            </a:r>
            <a:r>
              <a:rPr lang="en-GB" sz="2000" dirty="0"/>
              <a:t> se </a:t>
            </a:r>
            <a:r>
              <a:rPr lang="en-GB" sz="2000" dirty="0" err="1"/>
              <a:t>concretizeaza</a:t>
            </a:r>
            <a:r>
              <a:rPr lang="en-GB" sz="2000" dirty="0"/>
              <a:t> </a:t>
            </a:r>
            <a:r>
              <a:rPr lang="en-GB" sz="2000" dirty="0" err="1"/>
              <a:t>strategia</a:t>
            </a:r>
            <a:r>
              <a:rPr lang="en-GB" sz="2000" dirty="0"/>
              <a:t> </a:t>
            </a:r>
            <a:r>
              <a:rPr lang="en-GB" sz="2000" dirty="0" err="1"/>
              <a:t>si</a:t>
            </a:r>
            <a:r>
              <a:rPr lang="en-GB" sz="2000" dirty="0"/>
              <a:t> </a:t>
            </a:r>
            <a:r>
              <a:rPr lang="en-GB" sz="2000" dirty="0" err="1"/>
              <a:t>tactica</a:t>
            </a:r>
            <a:r>
              <a:rPr lang="en-GB" sz="2000" dirty="0"/>
              <a:t> </a:t>
            </a:r>
            <a:r>
              <a:rPr lang="en-GB" sz="2000" dirty="0" err="1"/>
              <a:t>financiara</a:t>
            </a:r>
            <a:r>
              <a:rPr lang="en-GB" sz="2000" dirty="0"/>
              <a:t> </a:t>
            </a:r>
            <a:r>
              <a:rPr lang="en-GB" sz="2000" dirty="0" err="1"/>
              <a:t>si</a:t>
            </a:r>
            <a:r>
              <a:rPr lang="en-GB" sz="2000" dirty="0"/>
              <a:t> </a:t>
            </a:r>
            <a:r>
              <a:rPr lang="en-GB" sz="2000" dirty="0" err="1"/>
              <a:t>reflecta</a:t>
            </a:r>
            <a:r>
              <a:rPr lang="en-GB" sz="2000" dirty="0"/>
              <a:t> </a:t>
            </a:r>
            <a:r>
              <a:rPr lang="en-GB" sz="2000" dirty="0" err="1"/>
              <a:t>mutatiile</a:t>
            </a:r>
            <a:r>
              <a:rPr lang="en-GB" sz="2000" dirty="0"/>
              <a:t> de </a:t>
            </a:r>
            <a:r>
              <a:rPr lang="en-GB" sz="2000" dirty="0" err="1"/>
              <a:t>valori</a:t>
            </a:r>
            <a:r>
              <a:rPr lang="en-GB" sz="2000" dirty="0"/>
              <a:t> </a:t>
            </a:r>
            <a:r>
              <a:rPr lang="en-GB" sz="2000" dirty="0" err="1"/>
              <a:t>influentate</a:t>
            </a:r>
            <a:r>
              <a:rPr lang="en-GB" sz="2000" dirty="0"/>
              <a:t> de </a:t>
            </a:r>
            <a:r>
              <a:rPr lang="en-GB" sz="2000" dirty="0" err="1"/>
              <a:t>fluxurile</a:t>
            </a:r>
            <a:r>
              <a:rPr lang="en-GB" sz="2000" dirty="0"/>
              <a:t> </a:t>
            </a:r>
            <a:r>
              <a:rPr lang="en-GB" sz="2000" dirty="0" err="1"/>
              <a:t>financiare</a:t>
            </a:r>
            <a:r>
              <a:rPr lang="en-GB" sz="2000" dirty="0" smtClean="0"/>
              <a:t>.</a:t>
            </a:r>
            <a:endParaRPr lang="en-GB" sz="2000" dirty="0"/>
          </a:p>
          <a:p>
            <a:pPr algn="just"/>
            <a:r>
              <a:rPr lang="en-GB" sz="2000" dirty="0" err="1"/>
              <a:t>Prin</a:t>
            </a:r>
            <a:r>
              <a:rPr lang="en-GB" sz="2000" dirty="0"/>
              <a:t> </a:t>
            </a:r>
            <a:r>
              <a:rPr lang="en-GB" sz="2000" dirty="0" err="1"/>
              <a:t>elaborarea</a:t>
            </a:r>
            <a:r>
              <a:rPr lang="en-GB" sz="2000" dirty="0"/>
              <a:t> </a:t>
            </a:r>
            <a:r>
              <a:rPr lang="en-GB" sz="2000" dirty="0" err="1"/>
              <a:t>progreselor</a:t>
            </a:r>
            <a:r>
              <a:rPr lang="en-GB" sz="2000" dirty="0"/>
              <a:t> </a:t>
            </a:r>
            <a:r>
              <a:rPr lang="en-GB" sz="2000" dirty="0" err="1"/>
              <a:t>financiare</a:t>
            </a:r>
            <a:r>
              <a:rPr lang="en-GB" sz="2000" dirty="0"/>
              <a:t> ale </a:t>
            </a:r>
            <a:r>
              <a:rPr lang="en-GB" sz="2000" dirty="0" err="1"/>
              <a:t>întreprinderi</a:t>
            </a:r>
            <a:r>
              <a:rPr lang="en-GB" sz="2000" dirty="0"/>
              <a:t> </a:t>
            </a:r>
            <a:r>
              <a:rPr lang="en-GB" sz="2000" dirty="0" err="1"/>
              <a:t>trebuie</a:t>
            </a:r>
            <a:r>
              <a:rPr lang="en-GB" sz="2000" dirty="0"/>
              <a:t> </a:t>
            </a:r>
            <a:r>
              <a:rPr lang="en-GB" sz="2000" dirty="0" err="1"/>
              <a:t>sa</a:t>
            </a:r>
            <a:r>
              <a:rPr lang="en-GB" sz="2000" dirty="0"/>
              <a:t> </a:t>
            </a:r>
            <a:r>
              <a:rPr lang="en-GB" sz="2000" dirty="0" err="1"/>
              <a:t>tina</a:t>
            </a:r>
            <a:r>
              <a:rPr lang="en-GB" sz="2000" dirty="0"/>
              <a:t> </a:t>
            </a:r>
            <a:r>
              <a:rPr lang="en-GB" sz="2000" dirty="0" err="1"/>
              <a:t>cont</a:t>
            </a:r>
            <a:r>
              <a:rPr lang="en-GB" sz="2000" dirty="0"/>
              <a:t> de </a:t>
            </a:r>
            <a:r>
              <a:rPr lang="en-GB" sz="2000" dirty="0" err="1"/>
              <a:t>organizarea</a:t>
            </a:r>
            <a:r>
              <a:rPr lang="en-GB" sz="2000" dirty="0"/>
              <a:t> </a:t>
            </a:r>
            <a:r>
              <a:rPr lang="en-GB" sz="2000" dirty="0" err="1"/>
              <a:t>activitatiilor</a:t>
            </a:r>
            <a:r>
              <a:rPr lang="en-GB" sz="2000" dirty="0"/>
              <a:t> de </a:t>
            </a:r>
            <a:r>
              <a:rPr lang="en-GB" sz="2000" dirty="0" err="1"/>
              <a:t>productie</a:t>
            </a:r>
            <a:r>
              <a:rPr lang="en-GB" sz="2000" dirty="0"/>
              <a:t>, </a:t>
            </a:r>
            <a:r>
              <a:rPr lang="en-GB" sz="2000" dirty="0" err="1"/>
              <a:t>investiei</a:t>
            </a:r>
            <a:r>
              <a:rPr lang="en-GB" sz="2000" dirty="0"/>
              <a:t> </a:t>
            </a:r>
            <a:r>
              <a:rPr lang="en-GB" sz="2000" dirty="0" err="1"/>
              <a:t>si</a:t>
            </a:r>
            <a:r>
              <a:rPr lang="en-GB" sz="2000" dirty="0"/>
              <a:t> de </a:t>
            </a:r>
            <a:r>
              <a:rPr lang="en-GB" sz="2000" dirty="0" err="1"/>
              <a:t>folosirea</a:t>
            </a:r>
            <a:r>
              <a:rPr lang="en-GB" sz="2000" dirty="0"/>
              <a:t> </a:t>
            </a:r>
            <a:r>
              <a:rPr lang="en-GB" sz="2000" dirty="0" err="1"/>
              <a:t>întregului</a:t>
            </a:r>
            <a:r>
              <a:rPr lang="en-GB" sz="2000" dirty="0"/>
              <a:t> potential </a:t>
            </a:r>
            <a:r>
              <a:rPr lang="en-GB" sz="2000" dirty="0" err="1"/>
              <a:t>tehnic</a:t>
            </a:r>
            <a:r>
              <a:rPr lang="en-GB" sz="2000" dirty="0"/>
              <a:t> </a:t>
            </a:r>
            <a:r>
              <a:rPr lang="en-GB" sz="2000" dirty="0" err="1"/>
              <a:t>uman</a:t>
            </a:r>
            <a:r>
              <a:rPr lang="en-GB" sz="2000" dirty="0"/>
              <a:t> </a:t>
            </a:r>
            <a:r>
              <a:rPr lang="en-GB" sz="2000" dirty="0" err="1"/>
              <a:t>si</a:t>
            </a:r>
            <a:r>
              <a:rPr lang="en-GB" sz="2000" dirty="0"/>
              <a:t> </a:t>
            </a:r>
            <a:r>
              <a:rPr lang="en-GB" sz="2000" dirty="0" err="1"/>
              <a:t>financiar</a:t>
            </a:r>
            <a:r>
              <a:rPr lang="en-GB" sz="2000" dirty="0" smtClean="0"/>
              <a:t>.</a:t>
            </a:r>
          </a:p>
          <a:p>
            <a:pPr marL="109728" indent="0" algn="just">
              <a:buNone/>
            </a:pPr>
            <a:r>
              <a:rPr lang="en-GB" sz="2000" b="1" dirty="0" err="1"/>
              <a:t>Dintre</a:t>
            </a:r>
            <a:r>
              <a:rPr lang="en-GB" sz="2000" b="1" dirty="0"/>
              <a:t> </a:t>
            </a:r>
            <a:r>
              <a:rPr lang="en-GB" sz="2000" b="1" dirty="0" err="1"/>
              <a:t>previziuniile</a:t>
            </a:r>
            <a:r>
              <a:rPr lang="en-GB" sz="2000" b="1" dirty="0"/>
              <a:t> </a:t>
            </a:r>
            <a:r>
              <a:rPr lang="en-GB" sz="2000" b="1" dirty="0" err="1"/>
              <a:t>financiare</a:t>
            </a:r>
            <a:r>
              <a:rPr lang="en-GB" sz="2000" b="1" dirty="0"/>
              <a:t> </a:t>
            </a:r>
            <a:r>
              <a:rPr lang="en-GB" sz="2000" b="1" dirty="0" err="1" smtClean="0"/>
              <a:t>enumeram</a:t>
            </a:r>
            <a:r>
              <a:rPr lang="en-GB" sz="2000" b="1" dirty="0" smtClean="0"/>
              <a:t>:</a:t>
            </a:r>
            <a:endParaRPr lang="en-GB" sz="2000" b="1" dirty="0"/>
          </a:p>
          <a:p>
            <a:pPr algn="just"/>
            <a:r>
              <a:rPr lang="en-GB" sz="2000" dirty="0" err="1"/>
              <a:t>determinarea</a:t>
            </a:r>
            <a:r>
              <a:rPr lang="en-GB" sz="2000" dirty="0"/>
              <a:t> </a:t>
            </a:r>
            <a:r>
              <a:rPr lang="en-GB" sz="2000" dirty="0" err="1"/>
              <a:t>concreta</a:t>
            </a:r>
            <a:r>
              <a:rPr lang="en-GB" sz="2000" dirty="0"/>
              <a:t> </a:t>
            </a:r>
            <a:r>
              <a:rPr lang="en-GB" sz="2000" dirty="0" err="1"/>
              <a:t>si</a:t>
            </a:r>
            <a:r>
              <a:rPr lang="en-GB" sz="2000" dirty="0"/>
              <a:t> </a:t>
            </a:r>
            <a:r>
              <a:rPr lang="en-GB" sz="2000" dirty="0" err="1"/>
              <a:t>corecta</a:t>
            </a:r>
            <a:r>
              <a:rPr lang="en-GB" sz="2000" dirty="0"/>
              <a:t> a </a:t>
            </a:r>
            <a:r>
              <a:rPr lang="en-GB" sz="2000" dirty="0" err="1"/>
              <a:t>veniturilor</a:t>
            </a:r>
            <a:r>
              <a:rPr lang="en-GB" sz="2000" dirty="0"/>
              <a:t> a </a:t>
            </a:r>
            <a:r>
              <a:rPr lang="en-GB" sz="2000" dirty="0" err="1"/>
              <a:t>cheltuielilor</a:t>
            </a:r>
            <a:r>
              <a:rPr lang="en-GB" sz="2000" dirty="0"/>
              <a:t> a </a:t>
            </a:r>
            <a:r>
              <a:rPr lang="en-GB" sz="2000" dirty="0" err="1"/>
              <a:t>resurselor</a:t>
            </a:r>
            <a:r>
              <a:rPr lang="en-GB" sz="2000" dirty="0"/>
              <a:t> </a:t>
            </a:r>
            <a:r>
              <a:rPr lang="en-GB" sz="2000" dirty="0" err="1"/>
              <a:t>si</a:t>
            </a:r>
            <a:r>
              <a:rPr lang="en-GB" sz="2000" dirty="0"/>
              <a:t> a </a:t>
            </a:r>
            <a:r>
              <a:rPr lang="en-GB" sz="2000" dirty="0" err="1" smtClean="0"/>
              <a:t>rezultatelor</a:t>
            </a:r>
            <a:endParaRPr lang="en-GB" sz="2000" dirty="0"/>
          </a:p>
          <a:p>
            <a:pPr algn="just"/>
            <a:r>
              <a:rPr lang="en-GB" sz="2000" dirty="0" err="1"/>
              <a:t>corectarea</a:t>
            </a:r>
            <a:r>
              <a:rPr lang="en-GB" sz="2000" dirty="0"/>
              <a:t> </a:t>
            </a:r>
            <a:r>
              <a:rPr lang="en-GB" sz="2000" dirty="0" err="1"/>
              <a:t>capitalului</a:t>
            </a:r>
            <a:r>
              <a:rPr lang="en-GB" sz="2000" dirty="0"/>
              <a:t> </a:t>
            </a:r>
            <a:r>
              <a:rPr lang="en-GB" sz="2000" dirty="0" err="1"/>
              <a:t>în</a:t>
            </a:r>
            <a:r>
              <a:rPr lang="en-GB" sz="2000" dirty="0"/>
              <a:t> </a:t>
            </a:r>
            <a:r>
              <a:rPr lang="en-GB" sz="2000" dirty="0" err="1"/>
              <a:t>functie</a:t>
            </a:r>
            <a:r>
              <a:rPr lang="en-GB" sz="2000" dirty="0"/>
              <a:t> de </a:t>
            </a:r>
            <a:r>
              <a:rPr lang="en-GB" sz="2000" dirty="0" err="1"/>
              <a:t>nevoi</a:t>
            </a:r>
            <a:r>
              <a:rPr lang="en-GB" sz="2000" dirty="0"/>
              <a:t>, de </a:t>
            </a:r>
            <a:r>
              <a:rPr lang="en-GB" sz="2000" dirty="0" err="1"/>
              <a:t>costuri</a:t>
            </a:r>
            <a:r>
              <a:rPr lang="en-GB" sz="2000" dirty="0"/>
              <a:t> </a:t>
            </a:r>
            <a:r>
              <a:rPr lang="en-GB" sz="2000" dirty="0" err="1"/>
              <a:t>si</a:t>
            </a:r>
            <a:r>
              <a:rPr lang="en-GB" sz="2000" dirty="0"/>
              <a:t> </a:t>
            </a:r>
            <a:r>
              <a:rPr lang="en-GB" sz="2000" dirty="0" err="1"/>
              <a:t>alte</a:t>
            </a:r>
            <a:r>
              <a:rPr lang="en-GB" sz="2000" dirty="0"/>
              <a:t> </a:t>
            </a:r>
            <a:r>
              <a:rPr lang="en-GB" sz="2000" dirty="0" err="1" smtClean="0"/>
              <a:t>criteri</a:t>
            </a:r>
            <a:endParaRPr lang="en-GB" sz="2000" dirty="0"/>
          </a:p>
          <a:p>
            <a:pPr algn="just"/>
            <a:r>
              <a:rPr lang="en-GB" sz="2000" dirty="0" err="1"/>
              <a:t>descompunerea</a:t>
            </a:r>
            <a:r>
              <a:rPr lang="en-GB" sz="2000" dirty="0"/>
              <a:t> </a:t>
            </a:r>
            <a:r>
              <a:rPr lang="en-GB" sz="2000" dirty="0" err="1"/>
              <a:t>si</a:t>
            </a:r>
            <a:r>
              <a:rPr lang="en-GB" sz="2000" dirty="0"/>
              <a:t> </a:t>
            </a:r>
            <a:r>
              <a:rPr lang="en-GB" sz="2000" dirty="0" err="1"/>
              <a:t>mobilizarea</a:t>
            </a:r>
            <a:r>
              <a:rPr lang="en-GB" sz="2000" dirty="0"/>
              <a:t> </a:t>
            </a:r>
            <a:r>
              <a:rPr lang="en-GB" sz="2000" dirty="0" err="1"/>
              <a:t>rezervelor</a:t>
            </a:r>
            <a:r>
              <a:rPr lang="en-GB" sz="2000" dirty="0"/>
              <a:t> </a:t>
            </a:r>
            <a:r>
              <a:rPr lang="en-GB" sz="2000" dirty="0" smtClean="0"/>
              <a:t>interne</a:t>
            </a:r>
            <a:endParaRPr lang="en-GB" sz="2000" dirty="0"/>
          </a:p>
          <a:p>
            <a:pPr algn="just"/>
            <a:r>
              <a:rPr lang="en-GB" sz="2000" dirty="0" err="1"/>
              <a:t>accelerarea</a:t>
            </a:r>
            <a:r>
              <a:rPr lang="en-GB" sz="2000" dirty="0"/>
              <a:t> </a:t>
            </a:r>
            <a:r>
              <a:rPr lang="en-GB" sz="2000" dirty="0" err="1"/>
              <a:t>circuitului</a:t>
            </a:r>
            <a:r>
              <a:rPr lang="en-GB" sz="2000" dirty="0"/>
              <a:t> </a:t>
            </a:r>
            <a:r>
              <a:rPr lang="en-GB" sz="2000" dirty="0" err="1" smtClean="0"/>
              <a:t>capitalurilor</a:t>
            </a:r>
            <a:endParaRPr lang="en-GB" sz="2000" dirty="0"/>
          </a:p>
          <a:p>
            <a:pPr algn="just"/>
            <a:r>
              <a:rPr lang="en-GB" sz="2000" dirty="0" err="1"/>
              <a:t>asigurarea</a:t>
            </a:r>
            <a:r>
              <a:rPr lang="en-GB" sz="2000" dirty="0"/>
              <a:t> </a:t>
            </a:r>
            <a:r>
              <a:rPr lang="en-GB" sz="2000" dirty="0" err="1"/>
              <a:t>echilibrului</a:t>
            </a:r>
            <a:r>
              <a:rPr lang="en-GB" sz="2000" dirty="0"/>
              <a:t> </a:t>
            </a:r>
            <a:r>
              <a:rPr lang="en-GB" sz="2000" dirty="0" err="1"/>
              <a:t>financiar</a:t>
            </a:r>
            <a:r>
              <a:rPr lang="en-GB" sz="2000" dirty="0"/>
              <a:t> </a:t>
            </a:r>
            <a:r>
              <a:rPr lang="en-GB" sz="2000" dirty="0" err="1"/>
              <a:t>si</a:t>
            </a:r>
            <a:r>
              <a:rPr lang="en-GB" sz="2000" dirty="0"/>
              <a:t> a </a:t>
            </a:r>
            <a:r>
              <a:rPr lang="en-GB" sz="2000" dirty="0" err="1"/>
              <a:t>unei</a:t>
            </a:r>
            <a:r>
              <a:rPr lang="en-GB" sz="2000" dirty="0"/>
              <a:t> </a:t>
            </a:r>
            <a:r>
              <a:rPr lang="en-GB" sz="2000" dirty="0" err="1"/>
              <a:t>structuri</a:t>
            </a:r>
            <a:r>
              <a:rPr lang="en-GB" sz="2000" dirty="0"/>
              <a:t> </a:t>
            </a:r>
            <a:r>
              <a:rPr lang="en-GB" sz="2000" dirty="0" err="1"/>
              <a:t>financiare</a:t>
            </a:r>
            <a:r>
              <a:rPr lang="en-GB" sz="2000" dirty="0"/>
              <a:t> </a:t>
            </a:r>
            <a:r>
              <a:rPr lang="en-GB" sz="2000" dirty="0" err="1" smtClean="0"/>
              <a:t>corespunzatoare</a:t>
            </a:r>
            <a:r>
              <a:rPr lang="en-GB" sz="2000" dirty="0" smtClean="0"/>
              <a:t>.</a:t>
            </a:r>
            <a:endParaRPr lang="en-GB" sz="2000" dirty="0"/>
          </a:p>
        </p:txBody>
      </p:sp>
      <p:sp>
        <p:nvSpPr>
          <p:cNvPr id="4" name="Title 2"/>
          <p:cNvSpPr>
            <a:spLocks noGrp="1"/>
          </p:cNvSpPr>
          <p:nvPr>
            <p:ph type="title"/>
          </p:nvPr>
        </p:nvSpPr>
        <p:spPr>
          <a:xfrm>
            <a:off x="231227" y="195811"/>
            <a:ext cx="10972800" cy="655528"/>
          </a:xfrm>
        </p:spPr>
        <p:txBody>
          <a:bodyPr>
            <a:normAutofit/>
          </a:bodyPr>
          <a:lstStyle/>
          <a:p>
            <a:r>
              <a:rPr lang="en-GB" sz="2400" dirty="0" err="1"/>
              <a:t>Previziuni</a:t>
            </a:r>
            <a:r>
              <a:rPr lang="en-GB" sz="2400" dirty="0"/>
              <a:t> </a:t>
            </a:r>
            <a:r>
              <a:rPr lang="en-GB" sz="2400" dirty="0" err="1"/>
              <a:t>financiare</a:t>
            </a:r>
            <a:endParaRPr lang="en-GB" sz="24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64262" y="5561931"/>
            <a:ext cx="2527738" cy="1296069"/>
          </a:xfrm>
          <a:prstGeom prst="rect">
            <a:avLst/>
          </a:prstGeom>
        </p:spPr>
      </p:pic>
    </p:spTree>
    <p:extLst>
      <p:ext uri="{BB962C8B-B14F-4D97-AF65-F5344CB8AC3E}">
        <p14:creationId xmlns:p14="http://schemas.microsoft.com/office/powerpoint/2010/main" val="1718019113"/>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399" y="850712"/>
            <a:ext cx="11687503" cy="5707743"/>
          </a:xfrm>
        </p:spPr>
        <p:txBody>
          <a:bodyPr>
            <a:noAutofit/>
          </a:bodyPr>
          <a:lstStyle/>
          <a:p>
            <a:pPr algn="just"/>
            <a:r>
              <a:rPr lang="en-GB" sz="2000" dirty="0" err="1"/>
              <a:t>Programul</a:t>
            </a:r>
            <a:r>
              <a:rPr lang="en-GB" sz="2000" dirty="0"/>
              <a:t> </a:t>
            </a:r>
            <a:r>
              <a:rPr lang="en-GB" sz="2000" dirty="0" err="1" smtClean="0"/>
              <a:t>financiar</a:t>
            </a:r>
            <a:r>
              <a:rPr lang="en-GB" sz="2000" dirty="0" smtClean="0"/>
              <a:t> </a:t>
            </a:r>
            <a:r>
              <a:rPr lang="en-GB" sz="2000" dirty="0" err="1"/>
              <a:t>anual</a:t>
            </a:r>
            <a:r>
              <a:rPr lang="en-GB" sz="2000" dirty="0"/>
              <a:t> </a:t>
            </a:r>
            <a:r>
              <a:rPr lang="en-GB" sz="2000" dirty="0" err="1"/>
              <a:t>poarta</a:t>
            </a:r>
            <a:r>
              <a:rPr lang="en-GB" sz="2000" dirty="0"/>
              <a:t> </a:t>
            </a:r>
            <a:r>
              <a:rPr lang="en-GB" sz="2000" dirty="0" err="1"/>
              <a:t>denumirea</a:t>
            </a:r>
            <a:r>
              <a:rPr lang="en-GB" sz="2000" dirty="0"/>
              <a:t> de </a:t>
            </a:r>
            <a:r>
              <a:rPr lang="en-GB" sz="2000" dirty="0" err="1"/>
              <a:t>buget</a:t>
            </a:r>
            <a:r>
              <a:rPr lang="en-GB" sz="2000" dirty="0"/>
              <a:t> de </a:t>
            </a:r>
            <a:r>
              <a:rPr lang="en-GB" sz="2000" dirty="0" err="1"/>
              <a:t>venituri</a:t>
            </a:r>
            <a:r>
              <a:rPr lang="en-GB" sz="2000" dirty="0"/>
              <a:t> </a:t>
            </a:r>
            <a:r>
              <a:rPr lang="en-GB" sz="2000" dirty="0" err="1"/>
              <a:t>si</a:t>
            </a:r>
            <a:r>
              <a:rPr lang="en-GB" sz="2000" dirty="0"/>
              <a:t> </a:t>
            </a:r>
            <a:r>
              <a:rPr lang="en-GB" sz="2000" dirty="0" err="1"/>
              <a:t>cheltuieli</a:t>
            </a:r>
            <a:r>
              <a:rPr lang="en-GB" sz="2000" dirty="0"/>
              <a:t> care </a:t>
            </a:r>
            <a:r>
              <a:rPr lang="en-GB" sz="2000" dirty="0" err="1"/>
              <a:t>reprezinta</a:t>
            </a:r>
            <a:r>
              <a:rPr lang="en-GB" sz="2000" dirty="0"/>
              <a:t> un instrument de </a:t>
            </a:r>
            <a:r>
              <a:rPr lang="en-GB" sz="2000" dirty="0" err="1"/>
              <a:t>conducere</a:t>
            </a:r>
            <a:r>
              <a:rPr lang="en-GB" sz="2000" dirty="0"/>
              <a:t> </a:t>
            </a:r>
            <a:r>
              <a:rPr lang="en-GB" sz="2000" dirty="0" err="1"/>
              <a:t>si</a:t>
            </a:r>
            <a:r>
              <a:rPr lang="en-GB" sz="2000" dirty="0"/>
              <a:t> </a:t>
            </a:r>
            <a:r>
              <a:rPr lang="en-GB" sz="2000" dirty="0" err="1" smtClean="0"/>
              <a:t>sinteza</a:t>
            </a:r>
            <a:r>
              <a:rPr lang="en-GB" sz="2000" dirty="0" smtClean="0"/>
              <a:t>, </a:t>
            </a:r>
            <a:r>
              <a:rPr lang="en-GB" sz="2000" dirty="0"/>
              <a:t>de </a:t>
            </a:r>
            <a:r>
              <a:rPr lang="en-GB" sz="2000" dirty="0" err="1"/>
              <a:t>urmarire</a:t>
            </a:r>
            <a:r>
              <a:rPr lang="en-GB" sz="2000" dirty="0"/>
              <a:t> a </a:t>
            </a:r>
            <a:r>
              <a:rPr lang="en-GB" sz="2000" dirty="0" err="1"/>
              <a:t>eficientei</a:t>
            </a:r>
            <a:r>
              <a:rPr lang="en-GB" sz="2000" dirty="0"/>
              <a:t> de </a:t>
            </a:r>
            <a:r>
              <a:rPr lang="en-GB" sz="2000" dirty="0" err="1"/>
              <a:t>formare</a:t>
            </a:r>
            <a:r>
              <a:rPr lang="en-GB" sz="2000" dirty="0"/>
              <a:t> </a:t>
            </a:r>
            <a:r>
              <a:rPr lang="en-GB" sz="2000" dirty="0" err="1"/>
              <a:t>si</a:t>
            </a:r>
            <a:r>
              <a:rPr lang="en-GB" sz="2000" dirty="0"/>
              <a:t> </a:t>
            </a:r>
            <a:r>
              <a:rPr lang="en-GB" sz="2000" dirty="0" err="1"/>
              <a:t>alocare</a:t>
            </a:r>
            <a:r>
              <a:rPr lang="en-GB" sz="2000" dirty="0"/>
              <a:t> a </a:t>
            </a:r>
            <a:r>
              <a:rPr lang="en-GB" sz="2000" dirty="0" err="1"/>
              <a:t>capitalului</a:t>
            </a:r>
            <a:r>
              <a:rPr lang="en-GB" sz="2000" dirty="0"/>
              <a:t> </a:t>
            </a:r>
            <a:r>
              <a:rPr lang="en-GB" sz="2000" dirty="0" err="1"/>
              <a:t>si</a:t>
            </a:r>
            <a:r>
              <a:rPr lang="en-GB" sz="2000" dirty="0"/>
              <a:t> a </a:t>
            </a:r>
            <a:r>
              <a:rPr lang="en-GB" sz="2000" dirty="0" err="1"/>
              <a:t>profitului</a:t>
            </a:r>
            <a:r>
              <a:rPr lang="en-GB" sz="2000" dirty="0" smtClean="0"/>
              <a:t>.</a:t>
            </a:r>
            <a:endParaRPr lang="en-GB" sz="2000" dirty="0"/>
          </a:p>
          <a:p>
            <a:pPr marL="109728" indent="0" algn="just">
              <a:buNone/>
            </a:pPr>
            <a:r>
              <a:rPr lang="en-GB" sz="2000" b="1" dirty="0" err="1"/>
              <a:t>Functiile</a:t>
            </a:r>
            <a:r>
              <a:rPr lang="en-GB" sz="2000" b="1" dirty="0"/>
              <a:t> de </a:t>
            </a:r>
            <a:r>
              <a:rPr lang="en-GB" sz="2000" b="1" dirty="0" err="1"/>
              <a:t>venituri</a:t>
            </a:r>
            <a:r>
              <a:rPr lang="en-GB" sz="2000" b="1" dirty="0"/>
              <a:t> </a:t>
            </a:r>
            <a:r>
              <a:rPr lang="en-GB" sz="2000" b="1" dirty="0" err="1"/>
              <a:t>si</a:t>
            </a:r>
            <a:r>
              <a:rPr lang="en-GB" sz="2000" b="1" dirty="0"/>
              <a:t> </a:t>
            </a:r>
            <a:r>
              <a:rPr lang="en-GB" sz="2000" b="1" dirty="0" err="1" smtClean="0"/>
              <a:t>cheltuieli</a:t>
            </a:r>
            <a:r>
              <a:rPr lang="en-GB" sz="2000" b="1" dirty="0" smtClean="0"/>
              <a:t>:</a:t>
            </a:r>
            <a:endParaRPr lang="en-GB" sz="2000" b="1" dirty="0"/>
          </a:p>
          <a:p>
            <a:pPr algn="just"/>
            <a:r>
              <a:rPr lang="en-GB" sz="2000" b="1" i="1" dirty="0" err="1"/>
              <a:t>Functia</a:t>
            </a:r>
            <a:r>
              <a:rPr lang="en-GB" sz="2000" b="1" i="1" dirty="0"/>
              <a:t> de </a:t>
            </a:r>
            <a:r>
              <a:rPr lang="en-GB" sz="2000" b="1" i="1" dirty="0" err="1"/>
              <a:t>planificare</a:t>
            </a:r>
            <a:r>
              <a:rPr lang="en-GB" sz="2000" dirty="0"/>
              <a:t> se </a:t>
            </a:r>
            <a:r>
              <a:rPr lang="en-GB" sz="2000" dirty="0" err="1"/>
              <a:t>refera</a:t>
            </a:r>
            <a:r>
              <a:rPr lang="en-GB" sz="2000" dirty="0"/>
              <a:t> la </a:t>
            </a:r>
            <a:r>
              <a:rPr lang="en-GB" sz="2000" dirty="0" err="1"/>
              <a:t>stabilirea</a:t>
            </a:r>
            <a:r>
              <a:rPr lang="en-GB" sz="2000" dirty="0"/>
              <a:t> cu </a:t>
            </a:r>
            <a:r>
              <a:rPr lang="en-GB" sz="2000" dirty="0" err="1"/>
              <a:t>prioritate</a:t>
            </a:r>
            <a:r>
              <a:rPr lang="en-GB" sz="2000" dirty="0"/>
              <a:t> </a:t>
            </a:r>
            <a:r>
              <a:rPr lang="en-GB" sz="2000" dirty="0" err="1"/>
              <a:t>si</a:t>
            </a:r>
            <a:r>
              <a:rPr lang="en-GB" sz="2000" dirty="0"/>
              <a:t> </a:t>
            </a:r>
            <a:r>
              <a:rPr lang="en-GB" sz="2000" dirty="0" err="1"/>
              <a:t>anticipatie</a:t>
            </a:r>
            <a:r>
              <a:rPr lang="en-GB" sz="2000" dirty="0"/>
              <a:t> a </a:t>
            </a:r>
            <a:r>
              <a:rPr lang="en-GB" sz="2000" dirty="0" err="1"/>
              <a:t>nivelului</a:t>
            </a:r>
            <a:r>
              <a:rPr lang="en-GB" sz="2000" dirty="0"/>
              <a:t> </a:t>
            </a:r>
            <a:r>
              <a:rPr lang="en-GB" sz="2000" dirty="0" err="1"/>
              <a:t>veniturilor</a:t>
            </a:r>
            <a:r>
              <a:rPr lang="en-GB" sz="2000" dirty="0"/>
              <a:t>, </a:t>
            </a:r>
            <a:r>
              <a:rPr lang="en-GB" sz="2000" dirty="0" err="1"/>
              <a:t>cheltuielilor</a:t>
            </a:r>
            <a:r>
              <a:rPr lang="en-GB" sz="2000" dirty="0"/>
              <a:t>, </a:t>
            </a:r>
            <a:r>
              <a:rPr lang="en-GB" sz="2000" dirty="0" err="1"/>
              <a:t>rezultatelor</a:t>
            </a:r>
            <a:r>
              <a:rPr lang="en-GB" sz="2000" dirty="0"/>
              <a:t> </a:t>
            </a:r>
            <a:r>
              <a:rPr lang="en-GB" sz="2000" dirty="0" err="1"/>
              <a:t>si</a:t>
            </a:r>
            <a:r>
              <a:rPr lang="en-GB" sz="2000" dirty="0"/>
              <a:t> </a:t>
            </a:r>
            <a:r>
              <a:rPr lang="en-GB" sz="2000" dirty="0" err="1"/>
              <a:t>fondurilor</a:t>
            </a:r>
            <a:r>
              <a:rPr lang="en-GB" sz="2000" dirty="0" smtClean="0"/>
              <a:t>.</a:t>
            </a:r>
            <a:endParaRPr lang="en-GB" sz="2000" dirty="0"/>
          </a:p>
          <a:p>
            <a:pPr algn="just"/>
            <a:r>
              <a:rPr lang="en-GB" sz="2000" b="1" i="1" dirty="0" err="1"/>
              <a:t>Functia</a:t>
            </a:r>
            <a:r>
              <a:rPr lang="en-GB" sz="2000" b="1" i="1" dirty="0"/>
              <a:t> de control </a:t>
            </a:r>
            <a:r>
              <a:rPr lang="en-GB" sz="2000" dirty="0"/>
              <a:t>care se </a:t>
            </a:r>
            <a:r>
              <a:rPr lang="en-GB" sz="2000" dirty="0" err="1"/>
              <a:t>manifesta</a:t>
            </a:r>
            <a:r>
              <a:rPr lang="en-GB" sz="2000" dirty="0"/>
              <a:t> </a:t>
            </a:r>
            <a:r>
              <a:rPr lang="en-GB" sz="2000" dirty="0" err="1"/>
              <a:t>în</a:t>
            </a:r>
            <a:r>
              <a:rPr lang="en-GB" sz="2000" dirty="0"/>
              <a:t> </a:t>
            </a:r>
            <a:r>
              <a:rPr lang="en-GB" sz="2000" dirty="0" err="1"/>
              <a:t>procesul</a:t>
            </a:r>
            <a:r>
              <a:rPr lang="en-GB" sz="2000" dirty="0"/>
              <a:t> de </a:t>
            </a:r>
            <a:r>
              <a:rPr lang="en-GB" sz="2000" dirty="0" err="1"/>
              <a:t>elaborare</a:t>
            </a:r>
            <a:r>
              <a:rPr lang="en-GB" sz="2000" dirty="0"/>
              <a:t> </a:t>
            </a:r>
            <a:r>
              <a:rPr lang="en-GB" sz="2000" dirty="0" err="1"/>
              <a:t>cât</a:t>
            </a:r>
            <a:r>
              <a:rPr lang="en-GB" sz="2000" dirty="0"/>
              <a:t> </a:t>
            </a:r>
            <a:r>
              <a:rPr lang="en-GB" sz="2000" dirty="0" err="1"/>
              <a:t>si</a:t>
            </a:r>
            <a:r>
              <a:rPr lang="en-GB" sz="2000" dirty="0"/>
              <a:t> </a:t>
            </a:r>
            <a:r>
              <a:rPr lang="en-GB" sz="2000" dirty="0" err="1"/>
              <a:t>în</a:t>
            </a:r>
            <a:r>
              <a:rPr lang="en-GB" sz="2000" dirty="0"/>
              <a:t> </a:t>
            </a:r>
            <a:r>
              <a:rPr lang="en-GB" sz="2000" dirty="0" err="1"/>
              <a:t>cel</a:t>
            </a:r>
            <a:r>
              <a:rPr lang="en-GB" sz="2000" dirty="0"/>
              <a:t> de </a:t>
            </a:r>
            <a:r>
              <a:rPr lang="en-GB" sz="2000" dirty="0" err="1"/>
              <a:t>executie</a:t>
            </a:r>
            <a:r>
              <a:rPr lang="en-GB" sz="2000" dirty="0"/>
              <a:t> a </a:t>
            </a:r>
            <a:r>
              <a:rPr lang="en-GB" sz="2000" dirty="0" err="1"/>
              <a:t>bugetului</a:t>
            </a:r>
            <a:r>
              <a:rPr lang="en-GB" sz="2000" dirty="0"/>
              <a:t> de </a:t>
            </a:r>
            <a:r>
              <a:rPr lang="en-GB" sz="2000" dirty="0" err="1"/>
              <a:t>venituri</a:t>
            </a:r>
            <a:r>
              <a:rPr lang="en-GB" sz="2000" dirty="0"/>
              <a:t> </a:t>
            </a:r>
            <a:r>
              <a:rPr lang="en-GB" sz="2000" dirty="0" err="1"/>
              <a:t>si</a:t>
            </a:r>
            <a:r>
              <a:rPr lang="en-GB" sz="2000" dirty="0"/>
              <a:t> </a:t>
            </a:r>
            <a:r>
              <a:rPr lang="en-GB" sz="2000" dirty="0" err="1" smtClean="0"/>
              <a:t>cheltuieli</a:t>
            </a:r>
            <a:endParaRPr lang="en-GB" sz="2000" dirty="0"/>
          </a:p>
          <a:p>
            <a:pPr algn="just"/>
            <a:r>
              <a:rPr lang="en-GB" sz="2000" b="1" i="1" dirty="0" err="1"/>
              <a:t>Functia</a:t>
            </a:r>
            <a:r>
              <a:rPr lang="en-GB" sz="2000" b="1" i="1" dirty="0"/>
              <a:t> de </a:t>
            </a:r>
            <a:r>
              <a:rPr lang="en-GB" sz="2000" b="1" i="1" dirty="0" err="1"/>
              <a:t>asigurarea</a:t>
            </a:r>
            <a:r>
              <a:rPr lang="en-GB" sz="2000" b="1" i="1" dirty="0"/>
              <a:t> </a:t>
            </a:r>
            <a:r>
              <a:rPr lang="en-GB" sz="2000" b="1" i="1" dirty="0" err="1"/>
              <a:t>rentabilitatii</a:t>
            </a:r>
            <a:r>
              <a:rPr lang="en-GB" sz="2000" b="1" i="1" dirty="0"/>
              <a:t>, a </a:t>
            </a:r>
            <a:r>
              <a:rPr lang="en-GB" sz="2000" b="1" i="1" dirty="0" err="1"/>
              <a:t>lichiditatii</a:t>
            </a:r>
            <a:r>
              <a:rPr lang="en-GB" sz="2000" b="1" i="1" dirty="0"/>
              <a:t>, a </a:t>
            </a:r>
            <a:r>
              <a:rPr lang="en-GB" sz="2000" b="1" i="1" dirty="0" err="1"/>
              <a:t>echilibrului</a:t>
            </a:r>
            <a:r>
              <a:rPr lang="en-GB" sz="2000" b="1" i="1" dirty="0"/>
              <a:t> </a:t>
            </a:r>
            <a:r>
              <a:rPr lang="en-GB" sz="2000" b="1" i="1" dirty="0" err="1"/>
              <a:t>financiar</a:t>
            </a:r>
            <a:r>
              <a:rPr lang="en-GB" sz="2000" b="1" i="1" dirty="0"/>
              <a:t> </a:t>
            </a:r>
            <a:r>
              <a:rPr lang="en-GB" sz="2000" dirty="0" err="1"/>
              <a:t>în</a:t>
            </a:r>
            <a:r>
              <a:rPr lang="en-GB" sz="2000" dirty="0"/>
              <a:t> </a:t>
            </a:r>
            <a:r>
              <a:rPr lang="en-GB" sz="2000" dirty="0" err="1"/>
              <a:t>vederea</a:t>
            </a:r>
            <a:r>
              <a:rPr lang="en-GB" sz="2000" dirty="0"/>
              <a:t> </a:t>
            </a:r>
            <a:r>
              <a:rPr lang="en-GB" sz="2000" dirty="0" err="1"/>
              <a:t>prevederi</a:t>
            </a:r>
            <a:r>
              <a:rPr lang="en-GB" sz="2000" dirty="0"/>
              <a:t> </a:t>
            </a:r>
            <a:r>
              <a:rPr lang="en-GB" sz="2000" dirty="0" err="1"/>
              <a:t>sau</a:t>
            </a:r>
            <a:r>
              <a:rPr lang="en-GB" sz="2000" dirty="0"/>
              <a:t> </a:t>
            </a:r>
            <a:r>
              <a:rPr lang="en-GB" sz="2000" dirty="0" err="1"/>
              <a:t>înlaturarii</a:t>
            </a:r>
            <a:r>
              <a:rPr lang="en-GB" sz="2000" dirty="0"/>
              <a:t> </a:t>
            </a:r>
            <a:r>
              <a:rPr lang="en-GB" sz="2000" dirty="0" err="1"/>
              <a:t>riscului</a:t>
            </a:r>
            <a:r>
              <a:rPr lang="en-GB" sz="2000" dirty="0" smtClean="0"/>
              <a:t>.</a:t>
            </a:r>
            <a:endParaRPr lang="en-GB" sz="2000" dirty="0"/>
          </a:p>
          <a:p>
            <a:pPr marL="109728" indent="0" algn="just">
              <a:buNone/>
            </a:pPr>
            <a:r>
              <a:rPr lang="en-GB" sz="2000" b="1" i="1" dirty="0" err="1">
                <a:solidFill>
                  <a:srgbClr val="FF0000"/>
                </a:solidFill>
              </a:rPr>
              <a:t>Scopul</a:t>
            </a:r>
            <a:r>
              <a:rPr lang="en-GB" sz="2000" b="1" i="1" dirty="0">
                <a:solidFill>
                  <a:srgbClr val="FF0000"/>
                </a:solidFill>
              </a:rPr>
              <a:t> de </a:t>
            </a:r>
            <a:r>
              <a:rPr lang="en-GB" sz="2000" b="1" i="1" dirty="0" err="1">
                <a:solidFill>
                  <a:srgbClr val="FF0000"/>
                </a:solidFill>
              </a:rPr>
              <a:t>baza</a:t>
            </a:r>
            <a:r>
              <a:rPr lang="en-GB" sz="2000" b="1" i="1" dirty="0">
                <a:solidFill>
                  <a:srgbClr val="FF0000"/>
                </a:solidFill>
              </a:rPr>
              <a:t> </a:t>
            </a:r>
            <a:r>
              <a:rPr lang="en-GB" sz="2000" b="1" i="1" dirty="0" smtClean="0">
                <a:solidFill>
                  <a:srgbClr val="FF0000"/>
                </a:solidFill>
              </a:rPr>
              <a:t>al </a:t>
            </a:r>
            <a:r>
              <a:rPr lang="en-GB" sz="2000" b="1" i="1" dirty="0" err="1" smtClean="0">
                <a:solidFill>
                  <a:srgbClr val="FF0000"/>
                </a:solidFill>
              </a:rPr>
              <a:t>previziunii</a:t>
            </a:r>
            <a:r>
              <a:rPr lang="en-GB" sz="2000" b="1" i="1" dirty="0" smtClean="0">
                <a:solidFill>
                  <a:srgbClr val="FF0000"/>
                </a:solidFill>
              </a:rPr>
              <a:t> </a:t>
            </a:r>
            <a:r>
              <a:rPr lang="en-GB" sz="2000" b="1" i="1" dirty="0" err="1">
                <a:solidFill>
                  <a:srgbClr val="FF0000"/>
                </a:solidFill>
              </a:rPr>
              <a:t>este</a:t>
            </a:r>
            <a:r>
              <a:rPr lang="en-GB" sz="2000" b="1" i="1" dirty="0">
                <a:solidFill>
                  <a:srgbClr val="FF0000"/>
                </a:solidFill>
              </a:rPr>
              <a:t> </a:t>
            </a:r>
            <a:r>
              <a:rPr lang="en-GB" sz="2000" b="1" i="1" dirty="0" err="1">
                <a:solidFill>
                  <a:srgbClr val="FF0000"/>
                </a:solidFill>
              </a:rPr>
              <a:t>acela</a:t>
            </a:r>
            <a:r>
              <a:rPr lang="en-GB" sz="2000" b="1" i="1" dirty="0">
                <a:solidFill>
                  <a:srgbClr val="FF0000"/>
                </a:solidFill>
              </a:rPr>
              <a:t> de a </a:t>
            </a:r>
            <a:r>
              <a:rPr lang="en-GB" sz="2000" b="1" i="1" dirty="0" smtClean="0">
                <a:solidFill>
                  <a:srgbClr val="FF0000"/>
                </a:solidFill>
              </a:rPr>
              <a:t>ne </a:t>
            </a:r>
            <a:r>
              <a:rPr lang="en-GB" sz="2000" b="1" i="1" dirty="0" err="1" smtClean="0">
                <a:solidFill>
                  <a:srgbClr val="FF0000"/>
                </a:solidFill>
              </a:rPr>
              <a:t>asigura</a:t>
            </a:r>
            <a:r>
              <a:rPr lang="en-GB" sz="2000" b="1" i="1" dirty="0" smtClean="0">
                <a:solidFill>
                  <a:srgbClr val="FF0000"/>
                </a:solidFill>
              </a:rPr>
              <a:t> </a:t>
            </a:r>
            <a:r>
              <a:rPr lang="en-GB" sz="2000" b="1" i="1" dirty="0" err="1">
                <a:solidFill>
                  <a:srgbClr val="FF0000"/>
                </a:solidFill>
              </a:rPr>
              <a:t>ca</a:t>
            </a:r>
            <a:r>
              <a:rPr lang="en-GB" sz="2000" b="1" i="1" dirty="0">
                <a:solidFill>
                  <a:srgbClr val="FF0000"/>
                </a:solidFill>
              </a:rPr>
              <a:t> </a:t>
            </a:r>
            <a:r>
              <a:rPr lang="en-GB" sz="2000" b="1" i="1" dirty="0" err="1" smtClean="0">
                <a:solidFill>
                  <a:srgbClr val="FF0000"/>
                </a:solidFill>
              </a:rPr>
              <a:t>resurselor</a:t>
            </a:r>
            <a:r>
              <a:rPr lang="en-GB" sz="2000" b="1" i="1" dirty="0" smtClean="0">
                <a:solidFill>
                  <a:srgbClr val="FF0000"/>
                </a:solidFill>
              </a:rPr>
              <a:t> </a:t>
            </a:r>
            <a:r>
              <a:rPr lang="en-GB" sz="2000" b="1" i="1" dirty="0" err="1">
                <a:solidFill>
                  <a:srgbClr val="FF0000"/>
                </a:solidFill>
              </a:rPr>
              <a:t>banesti</a:t>
            </a:r>
            <a:r>
              <a:rPr lang="en-GB" sz="2000" b="1" i="1" dirty="0">
                <a:solidFill>
                  <a:srgbClr val="FF0000"/>
                </a:solidFill>
              </a:rPr>
              <a:t> </a:t>
            </a:r>
            <a:r>
              <a:rPr lang="en-GB" sz="2000" b="1" i="1" dirty="0" smtClean="0">
                <a:solidFill>
                  <a:srgbClr val="FF0000"/>
                </a:solidFill>
              </a:rPr>
              <a:t>li </a:t>
            </a:r>
            <a:r>
              <a:rPr lang="en-GB" sz="2000" b="1" i="1" dirty="0">
                <a:solidFill>
                  <a:srgbClr val="FF0000"/>
                </a:solidFill>
              </a:rPr>
              <a:t>se </a:t>
            </a:r>
            <a:r>
              <a:rPr lang="en-GB" sz="2000" b="1" i="1" dirty="0" err="1">
                <a:solidFill>
                  <a:srgbClr val="FF0000"/>
                </a:solidFill>
              </a:rPr>
              <a:t>dea</a:t>
            </a:r>
            <a:r>
              <a:rPr lang="en-GB" sz="2000" b="1" i="1" dirty="0">
                <a:solidFill>
                  <a:srgbClr val="FF0000"/>
                </a:solidFill>
              </a:rPr>
              <a:t> o </a:t>
            </a:r>
            <a:r>
              <a:rPr lang="en-GB" sz="2000" b="1" i="1" dirty="0" err="1">
                <a:solidFill>
                  <a:srgbClr val="FF0000"/>
                </a:solidFill>
              </a:rPr>
              <a:t>utilitate</a:t>
            </a:r>
            <a:r>
              <a:rPr lang="en-GB" sz="2000" b="1" i="1" dirty="0">
                <a:solidFill>
                  <a:srgbClr val="FF0000"/>
                </a:solidFill>
              </a:rPr>
              <a:t> </a:t>
            </a:r>
            <a:r>
              <a:rPr lang="en-GB" sz="2000" b="1" i="1" dirty="0" err="1">
                <a:solidFill>
                  <a:srgbClr val="FF0000"/>
                </a:solidFill>
              </a:rPr>
              <a:t>eficienta</a:t>
            </a:r>
            <a:r>
              <a:rPr lang="en-GB" sz="2000" b="1" i="1" dirty="0" smtClean="0">
                <a:solidFill>
                  <a:srgbClr val="FF0000"/>
                </a:solidFill>
              </a:rPr>
              <a:t>.</a:t>
            </a:r>
          </a:p>
          <a:p>
            <a:pPr algn="just"/>
            <a:endParaRPr lang="en-GB" sz="2000" dirty="0"/>
          </a:p>
        </p:txBody>
      </p:sp>
      <p:sp>
        <p:nvSpPr>
          <p:cNvPr id="4" name="Title 2"/>
          <p:cNvSpPr>
            <a:spLocks noGrp="1"/>
          </p:cNvSpPr>
          <p:nvPr>
            <p:ph type="title"/>
          </p:nvPr>
        </p:nvSpPr>
        <p:spPr>
          <a:xfrm>
            <a:off x="310055" y="132748"/>
            <a:ext cx="10972800" cy="718590"/>
          </a:xfrm>
        </p:spPr>
        <p:txBody>
          <a:bodyPr>
            <a:normAutofit/>
          </a:bodyPr>
          <a:lstStyle/>
          <a:p>
            <a:r>
              <a:rPr lang="en-GB" sz="2400" dirty="0" err="1"/>
              <a:t>Previziuni</a:t>
            </a:r>
            <a:r>
              <a:rPr lang="en-GB" sz="2400" dirty="0"/>
              <a:t> </a:t>
            </a:r>
            <a:r>
              <a:rPr lang="en-GB" sz="2400" dirty="0" err="1"/>
              <a:t>financiare</a:t>
            </a:r>
            <a:endParaRPr lang="en-GB" sz="24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25103" y="4639167"/>
            <a:ext cx="4056665" cy="2133021"/>
          </a:xfrm>
          <a:prstGeom prst="rect">
            <a:avLst/>
          </a:prstGeom>
        </p:spPr>
      </p:pic>
    </p:spTree>
    <p:extLst>
      <p:ext uri="{BB962C8B-B14F-4D97-AF65-F5344CB8AC3E}">
        <p14:creationId xmlns:p14="http://schemas.microsoft.com/office/powerpoint/2010/main" val="136406739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5461" y="787650"/>
            <a:ext cx="11766331" cy="5944226"/>
          </a:xfrm>
        </p:spPr>
        <p:txBody>
          <a:bodyPr>
            <a:normAutofit/>
          </a:bodyPr>
          <a:lstStyle/>
          <a:p>
            <a:pPr marL="109728" indent="0" algn="just">
              <a:buNone/>
            </a:pPr>
            <a:r>
              <a:rPr lang="en-GB" sz="2000" b="1" i="1" dirty="0" err="1"/>
              <a:t>Obiectivele</a:t>
            </a:r>
            <a:r>
              <a:rPr lang="en-GB" sz="2000" b="1" i="1" dirty="0"/>
              <a:t> </a:t>
            </a:r>
            <a:r>
              <a:rPr lang="en-GB" sz="2000" b="1" i="1" dirty="0" err="1"/>
              <a:t>strategiei</a:t>
            </a:r>
            <a:r>
              <a:rPr lang="en-GB" sz="2000" b="1" i="1" dirty="0"/>
              <a:t> </a:t>
            </a:r>
            <a:r>
              <a:rPr lang="en-GB" sz="2000" b="1" i="1" dirty="0" err="1"/>
              <a:t>si</a:t>
            </a:r>
            <a:r>
              <a:rPr lang="en-GB" sz="2000" b="1" i="1" dirty="0"/>
              <a:t> </a:t>
            </a:r>
            <a:r>
              <a:rPr lang="en-GB" sz="2000" b="1" i="1" dirty="0" err="1"/>
              <a:t>tacticii</a:t>
            </a:r>
            <a:r>
              <a:rPr lang="en-GB" sz="2000" b="1" i="1" dirty="0"/>
              <a:t> </a:t>
            </a:r>
            <a:r>
              <a:rPr lang="en-GB" sz="2000" b="1" i="1" dirty="0" err="1"/>
              <a:t>ce</a:t>
            </a:r>
            <a:r>
              <a:rPr lang="en-GB" sz="2000" b="1" i="1" dirty="0"/>
              <a:t> se </a:t>
            </a:r>
            <a:r>
              <a:rPr lang="en-GB" sz="2000" b="1" i="1" dirty="0" err="1"/>
              <a:t>urmaresc</a:t>
            </a:r>
            <a:r>
              <a:rPr lang="en-GB" sz="2000" b="1" i="1" dirty="0"/>
              <a:t> </a:t>
            </a:r>
            <a:r>
              <a:rPr lang="en-GB" sz="2000" b="1" i="1" dirty="0" err="1"/>
              <a:t>în</a:t>
            </a:r>
            <a:r>
              <a:rPr lang="en-GB" sz="2000" b="1" i="1" dirty="0"/>
              <a:t> </a:t>
            </a:r>
            <a:r>
              <a:rPr lang="en-GB" sz="2000" b="1" i="1" dirty="0" err="1"/>
              <a:t>procesul</a:t>
            </a:r>
            <a:r>
              <a:rPr lang="en-GB" sz="2000" b="1" i="1" dirty="0"/>
              <a:t> de </a:t>
            </a:r>
            <a:r>
              <a:rPr lang="en-GB" sz="2000" b="1" i="1" dirty="0" err="1"/>
              <a:t>previziuni</a:t>
            </a:r>
            <a:r>
              <a:rPr lang="en-GB" sz="2000" b="1" i="1" dirty="0"/>
              <a:t> </a:t>
            </a:r>
            <a:r>
              <a:rPr lang="en-GB" sz="2000" b="1" i="1" dirty="0" err="1" smtClean="0"/>
              <a:t>financiare</a:t>
            </a:r>
            <a:r>
              <a:rPr lang="en-GB" sz="2000" dirty="0" smtClean="0"/>
              <a:t>:</a:t>
            </a:r>
            <a:endParaRPr lang="en-GB" sz="2000" dirty="0"/>
          </a:p>
          <a:p>
            <a:pPr algn="just"/>
            <a:r>
              <a:rPr lang="en-GB" sz="2000" dirty="0" err="1"/>
              <a:t>organizarea</a:t>
            </a:r>
            <a:r>
              <a:rPr lang="en-GB" sz="2000" dirty="0"/>
              <a:t> </a:t>
            </a:r>
            <a:r>
              <a:rPr lang="en-GB" sz="2000" dirty="0" err="1"/>
              <a:t>pe</a:t>
            </a:r>
            <a:r>
              <a:rPr lang="en-GB" sz="2000" dirty="0"/>
              <a:t> </a:t>
            </a:r>
            <a:r>
              <a:rPr lang="en-GB" sz="2000" dirty="0" err="1"/>
              <a:t>baze</a:t>
            </a:r>
            <a:r>
              <a:rPr lang="en-GB" sz="2000" dirty="0"/>
              <a:t> </a:t>
            </a:r>
            <a:r>
              <a:rPr lang="en-GB" sz="2000" dirty="0" err="1"/>
              <a:t>realiste</a:t>
            </a:r>
            <a:r>
              <a:rPr lang="en-GB" sz="2000" dirty="0"/>
              <a:t> a </a:t>
            </a:r>
            <a:r>
              <a:rPr lang="en-GB" sz="2000" dirty="0" err="1"/>
              <a:t>fluxurilor</a:t>
            </a:r>
            <a:r>
              <a:rPr lang="en-GB" sz="2000" dirty="0"/>
              <a:t> </a:t>
            </a:r>
            <a:r>
              <a:rPr lang="en-GB" sz="2000" dirty="0" err="1"/>
              <a:t>si</a:t>
            </a:r>
            <a:r>
              <a:rPr lang="en-GB" sz="2000" dirty="0"/>
              <a:t> a </a:t>
            </a:r>
            <a:r>
              <a:rPr lang="en-GB" sz="2000" dirty="0" err="1"/>
              <a:t>ciclurilor</a:t>
            </a:r>
            <a:r>
              <a:rPr lang="en-GB" sz="2000" dirty="0"/>
              <a:t> </a:t>
            </a:r>
            <a:r>
              <a:rPr lang="en-GB" sz="2000" dirty="0" err="1" smtClean="0"/>
              <a:t>financiare</a:t>
            </a:r>
            <a:r>
              <a:rPr lang="en-GB" sz="2000" dirty="0" smtClean="0"/>
              <a:t>;</a:t>
            </a:r>
            <a:endParaRPr lang="en-GB" sz="2000" dirty="0"/>
          </a:p>
          <a:p>
            <a:pPr algn="just"/>
            <a:r>
              <a:rPr lang="en-GB" sz="2000" dirty="0" err="1"/>
              <a:t>executia</a:t>
            </a:r>
            <a:r>
              <a:rPr lang="en-GB" sz="2000" dirty="0"/>
              <a:t> optima a </a:t>
            </a:r>
            <a:r>
              <a:rPr lang="en-GB" sz="2000" dirty="0" err="1"/>
              <a:t>operatiunilor</a:t>
            </a:r>
            <a:r>
              <a:rPr lang="en-GB" sz="2000" dirty="0"/>
              <a:t> de </a:t>
            </a:r>
            <a:r>
              <a:rPr lang="en-GB" sz="2000" dirty="0" err="1"/>
              <a:t>încasari</a:t>
            </a:r>
            <a:r>
              <a:rPr lang="en-GB" sz="2000" dirty="0"/>
              <a:t> </a:t>
            </a:r>
            <a:r>
              <a:rPr lang="en-GB" sz="2000" dirty="0" err="1"/>
              <a:t>si</a:t>
            </a:r>
            <a:r>
              <a:rPr lang="en-GB" sz="2000" dirty="0"/>
              <a:t> </a:t>
            </a:r>
            <a:r>
              <a:rPr lang="en-GB" sz="2000" dirty="0" err="1"/>
              <a:t>plati</a:t>
            </a:r>
            <a:r>
              <a:rPr lang="en-GB" sz="2000" dirty="0"/>
              <a:t> </a:t>
            </a:r>
            <a:r>
              <a:rPr lang="en-GB" sz="2000" dirty="0" err="1"/>
              <a:t>în</a:t>
            </a:r>
            <a:r>
              <a:rPr lang="en-GB" sz="2000" dirty="0"/>
              <a:t> </a:t>
            </a:r>
            <a:r>
              <a:rPr lang="en-GB" sz="2000" dirty="0" err="1"/>
              <a:t>scopul</a:t>
            </a:r>
            <a:r>
              <a:rPr lang="en-GB" sz="2000" dirty="0"/>
              <a:t> </a:t>
            </a:r>
            <a:r>
              <a:rPr lang="en-GB" sz="2000" dirty="0" err="1"/>
              <a:t>asigurarilor</a:t>
            </a:r>
            <a:r>
              <a:rPr lang="en-GB" sz="2000" dirty="0"/>
              <a:t> </a:t>
            </a:r>
            <a:r>
              <a:rPr lang="en-GB" sz="2000" dirty="0" err="1"/>
              <a:t>numeralului</a:t>
            </a:r>
            <a:r>
              <a:rPr lang="en-GB" sz="2000" dirty="0"/>
              <a:t> </a:t>
            </a:r>
            <a:r>
              <a:rPr lang="en-GB" sz="2000" dirty="0" err="1"/>
              <a:t>necesar</a:t>
            </a:r>
            <a:r>
              <a:rPr lang="en-GB" sz="2000" dirty="0"/>
              <a:t> </a:t>
            </a:r>
            <a:r>
              <a:rPr lang="en-GB" sz="2000" dirty="0" err="1" smtClean="0"/>
              <a:t>firmei</a:t>
            </a:r>
            <a:r>
              <a:rPr lang="en-GB" sz="2000" dirty="0" smtClean="0"/>
              <a:t>;</a:t>
            </a:r>
            <a:endParaRPr lang="en-GB" sz="2000" dirty="0"/>
          </a:p>
          <a:p>
            <a:pPr algn="just"/>
            <a:r>
              <a:rPr lang="en-GB" sz="2000" dirty="0" err="1"/>
              <a:t>alocarea</a:t>
            </a:r>
            <a:r>
              <a:rPr lang="en-GB" sz="2000" dirty="0"/>
              <a:t> </a:t>
            </a:r>
            <a:r>
              <a:rPr lang="en-GB" sz="2000" dirty="0" err="1"/>
              <a:t>rationala</a:t>
            </a:r>
            <a:r>
              <a:rPr lang="en-GB" sz="2000" dirty="0"/>
              <a:t> </a:t>
            </a:r>
            <a:r>
              <a:rPr lang="en-GB" sz="2000" dirty="0" err="1"/>
              <a:t>resurselor</a:t>
            </a:r>
            <a:r>
              <a:rPr lang="en-GB" sz="2000" dirty="0"/>
              <a:t> </a:t>
            </a:r>
            <a:r>
              <a:rPr lang="en-GB" sz="2000" dirty="0" err="1"/>
              <a:t>banesti</a:t>
            </a:r>
            <a:r>
              <a:rPr lang="en-GB" sz="2000" dirty="0"/>
              <a:t> care </a:t>
            </a:r>
            <a:r>
              <a:rPr lang="en-GB" sz="2000" dirty="0" err="1"/>
              <a:t>presupune</a:t>
            </a:r>
            <a:r>
              <a:rPr lang="en-GB" sz="2000" dirty="0"/>
              <a:t> </a:t>
            </a:r>
            <a:r>
              <a:rPr lang="en-GB" sz="2000" dirty="0" err="1"/>
              <a:t>evaluarea</a:t>
            </a:r>
            <a:r>
              <a:rPr lang="en-GB" sz="2000" dirty="0"/>
              <a:t> </a:t>
            </a:r>
            <a:r>
              <a:rPr lang="en-GB" sz="2000" dirty="0" err="1"/>
              <a:t>cheltuielilor</a:t>
            </a:r>
            <a:r>
              <a:rPr lang="en-GB" sz="2000" dirty="0"/>
              <a:t> </a:t>
            </a:r>
            <a:r>
              <a:rPr lang="en-GB" sz="2000" dirty="0" err="1"/>
              <a:t>pentru</a:t>
            </a:r>
            <a:r>
              <a:rPr lang="en-GB" sz="2000" dirty="0"/>
              <a:t> </a:t>
            </a:r>
            <a:r>
              <a:rPr lang="en-GB" sz="2000" dirty="0" err="1"/>
              <a:t>noi</a:t>
            </a:r>
            <a:r>
              <a:rPr lang="en-GB" sz="2000" dirty="0"/>
              <a:t> </a:t>
            </a:r>
            <a:r>
              <a:rPr lang="en-GB" sz="2000" dirty="0" err="1"/>
              <a:t>investiti</a:t>
            </a:r>
            <a:r>
              <a:rPr lang="en-GB" sz="2000" dirty="0"/>
              <a:t> </a:t>
            </a:r>
            <a:r>
              <a:rPr lang="en-GB" sz="2000" dirty="0" err="1"/>
              <a:t>si</a:t>
            </a:r>
            <a:r>
              <a:rPr lang="en-GB" sz="2000" dirty="0"/>
              <a:t> </a:t>
            </a:r>
            <a:r>
              <a:rPr lang="en-GB" sz="2000" dirty="0" err="1"/>
              <a:t>masurarea</a:t>
            </a:r>
            <a:r>
              <a:rPr lang="en-GB" sz="2000" dirty="0"/>
              <a:t> </a:t>
            </a:r>
            <a:r>
              <a:rPr lang="en-GB" sz="2000" dirty="0" err="1"/>
              <a:t>eficientei</a:t>
            </a:r>
            <a:r>
              <a:rPr lang="en-GB" sz="2000" dirty="0"/>
              <a:t> </a:t>
            </a:r>
            <a:r>
              <a:rPr lang="en-GB" sz="2000" dirty="0" err="1"/>
              <a:t>acestora</a:t>
            </a:r>
            <a:r>
              <a:rPr lang="en-GB" sz="2000" dirty="0"/>
              <a:t> </a:t>
            </a:r>
            <a:r>
              <a:rPr lang="en-GB" sz="2000" dirty="0" err="1"/>
              <a:t>pentru</a:t>
            </a:r>
            <a:r>
              <a:rPr lang="en-GB" sz="2000" dirty="0"/>
              <a:t> a fi </a:t>
            </a:r>
            <a:r>
              <a:rPr lang="en-GB" sz="2000" dirty="0" err="1"/>
              <a:t>evitate</a:t>
            </a:r>
            <a:r>
              <a:rPr lang="en-GB" sz="2000" dirty="0"/>
              <a:t> </a:t>
            </a:r>
            <a:r>
              <a:rPr lang="en-GB" sz="2000" dirty="0" err="1"/>
              <a:t>imobilizari</a:t>
            </a:r>
            <a:r>
              <a:rPr lang="en-GB" sz="2000" dirty="0"/>
              <a:t> de </a:t>
            </a:r>
            <a:r>
              <a:rPr lang="en-GB" sz="2000" dirty="0" err="1" smtClean="0"/>
              <a:t>fonduri</a:t>
            </a:r>
            <a:r>
              <a:rPr lang="en-GB" sz="2000" dirty="0" smtClean="0"/>
              <a:t>;</a:t>
            </a:r>
            <a:endParaRPr lang="en-GB" sz="2000" dirty="0"/>
          </a:p>
          <a:p>
            <a:pPr algn="just"/>
            <a:r>
              <a:rPr lang="en-GB" sz="2000" dirty="0" err="1"/>
              <a:t>obtinerea</a:t>
            </a:r>
            <a:r>
              <a:rPr lang="en-GB" sz="2000" dirty="0"/>
              <a:t> </a:t>
            </a:r>
            <a:r>
              <a:rPr lang="en-GB" sz="2000" dirty="0" err="1"/>
              <a:t>unei</a:t>
            </a:r>
            <a:r>
              <a:rPr lang="en-GB" sz="2000" dirty="0"/>
              <a:t> </a:t>
            </a:r>
            <a:r>
              <a:rPr lang="en-GB" sz="2000" dirty="0" err="1"/>
              <a:t>rentabilitatii</a:t>
            </a:r>
            <a:r>
              <a:rPr lang="en-GB" sz="2000" dirty="0"/>
              <a:t> </a:t>
            </a:r>
            <a:r>
              <a:rPr lang="en-GB" sz="2000" dirty="0" err="1"/>
              <a:t>cât</a:t>
            </a:r>
            <a:r>
              <a:rPr lang="en-GB" sz="2000" dirty="0"/>
              <a:t> </a:t>
            </a:r>
            <a:r>
              <a:rPr lang="en-GB" sz="2000" dirty="0" err="1"/>
              <a:t>mai</a:t>
            </a:r>
            <a:r>
              <a:rPr lang="en-GB" sz="2000" dirty="0"/>
              <a:t> </a:t>
            </a:r>
            <a:r>
              <a:rPr lang="en-GB" sz="2000" dirty="0" err="1"/>
              <a:t>mari</a:t>
            </a:r>
            <a:r>
              <a:rPr lang="en-GB" sz="2000" dirty="0"/>
              <a:t> </a:t>
            </a:r>
            <a:r>
              <a:rPr lang="en-GB" sz="2000" dirty="0" err="1"/>
              <a:t>pe</a:t>
            </a:r>
            <a:r>
              <a:rPr lang="en-GB" sz="2000" dirty="0"/>
              <a:t> </a:t>
            </a:r>
            <a:r>
              <a:rPr lang="en-GB" sz="2000" dirty="0" err="1"/>
              <a:t>seama</a:t>
            </a:r>
            <a:r>
              <a:rPr lang="en-GB" sz="2000" dirty="0"/>
              <a:t> </a:t>
            </a:r>
            <a:r>
              <a:rPr lang="en-GB" sz="2000" dirty="0" err="1"/>
              <a:t>utilizarii</a:t>
            </a:r>
            <a:r>
              <a:rPr lang="en-GB" sz="2000" dirty="0"/>
              <a:t> </a:t>
            </a:r>
            <a:r>
              <a:rPr lang="en-GB" sz="2000" dirty="0" err="1"/>
              <a:t>resurselor</a:t>
            </a:r>
            <a:r>
              <a:rPr lang="en-GB" sz="2000" dirty="0"/>
              <a:t> </a:t>
            </a:r>
            <a:r>
              <a:rPr lang="en-GB" sz="2000" dirty="0" err="1" smtClean="0"/>
              <a:t>banesti</a:t>
            </a:r>
            <a:r>
              <a:rPr lang="en-GB" sz="2000" dirty="0" smtClean="0"/>
              <a:t>;</a:t>
            </a:r>
            <a:endParaRPr lang="en-GB" sz="2000" dirty="0"/>
          </a:p>
          <a:p>
            <a:pPr algn="just"/>
            <a:r>
              <a:rPr lang="en-GB" sz="2000" dirty="0" err="1"/>
              <a:t>maximizarea</a:t>
            </a:r>
            <a:r>
              <a:rPr lang="en-GB" sz="2000" dirty="0"/>
              <a:t> </a:t>
            </a:r>
            <a:r>
              <a:rPr lang="en-GB" sz="2000" dirty="0" err="1"/>
              <a:t>indicatorilor</a:t>
            </a:r>
            <a:r>
              <a:rPr lang="en-GB" sz="2000" dirty="0"/>
              <a:t> de </a:t>
            </a:r>
            <a:r>
              <a:rPr lang="en-GB" sz="2000" dirty="0" err="1" smtClean="0"/>
              <a:t>eficienta</a:t>
            </a:r>
            <a:r>
              <a:rPr lang="en-GB" sz="2000" dirty="0" smtClean="0"/>
              <a:t>;</a:t>
            </a:r>
            <a:endParaRPr lang="en-GB" sz="2000" dirty="0"/>
          </a:p>
          <a:p>
            <a:pPr algn="just"/>
            <a:r>
              <a:rPr lang="en-GB" sz="2000" dirty="0" err="1"/>
              <a:t>asigurarea</a:t>
            </a:r>
            <a:r>
              <a:rPr lang="en-GB" sz="2000" dirty="0"/>
              <a:t> </a:t>
            </a:r>
            <a:r>
              <a:rPr lang="en-GB" sz="2000" dirty="0" err="1"/>
              <a:t>unei</a:t>
            </a:r>
            <a:r>
              <a:rPr lang="en-GB" sz="2000" dirty="0"/>
              <a:t> </a:t>
            </a:r>
            <a:r>
              <a:rPr lang="en-GB" sz="2000" dirty="0" err="1"/>
              <a:t>structuri</a:t>
            </a:r>
            <a:r>
              <a:rPr lang="en-GB" sz="2000" dirty="0"/>
              <a:t> </a:t>
            </a:r>
            <a:r>
              <a:rPr lang="en-GB" sz="2000" dirty="0" err="1"/>
              <a:t>financiare</a:t>
            </a:r>
            <a:r>
              <a:rPr lang="en-GB" sz="2000" dirty="0"/>
              <a:t> </a:t>
            </a:r>
            <a:r>
              <a:rPr lang="en-GB" sz="2000" dirty="0" err="1"/>
              <a:t>optime</a:t>
            </a:r>
            <a:r>
              <a:rPr lang="en-GB" sz="2000" dirty="0" smtClean="0"/>
              <a:t>.</a:t>
            </a:r>
          </a:p>
          <a:p>
            <a:pPr algn="just"/>
            <a:endParaRPr lang="en-GB" sz="2000" dirty="0"/>
          </a:p>
        </p:txBody>
      </p:sp>
      <p:sp>
        <p:nvSpPr>
          <p:cNvPr id="4" name="Title 2"/>
          <p:cNvSpPr>
            <a:spLocks noGrp="1"/>
          </p:cNvSpPr>
          <p:nvPr>
            <p:ph type="title"/>
          </p:nvPr>
        </p:nvSpPr>
        <p:spPr>
          <a:xfrm>
            <a:off x="183931" y="116983"/>
            <a:ext cx="10972800" cy="576700"/>
          </a:xfrm>
        </p:spPr>
        <p:txBody>
          <a:bodyPr>
            <a:normAutofit/>
          </a:bodyPr>
          <a:lstStyle/>
          <a:p>
            <a:r>
              <a:rPr lang="en-GB" sz="2400" dirty="0" err="1"/>
              <a:t>Previziuni</a:t>
            </a:r>
            <a:r>
              <a:rPr lang="en-GB" sz="2400" dirty="0"/>
              <a:t> </a:t>
            </a:r>
            <a:r>
              <a:rPr lang="en-GB" sz="2400" dirty="0" err="1"/>
              <a:t>financiare</a:t>
            </a:r>
            <a:endParaRPr lang="en-GB" sz="24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59820" y="3436772"/>
            <a:ext cx="6532179" cy="3421228"/>
          </a:xfrm>
          <a:prstGeom prst="rect">
            <a:avLst/>
          </a:prstGeom>
        </p:spPr>
      </p:pic>
    </p:spTree>
    <p:extLst>
      <p:ext uri="{BB962C8B-B14F-4D97-AF65-F5344CB8AC3E}">
        <p14:creationId xmlns:p14="http://schemas.microsoft.com/office/powerpoint/2010/main" val="92348463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5461" y="787650"/>
            <a:ext cx="11766331" cy="5944226"/>
          </a:xfrm>
        </p:spPr>
        <p:txBody>
          <a:bodyPr>
            <a:normAutofit fontScale="92500" lnSpcReduction="20000"/>
          </a:bodyPr>
          <a:lstStyle/>
          <a:p>
            <a:pPr marL="109728" indent="0" algn="just">
              <a:buNone/>
            </a:pPr>
            <a:r>
              <a:rPr lang="en-GB" sz="2000" dirty="0" err="1"/>
              <a:t>Formele</a:t>
            </a:r>
            <a:r>
              <a:rPr lang="en-GB" sz="2000" dirty="0"/>
              <a:t> </a:t>
            </a:r>
            <a:r>
              <a:rPr lang="en-GB" sz="2000" dirty="0" err="1"/>
              <a:t>si</a:t>
            </a:r>
            <a:r>
              <a:rPr lang="en-GB" sz="2000" dirty="0"/>
              <a:t> </a:t>
            </a:r>
            <a:r>
              <a:rPr lang="en-GB" sz="2000" dirty="0" err="1" smtClean="0"/>
              <a:t>instrumentele</a:t>
            </a:r>
            <a:r>
              <a:rPr lang="en-GB" sz="2000" dirty="0" smtClean="0"/>
              <a:t> </a:t>
            </a:r>
            <a:r>
              <a:rPr lang="en-GB" sz="2000" dirty="0"/>
              <a:t>de </a:t>
            </a:r>
            <a:r>
              <a:rPr lang="en-GB" sz="2000" dirty="0" err="1"/>
              <a:t>previziune</a:t>
            </a:r>
            <a:r>
              <a:rPr lang="en-GB" sz="2000" dirty="0"/>
              <a:t> </a:t>
            </a:r>
            <a:r>
              <a:rPr lang="en-GB" sz="2000" dirty="0" err="1" smtClean="0"/>
              <a:t>financiara</a:t>
            </a:r>
            <a:r>
              <a:rPr lang="en-GB" sz="2000" dirty="0" smtClean="0"/>
              <a:t>: </a:t>
            </a:r>
            <a:r>
              <a:rPr lang="en-GB" sz="2000" dirty="0" err="1"/>
              <a:t>previziunea</a:t>
            </a:r>
            <a:r>
              <a:rPr lang="en-GB" sz="2000" dirty="0"/>
              <a:t> </a:t>
            </a:r>
            <a:r>
              <a:rPr lang="en-GB" sz="2000" dirty="0" err="1"/>
              <a:t>este</a:t>
            </a:r>
            <a:r>
              <a:rPr lang="en-GB" sz="2000" dirty="0"/>
              <a:t> de 3 </a:t>
            </a:r>
            <a:r>
              <a:rPr lang="en-GB" sz="2000" dirty="0" err="1" smtClean="0"/>
              <a:t>feluri</a:t>
            </a:r>
            <a:r>
              <a:rPr lang="en-GB" sz="2000" dirty="0" smtClean="0"/>
              <a:t>:</a:t>
            </a:r>
          </a:p>
          <a:p>
            <a:pPr marL="457200" indent="-228600" algn="just"/>
            <a:r>
              <a:rPr lang="fr-FR" sz="2000" i="1" dirty="0" err="1">
                <a:solidFill>
                  <a:srgbClr val="333333"/>
                </a:solidFill>
                <a:latin typeface="Verdana"/>
              </a:rPr>
              <a:t>strategica</a:t>
            </a:r>
            <a:r>
              <a:rPr lang="fr-FR" sz="2000" i="1" dirty="0">
                <a:solidFill>
                  <a:srgbClr val="333333"/>
                </a:solidFill>
                <a:latin typeface="Verdana"/>
              </a:rPr>
              <a:t> </a:t>
            </a:r>
            <a:r>
              <a:rPr lang="fr-FR" sz="2000" i="1" dirty="0" smtClean="0">
                <a:solidFill>
                  <a:srgbClr val="333333"/>
                </a:solidFill>
                <a:latin typeface="Verdana"/>
              </a:rPr>
              <a:t>(TL</a:t>
            </a:r>
            <a:r>
              <a:rPr lang="fr-FR" sz="2000" i="1" dirty="0">
                <a:solidFill>
                  <a:srgbClr val="333333"/>
                </a:solidFill>
                <a:latin typeface="Verdana"/>
              </a:rPr>
              <a:t>)</a:t>
            </a:r>
          </a:p>
          <a:p>
            <a:pPr marL="457200" indent="-228600" algn="just"/>
            <a:r>
              <a:rPr lang="fr-FR" sz="2000" i="1" dirty="0" err="1">
                <a:solidFill>
                  <a:srgbClr val="333333"/>
                </a:solidFill>
                <a:latin typeface="Verdana"/>
              </a:rPr>
              <a:t>o</a:t>
            </a:r>
            <a:r>
              <a:rPr lang="fr-FR" sz="2000" i="1" dirty="0" err="1" smtClean="0">
                <a:solidFill>
                  <a:srgbClr val="333333"/>
                </a:solidFill>
                <a:latin typeface="Verdana"/>
              </a:rPr>
              <a:t>perasionala</a:t>
            </a:r>
            <a:r>
              <a:rPr lang="fr-FR" sz="2000" i="1" dirty="0" smtClean="0">
                <a:solidFill>
                  <a:srgbClr val="333333"/>
                </a:solidFill>
                <a:latin typeface="Verdana"/>
              </a:rPr>
              <a:t> </a:t>
            </a:r>
            <a:r>
              <a:rPr lang="fr-FR" sz="2000" i="1" dirty="0" smtClean="0">
                <a:solidFill>
                  <a:srgbClr val="333333"/>
                </a:solidFill>
                <a:latin typeface="Verdana"/>
              </a:rPr>
              <a:t>(TM</a:t>
            </a:r>
            <a:r>
              <a:rPr lang="fr-FR" sz="2000" i="1" dirty="0">
                <a:solidFill>
                  <a:srgbClr val="333333"/>
                </a:solidFill>
                <a:latin typeface="Verdana"/>
              </a:rPr>
              <a:t>)</a:t>
            </a:r>
          </a:p>
          <a:p>
            <a:pPr marL="457200" indent="-228600" algn="just"/>
            <a:r>
              <a:rPr lang="fr-FR" sz="2000" i="1" dirty="0" err="1">
                <a:solidFill>
                  <a:srgbClr val="333333"/>
                </a:solidFill>
                <a:latin typeface="Verdana"/>
              </a:rPr>
              <a:t>termen</a:t>
            </a:r>
            <a:r>
              <a:rPr lang="fr-FR" sz="2000" i="1" dirty="0">
                <a:solidFill>
                  <a:srgbClr val="333333"/>
                </a:solidFill>
                <a:latin typeface="Verdana"/>
              </a:rPr>
              <a:t> </a:t>
            </a:r>
            <a:r>
              <a:rPr lang="fr-FR" sz="2000" i="1" dirty="0" err="1">
                <a:solidFill>
                  <a:srgbClr val="333333"/>
                </a:solidFill>
                <a:latin typeface="Verdana"/>
              </a:rPr>
              <a:t>scurt</a:t>
            </a:r>
            <a:endParaRPr lang="fr-FR" sz="2000" i="1" dirty="0">
              <a:solidFill>
                <a:srgbClr val="333333"/>
              </a:solidFill>
              <a:latin typeface="Verdana"/>
            </a:endParaRPr>
          </a:p>
          <a:p>
            <a:pPr marL="109728" indent="0" algn="just">
              <a:buNone/>
            </a:pPr>
            <a:r>
              <a:rPr lang="fr-FR" sz="2200" b="1" i="1" dirty="0" err="1">
                <a:solidFill>
                  <a:srgbClr val="333333"/>
                </a:solidFill>
              </a:rPr>
              <a:t>Previziunea</a:t>
            </a:r>
            <a:r>
              <a:rPr lang="fr-FR" sz="2200" b="1" i="1" dirty="0">
                <a:solidFill>
                  <a:srgbClr val="333333"/>
                </a:solidFill>
              </a:rPr>
              <a:t> </a:t>
            </a:r>
            <a:r>
              <a:rPr lang="fr-FR" sz="2200" b="1" i="1" dirty="0" err="1">
                <a:solidFill>
                  <a:srgbClr val="333333"/>
                </a:solidFill>
              </a:rPr>
              <a:t>pe</a:t>
            </a:r>
            <a:r>
              <a:rPr lang="fr-FR" sz="2200" b="1" i="1" dirty="0">
                <a:solidFill>
                  <a:srgbClr val="333333"/>
                </a:solidFill>
              </a:rPr>
              <a:t> </a:t>
            </a:r>
            <a:r>
              <a:rPr lang="fr-FR" sz="2200" b="1" i="1" dirty="0" err="1">
                <a:solidFill>
                  <a:srgbClr val="333333"/>
                </a:solidFill>
              </a:rPr>
              <a:t>termen</a:t>
            </a:r>
            <a:r>
              <a:rPr lang="fr-FR" sz="2200" b="1" i="1" dirty="0">
                <a:solidFill>
                  <a:srgbClr val="333333"/>
                </a:solidFill>
              </a:rPr>
              <a:t> </a:t>
            </a:r>
            <a:r>
              <a:rPr lang="fr-FR" sz="2200" b="1" i="1" dirty="0" err="1">
                <a:solidFill>
                  <a:srgbClr val="333333"/>
                </a:solidFill>
              </a:rPr>
              <a:t>scurt</a:t>
            </a:r>
            <a:r>
              <a:rPr lang="fr-FR" sz="2200" i="1" dirty="0" err="1">
                <a:solidFill>
                  <a:srgbClr val="333333"/>
                </a:solidFill>
              </a:rPr>
              <a:t>-cunoscuta</a:t>
            </a:r>
            <a:r>
              <a:rPr lang="fr-FR" sz="2200" i="1" dirty="0">
                <a:solidFill>
                  <a:srgbClr val="333333"/>
                </a:solidFill>
              </a:rPr>
              <a:t> si </a:t>
            </a:r>
            <a:r>
              <a:rPr lang="fr-FR" sz="2200" i="1" dirty="0" err="1">
                <a:solidFill>
                  <a:srgbClr val="333333"/>
                </a:solidFill>
              </a:rPr>
              <a:t>sub</a:t>
            </a:r>
            <a:r>
              <a:rPr lang="fr-FR" sz="2200" i="1" dirty="0">
                <a:solidFill>
                  <a:srgbClr val="333333"/>
                </a:solidFill>
              </a:rPr>
              <a:t> </a:t>
            </a:r>
            <a:r>
              <a:rPr lang="fr-FR" sz="2200" i="1" dirty="0" err="1">
                <a:solidFill>
                  <a:srgbClr val="333333"/>
                </a:solidFill>
              </a:rPr>
              <a:t>denumirea</a:t>
            </a:r>
            <a:r>
              <a:rPr lang="fr-FR" sz="2200" i="1" dirty="0">
                <a:solidFill>
                  <a:srgbClr val="333333"/>
                </a:solidFill>
              </a:rPr>
              <a:t> de </a:t>
            </a:r>
            <a:r>
              <a:rPr lang="fr-FR" sz="2200" i="1" dirty="0" err="1" smtClean="0">
                <a:solidFill>
                  <a:srgbClr val="333333"/>
                </a:solidFill>
              </a:rPr>
              <a:t>bugete</a:t>
            </a:r>
            <a:r>
              <a:rPr lang="fr-FR" sz="2200" i="1" dirty="0" smtClean="0">
                <a:solidFill>
                  <a:srgbClr val="333333"/>
                </a:solidFill>
              </a:rPr>
              <a:t>,</a:t>
            </a:r>
            <a:endParaRPr lang="fr-FR" sz="2200" dirty="0">
              <a:solidFill>
                <a:srgbClr val="333333"/>
              </a:solidFill>
            </a:endParaRPr>
          </a:p>
          <a:p>
            <a:pPr algn="just"/>
            <a:r>
              <a:rPr lang="fr-FR" sz="2200" i="1" dirty="0">
                <a:solidFill>
                  <a:srgbClr val="333333"/>
                </a:solidFill>
              </a:rPr>
              <a:t>exista 2 </a:t>
            </a:r>
            <a:r>
              <a:rPr lang="fr-FR" sz="2200" i="1" dirty="0" err="1">
                <a:solidFill>
                  <a:srgbClr val="333333"/>
                </a:solidFill>
              </a:rPr>
              <a:t>categori</a:t>
            </a:r>
            <a:r>
              <a:rPr lang="fr-FR" sz="2200" i="1" dirty="0">
                <a:solidFill>
                  <a:srgbClr val="333333"/>
                </a:solidFill>
              </a:rPr>
              <a:t> de prime de </a:t>
            </a:r>
            <a:r>
              <a:rPr lang="fr-FR" sz="2200" i="1" dirty="0" err="1" smtClean="0">
                <a:solidFill>
                  <a:srgbClr val="333333"/>
                </a:solidFill>
              </a:rPr>
              <a:t>buget</a:t>
            </a:r>
            <a:r>
              <a:rPr lang="fr-FR" sz="2200" i="1" dirty="0" smtClean="0">
                <a:solidFill>
                  <a:srgbClr val="333333"/>
                </a:solidFill>
              </a:rPr>
              <a:t>:</a:t>
            </a:r>
            <a:endParaRPr lang="fr-FR" sz="2200" dirty="0">
              <a:solidFill>
                <a:srgbClr val="333333"/>
              </a:solidFill>
            </a:endParaRPr>
          </a:p>
          <a:p>
            <a:pPr marL="457200" indent="-228600" algn="just"/>
            <a:r>
              <a:rPr lang="fr-FR" sz="2200" i="1" dirty="0" err="1">
                <a:solidFill>
                  <a:srgbClr val="333333"/>
                </a:solidFill>
              </a:rPr>
              <a:t>bugete</a:t>
            </a:r>
            <a:r>
              <a:rPr lang="fr-FR" sz="2200" i="1" dirty="0">
                <a:solidFill>
                  <a:srgbClr val="333333"/>
                </a:solidFill>
              </a:rPr>
              <a:t> de </a:t>
            </a:r>
            <a:r>
              <a:rPr lang="fr-FR" sz="2200" i="1" dirty="0" err="1">
                <a:solidFill>
                  <a:srgbClr val="333333"/>
                </a:solidFill>
              </a:rPr>
              <a:t>exploatare</a:t>
            </a:r>
            <a:r>
              <a:rPr lang="fr-FR" sz="2200" i="1" dirty="0">
                <a:solidFill>
                  <a:srgbClr val="333333"/>
                </a:solidFill>
              </a:rPr>
              <a:t> </a:t>
            </a:r>
            <a:r>
              <a:rPr lang="fr-FR" sz="2200" i="1" dirty="0" err="1">
                <a:solidFill>
                  <a:srgbClr val="333333"/>
                </a:solidFill>
              </a:rPr>
              <a:t>cuprind</a:t>
            </a:r>
            <a:r>
              <a:rPr lang="fr-FR" sz="2200" i="1" dirty="0">
                <a:solidFill>
                  <a:srgbClr val="333333"/>
                </a:solidFill>
              </a:rPr>
              <a:t> </a:t>
            </a:r>
            <a:r>
              <a:rPr lang="fr-FR" sz="2200" i="1" dirty="0" err="1">
                <a:solidFill>
                  <a:srgbClr val="333333"/>
                </a:solidFill>
              </a:rPr>
              <a:t>în</a:t>
            </a:r>
            <a:r>
              <a:rPr lang="fr-FR" sz="2200" i="1" dirty="0">
                <a:solidFill>
                  <a:srgbClr val="333333"/>
                </a:solidFill>
              </a:rPr>
              <a:t> structura </a:t>
            </a:r>
            <a:r>
              <a:rPr lang="fr-FR" sz="2200" i="1" dirty="0" err="1">
                <a:solidFill>
                  <a:srgbClr val="333333"/>
                </a:solidFill>
              </a:rPr>
              <a:t>lor</a:t>
            </a:r>
            <a:r>
              <a:rPr lang="fr-FR" sz="2200" i="1" dirty="0">
                <a:solidFill>
                  <a:srgbClr val="333333"/>
                </a:solidFill>
              </a:rPr>
              <a:t> </a:t>
            </a:r>
            <a:r>
              <a:rPr lang="fr-FR" sz="2200" i="1" dirty="0" err="1">
                <a:solidFill>
                  <a:srgbClr val="333333"/>
                </a:solidFill>
              </a:rPr>
              <a:t>bugetele</a:t>
            </a:r>
            <a:r>
              <a:rPr lang="fr-FR" sz="2200" i="1" dirty="0">
                <a:solidFill>
                  <a:srgbClr val="333333"/>
                </a:solidFill>
              </a:rPr>
              <a:t> </a:t>
            </a:r>
            <a:r>
              <a:rPr lang="fr-FR" sz="2200" i="1" dirty="0" err="1">
                <a:solidFill>
                  <a:srgbClr val="333333"/>
                </a:solidFill>
              </a:rPr>
              <a:t>vânzarilor,cumpararilor,stocajului</a:t>
            </a:r>
            <a:r>
              <a:rPr lang="fr-FR" sz="2200" i="1" dirty="0">
                <a:solidFill>
                  <a:srgbClr val="333333"/>
                </a:solidFill>
              </a:rPr>
              <a:t> (</a:t>
            </a:r>
            <a:r>
              <a:rPr lang="fr-FR" sz="2200" i="1" dirty="0" err="1">
                <a:solidFill>
                  <a:srgbClr val="333333"/>
                </a:solidFill>
              </a:rPr>
              <a:t>productie</a:t>
            </a:r>
            <a:r>
              <a:rPr lang="fr-FR" sz="2200" i="1" dirty="0">
                <a:solidFill>
                  <a:srgbClr val="333333"/>
                </a:solidFill>
              </a:rPr>
              <a:t>) </a:t>
            </a:r>
            <a:r>
              <a:rPr lang="fr-FR" sz="2200" i="1" dirty="0" err="1">
                <a:solidFill>
                  <a:srgbClr val="333333"/>
                </a:solidFill>
              </a:rPr>
              <a:t>cuprind</a:t>
            </a:r>
            <a:r>
              <a:rPr lang="fr-FR" sz="2200" i="1" dirty="0">
                <a:solidFill>
                  <a:srgbClr val="333333"/>
                </a:solidFill>
              </a:rPr>
              <a:t> </a:t>
            </a:r>
            <a:r>
              <a:rPr lang="fr-FR" sz="2200" i="1" dirty="0" err="1">
                <a:solidFill>
                  <a:srgbClr val="333333"/>
                </a:solidFill>
              </a:rPr>
              <a:t>în</a:t>
            </a:r>
            <a:r>
              <a:rPr lang="fr-FR" sz="2200" i="1" dirty="0">
                <a:solidFill>
                  <a:srgbClr val="333333"/>
                </a:solidFill>
              </a:rPr>
              <a:t> structura </a:t>
            </a:r>
            <a:r>
              <a:rPr lang="fr-FR" sz="2200" i="1" dirty="0" err="1" smtClean="0">
                <a:solidFill>
                  <a:srgbClr val="333333"/>
                </a:solidFill>
              </a:rPr>
              <a:t>lor</a:t>
            </a:r>
            <a:r>
              <a:rPr lang="fr-FR" sz="2200" i="1" dirty="0" smtClean="0">
                <a:solidFill>
                  <a:srgbClr val="333333"/>
                </a:solidFill>
              </a:rPr>
              <a:t>:</a:t>
            </a:r>
            <a:endParaRPr lang="fr-FR" sz="2200" dirty="0">
              <a:solidFill>
                <a:srgbClr val="333333"/>
              </a:solidFill>
            </a:endParaRPr>
          </a:p>
          <a:p>
            <a:pPr marL="857250" indent="-228600" algn="just"/>
            <a:r>
              <a:rPr lang="fr-FR" sz="2200" i="1" dirty="0" err="1">
                <a:solidFill>
                  <a:srgbClr val="333333"/>
                </a:solidFill>
              </a:rPr>
              <a:t>bugetele</a:t>
            </a:r>
            <a:r>
              <a:rPr lang="fr-FR" sz="2200" i="1" dirty="0">
                <a:solidFill>
                  <a:srgbClr val="333333"/>
                </a:solidFill>
              </a:rPr>
              <a:t> </a:t>
            </a:r>
            <a:r>
              <a:rPr lang="fr-FR" sz="2200" i="1" dirty="0" err="1">
                <a:solidFill>
                  <a:srgbClr val="333333"/>
                </a:solidFill>
              </a:rPr>
              <a:t>vânzarii</a:t>
            </a:r>
            <a:endParaRPr lang="fr-FR" sz="2200" dirty="0">
              <a:solidFill>
                <a:srgbClr val="333333"/>
              </a:solidFill>
            </a:endParaRPr>
          </a:p>
          <a:p>
            <a:pPr marL="857250" indent="-228600" algn="just"/>
            <a:r>
              <a:rPr lang="fr-FR" sz="2200" i="1" dirty="0" err="1">
                <a:solidFill>
                  <a:srgbClr val="333333"/>
                </a:solidFill>
              </a:rPr>
              <a:t>bugetele</a:t>
            </a:r>
            <a:r>
              <a:rPr lang="fr-FR" sz="2200" i="1" dirty="0">
                <a:solidFill>
                  <a:srgbClr val="333333"/>
                </a:solidFill>
              </a:rPr>
              <a:t> </a:t>
            </a:r>
            <a:r>
              <a:rPr lang="fr-FR" sz="2200" i="1" dirty="0" err="1">
                <a:solidFill>
                  <a:srgbClr val="333333"/>
                </a:solidFill>
              </a:rPr>
              <a:t>cumpararii</a:t>
            </a:r>
            <a:endParaRPr lang="fr-FR" sz="2200" dirty="0">
              <a:solidFill>
                <a:srgbClr val="333333"/>
              </a:solidFill>
            </a:endParaRPr>
          </a:p>
          <a:p>
            <a:pPr marL="857250" indent="-228600" algn="just"/>
            <a:r>
              <a:rPr lang="fr-FR" sz="2200" i="1" dirty="0" err="1">
                <a:solidFill>
                  <a:srgbClr val="333333"/>
                </a:solidFill>
              </a:rPr>
              <a:t>bugetele</a:t>
            </a:r>
            <a:r>
              <a:rPr lang="fr-FR" sz="2200" i="1" dirty="0">
                <a:solidFill>
                  <a:srgbClr val="333333"/>
                </a:solidFill>
              </a:rPr>
              <a:t> </a:t>
            </a:r>
            <a:r>
              <a:rPr lang="fr-FR" sz="2200" i="1" dirty="0" err="1">
                <a:solidFill>
                  <a:srgbClr val="333333"/>
                </a:solidFill>
              </a:rPr>
              <a:t>stocajului</a:t>
            </a:r>
            <a:endParaRPr lang="fr-FR" sz="2200" dirty="0">
              <a:solidFill>
                <a:srgbClr val="333333"/>
              </a:solidFill>
            </a:endParaRPr>
          </a:p>
          <a:p>
            <a:pPr marL="857250" indent="-228600" algn="just"/>
            <a:r>
              <a:rPr lang="fr-FR" sz="2200" i="1" dirty="0" err="1">
                <a:solidFill>
                  <a:srgbClr val="333333"/>
                </a:solidFill>
              </a:rPr>
              <a:t>bugetele</a:t>
            </a:r>
            <a:r>
              <a:rPr lang="fr-FR" sz="2200" i="1" dirty="0">
                <a:solidFill>
                  <a:srgbClr val="333333"/>
                </a:solidFill>
              </a:rPr>
              <a:t> </a:t>
            </a:r>
            <a:r>
              <a:rPr lang="fr-FR" sz="2200" i="1" dirty="0" err="1">
                <a:solidFill>
                  <a:srgbClr val="333333"/>
                </a:solidFill>
              </a:rPr>
              <a:t>productiei</a:t>
            </a:r>
            <a:endParaRPr lang="fr-FR" sz="2200" dirty="0">
              <a:solidFill>
                <a:srgbClr val="333333"/>
              </a:solidFill>
            </a:endParaRPr>
          </a:p>
          <a:p>
            <a:pPr marL="457200" indent="-228600" algn="just"/>
            <a:r>
              <a:rPr lang="fr-FR" sz="2200" i="1" dirty="0" err="1">
                <a:solidFill>
                  <a:srgbClr val="333333"/>
                </a:solidFill>
              </a:rPr>
              <a:t>bugete</a:t>
            </a:r>
            <a:r>
              <a:rPr lang="fr-FR" sz="2200" i="1" dirty="0">
                <a:solidFill>
                  <a:srgbClr val="333333"/>
                </a:solidFill>
              </a:rPr>
              <a:t> </a:t>
            </a:r>
            <a:r>
              <a:rPr lang="fr-FR" sz="2200" i="1" dirty="0" err="1">
                <a:solidFill>
                  <a:srgbClr val="333333"/>
                </a:solidFill>
              </a:rPr>
              <a:t>financiare</a:t>
            </a:r>
            <a:r>
              <a:rPr lang="fr-FR" sz="2200" i="1" dirty="0">
                <a:solidFill>
                  <a:srgbClr val="333333"/>
                </a:solidFill>
              </a:rPr>
              <a:t> pot </a:t>
            </a:r>
            <a:r>
              <a:rPr lang="fr-FR" sz="2200" i="1" dirty="0" err="1">
                <a:solidFill>
                  <a:srgbClr val="333333"/>
                </a:solidFill>
              </a:rPr>
              <a:t>capata</a:t>
            </a:r>
            <a:r>
              <a:rPr lang="fr-FR" sz="2200" i="1" dirty="0">
                <a:solidFill>
                  <a:srgbClr val="333333"/>
                </a:solidFill>
              </a:rPr>
              <a:t> </a:t>
            </a:r>
            <a:r>
              <a:rPr lang="fr-FR" sz="2200" i="1" dirty="0" err="1">
                <a:solidFill>
                  <a:srgbClr val="333333"/>
                </a:solidFill>
              </a:rPr>
              <a:t>urmatoarele</a:t>
            </a:r>
            <a:r>
              <a:rPr lang="fr-FR" sz="2200" i="1" dirty="0">
                <a:solidFill>
                  <a:srgbClr val="333333"/>
                </a:solidFill>
              </a:rPr>
              <a:t> forme principale:</a:t>
            </a:r>
            <a:endParaRPr lang="fr-FR" sz="2200" dirty="0">
              <a:solidFill>
                <a:srgbClr val="333333"/>
              </a:solidFill>
            </a:endParaRPr>
          </a:p>
          <a:p>
            <a:pPr marL="857250" indent="-228600" algn="just"/>
            <a:r>
              <a:rPr lang="fr-FR" sz="2200" i="1" u="sng" dirty="0" err="1">
                <a:solidFill>
                  <a:srgbClr val="333333"/>
                </a:solidFill>
              </a:rPr>
              <a:t>bugetul</a:t>
            </a:r>
            <a:r>
              <a:rPr lang="fr-FR" sz="2200" i="1" u="sng" dirty="0">
                <a:solidFill>
                  <a:srgbClr val="333333"/>
                </a:solidFill>
              </a:rPr>
              <a:t> </a:t>
            </a:r>
            <a:r>
              <a:rPr lang="fr-FR" sz="2200" i="1" u="sng" dirty="0" err="1">
                <a:solidFill>
                  <a:srgbClr val="333333"/>
                </a:solidFill>
              </a:rPr>
              <a:t>general</a:t>
            </a:r>
            <a:r>
              <a:rPr lang="fr-FR" sz="2200" i="1" dirty="0">
                <a:solidFill>
                  <a:srgbClr val="333333"/>
                </a:solidFill>
              </a:rPr>
              <a:t> </a:t>
            </a:r>
            <a:r>
              <a:rPr lang="fr-FR" sz="2200" i="1" dirty="0" err="1">
                <a:solidFill>
                  <a:srgbClr val="333333"/>
                </a:solidFill>
              </a:rPr>
              <a:t>sau</a:t>
            </a:r>
            <a:r>
              <a:rPr lang="fr-FR" sz="2200" i="1" dirty="0">
                <a:solidFill>
                  <a:srgbClr val="333333"/>
                </a:solidFill>
              </a:rPr>
              <a:t> </a:t>
            </a:r>
            <a:r>
              <a:rPr lang="fr-FR" sz="2200" i="1" u="sng" dirty="0" err="1">
                <a:solidFill>
                  <a:srgbClr val="333333"/>
                </a:solidFill>
              </a:rPr>
              <a:t>director</a:t>
            </a:r>
            <a:r>
              <a:rPr lang="fr-FR" sz="2200" i="1" u="sng" dirty="0">
                <a:solidFill>
                  <a:srgbClr val="333333"/>
                </a:solidFill>
              </a:rPr>
              <a:t> </a:t>
            </a:r>
            <a:r>
              <a:rPr lang="fr-FR" sz="2200" i="1" dirty="0">
                <a:solidFill>
                  <a:srgbClr val="333333"/>
                </a:solidFill>
              </a:rPr>
              <a:t>care </a:t>
            </a:r>
            <a:r>
              <a:rPr lang="fr-FR" sz="2200" i="1" dirty="0" err="1">
                <a:solidFill>
                  <a:srgbClr val="333333"/>
                </a:solidFill>
              </a:rPr>
              <a:t>reflecta</a:t>
            </a:r>
            <a:r>
              <a:rPr lang="fr-FR" sz="2200" i="1" dirty="0">
                <a:solidFill>
                  <a:srgbClr val="333333"/>
                </a:solidFill>
              </a:rPr>
              <a:t> </a:t>
            </a:r>
            <a:r>
              <a:rPr lang="fr-FR" sz="2200" i="1" dirty="0" err="1">
                <a:solidFill>
                  <a:srgbClr val="333333"/>
                </a:solidFill>
              </a:rPr>
              <a:t>indicatori</a:t>
            </a:r>
            <a:r>
              <a:rPr lang="fr-FR" sz="2200" i="1" dirty="0">
                <a:solidFill>
                  <a:srgbClr val="333333"/>
                </a:solidFill>
              </a:rPr>
              <a:t> de </a:t>
            </a:r>
            <a:r>
              <a:rPr lang="fr-FR" sz="2200" i="1" dirty="0" err="1">
                <a:solidFill>
                  <a:srgbClr val="333333"/>
                </a:solidFill>
              </a:rPr>
              <a:t>sinteza</a:t>
            </a:r>
            <a:r>
              <a:rPr lang="fr-FR" sz="2200" i="1" dirty="0">
                <a:solidFill>
                  <a:srgbClr val="333333"/>
                </a:solidFill>
              </a:rPr>
              <a:t> </a:t>
            </a:r>
            <a:r>
              <a:rPr lang="fr-FR" sz="2200" i="1" dirty="0" err="1">
                <a:solidFill>
                  <a:srgbClr val="333333"/>
                </a:solidFill>
              </a:rPr>
              <a:t>privind</a:t>
            </a:r>
            <a:r>
              <a:rPr lang="fr-FR" sz="2200" i="1" dirty="0">
                <a:solidFill>
                  <a:srgbClr val="333333"/>
                </a:solidFill>
              </a:rPr>
              <a:t> </a:t>
            </a:r>
            <a:r>
              <a:rPr lang="fr-FR" sz="2200" i="1" dirty="0" err="1">
                <a:solidFill>
                  <a:srgbClr val="333333"/>
                </a:solidFill>
              </a:rPr>
              <a:t>categori</a:t>
            </a:r>
            <a:r>
              <a:rPr lang="fr-FR" sz="2200" i="1" dirty="0">
                <a:solidFill>
                  <a:srgbClr val="333333"/>
                </a:solidFill>
              </a:rPr>
              <a:t> de </a:t>
            </a:r>
            <a:r>
              <a:rPr lang="fr-FR" sz="2200" i="1" dirty="0" err="1">
                <a:solidFill>
                  <a:srgbClr val="333333"/>
                </a:solidFill>
              </a:rPr>
              <a:t>activitati</a:t>
            </a:r>
            <a:r>
              <a:rPr lang="fr-FR" sz="2200" i="1" dirty="0">
                <a:solidFill>
                  <a:srgbClr val="333333"/>
                </a:solidFill>
              </a:rPr>
              <a:t>, de </a:t>
            </a:r>
            <a:r>
              <a:rPr lang="fr-FR" sz="2200" i="1" dirty="0" err="1">
                <a:solidFill>
                  <a:srgbClr val="333333"/>
                </a:solidFill>
              </a:rPr>
              <a:t>cheltuieli</a:t>
            </a:r>
            <a:r>
              <a:rPr lang="fr-FR" sz="2200" i="1" dirty="0">
                <a:solidFill>
                  <a:srgbClr val="333333"/>
                </a:solidFill>
              </a:rPr>
              <a:t> </a:t>
            </a:r>
            <a:r>
              <a:rPr lang="fr-FR" sz="2200" i="1" dirty="0" err="1">
                <a:solidFill>
                  <a:srgbClr val="333333"/>
                </a:solidFill>
              </a:rPr>
              <a:t>venituri</a:t>
            </a:r>
            <a:r>
              <a:rPr lang="fr-FR" sz="2200" i="1" dirty="0">
                <a:solidFill>
                  <a:srgbClr val="333333"/>
                </a:solidFill>
              </a:rPr>
              <a:t> </a:t>
            </a:r>
            <a:r>
              <a:rPr lang="fr-FR" sz="2200" i="1" dirty="0" err="1">
                <a:solidFill>
                  <a:srgbClr val="333333"/>
                </a:solidFill>
              </a:rPr>
              <a:t>rezultate</a:t>
            </a:r>
            <a:r>
              <a:rPr lang="fr-FR" sz="2200" i="1" dirty="0">
                <a:solidFill>
                  <a:srgbClr val="333333"/>
                </a:solidFill>
              </a:rPr>
              <a:t>, </a:t>
            </a:r>
            <a:r>
              <a:rPr lang="fr-FR" sz="2200" i="1" dirty="0" err="1">
                <a:solidFill>
                  <a:srgbClr val="333333"/>
                </a:solidFill>
              </a:rPr>
              <a:t>fonduri</a:t>
            </a:r>
            <a:r>
              <a:rPr lang="fr-FR" sz="2200" i="1" dirty="0">
                <a:solidFill>
                  <a:srgbClr val="333333"/>
                </a:solidFill>
              </a:rPr>
              <a:t>.</a:t>
            </a:r>
            <a:endParaRPr lang="fr-FR" sz="2200" dirty="0">
              <a:solidFill>
                <a:srgbClr val="333333"/>
              </a:solidFill>
            </a:endParaRPr>
          </a:p>
          <a:p>
            <a:pPr marL="857250" indent="-228600" algn="just"/>
            <a:r>
              <a:rPr lang="fr-FR" sz="2200" i="1" dirty="0" err="1">
                <a:solidFill>
                  <a:srgbClr val="333333"/>
                </a:solidFill>
              </a:rPr>
              <a:t>bugete</a:t>
            </a:r>
            <a:r>
              <a:rPr lang="fr-FR" sz="2200" i="1" dirty="0">
                <a:solidFill>
                  <a:srgbClr val="333333"/>
                </a:solidFill>
              </a:rPr>
              <a:t> de </a:t>
            </a:r>
            <a:r>
              <a:rPr lang="fr-FR" sz="2200" i="1" dirty="0" err="1">
                <a:solidFill>
                  <a:srgbClr val="333333"/>
                </a:solidFill>
              </a:rPr>
              <a:t>investiti</a:t>
            </a:r>
            <a:r>
              <a:rPr lang="fr-FR" sz="2200" i="1" dirty="0">
                <a:solidFill>
                  <a:srgbClr val="333333"/>
                </a:solidFill>
              </a:rPr>
              <a:t> si de </a:t>
            </a:r>
            <a:r>
              <a:rPr lang="fr-FR" sz="2200" i="1" dirty="0" err="1">
                <a:solidFill>
                  <a:srgbClr val="333333"/>
                </a:solidFill>
              </a:rPr>
              <a:t>finantare</a:t>
            </a:r>
            <a:r>
              <a:rPr lang="fr-FR" sz="2200" i="1" dirty="0">
                <a:solidFill>
                  <a:srgbClr val="333333"/>
                </a:solidFill>
              </a:rPr>
              <a:t> a </a:t>
            </a:r>
            <a:r>
              <a:rPr lang="fr-FR" sz="2200" i="1" dirty="0" err="1">
                <a:solidFill>
                  <a:srgbClr val="333333"/>
                </a:solidFill>
              </a:rPr>
              <a:t>acestora</a:t>
            </a:r>
            <a:r>
              <a:rPr lang="fr-FR" sz="2200" i="1" dirty="0">
                <a:solidFill>
                  <a:srgbClr val="333333"/>
                </a:solidFill>
              </a:rPr>
              <a:t> </a:t>
            </a:r>
            <a:r>
              <a:rPr lang="fr-FR" sz="2200" i="1" dirty="0" err="1">
                <a:solidFill>
                  <a:srgbClr val="333333"/>
                </a:solidFill>
              </a:rPr>
              <a:t>cu</a:t>
            </a:r>
            <a:r>
              <a:rPr lang="fr-FR" sz="2200" i="1" dirty="0">
                <a:solidFill>
                  <a:srgbClr val="333333"/>
                </a:solidFill>
              </a:rPr>
              <a:t> </a:t>
            </a:r>
            <a:r>
              <a:rPr lang="fr-FR" sz="2200" i="1" dirty="0" err="1">
                <a:solidFill>
                  <a:srgbClr val="333333"/>
                </a:solidFill>
              </a:rPr>
              <a:t>mentiunea</a:t>
            </a:r>
            <a:r>
              <a:rPr lang="fr-FR" sz="2200" i="1" dirty="0">
                <a:solidFill>
                  <a:srgbClr val="333333"/>
                </a:solidFill>
              </a:rPr>
              <a:t> ca se </a:t>
            </a:r>
            <a:r>
              <a:rPr lang="fr-FR" sz="2200" i="1" dirty="0" err="1">
                <a:solidFill>
                  <a:srgbClr val="333333"/>
                </a:solidFill>
              </a:rPr>
              <a:t>desprinde</a:t>
            </a:r>
            <a:r>
              <a:rPr lang="fr-FR" sz="2200" i="1" dirty="0">
                <a:solidFill>
                  <a:srgbClr val="333333"/>
                </a:solidFill>
              </a:rPr>
              <a:t> </a:t>
            </a:r>
            <a:r>
              <a:rPr lang="fr-FR" sz="2200" i="1" dirty="0" err="1">
                <a:solidFill>
                  <a:srgbClr val="333333"/>
                </a:solidFill>
              </a:rPr>
              <a:t>din</a:t>
            </a:r>
            <a:r>
              <a:rPr lang="fr-FR" sz="2200" i="1" dirty="0">
                <a:solidFill>
                  <a:srgbClr val="333333"/>
                </a:solidFill>
              </a:rPr>
              <a:t> </a:t>
            </a:r>
            <a:r>
              <a:rPr lang="fr-FR" sz="2200" i="1" dirty="0" err="1">
                <a:solidFill>
                  <a:srgbClr val="333333"/>
                </a:solidFill>
              </a:rPr>
              <a:t>planul</a:t>
            </a:r>
            <a:r>
              <a:rPr lang="fr-FR" sz="2200" i="1" dirty="0">
                <a:solidFill>
                  <a:srgbClr val="333333"/>
                </a:solidFill>
              </a:rPr>
              <a:t> de </a:t>
            </a:r>
            <a:r>
              <a:rPr lang="fr-FR" sz="2200" i="1" dirty="0" err="1">
                <a:solidFill>
                  <a:srgbClr val="333333"/>
                </a:solidFill>
              </a:rPr>
              <a:t>investiti</a:t>
            </a:r>
            <a:r>
              <a:rPr lang="fr-FR" sz="2200" i="1" dirty="0">
                <a:solidFill>
                  <a:srgbClr val="333333"/>
                </a:solidFill>
              </a:rPr>
              <a:t> si de </a:t>
            </a:r>
            <a:r>
              <a:rPr lang="fr-FR" sz="2200" i="1" dirty="0" err="1">
                <a:solidFill>
                  <a:srgbClr val="333333"/>
                </a:solidFill>
              </a:rPr>
              <a:t>finantare</a:t>
            </a:r>
            <a:r>
              <a:rPr lang="fr-FR" sz="2200" i="1" dirty="0">
                <a:solidFill>
                  <a:srgbClr val="333333"/>
                </a:solidFill>
              </a:rPr>
              <a:t> a </a:t>
            </a:r>
            <a:r>
              <a:rPr lang="fr-FR" sz="2200" i="1" dirty="0" err="1">
                <a:solidFill>
                  <a:srgbClr val="333333"/>
                </a:solidFill>
              </a:rPr>
              <a:t>lor</a:t>
            </a:r>
            <a:r>
              <a:rPr lang="fr-FR" sz="2200" i="1" dirty="0">
                <a:solidFill>
                  <a:srgbClr val="333333"/>
                </a:solidFill>
              </a:rPr>
              <a:t> </a:t>
            </a:r>
            <a:r>
              <a:rPr lang="fr-FR" sz="2200" i="1" dirty="0" err="1">
                <a:solidFill>
                  <a:srgbClr val="333333"/>
                </a:solidFill>
              </a:rPr>
              <a:t>pe</a:t>
            </a:r>
            <a:r>
              <a:rPr lang="fr-FR" sz="2200" i="1" dirty="0">
                <a:solidFill>
                  <a:srgbClr val="333333"/>
                </a:solidFill>
              </a:rPr>
              <a:t> </a:t>
            </a:r>
            <a:r>
              <a:rPr lang="fr-FR" sz="2200" i="1" dirty="0" err="1">
                <a:solidFill>
                  <a:srgbClr val="333333"/>
                </a:solidFill>
              </a:rPr>
              <a:t>termen</a:t>
            </a:r>
            <a:r>
              <a:rPr lang="fr-FR" sz="2200" i="1" dirty="0">
                <a:solidFill>
                  <a:srgbClr val="333333"/>
                </a:solidFill>
              </a:rPr>
              <a:t> </a:t>
            </a:r>
            <a:r>
              <a:rPr lang="fr-FR" sz="2200" i="1" dirty="0" err="1">
                <a:solidFill>
                  <a:srgbClr val="333333"/>
                </a:solidFill>
              </a:rPr>
              <a:t>mediu</a:t>
            </a:r>
            <a:r>
              <a:rPr lang="fr-FR" sz="2200" i="1" dirty="0">
                <a:solidFill>
                  <a:srgbClr val="333333"/>
                </a:solidFill>
              </a:rPr>
              <a:t> si </a:t>
            </a:r>
            <a:r>
              <a:rPr lang="fr-FR" sz="2200" i="1" dirty="0" err="1">
                <a:solidFill>
                  <a:srgbClr val="333333"/>
                </a:solidFill>
              </a:rPr>
              <a:t>lung</a:t>
            </a:r>
            <a:endParaRPr lang="fr-FR" sz="2200" dirty="0">
              <a:solidFill>
                <a:srgbClr val="333333"/>
              </a:solidFill>
            </a:endParaRPr>
          </a:p>
          <a:p>
            <a:pPr marL="857250" indent="-228600" algn="just"/>
            <a:r>
              <a:rPr lang="fr-FR" sz="2200" i="1" dirty="0" err="1">
                <a:solidFill>
                  <a:srgbClr val="333333"/>
                </a:solidFill>
              </a:rPr>
              <a:t>bugete</a:t>
            </a:r>
            <a:r>
              <a:rPr lang="fr-FR" sz="2200" i="1" dirty="0">
                <a:solidFill>
                  <a:srgbClr val="333333"/>
                </a:solidFill>
              </a:rPr>
              <a:t> de </a:t>
            </a:r>
            <a:r>
              <a:rPr lang="fr-FR" sz="2200" i="1" dirty="0" err="1">
                <a:solidFill>
                  <a:srgbClr val="333333"/>
                </a:solidFill>
              </a:rPr>
              <a:t>trezorerie</a:t>
            </a:r>
            <a:r>
              <a:rPr lang="fr-FR" sz="2200" i="1" dirty="0">
                <a:solidFill>
                  <a:srgbClr val="333333"/>
                </a:solidFill>
              </a:rPr>
              <a:t> care </a:t>
            </a:r>
            <a:r>
              <a:rPr lang="fr-FR" sz="2200" i="1" dirty="0" err="1">
                <a:solidFill>
                  <a:srgbClr val="333333"/>
                </a:solidFill>
              </a:rPr>
              <a:t>reprezinta</a:t>
            </a:r>
            <a:r>
              <a:rPr lang="fr-FR" sz="2200" i="1" dirty="0">
                <a:solidFill>
                  <a:srgbClr val="333333"/>
                </a:solidFill>
              </a:rPr>
              <a:t> o </a:t>
            </a:r>
            <a:r>
              <a:rPr lang="fr-FR" sz="2200" i="1" dirty="0" err="1">
                <a:solidFill>
                  <a:srgbClr val="333333"/>
                </a:solidFill>
              </a:rPr>
              <a:t>sinteza</a:t>
            </a:r>
            <a:r>
              <a:rPr lang="fr-FR" sz="2200" i="1" dirty="0">
                <a:solidFill>
                  <a:srgbClr val="333333"/>
                </a:solidFill>
              </a:rPr>
              <a:t> a </a:t>
            </a:r>
            <a:r>
              <a:rPr lang="fr-FR" sz="2200" i="1" dirty="0" err="1">
                <a:solidFill>
                  <a:srgbClr val="333333"/>
                </a:solidFill>
              </a:rPr>
              <a:t>tuturor</a:t>
            </a:r>
            <a:r>
              <a:rPr lang="fr-FR" sz="2200" i="1" dirty="0">
                <a:solidFill>
                  <a:srgbClr val="333333"/>
                </a:solidFill>
              </a:rPr>
              <a:t> </a:t>
            </a:r>
            <a:r>
              <a:rPr lang="fr-FR" sz="2200" i="1" dirty="0" err="1">
                <a:solidFill>
                  <a:srgbClr val="333333"/>
                </a:solidFill>
              </a:rPr>
              <a:t>fluxurilor</a:t>
            </a:r>
            <a:r>
              <a:rPr lang="fr-FR" sz="2200" i="1" dirty="0">
                <a:solidFill>
                  <a:srgbClr val="333333"/>
                </a:solidFill>
              </a:rPr>
              <a:t> </a:t>
            </a:r>
            <a:r>
              <a:rPr lang="fr-FR" sz="2200" i="1" dirty="0" err="1">
                <a:solidFill>
                  <a:srgbClr val="333333"/>
                </a:solidFill>
              </a:rPr>
              <a:t>financiare</a:t>
            </a:r>
            <a:r>
              <a:rPr lang="fr-FR" sz="2200" i="1" dirty="0">
                <a:solidFill>
                  <a:srgbClr val="333333"/>
                </a:solidFill>
              </a:rPr>
              <a:t> </a:t>
            </a:r>
            <a:r>
              <a:rPr lang="fr-FR" sz="2200" i="1" dirty="0" err="1">
                <a:solidFill>
                  <a:srgbClr val="333333"/>
                </a:solidFill>
              </a:rPr>
              <a:t>reflectate</a:t>
            </a:r>
            <a:r>
              <a:rPr lang="fr-FR" sz="2200" i="1" dirty="0">
                <a:solidFill>
                  <a:srgbClr val="333333"/>
                </a:solidFill>
              </a:rPr>
              <a:t> si </a:t>
            </a:r>
            <a:r>
              <a:rPr lang="fr-FR" sz="2200" i="1" dirty="0" err="1">
                <a:solidFill>
                  <a:srgbClr val="333333"/>
                </a:solidFill>
              </a:rPr>
              <a:t>în</a:t>
            </a:r>
            <a:r>
              <a:rPr lang="fr-FR" sz="2200" i="1" dirty="0">
                <a:solidFill>
                  <a:srgbClr val="333333"/>
                </a:solidFill>
              </a:rPr>
              <a:t> </a:t>
            </a:r>
            <a:r>
              <a:rPr lang="fr-FR" sz="2200" i="1" dirty="0" err="1">
                <a:solidFill>
                  <a:srgbClr val="333333"/>
                </a:solidFill>
              </a:rPr>
              <a:t>celelalte</a:t>
            </a:r>
            <a:r>
              <a:rPr lang="fr-FR" sz="2200" i="1" dirty="0">
                <a:solidFill>
                  <a:srgbClr val="333333"/>
                </a:solidFill>
              </a:rPr>
              <a:t> </a:t>
            </a:r>
            <a:r>
              <a:rPr lang="fr-FR" sz="2200" i="1" dirty="0" err="1">
                <a:solidFill>
                  <a:srgbClr val="333333"/>
                </a:solidFill>
              </a:rPr>
              <a:t>bugete</a:t>
            </a:r>
            <a:r>
              <a:rPr lang="fr-FR" sz="2200" i="1" dirty="0">
                <a:solidFill>
                  <a:srgbClr val="333333"/>
                </a:solidFill>
              </a:rPr>
              <a:t> </a:t>
            </a:r>
            <a:r>
              <a:rPr lang="fr-FR" sz="2200" i="1" dirty="0" err="1">
                <a:solidFill>
                  <a:srgbClr val="333333"/>
                </a:solidFill>
              </a:rPr>
              <a:t>anuale</a:t>
            </a:r>
            <a:r>
              <a:rPr lang="fr-FR" sz="2200" i="1" dirty="0">
                <a:solidFill>
                  <a:srgbClr val="333333"/>
                </a:solidFill>
              </a:rPr>
              <a:t>.</a:t>
            </a:r>
            <a:endParaRPr lang="fr-FR" sz="2200" dirty="0">
              <a:solidFill>
                <a:srgbClr val="333333"/>
              </a:solidFill>
            </a:endParaRPr>
          </a:p>
          <a:p>
            <a:pPr algn="just"/>
            <a:endParaRPr lang="en-GB" sz="2200" dirty="0"/>
          </a:p>
        </p:txBody>
      </p:sp>
      <p:sp>
        <p:nvSpPr>
          <p:cNvPr id="4" name="Title 2"/>
          <p:cNvSpPr>
            <a:spLocks noGrp="1"/>
          </p:cNvSpPr>
          <p:nvPr>
            <p:ph type="title"/>
          </p:nvPr>
        </p:nvSpPr>
        <p:spPr>
          <a:xfrm>
            <a:off x="183931" y="116983"/>
            <a:ext cx="10972800" cy="576700"/>
          </a:xfrm>
        </p:spPr>
        <p:txBody>
          <a:bodyPr>
            <a:normAutofit/>
          </a:bodyPr>
          <a:lstStyle/>
          <a:p>
            <a:r>
              <a:rPr lang="en-GB" sz="2400" dirty="0" err="1"/>
              <a:t>Previziuni</a:t>
            </a:r>
            <a:r>
              <a:rPr lang="en-GB" sz="2400" dirty="0"/>
              <a:t> </a:t>
            </a:r>
            <a:r>
              <a:rPr lang="en-GB" sz="2400" dirty="0" err="1"/>
              <a:t>financiare</a:t>
            </a:r>
            <a:endParaRPr lang="en-GB" sz="24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64718" y="0"/>
            <a:ext cx="2827282" cy="1655379"/>
          </a:xfrm>
          <a:prstGeom prst="rect">
            <a:avLst/>
          </a:prstGeom>
        </p:spPr>
      </p:pic>
    </p:spTree>
    <p:extLst>
      <p:ext uri="{BB962C8B-B14F-4D97-AF65-F5344CB8AC3E}">
        <p14:creationId xmlns:p14="http://schemas.microsoft.com/office/powerpoint/2010/main" val="386770431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5461" y="787650"/>
            <a:ext cx="11766331" cy="5944226"/>
          </a:xfrm>
        </p:spPr>
        <p:txBody>
          <a:bodyPr/>
          <a:lstStyle/>
          <a:p>
            <a:pPr algn="just"/>
            <a:r>
              <a:rPr lang="fr-FR" sz="2000" b="1" i="1" dirty="0">
                <a:solidFill>
                  <a:srgbClr val="333333"/>
                </a:solidFill>
              </a:rPr>
              <a:t>Ca forme de </a:t>
            </a:r>
            <a:r>
              <a:rPr lang="fr-FR" sz="2000" b="1" i="1" dirty="0" err="1">
                <a:solidFill>
                  <a:srgbClr val="333333"/>
                </a:solidFill>
              </a:rPr>
              <a:t>buget</a:t>
            </a:r>
            <a:r>
              <a:rPr lang="fr-FR" sz="2000" b="1" i="1" dirty="0">
                <a:solidFill>
                  <a:srgbClr val="333333"/>
                </a:solidFill>
              </a:rPr>
              <a:t> mai </a:t>
            </a:r>
            <a:r>
              <a:rPr lang="fr-FR" sz="2000" b="1" i="1" dirty="0" err="1">
                <a:solidFill>
                  <a:srgbClr val="333333"/>
                </a:solidFill>
              </a:rPr>
              <a:t>putem</a:t>
            </a:r>
            <a:r>
              <a:rPr lang="fr-FR" sz="2000" b="1" i="1" dirty="0">
                <a:solidFill>
                  <a:srgbClr val="333333"/>
                </a:solidFill>
              </a:rPr>
              <a:t> </a:t>
            </a:r>
            <a:r>
              <a:rPr lang="fr-FR" sz="2000" b="1" i="1" dirty="0" err="1" smtClean="0">
                <a:solidFill>
                  <a:srgbClr val="333333"/>
                </a:solidFill>
              </a:rPr>
              <a:t>întalni</a:t>
            </a:r>
            <a:r>
              <a:rPr lang="fr-FR" sz="2000" b="1" i="1" dirty="0" smtClean="0">
                <a:solidFill>
                  <a:srgbClr val="333333"/>
                </a:solidFill>
              </a:rPr>
              <a:t>:</a:t>
            </a:r>
            <a:endParaRPr lang="fr-FR" sz="2000" dirty="0">
              <a:solidFill>
                <a:srgbClr val="333333"/>
              </a:solidFill>
            </a:endParaRPr>
          </a:p>
          <a:p>
            <a:pPr marL="457200" indent="-228600" algn="just"/>
            <a:r>
              <a:rPr lang="fr-FR" sz="2000" i="1" dirty="0" err="1">
                <a:solidFill>
                  <a:srgbClr val="333333"/>
                </a:solidFill>
              </a:rPr>
              <a:t>bugete</a:t>
            </a:r>
            <a:r>
              <a:rPr lang="fr-FR" sz="2000" i="1" dirty="0">
                <a:solidFill>
                  <a:srgbClr val="333333"/>
                </a:solidFill>
              </a:rPr>
              <a:t> </a:t>
            </a:r>
            <a:r>
              <a:rPr lang="fr-FR" sz="2000" i="1" dirty="0" err="1">
                <a:solidFill>
                  <a:srgbClr val="333333"/>
                </a:solidFill>
              </a:rPr>
              <a:t>continuu</a:t>
            </a:r>
            <a:endParaRPr lang="fr-FR" sz="2000" dirty="0">
              <a:solidFill>
                <a:srgbClr val="333333"/>
              </a:solidFill>
            </a:endParaRPr>
          </a:p>
          <a:p>
            <a:pPr marL="457200" indent="-228600" algn="just"/>
            <a:r>
              <a:rPr lang="fr-FR" sz="2000" i="1" dirty="0" err="1">
                <a:solidFill>
                  <a:srgbClr val="333333"/>
                </a:solidFill>
              </a:rPr>
              <a:t>bugete</a:t>
            </a:r>
            <a:r>
              <a:rPr lang="fr-FR" sz="2000" i="1" dirty="0">
                <a:solidFill>
                  <a:srgbClr val="333333"/>
                </a:solidFill>
              </a:rPr>
              <a:t> </a:t>
            </a:r>
            <a:r>
              <a:rPr lang="fr-FR" sz="2000" i="1" dirty="0" err="1">
                <a:solidFill>
                  <a:srgbClr val="333333"/>
                </a:solidFill>
              </a:rPr>
              <a:t>periodice</a:t>
            </a:r>
            <a:endParaRPr lang="fr-FR" sz="2000" dirty="0">
              <a:solidFill>
                <a:srgbClr val="333333"/>
              </a:solidFill>
            </a:endParaRPr>
          </a:p>
          <a:p>
            <a:pPr marL="457200" indent="-228600" algn="just"/>
            <a:r>
              <a:rPr lang="fr-FR" sz="2000" i="1" dirty="0" err="1">
                <a:solidFill>
                  <a:srgbClr val="333333"/>
                </a:solidFill>
              </a:rPr>
              <a:t>buget</a:t>
            </a:r>
            <a:r>
              <a:rPr lang="fr-FR" sz="2000" i="1" dirty="0">
                <a:solidFill>
                  <a:srgbClr val="333333"/>
                </a:solidFill>
              </a:rPr>
              <a:t> </a:t>
            </a:r>
            <a:r>
              <a:rPr lang="fr-FR" sz="2000" i="1" dirty="0" err="1">
                <a:solidFill>
                  <a:srgbClr val="333333"/>
                </a:solidFill>
              </a:rPr>
              <a:t>proiect</a:t>
            </a:r>
            <a:endParaRPr lang="fr-FR" sz="2000" dirty="0">
              <a:solidFill>
                <a:srgbClr val="333333"/>
              </a:solidFill>
            </a:endParaRPr>
          </a:p>
          <a:p>
            <a:pPr marL="457200" indent="-228600" algn="just"/>
            <a:r>
              <a:rPr lang="fr-FR" sz="2000" i="1" dirty="0" err="1">
                <a:solidFill>
                  <a:srgbClr val="333333"/>
                </a:solidFill>
              </a:rPr>
              <a:t>buget</a:t>
            </a:r>
            <a:r>
              <a:rPr lang="fr-FR" sz="2000" i="1" dirty="0">
                <a:solidFill>
                  <a:srgbClr val="333333"/>
                </a:solidFill>
              </a:rPr>
              <a:t> </a:t>
            </a:r>
            <a:r>
              <a:rPr lang="fr-FR" sz="2000" i="1" dirty="0" err="1">
                <a:solidFill>
                  <a:srgbClr val="333333"/>
                </a:solidFill>
              </a:rPr>
              <a:t>pe</a:t>
            </a:r>
            <a:r>
              <a:rPr lang="fr-FR" sz="2000" i="1" dirty="0">
                <a:solidFill>
                  <a:srgbClr val="333333"/>
                </a:solidFill>
              </a:rPr>
              <a:t> </a:t>
            </a:r>
            <a:r>
              <a:rPr lang="fr-FR" sz="2000" i="1" dirty="0" err="1">
                <a:solidFill>
                  <a:srgbClr val="333333"/>
                </a:solidFill>
              </a:rPr>
              <a:t>responsabilitati</a:t>
            </a:r>
            <a:endParaRPr lang="fr-FR" sz="2000" dirty="0">
              <a:solidFill>
                <a:srgbClr val="333333"/>
              </a:solidFill>
            </a:endParaRPr>
          </a:p>
          <a:p>
            <a:pPr marL="457200" indent="-228600" algn="just"/>
            <a:r>
              <a:rPr lang="fr-FR" sz="2000" i="1" dirty="0" err="1">
                <a:solidFill>
                  <a:srgbClr val="333333"/>
                </a:solidFill>
              </a:rPr>
              <a:t>buget</a:t>
            </a:r>
            <a:r>
              <a:rPr lang="fr-FR" sz="2000" i="1" dirty="0">
                <a:solidFill>
                  <a:srgbClr val="333333"/>
                </a:solidFill>
              </a:rPr>
              <a:t> </a:t>
            </a:r>
            <a:r>
              <a:rPr lang="fr-FR" sz="2000" i="1" dirty="0" err="1">
                <a:solidFill>
                  <a:srgbClr val="333333"/>
                </a:solidFill>
              </a:rPr>
              <a:t>pe</a:t>
            </a:r>
            <a:r>
              <a:rPr lang="fr-FR" sz="2000" i="1" dirty="0">
                <a:solidFill>
                  <a:srgbClr val="333333"/>
                </a:solidFill>
              </a:rPr>
              <a:t> </a:t>
            </a:r>
            <a:r>
              <a:rPr lang="fr-FR" sz="2000" i="1" dirty="0" err="1">
                <a:solidFill>
                  <a:srgbClr val="333333"/>
                </a:solidFill>
              </a:rPr>
              <a:t>activitati</a:t>
            </a:r>
            <a:endParaRPr lang="fr-FR" sz="2000" dirty="0">
              <a:solidFill>
                <a:srgbClr val="333333"/>
              </a:solidFill>
            </a:endParaRPr>
          </a:p>
          <a:p>
            <a:pPr marL="457200" indent="-228600" algn="just"/>
            <a:r>
              <a:rPr lang="fr-FR" sz="2000" i="1" dirty="0" err="1">
                <a:solidFill>
                  <a:srgbClr val="333333"/>
                </a:solidFill>
              </a:rPr>
              <a:t>bugete</a:t>
            </a:r>
            <a:r>
              <a:rPr lang="fr-FR" sz="2000" i="1" dirty="0">
                <a:solidFill>
                  <a:srgbClr val="333333"/>
                </a:solidFill>
              </a:rPr>
              <a:t> statice</a:t>
            </a:r>
            <a:endParaRPr lang="fr-FR" sz="2000" dirty="0">
              <a:solidFill>
                <a:srgbClr val="333333"/>
              </a:solidFill>
            </a:endParaRPr>
          </a:p>
          <a:p>
            <a:pPr marL="457200" indent="-228600" algn="just"/>
            <a:r>
              <a:rPr lang="fr-FR" sz="2000" i="1" dirty="0" err="1">
                <a:solidFill>
                  <a:srgbClr val="333333"/>
                </a:solidFill>
              </a:rPr>
              <a:t>buget</a:t>
            </a:r>
            <a:r>
              <a:rPr lang="fr-FR" sz="2000" i="1" dirty="0">
                <a:solidFill>
                  <a:srgbClr val="333333"/>
                </a:solidFill>
              </a:rPr>
              <a:t> </a:t>
            </a:r>
            <a:r>
              <a:rPr lang="fr-FR" sz="2000" i="1" dirty="0" err="1">
                <a:solidFill>
                  <a:srgbClr val="333333"/>
                </a:solidFill>
              </a:rPr>
              <a:t>flexibil</a:t>
            </a:r>
            <a:endParaRPr lang="fr-FR" sz="2000" dirty="0">
              <a:solidFill>
                <a:srgbClr val="333333"/>
              </a:solidFill>
            </a:endParaRPr>
          </a:p>
          <a:p>
            <a:endParaRPr lang="en-GB" dirty="0"/>
          </a:p>
        </p:txBody>
      </p:sp>
      <p:sp>
        <p:nvSpPr>
          <p:cNvPr id="4" name="Title 2"/>
          <p:cNvSpPr>
            <a:spLocks noGrp="1"/>
          </p:cNvSpPr>
          <p:nvPr>
            <p:ph type="title"/>
          </p:nvPr>
        </p:nvSpPr>
        <p:spPr>
          <a:xfrm>
            <a:off x="183931" y="116983"/>
            <a:ext cx="10972800" cy="576700"/>
          </a:xfrm>
        </p:spPr>
        <p:txBody>
          <a:bodyPr>
            <a:normAutofit/>
          </a:bodyPr>
          <a:lstStyle/>
          <a:p>
            <a:r>
              <a:rPr lang="en-GB" sz="2400" dirty="0" err="1"/>
              <a:t>Previziuni</a:t>
            </a:r>
            <a:r>
              <a:rPr lang="en-GB" sz="2400" dirty="0"/>
              <a:t> </a:t>
            </a:r>
            <a:r>
              <a:rPr lang="en-GB" sz="2400" dirty="0" err="1"/>
              <a:t>financiare</a:t>
            </a:r>
            <a:endParaRPr lang="en-GB" sz="24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19761" y="551795"/>
            <a:ext cx="4494321" cy="3153102"/>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56548" y="3891714"/>
            <a:ext cx="4457534" cy="2966286"/>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907628" y="3891715"/>
            <a:ext cx="4619295" cy="2309648"/>
          </a:xfrm>
          <a:prstGeom prst="rect">
            <a:avLst/>
          </a:prstGeom>
        </p:spPr>
      </p:pic>
    </p:spTree>
    <p:extLst>
      <p:ext uri="{BB962C8B-B14F-4D97-AF65-F5344CB8AC3E}">
        <p14:creationId xmlns:p14="http://schemas.microsoft.com/office/powerpoint/2010/main" val="3867704319"/>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5461" y="787650"/>
            <a:ext cx="11766331" cy="5944226"/>
          </a:xfrm>
        </p:spPr>
        <p:txBody>
          <a:bodyPr>
            <a:normAutofit/>
          </a:bodyPr>
          <a:lstStyle/>
          <a:p>
            <a:pPr algn="just"/>
            <a:r>
              <a:rPr lang="vi-VN" sz="2000" b="1" dirty="0">
                <a:solidFill>
                  <a:srgbClr val="202224"/>
                </a:solidFill>
                <a:latin typeface="Roboto"/>
              </a:rPr>
              <a:t>Analiza financiară </a:t>
            </a:r>
            <a:r>
              <a:rPr lang="vi-VN" sz="2000" dirty="0">
                <a:solidFill>
                  <a:srgbClr val="202224"/>
                </a:solidFill>
                <a:latin typeface="Roboto"/>
              </a:rPr>
              <a:t>oferă instrumentele şi tehnicile pentru a analiza situaţiile financiare, în vederea realizării diagnosticului financiar al rentabilităţii şi riscului companiei, în funcţie de care se pot formula punctele forte şi slabe ale managementului. </a:t>
            </a:r>
            <a:endParaRPr lang="en-US" sz="2000" dirty="0" smtClean="0">
              <a:solidFill>
                <a:srgbClr val="202224"/>
              </a:solidFill>
              <a:latin typeface="Roboto"/>
            </a:endParaRPr>
          </a:p>
          <a:p>
            <a:pPr marL="109728" indent="0" algn="just">
              <a:buNone/>
            </a:pPr>
            <a:r>
              <a:rPr lang="vi-VN" sz="2000" dirty="0" smtClean="0">
                <a:solidFill>
                  <a:srgbClr val="202224"/>
                </a:solidFill>
                <a:latin typeface="Roboto"/>
              </a:rPr>
              <a:t>Astfel</a:t>
            </a:r>
            <a:r>
              <a:rPr lang="vi-VN" sz="2000" dirty="0">
                <a:solidFill>
                  <a:srgbClr val="202224"/>
                </a:solidFill>
                <a:latin typeface="Roboto"/>
              </a:rPr>
              <a:t>, se pot fundamenta strategiile de menţinere şi dezvoltare a companiei. </a:t>
            </a:r>
            <a:endParaRPr lang="en-US" sz="2000" dirty="0" smtClean="0">
              <a:solidFill>
                <a:srgbClr val="202224"/>
              </a:solidFill>
            </a:endParaRPr>
          </a:p>
          <a:p>
            <a:pPr algn="just"/>
            <a:r>
              <a:rPr lang="vi-VN" sz="2000" dirty="0" smtClean="0">
                <a:solidFill>
                  <a:srgbClr val="202224"/>
                </a:solidFill>
                <a:latin typeface="Roboto"/>
              </a:rPr>
              <a:t>Previziunea </a:t>
            </a:r>
            <a:r>
              <a:rPr lang="vi-VN" sz="2000" dirty="0">
                <a:solidFill>
                  <a:srgbClr val="202224"/>
                </a:solidFill>
                <a:latin typeface="Roboto"/>
              </a:rPr>
              <a:t>financiară oferă instrumentele şi tehnicile specifice pentru a previziona situaţiile financiare ale companiei, în funcţie de planificarea şi strategia financiară (aferentă politicilor de investiţii, finanţare şi capital de lucru) a acesteia. </a:t>
            </a:r>
            <a:endParaRPr lang="en-US" sz="2000" dirty="0" smtClean="0">
              <a:solidFill>
                <a:srgbClr val="202224"/>
              </a:solidFill>
              <a:latin typeface="Roboto"/>
            </a:endParaRPr>
          </a:p>
          <a:p>
            <a:pPr algn="just"/>
            <a:r>
              <a:rPr lang="vi-VN" sz="2000" dirty="0">
                <a:latin typeface="Roboto Slab"/>
              </a:rPr>
              <a:t>Previziunile dvs. ar trebui să fie difuzate în următorii trei până la cinci ani, iar nivelul lor de sofisticare ar trebui să reflecte sofisticarea afacerii dvs. </a:t>
            </a:r>
            <a:r>
              <a:rPr lang="vi-VN" sz="2000" i="1" dirty="0">
                <a:latin typeface="Roboto Slab"/>
              </a:rPr>
              <a:t>Cu toate acestea, primele 12 luni de previziuni ar trebui să aibă cele mai multe detalii asociate cu acestea.</a:t>
            </a:r>
          </a:p>
          <a:p>
            <a:pPr algn="just"/>
            <a:r>
              <a:rPr lang="vi-VN" sz="2000" dirty="0">
                <a:latin typeface="Roboto Slab"/>
              </a:rPr>
              <a:t>Includeți ipotezele din spatele proiecției dvs. cu cifrele dvs., atât din punct de vedere al costurilor, cât și al veniturilor, astfel încât investitorii să poată vedea în mod clar gândirea din spatele numerelor.</a:t>
            </a:r>
          </a:p>
          <a:p>
            <a:pPr marL="109728" indent="0" algn="just">
              <a:buNone/>
            </a:pPr>
            <a:r>
              <a:rPr lang="vi-VN" sz="2000" b="1" dirty="0">
                <a:latin typeface="Roboto Slab"/>
              </a:rPr>
              <a:t>Ce prognoze ar trebui să includă</a:t>
            </a:r>
          </a:p>
          <a:p>
            <a:pPr algn="just"/>
            <a:r>
              <a:rPr lang="vi-VN" sz="2000" b="1" dirty="0">
                <a:latin typeface="Roboto Slab"/>
              </a:rPr>
              <a:t>Prognoza vânzărilor </a:t>
            </a:r>
            <a:r>
              <a:rPr lang="vi-VN" sz="2000" dirty="0">
                <a:latin typeface="Roboto Slab"/>
              </a:rPr>
              <a:t>- suma pe care vă așteptați să o ridicați din vânzări - consultați prognoza și planificați vânzările.</a:t>
            </a:r>
          </a:p>
          <a:p>
            <a:pPr algn="just"/>
            <a:r>
              <a:rPr lang="vi-VN" sz="2000" b="1" dirty="0">
                <a:latin typeface="Roboto Slab"/>
              </a:rPr>
              <a:t>Rapoartele fluxurilor de trezorerie </a:t>
            </a:r>
            <a:r>
              <a:rPr lang="vi-VN" sz="2000" dirty="0">
                <a:latin typeface="Roboto Slab"/>
              </a:rPr>
              <a:t>- bilanțul dvs. de numerar și fluxurile lunare de numerar pentru cel puțin primele 12-18 luni - vedeți managementul fluxului de numerar.</a:t>
            </a:r>
          </a:p>
          <a:p>
            <a:pPr algn="just"/>
            <a:endParaRPr lang="en-US" sz="2000" dirty="0" smtClean="0">
              <a:solidFill>
                <a:srgbClr val="202224"/>
              </a:solidFill>
            </a:endParaRPr>
          </a:p>
        </p:txBody>
      </p:sp>
      <p:sp>
        <p:nvSpPr>
          <p:cNvPr id="4" name="Title 2"/>
          <p:cNvSpPr>
            <a:spLocks noGrp="1"/>
          </p:cNvSpPr>
          <p:nvPr>
            <p:ph type="title"/>
          </p:nvPr>
        </p:nvSpPr>
        <p:spPr>
          <a:xfrm>
            <a:off x="183931" y="116983"/>
            <a:ext cx="10972800" cy="576700"/>
          </a:xfrm>
        </p:spPr>
        <p:txBody>
          <a:bodyPr>
            <a:normAutofit/>
          </a:bodyPr>
          <a:lstStyle/>
          <a:p>
            <a:r>
              <a:rPr lang="en-GB" sz="2400" dirty="0" err="1" smtClean="0"/>
              <a:t>Previziuni</a:t>
            </a:r>
            <a:r>
              <a:rPr lang="en-GB" sz="2400" dirty="0" smtClean="0"/>
              <a:t> </a:t>
            </a:r>
            <a:r>
              <a:rPr lang="en-GB" sz="2400" dirty="0" err="1" smtClean="0"/>
              <a:t>financiare</a:t>
            </a:r>
            <a:endParaRPr lang="en-GB" sz="2400" dirty="0"/>
          </a:p>
        </p:txBody>
      </p:sp>
    </p:spTree>
    <p:extLst>
      <p:ext uri="{BB962C8B-B14F-4D97-AF65-F5344CB8AC3E}">
        <p14:creationId xmlns:p14="http://schemas.microsoft.com/office/powerpoint/2010/main" val="224118201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5461" y="787650"/>
            <a:ext cx="11766331" cy="5944226"/>
          </a:xfrm>
        </p:spPr>
        <p:txBody>
          <a:bodyPr/>
          <a:lstStyle/>
          <a:p>
            <a:pPr algn="just"/>
            <a:r>
              <a:rPr lang="vi-VN" sz="2000" b="1" i="1" dirty="0">
                <a:solidFill>
                  <a:srgbClr val="444444"/>
                </a:solidFill>
                <a:latin typeface="Roboto Slab"/>
              </a:rPr>
              <a:t>Prognoza de profit și pierdere </a:t>
            </a:r>
            <a:r>
              <a:rPr lang="vi-VN" sz="2000" dirty="0">
                <a:solidFill>
                  <a:srgbClr val="444444"/>
                </a:solidFill>
                <a:latin typeface="Roboto Slab"/>
              </a:rPr>
              <a:t>- o situație a poziției de tranzacționare a afacerii: nivelul profitului pe care îl așteptați să îl faceți, având în vedere vânzările proiectate și costurile de furnizare a bunurilor și serviciilor și cheltuielile dumneavoastră generale.</a:t>
            </a:r>
          </a:p>
          <a:p>
            <a:pPr algn="just"/>
            <a:r>
              <a:rPr lang="vi-VN" sz="2000" dirty="0" smtClean="0">
                <a:solidFill>
                  <a:srgbClr val="444444"/>
                </a:solidFill>
                <a:latin typeface="Roboto Slab"/>
              </a:rPr>
              <a:t>Furnizați </a:t>
            </a:r>
            <a:r>
              <a:rPr lang="vi-VN" sz="2000" dirty="0">
                <a:solidFill>
                  <a:srgbClr val="444444"/>
                </a:solidFill>
                <a:latin typeface="Roboto Slab"/>
              </a:rPr>
              <a:t>un set de proiecții financiare.</a:t>
            </a:r>
          </a:p>
          <a:p>
            <a:pPr algn="just"/>
            <a:r>
              <a:rPr lang="vi-VN" sz="2000" b="1" dirty="0">
                <a:solidFill>
                  <a:srgbClr val="715180"/>
                </a:solidFill>
                <a:latin typeface="Roboto Slab"/>
              </a:rPr>
              <a:t>Acțiuni Conexe</a:t>
            </a:r>
          </a:p>
          <a:p>
            <a:pPr algn="just">
              <a:buFont typeface="Arial"/>
              <a:buChar char="•"/>
            </a:pPr>
            <a:r>
              <a:rPr lang="vi-VN" sz="2000" dirty="0">
                <a:solidFill>
                  <a:srgbClr val="715180"/>
                </a:solidFill>
                <a:latin typeface="Roboto Slab"/>
                <a:hlinkClick r:id="rId2"/>
              </a:rPr>
              <a:t>Sources of start-up financing</a:t>
            </a:r>
            <a:endParaRPr lang="vi-VN" sz="2000" dirty="0">
              <a:solidFill>
                <a:srgbClr val="444444"/>
              </a:solidFill>
              <a:latin typeface="Roboto Slab"/>
            </a:endParaRPr>
          </a:p>
          <a:p>
            <a:pPr algn="just"/>
            <a:r>
              <a:rPr lang="vi-VN" sz="2000" b="1" dirty="0">
                <a:solidFill>
                  <a:srgbClr val="715180"/>
                </a:solidFill>
                <a:latin typeface="Roboto Slab"/>
              </a:rPr>
              <a:t>Timpul necesar pentru implementarea unei soluții si, dacă este posibil, costul asociat</a:t>
            </a:r>
          </a:p>
          <a:p>
            <a:pPr marL="109728" indent="0" algn="just">
              <a:buNone/>
            </a:pPr>
            <a:r>
              <a:rPr lang="vi-VN" sz="2000" dirty="0">
                <a:solidFill>
                  <a:srgbClr val="444444"/>
                </a:solidFill>
                <a:latin typeface="Roboto Slab"/>
              </a:rPr>
              <a:t>2 zile</a:t>
            </a:r>
          </a:p>
          <a:p>
            <a:pPr marL="109728" indent="0">
              <a:buNone/>
            </a:pPr>
            <a:endParaRPr lang="en-GB" dirty="0"/>
          </a:p>
        </p:txBody>
      </p:sp>
      <p:sp>
        <p:nvSpPr>
          <p:cNvPr id="4" name="Title 2"/>
          <p:cNvSpPr>
            <a:spLocks noGrp="1"/>
          </p:cNvSpPr>
          <p:nvPr>
            <p:ph type="title"/>
          </p:nvPr>
        </p:nvSpPr>
        <p:spPr>
          <a:xfrm>
            <a:off x="183931" y="116983"/>
            <a:ext cx="10972800" cy="576700"/>
          </a:xfrm>
        </p:spPr>
        <p:txBody>
          <a:bodyPr>
            <a:normAutofit/>
          </a:bodyPr>
          <a:lstStyle/>
          <a:p>
            <a:r>
              <a:rPr lang="en-GB" sz="2400" dirty="0" err="1"/>
              <a:t>Previziuni</a:t>
            </a:r>
            <a:r>
              <a:rPr lang="en-GB" sz="2400" dirty="0"/>
              <a:t> </a:t>
            </a:r>
            <a:r>
              <a:rPr lang="en-GB" sz="2400" dirty="0" err="1"/>
              <a:t>financiare</a:t>
            </a:r>
            <a:endParaRPr lang="en-GB" sz="2400"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16566" y="3534162"/>
            <a:ext cx="5775434" cy="3323838"/>
          </a:xfrm>
          <a:prstGeom prst="rect">
            <a:avLst/>
          </a:prstGeom>
        </p:spPr>
      </p:pic>
    </p:spTree>
    <p:extLst>
      <p:ext uri="{BB962C8B-B14F-4D97-AF65-F5344CB8AC3E}">
        <p14:creationId xmlns:p14="http://schemas.microsoft.com/office/powerpoint/2010/main" val="2241182018"/>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371600"/>
            <a:ext cx="12029090" cy="5486400"/>
          </a:xfrm>
        </p:spPr>
        <p:txBody>
          <a:bodyPr>
            <a:normAutofit fontScale="92500" lnSpcReduction="20000"/>
          </a:bodyPr>
          <a:lstStyle/>
          <a:p>
            <a:pPr algn="just"/>
            <a:r>
              <a:rPr lang="vi-VN" sz="2400" dirty="0">
                <a:latin typeface="gilroy-full"/>
              </a:rPr>
              <a:t>Un instrument financiar reprezintă orice activ sau grup de active care poate fi tranzacţionat. Capacitatea de a cumpăra sau a vinde face parte din definiţia unui instrument financiar, la fel ca şi faptul că acesta poate fi </a:t>
            </a:r>
            <a:r>
              <a:rPr lang="vi-VN" sz="2400" dirty="0" smtClean="0">
                <a:latin typeface="gilroy-full"/>
              </a:rPr>
              <a:t>tranzacţionat </a:t>
            </a:r>
            <a:r>
              <a:rPr lang="vi-VN" sz="2400" dirty="0">
                <a:latin typeface="gilroy-full"/>
              </a:rPr>
              <a:t>anonim între persoane care nu s-au întâlnit niciodată</a:t>
            </a:r>
            <a:r>
              <a:rPr lang="vi-VN" sz="2400" dirty="0" smtClean="0">
                <a:latin typeface="gilroy-full"/>
              </a:rPr>
              <a:t>.</a:t>
            </a:r>
            <a:endParaRPr lang="en-US" sz="2400" dirty="0" smtClean="0"/>
          </a:p>
          <a:p>
            <a:pPr marL="109728" indent="0" algn="just">
              <a:buNone/>
            </a:pPr>
            <a:r>
              <a:rPr lang="vi-VN" sz="2400" b="1" dirty="0">
                <a:latin typeface="gilroy-full"/>
              </a:rPr>
              <a:t>De unde ai aflat despre instrumente financiare?</a:t>
            </a:r>
          </a:p>
          <a:p>
            <a:pPr algn="just"/>
            <a:r>
              <a:rPr lang="vi-VN" sz="2400" dirty="0">
                <a:latin typeface="gilroy-full"/>
              </a:rPr>
              <a:t>Dacă eşti investitor, consultantul tău financiar va fi discutat cu tine despre dorinţa ta de a cumpăra diferite instrumente financiare: </a:t>
            </a:r>
            <a:r>
              <a:rPr lang="vi-VN" sz="2400" dirty="0">
                <a:latin typeface="gilroy-full"/>
                <a:hlinkClick r:id="rId2"/>
              </a:rPr>
              <a:t>acţiuni</a:t>
            </a:r>
            <a:r>
              <a:rPr lang="vi-VN" sz="2400" dirty="0">
                <a:latin typeface="gilroy-full"/>
              </a:rPr>
              <a:t>, obligaţiuni, </a:t>
            </a:r>
            <a:r>
              <a:rPr lang="vi-VN" sz="2400" dirty="0">
                <a:latin typeface="gilroy-full"/>
                <a:hlinkClick r:id="rId3"/>
              </a:rPr>
              <a:t>instrumente derivate</a:t>
            </a:r>
            <a:r>
              <a:rPr lang="vi-VN" sz="2400" dirty="0">
                <a:latin typeface="gilroy-full"/>
              </a:rPr>
              <a:t> şi altele. Presa financiară de specialitate va încerca să prezinte publicului şi cititorilor diferite instrumente financiare.</a:t>
            </a:r>
          </a:p>
          <a:p>
            <a:pPr marL="109728" indent="0" algn="just">
              <a:buNone/>
            </a:pPr>
            <a:r>
              <a:rPr lang="vi-VN" sz="2400" b="1" dirty="0">
                <a:latin typeface="gilroy-full"/>
              </a:rPr>
              <a:t>Ce trebuie să ştii despre instrumente financiare...</a:t>
            </a:r>
          </a:p>
          <a:p>
            <a:pPr algn="just"/>
            <a:r>
              <a:rPr lang="vi-VN" sz="2400" dirty="0">
                <a:latin typeface="gilroy-full"/>
              </a:rPr>
              <a:t>Acestea sunt, de obicei, identice cu multe alte active, precum acţiunile din aceeaşi companie, şi vor avea un format standardizat. Unele dintre acestea poartă drepturi la un venit în cazul obligaţiunilor, la o opinie privind activităţile companiei în cazul acţiunilor, iar altele nu.</a:t>
            </a:r>
          </a:p>
          <a:p>
            <a:pPr algn="just"/>
            <a:r>
              <a:rPr lang="vi-VN" sz="2400" dirty="0">
                <a:latin typeface="gilroy-full"/>
              </a:rPr>
              <a:t>Pe lângă instrumentele financiare convenţionale, precum acţiunile, obligaţiunile, mărfurile şi instrumentele pieţei monetare, există şi </a:t>
            </a:r>
            <a:r>
              <a:rPr lang="vi-VN" sz="2400" dirty="0">
                <a:latin typeface="gilroy-full"/>
                <a:hlinkClick r:id="rId3"/>
              </a:rPr>
              <a:t>instrumente derivate</a:t>
            </a:r>
            <a:r>
              <a:rPr lang="vi-VN" sz="2400" dirty="0">
                <a:latin typeface="gilroy-full"/>
              </a:rPr>
              <a:t>, precum contractele futures şi pe opţiuni ale căror valoare este legată de cea a instrumentelor „suport” din care sunt derivate, de aici şi denumirea acestora. Titlurile comerciale de valoare şi pachetele de împrumuturi sunt, de asemenea, instrumente financiare.</a:t>
            </a:r>
          </a:p>
          <a:p>
            <a:endParaRPr lang="en-GB" dirty="0"/>
          </a:p>
        </p:txBody>
      </p:sp>
      <p:sp>
        <p:nvSpPr>
          <p:cNvPr id="3" name="Title 2"/>
          <p:cNvSpPr>
            <a:spLocks noGrp="1"/>
          </p:cNvSpPr>
          <p:nvPr>
            <p:ph type="title"/>
          </p:nvPr>
        </p:nvSpPr>
        <p:spPr>
          <a:xfrm>
            <a:off x="215461" y="678718"/>
            <a:ext cx="5018690" cy="560934"/>
          </a:xfrm>
        </p:spPr>
        <p:txBody>
          <a:bodyPr>
            <a:normAutofit fontScale="90000"/>
          </a:bodyPr>
          <a:lstStyle/>
          <a:p>
            <a:r>
              <a:rPr lang="en-GB" sz="2700" dirty="0" err="1">
                <a:solidFill>
                  <a:srgbClr val="000000"/>
                </a:solidFill>
                <a:effectLst/>
              </a:rPr>
              <a:t>Ce</a:t>
            </a:r>
            <a:r>
              <a:rPr lang="en-GB" sz="2700" dirty="0">
                <a:solidFill>
                  <a:srgbClr val="000000"/>
                </a:solidFill>
                <a:effectLst/>
              </a:rPr>
              <a:t> </a:t>
            </a:r>
            <a:r>
              <a:rPr lang="en-GB" sz="2700" dirty="0" err="1">
                <a:solidFill>
                  <a:srgbClr val="000000"/>
                </a:solidFill>
                <a:effectLst/>
              </a:rPr>
              <a:t>este</a:t>
            </a:r>
            <a:r>
              <a:rPr lang="en-GB" sz="2700" dirty="0">
                <a:solidFill>
                  <a:srgbClr val="000000"/>
                </a:solidFill>
                <a:effectLst/>
              </a:rPr>
              <a:t> un instrument </a:t>
            </a:r>
            <a:r>
              <a:rPr lang="en-GB" sz="2700" dirty="0" err="1">
                <a:solidFill>
                  <a:srgbClr val="000000"/>
                </a:solidFill>
                <a:effectLst/>
              </a:rPr>
              <a:t>financiar</a:t>
            </a:r>
            <a:r>
              <a:rPr lang="en-GB" sz="2700" dirty="0">
                <a:solidFill>
                  <a:srgbClr val="000000"/>
                </a:solidFill>
                <a:effectLst/>
              </a:rPr>
              <a:t>?</a:t>
            </a:r>
            <a:r>
              <a:rPr lang="en-GB" sz="2400" dirty="0">
                <a:solidFill>
                  <a:srgbClr val="000000"/>
                </a:solidFill>
                <a:effectLst/>
              </a:rPr>
              <a:t/>
            </a:r>
            <a:br>
              <a:rPr lang="en-GB" sz="2400" dirty="0">
                <a:solidFill>
                  <a:srgbClr val="000000"/>
                </a:solidFill>
                <a:effectLst/>
              </a:rPr>
            </a:br>
            <a:endParaRPr lang="en-GB" sz="2400" dirty="0"/>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73765" y="1"/>
            <a:ext cx="2401614" cy="1357434"/>
          </a:xfrm>
          <a:prstGeom prst="rect">
            <a:avLst/>
          </a:prstGeom>
        </p:spPr>
      </p:pic>
    </p:spTree>
    <p:extLst>
      <p:ext uri="{BB962C8B-B14F-4D97-AF65-F5344CB8AC3E}">
        <p14:creationId xmlns:p14="http://schemas.microsoft.com/office/powerpoint/2010/main" val="3888587481"/>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31228" y="866478"/>
            <a:ext cx="11734800" cy="5644681"/>
          </a:xfrm>
        </p:spPr>
        <p:txBody>
          <a:bodyPr>
            <a:normAutofit/>
          </a:bodyPr>
          <a:lstStyle/>
          <a:p>
            <a:pPr algn="just"/>
            <a:r>
              <a:rPr lang="en-GB" sz="2000" b="1" u="sng" dirty="0" err="1" smtClean="0">
                <a:effectLst>
                  <a:outerShdw blurRad="38100" dist="38100" dir="2700000" algn="tl">
                    <a:srgbClr val="000000">
                      <a:alpha val="43137"/>
                    </a:srgbClr>
                  </a:outerShdw>
                </a:effectLst>
              </a:rPr>
              <a:t>Instrumentele</a:t>
            </a:r>
            <a:r>
              <a:rPr lang="en-GB" sz="2000" b="1" u="sng" dirty="0" smtClean="0">
                <a:effectLst>
                  <a:outerShdw blurRad="38100" dist="38100" dir="2700000" algn="tl">
                    <a:srgbClr val="000000">
                      <a:alpha val="43137"/>
                    </a:srgbClr>
                  </a:outerShdw>
                </a:effectLst>
              </a:rPr>
              <a:t> </a:t>
            </a:r>
            <a:r>
              <a:rPr lang="en-GB" sz="2000" b="1" u="sng" dirty="0" err="1">
                <a:effectLst>
                  <a:outerShdw blurRad="38100" dist="38100" dir="2700000" algn="tl">
                    <a:srgbClr val="000000">
                      <a:alpha val="43137"/>
                    </a:srgbClr>
                  </a:outerShdw>
                </a:effectLst>
              </a:rPr>
              <a:t>financiare</a:t>
            </a:r>
            <a:r>
              <a:rPr lang="en-GB" sz="2000" b="1" u="sng" dirty="0">
                <a:effectLst>
                  <a:outerShdw blurRad="38100" dist="38100" dir="2700000" algn="tl">
                    <a:srgbClr val="000000">
                      <a:alpha val="43137"/>
                    </a:srgbClr>
                  </a:outerShdw>
                </a:effectLst>
              </a:rPr>
              <a:t> derivate </a:t>
            </a:r>
            <a:r>
              <a:rPr lang="en-GB" sz="2000" dirty="0"/>
              <a:t>(IFD) </a:t>
            </a:r>
            <a:r>
              <a:rPr lang="en-GB" sz="2000" dirty="0" err="1"/>
              <a:t>sunt</a:t>
            </a:r>
            <a:r>
              <a:rPr lang="en-GB" sz="2000" dirty="0"/>
              <a:t> </a:t>
            </a:r>
            <a:r>
              <a:rPr lang="en-GB" sz="2000" dirty="0" err="1"/>
              <a:t>instrumente</a:t>
            </a:r>
            <a:r>
              <a:rPr lang="en-GB" sz="2000" dirty="0"/>
              <a:t> </a:t>
            </a:r>
            <a:r>
              <a:rPr lang="en-GB" sz="2000" dirty="0" err="1"/>
              <a:t>financiare</a:t>
            </a:r>
            <a:r>
              <a:rPr lang="en-GB" sz="2000" dirty="0"/>
              <a:t> al </a:t>
            </a:r>
            <a:r>
              <a:rPr lang="en-GB" sz="2000" dirty="0" err="1"/>
              <a:t>caror</a:t>
            </a:r>
            <a:r>
              <a:rPr lang="en-GB" sz="2000" dirty="0"/>
              <a:t> </a:t>
            </a:r>
            <a:r>
              <a:rPr lang="en-GB" sz="2000" dirty="0" err="1"/>
              <a:t>randament</a:t>
            </a:r>
            <a:r>
              <a:rPr lang="en-GB" sz="2000" dirty="0"/>
              <a:t> are la </a:t>
            </a:r>
            <a:r>
              <a:rPr lang="en-GB" sz="2000" dirty="0" err="1"/>
              <a:t>baza</a:t>
            </a:r>
            <a:r>
              <a:rPr lang="en-GB" sz="2000" dirty="0"/>
              <a:t> </a:t>
            </a:r>
            <a:r>
              <a:rPr lang="en-GB" sz="2000" dirty="0" err="1"/>
              <a:t>randamentul</a:t>
            </a:r>
            <a:r>
              <a:rPr lang="en-GB" sz="2000" dirty="0"/>
              <a:t> </a:t>
            </a:r>
            <a:r>
              <a:rPr lang="en-GB" sz="2000" dirty="0" err="1"/>
              <a:t>oferit</a:t>
            </a:r>
            <a:r>
              <a:rPr lang="en-GB" sz="2000" dirty="0"/>
              <a:t> de un alt instrument </a:t>
            </a:r>
            <a:r>
              <a:rPr lang="en-GB" sz="2000" dirty="0" err="1"/>
              <a:t>financiar</a:t>
            </a:r>
            <a:r>
              <a:rPr lang="en-GB" sz="2000" dirty="0"/>
              <a:t> </a:t>
            </a:r>
            <a:r>
              <a:rPr lang="en-GB" sz="2000" dirty="0" err="1"/>
              <a:t>sau</a:t>
            </a:r>
            <a:r>
              <a:rPr lang="en-GB" sz="2000" dirty="0"/>
              <a:t> </a:t>
            </a:r>
            <a:r>
              <a:rPr lang="en-GB" sz="2000" dirty="0" err="1"/>
              <a:t>marfa</a:t>
            </a:r>
            <a:r>
              <a:rPr lang="en-GB" sz="2000" dirty="0"/>
              <a:t>, </a:t>
            </a:r>
            <a:r>
              <a:rPr lang="en-GB" sz="2000" dirty="0" err="1"/>
              <a:t>denumit</a:t>
            </a:r>
            <a:r>
              <a:rPr lang="en-GB" sz="2000" dirty="0"/>
              <a:t> </a:t>
            </a:r>
            <a:r>
              <a:rPr lang="en-GB" sz="2000" dirty="0" err="1"/>
              <a:t>activ</a:t>
            </a:r>
            <a:r>
              <a:rPr lang="en-GB" sz="2000" dirty="0"/>
              <a:t> </a:t>
            </a:r>
            <a:r>
              <a:rPr lang="en-GB" sz="2000" dirty="0" err="1"/>
              <a:t>suport</a:t>
            </a:r>
            <a:r>
              <a:rPr lang="en-GB" sz="2000" dirty="0"/>
              <a:t> (underlying asset). </a:t>
            </a:r>
            <a:endParaRPr lang="en-GB" sz="2000" dirty="0" smtClean="0"/>
          </a:p>
          <a:p>
            <a:pPr algn="just"/>
            <a:r>
              <a:rPr lang="en-GB" sz="2000" dirty="0" err="1" smtClean="0"/>
              <a:t>Prin</a:t>
            </a:r>
            <a:r>
              <a:rPr lang="en-GB" sz="2000" dirty="0" smtClean="0"/>
              <a:t> </a:t>
            </a:r>
            <a:r>
              <a:rPr lang="en-GB" sz="2000" dirty="0" err="1"/>
              <a:t>urmare</a:t>
            </a:r>
            <a:r>
              <a:rPr lang="en-GB" sz="2000" dirty="0"/>
              <a:t>, </a:t>
            </a:r>
            <a:r>
              <a:rPr lang="en-GB" sz="2000" b="1" dirty="0" err="1"/>
              <a:t>randamentul</a:t>
            </a:r>
            <a:r>
              <a:rPr lang="en-GB" sz="2000" b="1" dirty="0"/>
              <a:t> IFD </a:t>
            </a:r>
            <a:r>
              <a:rPr lang="en-GB" sz="2000" dirty="0" err="1"/>
              <a:t>este</a:t>
            </a:r>
            <a:r>
              <a:rPr lang="en-GB" sz="2000" dirty="0"/>
              <a:t> </a:t>
            </a:r>
            <a:r>
              <a:rPr lang="en-GB" sz="2000" dirty="0" err="1"/>
              <a:t>derivat</a:t>
            </a:r>
            <a:r>
              <a:rPr lang="en-GB" sz="2000" dirty="0"/>
              <a:t> din </a:t>
            </a:r>
            <a:r>
              <a:rPr lang="en-GB" sz="2000" dirty="0" err="1"/>
              <a:t>evolutia</a:t>
            </a:r>
            <a:r>
              <a:rPr lang="en-GB" sz="2000" dirty="0"/>
              <a:t> </a:t>
            </a:r>
            <a:r>
              <a:rPr lang="en-GB" sz="2000" dirty="0" err="1"/>
              <a:t>pretului</a:t>
            </a:r>
            <a:r>
              <a:rPr lang="en-GB" sz="2000" dirty="0"/>
              <a:t> </a:t>
            </a:r>
            <a:r>
              <a:rPr lang="en-GB" sz="2000" dirty="0" err="1"/>
              <a:t>unui</a:t>
            </a:r>
            <a:r>
              <a:rPr lang="en-GB" sz="2000" dirty="0"/>
              <a:t> instrument, </a:t>
            </a:r>
            <a:r>
              <a:rPr lang="en-GB" sz="2000" dirty="0" err="1"/>
              <a:t>marfa</a:t>
            </a:r>
            <a:r>
              <a:rPr lang="en-GB" sz="2000" dirty="0"/>
              <a:t> </a:t>
            </a:r>
            <a:r>
              <a:rPr lang="en-GB" sz="2000" dirty="0" err="1"/>
              <a:t>sau</a:t>
            </a:r>
            <a:r>
              <a:rPr lang="en-GB" sz="2000" dirty="0"/>
              <a:t> alt </a:t>
            </a:r>
            <a:r>
              <a:rPr lang="en-GB" sz="2000" dirty="0" err="1"/>
              <a:t>activ</a:t>
            </a:r>
            <a:r>
              <a:rPr lang="en-GB" sz="2000" dirty="0"/>
              <a:t>. </a:t>
            </a:r>
            <a:r>
              <a:rPr lang="en-GB" sz="2000" dirty="0" err="1"/>
              <a:t>Instrumentele</a:t>
            </a:r>
            <a:r>
              <a:rPr lang="en-GB" sz="2000" dirty="0"/>
              <a:t> </a:t>
            </a:r>
            <a:r>
              <a:rPr lang="en-GB" sz="2000" dirty="0" err="1"/>
              <a:t>financiare</a:t>
            </a:r>
            <a:r>
              <a:rPr lang="en-GB" sz="2000" dirty="0"/>
              <a:t> derivate pot fi </a:t>
            </a:r>
            <a:r>
              <a:rPr lang="en-GB" sz="2000" dirty="0" err="1"/>
              <a:t>dezvoltate</a:t>
            </a:r>
            <a:r>
              <a:rPr lang="en-GB" sz="2000" dirty="0"/>
              <a:t> </a:t>
            </a:r>
            <a:r>
              <a:rPr lang="en-GB" sz="2000" dirty="0" err="1"/>
              <a:t>avand</a:t>
            </a:r>
            <a:r>
              <a:rPr lang="en-GB" sz="2000" dirty="0"/>
              <a:t> la </a:t>
            </a:r>
            <a:r>
              <a:rPr lang="en-GB" sz="2000" dirty="0" err="1"/>
              <a:t>baza</a:t>
            </a:r>
            <a:r>
              <a:rPr lang="en-GB" sz="2000" dirty="0"/>
              <a:t> </a:t>
            </a:r>
            <a:r>
              <a:rPr lang="en-GB" sz="2000" dirty="0" err="1"/>
              <a:t>orice</a:t>
            </a:r>
            <a:r>
              <a:rPr lang="en-GB" sz="2000" dirty="0"/>
              <a:t> tip de </a:t>
            </a:r>
            <a:r>
              <a:rPr lang="en-GB" sz="2000" dirty="0" err="1" smtClean="0"/>
              <a:t>activ</a:t>
            </a:r>
            <a:r>
              <a:rPr lang="en-GB" sz="2000" dirty="0" smtClean="0"/>
              <a:t>/ </a:t>
            </a:r>
            <a:r>
              <a:rPr lang="en-GB" sz="2000" dirty="0" err="1"/>
              <a:t>eveniment</a:t>
            </a:r>
            <a:r>
              <a:rPr lang="en-GB" sz="2000" dirty="0"/>
              <a:t> care are </a:t>
            </a:r>
            <a:r>
              <a:rPr lang="en-GB" sz="2000" dirty="0" err="1"/>
              <a:t>drept</a:t>
            </a:r>
            <a:r>
              <a:rPr lang="en-GB" sz="2000" dirty="0"/>
              <a:t> </a:t>
            </a:r>
            <a:r>
              <a:rPr lang="en-GB" sz="2000" dirty="0" err="1" smtClean="0"/>
              <a:t>valoare</a:t>
            </a:r>
            <a:r>
              <a:rPr lang="en-GB" sz="2000" dirty="0" smtClean="0"/>
              <a:t>/ </a:t>
            </a:r>
            <a:r>
              <a:rPr lang="en-GB" sz="2000" dirty="0" err="1"/>
              <a:t>rezultat</a:t>
            </a:r>
            <a:r>
              <a:rPr lang="en-GB" sz="2000" dirty="0"/>
              <a:t> </a:t>
            </a:r>
            <a:r>
              <a:rPr lang="en-GB" sz="2000" dirty="0" err="1"/>
              <a:t>aleatoriu</a:t>
            </a:r>
            <a:r>
              <a:rPr lang="en-GB" sz="2000" dirty="0"/>
              <a:t>, cum </a:t>
            </a:r>
            <a:r>
              <a:rPr lang="en-GB" sz="2000" dirty="0" err="1"/>
              <a:t>ar</a:t>
            </a:r>
            <a:r>
              <a:rPr lang="en-GB" sz="2000" dirty="0"/>
              <a:t> fi: </a:t>
            </a:r>
            <a:r>
              <a:rPr lang="en-GB" sz="2000" i="1" dirty="0" err="1"/>
              <a:t>aur</a:t>
            </a:r>
            <a:r>
              <a:rPr lang="en-GB" sz="2000" i="1" dirty="0"/>
              <a:t>, </a:t>
            </a:r>
            <a:r>
              <a:rPr lang="en-GB" sz="2000" i="1" dirty="0" err="1"/>
              <a:t>valute</a:t>
            </a:r>
            <a:r>
              <a:rPr lang="en-GB" sz="2000" i="1" dirty="0"/>
              <a:t>, </a:t>
            </a:r>
            <a:r>
              <a:rPr lang="en-GB" sz="2000" i="1" dirty="0" err="1"/>
              <a:t>actiuni</a:t>
            </a:r>
            <a:r>
              <a:rPr lang="en-GB" sz="2000" i="1" dirty="0"/>
              <a:t>, </a:t>
            </a:r>
            <a:r>
              <a:rPr lang="en-GB" sz="2000" i="1" dirty="0" err="1"/>
              <a:t>indici</a:t>
            </a:r>
            <a:r>
              <a:rPr lang="en-GB" sz="2000" i="1" dirty="0"/>
              <a:t> </a:t>
            </a:r>
            <a:r>
              <a:rPr lang="en-GB" sz="2000" i="1" dirty="0" err="1"/>
              <a:t>bursieri</a:t>
            </a:r>
            <a:r>
              <a:rPr lang="en-GB" sz="2000" i="1" dirty="0"/>
              <a:t> </a:t>
            </a:r>
            <a:r>
              <a:rPr lang="en-GB" sz="2000" i="1" dirty="0" err="1"/>
              <a:t>sau</a:t>
            </a:r>
            <a:r>
              <a:rPr lang="en-GB" sz="2000" i="1" dirty="0"/>
              <a:t> </a:t>
            </a:r>
            <a:r>
              <a:rPr lang="en-GB" sz="2000" i="1" dirty="0" err="1"/>
              <a:t>chiar</a:t>
            </a:r>
            <a:r>
              <a:rPr lang="en-GB" sz="2000" i="1" dirty="0"/>
              <a:t> </a:t>
            </a:r>
            <a:r>
              <a:rPr lang="en-GB" sz="2000" i="1" dirty="0" err="1"/>
              <a:t>temperatura</a:t>
            </a:r>
            <a:r>
              <a:rPr lang="en-GB" sz="2000" i="1" dirty="0"/>
              <a:t> </a:t>
            </a:r>
            <a:r>
              <a:rPr lang="en-GB" sz="2000" i="1" dirty="0" err="1"/>
              <a:t>atmosferica</a:t>
            </a:r>
            <a:r>
              <a:rPr lang="en-GB" sz="2000" i="1" dirty="0"/>
              <a:t> (weather derivatives). </a:t>
            </a:r>
            <a:endParaRPr lang="en-GB" sz="2000" i="1" dirty="0" smtClean="0"/>
          </a:p>
          <a:p>
            <a:pPr algn="just"/>
            <a:r>
              <a:rPr lang="en-GB" sz="2000" dirty="0" err="1" smtClean="0"/>
              <a:t>Tranzactionarea</a:t>
            </a:r>
            <a:r>
              <a:rPr lang="en-GB" sz="2000" dirty="0" smtClean="0"/>
              <a:t> </a:t>
            </a:r>
            <a:r>
              <a:rPr lang="en-GB" sz="2000" dirty="0" err="1"/>
              <a:t>contractelor</a:t>
            </a:r>
            <a:r>
              <a:rPr lang="en-GB" sz="2000" dirty="0"/>
              <a:t> futures </a:t>
            </a:r>
            <a:r>
              <a:rPr lang="en-GB" sz="2000" dirty="0" err="1"/>
              <a:t>si</a:t>
            </a:r>
            <a:r>
              <a:rPr lang="en-GB" sz="2000" dirty="0"/>
              <a:t> options </a:t>
            </a:r>
            <a:r>
              <a:rPr lang="en-GB" sz="2000" dirty="0" err="1"/>
              <a:t>reprezinta</a:t>
            </a:r>
            <a:r>
              <a:rPr lang="en-GB" sz="2000" dirty="0"/>
              <a:t> o </a:t>
            </a:r>
            <a:r>
              <a:rPr lang="en-GB" sz="2000" dirty="0" err="1"/>
              <a:t>strategie</a:t>
            </a:r>
            <a:r>
              <a:rPr lang="en-GB" sz="2000" dirty="0"/>
              <a:t> </a:t>
            </a:r>
            <a:r>
              <a:rPr lang="en-GB" sz="2000" dirty="0" err="1"/>
              <a:t>complementara</a:t>
            </a:r>
            <a:r>
              <a:rPr lang="en-GB" sz="2000" dirty="0"/>
              <a:t> la </a:t>
            </a:r>
            <a:r>
              <a:rPr lang="en-GB" sz="2000" dirty="0" err="1"/>
              <a:t>tranzactionarea</a:t>
            </a:r>
            <a:r>
              <a:rPr lang="en-GB" sz="2000" dirty="0"/>
              <a:t> </a:t>
            </a:r>
            <a:r>
              <a:rPr lang="en-GB" sz="2000" dirty="0" err="1"/>
              <a:t>instrumentelor</a:t>
            </a:r>
            <a:r>
              <a:rPr lang="en-GB" sz="2000" dirty="0"/>
              <a:t> care </a:t>
            </a:r>
            <a:r>
              <a:rPr lang="en-GB" sz="2000" dirty="0" err="1"/>
              <a:t>constituie</a:t>
            </a:r>
            <a:r>
              <a:rPr lang="en-GB" sz="2000" dirty="0"/>
              <a:t> active </a:t>
            </a:r>
            <a:r>
              <a:rPr lang="en-GB" sz="2000" dirty="0" err="1"/>
              <a:t>suport</a:t>
            </a:r>
            <a:r>
              <a:rPr lang="en-GB" sz="2000" dirty="0"/>
              <a:t> (</a:t>
            </a:r>
            <a:r>
              <a:rPr lang="en-GB" sz="2000" dirty="0" err="1"/>
              <a:t>actiuni</a:t>
            </a:r>
            <a:r>
              <a:rPr lang="en-GB" sz="2000" dirty="0"/>
              <a:t> </a:t>
            </a:r>
            <a:r>
              <a:rPr lang="en-GB" sz="2000" dirty="0" err="1"/>
              <a:t>listate</a:t>
            </a:r>
            <a:r>
              <a:rPr lang="en-GB" sz="2000" dirty="0"/>
              <a:t>, </a:t>
            </a:r>
            <a:r>
              <a:rPr lang="en-GB" sz="2000" dirty="0" err="1"/>
              <a:t>titluri</a:t>
            </a:r>
            <a:r>
              <a:rPr lang="en-GB" sz="2000" dirty="0"/>
              <a:t> de stat, </a:t>
            </a:r>
            <a:r>
              <a:rPr lang="en-GB" sz="2000" dirty="0" err="1"/>
              <a:t>marfuri</a:t>
            </a:r>
            <a:r>
              <a:rPr lang="en-GB" sz="2000" dirty="0"/>
              <a:t>, etc.) </a:t>
            </a:r>
            <a:r>
              <a:rPr lang="en-GB" sz="2000" dirty="0" err="1"/>
              <a:t>pentru</a:t>
            </a:r>
            <a:r>
              <a:rPr lang="en-GB" sz="2000" dirty="0"/>
              <a:t> </a:t>
            </a:r>
            <a:r>
              <a:rPr lang="en-GB" sz="2000" dirty="0" err="1"/>
              <a:t>administrarea</a:t>
            </a:r>
            <a:r>
              <a:rPr lang="en-GB" sz="2000" dirty="0"/>
              <a:t> </a:t>
            </a:r>
            <a:r>
              <a:rPr lang="en-GB" sz="2000" dirty="0" err="1"/>
              <a:t>unui</a:t>
            </a:r>
            <a:r>
              <a:rPr lang="en-GB" sz="2000" dirty="0"/>
              <a:t> </a:t>
            </a:r>
            <a:r>
              <a:rPr lang="en-GB" sz="2000" dirty="0" err="1"/>
              <a:t>portofoliu</a:t>
            </a:r>
            <a:r>
              <a:rPr lang="en-GB" sz="2000" dirty="0"/>
              <a:t> </a:t>
            </a:r>
            <a:r>
              <a:rPr lang="en-GB" sz="2000" dirty="0" err="1"/>
              <a:t>adecvat</a:t>
            </a:r>
            <a:r>
              <a:rPr lang="en-GB" sz="2000" dirty="0"/>
              <a:t> </a:t>
            </a:r>
            <a:r>
              <a:rPr lang="en-GB" sz="2000" dirty="0" err="1"/>
              <a:t>riscului</a:t>
            </a:r>
            <a:r>
              <a:rPr lang="en-GB" sz="2000" dirty="0"/>
              <a:t> </a:t>
            </a:r>
            <a:r>
              <a:rPr lang="en-GB" sz="2000" dirty="0" err="1"/>
              <a:t>dorit</a:t>
            </a:r>
            <a:r>
              <a:rPr lang="en-GB" sz="2000" dirty="0"/>
              <a:t> de </a:t>
            </a:r>
            <a:r>
              <a:rPr lang="en-GB" sz="2000" dirty="0" err="1"/>
              <a:t>fiecare</a:t>
            </a:r>
            <a:r>
              <a:rPr lang="en-GB" sz="2000" dirty="0"/>
              <a:t> </a:t>
            </a:r>
            <a:r>
              <a:rPr lang="en-GB" sz="2000" dirty="0" err="1"/>
              <a:t>investitor</a:t>
            </a:r>
            <a:r>
              <a:rPr lang="en-GB" sz="2000" dirty="0"/>
              <a:t> in parte. </a:t>
            </a:r>
            <a:r>
              <a:rPr lang="en-GB" sz="2000" dirty="0" err="1"/>
              <a:t>Tranzactionarea</a:t>
            </a:r>
            <a:r>
              <a:rPr lang="en-GB" sz="2000" dirty="0"/>
              <a:t> de </a:t>
            </a:r>
            <a:r>
              <a:rPr lang="en-GB" sz="2000" dirty="0" err="1"/>
              <a:t>catre</a:t>
            </a:r>
            <a:r>
              <a:rPr lang="en-GB" sz="2000" dirty="0"/>
              <a:t> un </a:t>
            </a:r>
            <a:r>
              <a:rPr lang="en-GB" sz="2000" dirty="0" err="1"/>
              <a:t>investitor</a:t>
            </a:r>
            <a:r>
              <a:rPr lang="en-GB" sz="2000" dirty="0"/>
              <a:t> </a:t>
            </a:r>
            <a:r>
              <a:rPr lang="en-GB" sz="2000" dirty="0" err="1"/>
              <a:t>pentru</a:t>
            </a:r>
            <a:r>
              <a:rPr lang="en-GB" sz="2000" dirty="0"/>
              <a:t> prima data a </a:t>
            </a:r>
            <a:r>
              <a:rPr lang="en-GB" sz="2000" dirty="0" err="1"/>
              <a:t>unui</a:t>
            </a:r>
            <a:r>
              <a:rPr lang="en-GB" sz="2000" dirty="0"/>
              <a:t> instrument </a:t>
            </a:r>
            <a:r>
              <a:rPr lang="en-GB" sz="2000" dirty="0" err="1"/>
              <a:t>financiar</a:t>
            </a:r>
            <a:r>
              <a:rPr lang="en-GB" sz="2000" dirty="0"/>
              <a:t> </a:t>
            </a:r>
            <a:r>
              <a:rPr lang="en-GB" sz="2000" dirty="0" err="1"/>
              <a:t>derivat</a:t>
            </a:r>
            <a:r>
              <a:rPr lang="en-GB" sz="2000" dirty="0"/>
              <a:t> conduce la </a:t>
            </a:r>
            <a:r>
              <a:rPr lang="en-GB" sz="2000" dirty="0" err="1"/>
              <a:t>initierea</a:t>
            </a:r>
            <a:r>
              <a:rPr lang="en-GB" sz="2000" dirty="0"/>
              <a:t> </a:t>
            </a:r>
            <a:r>
              <a:rPr lang="en-GB" sz="2000" dirty="0" err="1"/>
              <a:t>unei</a:t>
            </a:r>
            <a:r>
              <a:rPr lang="en-GB" sz="2000" dirty="0"/>
              <a:t> </a:t>
            </a:r>
            <a:r>
              <a:rPr lang="en-GB" sz="2000" dirty="0" err="1"/>
              <a:t>pozitii</a:t>
            </a:r>
            <a:r>
              <a:rPr lang="en-GB" sz="2000" dirty="0"/>
              <a:t> </a:t>
            </a:r>
            <a:r>
              <a:rPr lang="en-GB" sz="2000" dirty="0" err="1"/>
              <a:t>deschise</a:t>
            </a:r>
            <a:r>
              <a:rPr lang="en-GB" sz="2000" dirty="0"/>
              <a:t> (open position), </a:t>
            </a:r>
            <a:r>
              <a:rPr lang="en-GB" sz="2000" dirty="0" err="1" smtClean="0"/>
              <a:t>astfel</a:t>
            </a:r>
            <a:r>
              <a:rPr lang="en-GB" sz="2000" dirty="0" smtClean="0"/>
              <a:t>: </a:t>
            </a:r>
          </a:p>
          <a:p>
            <a:pPr algn="just">
              <a:buFont typeface="Arial" pitchFamily="34" charset="0"/>
              <a:buChar char="•"/>
            </a:pPr>
            <a:r>
              <a:rPr lang="en-GB" sz="2000" dirty="0" err="1" smtClean="0"/>
              <a:t>Cumparare</a:t>
            </a:r>
            <a:r>
              <a:rPr lang="en-GB" sz="2000" dirty="0"/>
              <a:t>: </a:t>
            </a:r>
            <a:r>
              <a:rPr lang="en-GB" sz="2000" dirty="0" err="1"/>
              <a:t>pozitie</a:t>
            </a:r>
            <a:r>
              <a:rPr lang="en-GB" sz="2000" dirty="0"/>
              <a:t> </a:t>
            </a:r>
            <a:r>
              <a:rPr lang="en-GB" sz="2000" dirty="0" err="1"/>
              <a:t>deschisa</a:t>
            </a:r>
            <a:r>
              <a:rPr lang="en-GB" sz="2000" dirty="0"/>
              <a:t> Long</a:t>
            </a:r>
            <a:r>
              <a:rPr lang="en-GB" sz="2000" dirty="0" smtClean="0"/>
              <a:t>; </a:t>
            </a:r>
          </a:p>
          <a:p>
            <a:pPr algn="just">
              <a:buFont typeface="Arial" pitchFamily="34" charset="0"/>
              <a:buChar char="•"/>
            </a:pPr>
            <a:r>
              <a:rPr lang="en-GB" sz="2000" dirty="0" err="1" smtClean="0"/>
              <a:t>Vanzare</a:t>
            </a:r>
            <a:r>
              <a:rPr lang="en-GB" sz="2000" dirty="0"/>
              <a:t>: </a:t>
            </a:r>
            <a:r>
              <a:rPr lang="en-GB" sz="2000" dirty="0" err="1"/>
              <a:t>pozitie</a:t>
            </a:r>
            <a:r>
              <a:rPr lang="en-GB" sz="2000" dirty="0"/>
              <a:t> </a:t>
            </a:r>
            <a:r>
              <a:rPr lang="en-GB" sz="2000" dirty="0" err="1"/>
              <a:t>deschisa</a:t>
            </a:r>
            <a:r>
              <a:rPr lang="en-GB" sz="2000" dirty="0"/>
              <a:t> Short. </a:t>
            </a:r>
            <a:endParaRPr lang="en-GB" sz="2000" dirty="0" smtClean="0"/>
          </a:p>
          <a:p>
            <a:pPr marL="109728" indent="0" algn="just">
              <a:buNone/>
            </a:pPr>
            <a:endParaRPr lang="en-GB" sz="2000" dirty="0"/>
          </a:p>
        </p:txBody>
      </p:sp>
      <p:sp>
        <p:nvSpPr>
          <p:cNvPr id="3" name="Title 2"/>
          <p:cNvSpPr>
            <a:spLocks noGrp="1"/>
          </p:cNvSpPr>
          <p:nvPr>
            <p:ph type="title"/>
          </p:nvPr>
        </p:nvSpPr>
        <p:spPr>
          <a:xfrm>
            <a:off x="0" y="0"/>
            <a:ext cx="10972800" cy="898634"/>
          </a:xfrm>
        </p:spPr>
        <p:txBody>
          <a:bodyPr>
            <a:normAutofit/>
          </a:bodyPr>
          <a:lstStyle/>
          <a:p>
            <a:pPr algn="just"/>
            <a:r>
              <a:rPr lang="en-GB" sz="2400" dirty="0" err="1">
                <a:solidFill>
                  <a:prstClr val="black"/>
                </a:solidFill>
                <a:effectLst/>
                <a:ea typeface="+mn-ea"/>
                <a:cs typeface="+mn-cs"/>
              </a:rPr>
              <a:t>Ce</a:t>
            </a:r>
            <a:r>
              <a:rPr lang="en-GB" sz="2400" dirty="0">
                <a:solidFill>
                  <a:prstClr val="black"/>
                </a:solidFill>
                <a:effectLst/>
                <a:ea typeface="+mn-ea"/>
                <a:cs typeface="+mn-cs"/>
              </a:rPr>
              <a:t> </a:t>
            </a:r>
            <a:r>
              <a:rPr lang="en-GB" sz="2400" dirty="0" err="1">
                <a:solidFill>
                  <a:prstClr val="black"/>
                </a:solidFill>
                <a:effectLst/>
                <a:ea typeface="+mn-ea"/>
                <a:cs typeface="+mn-cs"/>
              </a:rPr>
              <a:t>sunt</a:t>
            </a:r>
            <a:r>
              <a:rPr lang="en-GB" sz="2400" dirty="0">
                <a:solidFill>
                  <a:prstClr val="black"/>
                </a:solidFill>
                <a:effectLst/>
                <a:ea typeface="+mn-ea"/>
                <a:cs typeface="+mn-cs"/>
              </a:rPr>
              <a:t> </a:t>
            </a:r>
            <a:r>
              <a:rPr lang="en-GB" sz="2400" dirty="0" err="1">
                <a:solidFill>
                  <a:prstClr val="black"/>
                </a:solidFill>
                <a:effectLst/>
                <a:ea typeface="+mn-ea"/>
                <a:cs typeface="+mn-cs"/>
              </a:rPr>
              <a:t>instrumentele</a:t>
            </a:r>
            <a:r>
              <a:rPr lang="en-GB" sz="2400" dirty="0">
                <a:solidFill>
                  <a:prstClr val="black"/>
                </a:solidFill>
                <a:effectLst/>
                <a:ea typeface="+mn-ea"/>
                <a:cs typeface="+mn-cs"/>
              </a:rPr>
              <a:t> </a:t>
            </a:r>
            <a:r>
              <a:rPr lang="en-GB" sz="2400" dirty="0" err="1">
                <a:solidFill>
                  <a:prstClr val="black"/>
                </a:solidFill>
                <a:effectLst/>
                <a:ea typeface="+mn-ea"/>
                <a:cs typeface="+mn-cs"/>
              </a:rPr>
              <a:t>financiare</a:t>
            </a:r>
            <a:r>
              <a:rPr lang="en-GB" sz="2400" dirty="0">
                <a:solidFill>
                  <a:prstClr val="black"/>
                </a:solidFill>
                <a:effectLst/>
                <a:ea typeface="+mn-ea"/>
                <a:cs typeface="+mn-cs"/>
              </a:rPr>
              <a:t> derivate?</a:t>
            </a: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70023" y="4779251"/>
            <a:ext cx="3448707" cy="1980676"/>
          </a:xfrm>
          <a:prstGeom prst="rect">
            <a:avLst/>
          </a:prstGeom>
        </p:spPr>
      </p:pic>
    </p:spTree>
    <p:extLst>
      <p:ext uri="{BB962C8B-B14F-4D97-AF65-F5344CB8AC3E}">
        <p14:creationId xmlns:p14="http://schemas.microsoft.com/office/powerpoint/2010/main" val="1883680230"/>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244952"/>
            <a:ext cx="11923985" cy="5502690"/>
          </a:xfrm>
        </p:spPr>
        <p:txBody>
          <a:bodyPr>
            <a:normAutofit lnSpcReduction="10000"/>
          </a:bodyPr>
          <a:lstStyle/>
          <a:p>
            <a:pPr marL="109728" indent="0" algn="just">
              <a:buNone/>
            </a:pPr>
            <a:r>
              <a:rPr lang="en-GB" sz="2000" dirty="0" smtClean="0"/>
              <a:t>a</a:t>
            </a:r>
            <a:r>
              <a:rPr lang="en-GB" sz="2000" dirty="0"/>
              <a:t>) </a:t>
            </a:r>
            <a:r>
              <a:rPr lang="en-GB" sz="2000" b="1" dirty="0" err="1"/>
              <a:t>Managementul</a:t>
            </a:r>
            <a:r>
              <a:rPr lang="en-GB" sz="2000" b="1" dirty="0"/>
              <a:t> </a:t>
            </a:r>
            <a:r>
              <a:rPr lang="en-GB" sz="2000" b="1" dirty="0" err="1"/>
              <a:t>riscului</a:t>
            </a:r>
            <a:r>
              <a:rPr lang="en-GB" sz="2000" b="1" dirty="0"/>
              <a:t> </a:t>
            </a:r>
            <a:r>
              <a:rPr lang="en-GB" sz="2000" b="1" dirty="0" err="1"/>
              <a:t>este</a:t>
            </a:r>
            <a:r>
              <a:rPr lang="en-GB" sz="2000" b="1" dirty="0"/>
              <a:t> </a:t>
            </a:r>
            <a:r>
              <a:rPr lang="en-GB" sz="2000" b="1" dirty="0" err="1"/>
              <a:t>cel</a:t>
            </a:r>
            <a:r>
              <a:rPr lang="en-GB" sz="2000" b="1" dirty="0"/>
              <a:t> </a:t>
            </a:r>
            <a:r>
              <a:rPr lang="en-GB" sz="2000" b="1" dirty="0" err="1"/>
              <a:t>mai</a:t>
            </a:r>
            <a:r>
              <a:rPr lang="en-GB" sz="2000" b="1" dirty="0"/>
              <a:t> important </a:t>
            </a:r>
            <a:r>
              <a:rPr lang="en-GB" sz="2000" b="1" dirty="0" err="1"/>
              <a:t>obiectiv</a:t>
            </a:r>
            <a:r>
              <a:rPr lang="en-GB" sz="2000" b="1" dirty="0"/>
              <a:t> al </a:t>
            </a:r>
            <a:r>
              <a:rPr lang="en-GB" sz="2000" b="1" dirty="0" err="1"/>
              <a:t>tranzactionarii</a:t>
            </a:r>
            <a:r>
              <a:rPr lang="en-GB" sz="2000" b="1" dirty="0"/>
              <a:t> IFD: </a:t>
            </a:r>
            <a:r>
              <a:rPr lang="en-GB" sz="2000" dirty="0"/>
              <a:t> </a:t>
            </a:r>
            <a:endParaRPr lang="en-GB" sz="2000" dirty="0" smtClean="0"/>
          </a:p>
          <a:p>
            <a:pPr algn="just"/>
            <a:r>
              <a:rPr lang="en-GB" sz="2000" dirty="0" smtClean="0"/>
              <a:t>forma </a:t>
            </a:r>
            <a:r>
              <a:rPr lang="en-GB" sz="2000" dirty="0"/>
              <a:t>de </a:t>
            </a:r>
            <a:r>
              <a:rPr lang="en-GB" sz="2000" dirty="0" err="1"/>
              <a:t>asigurare</a:t>
            </a:r>
            <a:r>
              <a:rPr lang="en-GB" sz="2000" dirty="0"/>
              <a:t> </a:t>
            </a:r>
            <a:r>
              <a:rPr lang="en-GB" sz="2000" dirty="0" err="1"/>
              <a:t>impotriva</a:t>
            </a:r>
            <a:r>
              <a:rPr lang="en-GB" sz="2000" dirty="0"/>
              <a:t> </a:t>
            </a:r>
            <a:r>
              <a:rPr lang="en-GB" sz="2000" dirty="0" err="1"/>
              <a:t>pierderilor</a:t>
            </a:r>
            <a:r>
              <a:rPr lang="en-GB" sz="2000" dirty="0"/>
              <a:t> </a:t>
            </a:r>
            <a:r>
              <a:rPr lang="en-GB" sz="2000" dirty="0" err="1"/>
              <a:t>financiare</a:t>
            </a:r>
            <a:r>
              <a:rPr lang="en-GB" sz="2000" dirty="0"/>
              <a:t> determinate de </a:t>
            </a:r>
            <a:r>
              <a:rPr lang="en-GB" sz="2000" dirty="0" err="1"/>
              <a:t>evolutia</a:t>
            </a:r>
            <a:r>
              <a:rPr lang="en-GB" sz="2000" dirty="0"/>
              <a:t> </a:t>
            </a:r>
            <a:r>
              <a:rPr lang="en-GB" sz="2000" dirty="0" err="1"/>
              <a:t>nefavorabila</a:t>
            </a:r>
            <a:r>
              <a:rPr lang="en-GB" sz="2000" dirty="0"/>
              <a:t> a </a:t>
            </a:r>
            <a:r>
              <a:rPr lang="en-GB" sz="2000" dirty="0" err="1"/>
              <a:t>pretului</a:t>
            </a:r>
            <a:r>
              <a:rPr lang="en-GB" sz="2000" dirty="0"/>
              <a:t> </a:t>
            </a:r>
            <a:r>
              <a:rPr lang="en-GB" sz="2000" dirty="0" err="1"/>
              <a:t>sau</a:t>
            </a:r>
            <a:r>
              <a:rPr lang="en-GB" sz="2000" dirty="0"/>
              <a:t> </a:t>
            </a:r>
            <a:r>
              <a:rPr lang="en-GB" sz="2000" dirty="0" err="1"/>
              <a:t>valorii</a:t>
            </a:r>
            <a:r>
              <a:rPr lang="en-GB" sz="2000" dirty="0"/>
              <a:t> </a:t>
            </a:r>
            <a:r>
              <a:rPr lang="en-GB" sz="2000" dirty="0" err="1"/>
              <a:t>activului</a:t>
            </a:r>
            <a:r>
              <a:rPr lang="en-GB" sz="2000" dirty="0"/>
              <a:t> </a:t>
            </a:r>
            <a:r>
              <a:rPr lang="en-GB" sz="2000" dirty="0" err="1"/>
              <a:t>suport</a:t>
            </a:r>
            <a:r>
              <a:rPr lang="en-GB" sz="2000" dirty="0"/>
              <a:t>;  </a:t>
            </a:r>
            <a:endParaRPr lang="en-GB" sz="2000" dirty="0" smtClean="0"/>
          </a:p>
          <a:p>
            <a:pPr algn="just"/>
            <a:r>
              <a:rPr lang="en-GB" sz="2000" dirty="0" err="1" smtClean="0"/>
              <a:t>accesul</a:t>
            </a:r>
            <a:r>
              <a:rPr lang="en-GB" sz="2000" dirty="0" smtClean="0"/>
              <a:t> </a:t>
            </a:r>
            <a:r>
              <a:rPr lang="en-GB" sz="2000" dirty="0" err="1"/>
              <a:t>facil</a:t>
            </a:r>
            <a:r>
              <a:rPr lang="en-GB" sz="2000" dirty="0"/>
              <a:t> </a:t>
            </a:r>
            <a:r>
              <a:rPr lang="en-GB" sz="2000" dirty="0" err="1"/>
              <a:t>pe</a:t>
            </a:r>
            <a:r>
              <a:rPr lang="en-GB" sz="2000" dirty="0"/>
              <a:t> </a:t>
            </a:r>
            <a:r>
              <a:rPr lang="en-GB" sz="2000" dirty="0" err="1"/>
              <a:t>piata</a:t>
            </a:r>
            <a:r>
              <a:rPr lang="en-GB" sz="2000" dirty="0"/>
              <a:t> IFD din </a:t>
            </a:r>
            <a:r>
              <a:rPr lang="en-GB" sz="2000" dirty="0" err="1"/>
              <a:t>punct</a:t>
            </a:r>
            <a:r>
              <a:rPr lang="en-GB" sz="2000" dirty="0"/>
              <a:t> de </a:t>
            </a:r>
            <a:r>
              <a:rPr lang="en-GB" sz="2000" dirty="0" err="1"/>
              <a:t>vedere</a:t>
            </a:r>
            <a:r>
              <a:rPr lang="en-GB" sz="2000" dirty="0"/>
              <a:t> al </a:t>
            </a:r>
            <a:r>
              <a:rPr lang="en-GB" sz="2000" dirty="0" err="1"/>
              <a:t>costurilor</a:t>
            </a:r>
            <a:r>
              <a:rPr lang="en-GB" sz="2000" dirty="0"/>
              <a:t> de </a:t>
            </a:r>
            <a:r>
              <a:rPr lang="en-GB" sz="2000" dirty="0" err="1"/>
              <a:t>operare</a:t>
            </a:r>
            <a:r>
              <a:rPr lang="en-GB" sz="2000" dirty="0"/>
              <a:t> </a:t>
            </a:r>
            <a:r>
              <a:rPr lang="en-GB" sz="2000" dirty="0" err="1"/>
              <a:t>reduse</a:t>
            </a:r>
            <a:r>
              <a:rPr lang="en-GB" sz="2000" dirty="0"/>
              <a:t> </a:t>
            </a:r>
            <a:r>
              <a:rPr lang="en-GB" sz="2000" dirty="0" err="1"/>
              <a:t>ca</a:t>
            </a:r>
            <a:r>
              <a:rPr lang="en-GB" sz="2000" dirty="0"/>
              <a:t> </a:t>
            </a:r>
            <a:r>
              <a:rPr lang="en-GB" sz="2000" dirty="0" err="1"/>
              <a:t>urmare</a:t>
            </a:r>
            <a:r>
              <a:rPr lang="en-GB" sz="2000" dirty="0"/>
              <a:t> a </a:t>
            </a:r>
            <a:r>
              <a:rPr lang="en-GB" sz="2000" dirty="0" err="1"/>
              <a:t>faptului</a:t>
            </a:r>
            <a:r>
              <a:rPr lang="en-GB" sz="2000" dirty="0"/>
              <a:t> </a:t>
            </a:r>
            <a:r>
              <a:rPr lang="en-GB" sz="2000" dirty="0" err="1"/>
              <a:t>ca</a:t>
            </a:r>
            <a:r>
              <a:rPr lang="en-GB" sz="2000" dirty="0"/>
              <a:t> IFD </a:t>
            </a:r>
            <a:r>
              <a:rPr lang="en-GB" sz="2000" dirty="0" err="1"/>
              <a:t>reprezinta</a:t>
            </a:r>
            <a:r>
              <a:rPr lang="en-GB" sz="2000" dirty="0"/>
              <a:t> o </a:t>
            </a:r>
            <a:r>
              <a:rPr lang="en-GB" sz="2000" dirty="0" err="1"/>
              <a:t>modalitate</a:t>
            </a:r>
            <a:r>
              <a:rPr lang="en-GB" sz="2000" dirty="0"/>
              <a:t> de </a:t>
            </a:r>
            <a:r>
              <a:rPr lang="en-GB" sz="2000" dirty="0" err="1"/>
              <a:t>asigurare</a:t>
            </a:r>
            <a:r>
              <a:rPr lang="en-GB" sz="2000" dirty="0"/>
              <a:t> </a:t>
            </a:r>
            <a:r>
              <a:rPr lang="en-GB" sz="2000" dirty="0" err="1"/>
              <a:t>impotriva</a:t>
            </a:r>
            <a:r>
              <a:rPr lang="en-GB" sz="2000" dirty="0"/>
              <a:t> </a:t>
            </a:r>
            <a:r>
              <a:rPr lang="en-GB" sz="2000" dirty="0" err="1"/>
              <a:t>riscului</a:t>
            </a:r>
            <a:r>
              <a:rPr lang="en-GB" sz="2000" dirty="0"/>
              <a:t> </a:t>
            </a:r>
            <a:r>
              <a:rPr lang="en-GB" sz="2000" dirty="0" err="1"/>
              <a:t>financiar</a:t>
            </a:r>
            <a:r>
              <a:rPr lang="en-GB" sz="2000" dirty="0"/>
              <a:t>. </a:t>
            </a:r>
            <a:endParaRPr lang="en-GB" sz="2000" dirty="0" smtClean="0"/>
          </a:p>
          <a:p>
            <a:pPr marL="109728" indent="0" algn="just">
              <a:buNone/>
            </a:pPr>
            <a:r>
              <a:rPr lang="en-GB" sz="2000" dirty="0" smtClean="0"/>
              <a:t>b</a:t>
            </a:r>
            <a:r>
              <a:rPr lang="en-GB" sz="2000" b="1" dirty="0"/>
              <a:t>) </a:t>
            </a:r>
            <a:r>
              <a:rPr lang="en-GB" sz="2000" b="1" dirty="0" err="1"/>
              <a:t>Descoperirea</a:t>
            </a:r>
            <a:r>
              <a:rPr lang="en-GB" sz="2000" b="1" dirty="0"/>
              <a:t> </a:t>
            </a:r>
            <a:r>
              <a:rPr lang="en-GB" sz="2000" b="1" dirty="0" err="1"/>
              <a:t>pretului</a:t>
            </a:r>
            <a:r>
              <a:rPr lang="en-GB" sz="2000" b="1" dirty="0"/>
              <a:t> </a:t>
            </a:r>
            <a:r>
              <a:rPr lang="en-GB" sz="2000" dirty="0"/>
              <a:t>(price discovery) </a:t>
            </a:r>
            <a:r>
              <a:rPr lang="en-GB" sz="2000" dirty="0" err="1"/>
              <a:t>reprezinta</a:t>
            </a:r>
            <a:r>
              <a:rPr lang="en-GB" sz="2000" dirty="0"/>
              <a:t> un aspect important in </a:t>
            </a:r>
            <a:r>
              <a:rPr lang="en-GB" sz="2000" dirty="0" err="1"/>
              <a:t>ceea</a:t>
            </a:r>
            <a:r>
              <a:rPr lang="en-GB" sz="2000" dirty="0"/>
              <a:t> </a:t>
            </a:r>
            <a:r>
              <a:rPr lang="en-GB" sz="2000" dirty="0" err="1"/>
              <a:t>ce</a:t>
            </a:r>
            <a:r>
              <a:rPr lang="en-GB" sz="2000" dirty="0"/>
              <a:t> </a:t>
            </a:r>
            <a:r>
              <a:rPr lang="en-GB" sz="2000" dirty="0" err="1"/>
              <a:t>priveste</a:t>
            </a:r>
            <a:r>
              <a:rPr lang="en-GB" sz="2000" dirty="0"/>
              <a:t> </a:t>
            </a:r>
            <a:r>
              <a:rPr lang="en-GB" sz="2000" dirty="0" err="1"/>
              <a:t>functionarea</a:t>
            </a:r>
            <a:r>
              <a:rPr lang="en-GB" sz="2000" dirty="0"/>
              <a:t> </a:t>
            </a:r>
            <a:r>
              <a:rPr lang="en-GB" sz="2000" dirty="0" err="1"/>
              <a:t>pietelor</a:t>
            </a:r>
            <a:r>
              <a:rPr lang="en-GB" sz="2000" dirty="0"/>
              <a:t> la </a:t>
            </a:r>
            <a:r>
              <a:rPr lang="en-GB" sz="2000" dirty="0" err="1"/>
              <a:t>vedere</a:t>
            </a:r>
            <a:r>
              <a:rPr lang="en-GB" sz="2000" dirty="0"/>
              <a:t> </a:t>
            </a:r>
            <a:r>
              <a:rPr lang="en-GB" sz="2000" dirty="0" err="1"/>
              <a:t>si</a:t>
            </a:r>
            <a:r>
              <a:rPr lang="en-GB" sz="2000" dirty="0"/>
              <a:t> la </a:t>
            </a:r>
            <a:r>
              <a:rPr lang="en-GB" sz="2000" dirty="0" err="1"/>
              <a:t>termen</a:t>
            </a:r>
            <a:r>
              <a:rPr lang="en-GB" sz="2000" dirty="0"/>
              <a:t>. </a:t>
            </a:r>
            <a:r>
              <a:rPr lang="en-GB" sz="2000" dirty="0" err="1"/>
              <a:t>Instrumentele</a:t>
            </a:r>
            <a:r>
              <a:rPr lang="en-GB" sz="2000" dirty="0"/>
              <a:t> </a:t>
            </a:r>
            <a:r>
              <a:rPr lang="en-GB" sz="2000" dirty="0" err="1"/>
              <a:t>financiare</a:t>
            </a:r>
            <a:r>
              <a:rPr lang="en-GB" sz="2000" dirty="0"/>
              <a:t> derivate au un </a:t>
            </a:r>
            <a:r>
              <a:rPr lang="en-GB" sz="2000" dirty="0" err="1"/>
              <a:t>rol</a:t>
            </a:r>
            <a:r>
              <a:rPr lang="en-GB" sz="2000" dirty="0"/>
              <a:t> important in </a:t>
            </a:r>
            <a:r>
              <a:rPr lang="en-GB" sz="2000" dirty="0" err="1"/>
              <a:t>procesul</a:t>
            </a:r>
            <a:r>
              <a:rPr lang="en-GB" sz="2000" dirty="0"/>
              <a:t> de </a:t>
            </a:r>
            <a:r>
              <a:rPr lang="en-GB" sz="2000" dirty="0" err="1"/>
              <a:t>descoperire</a:t>
            </a:r>
            <a:r>
              <a:rPr lang="en-GB" sz="2000" dirty="0"/>
              <a:t> a </a:t>
            </a:r>
            <a:r>
              <a:rPr lang="en-GB" sz="2000" dirty="0" err="1"/>
              <a:t>pretului</a:t>
            </a:r>
            <a:r>
              <a:rPr lang="en-GB" sz="2000" dirty="0"/>
              <a:t> „</a:t>
            </a:r>
            <a:r>
              <a:rPr lang="en-GB" sz="2000" dirty="0" err="1"/>
              <a:t>corect</a:t>
            </a:r>
            <a:r>
              <a:rPr lang="en-GB" sz="2000" dirty="0"/>
              <a:t>” (fair price), </a:t>
            </a:r>
            <a:r>
              <a:rPr lang="en-GB" sz="2000" dirty="0" err="1"/>
              <a:t>premisa</a:t>
            </a:r>
            <a:r>
              <a:rPr lang="en-GB" sz="2000" dirty="0"/>
              <a:t> </a:t>
            </a:r>
            <a:r>
              <a:rPr lang="en-GB" sz="2000" dirty="0" err="1"/>
              <a:t>necesara</a:t>
            </a:r>
            <a:r>
              <a:rPr lang="en-GB" sz="2000" dirty="0"/>
              <a:t> </a:t>
            </a:r>
            <a:r>
              <a:rPr lang="en-GB" sz="2000" dirty="0" err="1"/>
              <a:t>pentru</a:t>
            </a:r>
            <a:r>
              <a:rPr lang="en-GB" sz="2000" dirty="0"/>
              <a:t> o </a:t>
            </a:r>
            <a:r>
              <a:rPr lang="en-GB" sz="2000" dirty="0" err="1"/>
              <a:t>piata</a:t>
            </a:r>
            <a:r>
              <a:rPr lang="en-GB" sz="2000" dirty="0"/>
              <a:t> </a:t>
            </a:r>
            <a:r>
              <a:rPr lang="en-GB" sz="2000" dirty="0" err="1"/>
              <a:t>eficienta</a:t>
            </a:r>
            <a:r>
              <a:rPr lang="en-GB" sz="2000" dirty="0"/>
              <a:t>:  </a:t>
            </a:r>
            <a:r>
              <a:rPr lang="en-GB" sz="2000" dirty="0" err="1"/>
              <a:t>pietele</a:t>
            </a:r>
            <a:r>
              <a:rPr lang="en-GB" sz="2000" dirty="0"/>
              <a:t> futures </a:t>
            </a:r>
            <a:r>
              <a:rPr lang="en-GB" sz="2000" dirty="0" err="1"/>
              <a:t>furnizeaza</a:t>
            </a:r>
            <a:r>
              <a:rPr lang="en-GB" sz="2000" dirty="0"/>
              <a:t> </a:t>
            </a:r>
            <a:r>
              <a:rPr lang="en-GB" sz="2000" dirty="0" err="1"/>
              <a:t>indicii</a:t>
            </a:r>
            <a:r>
              <a:rPr lang="en-GB" sz="2000" dirty="0"/>
              <a:t> </a:t>
            </a:r>
            <a:r>
              <a:rPr lang="en-GB" sz="2000" dirty="0" err="1"/>
              <a:t>valoroase</a:t>
            </a:r>
            <a:r>
              <a:rPr lang="en-GB" sz="2000" dirty="0"/>
              <a:t> </a:t>
            </a:r>
            <a:r>
              <a:rPr lang="en-GB" sz="2000" dirty="0" err="1"/>
              <a:t>referitoare</a:t>
            </a:r>
            <a:r>
              <a:rPr lang="en-GB" sz="2000" dirty="0"/>
              <a:t> la </a:t>
            </a:r>
            <a:r>
              <a:rPr lang="en-GB" sz="2000" dirty="0" err="1"/>
              <a:t>pretul</a:t>
            </a:r>
            <a:r>
              <a:rPr lang="en-GB" sz="2000" dirty="0"/>
              <a:t> </a:t>
            </a:r>
            <a:r>
              <a:rPr lang="en-GB" sz="2000" dirty="0" err="1"/>
              <a:t>activelor</a:t>
            </a:r>
            <a:r>
              <a:rPr lang="en-GB" sz="2000" dirty="0"/>
              <a:t> </a:t>
            </a:r>
            <a:r>
              <a:rPr lang="en-GB" sz="2000" dirty="0" err="1"/>
              <a:t>suport</a:t>
            </a:r>
            <a:r>
              <a:rPr lang="en-GB" sz="2000" dirty="0"/>
              <a:t>; </a:t>
            </a:r>
            <a:r>
              <a:rPr lang="en-GB" sz="2000" dirty="0" err="1" smtClean="0"/>
              <a:t>pietele</a:t>
            </a:r>
            <a:r>
              <a:rPr lang="en-GB" sz="2000" dirty="0" smtClean="0"/>
              <a:t> </a:t>
            </a:r>
            <a:r>
              <a:rPr lang="en-GB" sz="2000" dirty="0"/>
              <a:t>options </a:t>
            </a:r>
            <a:r>
              <a:rPr lang="en-GB" sz="2000" dirty="0" err="1"/>
              <a:t>furnizeaza</a:t>
            </a:r>
            <a:r>
              <a:rPr lang="en-GB" sz="2000" dirty="0"/>
              <a:t> </a:t>
            </a:r>
            <a:r>
              <a:rPr lang="en-GB" sz="2000" dirty="0" err="1"/>
              <a:t>informatii</a:t>
            </a:r>
            <a:r>
              <a:rPr lang="en-GB" sz="2000" dirty="0"/>
              <a:t> </a:t>
            </a:r>
            <a:r>
              <a:rPr lang="en-GB" sz="2000" dirty="0" err="1"/>
              <a:t>privind</a:t>
            </a:r>
            <a:r>
              <a:rPr lang="en-GB" sz="2000" dirty="0"/>
              <a:t> </a:t>
            </a:r>
            <a:r>
              <a:rPr lang="en-GB" sz="2000" dirty="0" err="1"/>
              <a:t>volatilitatea</a:t>
            </a:r>
            <a:r>
              <a:rPr lang="en-GB" sz="2000" dirty="0"/>
              <a:t> </a:t>
            </a:r>
            <a:r>
              <a:rPr lang="en-GB" sz="2000" dirty="0" err="1"/>
              <a:t>activelor</a:t>
            </a:r>
            <a:r>
              <a:rPr lang="en-GB" sz="2000" dirty="0"/>
              <a:t> </a:t>
            </a:r>
            <a:r>
              <a:rPr lang="en-GB" sz="2000" dirty="0" err="1"/>
              <a:t>suport</a:t>
            </a:r>
            <a:r>
              <a:rPr lang="en-GB" sz="2000" dirty="0"/>
              <a:t>. </a:t>
            </a:r>
            <a:endParaRPr lang="en-GB" sz="2000" dirty="0" smtClean="0"/>
          </a:p>
          <a:p>
            <a:pPr marL="109728" indent="0" algn="just">
              <a:buNone/>
            </a:pPr>
            <a:r>
              <a:rPr lang="en-GB" sz="2000" dirty="0" smtClean="0"/>
              <a:t>c</a:t>
            </a:r>
            <a:r>
              <a:rPr lang="en-GB" sz="2000" dirty="0"/>
              <a:t>) </a:t>
            </a:r>
            <a:r>
              <a:rPr lang="en-GB" sz="2000" b="1" dirty="0" err="1"/>
              <a:t>Cresterea</a:t>
            </a:r>
            <a:r>
              <a:rPr lang="en-GB" sz="2000" b="1" dirty="0"/>
              <a:t> </a:t>
            </a:r>
            <a:r>
              <a:rPr lang="en-GB" sz="2000" b="1" dirty="0" err="1"/>
              <a:t>lichiditatii</a:t>
            </a:r>
            <a:r>
              <a:rPr lang="en-GB" sz="2000" b="1" dirty="0"/>
              <a:t> </a:t>
            </a:r>
            <a:r>
              <a:rPr lang="en-GB" sz="2000" b="1" dirty="0" err="1"/>
              <a:t>si</a:t>
            </a:r>
            <a:r>
              <a:rPr lang="en-GB" sz="2000" b="1" dirty="0"/>
              <a:t> </a:t>
            </a:r>
            <a:r>
              <a:rPr lang="en-GB" sz="2000" b="1" dirty="0" err="1"/>
              <a:t>eficientei</a:t>
            </a:r>
            <a:r>
              <a:rPr lang="en-GB" sz="2000" b="1" dirty="0"/>
              <a:t> </a:t>
            </a:r>
            <a:r>
              <a:rPr lang="en-GB" sz="2000" b="1" dirty="0" err="1"/>
              <a:t>pietelor</a:t>
            </a:r>
            <a:r>
              <a:rPr lang="en-GB" sz="2000" b="1" dirty="0"/>
              <a:t> la </a:t>
            </a:r>
            <a:r>
              <a:rPr lang="en-GB" sz="2000" b="1" dirty="0" err="1"/>
              <a:t>vedere</a:t>
            </a:r>
            <a:r>
              <a:rPr lang="en-GB" sz="2000" b="1" dirty="0"/>
              <a:t> </a:t>
            </a:r>
            <a:r>
              <a:rPr lang="en-GB" sz="2000" b="1" dirty="0" err="1"/>
              <a:t>si</a:t>
            </a:r>
            <a:r>
              <a:rPr lang="en-GB" sz="2000" b="1" dirty="0"/>
              <a:t> la </a:t>
            </a:r>
            <a:r>
              <a:rPr lang="en-GB" sz="2000" b="1" dirty="0" err="1"/>
              <a:t>termen</a:t>
            </a:r>
            <a:r>
              <a:rPr lang="en-GB" sz="2000" b="1" dirty="0"/>
              <a:t> </a:t>
            </a:r>
            <a:r>
              <a:rPr lang="en-GB" sz="2000" b="1" dirty="0" err="1"/>
              <a:t>reprezinta</a:t>
            </a:r>
            <a:r>
              <a:rPr lang="en-GB" sz="2000" b="1" dirty="0"/>
              <a:t> un </a:t>
            </a:r>
            <a:r>
              <a:rPr lang="en-GB" sz="2000" b="1" dirty="0" err="1"/>
              <a:t>beneficiu</a:t>
            </a:r>
            <a:r>
              <a:rPr lang="en-GB" sz="2000" b="1" dirty="0"/>
              <a:t> al </a:t>
            </a:r>
            <a:r>
              <a:rPr lang="en-GB" sz="2000" b="1" dirty="0" err="1"/>
              <a:t>tranzactionarii</a:t>
            </a:r>
            <a:r>
              <a:rPr lang="en-GB" sz="2000" b="1" dirty="0"/>
              <a:t> </a:t>
            </a:r>
            <a:r>
              <a:rPr lang="en-GB" sz="2000" b="1" dirty="0" err="1"/>
              <a:t>instrumentelor</a:t>
            </a:r>
            <a:r>
              <a:rPr lang="en-GB" sz="2000" b="1" dirty="0"/>
              <a:t> </a:t>
            </a:r>
            <a:r>
              <a:rPr lang="en-GB" sz="2000" b="1" dirty="0" err="1"/>
              <a:t>financiare</a:t>
            </a:r>
            <a:r>
              <a:rPr lang="en-GB" sz="2000" b="1" dirty="0"/>
              <a:t> derivate </a:t>
            </a:r>
            <a:r>
              <a:rPr lang="en-GB" sz="2000" dirty="0" err="1"/>
              <a:t>ca</a:t>
            </a:r>
            <a:r>
              <a:rPr lang="en-GB" sz="2000" dirty="0"/>
              <a:t> </a:t>
            </a:r>
            <a:r>
              <a:rPr lang="en-GB" sz="2000" dirty="0" err="1"/>
              <a:t>urmare</a:t>
            </a:r>
            <a:r>
              <a:rPr lang="en-GB" sz="2000" dirty="0"/>
              <a:t> a </a:t>
            </a:r>
            <a:r>
              <a:rPr lang="en-GB" sz="2000" dirty="0" err="1"/>
              <a:t>utilizarii</a:t>
            </a:r>
            <a:r>
              <a:rPr lang="en-GB" sz="2000" dirty="0"/>
              <a:t> de </a:t>
            </a:r>
            <a:r>
              <a:rPr lang="en-GB" sz="2000" dirty="0" err="1"/>
              <a:t>catre</a:t>
            </a:r>
            <a:r>
              <a:rPr lang="en-GB" sz="2000" dirty="0"/>
              <a:t> o </a:t>
            </a:r>
            <a:r>
              <a:rPr lang="en-GB" sz="2000" dirty="0" err="1"/>
              <a:t>anumita</a:t>
            </a:r>
            <a:r>
              <a:rPr lang="en-GB" sz="2000" dirty="0"/>
              <a:t> </a:t>
            </a:r>
            <a:r>
              <a:rPr lang="en-GB" sz="2000" dirty="0" err="1"/>
              <a:t>categorie</a:t>
            </a:r>
            <a:r>
              <a:rPr lang="en-GB" sz="2000" dirty="0"/>
              <a:t> de </a:t>
            </a:r>
            <a:r>
              <a:rPr lang="en-GB" sz="2000" dirty="0" err="1"/>
              <a:t>participanti</a:t>
            </a:r>
            <a:r>
              <a:rPr lang="en-GB" sz="2000" dirty="0"/>
              <a:t> la </a:t>
            </a:r>
            <a:r>
              <a:rPr lang="en-GB" sz="2000" dirty="0" err="1"/>
              <a:t>piata</a:t>
            </a:r>
            <a:r>
              <a:rPr lang="en-GB" sz="2000" dirty="0"/>
              <a:t> a </a:t>
            </a:r>
            <a:r>
              <a:rPr lang="en-GB" sz="2000" dirty="0" err="1"/>
              <a:t>tehnicilor</a:t>
            </a:r>
            <a:r>
              <a:rPr lang="en-GB" sz="2000" dirty="0"/>
              <a:t> de </a:t>
            </a:r>
            <a:r>
              <a:rPr lang="en-GB" sz="2000" dirty="0" err="1"/>
              <a:t>arbitraj</a:t>
            </a:r>
            <a:r>
              <a:rPr lang="en-GB" sz="2000" dirty="0"/>
              <a:t>, </a:t>
            </a:r>
            <a:r>
              <a:rPr lang="en-GB" sz="2000" dirty="0" err="1"/>
              <a:t>realizate</a:t>
            </a:r>
            <a:r>
              <a:rPr lang="en-GB" sz="2000" dirty="0"/>
              <a:t> </a:t>
            </a:r>
            <a:r>
              <a:rPr lang="en-GB" sz="2000" dirty="0" err="1"/>
              <a:t>indeosebi</a:t>
            </a:r>
            <a:r>
              <a:rPr lang="en-GB" sz="2000" dirty="0"/>
              <a:t> </a:t>
            </a:r>
            <a:r>
              <a:rPr lang="en-GB" sz="2000" dirty="0" err="1"/>
              <a:t>prin</a:t>
            </a:r>
            <a:r>
              <a:rPr lang="en-GB" sz="2000" dirty="0"/>
              <a:t> </a:t>
            </a:r>
            <a:r>
              <a:rPr lang="en-GB" sz="2000" dirty="0" err="1"/>
              <a:t>intermediul</a:t>
            </a:r>
            <a:r>
              <a:rPr lang="en-GB" sz="2000" dirty="0"/>
              <a:t> </a:t>
            </a:r>
            <a:r>
              <a:rPr lang="en-GB" sz="2000" dirty="0" err="1"/>
              <a:t>tranzactionarii</a:t>
            </a:r>
            <a:r>
              <a:rPr lang="en-GB" sz="2000" dirty="0"/>
              <a:t> </a:t>
            </a:r>
            <a:r>
              <a:rPr lang="en-GB" sz="2000" dirty="0" err="1"/>
              <a:t>asistate</a:t>
            </a:r>
            <a:r>
              <a:rPr lang="en-GB" sz="2000" dirty="0"/>
              <a:t> de calculator (program trading). </a:t>
            </a:r>
            <a:endParaRPr lang="en-GB" sz="2000" dirty="0" smtClean="0"/>
          </a:p>
          <a:p>
            <a:pPr marL="109728" indent="0" algn="just">
              <a:buNone/>
            </a:pPr>
            <a:r>
              <a:rPr lang="en-GB" sz="2000" dirty="0" err="1" smtClean="0"/>
              <a:t>Astfel</a:t>
            </a:r>
            <a:r>
              <a:rPr lang="en-GB" sz="2000" dirty="0"/>
              <a:t>, </a:t>
            </a:r>
            <a:r>
              <a:rPr lang="en-GB" sz="2000" dirty="0" err="1"/>
              <a:t>instrumentele</a:t>
            </a:r>
            <a:r>
              <a:rPr lang="en-GB" sz="2000" dirty="0"/>
              <a:t> </a:t>
            </a:r>
            <a:r>
              <a:rPr lang="en-GB" sz="2000" dirty="0" err="1"/>
              <a:t>financiare</a:t>
            </a:r>
            <a:r>
              <a:rPr lang="en-GB" sz="2000" dirty="0"/>
              <a:t> derivate </a:t>
            </a:r>
            <a:r>
              <a:rPr lang="en-GB" sz="2000" dirty="0" err="1"/>
              <a:t>contribuie</a:t>
            </a:r>
            <a:r>
              <a:rPr lang="en-GB" sz="2000" dirty="0"/>
              <a:t> la:  </a:t>
            </a:r>
            <a:endParaRPr lang="en-GB" sz="2000" dirty="0" smtClean="0"/>
          </a:p>
          <a:p>
            <a:pPr algn="just">
              <a:buFont typeface="Wingdings" pitchFamily="2" charset="2"/>
              <a:buChar char="q"/>
            </a:pPr>
            <a:r>
              <a:rPr lang="en-GB" sz="2000" dirty="0" err="1" smtClean="0"/>
              <a:t>alinirea</a:t>
            </a:r>
            <a:r>
              <a:rPr lang="en-GB" sz="2000" dirty="0" smtClean="0"/>
              <a:t> </a:t>
            </a:r>
            <a:r>
              <a:rPr lang="en-GB" sz="2000" dirty="0" err="1"/>
              <a:t>preturilor</a:t>
            </a:r>
            <a:r>
              <a:rPr lang="en-GB" sz="2000" dirty="0"/>
              <a:t> din </a:t>
            </a:r>
            <a:r>
              <a:rPr lang="en-GB" sz="2000" dirty="0" err="1"/>
              <a:t>piata</a:t>
            </a:r>
            <a:r>
              <a:rPr lang="en-GB" sz="2000" dirty="0"/>
              <a:t> la </a:t>
            </a:r>
            <a:r>
              <a:rPr lang="en-GB" sz="2000" dirty="0" err="1"/>
              <a:t>vedere</a:t>
            </a:r>
            <a:r>
              <a:rPr lang="en-GB" sz="2000" dirty="0"/>
              <a:t> </a:t>
            </a:r>
            <a:r>
              <a:rPr lang="en-GB" sz="2000" dirty="0" err="1"/>
              <a:t>si</a:t>
            </a:r>
            <a:r>
              <a:rPr lang="en-GB" sz="2000" dirty="0"/>
              <a:t> la </a:t>
            </a:r>
            <a:r>
              <a:rPr lang="en-GB" sz="2000" dirty="0" err="1"/>
              <a:t>termen</a:t>
            </a:r>
            <a:r>
              <a:rPr lang="en-GB" sz="2000" dirty="0"/>
              <a:t> la </a:t>
            </a:r>
            <a:r>
              <a:rPr lang="en-GB" sz="2000" dirty="0" err="1"/>
              <a:t>nivelurile</a:t>
            </a:r>
            <a:r>
              <a:rPr lang="en-GB" sz="2000" dirty="0"/>
              <a:t> </a:t>
            </a:r>
            <a:r>
              <a:rPr lang="en-GB" sz="2000" dirty="0" err="1"/>
              <a:t>teoretice</a:t>
            </a:r>
            <a:r>
              <a:rPr lang="en-GB" sz="2000" dirty="0"/>
              <a:t> (</a:t>
            </a:r>
            <a:r>
              <a:rPr lang="en-GB" sz="2000" dirty="0" err="1"/>
              <a:t>preturile</a:t>
            </a:r>
            <a:r>
              <a:rPr lang="en-GB" sz="2000" dirty="0"/>
              <a:t> </a:t>
            </a:r>
            <a:r>
              <a:rPr lang="en-GB" sz="2000" dirty="0" err="1"/>
              <a:t>corecte</a:t>
            </a:r>
            <a:r>
              <a:rPr lang="en-GB" sz="2000" dirty="0" smtClean="0"/>
              <a:t>);</a:t>
            </a:r>
          </a:p>
          <a:p>
            <a:pPr algn="just">
              <a:buFont typeface="Wingdings" pitchFamily="2" charset="2"/>
              <a:buChar char="q"/>
            </a:pPr>
            <a:r>
              <a:rPr lang="en-GB" sz="2000" dirty="0" err="1" smtClean="0"/>
              <a:t>cresterea</a:t>
            </a:r>
            <a:r>
              <a:rPr lang="en-GB" sz="2000" dirty="0" smtClean="0"/>
              <a:t> </a:t>
            </a:r>
            <a:r>
              <a:rPr lang="en-GB" sz="2000" dirty="0" err="1"/>
              <a:t>volumului</a:t>
            </a:r>
            <a:r>
              <a:rPr lang="en-GB" sz="2000" dirty="0"/>
              <a:t> </a:t>
            </a:r>
            <a:r>
              <a:rPr lang="en-GB" sz="2000" dirty="0" err="1"/>
              <a:t>tranzactionat</a:t>
            </a:r>
            <a:r>
              <a:rPr lang="en-GB" sz="2000" dirty="0"/>
              <a:t> </a:t>
            </a:r>
            <a:r>
              <a:rPr lang="en-GB" sz="2000" dirty="0" err="1"/>
              <a:t>atat</a:t>
            </a:r>
            <a:r>
              <a:rPr lang="en-GB" sz="2000" dirty="0"/>
              <a:t> in </a:t>
            </a:r>
            <a:r>
              <a:rPr lang="en-GB" sz="2000" dirty="0" err="1"/>
              <a:t>piata</a:t>
            </a:r>
            <a:r>
              <a:rPr lang="en-GB" sz="2000" dirty="0"/>
              <a:t> </a:t>
            </a:r>
            <a:r>
              <a:rPr lang="en-GB" sz="2000" dirty="0" err="1"/>
              <a:t>activului</a:t>
            </a:r>
            <a:r>
              <a:rPr lang="en-GB" sz="2000" dirty="0"/>
              <a:t> </a:t>
            </a:r>
            <a:r>
              <a:rPr lang="en-GB" sz="2000" dirty="0" err="1"/>
              <a:t>suport</a:t>
            </a:r>
            <a:r>
              <a:rPr lang="en-GB" sz="2000" dirty="0"/>
              <a:t> cat </a:t>
            </a:r>
            <a:r>
              <a:rPr lang="en-GB" sz="2000" dirty="0" err="1"/>
              <a:t>si</a:t>
            </a:r>
            <a:r>
              <a:rPr lang="en-GB" sz="2000" dirty="0"/>
              <a:t> a </a:t>
            </a:r>
            <a:r>
              <a:rPr lang="en-GB" sz="2000" dirty="0" err="1"/>
              <a:t>instrumentului</a:t>
            </a:r>
            <a:r>
              <a:rPr lang="en-GB" sz="2000" dirty="0"/>
              <a:t> </a:t>
            </a:r>
            <a:r>
              <a:rPr lang="en-GB" sz="2000" dirty="0" err="1"/>
              <a:t>financiar</a:t>
            </a:r>
            <a:r>
              <a:rPr lang="en-GB" sz="2000" dirty="0"/>
              <a:t> </a:t>
            </a:r>
            <a:r>
              <a:rPr lang="en-GB" sz="2000" dirty="0" err="1"/>
              <a:t>derivat</a:t>
            </a:r>
            <a:r>
              <a:rPr lang="en-GB" sz="2000" dirty="0"/>
              <a:t>.</a:t>
            </a:r>
          </a:p>
        </p:txBody>
      </p:sp>
      <p:sp>
        <p:nvSpPr>
          <p:cNvPr id="3" name="Title 2"/>
          <p:cNvSpPr>
            <a:spLocks noGrp="1"/>
          </p:cNvSpPr>
          <p:nvPr>
            <p:ph type="title"/>
          </p:nvPr>
        </p:nvSpPr>
        <p:spPr>
          <a:xfrm>
            <a:off x="141889" y="148514"/>
            <a:ext cx="11582400" cy="608231"/>
          </a:xfrm>
        </p:spPr>
        <p:txBody>
          <a:bodyPr>
            <a:normAutofit/>
          </a:bodyPr>
          <a:lstStyle/>
          <a:p>
            <a:pPr algn="just"/>
            <a:r>
              <a:rPr lang="en-GB" sz="2400" dirty="0">
                <a:solidFill>
                  <a:prstClr val="black"/>
                </a:solidFill>
                <a:effectLst/>
                <a:ea typeface="+mn-ea"/>
                <a:cs typeface="+mn-cs"/>
              </a:rPr>
              <a:t>Care </a:t>
            </a:r>
            <a:r>
              <a:rPr lang="en-GB" sz="2400" dirty="0" err="1">
                <a:solidFill>
                  <a:prstClr val="black"/>
                </a:solidFill>
                <a:effectLst/>
                <a:ea typeface="+mn-ea"/>
                <a:cs typeface="+mn-cs"/>
              </a:rPr>
              <a:t>este</a:t>
            </a:r>
            <a:r>
              <a:rPr lang="en-GB" sz="2400" dirty="0">
                <a:solidFill>
                  <a:prstClr val="black"/>
                </a:solidFill>
                <a:effectLst/>
                <a:ea typeface="+mn-ea"/>
                <a:cs typeface="+mn-cs"/>
              </a:rPr>
              <a:t> </a:t>
            </a:r>
            <a:r>
              <a:rPr lang="en-GB" sz="2400" dirty="0" err="1">
                <a:solidFill>
                  <a:prstClr val="black"/>
                </a:solidFill>
                <a:effectLst/>
                <a:ea typeface="+mn-ea"/>
                <a:cs typeface="+mn-cs"/>
              </a:rPr>
              <a:t>rolul</a:t>
            </a:r>
            <a:r>
              <a:rPr lang="en-GB" sz="2400" dirty="0">
                <a:solidFill>
                  <a:prstClr val="black"/>
                </a:solidFill>
                <a:effectLst/>
                <a:ea typeface="+mn-ea"/>
                <a:cs typeface="+mn-cs"/>
              </a:rPr>
              <a:t> </a:t>
            </a:r>
            <a:r>
              <a:rPr lang="en-GB" sz="2400" dirty="0" err="1">
                <a:solidFill>
                  <a:prstClr val="black"/>
                </a:solidFill>
                <a:effectLst/>
                <a:ea typeface="+mn-ea"/>
                <a:cs typeface="+mn-cs"/>
              </a:rPr>
              <a:t>instrumentelor</a:t>
            </a:r>
            <a:r>
              <a:rPr lang="en-GB" sz="2400" dirty="0">
                <a:solidFill>
                  <a:prstClr val="black"/>
                </a:solidFill>
                <a:effectLst/>
                <a:ea typeface="+mn-ea"/>
                <a:cs typeface="+mn-cs"/>
              </a:rPr>
              <a:t> </a:t>
            </a:r>
            <a:r>
              <a:rPr lang="en-GB" sz="2400" dirty="0" err="1">
                <a:solidFill>
                  <a:prstClr val="black"/>
                </a:solidFill>
                <a:effectLst/>
                <a:ea typeface="+mn-ea"/>
                <a:cs typeface="+mn-cs"/>
              </a:rPr>
              <a:t>financiare</a:t>
            </a:r>
            <a:r>
              <a:rPr lang="en-GB" sz="2400" dirty="0">
                <a:solidFill>
                  <a:prstClr val="black"/>
                </a:solidFill>
                <a:effectLst/>
                <a:ea typeface="+mn-ea"/>
                <a:cs typeface="+mn-cs"/>
              </a:rPr>
              <a:t> derivate?</a:t>
            </a:r>
            <a:endParaRPr lang="en-GB" sz="2400" dirty="0"/>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3705" y="1"/>
            <a:ext cx="1868294" cy="1497724"/>
          </a:xfrm>
          <a:prstGeom prst="rect">
            <a:avLst/>
          </a:prstGeom>
        </p:spPr>
      </p:pic>
    </p:spTree>
    <p:extLst>
      <p:ext uri="{BB962C8B-B14F-4D97-AF65-F5344CB8AC3E}">
        <p14:creationId xmlns:p14="http://schemas.microsoft.com/office/powerpoint/2010/main" val="129445367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756119"/>
            <a:ext cx="12076386" cy="5818101"/>
          </a:xfrm>
        </p:spPr>
        <p:txBody>
          <a:bodyPr>
            <a:normAutofit/>
          </a:bodyPr>
          <a:lstStyle/>
          <a:p>
            <a:pPr algn="just"/>
            <a:r>
              <a:rPr lang="en-GB" sz="2000" dirty="0" smtClean="0"/>
              <a:t>In </a:t>
            </a:r>
            <a:r>
              <a:rPr lang="en-GB" sz="2000" dirty="0" err="1"/>
              <a:t>prezent</a:t>
            </a:r>
            <a:r>
              <a:rPr lang="en-GB" sz="2000" dirty="0"/>
              <a:t>, </a:t>
            </a:r>
            <a:r>
              <a:rPr lang="en-GB" sz="2000" dirty="0" err="1"/>
              <a:t>instrumente</a:t>
            </a:r>
            <a:r>
              <a:rPr lang="en-GB" sz="2000" dirty="0"/>
              <a:t> </a:t>
            </a:r>
            <a:r>
              <a:rPr lang="en-GB" sz="2000" dirty="0" err="1"/>
              <a:t>financiare</a:t>
            </a:r>
            <a:r>
              <a:rPr lang="en-GB" sz="2000" dirty="0"/>
              <a:t> derivate </a:t>
            </a:r>
            <a:r>
              <a:rPr lang="en-GB" sz="2000" dirty="0" err="1"/>
              <a:t>sunt</a:t>
            </a:r>
            <a:r>
              <a:rPr lang="en-GB" sz="2000" dirty="0"/>
              <a:t> </a:t>
            </a:r>
            <a:r>
              <a:rPr lang="en-GB" sz="2000" dirty="0" err="1"/>
              <a:t>tranzactionate</a:t>
            </a:r>
            <a:r>
              <a:rPr lang="en-GB" sz="2000" dirty="0"/>
              <a:t> </a:t>
            </a:r>
            <a:r>
              <a:rPr lang="en-GB" sz="2000" dirty="0" err="1"/>
              <a:t>intens</a:t>
            </a:r>
            <a:r>
              <a:rPr lang="en-GB" sz="2000" dirty="0"/>
              <a:t> fie in </a:t>
            </a:r>
            <a:r>
              <a:rPr lang="en-GB" sz="2000" dirty="0" err="1"/>
              <a:t>cadrul</a:t>
            </a:r>
            <a:r>
              <a:rPr lang="en-GB" sz="2000" dirty="0"/>
              <a:t> </a:t>
            </a:r>
            <a:r>
              <a:rPr lang="en-GB" sz="2000" dirty="0" err="1"/>
              <a:t>unor</a:t>
            </a:r>
            <a:r>
              <a:rPr lang="en-GB" sz="2000" dirty="0"/>
              <a:t> </a:t>
            </a:r>
            <a:r>
              <a:rPr lang="en-GB" sz="2000" dirty="0" err="1"/>
              <a:t>piete</a:t>
            </a:r>
            <a:r>
              <a:rPr lang="en-GB" sz="2000" dirty="0"/>
              <a:t> </a:t>
            </a:r>
            <a:r>
              <a:rPr lang="en-GB" sz="2000" dirty="0" err="1"/>
              <a:t>bursiere</a:t>
            </a:r>
            <a:r>
              <a:rPr lang="en-GB" sz="2000" dirty="0"/>
              <a:t> </a:t>
            </a:r>
            <a:r>
              <a:rPr lang="en-GB" sz="2000" dirty="0" err="1"/>
              <a:t>centralizate</a:t>
            </a:r>
            <a:r>
              <a:rPr lang="en-GB" sz="2000" dirty="0"/>
              <a:t> </a:t>
            </a:r>
            <a:r>
              <a:rPr lang="en-GB" sz="2000" dirty="0" err="1"/>
              <a:t>si</a:t>
            </a:r>
            <a:r>
              <a:rPr lang="en-GB" sz="2000" dirty="0"/>
              <a:t> </a:t>
            </a:r>
            <a:r>
              <a:rPr lang="en-GB" sz="2000" dirty="0" err="1"/>
              <a:t>reglementate</a:t>
            </a:r>
            <a:r>
              <a:rPr lang="en-GB" sz="2000" dirty="0"/>
              <a:t> (exchange-traded derivatives), fie in </a:t>
            </a:r>
            <a:r>
              <a:rPr lang="en-GB" sz="2000" dirty="0" err="1"/>
              <a:t>cadrul</a:t>
            </a:r>
            <a:r>
              <a:rPr lang="en-GB" sz="2000" dirty="0"/>
              <a:t> </a:t>
            </a:r>
            <a:r>
              <a:rPr lang="en-GB" sz="2000" dirty="0" err="1"/>
              <a:t>unor</a:t>
            </a:r>
            <a:r>
              <a:rPr lang="en-GB" sz="2000" dirty="0"/>
              <a:t> </a:t>
            </a:r>
            <a:r>
              <a:rPr lang="en-GB" sz="2000" dirty="0" err="1"/>
              <a:t>piete</a:t>
            </a:r>
            <a:r>
              <a:rPr lang="en-GB" sz="2000" dirty="0"/>
              <a:t> care nu </a:t>
            </a:r>
            <a:r>
              <a:rPr lang="en-GB" sz="2000" dirty="0" err="1"/>
              <a:t>sunt</a:t>
            </a:r>
            <a:r>
              <a:rPr lang="en-GB" sz="2000" dirty="0"/>
              <a:t> </a:t>
            </a:r>
            <a:r>
              <a:rPr lang="en-GB" sz="2000" dirty="0" err="1"/>
              <a:t>reglementate</a:t>
            </a:r>
            <a:r>
              <a:rPr lang="en-GB" sz="2000" dirty="0"/>
              <a:t>, </a:t>
            </a:r>
            <a:r>
              <a:rPr lang="en-GB" sz="2000" dirty="0" err="1"/>
              <a:t>denumite</a:t>
            </a:r>
            <a:r>
              <a:rPr lang="en-GB" sz="2000" dirty="0"/>
              <a:t> </a:t>
            </a:r>
            <a:r>
              <a:rPr lang="en-GB" sz="2000" dirty="0" err="1"/>
              <a:t>piete</a:t>
            </a:r>
            <a:r>
              <a:rPr lang="en-GB" sz="2000" dirty="0"/>
              <a:t> </a:t>
            </a:r>
            <a:r>
              <a:rPr lang="en-GB" sz="2000" dirty="0" err="1"/>
              <a:t>extrabursiere</a:t>
            </a:r>
            <a:r>
              <a:rPr lang="en-GB" sz="2000" dirty="0"/>
              <a:t> (OTC-traded </a:t>
            </a:r>
            <a:r>
              <a:rPr lang="en-GB" sz="2000" dirty="0" smtClean="0"/>
              <a:t>derivatives).</a:t>
            </a:r>
          </a:p>
          <a:p>
            <a:pPr algn="just"/>
            <a:r>
              <a:rPr lang="en-GB" sz="2000" dirty="0"/>
              <a:t>a) </a:t>
            </a:r>
            <a:r>
              <a:rPr lang="en-GB" sz="2000" b="1" dirty="0" err="1"/>
              <a:t>Pietele</a:t>
            </a:r>
            <a:r>
              <a:rPr lang="en-GB" sz="2000" b="1" dirty="0"/>
              <a:t> </a:t>
            </a:r>
            <a:r>
              <a:rPr lang="en-GB" sz="2000" b="1" dirty="0" err="1"/>
              <a:t>bursiere</a:t>
            </a:r>
            <a:r>
              <a:rPr lang="en-GB" sz="2000" b="1" dirty="0"/>
              <a:t> </a:t>
            </a:r>
            <a:r>
              <a:rPr lang="en-GB" sz="2000" dirty="0"/>
              <a:t>(exchange markets) </a:t>
            </a:r>
            <a:endParaRPr lang="en-GB" sz="2000" dirty="0" smtClean="0"/>
          </a:p>
          <a:p>
            <a:pPr marL="109728" indent="0" algn="just">
              <a:buNone/>
            </a:pPr>
            <a:r>
              <a:rPr lang="en-GB" sz="2000" dirty="0" err="1" smtClean="0"/>
              <a:t>Instrumentele</a:t>
            </a:r>
            <a:r>
              <a:rPr lang="en-GB" sz="2000" dirty="0" smtClean="0"/>
              <a:t> </a:t>
            </a:r>
            <a:r>
              <a:rPr lang="en-GB" sz="2000" dirty="0" err="1"/>
              <a:t>financiare</a:t>
            </a:r>
            <a:r>
              <a:rPr lang="en-GB" sz="2000" dirty="0"/>
              <a:t> derivate </a:t>
            </a:r>
            <a:r>
              <a:rPr lang="en-GB" sz="2000" dirty="0" err="1"/>
              <a:t>sunt</a:t>
            </a:r>
            <a:r>
              <a:rPr lang="en-GB" sz="2000" dirty="0"/>
              <a:t> </a:t>
            </a:r>
            <a:r>
              <a:rPr lang="en-GB" sz="2000" dirty="0" err="1"/>
              <a:t>tranzactionate</a:t>
            </a:r>
            <a:r>
              <a:rPr lang="en-GB" sz="2000" dirty="0"/>
              <a:t> </a:t>
            </a:r>
            <a:r>
              <a:rPr lang="en-GB" sz="2000" dirty="0" err="1"/>
              <a:t>activ</a:t>
            </a:r>
            <a:r>
              <a:rPr lang="en-GB" sz="2000" dirty="0"/>
              <a:t> in </a:t>
            </a:r>
            <a:r>
              <a:rPr lang="en-GB" sz="2000" dirty="0" err="1"/>
              <a:t>multe</a:t>
            </a:r>
            <a:r>
              <a:rPr lang="en-GB" sz="2000" dirty="0"/>
              <a:t> </a:t>
            </a:r>
            <a:r>
              <a:rPr lang="en-GB" sz="2000" dirty="0" err="1"/>
              <a:t>piete</a:t>
            </a:r>
            <a:r>
              <a:rPr lang="en-GB" sz="2000" dirty="0"/>
              <a:t> </a:t>
            </a:r>
            <a:r>
              <a:rPr lang="en-GB" sz="2000" dirty="0" err="1"/>
              <a:t>bursiere</a:t>
            </a:r>
            <a:r>
              <a:rPr lang="en-GB" sz="2000" dirty="0"/>
              <a:t> din </a:t>
            </a:r>
            <a:r>
              <a:rPr lang="en-GB" sz="2000" dirty="0" err="1"/>
              <a:t>lume</a:t>
            </a:r>
            <a:r>
              <a:rPr lang="en-GB" sz="2000" dirty="0"/>
              <a:t>, in </a:t>
            </a:r>
            <a:r>
              <a:rPr lang="en-GB" sz="2000" dirty="0" err="1"/>
              <a:t>cadrul</a:t>
            </a:r>
            <a:r>
              <a:rPr lang="en-GB" sz="2000" dirty="0"/>
              <a:t> </a:t>
            </a:r>
            <a:r>
              <a:rPr lang="en-GB" sz="2000" dirty="0" err="1"/>
              <a:t>carora</a:t>
            </a:r>
            <a:r>
              <a:rPr lang="en-GB" sz="2000" dirty="0"/>
              <a:t> </a:t>
            </a:r>
            <a:r>
              <a:rPr lang="en-GB" sz="2000" dirty="0" err="1"/>
              <a:t>cererea</a:t>
            </a:r>
            <a:r>
              <a:rPr lang="en-GB" sz="2000" dirty="0"/>
              <a:t> </a:t>
            </a:r>
            <a:r>
              <a:rPr lang="en-GB" sz="2000" dirty="0" err="1"/>
              <a:t>si</a:t>
            </a:r>
            <a:r>
              <a:rPr lang="en-GB" sz="2000" dirty="0"/>
              <a:t> </a:t>
            </a:r>
            <a:r>
              <a:rPr lang="en-GB" sz="2000" dirty="0" err="1"/>
              <a:t>oferta</a:t>
            </a:r>
            <a:r>
              <a:rPr lang="en-GB" sz="2000" dirty="0"/>
              <a:t> se </a:t>
            </a:r>
            <a:r>
              <a:rPr lang="en-GB" sz="2000" dirty="0" err="1"/>
              <a:t>intalnesc</a:t>
            </a:r>
            <a:r>
              <a:rPr lang="en-GB" sz="2000" dirty="0"/>
              <a:t> </a:t>
            </a:r>
            <a:r>
              <a:rPr lang="en-GB" sz="2000" dirty="0" err="1"/>
              <a:t>intr</a:t>
            </a:r>
            <a:r>
              <a:rPr lang="en-GB" sz="2000" dirty="0"/>
              <a:t>-un </a:t>
            </a:r>
            <a:r>
              <a:rPr lang="en-GB" sz="2000" dirty="0" err="1"/>
              <a:t>cadru</a:t>
            </a:r>
            <a:r>
              <a:rPr lang="en-GB" sz="2000" dirty="0"/>
              <a:t> </a:t>
            </a:r>
            <a:r>
              <a:rPr lang="en-GB" sz="2000" dirty="0" err="1"/>
              <a:t>reglementat</a:t>
            </a:r>
            <a:r>
              <a:rPr lang="en-GB" sz="2000" dirty="0"/>
              <a:t>, </a:t>
            </a:r>
            <a:r>
              <a:rPr lang="en-GB" sz="2000" dirty="0" err="1"/>
              <a:t>centralizat</a:t>
            </a:r>
            <a:r>
              <a:rPr lang="en-GB" sz="2000" dirty="0"/>
              <a:t> </a:t>
            </a:r>
            <a:r>
              <a:rPr lang="en-GB" sz="2000" dirty="0" err="1"/>
              <a:t>si</a:t>
            </a:r>
            <a:r>
              <a:rPr lang="en-GB" sz="2000" dirty="0"/>
              <a:t> transparent. </a:t>
            </a:r>
            <a:r>
              <a:rPr lang="en-GB" sz="2000" dirty="0" err="1"/>
              <a:t>Pietele</a:t>
            </a:r>
            <a:r>
              <a:rPr lang="en-GB" sz="2000" dirty="0"/>
              <a:t> </a:t>
            </a:r>
            <a:r>
              <a:rPr lang="en-GB" sz="2000" dirty="0" err="1"/>
              <a:t>bursiere</a:t>
            </a:r>
            <a:r>
              <a:rPr lang="en-GB" sz="2000" dirty="0"/>
              <a:t> pot fi </a:t>
            </a:r>
            <a:r>
              <a:rPr lang="en-GB" sz="2000" dirty="0" err="1"/>
              <a:t>organizate</a:t>
            </a:r>
            <a:r>
              <a:rPr lang="en-GB" sz="2000" dirty="0"/>
              <a:t> </a:t>
            </a:r>
            <a:r>
              <a:rPr lang="en-GB" sz="2000" dirty="0" err="1"/>
              <a:t>dupa</a:t>
            </a:r>
            <a:r>
              <a:rPr lang="en-GB" sz="2000" dirty="0"/>
              <a:t> cum </a:t>
            </a:r>
            <a:r>
              <a:rPr lang="en-GB" sz="2000" dirty="0" err="1"/>
              <a:t>urmeaza</a:t>
            </a:r>
            <a:r>
              <a:rPr lang="en-GB" sz="2000" dirty="0" smtClean="0"/>
              <a:t>:</a:t>
            </a:r>
          </a:p>
          <a:p>
            <a:pPr algn="just"/>
            <a:r>
              <a:rPr lang="en-GB" sz="2000" b="1" dirty="0"/>
              <a:t>Burse de </a:t>
            </a:r>
            <a:r>
              <a:rPr lang="en-GB" sz="2000" b="1" dirty="0" err="1"/>
              <a:t>Marfuri</a:t>
            </a:r>
            <a:r>
              <a:rPr lang="en-GB" sz="2000" b="1" dirty="0"/>
              <a:t> </a:t>
            </a:r>
            <a:r>
              <a:rPr lang="en-GB" sz="2000" b="1" dirty="0" err="1"/>
              <a:t>si</a:t>
            </a:r>
            <a:r>
              <a:rPr lang="en-GB" sz="2000" b="1" dirty="0"/>
              <a:t> Derivate</a:t>
            </a:r>
            <a:r>
              <a:rPr lang="en-GB" sz="2000" dirty="0"/>
              <a:t>: </a:t>
            </a:r>
            <a:r>
              <a:rPr lang="en-GB" sz="2000" dirty="0" err="1"/>
              <a:t>entitati</a:t>
            </a:r>
            <a:r>
              <a:rPr lang="en-GB" sz="2000" dirty="0"/>
              <a:t> </a:t>
            </a:r>
            <a:r>
              <a:rPr lang="en-GB" sz="2000" dirty="0" err="1"/>
              <a:t>specializate</a:t>
            </a:r>
            <a:r>
              <a:rPr lang="en-GB" sz="2000" dirty="0"/>
              <a:t> in </a:t>
            </a:r>
            <a:r>
              <a:rPr lang="en-GB" sz="2000" dirty="0" err="1"/>
              <a:t>dezvoltarea</a:t>
            </a:r>
            <a:r>
              <a:rPr lang="en-GB" sz="2000" dirty="0"/>
              <a:t> de </a:t>
            </a:r>
            <a:r>
              <a:rPr lang="en-GB" sz="2000" dirty="0" err="1"/>
              <a:t>instrumente</a:t>
            </a:r>
            <a:r>
              <a:rPr lang="en-GB" sz="2000" dirty="0"/>
              <a:t> </a:t>
            </a:r>
            <a:r>
              <a:rPr lang="en-GB" sz="2000" dirty="0" err="1"/>
              <a:t>financiare</a:t>
            </a:r>
            <a:r>
              <a:rPr lang="en-GB" sz="2000" dirty="0"/>
              <a:t> derivate </a:t>
            </a:r>
            <a:r>
              <a:rPr lang="en-GB" sz="2000" dirty="0" err="1"/>
              <a:t>si</a:t>
            </a:r>
            <a:r>
              <a:rPr lang="en-GB" sz="2000" dirty="0"/>
              <a:t> a </a:t>
            </a:r>
            <a:r>
              <a:rPr lang="en-GB" sz="2000" dirty="0" err="1"/>
              <a:t>mecanismelor</a:t>
            </a:r>
            <a:r>
              <a:rPr lang="en-GB" sz="2000" dirty="0"/>
              <a:t> de </a:t>
            </a:r>
            <a:r>
              <a:rPr lang="en-GB" sz="2000" dirty="0" err="1"/>
              <a:t>piata</a:t>
            </a:r>
            <a:r>
              <a:rPr lang="en-GB" sz="2000" dirty="0"/>
              <a:t> </a:t>
            </a:r>
            <a:r>
              <a:rPr lang="en-GB" sz="2000" dirty="0" err="1"/>
              <a:t>necesare</a:t>
            </a:r>
            <a:r>
              <a:rPr lang="en-GB" sz="2000" dirty="0"/>
              <a:t> </a:t>
            </a:r>
            <a:r>
              <a:rPr lang="en-GB" sz="2000" dirty="0" err="1"/>
              <a:t>tranzactionarii</a:t>
            </a:r>
            <a:r>
              <a:rPr lang="en-GB" sz="2000" dirty="0"/>
              <a:t> </a:t>
            </a:r>
            <a:r>
              <a:rPr lang="en-GB" sz="2000" dirty="0" err="1"/>
              <a:t>instrumentelor</a:t>
            </a:r>
            <a:r>
              <a:rPr lang="en-GB" sz="2000" dirty="0"/>
              <a:t> respective in </a:t>
            </a:r>
            <a:r>
              <a:rPr lang="en-GB" sz="2000" dirty="0" err="1"/>
              <a:t>cadrul</a:t>
            </a:r>
            <a:r>
              <a:rPr lang="en-GB" sz="2000" dirty="0"/>
              <a:t> </a:t>
            </a:r>
            <a:r>
              <a:rPr lang="en-GB" sz="2000" dirty="0" err="1"/>
              <a:t>pietei</a:t>
            </a:r>
            <a:r>
              <a:rPr lang="en-GB" sz="2000" dirty="0"/>
              <a:t> </a:t>
            </a:r>
            <a:r>
              <a:rPr lang="en-GB" sz="2000" dirty="0" err="1"/>
              <a:t>reglementate</a:t>
            </a:r>
            <a:r>
              <a:rPr lang="en-GB" sz="2000" dirty="0"/>
              <a:t> la </a:t>
            </a:r>
            <a:r>
              <a:rPr lang="en-GB" sz="2000" dirty="0" err="1"/>
              <a:t>termen</a:t>
            </a:r>
            <a:r>
              <a:rPr lang="en-GB" sz="2000" dirty="0"/>
              <a:t>. </a:t>
            </a:r>
            <a:r>
              <a:rPr lang="en-GB" sz="2000" dirty="0" err="1"/>
              <a:t>Exemplu</a:t>
            </a:r>
            <a:r>
              <a:rPr lang="en-GB" sz="2000" dirty="0"/>
              <a:t>: Chicago Board of Trade (CBOT), Chicago Mercantile Exchange (CME), Chicago Board of Options Exchange (CBOE), </a:t>
            </a:r>
            <a:r>
              <a:rPr lang="en-GB" sz="2000" dirty="0" err="1"/>
              <a:t>Eurex</a:t>
            </a:r>
            <a:r>
              <a:rPr lang="en-GB" sz="2000" dirty="0"/>
              <a:t> Exchange.  </a:t>
            </a:r>
            <a:endParaRPr lang="en-GB" sz="2000" dirty="0" smtClean="0"/>
          </a:p>
          <a:p>
            <a:pPr algn="just"/>
            <a:r>
              <a:rPr lang="en-GB" sz="2000" b="1" dirty="0" smtClean="0"/>
              <a:t>Burse </a:t>
            </a:r>
            <a:r>
              <a:rPr lang="en-GB" sz="2000" b="1" dirty="0"/>
              <a:t>de </a:t>
            </a:r>
            <a:r>
              <a:rPr lang="en-GB" sz="2000" b="1" dirty="0" err="1"/>
              <a:t>Valori</a:t>
            </a:r>
            <a:r>
              <a:rPr lang="en-GB" sz="2000" dirty="0"/>
              <a:t>: </a:t>
            </a:r>
            <a:r>
              <a:rPr lang="en-GB" sz="2000" dirty="0" err="1"/>
              <a:t>entitati</a:t>
            </a:r>
            <a:r>
              <a:rPr lang="en-GB" sz="2000" dirty="0"/>
              <a:t> </a:t>
            </a:r>
            <a:r>
              <a:rPr lang="en-GB" sz="2000" dirty="0" err="1"/>
              <a:t>specializate</a:t>
            </a:r>
            <a:r>
              <a:rPr lang="en-GB" sz="2000" dirty="0"/>
              <a:t> in </a:t>
            </a:r>
            <a:r>
              <a:rPr lang="en-GB" sz="2000" dirty="0" err="1"/>
              <a:t>crearea</a:t>
            </a:r>
            <a:r>
              <a:rPr lang="en-GB" sz="2000" dirty="0"/>
              <a:t> </a:t>
            </a:r>
            <a:r>
              <a:rPr lang="en-GB" sz="2000" dirty="0" err="1"/>
              <a:t>mecanismelor</a:t>
            </a:r>
            <a:r>
              <a:rPr lang="en-GB" sz="2000" dirty="0"/>
              <a:t> de </a:t>
            </a:r>
            <a:r>
              <a:rPr lang="en-GB" sz="2000" dirty="0" err="1"/>
              <a:t>piata</a:t>
            </a:r>
            <a:r>
              <a:rPr lang="en-GB" sz="2000" dirty="0"/>
              <a:t> </a:t>
            </a:r>
            <a:r>
              <a:rPr lang="en-GB" sz="2000" dirty="0" err="1"/>
              <a:t>necesare</a:t>
            </a:r>
            <a:r>
              <a:rPr lang="en-GB" sz="2000" dirty="0"/>
              <a:t> </a:t>
            </a:r>
            <a:r>
              <a:rPr lang="en-GB" sz="2000" dirty="0" err="1"/>
              <a:t>tranzactionarii</a:t>
            </a:r>
            <a:r>
              <a:rPr lang="en-GB" sz="2000" dirty="0"/>
              <a:t> </a:t>
            </a:r>
            <a:r>
              <a:rPr lang="en-GB" sz="2000" dirty="0" err="1"/>
              <a:t>instrumentelor</a:t>
            </a:r>
            <a:r>
              <a:rPr lang="en-GB" sz="2000" dirty="0"/>
              <a:t> </a:t>
            </a:r>
            <a:r>
              <a:rPr lang="en-GB" sz="2000" dirty="0" err="1"/>
              <a:t>financiare</a:t>
            </a:r>
            <a:r>
              <a:rPr lang="en-GB" sz="2000" dirty="0"/>
              <a:t> </a:t>
            </a:r>
            <a:r>
              <a:rPr lang="en-GB" sz="2000" dirty="0" err="1"/>
              <a:t>atat</a:t>
            </a:r>
            <a:r>
              <a:rPr lang="en-GB" sz="2000" dirty="0"/>
              <a:t> in </a:t>
            </a:r>
            <a:r>
              <a:rPr lang="en-GB" sz="2000" dirty="0" err="1"/>
              <a:t>Piata</a:t>
            </a:r>
            <a:r>
              <a:rPr lang="en-GB" sz="2000" dirty="0"/>
              <a:t> Spot cat </a:t>
            </a:r>
            <a:r>
              <a:rPr lang="en-GB" sz="2000" dirty="0" err="1"/>
              <a:t>si</a:t>
            </a:r>
            <a:r>
              <a:rPr lang="en-GB" sz="2000" dirty="0"/>
              <a:t> in </a:t>
            </a:r>
            <a:r>
              <a:rPr lang="en-GB" sz="2000" dirty="0" err="1"/>
              <a:t>Piata</a:t>
            </a:r>
            <a:r>
              <a:rPr lang="en-GB" sz="2000" dirty="0"/>
              <a:t> </a:t>
            </a:r>
            <a:r>
              <a:rPr lang="en-GB" sz="2000" dirty="0" err="1"/>
              <a:t>Derivatelor</a:t>
            </a:r>
            <a:r>
              <a:rPr lang="en-GB" sz="2000" dirty="0"/>
              <a:t>, </a:t>
            </a:r>
            <a:r>
              <a:rPr lang="en-GB" sz="2000" dirty="0" err="1"/>
              <a:t>astfel</a:t>
            </a:r>
            <a:r>
              <a:rPr lang="en-GB" sz="2000" dirty="0"/>
              <a:t>: </a:t>
            </a:r>
            <a:r>
              <a:rPr lang="en-GB" sz="2000" dirty="0" err="1"/>
              <a:t>piete</a:t>
            </a:r>
            <a:r>
              <a:rPr lang="en-GB" sz="2000" dirty="0"/>
              <a:t> </a:t>
            </a:r>
            <a:r>
              <a:rPr lang="en-GB" sz="2000" dirty="0" err="1"/>
              <a:t>reglementate</a:t>
            </a:r>
            <a:r>
              <a:rPr lang="en-GB" sz="2000" dirty="0"/>
              <a:t> la </a:t>
            </a:r>
            <a:r>
              <a:rPr lang="en-GB" sz="2000" dirty="0" err="1"/>
              <a:t>vedere</a:t>
            </a:r>
            <a:r>
              <a:rPr lang="en-GB" sz="2000" dirty="0"/>
              <a:t> (ex.: </a:t>
            </a:r>
            <a:r>
              <a:rPr lang="en-GB" sz="2000" dirty="0" err="1"/>
              <a:t>actiuni</a:t>
            </a:r>
            <a:r>
              <a:rPr lang="en-GB" sz="2000" dirty="0"/>
              <a:t>, </a:t>
            </a:r>
            <a:r>
              <a:rPr lang="en-GB" sz="2000" dirty="0" err="1"/>
              <a:t>obligatiuni</a:t>
            </a:r>
            <a:r>
              <a:rPr lang="en-GB" sz="2000" dirty="0"/>
              <a:t>, </a:t>
            </a:r>
            <a:r>
              <a:rPr lang="en-GB" sz="2000" dirty="0" err="1"/>
              <a:t>drepturi</a:t>
            </a:r>
            <a:r>
              <a:rPr lang="en-GB" sz="2000" dirty="0"/>
              <a:t>); </a:t>
            </a:r>
            <a:r>
              <a:rPr lang="en-GB" sz="2000" dirty="0" err="1"/>
              <a:t>piete</a:t>
            </a:r>
            <a:r>
              <a:rPr lang="en-GB" sz="2000" dirty="0"/>
              <a:t> </a:t>
            </a:r>
            <a:r>
              <a:rPr lang="en-GB" sz="2000" dirty="0" err="1"/>
              <a:t>reglementate</a:t>
            </a:r>
            <a:r>
              <a:rPr lang="en-GB" sz="2000" dirty="0"/>
              <a:t> la </a:t>
            </a:r>
            <a:r>
              <a:rPr lang="en-GB" sz="2000" dirty="0" err="1"/>
              <a:t>termen</a:t>
            </a:r>
            <a:r>
              <a:rPr lang="en-GB" sz="2000" dirty="0"/>
              <a:t> (ex.: </a:t>
            </a:r>
            <a:r>
              <a:rPr lang="en-GB" sz="2000" dirty="0" err="1"/>
              <a:t>contracte</a:t>
            </a:r>
            <a:r>
              <a:rPr lang="en-GB" sz="2000" dirty="0"/>
              <a:t> futures / options). </a:t>
            </a:r>
            <a:r>
              <a:rPr lang="en-GB" sz="2000" dirty="0" err="1"/>
              <a:t>Exemplu</a:t>
            </a:r>
            <a:r>
              <a:rPr lang="en-GB" sz="2000" dirty="0"/>
              <a:t>: Bursa de </a:t>
            </a:r>
            <a:r>
              <a:rPr lang="en-GB" sz="2000" dirty="0" err="1"/>
              <a:t>Valori</a:t>
            </a:r>
            <a:r>
              <a:rPr lang="en-GB" sz="2000" dirty="0"/>
              <a:t> </a:t>
            </a:r>
            <a:r>
              <a:rPr lang="en-GB" sz="2000" dirty="0" err="1"/>
              <a:t>Bucuresti</a:t>
            </a:r>
            <a:r>
              <a:rPr lang="en-GB" sz="2000" dirty="0"/>
              <a:t>, Wiener </a:t>
            </a:r>
            <a:r>
              <a:rPr lang="en-GB" sz="2000" dirty="0" err="1"/>
              <a:t>Börse</a:t>
            </a:r>
            <a:r>
              <a:rPr lang="en-GB" sz="2000" dirty="0"/>
              <a:t>, NYSE Euronext.</a:t>
            </a:r>
          </a:p>
        </p:txBody>
      </p:sp>
      <p:sp>
        <p:nvSpPr>
          <p:cNvPr id="3" name="Title 2"/>
          <p:cNvSpPr>
            <a:spLocks noGrp="1"/>
          </p:cNvSpPr>
          <p:nvPr>
            <p:ph type="title"/>
          </p:nvPr>
        </p:nvSpPr>
        <p:spPr>
          <a:xfrm>
            <a:off x="168166" y="132748"/>
            <a:ext cx="10972800" cy="592466"/>
          </a:xfrm>
        </p:spPr>
        <p:txBody>
          <a:bodyPr>
            <a:normAutofit/>
          </a:bodyPr>
          <a:lstStyle/>
          <a:p>
            <a:r>
              <a:rPr lang="en-GB" sz="2400" i="1" dirty="0" err="1">
                <a:solidFill>
                  <a:prstClr val="black"/>
                </a:solidFill>
                <a:effectLst/>
                <a:ea typeface="+mn-ea"/>
                <a:cs typeface="+mn-cs"/>
              </a:rPr>
              <a:t>Unde</a:t>
            </a:r>
            <a:r>
              <a:rPr lang="en-GB" sz="2400" i="1" dirty="0">
                <a:solidFill>
                  <a:prstClr val="black"/>
                </a:solidFill>
                <a:effectLst/>
                <a:ea typeface="+mn-ea"/>
                <a:cs typeface="+mn-cs"/>
              </a:rPr>
              <a:t> se </a:t>
            </a:r>
            <a:r>
              <a:rPr lang="en-GB" sz="2400" i="1" dirty="0" err="1">
                <a:solidFill>
                  <a:prstClr val="black"/>
                </a:solidFill>
                <a:effectLst/>
                <a:ea typeface="+mn-ea"/>
                <a:cs typeface="+mn-cs"/>
              </a:rPr>
              <a:t>tranzactioneaza</a:t>
            </a:r>
            <a:r>
              <a:rPr lang="en-GB" sz="2400" i="1" dirty="0">
                <a:solidFill>
                  <a:prstClr val="black"/>
                </a:solidFill>
                <a:effectLst/>
                <a:ea typeface="+mn-ea"/>
                <a:cs typeface="+mn-cs"/>
              </a:rPr>
              <a:t> </a:t>
            </a:r>
            <a:r>
              <a:rPr lang="en-GB" sz="2400" i="1" dirty="0" err="1">
                <a:solidFill>
                  <a:prstClr val="black"/>
                </a:solidFill>
                <a:effectLst/>
                <a:ea typeface="+mn-ea"/>
                <a:cs typeface="+mn-cs"/>
              </a:rPr>
              <a:t>instrumentele</a:t>
            </a:r>
            <a:r>
              <a:rPr lang="en-GB" sz="2400" i="1" dirty="0">
                <a:solidFill>
                  <a:prstClr val="black"/>
                </a:solidFill>
                <a:effectLst/>
                <a:ea typeface="+mn-ea"/>
                <a:cs typeface="+mn-cs"/>
              </a:rPr>
              <a:t> </a:t>
            </a:r>
            <a:r>
              <a:rPr lang="en-GB" sz="2400" i="1" dirty="0" err="1">
                <a:solidFill>
                  <a:prstClr val="black"/>
                </a:solidFill>
                <a:effectLst/>
                <a:ea typeface="+mn-ea"/>
                <a:cs typeface="+mn-cs"/>
              </a:rPr>
              <a:t>financiare</a:t>
            </a:r>
            <a:r>
              <a:rPr lang="en-GB" sz="2400" i="1" dirty="0">
                <a:solidFill>
                  <a:prstClr val="black"/>
                </a:solidFill>
                <a:effectLst/>
                <a:ea typeface="+mn-ea"/>
                <a:cs typeface="+mn-cs"/>
              </a:rPr>
              <a:t> derivate?</a:t>
            </a:r>
            <a:endParaRPr lang="en-GB" sz="2400" i="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75532" y="5344510"/>
            <a:ext cx="3016468" cy="1513489"/>
          </a:xfrm>
          <a:prstGeom prst="rect">
            <a:avLst/>
          </a:prstGeom>
        </p:spPr>
      </p:pic>
    </p:spTree>
    <p:extLst>
      <p:ext uri="{BB962C8B-B14F-4D97-AF65-F5344CB8AC3E}">
        <p14:creationId xmlns:p14="http://schemas.microsoft.com/office/powerpoint/2010/main" val="3669783484"/>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34947"/>
            <a:ext cx="12029090" cy="5155950"/>
          </a:xfrm>
        </p:spPr>
        <p:txBody>
          <a:bodyPr>
            <a:noAutofit/>
          </a:bodyPr>
          <a:lstStyle/>
          <a:p>
            <a:pPr algn="just"/>
            <a:r>
              <a:rPr lang="en-GB" sz="2000" dirty="0"/>
              <a:t>In mod traditional, </a:t>
            </a:r>
            <a:r>
              <a:rPr lang="en-GB" sz="2000" dirty="0" err="1"/>
              <a:t>instrumentele</a:t>
            </a:r>
            <a:r>
              <a:rPr lang="en-GB" sz="2000" dirty="0"/>
              <a:t> </a:t>
            </a:r>
            <a:r>
              <a:rPr lang="en-GB" sz="2000" dirty="0" err="1"/>
              <a:t>financiare</a:t>
            </a:r>
            <a:r>
              <a:rPr lang="en-GB" sz="2000" dirty="0"/>
              <a:t> derivate au </a:t>
            </a:r>
            <a:r>
              <a:rPr lang="en-GB" sz="2000" dirty="0" err="1"/>
              <a:t>fost</a:t>
            </a:r>
            <a:r>
              <a:rPr lang="en-GB" sz="2000" dirty="0"/>
              <a:t> </a:t>
            </a:r>
            <a:r>
              <a:rPr lang="en-GB" sz="2000" dirty="0" err="1"/>
              <a:t>tranzactionate</a:t>
            </a:r>
            <a:r>
              <a:rPr lang="en-GB" sz="2000" dirty="0"/>
              <a:t> de </a:t>
            </a:r>
            <a:r>
              <a:rPr lang="en-GB" sz="2000" dirty="0" err="1"/>
              <a:t>catre</a:t>
            </a:r>
            <a:r>
              <a:rPr lang="en-GB" sz="2000" dirty="0"/>
              <a:t> </a:t>
            </a:r>
            <a:r>
              <a:rPr lang="en-GB" sz="2000" dirty="0" err="1"/>
              <a:t>brokeri</a:t>
            </a:r>
            <a:r>
              <a:rPr lang="en-GB" sz="2000" dirty="0"/>
              <a:t> in </a:t>
            </a:r>
            <a:r>
              <a:rPr lang="en-GB" sz="2000" dirty="0" err="1"/>
              <a:t>cadrul</a:t>
            </a:r>
            <a:r>
              <a:rPr lang="en-GB" sz="2000" dirty="0"/>
              <a:t> </a:t>
            </a:r>
            <a:r>
              <a:rPr lang="en-GB" sz="2000" dirty="0" err="1"/>
              <a:t>unui</a:t>
            </a:r>
            <a:r>
              <a:rPr lang="en-GB" sz="2000" dirty="0"/>
              <a:t> ring </a:t>
            </a:r>
            <a:r>
              <a:rPr lang="en-GB" sz="2000" dirty="0" err="1"/>
              <a:t>bursier</a:t>
            </a:r>
            <a:r>
              <a:rPr lang="en-GB" sz="2000" dirty="0"/>
              <a:t> </a:t>
            </a:r>
            <a:r>
              <a:rPr lang="en-GB" sz="2000" dirty="0" err="1"/>
              <a:t>prin</a:t>
            </a:r>
            <a:r>
              <a:rPr lang="en-GB" sz="2000" dirty="0"/>
              <a:t> </a:t>
            </a:r>
            <a:r>
              <a:rPr lang="en-GB" sz="2000" dirty="0" err="1"/>
              <a:t>intermediul</a:t>
            </a:r>
            <a:r>
              <a:rPr lang="en-GB" sz="2000" dirty="0"/>
              <a:t> </a:t>
            </a:r>
            <a:r>
              <a:rPr lang="en-GB" sz="2000" dirty="0" err="1"/>
              <a:t>unui</a:t>
            </a:r>
            <a:r>
              <a:rPr lang="en-GB" sz="2000" dirty="0"/>
              <a:t> </a:t>
            </a:r>
            <a:r>
              <a:rPr lang="en-GB" sz="2000" dirty="0" err="1"/>
              <a:t>mecanism</a:t>
            </a:r>
            <a:r>
              <a:rPr lang="en-GB" sz="2000" dirty="0"/>
              <a:t> de </a:t>
            </a:r>
            <a:r>
              <a:rPr lang="en-GB" sz="2000" dirty="0" err="1"/>
              <a:t>negociere</a:t>
            </a:r>
            <a:r>
              <a:rPr lang="en-GB" sz="2000" dirty="0"/>
              <a:t> </a:t>
            </a:r>
            <a:r>
              <a:rPr lang="en-GB" sz="2000" dirty="0" err="1"/>
              <a:t>avand</a:t>
            </a:r>
            <a:r>
              <a:rPr lang="en-GB" sz="2000" dirty="0"/>
              <a:t> la </a:t>
            </a:r>
            <a:r>
              <a:rPr lang="en-GB" sz="2000" dirty="0" err="1"/>
              <a:t>baza</a:t>
            </a:r>
            <a:r>
              <a:rPr lang="en-GB" sz="2000" dirty="0"/>
              <a:t> </a:t>
            </a:r>
            <a:r>
              <a:rPr lang="en-GB" sz="2000" dirty="0" err="1"/>
              <a:t>negocierea</a:t>
            </a:r>
            <a:r>
              <a:rPr lang="en-GB" sz="2000" dirty="0"/>
              <a:t> </a:t>
            </a:r>
            <a:r>
              <a:rPr lang="en-GB" sz="2000" dirty="0" err="1"/>
              <a:t>directa</a:t>
            </a:r>
            <a:r>
              <a:rPr lang="en-GB" sz="2000" dirty="0"/>
              <a:t> </a:t>
            </a:r>
            <a:r>
              <a:rPr lang="en-GB" sz="2000" dirty="0" err="1"/>
              <a:t>si</a:t>
            </a:r>
            <a:r>
              <a:rPr lang="en-GB" sz="2000" dirty="0"/>
              <a:t> </a:t>
            </a:r>
            <a:r>
              <a:rPr lang="en-GB" sz="2000" dirty="0" err="1"/>
              <a:t>utilizarea</a:t>
            </a:r>
            <a:r>
              <a:rPr lang="en-GB" sz="2000" dirty="0"/>
              <a:t> </a:t>
            </a:r>
            <a:r>
              <a:rPr lang="en-GB" sz="2000" dirty="0" err="1"/>
              <a:t>unui</a:t>
            </a:r>
            <a:r>
              <a:rPr lang="en-GB" sz="2000" dirty="0"/>
              <a:t> set standard </a:t>
            </a:r>
            <a:r>
              <a:rPr lang="en-GB" sz="2000" dirty="0" err="1"/>
              <a:t>si</a:t>
            </a:r>
            <a:r>
              <a:rPr lang="en-GB" sz="2000" dirty="0"/>
              <a:t> complex de </a:t>
            </a:r>
            <a:r>
              <a:rPr lang="en-GB" sz="2000" dirty="0" err="1"/>
              <a:t>semnale</a:t>
            </a:r>
            <a:r>
              <a:rPr lang="en-GB" sz="2000" dirty="0"/>
              <a:t> </a:t>
            </a:r>
            <a:r>
              <a:rPr lang="en-GB" sz="2000" dirty="0" err="1"/>
              <a:t>vocale</a:t>
            </a:r>
            <a:r>
              <a:rPr lang="en-GB" sz="2000" dirty="0"/>
              <a:t> </a:t>
            </a:r>
            <a:r>
              <a:rPr lang="en-GB" sz="2000" dirty="0" err="1"/>
              <a:t>si</a:t>
            </a:r>
            <a:r>
              <a:rPr lang="en-GB" sz="2000" dirty="0"/>
              <a:t> ale </a:t>
            </a:r>
            <a:r>
              <a:rPr lang="en-GB" sz="2000" dirty="0" err="1"/>
              <a:t>mainii</a:t>
            </a:r>
            <a:r>
              <a:rPr lang="en-GB" sz="2000" dirty="0"/>
              <a:t> </a:t>
            </a:r>
            <a:r>
              <a:rPr lang="en-GB" sz="2000" dirty="0" err="1"/>
              <a:t>denumit</a:t>
            </a:r>
            <a:r>
              <a:rPr lang="en-GB" sz="2000" dirty="0"/>
              <a:t> „</a:t>
            </a:r>
            <a:r>
              <a:rPr lang="en-GB" sz="2000" dirty="0" err="1"/>
              <a:t>licitatie</a:t>
            </a:r>
            <a:r>
              <a:rPr lang="en-GB" sz="2000" dirty="0"/>
              <a:t> cu </a:t>
            </a:r>
            <a:r>
              <a:rPr lang="en-GB" sz="2000" dirty="0" err="1"/>
              <a:t>strigare</a:t>
            </a:r>
            <a:r>
              <a:rPr lang="en-GB" sz="2000" dirty="0"/>
              <a:t>” (open outcry system). </a:t>
            </a:r>
            <a:endParaRPr lang="en-GB" sz="2000" dirty="0" smtClean="0"/>
          </a:p>
          <a:p>
            <a:pPr algn="just"/>
            <a:r>
              <a:rPr lang="en-GB" sz="2000" dirty="0" err="1" smtClean="0"/>
              <a:t>Odata</a:t>
            </a:r>
            <a:r>
              <a:rPr lang="en-GB" sz="2000" dirty="0" smtClean="0"/>
              <a:t> </a:t>
            </a:r>
            <a:r>
              <a:rPr lang="en-GB" sz="2000" dirty="0"/>
              <a:t>cu </a:t>
            </a:r>
            <a:r>
              <a:rPr lang="en-GB" sz="2000" dirty="0" err="1"/>
              <a:t>trecerea</a:t>
            </a:r>
            <a:r>
              <a:rPr lang="en-GB" sz="2000" dirty="0"/>
              <a:t> </a:t>
            </a:r>
            <a:r>
              <a:rPr lang="en-GB" sz="2000" dirty="0" err="1"/>
              <a:t>timpului</a:t>
            </a:r>
            <a:r>
              <a:rPr lang="en-GB" sz="2000" dirty="0"/>
              <a:t>, </a:t>
            </a:r>
            <a:r>
              <a:rPr lang="en-GB" sz="2000" dirty="0" err="1"/>
              <a:t>precum</a:t>
            </a:r>
            <a:r>
              <a:rPr lang="en-GB" sz="2000" dirty="0"/>
              <a:t> </a:t>
            </a:r>
            <a:r>
              <a:rPr lang="en-GB" sz="2000" dirty="0" err="1"/>
              <a:t>si</a:t>
            </a:r>
            <a:r>
              <a:rPr lang="en-GB" sz="2000" dirty="0"/>
              <a:t> </a:t>
            </a:r>
            <a:r>
              <a:rPr lang="en-GB" sz="2000" dirty="0" err="1"/>
              <a:t>ca</a:t>
            </a:r>
            <a:r>
              <a:rPr lang="en-GB" sz="2000" dirty="0"/>
              <a:t> </a:t>
            </a:r>
            <a:r>
              <a:rPr lang="en-GB" sz="2000" dirty="0" err="1"/>
              <a:t>urmare</a:t>
            </a:r>
            <a:r>
              <a:rPr lang="en-GB" sz="2000" dirty="0"/>
              <a:t> a </a:t>
            </a:r>
            <a:r>
              <a:rPr lang="en-GB" sz="2000" dirty="0" err="1"/>
              <a:t>progreselor</a:t>
            </a:r>
            <a:r>
              <a:rPr lang="en-GB" sz="2000" dirty="0"/>
              <a:t> </a:t>
            </a:r>
            <a:r>
              <a:rPr lang="en-GB" sz="2000" dirty="0" err="1"/>
              <a:t>inregistrate</a:t>
            </a:r>
            <a:r>
              <a:rPr lang="en-GB" sz="2000" dirty="0"/>
              <a:t> in </a:t>
            </a:r>
            <a:r>
              <a:rPr lang="en-GB" sz="2000" dirty="0" err="1"/>
              <a:t>domeniul</a:t>
            </a:r>
            <a:r>
              <a:rPr lang="en-GB" sz="2000" dirty="0"/>
              <a:t> </a:t>
            </a:r>
            <a:r>
              <a:rPr lang="en-GB" sz="2000" dirty="0" err="1"/>
              <a:t>tehnologiei</a:t>
            </a:r>
            <a:r>
              <a:rPr lang="en-GB" sz="2000" dirty="0"/>
              <a:t> </a:t>
            </a:r>
            <a:r>
              <a:rPr lang="en-GB" sz="2000" dirty="0" err="1"/>
              <a:t>informationale</a:t>
            </a:r>
            <a:r>
              <a:rPr lang="en-GB" sz="2000" dirty="0"/>
              <a:t>, </a:t>
            </a:r>
            <a:r>
              <a:rPr lang="en-GB" sz="2000" dirty="0" err="1"/>
              <a:t>mecanismele</a:t>
            </a:r>
            <a:r>
              <a:rPr lang="en-GB" sz="2000" dirty="0"/>
              <a:t> de </a:t>
            </a:r>
            <a:r>
              <a:rPr lang="en-GB" sz="2000" dirty="0" err="1"/>
              <a:t>tranzactionare</a:t>
            </a:r>
            <a:r>
              <a:rPr lang="en-GB" sz="2000" dirty="0"/>
              <a:t> ale </a:t>
            </a:r>
            <a:r>
              <a:rPr lang="en-GB" sz="2000" dirty="0" err="1"/>
              <a:t>instrumentelor</a:t>
            </a:r>
            <a:r>
              <a:rPr lang="en-GB" sz="2000" dirty="0"/>
              <a:t> </a:t>
            </a:r>
            <a:r>
              <a:rPr lang="en-GB" sz="2000" dirty="0" err="1"/>
              <a:t>financiare</a:t>
            </a:r>
            <a:r>
              <a:rPr lang="en-GB" sz="2000" dirty="0"/>
              <a:t> derivate au </a:t>
            </a:r>
            <a:r>
              <a:rPr lang="en-GB" sz="2000" dirty="0" err="1"/>
              <a:t>evoluat</a:t>
            </a:r>
            <a:r>
              <a:rPr lang="en-GB" sz="2000" dirty="0"/>
              <a:t> de la </a:t>
            </a:r>
            <a:r>
              <a:rPr lang="en-GB" sz="2000" dirty="0" err="1"/>
              <a:t>sistemul</a:t>
            </a:r>
            <a:r>
              <a:rPr lang="en-GB" sz="2000" dirty="0"/>
              <a:t> „</a:t>
            </a:r>
            <a:r>
              <a:rPr lang="en-GB" sz="2000" dirty="0" err="1"/>
              <a:t>licitatiei</a:t>
            </a:r>
            <a:r>
              <a:rPr lang="en-GB" sz="2000" dirty="0"/>
              <a:t> cu </a:t>
            </a:r>
            <a:r>
              <a:rPr lang="en-GB" sz="2000" dirty="0" err="1"/>
              <a:t>strigare</a:t>
            </a:r>
            <a:r>
              <a:rPr lang="en-GB" sz="2000" dirty="0"/>
              <a:t>” la „</a:t>
            </a:r>
            <a:r>
              <a:rPr lang="en-GB" sz="2000" dirty="0" err="1"/>
              <a:t>tranzactionarea</a:t>
            </a:r>
            <a:r>
              <a:rPr lang="en-GB" sz="2000" dirty="0"/>
              <a:t> electronica” (electronic trading). </a:t>
            </a:r>
            <a:endParaRPr lang="en-GB" sz="2000" dirty="0" smtClean="0"/>
          </a:p>
          <a:p>
            <a:pPr algn="just"/>
            <a:r>
              <a:rPr lang="en-GB" sz="2000" dirty="0" smtClean="0"/>
              <a:t>In </a:t>
            </a:r>
            <a:r>
              <a:rPr lang="en-GB" sz="2000" dirty="0" err="1"/>
              <a:t>prezent</a:t>
            </a:r>
            <a:r>
              <a:rPr lang="en-GB" sz="2000" dirty="0"/>
              <a:t>, </a:t>
            </a:r>
            <a:r>
              <a:rPr lang="en-GB" sz="2000" dirty="0" err="1"/>
              <a:t>aproape</a:t>
            </a:r>
            <a:r>
              <a:rPr lang="en-GB" sz="2000" dirty="0"/>
              <a:t> </a:t>
            </a:r>
            <a:r>
              <a:rPr lang="en-GB" sz="2000" dirty="0" err="1"/>
              <a:t>toate</a:t>
            </a:r>
            <a:r>
              <a:rPr lang="en-GB" sz="2000" dirty="0"/>
              <a:t> </a:t>
            </a:r>
            <a:r>
              <a:rPr lang="en-GB" sz="2000" dirty="0" err="1"/>
              <a:t>bursele</a:t>
            </a:r>
            <a:r>
              <a:rPr lang="en-GB" sz="2000" dirty="0"/>
              <a:t> din </a:t>
            </a:r>
            <a:r>
              <a:rPr lang="en-GB" sz="2000" dirty="0" err="1"/>
              <a:t>lume</a:t>
            </a:r>
            <a:r>
              <a:rPr lang="en-GB" sz="2000" dirty="0"/>
              <a:t> </a:t>
            </a:r>
            <a:r>
              <a:rPr lang="en-GB" sz="2000" dirty="0" err="1"/>
              <a:t>utilizeaza</a:t>
            </a:r>
            <a:r>
              <a:rPr lang="en-GB" sz="2000" dirty="0"/>
              <a:t> </a:t>
            </a:r>
            <a:r>
              <a:rPr lang="en-GB" sz="2000" dirty="0" err="1"/>
              <a:t>platforme</a:t>
            </a:r>
            <a:r>
              <a:rPr lang="en-GB" sz="2000" dirty="0"/>
              <a:t> </a:t>
            </a:r>
            <a:r>
              <a:rPr lang="en-GB" sz="2000" dirty="0" err="1"/>
              <a:t>electronice</a:t>
            </a:r>
            <a:r>
              <a:rPr lang="en-GB" sz="2000" dirty="0"/>
              <a:t> </a:t>
            </a:r>
            <a:r>
              <a:rPr lang="en-GB" sz="2000" dirty="0" err="1"/>
              <a:t>performante</a:t>
            </a:r>
            <a:r>
              <a:rPr lang="en-GB" sz="2000" dirty="0"/>
              <a:t>, </a:t>
            </a:r>
            <a:r>
              <a:rPr lang="en-GB" sz="2000" dirty="0" err="1"/>
              <a:t>ringurile</a:t>
            </a:r>
            <a:r>
              <a:rPr lang="en-GB" sz="2000" dirty="0"/>
              <a:t> de </a:t>
            </a:r>
            <a:r>
              <a:rPr lang="en-GB" sz="2000" dirty="0" err="1"/>
              <a:t>tranzactionare</a:t>
            </a:r>
            <a:r>
              <a:rPr lang="en-GB" sz="2000" dirty="0"/>
              <a:t> </a:t>
            </a:r>
            <a:r>
              <a:rPr lang="en-GB" sz="2000" dirty="0" err="1"/>
              <a:t>intrand</a:t>
            </a:r>
            <a:r>
              <a:rPr lang="en-GB" sz="2000" dirty="0"/>
              <a:t> </a:t>
            </a:r>
            <a:r>
              <a:rPr lang="en-GB" sz="2000" dirty="0" err="1"/>
              <a:t>astfel</a:t>
            </a:r>
            <a:r>
              <a:rPr lang="en-GB" sz="2000" dirty="0"/>
              <a:t> in </a:t>
            </a:r>
            <a:r>
              <a:rPr lang="en-GB" sz="2000" dirty="0" err="1"/>
              <a:t>istoria</a:t>
            </a:r>
            <a:r>
              <a:rPr lang="en-GB" sz="2000" dirty="0"/>
              <a:t> </a:t>
            </a:r>
            <a:r>
              <a:rPr lang="en-GB" sz="2000" dirty="0" err="1"/>
              <a:t>moderna</a:t>
            </a:r>
            <a:r>
              <a:rPr lang="en-GB" sz="2000" dirty="0"/>
              <a:t> a </a:t>
            </a:r>
            <a:r>
              <a:rPr lang="en-GB" sz="2000" dirty="0" err="1"/>
              <a:t>pietelor</a:t>
            </a:r>
            <a:r>
              <a:rPr lang="en-GB" sz="2000" dirty="0"/>
              <a:t> </a:t>
            </a:r>
            <a:r>
              <a:rPr lang="en-GB" sz="2000" dirty="0" err="1"/>
              <a:t>bursiere</a:t>
            </a:r>
            <a:r>
              <a:rPr lang="en-GB" sz="2000" dirty="0"/>
              <a:t>. In </a:t>
            </a:r>
            <a:r>
              <a:rPr lang="en-GB" sz="2000" dirty="0" err="1"/>
              <a:t>cadrul</a:t>
            </a:r>
            <a:r>
              <a:rPr lang="en-GB" sz="2000" dirty="0"/>
              <a:t> </a:t>
            </a:r>
            <a:r>
              <a:rPr lang="en-GB" sz="2000" dirty="0" err="1"/>
              <a:t>pietelor</a:t>
            </a:r>
            <a:r>
              <a:rPr lang="en-GB" sz="2000" dirty="0"/>
              <a:t> </a:t>
            </a:r>
            <a:r>
              <a:rPr lang="en-GB" sz="2000" dirty="0" err="1"/>
              <a:t>bursiere</a:t>
            </a:r>
            <a:r>
              <a:rPr lang="en-GB" sz="2000" dirty="0"/>
              <a:t> se </a:t>
            </a:r>
            <a:r>
              <a:rPr lang="en-GB" sz="2000" dirty="0" err="1"/>
              <a:t>tranzactioneaza</a:t>
            </a:r>
            <a:r>
              <a:rPr lang="en-GB" sz="2000" dirty="0"/>
              <a:t> </a:t>
            </a:r>
            <a:r>
              <a:rPr lang="en-GB" sz="2000" dirty="0" err="1"/>
              <a:t>instrumente</a:t>
            </a:r>
            <a:r>
              <a:rPr lang="en-GB" sz="2000" dirty="0"/>
              <a:t> </a:t>
            </a:r>
            <a:r>
              <a:rPr lang="en-GB" sz="2000" dirty="0" err="1"/>
              <a:t>financiare</a:t>
            </a:r>
            <a:r>
              <a:rPr lang="en-GB" sz="2000" dirty="0"/>
              <a:t> derivate </a:t>
            </a:r>
            <a:r>
              <a:rPr lang="en-GB" sz="2000" dirty="0" err="1"/>
              <a:t>standardizate</a:t>
            </a:r>
            <a:r>
              <a:rPr lang="en-GB" sz="2000" dirty="0"/>
              <a:t> in </a:t>
            </a:r>
            <a:r>
              <a:rPr lang="en-GB" sz="2000" dirty="0" err="1"/>
              <a:t>ceea</a:t>
            </a:r>
            <a:r>
              <a:rPr lang="en-GB" sz="2000" dirty="0"/>
              <a:t> </a:t>
            </a:r>
            <a:r>
              <a:rPr lang="en-GB" sz="2000" dirty="0" err="1"/>
              <a:t>ce</a:t>
            </a:r>
            <a:r>
              <a:rPr lang="en-GB" sz="2000" dirty="0"/>
              <a:t> </a:t>
            </a:r>
            <a:r>
              <a:rPr lang="en-GB" sz="2000" dirty="0" err="1"/>
              <a:t>priveste</a:t>
            </a:r>
            <a:r>
              <a:rPr lang="en-GB" sz="2000" dirty="0"/>
              <a:t> </a:t>
            </a:r>
            <a:r>
              <a:rPr lang="en-GB" sz="2000" dirty="0" err="1"/>
              <a:t>elementele</a:t>
            </a:r>
            <a:r>
              <a:rPr lang="en-GB" sz="2000" dirty="0"/>
              <a:t> </a:t>
            </a:r>
            <a:r>
              <a:rPr lang="en-GB" sz="2000" dirty="0" err="1"/>
              <a:t>caracteristice</a:t>
            </a:r>
            <a:r>
              <a:rPr lang="en-GB" sz="2000" dirty="0"/>
              <a:t>, </a:t>
            </a:r>
            <a:r>
              <a:rPr lang="en-GB" sz="2000" dirty="0" err="1"/>
              <a:t>denumite</a:t>
            </a:r>
            <a:r>
              <a:rPr lang="en-GB" sz="2000" dirty="0"/>
              <a:t> „</a:t>
            </a:r>
            <a:r>
              <a:rPr lang="en-GB" sz="2000" dirty="0" err="1"/>
              <a:t>specificatii</a:t>
            </a:r>
            <a:r>
              <a:rPr lang="en-GB" sz="2000" dirty="0"/>
              <a:t> de contract”. </a:t>
            </a:r>
            <a:endParaRPr lang="en-GB" sz="2000" dirty="0" smtClean="0"/>
          </a:p>
          <a:p>
            <a:pPr algn="just"/>
            <a:r>
              <a:rPr lang="en-GB" sz="2000" dirty="0" err="1" smtClean="0"/>
              <a:t>Participantii</a:t>
            </a:r>
            <a:r>
              <a:rPr lang="en-GB" sz="2000" dirty="0" smtClean="0"/>
              <a:t> </a:t>
            </a:r>
            <a:r>
              <a:rPr lang="en-GB" sz="2000" dirty="0" err="1"/>
              <a:t>autorizati</a:t>
            </a:r>
            <a:r>
              <a:rPr lang="en-GB" sz="2000" dirty="0"/>
              <a:t> la </a:t>
            </a:r>
            <a:r>
              <a:rPr lang="en-GB" sz="2000" dirty="0" err="1"/>
              <a:t>piata</a:t>
            </a:r>
            <a:r>
              <a:rPr lang="en-GB" sz="2000" dirty="0"/>
              <a:t> </a:t>
            </a:r>
            <a:r>
              <a:rPr lang="en-GB" sz="2000" dirty="0" err="1"/>
              <a:t>bursiera</a:t>
            </a:r>
            <a:r>
              <a:rPr lang="en-GB" sz="2000" dirty="0"/>
              <a:t> </a:t>
            </a:r>
            <a:r>
              <a:rPr lang="en-GB" sz="2000" dirty="0" err="1"/>
              <a:t>sunt</a:t>
            </a:r>
            <a:r>
              <a:rPr lang="en-GB" sz="2000" dirty="0"/>
              <a:t> </a:t>
            </a:r>
            <a:r>
              <a:rPr lang="en-GB" sz="2000" dirty="0" err="1"/>
              <a:t>intermediarii</a:t>
            </a:r>
            <a:r>
              <a:rPr lang="en-GB" sz="2000" dirty="0"/>
              <a:t> care </a:t>
            </a:r>
            <a:r>
              <a:rPr lang="en-GB" sz="2000" dirty="0" err="1"/>
              <a:t>detin</a:t>
            </a:r>
            <a:r>
              <a:rPr lang="en-GB" sz="2000" dirty="0"/>
              <a:t> </a:t>
            </a:r>
            <a:r>
              <a:rPr lang="en-GB" sz="2000" dirty="0" err="1"/>
              <a:t>dreptul</a:t>
            </a:r>
            <a:r>
              <a:rPr lang="en-GB" sz="2000" dirty="0"/>
              <a:t> de a </a:t>
            </a:r>
            <a:r>
              <a:rPr lang="en-GB" sz="2000" dirty="0" err="1"/>
              <a:t>incheia</a:t>
            </a:r>
            <a:r>
              <a:rPr lang="en-GB" sz="2000" dirty="0"/>
              <a:t> </a:t>
            </a:r>
            <a:r>
              <a:rPr lang="en-GB" sz="2000" dirty="0" err="1"/>
              <a:t>tranzactii</a:t>
            </a:r>
            <a:r>
              <a:rPr lang="en-GB" sz="2000" dirty="0"/>
              <a:t> in </a:t>
            </a:r>
            <a:r>
              <a:rPr lang="en-GB" sz="2000" dirty="0" err="1"/>
              <a:t>nume</a:t>
            </a:r>
            <a:r>
              <a:rPr lang="en-GB" sz="2000" dirty="0"/>
              <a:t> </a:t>
            </a:r>
            <a:r>
              <a:rPr lang="en-GB" sz="2000" dirty="0" err="1"/>
              <a:t>propriu</a:t>
            </a:r>
            <a:r>
              <a:rPr lang="en-GB" sz="2000" dirty="0"/>
              <a:t> </a:t>
            </a:r>
            <a:r>
              <a:rPr lang="en-GB" sz="2000" dirty="0" err="1"/>
              <a:t>sau</a:t>
            </a:r>
            <a:r>
              <a:rPr lang="en-GB" sz="2000" dirty="0"/>
              <a:t> in </a:t>
            </a:r>
            <a:r>
              <a:rPr lang="en-GB" sz="2000" dirty="0" err="1"/>
              <a:t>numele</a:t>
            </a:r>
            <a:r>
              <a:rPr lang="en-GB" sz="2000" dirty="0"/>
              <a:t> </a:t>
            </a:r>
            <a:r>
              <a:rPr lang="en-GB" sz="2000" dirty="0" err="1"/>
              <a:t>clientilor</a:t>
            </a:r>
            <a:r>
              <a:rPr lang="en-GB" sz="2000" dirty="0"/>
              <a:t>, cum </a:t>
            </a:r>
            <a:r>
              <a:rPr lang="en-GB" sz="2000" dirty="0" err="1"/>
              <a:t>ar</a:t>
            </a:r>
            <a:r>
              <a:rPr lang="en-GB" sz="2000" dirty="0"/>
              <a:t> fi </a:t>
            </a:r>
            <a:r>
              <a:rPr lang="en-GB" sz="2000" dirty="0" err="1"/>
              <a:t>investitori</a:t>
            </a:r>
            <a:r>
              <a:rPr lang="en-GB" sz="2000" dirty="0"/>
              <a:t> </a:t>
            </a:r>
            <a:r>
              <a:rPr lang="en-GB" sz="2000" dirty="0" err="1"/>
              <a:t>institutionali</a:t>
            </a:r>
            <a:r>
              <a:rPr lang="en-GB" sz="2000" dirty="0"/>
              <a:t> (</a:t>
            </a:r>
            <a:r>
              <a:rPr lang="en-GB" sz="2000" dirty="0" err="1"/>
              <a:t>banci</a:t>
            </a:r>
            <a:r>
              <a:rPr lang="en-GB" sz="2000" dirty="0"/>
              <a:t> </a:t>
            </a:r>
            <a:r>
              <a:rPr lang="en-GB" sz="2000" dirty="0" err="1"/>
              <a:t>comerciale</a:t>
            </a:r>
            <a:r>
              <a:rPr lang="en-GB" sz="2000" dirty="0"/>
              <a:t>, </a:t>
            </a:r>
            <a:r>
              <a:rPr lang="en-GB" sz="2000" dirty="0" err="1"/>
              <a:t>fonduri</a:t>
            </a:r>
            <a:r>
              <a:rPr lang="en-GB" sz="2000" dirty="0"/>
              <a:t> </a:t>
            </a:r>
            <a:r>
              <a:rPr lang="en-GB" sz="2000" dirty="0" err="1"/>
              <a:t>mutuale</a:t>
            </a:r>
            <a:r>
              <a:rPr lang="en-GB" sz="2000" dirty="0"/>
              <a:t> </a:t>
            </a:r>
            <a:r>
              <a:rPr lang="en-GB" sz="2000" dirty="0" err="1"/>
              <a:t>sau</a:t>
            </a:r>
            <a:r>
              <a:rPr lang="en-GB" sz="2000" dirty="0"/>
              <a:t> de </a:t>
            </a:r>
            <a:r>
              <a:rPr lang="en-GB" sz="2000" dirty="0" err="1"/>
              <a:t>pensii</a:t>
            </a:r>
            <a:r>
              <a:rPr lang="en-GB" sz="2000" dirty="0"/>
              <a:t>, </a:t>
            </a:r>
            <a:r>
              <a:rPr lang="en-GB" sz="2000" dirty="0" err="1"/>
              <a:t>societati</a:t>
            </a:r>
            <a:r>
              <a:rPr lang="en-GB" sz="2000" dirty="0"/>
              <a:t> de </a:t>
            </a:r>
            <a:r>
              <a:rPr lang="en-GB" sz="2000" dirty="0" err="1"/>
              <a:t>asigurari</a:t>
            </a:r>
            <a:r>
              <a:rPr lang="en-GB" sz="2000" dirty="0"/>
              <a:t>, </a:t>
            </a:r>
            <a:r>
              <a:rPr lang="en-GB" sz="2000" dirty="0" err="1"/>
              <a:t>corporatii</a:t>
            </a:r>
            <a:r>
              <a:rPr lang="en-GB" sz="2000" dirty="0"/>
              <a:t>) </a:t>
            </a:r>
            <a:r>
              <a:rPr lang="en-GB" sz="2000" dirty="0" err="1"/>
              <a:t>sau</a:t>
            </a:r>
            <a:r>
              <a:rPr lang="en-GB" sz="2000" dirty="0"/>
              <a:t> </a:t>
            </a:r>
            <a:r>
              <a:rPr lang="en-GB" sz="2000" dirty="0" err="1"/>
              <a:t>investitori</a:t>
            </a:r>
            <a:r>
              <a:rPr lang="en-GB" sz="2000" dirty="0"/>
              <a:t> de retail (</a:t>
            </a:r>
            <a:r>
              <a:rPr lang="en-GB" sz="2000" dirty="0" err="1"/>
              <a:t>persoane</a:t>
            </a:r>
            <a:r>
              <a:rPr lang="en-GB" sz="2000" dirty="0"/>
              <a:t> </a:t>
            </a:r>
            <a:r>
              <a:rPr lang="en-GB" sz="2000" dirty="0" err="1"/>
              <a:t>fizice</a:t>
            </a:r>
            <a:r>
              <a:rPr lang="en-GB" sz="2000" dirty="0"/>
              <a:t>).</a:t>
            </a:r>
          </a:p>
        </p:txBody>
      </p:sp>
      <p:sp>
        <p:nvSpPr>
          <p:cNvPr id="4" name="Title 2"/>
          <p:cNvSpPr>
            <a:spLocks noGrp="1"/>
          </p:cNvSpPr>
          <p:nvPr>
            <p:ph type="title"/>
          </p:nvPr>
        </p:nvSpPr>
        <p:spPr>
          <a:xfrm>
            <a:off x="0" y="132749"/>
            <a:ext cx="10972800" cy="718590"/>
          </a:xfrm>
        </p:spPr>
        <p:txBody>
          <a:bodyPr>
            <a:normAutofit/>
          </a:bodyPr>
          <a:lstStyle/>
          <a:p>
            <a:r>
              <a:rPr lang="en-GB" sz="2400" i="1" dirty="0" err="1">
                <a:solidFill>
                  <a:prstClr val="black"/>
                </a:solidFill>
                <a:effectLst/>
                <a:ea typeface="+mn-ea"/>
                <a:cs typeface="+mn-cs"/>
              </a:rPr>
              <a:t>Unde</a:t>
            </a:r>
            <a:r>
              <a:rPr lang="en-GB" sz="2400" i="1" dirty="0">
                <a:solidFill>
                  <a:prstClr val="black"/>
                </a:solidFill>
                <a:effectLst/>
                <a:ea typeface="+mn-ea"/>
                <a:cs typeface="+mn-cs"/>
              </a:rPr>
              <a:t> se </a:t>
            </a:r>
            <a:r>
              <a:rPr lang="en-GB" sz="2400" i="1" dirty="0" err="1">
                <a:solidFill>
                  <a:prstClr val="black"/>
                </a:solidFill>
                <a:effectLst/>
                <a:ea typeface="+mn-ea"/>
                <a:cs typeface="+mn-cs"/>
              </a:rPr>
              <a:t>tranzactioneaza</a:t>
            </a:r>
            <a:r>
              <a:rPr lang="en-GB" sz="2400" i="1" dirty="0">
                <a:solidFill>
                  <a:prstClr val="black"/>
                </a:solidFill>
                <a:effectLst/>
                <a:ea typeface="+mn-ea"/>
                <a:cs typeface="+mn-cs"/>
              </a:rPr>
              <a:t> </a:t>
            </a:r>
            <a:r>
              <a:rPr lang="en-GB" sz="2400" i="1" dirty="0" err="1">
                <a:solidFill>
                  <a:prstClr val="black"/>
                </a:solidFill>
                <a:effectLst/>
                <a:ea typeface="+mn-ea"/>
                <a:cs typeface="+mn-cs"/>
              </a:rPr>
              <a:t>instrumentele</a:t>
            </a:r>
            <a:r>
              <a:rPr lang="en-GB" sz="2400" i="1" dirty="0">
                <a:solidFill>
                  <a:prstClr val="black"/>
                </a:solidFill>
                <a:effectLst/>
                <a:ea typeface="+mn-ea"/>
                <a:cs typeface="+mn-cs"/>
              </a:rPr>
              <a:t> </a:t>
            </a:r>
            <a:r>
              <a:rPr lang="en-GB" sz="2400" i="1" dirty="0" err="1">
                <a:solidFill>
                  <a:prstClr val="black"/>
                </a:solidFill>
                <a:effectLst/>
                <a:ea typeface="+mn-ea"/>
                <a:cs typeface="+mn-cs"/>
              </a:rPr>
              <a:t>financiare</a:t>
            </a:r>
            <a:r>
              <a:rPr lang="en-GB" sz="2400" i="1" dirty="0">
                <a:solidFill>
                  <a:prstClr val="black"/>
                </a:solidFill>
                <a:effectLst/>
                <a:ea typeface="+mn-ea"/>
                <a:cs typeface="+mn-cs"/>
              </a:rPr>
              <a:t> derivate?</a:t>
            </a:r>
            <a:endParaRPr lang="en-GB" sz="2400" i="1"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58855" y="5287853"/>
            <a:ext cx="2243794" cy="1588304"/>
          </a:xfrm>
          <a:prstGeom prst="rect">
            <a:avLst/>
          </a:prstGeom>
        </p:spPr>
      </p:pic>
    </p:spTree>
    <p:extLst>
      <p:ext uri="{BB962C8B-B14F-4D97-AF65-F5344CB8AC3E}">
        <p14:creationId xmlns:p14="http://schemas.microsoft.com/office/powerpoint/2010/main" val="109387139"/>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83930" y="204326"/>
            <a:ext cx="11782097" cy="3405977"/>
          </a:xfrm>
        </p:spPr>
        <p:txBody>
          <a:bodyPr>
            <a:normAutofit/>
          </a:bodyPr>
          <a:lstStyle/>
          <a:p>
            <a:pPr marL="109728" indent="0" algn="just">
              <a:buNone/>
            </a:pPr>
            <a:r>
              <a:rPr lang="en-GB" sz="2000" dirty="0" err="1"/>
              <a:t>Avantajele</a:t>
            </a:r>
            <a:r>
              <a:rPr lang="en-GB" sz="2000" dirty="0"/>
              <a:t> </a:t>
            </a:r>
            <a:r>
              <a:rPr lang="en-GB" sz="2000" dirty="0" err="1"/>
              <a:t>principale</a:t>
            </a:r>
            <a:r>
              <a:rPr lang="en-GB" sz="2000" dirty="0"/>
              <a:t> ale </a:t>
            </a:r>
            <a:r>
              <a:rPr lang="en-GB" sz="2000" dirty="0" err="1"/>
              <a:t>tranzactionarii</a:t>
            </a:r>
            <a:r>
              <a:rPr lang="en-GB" sz="2000" dirty="0"/>
              <a:t> </a:t>
            </a:r>
            <a:r>
              <a:rPr lang="en-GB" sz="2000" dirty="0" err="1"/>
              <a:t>instrumentelor</a:t>
            </a:r>
            <a:r>
              <a:rPr lang="en-GB" sz="2000" dirty="0"/>
              <a:t> </a:t>
            </a:r>
            <a:r>
              <a:rPr lang="en-GB" sz="2000" dirty="0" err="1"/>
              <a:t>financiare</a:t>
            </a:r>
            <a:r>
              <a:rPr lang="en-GB" sz="2000" dirty="0"/>
              <a:t> derivate in </a:t>
            </a:r>
            <a:r>
              <a:rPr lang="en-GB" sz="2000" dirty="0" err="1"/>
              <a:t>cadrul</a:t>
            </a:r>
            <a:r>
              <a:rPr lang="en-GB" sz="2000" dirty="0"/>
              <a:t> </a:t>
            </a:r>
            <a:r>
              <a:rPr lang="en-GB" sz="2000" dirty="0" err="1"/>
              <a:t>unei</a:t>
            </a:r>
            <a:r>
              <a:rPr lang="en-GB" sz="2000" dirty="0"/>
              <a:t> </a:t>
            </a:r>
            <a:r>
              <a:rPr lang="en-GB" sz="2000" dirty="0" err="1"/>
              <a:t>piete</a:t>
            </a:r>
            <a:r>
              <a:rPr lang="en-GB" sz="2000" dirty="0"/>
              <a:t> </a:t>
            </a:r>
            <a:r>
              <a:rPr lang="en-GB" sz="2000" dirty="0" err="1"/>
              <a:t>bursiere</a:t>
            </a:r>
            <a:r>
              <a:rPr lang="en-GB" sz="2000" dirty="0"/>
              <a:t> </a:t>
            </a:r>
            <a:r>
              <a:rPr lang="en-GB" sz="2000" dirty="0" err="1"/>
              <a:t>sunt</a:t>
            </a:r>
            <a:r>
              <a:rPr lang="en-GB" sz="2000" dirty="0"/>
              <a:t> </a:t>
            </a:r>
            <a:r>
              <a:rPr lang="en-GB" sz="2000" dirty="0" err="1"/>
              <a:t>urmatoarele</a:t>
            </a:r>
            <a:r>
              <a:rPr lang="en-GB" sz="2000" dirty="0"/>
              <a:t>:  </a:t>
            </a:r>
            <a:endParaRPr lang="en-GB" sz="2000" dirty="0" smtClean="0"/>
          </a:p>
          <a:p>
            <a:pPr algn="just"/>
            <a:r>
              <a:rPr lang="en-GB" sz="2000" b="1" dirty="0" err="1" smtClean="0"/>
              <a:t>Transparenta</a:t>
            </a:r>
            <a:r>
              <a:rPr lang="en-GB" sz="2000" b="1" dirty="0" smtClean="0"/>
              <a:t> </a:t>
            </a:r>
            <a:r>
              <a:rPr lang="en-GB" sz="2000" b="1" dirty="0" err="1"/>
              <a:t>pietei</a:t>
            </a:r>
            <a:r>
              <a:rPr lang="en-GB" sz="2000" dirty="0"/>
              <a:t>: </a:t>
            </a:r>
            <a:r>
              <a:rPr lang="en-GB" sz="2000" dirty="0" err="1"/>
              <a:t>pretul</a:t>
            </a:r>
            <a:r>
              <a:rPr lang="en-GB" sz="2000" dirty="0"/>
              <a:t> </a:t>
            </a:r>
            <a:r>
              <a:rPr lang="en-GB" sz="2000" dirty="0" err="1"/>
              <a:t>contractelor</a:t>
            </a:r>
            <a:r>
              <a:rPr lang="en-GB" sz="2000" dirty="0"/>
              <a:t> futures </a:t>
            </a:r>
            <a:r>
              <a:rPr lang="en-GB" sz="2000" dirty="0" err="1"/>
              <a:t>este</a:t>
            </a:r>
            <a:r>
              <a:rPr lang="en-GB" sz="2000" dirty="0"/>
              <a:t> „</a:t>
            </a:r>
            <a:r>
              <a:rPr lang="en-GB" sz="2000" dirty="0" err="1"/>
              <a:t>descoperit</a:t>
            </a:r>
            <a:r>
              <a:rPr lang="en-GB" sz="2000" dirty="0"/>
              <a:t>” </a:t>
            </a:r>
            <a:r>
              <a:rPr lang="en-GB" sz="2000" dirty="0" err="1"/>
              <a:t>prin</a:t>
            </a:r>
            <a:r>
              <a:rPr lang="en-GB" sz="2000" dirty="0"/>
              <a:t> </a:t>
            </a:r>
            <a:r>
              <a:rPr lang="en-GB" sz="2000" dirty="0" err="1"/>
              <a:t>utilizarea</a:t>
            </a:r>
            <a:r>
              <a:rPr lang="en-GB" sz="2000" dirty="0"/>
              <a:t> </a:t>
            </a:r>
            <a:r>
              <a:rPr lang="en-GB" sz="2000" dirty="0" err="1"/>
              <a:t>unui</a:t>
            </a:r>
            <a:r>
              <a:rPr lang="en-GB" sz="2000" dirty="0"/>
              <a:t> </a:t>
            </a:r>
            <a:r>
              <a:rPr lang="en-GB" sz="2000" dirty="0" err="1"/>
              <a:t>registru</a:t>
            </a:r>
            <a:r>
              <a:rPr lang="en-GB" sz="2000" dirty="0"/>
              <a:t> de </a:t>
            </a:r>
            <a:r>
              <a:rPr lang="en-GB" sz="2000" dirty="0" err="1"/>
              <a:t>ordine</a:t>
            </a:r>
            <a:r>
              <a:rPr lang="en-GB" sz="2000" dirty="0"/>
              <a:t> </a:t>
            </a:r>
            <a:r>
              <a:rPr lang="en-GB" sz="2000" dirty="0" err="1"/>
              <a:t>centralizat</a:t>
            </a:r>
            <a:r>
              <a:rPr lang="en-GB" sz="2000" dirty="0"/>
              <a:t> in care </a:t>
            </a:r>
            <a:r>
              <a:rPr lang="en-GB" sz="2000" dirty="0" err="1"/>
              <a:t>ordinele</a:t>
            </a:r>
            <a:r>
              <a:rPr lang="en-GB" sz="2000" dirty="0"/>
              <a:t> de </a:t>
            </a:r>
            <a:r>
              <a:rPr lang="en-GB" sz="2000" dirty="0" err="1"/>
              <a:t>cumparare</a:t>
            </a:r>
            <a:r>
              <a:rPr lang="en-GB" sz="2000" dirty="0"/>
              <a:t> </a:t>
            </a:r>
            <a:r>
              <a:rPr lang="en-GB" sz="2000" dirty="0" err="1"/>
              <a:t>si</a:t>
            </a:r>
            <a:r>
              <a:rPr lang="en-GB" sz="2000" dirty="0"/>
              <a:t> </a:t>
            </a:r>
            <a:r>
              <a:rPr lang="en-GB" sz="2000" dirty="0" err="1"/>
              <a:t>vanzare</a:t>
            </a:r>
            <a:r>
              <a:rPr lang="en-GB" sz="2000" dirty="0"/>
              <a:t> </a:t>
            </a:r>
            <a:r>
              <a:rPr lang="en-GB" sz="2000" dirty="0" err="1"/>
              <a:t>sunt</a:t>
            </a:r>
            <a:r>
              <a:rPr lang="en-GB" sz="2000" dirty="0"/>
              <a:t> </a:t>
            </a:r>
            <a:r>
              <a:rPr lang="en-GB" sz="2000" dirty="0" err="1"/>
              <a:t>introduse</a:t>
            </a:r>
            <a:r>
              <a:rPr lang="en-GB" sz="2000" dirty="0"/>
              <a:t> de </a:t>
            </a:r>
            <a:r>
              <a:rPr lang="en-GB" sz="2000" dirty="0" err="1"/>
              <a:t>catre</a:t>
            </a:r>
            <a:r>
              <a:rPr lang="en-GB" sz="2000" dirty="0"/>
              <a:t> </a:t>
            </a:r>
            <a:r>
              <a:rPr lang="en-GB" sz="2000" dirty="0" err="1"/>
              <a:t>intermediari</a:t>
            </a:r>
            <a:r>
              <a:rPr lang="en-GB" sz="2000" dirty="0"/>
              <a:t> in </a:t>
            </a:r>
            <a:r>
              <a:rPr lang="en-GB" sz="2000" dirty="0" err="1"/>
              <a:t>nume</a:t>
            </a:r>
            <a:r>
              <a:rPr lang="en-GB" sz="2000" dirty="0"/>
              <a:t> </a:t>
            </a:r>
            <a:r>
              <a:rPr lang="en-GB" sz="2000" dirty="0" err="1"/>
              <a:t>propriu</a:t>
            </a:r>
            <a:r>
              <a:rPr lang="en-GB" sz="2000" dirty="0"/>
              <a:t> </a:t>
            </a:r>
            <a:r>
              <a:rPr lang="en-GB" sz="2000" dirty="0" err="1"/>
              <a:t>sau</a:t>
            </a:r>
            <a:r>
              <a:rPr lang="en-GB" sz="2000" dirty="0"/>
              <a:t> al </a:t>
            </a:r>
            <a:r>
              <a:rPr lang="en-GB" sz="2000" dirty="0" err="1"/>
              <a:t>clientilor</a:t>
            </a:r>
            <a:r>
              <a:rPr lang="en-GB" sz="2000" dirty="0"/>
              <a:t>, </a:t>
            </a:r>
            <a:r>
              <a:rPr lang="en-GB" sz="2000" dirty="0" err="1"/>
              <a:t>fiind</a:t>
            </a:r>
            <a:r>
              <a:rPr lang="en-GB" sz="2000" dirty="0"/>
              <a:t> </a:t>
            </a:r>
            <a:r>
              <a:rPr lang="en-GB" sz="2000" dirty="0" err="1"/>
              <a:t>executate</a:t>
            </a:r>
            <a:r>
              <a:rPr lang="en-GB" sz="2000" dirty="0"/>
              <a:t> in </a:t>
            </a:r>
            <a:r>
              <a:rPr lang="en-GB" sz="2000" dirty="0" err="1"/>
              <a:t>functie</a:t>
            </a:r>
            <a:r>
              <a:rPr lang="en-GB" sz="2000" dirty="0"/>
              <a:t> de </a:t>
            </a:r>
            <a:r>
              <a:rPr lang="en-GB" sz="2000" dirty="0" err="1"/>
              <a:t>criteriul</a:t>
            </a:r>
            <a:r>
              <a:rPr lang="en-GB" sz="2000" dirty="0"/>
              <a:t> </a:t>
            </a:r>
            <a:r>
              <a:rPr lang="en-GB" sz="2000" dirty="0" err="1"/>
              <a:t>pret</a:t>
            </a:r>
            <a:r>
              <a:rPr lang="en-GB" sz="2000" dirty="0"/>
              <a:t> </a:t>
            </a:r>
            <a:r>
              <a:rPr lang="en-GB" sz="2000" dirty="0" err="1"/>
              <a:t>si</a:t>
            </a:r>
            <a:r>
              <a:rPr lang="en-GB" sz="2000" dirty="0"/>
              <a:t> </a:t>
            </a:r>
            <a:r>
              <a:rPr lang="en-GB" sz="2000" dirty="0" err="1"/>
              <a:t>timp</a:t>
            </a:r>
            <a:r>
              <a:rPr lang="en-GB" sz="2000" dirty="0"/>
              <a:t>; </a:t>
            </a:r>
            <a:r>
              <a:rPr lang="en-GB" sz="2000" dirty="0" err="1"/>
              <a:t>statisticile</a:t>
            </a:r>
            <a:r>
              <a:rPr lang="en-GB" sz="2000" dirty="0"/>
              <a:t> de </a:t>
            </a:r>
            <a:r>
              <a:rPr lang="en-GB" sz="2000" dirty="0" err="1"/>
              <a:t>piata</a:t>
            </a:r>
            <a:r>
              <a:rPr lang="en-GB" sz="2000" dirty="0"/>
              <a:t> cu </a:t>
            </a:r>
            <a:r>
              <a:rPr lang="en-GB" sz="2000" dirty="0" err="1"/>
              <a:t>privire</a:t>
            </a:r>
            <a:r>
              <a:rPr lang="en-GB" sz="2000" dirty="0"/>
              <a:t> la </a:t>
            </a:r>
            <a:r>
              <a:rPr lang="en-GB" sz="2000" dirty="0" err="1"/>
              <a:t>tranzactiile</a:t>
            </a:r>
            <a:r>
              <a:rPr lang="en-GB" sz="2000" dirty="0"/>
              <a:t> </a:t>
            </a:r>
            <a:r>
              <a:rPr lang="en-GB" sz="2000" dirty="0" err="1"/>
              <a:t>incheiate</a:t>
            </a:r>
            <a:r>
              <a:rPr lang="en-GB" sz="2000" dirty="0"/>
              <a:t> (</a:t>
            </a:r>
            <a:r>
              <a:rPr lang="en-GB" sz="2000" dirty="0" err="1"/>
              <a:t>pret</a:t>
            </a:r>
            <a:r>
              <a:rPr lang="en-GB" sz="2000" dirty="0"/>
              <a:t>, </a:t>
            </a:r>
            <a:r>
              <a:rPr lang="en-GB" sz="2000" dirty="0" err="1"/>
              <a:t>valoare</a:t>
            </a:r>
            <a:r>
              <a:rPr lang="en-GB" sz="2000" dirty="0"/>
              <a:t>, </a:t>
            </a:r>
            <a:r>
              <a:rPr lang="en-GB" sz="2000" dirty="0" err="1"/>
              <a:t>volum</a:t>
            </a:r>
            <a:r>
              <a:rPr lang="en-GB" sz="2000" dirty="0"/>
              <a:t>, </a:t>
            </a:r>
            <a:r>
              <a:rPr lang="en-GB" sz="2000" dirty="0" err="1"/>
              <a:t>pozitii</a:t>
            </a:r>
            <a:r>
              <a:rPr lang="en-GB" sz="2000" dirty="0"/>
              <a:t> </a:t>
            </a:r>
            <a:r>
              <a:rPr lang="en-GB" sz="2000" dirty="0" err="1"/>
              <a:t>deschise</a:t>
            </a:r>
            <a:r>
              <a:rPr lang="en-GB" sz="2000" dirty="0"/>
              <a:t>) </a:t>
            </a:r>
            <a:r>
              <a:rPr lang="en-GB" sz="2000" dirty="0" err="1"/>
              <a:t>sunt</a:t>
            </a:r>
            <a:r>
              <a:rPr lang="en-GB" sz="2000" dirty="0"/>
              <a:t> </a:t>
            </a:r>
            <a:r>
              <a:rPr lang="en-GB" sz="2000" dirty="0" err="1"/>
              <a:t>disponibile</a:t>
            </a:r>
            <a:r>
              <a:rPr lang="en-GB" sz="2000" dirty="0"/>
              <a:t> </a:t>
            </a:r>
            <a:r>
              <a:rPr lang="en-GB" sz="2000" dirty="0" err="1"/>
              <a:t>publicului</a:t>
            </a:r>
            <a:r>
              <a:rPr lang="en-GB" sz="2000" dirty="0"/>
              <a:t> </a:t>
            </a:r>
            <a:r>
              <a:rPr lang="en-GB" sz="2000" dirty="0" err="1" smtClean="0"/>
              <a:t>larg</a:t>
            </a:r>
            <a:r>
              <a:rPr lang="en-GB" sz="2000" dirty="0" smtClean="0"/>
              <a:t>.</a:t>
            </a:r>
          </a:p>
          <a:p>
            <a:pPr algn="just"/>
            <a:r>
              <a:rPr lang="en-GB" sz="2000" b="1" dirty="0" err="1" smtClean="0"/>
              <a:t>Lichiditatea</a:t>
            </a:r>
            <a:r>
              <a:rPr lang="en-GB" sz="2000" b="1" dirty="0" smtClean="0"/>
              <a:t> </a:t>
            </a:r>
            <a:r>
              <a:rPr lang="en-GB" sz="2000" b="1" dirty="0" err="1"/>
              <a:t>pietei</a:t>
            </a:r>
            <a:r>
              <a:rPr lang="en-GB" sz="2000" dirty="0"/>
              <a:t>: </a:t>
            </a:r>
            <a:r>
              <a:rPr lang="en-GB" sz="2000" dirty="0" err="1"/>
              <a:t>Pozitiile</a:t>
            </a:r>
            <a:r>
              <a:rPr lang="en-GB" sz="2000" dirty="0"/>
              <a:t> </a:t>
            </a:r>
            <a:r>
              <a:rPr lang="en-GB" sz="2000" dirty="0" err="1"/>
              <a:t>deschise</a:t>
            </a:r>
            <a:r>
              <a:rPr lang="en-GB" sz="2000" dirty="0"/>
              <a:t> (Long/Short) cu </a:t>
            </a:r>
            <a:r>
              <a:rPr lang="en-GB" sz="2000" dirty="0" err="1"/>
              <a:t>instrumente</a:t>
            </a:r>
            <a:r>
              <a:rPr lang="en-GB" sz="2000" dirty="0"/>
              <a:t> </a:t>
            </a:r>
            <a:r>
              <a:rPr lang="en-GB" sz="2000" dirty="0" err="1"/>
              <a:t>financiare</a:t>
            </a:r>
            <a:r>
              <a:rPr lang="en-GB" sz="2000" dirty="0"/>
              <a:t> derivate pot fi </a:t>
            </a:r>
            <a:r>
              <a:rPr lang="en-GB" sz="2000" dirty="0" err="1"/>
              <a:t>deschise</a:t>
            </a:r>
            <a:r>
              <a:rPr lang="en-GB" sz="2000" dirty="0"/>
              <a:t> </a:t>
            </a:r>
            <a:r>
              <a:rPr lang="en-GB" sz="2000" dirty="0" err="1"/>
              <a:t>si</a:t>
            </a:r>
            <a:r>
              <a:rPr lang="en-GB" sz="2000" dirty="0"/>
              <a:t> </a:t>
            </a:r>
            <a:r>
              <a:rPr lang="en-GB" sz="2000" dirty="0" err="1"/>
              <a:t>inchise</a:t>
            </a:r>
            <a:r>
              <a:rPr lang="en-GB" sz="2000" dirty="0"/>
              <a:t> cu </a:t>
            </a:r>
            <a:r>
              <a:rPr lang="en-GB" sz="2000" dirty="0" err="1"/>
              <a:t>usurinta</a:t>
            </a:r>
            <a:r>
              <a:rPr lang="en-GB" sz="2000" dirty="0"/>
              <a:t> </a:t>
            </a:r>
            <a:r>
              <a:rPr lang="en-GB" sz="2000" dirty="0" err="1"/>
              <a:t>datorita</a:t>
            </a:r>
            <a:r>
              <a:rPr lang="en-GB" sz="2000" dirty="0"/>
              <a:t> </a:t>
            </a:r>
            <a:r>
              <a:rPr lang="en-GB" sz="2000" dirty="0" err="1"/>
              <a:t>atragerii</a:t>
            </a:r>
            <a:r>
              <a:rPr lang="en-GB" sz="2000" dirty="0"/>
              <a:t> </a:t>
            </a:r>
            <a:r>
              <a:rPr lang="en-GB" sz="2000" dirty="0" err="1"/>
              <a:t>unui</a:t>
            </a:r>
            <a:r>
              <a:rPr lang="en-GB" sz="2000" dirty="0"/>
              <a:t> </a:t>
            </a:r>
            <a:r>
              <a:rPr lang="en-GB" sz="2000" dirty="0" err="1"/>
              <a:t>numar</a:t>
            </a:r>
            <a:r>
              <a:rPr lang="en-GB" sz="2000" dirty="0"/>
              <a:t> mare de </a:t>
            </a:r>
            <a:r>
              <a:rPr lang="en-GB" sz="2000" dirty="0" err="1"/>
              <a:t>participanti</a:t>
            </a:r>
            <a:r>
              <a:rPr lang="en-GB" sz="2000" dirty="0"/>
              <a:t> </a:t>
            </a:r>
            <a:r>
              <a:rPr lang="en-GB" sz="2000" dirty="0" err="1"/>
              <a:t>intr</a:t>
            </a:r>
            <a:r>
              <a:rPr lang="en-GB" sz="2000" dirty="0"/>
              <a:t>-un </a:t>
            </a:r>
            <a:r>
              <a:rPr lang="en-GB" sz="2000" dirty="0" err="1"/>
              <a:t>cadru</a:t>
            </a:r>
            <a:r>
              <a:rPr lang="en-GB" sz="2000" dirty="0"/>
              <a:t> de </a:t>
            </a:r>
            <a:r>
              <a:rPr lang="en-GB" sz="2000" dirty="0" err="1"/>
              <a:t>negociere</a:t>
            </a:r>
            <a:r>
              <a:rPr lang="en-GB" sz="2000" dirty="0"/>
              <a:t> </a:t>
            </a:r>
            <a:r>
              <a:rPr lang="en-GB" sz="2000" dirty="0" err="1"/>
              <a:t>centralizat</a:t>
            </a:r>
            <a:r>
              <a:rPr lang="en-GB" sz="2000" dirty="0"/>
              <a:t> </a:t>
            </a:r>
            <a:r>
              <a:rPr lang="en-GB" sz="2000" dirty="0" err="1"/>
              <a:t>si</a:t>
            </a:r>
            <a:r>
              <a:rPr lang="en-GB" sz="2000" dirty="0"/>
              <a:t> </a:t>
            </a:r>
            <a:r>
              <a:rPr lang="en-GB" sz="2000" dirty="0" err="1"/>
              <a:t>formalizat</a:t>
            </a:r>
            <a:r>
              <a:rPr lang="en-GB" sz="2000" dirty="0"/>
              <a: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45807" y="3425387"/>
            <a:ext cx="3915269" cy="3292022"/>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62008" y="3708343"/>
            <a:ext cx="3821660" cy="2543141"/>
          </a:xfrm>
          <a:prstGeom prst="rect">
            <a:avLst/>
          </a:prstGeom>
        </p:spPr>
      </p:pic>
    </p:spTree>
    <p:extLst>
      <p:ext uri="{BB962C8B-B14F-4D97-AF65-F5344CB8AC3E}">
        <p14:creationId xmlns:p14="http://schemas.microsoft.com/office/powerpoint/2010/main" val="156867644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68166" y="204326"/>
            <a:ext cx="12023834" cy="4525329"/>
          </a:xfrm>
        </p:spPr>
        <p:txBody>
          <a:bodyPr>
            <a:normAutofit/>
          </a:bodyPr>
          <a:lstStyle/>
          <a:p>
            <a:pPr algn="just"/>
            <a:r>
              <a:rPr lang="en-GB" sz="2000" b="1" dirty="0" err="1"/>
              <a:t>Lichiditatea</a:t>
            </a:r>
            <a:r>
              <a:rPr lang="en-GB" sz="2000" b="1" dirty="0"/>
              <a:t> </a:t>
            </a:r>
            <a:r>
              <a:rPr lang="en-GB" sz="2000" b="1" dirty="0" err="1"/>
              <a:t>ridicata</a:t>
            </a:r>
            <a:r>
              <a:rPr lang="en-GB" sz="2000" b="1" dirty="0"/>
              <a:t> a </a:t>
            </a:r>
            <a:r>
              <a:rPr lang="en-GB" sz="2000" b="1" dirty="0" err="1"/>
              <a:t>pietelor</a:t>
            </a:r>
            <a:r>
              <a:rPr lang="en-GB" sz="2000" b="1" dirty="0"/>
              <a:t> </a:t>
            </a:r>
            <a:r>
              <a:rPr lang="en-GB" sz="2000" b="1" dirty="0" err="1"/>
              <a:t>bursiere</a:t>
            </a:r>
            <a:r>
              <a:rPr lang="en-GB" sz="2000" b="1" dirty="0"/>
              <a:t> </a:t>
            </a:r>
            <a:r>
              <a:rPr lang="en-GB" sz="2000" b="1" dirty="0" err="1"/>
              <a:t>este</a:t>
            </a:r>
            <a:r>
              <a:rPr lang="en-GB" sz="2000" b="1" dirty="0"/>
              <a:t> </a:t>
            </a:r>
            <a:r>
              <a:rPr lang="en-GB" sz="2000" b="1" dirty="0" err="1"/>
              <a:t>determinata</a:t>
            </a:r>
            <a:r>
              <a:rPr lang="en-GB" sz="2000" b="1" dirty="0"/>
              <a:t> in principal de </a:t>
            </a:r>
            <a:r>
              <a:rPr lang="en-GB" sz="2000" b="1" dirty="0" err="1" smtClean="0"/>
              <a:t>urmatoarele</a:t>
            </a:r>
            <a:r>
              <a:rPr lang="en-GB" sz="2000" b="1" dirty="0" smtClean="0"/>
              <a:t>:</a:t>
            </a:r>
          </a:p>
          <a:p>
            <a:pPr marL="109728" indent="0" algn="just">
              <a:buNone/>
            </a:pPr>
            <a:r>
              <a:rPr lang="en-GB" sz="2000" b="1" dirty="0"/>
              <a:t>-</a:t>
            </a:r>
            <a:r>
              <a:rPr lang="en-GB" sz="2000" dirty="0" err="1" smtClean="0"/>
              <a:t>fungibilitatea</a:t>
            </a:r>
            <a:r>
              <a:rPr lang="en-GB" sz="2000" dirty="0" smtClean="0"/>
              <a:t> </a:t>
            </a:r>
            <a:r>
              <a:rPr lang="en-GB" sz="2000" dirty="0" err="1"/>
              <a:t>instrumentelor</a:t>
            </a:r>
            <a:r>
              <a:rPr lang="en-GB" sz="2000" dirty="0"/>
              <a:t> </a:t>
            </a:r>
            <a:r>
              <a:rPr lang="en-GB" sz="2000" dirty="0" err="1"/>
              <a:t>financiare</a:t>
            </a:r>
            <a:r>
              <a:rPr lang="en-GB" sz="2000" dirty="0"/>
              <a:t> derivate </a:t>
            </a:r>
            <a:r>
              <a:rPr lang="en-GB" sz="2000" dirty="0" err="1"/>
              <a:t>ca</a:t>
            </a:r>
            <a:r>
              <a:rPr lang="en-GB" sz="2000" dirty="0"/>
              <a:t> </a:t>
            </a:r>
            <a:r>
              <a:rPr lang="en-GB" sz="2000" dirty="0" err="1"/>
              <a:t>urmare</a:t>
            </a:r>
            <a:r>
              <a:rPr lang="en-GB" sz="2000" dirty="0"/>
              <a:t> a </a:t>
            </a:r>
            <a:r>
              <a:rPr lang="en-GB" sz="2000" dirty="0" err="1"/>
              <a:t>standardizarii</a:t>
            </a:r>
            <a:r>
              <a:rPr lang="en-GB" sz="2000" dirty="0"/>
              <a:t> </a:t>
            </a:r>
            <a:r>
              <a:rPr lang="en-GB" sz="2000" dirty="0" err="1"/>
              <a:t>specificatiilor</a:t>
            </a:r>
            <a:r>
              <a:rPr lang="en-GB" sz="2000" dirty="0"/>
              <a:t> de contract. </a:t>
            </a:r>
            <a:endParaRPr lang="en-GB" sz="2000" dirty="0" smtClean="0"/>
          </a:p>
          <a:p>
            <a:pPr marL="109728" indent="0" algn="just">
              <a:buNone/>
            </a:pPr>
            <a:r>
              <a:rPr lang="en-GB" sz="2000" dirty="0" err="1" smtClean="0"/>
              <a:t>Inchiderea</a:t>
            </a:r>
            <a:r>
              <a:rPr lang="en-GB" sz="2000" dirty="0" smtClean="0"/>
              <a:t> </a:t>
            </a:r>
            <a:r>
              <a:rPr lang="en-GB" sz="2000" dirty="0" err="1"/>
              <a:t>unei</a:t>
            </a:r>
            <a:r>
              <a:rPr lang="en-GB" sz="2000" dirty="0"/>
              <a:t> </a:t>
            </a:r>
            <a:r>
              <a:rPr lang="en-GB" sz="2000" dirty="0" err="1"/>
              <a:t>pozitii</a:t>
            </a:r>
            <a:r>
              <a:rPr lang="en-GB" sz="2000" dirty="0"/>
              <a:t> </a:t>
            </a:r>
            <a:r>
              <a:rPr lang="en-GB" sz="2000" dirty="0" err="1"/>
              <a:t>deschise</a:t>
            </a:r>
            <a:r>
              <a:rPr lang="en-GB" sz="2000" dirty="0"/>
              <a:t> se </a:t>
            </a:r>
            <a:r>
              <a:rPr lang="en-GB" sz="2000" dirty="0" err="1"/>
              <a:t>realizeaza</a:t>
            </a:r>
            <a:r>
              <a:rPr lang="en-GB" sz="2000" dirty="0"/>
              <a:t> </a:t>
            </a:r>
            <a:r>
              <a:rPr lang="en-GB" sz="2000" dirty="0" err="1"/>
              <a:t>prin</a:t>
            </a:r>
            <a:r>
              <a:rPr lang="en-GB" sz="2000" dirty="0"/>
              <a:t> </a:t>
            </a:r>
            <a:r>
              <a:rPr lang="en-GB" sz="2000" dirty="0" err="1"/>
              <a:t>executarea</a:t>
            </a:r>
            <a:r>
              <a:rPr lang="en-GB" sz="2000" dirty="0"/>
              <a:t> in </a:t>
            </a:r>
            <a:r>
              <a:rPr lang="en-GB" sz="2000" dirty="0" err="1"/>
              <a:t>piata</a:t>
            </a:r>
            <a:r>
              <a:rPr lang="en-GB" sz="2000" dirty="0"/>
              <a:t> </a:t>
            </a:r>
            <a:r>
              <a:rPr lang="en-GB" sz="2000" dirty="0" err="1"/>
              <a:t>bursiera</a:t>
            </a:r>
            <a:r>
              <a:rPr lang="en-GB" sz="2000" dirty="0"/>
              <a:t> a </a:t>
            </a:r>
            <a:r>
              <a:rPr lang="en-GB" sz="2000" dirty="0" err="1"/>
              <a:t>unei</a:t>
            </a:r>
            <a:r>
              <a:rPr lang="en-GB" sz="2000" dirty="0"/>
              <a:t> </a:t>
            </a:r>
            <a:r>
              <a:rPr lang="en-GB" sz="2000" dirty="0" err="1"/>
              <a:t>tranzactii</a:t>
            </a:r>
            <a:r>
              <a:rPr lang="en-GB" sz="2000" dirty="0"/>
              <a:t> de </a:t>
            </a:r>
            <a:r>
              <a:rPr lang="en-GB" sz="2000" dirty="0" err="1"/>
              <a:t>sens</a:t>
            </a:r>
            <a:r>
              <a:rPr lang="en-GB" sz="2000" dirty="0"/>
              <a:t> opus, </a:t>
            </a:r>
            <a:r>
              <a:rPr lang="en-GB" sz="2000" dirty="0" err="1"/>
              <a:t>nefiind</a:t>
            </a:r>
            <a:r>
              <a:rPr lang="en-GB" sz="2000" dirty="0"/>
              <a:t> </a:t>
            </a:r>
            <a:r>
              <a:rPr lang="en-GB" sz="2000" dirty="0" err="1"/>
              <a:t>obligatoriu</a:t>
            </a:r>
            <a:r>
              <a:rPr lang="en-GB" sz="2000" dirty="0"/>
              <a:t> </a:t>
            </a:r>
            <a:r>
              <a:rPr lang="en-GB" sz="2000" dirty="0" err="1"/>
              <a:t>ca</a:t>
            </a:r>
            <a:r>
              <a:rPr lang="en-GB" sz="2000" dirty="0"/>
              <a:t> in </a:t>
            </a:r>
            <a:r>
              <a:rPr lang="en-GB" sz="2000" dirty="0" err="1"/>
              <a:t>contraparte</a:t>
            </a:r>
            <a:r>
              <a:rPr lang="en-GB" sz="2000" dirty="0"/>
              <a:t> </a:t>
            </a:r>
            <a:r>
              <a:rPr lang="en-GB" sz="2000" dirty="0" err="1"/>
              <a:t>sa</a:t>
            </a:r>
            <a:r>
              <a:rPr lang="en-GB" sz="2000" dirty="0"/>
              <a:t> se </a:t>
            </a:r>
            <a:r>
              <a:rPr lang="en-GB" sz="2000" dirty="0" err="1"/>
              <a:t>regaseasca</a:t>
            </a:r>
            <a:r>
              <a:rPr lang="en-GB" sz="2000" dirty="0"/>
              <a:t> </a:t>
            </a:r>
            <a:r>
              <a:rPr lang="en-GB" sz="2000" dirty="0" err="1"/>
              <a:t>aceeasi</a:t>
            </a:r>
            <a:r>
              <a:rPr lang="en-GB" sz="2000" dirty="0"/>
              <a:t> </a:t>
            </a:r>
            <a:r>
              <a:rPr lang="en-GB" sz="2000" dirty="0" err="1"/>
              <a:t>persoana</a:t>
            </a:r>
            <a:r>
              <a:rPr lang="en-GB" sz="2000" dirty="0"/>
              <a:t> din </a:t>
            </a:r>
            <a:r>
              <a:rPr lang="en-GB" sz="2000" dirty="0" err="1"/>
              <a:t>tranzactia</a:t>
            </a:r>
            <a:r>
              <a:rPr lang="en-GB" sz="2000" dirty="0"/>
              <a:t> </a:t>
            </a:r>
            <a:r>
              <a:rPr lang="en-GB" sz="2000" dirty="0" err="1"/>
              <a:t>initiala</a:t>
            </a:r>
            <a:r>
              <a:rPr lang="en-GB" sz="2000" dirty="0"/>
              <a:t>; </a:t>
            </a:r>
            <a:endParaRPr lang="en-GB" sz="2000" dirty="0" smtClean="0"/>
          </a:p>
          <a:p>
            <a:pPr marL="109728" indent="0" algn="just">
              <a:buNone/>
            </a:pPr>
            <a:r>
              <a:rPr lang="en-GB" sz="2000" dirty="0"/>
              <a:t>-</a:t>
            </a:r>
            <a:r>
              <a:rPr lang="en-GB" sz="2000" dirty="0" err="1" smtClean="0"/>
              <a:t>minimizarea</a:t>
            </a:r>
            <a:r>
              <a:rPr lang="en-GB" sz="2000" dirty="0" smtClean="0"/>
              <a:t> </a:t>
            </a:r>
            <a:r>
              <a:rPr lang="en-GB" sz="2000" dirty="0" err="1"/>
              <a:t>riscului</a:t>
            </a:r>
            <a:r>
              <a:rPr lang="en-GB" sz="2000" dirty="0"/>
              <a:t> de </a:t>
            </a:r>
            <a:r>
              <a:rPr lang="en-GB" sz="2000" dirty="0" err="1"/>
              <a:t>neindeplinire</a:t>
            </a:r>
            <a:r>
              <a:rPr lang="en-GB" sz="2000" dirty="0"/>
              <a:t> a </a:t>
            </a:r>
            <a:r>
              <a:rPr lang="en-GB" sz="2000" dirty="0" err="1"/>
              <a:t>obligatiilor</a:t>
            </a:r>
            <a:r>
              <a:rPr lang="en-GB" sz="2000" dirty="0"/>
              <a:t> care </a:t>
            </a:r>
            <a:r>
              <a:rPr lang="en-GB" sz="2000" dirty="0" err="1"/>
              <a:t>rezulta</a:t>
            </a:r>
            <a:r>
              <a:rPr lang="en-GB" sz="2000" dirty="0"/>
              <a:t> din </a:t>
            </a:r>
            <a:r>
              <a:rPr lang="en-GB" sz="2000" dirty="0" err="1"/>
              <a:t>detinerea</a:t>
            </a:r>
            <a:r>
              <a:rPr lang="en-GB" sz="2000" dirty="0"/>
              <a:t> </a:t>
            </a:r>
            <a:r>
              <a:rPr lang="en-GB" sz="2000" dirty="0" err="1"/>
              <a:t>unei</a:t>
            </a:r>
            <a:r>
              <a:rPr lang="en-GB" sz="2000" dirty="0"/>
              <a:t> </a:t>
            </a:r>
            <a:r>
              <a:rPr lang="en-GB" sz="2000" dirty="0" err="1"/>
              <a:t>pozitii</a:t>
            </a:r>
            <a:r>
              <a:rPr lang="en-GB" sz="2000" dirty="0"/>
              <a:t> </a:t>
            </a:r>
            <a:r>
              <a:rPr lang="en-GB" sz="2000" dirty="0" err="1"/>
              <a:t>deschise</a:t>
            </a:r>
            <a:r>
              <a:rPr lang="en-GB" sz="2000" dirty="0"/>
              <a:t> Long </a:t>
            </a:r>
            <a:r>
              <a:rPr lang="en-GB" sz="2000" dirty="0" err="1"/>
              <a:t>sau</a:t>
            </a:r>
            <a:r>
              <a:rPr lang="en-GB" sz="2000" dirty="0"/>
              <a:t> Short (</a:t>
            </a:r>
            <a:r>
              <a:rPr lang="en-GB" sz="2000" dirty="0" err="1"/>
              <a:t>riscul</a:t>
            </a:r>
            <a:r>
              <a:rPr lang="en-GB" sz="2000" dirty="0"/>
              <a:t> de default) </a:t>
            </a:r>
            <a:r>
              <a:rPr lang="en-GB" sz="2000" dirty="0" err="1"/>
              <a:t>ca</a:t>
            </a:r>
            <a:r>
              <a:rPr lang="en-GB" sz="2000" dirty="0"/>
              <a:t> </a:t>
            </a:r>
            <a:r>
              <a:rPr lang="en-GB" sz="2000" dirty="0" err="1"/>
              <a:t>urmare</a:t>
            </a:r>
            <a:r>
              <a:rPr lang="en-GB" sz="2000" dirty="0"/>
              <a:t> a </a:t>
            </a:r>
            <a:r>
              <a:rPr lang="en-GB" sz="2000" dirty="0" err="1"/>
              <a:t>faptului</a:t>
            </a:r>
            <a:r>
              <a:rPr lang="en-GB" sz="2000" dirty="0"/>
              <a:t> </a:t>
            </a:r>
            <a:r>
              <a:rPr lang="en-GB" sz="2000" dirty="0" err="1"/>
              <a:t>ca</a:t>
            </a:r>
            <a:r>
              <a:rPr lang="en-GB" sz="2000" dirty="0"/>
              <a:t> </a:t>
            </a:r>
            <a:r>
              <a:rPr lang="en-GB" sz="2000" dirty="0" err="1"/>
              <a:t>bursele</a:t>
            </a:r>
            <a:r>
              <a:rPr lang="en-GB" sz="2000" dirty="0"/>
              <a:t> </a:t>
            </a:r>
            <a:r>
              <a:rPr lang="en-GB" sz="2000" dirty="0" err="1"/>
              <a:t>recurg</a:t>
            </a:r>
            <a:r>
              <a:rPr lang="en-GB" sz="2000" dirty="0"/>
              <a:t> la </a:t>
            </a:r>
            <a:r>
              <a:rPr lang="en-GB" sz="2000" dirty="0" err="1"/>
              <a:t>serviciile</a:t>
            </a:r>
            <a:r>
              <a:rPr lang="en-GB" sz="2000" dirty="0"/>
              <a:t> </a:t>
            </a:r>
            <a:r>
              <a:rPr lang="en-GB" sz="2000" dirty="0" err="1"/>
              <a:t>unei</a:t>
            </a:r>
            <a:r>
              <a:rPr lang="en-GB" sz="2000" dirty="0"/>
              <a:t> </a:t>
            </a:r>
            <a:r>
              <a:rPr lang="en-GB" sz="2000" dirty="0" err="1"/>
              <a:t>entitati</a:t>
            </a:r>
            <a:r>
              <a:rPr lang="en-GB" sz="2000" dirty="0"/>
              <a:t> </a:t>
            </a:r>
            <a:r>
              <a:rPr lang="en-GB" sz="2000" dirty="0" err="1"/>
              <a:t>specializate</a:t>
            </a:r>
            <a:r>
              <a:rPr lang="en-GB" sz="2000" dirty="0"/>
              <a:t> in </a:t>
            </a:r>
            <a:r>
              <a:rPr lang="en-GB" sz="2000" dirty="0" err="1"/>
              <a:t>inregistrarea</a:t>
            </a:r>
            <a:r>
              <a:rPr lang="en-GB" sz="2000" dirty="0"/>
              <a:t> </a:t>
            </a:r>
            <a:r>
              <a:rPr lang="en-GB" sz="2000" dirty="0" err="1"/>
              <a:t>instrumentelor</a:t>
            </a:r>
            <a:r>
              <a:rPr lang="en-GB" sz="2000" dirty="0"/>
              <a:t> </a:t>
            </a:r>
            <a:r>
              <a:rPr lang="en-GB" sz="2000" dirty="0" err="1"/>
              <a:t>financiare</a:t>
            </a:r>
            <a:r>
              <a:rPr lang="en-GB" sz="2000" dirty="0"/>
              <a:t> derivate </a:t>
            </a:r>
            <a:r>
              <a:rPr lang="en-GB" sz="2000" dirty="0" err="1"/>
              <a:t>tranzactionate</a:t>
            </a:r>
            <a:r>
              <a:rPr lang="en-GB" sz="2000" dirty="0"/>
              <a:t> </a:t>
            </a:r>
            <a:r>
              <a:rPr lang="en-GB" sz="2000" dirty="0" err="1"/>
              <a:t>si</a:t>
            </a:r>
            <a:r>
              <a:rPr lang="en-GB" sz="2000" dirty="0"/>
              <a:t> </a:t>
            </a:r>
            <a:r>
              <a:rPr lang="en-GB" sz="2000" dirty="0" err="1"/>
              <a:t>garantarea</a:t>
            </a:r>
            <a:r>
              <a:rPr lang="en-GB" sz="2000" dirty="0"/>
              <a:t> </a:t>
            </a:r>
            <a:r>
              <a:rPr lang="en-GB" sz="2000" dirty="0" err="1"/>
              <a:t>indeplinirii</a:t>
            </a:r>
            <a:r>
              <a:rPr lang="en-GB" sz="2000" dirty="0"/>
              <a:t> </a:t>
            </a:r>
            <a:r>
              <a:rPr lang="en-GB" sz="2000" dirty="0" err="1"/>
              <a:t>obligatiilor</a:t>
            </a:r>
            <a:r>
              <a:rPr lang="en-GB" sz="2000" dirty="0"/>
              <a:t> care </a:t>
            </a:r>
            <a:r>
              <a:rPr lang="en-GB" sz="2000" dirty="0" err="1"/>
              <a:t>decurg</a:t>
            </a:r>
            <a:r>
              <a:rPr lang="en-GB" sz="2000" dirty="0"/>
              <a:t> din </a:t>
            </a:r>
            <a:r>
              <a:rPr lang="en-GB" sz="2000" dirty="0" err="1"/>
              <a:t>detinerea</a:t>
            </a:r>
            <a:r>
              <a:rPr lang="en-GB" sz="2000" dirty="0"/>
              <a:t> </a:t>
            </a:r>
            <a:r>
              <a:rPr lang="en-GB" sz="2000" dirty="0" err="1"/>
              <a:t>unei</a:t>
            </a:r>
            <a:r>
              <a:rPr lang="en-GB" sz="2000" dirty="0"/>
              <a:t> </a:t>
            </a:r>
            <a:r>
              <a:rPr lang="en-GB" sz="2000" dirty="0" err="1"/>
              <a:t>pozitii</a:t>
            </a:r>
            <a:r>
              <a:rPr lang="en-GB" sz="2000" dirty="0"/>
              <a:t> </a:t>
            </a:r>
            <a:r>
              <a:rPr lang="en-GB" sz="2000" dirty="0" err="1"/>
              <a:t>deschise</a:t>
            </a:r>
            <a:r>
              <a:rPr lang="en-GB" sz="2000" dirty="0"/>
              <a:t> cu </a:t>
            </a:r>
            <a:r>
              <a:rPr lang="en-GB" sz="2000" dirty="0" err="1"/>
              <a:t>astfel</a:t>
            </a:r>
            <a:r>
              <a:rPr lang="en-GB" sz="2000" dirty="0"/>
              <a:t> de </a:t>
            </a:r>
            <a:r>
              <a:rPr lang="en-GB" sz="2000" dirty="0" err="1"/>
              <a:t>instrumente</a:t>
            </a:r>
            <a:r>
              <a:rPr lang="en-GB" sz="2000" dirty="0"/>
              <a:t> (</a:t>
            </a:r>
            <a:r>
              <a:rPr lang="en-GB" sz="2000" dirty="0" err="1"/>
              <a:t>managementul</a:t>
            </a:r>
            <a:r>
              <a:rPr lang="en-GB" sz="2000" dirty="0"/>
              <a:t> </a:t>
            </a:r>
            <a:r>
              <a:rPr lang="en-GB" sz="2000" dirty="0" err="1"/>
              <a:t>riscului</a:t>
            </a:r>
            <a:r>
              <a:rPr lang="en-GB" sz="2000" dirty="0"/>
              <a:t>), </a:t>
            </a:r>
            <a:r>
              <a:rPr lang="en-GB" sz="2000" dirty="0" err="1"/>
              <a:t>denumita</a:t>
            </a:r>
            <a:r>
              <a:rPr lang="en-GB" sz="2000" dirty="0"/>
              <a:t> „casa de </a:t>
            </a:r>
            <a:r>
              <a:rPr lang="en-GB" sz="2000" dirty="0" err="1" smtClean="0"/>
              <a:t>compensare</a:t>
            </a:r>
            <a:r>
              <a:rPr lang="en-GB" sz="2000" dirty="0" smtClean="0"/>
              <a:t>/ </a:t>
            </a:r>
            <a:r>
              <a:rPr lang="en-GB" sz="2000" dirty="0" err="1"/>
              <a:t>contraparte</a:t>
            </a:r>
            <a:r>
              <a:rPr lang="en-GB" sz="2000" dirty="0"/>
              <a:t> </a:t>
            </a:r>
            <a:r>
              <a:rPr lang="en-GB" sz="2000" dirty="0" err="1"/>
              <a:t>centrala</a:t>
            </a:r>
            <a:r>
              <a:rPr lang="en-GB" sz="2000" dirty="0"/>
              <a:t>”. </a:t>
            </a:r>
            <a:endParaRPr lang="en-GB" sz="2000" dirty="0" smtClean="0"/>
          </a:p>
          <a:p>
            <a:pPr marL="109728" indent="0" algn="just">
              <a:buNone/>
            </a:pPr>
            <a:r>
              <a:rPr lang="en-GB" sz="2000" dirty="0"/>
              <a:t>-</a:t>
            </a:r>
            <a:r>
              <a:rPr lang="en-GB" sz="2000" dirty="0" err="1" smtClean="0"/>
              <a:t>costurile</a:t>
            </a:r>
            <a:r>
              <a:rPr lang="en-GB" sz="2000" dirty="0" smtClean="0"/>
              <a:t> </a:t>
            </a:r>
            <a:r>
              <a:rPr lang="en-GB" sz="2000" dirty="0" err="1"/>
              <a:t>reduse</a:t>
            </a:r>
            <a:r>
              <a:rPr lang="en-GB" sz="2000" dirty="0"/>
              <a:t> de </a:t>
            </a:r>
            <a:r>
              <a:rPr lang="en-GB" sz="2000" dirty="0" err="1"/>
              <a:t>operare</a:t>
            </a:r>
            <a:r>
              <a:rPr lang="en-GB" sz="2000" dirty="0"/>
              <a:t> (</a:t>
            </a:r>
            <a:r>
              <a:rPr lang="en-GB" sz="2000" dirty="0" err="1"/>
              <a:t>tranzactionare</a:t>
            </a:r>
            <a:r>
              <a:rPr lang="en-GB" sz="2000" dirty="0"/>
              <a:t> </a:t>
            </a:r>
            <a:r>
              <a:rPr lang="en-GB" sz="2000" dirty="0" err="1"/>
              <a:t>si</a:t>
            </a:r>
            <a:r>
              <a:rPr lang="en-GB" sz="2000" dirty="0"/>
              <a:t> post-</a:t>
            </a:r>
            <a:r>
              <a:rPr lang="en-GB" sz="2000" dirty="0" err="1"/>
              <a:t>tranzactionare</a:t>
            </a:r>
            <a:r>
              <a:rPr lang="en-GB" sz="2000" dirty="0"/>
              <a:t>) </a:t>
            </a:r>
            <a:r>
              <a:rPr lang="en-GB" sz="2000" dirty="0" err="1"/>
              <a:t>comparativ</a:t>
            </a:r>
            <a:r>
              <a:rPr lang="en-GB" sz="2000" dirty="0"/>
              <a:t> cu </a:t>
            </a:r>
            <a:r>
              <a:rPr lang="en-GB" sz="2000" dirty="0" err="1"/>
              <a:t>cele</a:t>
            </a:r>
            <a:r>
              <a:rPr lang="en-GB" sz="2000" dirty="0"/>
              <a:t> </a:t>
            </a:r>
            <a:r>
              <a:rPr lang="en-GB" sz="2000" dirty="0" err="1"/>
              <a:t>corespunzatoare</a:t>
            </a:r>
            <a:r>
              <a:rPr lang="en-GB" sz="2000" dirty="0"/>
              <a:t> </a:t>
            </a:r>
            <a:r>
              <a:rPr lang="en-GB" sz="2000" dirty="0" err="1"/>
              <a:t>tranzactionarii</a:t>
            </a:r>
            <a:r>
              <a:rPr lang="en-GB" sz="2000" dirty="0"/>
              <a:t> </a:t>
            </a:r>
            <a:r>
              <a:rPr lang="en-GB" sz="2000" dirty="0" err="1"/>
              <a:t>activelor</a:t>
            </a:r>
            <a:r>
              <a:rPr lang="en-GB" sz="2000" dirty="0"/>
              <a:t> </a:t>
            </a:r>
            <a:r>
              <a:rPr lang="en-GB" sz="2000" dirty="0" err="1"/>
              <a:t>suport</a:t>
            </a:r>
            <a:r>
              <a:rPr lang="en-GB" sz="2000" dirty="0"/>
              <a: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37993" y="4508938"/>
            <a:ext cx="2972632" cy="2021827"/>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64915" y="4342970"/>
            <a:ext cx="4486480" cy="2388905"/>
          </a:xfrm>
          <a:prstGeom prst="rect">
            <a:avLst/>
          </a:prstGeom>
        </p:spPr>
      </p:pic>
    </p:spTree>
    <p:extLst>
      <p:ext uri="{BB962C8B-B14F-4D97-AF65-F5344CB8AC3E}">
        <p14:creationId xmlns:p14="http://schemas.microsoft.com/office/powerpoint/2010/main" val="215945316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0"/>
            <a:ext cx="11992303" cy="6669439"/>
          </a:xfrm>
        </p:spPr>
        <p:txBody>
          <a:bodyPr>
            <a:noAutofit/>
          </a:bodyPr>
          <a:lstStyle/>
          <a:p>
            <a:pPr algn="just"/>
            <a:r>
              <a:rPr lang="en-GB" sz="1800" b="1" dirty="0" err="1"/>
              <a:t>Pietele</a:t>
            </a:r>
            <a:r>
              <a:rPr lang="en-GB" sz="1800" b="1" dirty="0"/>
              <a:t> extra-</a:t>
            </a:r>
            <a:r>
              <a:rPr lang="en-GB" sz="1800" b="1" dirty="0" err="1"/>
              <a:t>bursiere</a:t>
            </a:r>
            <a:r>
              <a:rPr lang="en-GB" sz="1800" b="1" dirty="0"/>
              <a:t> („over-the-counter markets” - OTC) </a:t>
            </a:r>
            <a:endParaRPr lang="en-GB" sz="1800" b="1" dirty="0" smtClean="0"/>
          </a:p>
          <a:p>
            <a:pPr marL="109728" indent="0" algn="just">
              <a:buNone/>
            </a:pPr>
            <a:r>
              <a:rPr lang="en-GB" sz="1800" dirty="0" err="1" smtClean="0"/>
              <a:t>Tranzactiile</a:t>
            </a:r>
            <a:r>
              <a:rPr lang="en-GB" sz="1800" dirty="0" smtClean="0"/>
              <a:t> </a:t>
            </a:r>
            <a:r>
              <a:rPr lang="en-GB" sz="1800" dirty="0" err="1"/>
              <a:t>incheiate</a:t>
            </a:r>
            <a:r>
              <a:rPr lang="en-GB" sz="1800" dirty="0"/>
              <a:t> in </a:t>
            </a:r>
            <a:r>
              <a:rPr lang="en-GB" sz="1800" dirty="0" err="1"/>
              <a:t>cadrul</a:t>
            </a:r>
            <a:r>
              <a:rPr lang="en-GB" sz="1800" dirty="0"/>
              <a:t> </a:t>
            </a:r>
            <a:r>
              <a:rPr lang="en-GB" sz="1800" dirty="0" err="1"/>
              <a:t>acestor</a:t>
            </a:r>
            <a:r>
              <a:rPr lang="en-GB" sz="1800" dirty="0"/>
              <a:t> </a:t>
            </a:r>
            <a:r>
              <a:rPr lang="en-GB" sz="1800" dirty="0" err="1"/>
              <a:t>piete</a:t>
            </a:r>
            <a:r>
              <a:rPr lang="en-GB" sz="1800" dirty="0"/>
              <a:t> nu </a:t>
            </a:r>
            <a:r>
              <a:rPr lang="en-GB" sz="1800" dirty="0" err="1"/>
              <a:t>fac</a:t>
            </a:r>
            <a:r>
              <a:rPr lang="en-GB" sz="1800" dirty="0"/>
              <a:t> </a:t>
            </a:r>
            <a:r>
              <a:rPr lang="en-GB" sz="1800" dirty="0" err="1"/>
              <a:t>obiectul</a:t>
            </a:r>
            <a:r>
              <a:rPr lang="en-GB" sz="1800" dirty="0"/>
              <a:t> </a:t>
            </a:r>
            <a:r>
              <a:rPr lang="en-GB" sz="1800" dirty="0" err="1"/>
              <a:t>reglementarii</a:t>
            </a:r>
            <a:r>
              <a:rPr lang="en-GB" sz="1800" dirty="0"/>
              <a:t> </a:t>
            </a:r>
            <a:r>
              <a:rPr lang="en-GB" sz="1800" dirty="0" err="1"/>
              <a:t>si</a:t>
            </a:r>
            <a:r>
              <a:rPr lang="en-GB" sz="1800" dirty="0"/>
              <a:t> </a:t>
            </a:r>
            <a:r>
              <a:rPr lang="en-GB" sz="1800" dirty="0" err="1"/>
              <a:t>supravegherii</a:t>
            </a:r>
            <a:r>
              <a:rPr lang="en-GB" sz="1800" dirty="0"/>
              <a:t> de </a:t>
            </a:r>
            <a:r>
              <a:rPr lang="en-GB" sz="1800" dirty="0" err="1"/>
              <a:t>catre</a:t>
            </a:r>
            <a:r>
              <a:rPr lang="en-GB" sz="1800" dirty="0"/>
              <a:t> o </a:t>
            </a:r>
            <a:r>
              <a:rPr lang="en-GB" sz="1800" dirty="0" err="1"/>
              <a:t>autoritate</a:t>
            </a:r>
            <a:r>
              <a:rPr lang="en-GB" sz="1800" dirty="0"/>
              <a:t> </a:t>
            </a:r>
            <a:r>
              <a:rPr lang="en-GB" sz="1800" dirty="0" err="1"/>
              <a:t>publica</a:t>
            </a:r>
            <a:r>
              <a:rPr lang="en-GB" sz="1800" dirty="0"/>
              <a:t> </a:t>
            </a:r>
            <a:r>
              <a:rPr lang="en-GB" sz="1800" dirty="0" err="1"/>
              <a:t>si</a:t>
            </a:r>
            <a:r>
              <a:rPr lang="en-GB" sz="1800" dirty="0"/>
              <a:t> au </a:t>
            </a:r>
            <a:r>
              <a:rPr lang="en-GB" sz="1800" dirty="0" err="1"/>
              <a:t>caracter</a:t>
            </a:r>
            <a:r>
              <a:rPr lang="en-GB" sz="1800" dirty="0"/>
              <a:t> </a:t>
            </a:r>
            <a:r>
              <a:rPr lang="en-GB" sz="1800" dirty="0" err="1"/>
              <a:t>privat</a:t>
            </a:r>
            <a:r>
              <a:rPr lang="en-GB" sz="1800" dirty="0"/>
              <a:t>, </a:t>
            </a:r>
            <a:r>
              <a:rPr lang="en-GB" sz="1800" dirty="0" err="1"/>
              <a:t>statisticile</a:t>
            </a:r>
            <a:r>
              <a:rPr lang="en-GB" sz="1800" dirty="0"/>
              <a:t> cu </a:t>
            </a:r>
            <a:r>
              <a:rPr lang="en-GB" sz="1800" dirty="0" err="1"/>
              <a:t>privire</a:t>
            </a:r>
            <a:r>
              <a:rPr lang="en-GB" sz="1800" dirty="0"/>
              <a:t> la </a:t>
            </a:r>
            <a:r>
              <a:rPr lang="en-GB" sz="1800" dirty="0" err="1"/>
              <a:t>indicatorii</a:t>
            </a:r>
            <a:r>
              <a:rPr lang="en-GB" sz="1800" dirty="0"/>
              <a:t> de </a:t>
            </a:r>
            <a:r>
              <a:rPr lang="en-GB" sz="1800" dirty="0" err="1"/>
              <a:t>piata</a:t>
            </a:r>
            <a:r>
              <a:rPr lang="en-GB" sz="1800" dirty="0"/>
              <a:t> </a:t>
            </a:r>
            <a:r>
              <a:rPr lang="en-GB" sz="1800" dirty="0" err="1"/>
              <a:t>nefiind</a:t>
            </a:r>
            <a:r>
              <a:rPr lang="en-GB" sz="1800" dirty="0"/>
              <a:t> </a:t>
            </a:r>
            <a:r>
              <a:rPr lang="en-GB" sz="1800" dirty="0" err="1"/>
              <a:t>disponibile</a:t>
            </a:r>
            <a:r>
              <a:rPr lang="en-GB" sz="1800" dirty="0"/>
              <a:t> </a:t>
            </a:r>
            <a:r>
              <a:rPr lang="en-GB" sz="1800" dirty="0" err="1"/>
              <a:t>catre</a:t>
            </a:r>
            <a:r>
              <a:rPr lang="en-GB" sz="1800" dirty="0"/>
              <a:t> </a:t>
            </a:r>
            <a:r>
              <a:rPr lang="en-GB" sz="1800" dirty="0" err="1"/>
              <a:t>publicul</a:t>
            </a:r>
            <a:r>
              <a:rPr lang="en-GB" sz="1800" dirty="0"/>
              <a:t> </a:t>
            </a:r>
            <a:r>
              <a:rPr lang="en-GB" sz="1800" dirty="0" err="1"/>
              <a:t>larg</a:t>
            </a:r>
            <a:r>
              <a:rPr lang="en-GB" sz="1800" dirty="0"/>
              <a:t>. In </a:t>
            </a:r>
            <a:r>
              <a:rPr lang="en-GB" sz="1800" dirty="0" err="1"/>
              <a:t>cadrul</a:t>
            </a:r>
            <a:r>
              <a:rPr lang="en-GB" sz="1800" dirty="0"/>
              <a:t> </a:t>
            </a:r>
            <a:r>
              <a:rPr lang="en-GB" sz="1800" dirty="0" err="1"/>
              <a:t>pietelor</a:t>
            </a:r>
            <a:r>
              <a:rPr lang="en-GB" sz="1800" dirty="0"/>
              <a:t> OTC, </a:t>
            </a:r>
            <a:r>
              <a:rPr lang="en-GB" sz="1800" dirty="0" err="1"/>
              <a:t>cererea</a:t>
            </a:r>
            <a:r>
              <a:rPr lang="en-GB" sz="1800" dirty="0"/>
              <a:t> </a:t>
            </a:r>
            <a:r>
              <a:rPr lang="en-GB" sz="1800" dirty="0" err="1"/>
              <a:t>si</a:t>
            </a:r>
            <a:r>
              <a:rPr lang="en-GB" sz="1800" dirty="0"/>
              <a:t> </a:t>
            </a:r>
            <a:r>
              <a:rPr lang="en-GB" sz="1800" dirty="0" err="1"/>
              <a:t>oferta</a:t>
            </a:r>
            <a:r>
              <a:rPr lang="en-GB" sz="1800" dirty="0"/>
              <a:t> se „</a:t>
            </a:r>
            <a:r>
              <a:rPr lang="en-GB" sz="1800" dirty="0" err="1"/>
              <a:t>intalnesc</a:t>
            </a:r>
            <a:r>
              <a:rPr lang="en-GB" sz="1800" dirty="0"/>
              <a:t>” </a:t>
            </a:r>
            <a:r>
              <a:rPr lang="en-GB" sz="1800" dirty="0" err="1"/>
              <a:t>prin</a:t>
            </a:r>
            <a:r>
              <a:rPr lang="en-GB" sz="1800" dirty="0"/>
              <a:t> </a:t>
            </a:r>
            <a:r>
              <a:rPr lang="en-GB" sz="1800" dirty="0" err="1"/>
              <a:t>intermediul</a:t>
            </a:r>
            <a:r>
              <a:rPr lang="en-GB" sz="1800" dirty="0"/>
              <a:t> </a:t>
            </a:r>
            <a:r>
              <a:rPr lang="en-GB" sz="1800" dirty="0" err="1"/>
              <a:t>unor</a:t>
            </a:r>
            <a:r>
              <a:rPr lang="en-GB" sz="1800" dirty="0"/>
              <a:t> </a:t>
            </a:r>
            <a:r>
              <a:rPr lang="en-GB" sz="1800" dirty="0" err="1"/>
              <a:t>institutii</a:t>
            </a:r>
            <a:r>
              <a:rPr lang="en-GB" sz="1800" dirty="0"/>
              <a:t> </a:t>
            </a:r>
            <a:r>
              <a:rPr lang="en-GB" sz="1800" dirty="0" err="1"/>
              <a:t>financiare</a:t>
            </a:r>
            <a:r>
              <a:rPr lang="en-GB" sz="1800" dirty="0"/>
              <a:t> </a:t>
            </a:r>
            <a:r>
              <a:rPr lang="en-GB" sz="1800" dirty="0" err="1"/>
              <a:t>specializate</a:t>
            </a:r>
            <a:r>
              <a:rPr lang="en-GB" sz="1800" dirty="0"/>
              <a:t> (</a:t>
            </a:r>
            <a:r>
              <a:rPr lang="en-GB" sz="1800" dirty="0" err="1"/>
              <a:t>dealeri</a:t>
            </a:r>
            <a:r>
              <a:rPr lang="en-GB" sz="1800" dirty="0"/>
              <a:t>) care </a:t>
            </a:r>
            <a:r>
              <a:rPr lang="en-GB" sz="1800" dirty="0" err="1"/>
              <a:t>utilizeaza</a:t>
            </a:r>
            <a:r>
              <a:rPr lang="en-GB" sz="1800" dirty="0"/>
              <a:t> </a:t>
            </a:r>
            <a:r>
              <a:rPr lang="en-GB" sz="1800" b="1" dirty="0" err="1"/>
              <a:t>tehnici</a:t>
            </a:r>
            <a:r>
              <a:rPr lang="en-GB" sz="1800" b="1" dirty="0"/>
              <a:t> de </a:t>
            </a:r>
            <a:r>
              <a:rPr lang="en-GB" sz="1800" b="1" dirty="0" err="1"/>
              <a:t>negociere</a:t>
            </a:r>
            <a:r>
              <a:rPr lang="en-GB" sz="1800" b="1" dirty="0"/>
              <a:t> </a:t>
            </a:r>
            <a:r>
              <a:rPr lang="en-GB" sz="1800" b="1" dirty="0" err="1"/>
              <a:t>prin</a:t>
            </a:r>
            <a:r>
              <a:rPr lang="en-GB" sz="1800" b="1" dirty="0"/>
              <a:t> </a:t>
            </a:r>
            <a:r>
              <a:rPr lang="en-GB" sz="1800" b="1" dirty="0" err="1"/>
              <a:t>telefon</a:t>
            </a:r>
            <a:r>
              <a:rPr lang="en-GB" sz="1800" b="1" dirty="0"/>
              <a:t> </a:t>
            </a:r>
            <a:r>
              <a:rPr lang="en-GB" sz="1800" b="1" dirty="0" err="1"/>
              <a:t>sau</a:t>
            </a:r>
            <a:r>
              <a:rPr lang="en-GB" sz="1800" b="1" dirty="0"/>
              <a:t> </a:t>
            </a:r>
            <a:r>
              <a:rPr lang="en-GB" sz="1800" b="1" dirty="0" err="1"/>
              <a:t>prin</a:t>
            </a:r>
            <a:r>
              <a:rPr lang="en-GB" sz="1800" b="1" dirty="0"/>
              <a:t> </a:t>
            </a:r>
            <a:r>
              <a:rPr lang="en-GB" sz="1800" b="1" dirty="0" err="1"/>
              <a:t>intermediul</a:t>
            </a:r>
            <a:r>
              <a:rPr lang="en-GB" sz="1800" b="1" dirty="0"/>
              <a:t> </a:t>
            </a:r>
            <a:r>
              <a:rPr lang="en-GB" sz="1800" b="1" dirty="0" err="1"/>
              <a:t>unor</a:t>
            </a:r>
            <a:r>
              <a:rPr lang="en-GB" sz="1800" b="1" dirty="0"/>
              <a:t> </a:t>
            </a:r>
            <a:r>
              <a:rPr lang="en-GB" sz="1800" b="1" dirty="0" err="1"/>
              <a:t>sisteme</a:t>
            </a:r>
            <a:r>
              <a:rPr lang="en-GB" sz="1800" b="1" dirty="0"/>
              <a:t> </a:t>
            </a:r>
            <a:r>
              <a:rPr lang="en-GB" sz="1800" b="1" dirty="0" err="1"/>
              <a:t>electronice</a:t>
            </a:r>
            <a:r>
              <a:rPr lang="en-GB" sz="1800" dirty="0"/>
              <a:t>. </a:t>
            </a:r>
            <a:endParaRPr lang="en-GB" sz="1800" dirty="0" smtClean="0"/>
          </a:p>
          <a:p>
            <a:pPr marL="109728" indent="0" algn="just">
              <a:buNone/>
            </a:pPr>
            <a:r>
              <a:rPr lang="en-GB" sz="1800" b="1" dirty="0" err="1" smtClean="0"/>
              <a:t>Elementul</a:t>
            </a:r>
            <a:r>
              <a:rPr lang="en-GB" sz="1800" b="1" dirty="0" smtClean="0"/>
              <a:t> </a:t>
            </a:r>
            <a:r>
              <a:rPr lang="en-GB" sz="1800" b="1" dirty="0"/>
              <a:t>principal care </a:t>
            </a:r>
            <a:r>
              <a:rPr lang="en-GB" sz="1800" b="1" dirty="0" err="1"/>
              <a:t>caracterizeaza</a:t>
            </a:r>
            <a:r>
              <a:rPr lang="en-GB" sz="1800" b="1" dirty="0"/>
              <a:t> </a:t>
            </a:r>
            <a:r>
              <a:rPr lang="en-GB" sz="1800" b="1" dirty="0" err="1"/>
              <a:t>tranzactionarea</a:t>
            </a:r>
            <a:r>
              <a:rPr lang="en-GB" sz="1800" b="1" dirty="0"/>
              <a:t> </a:t>
            </a:r>
            <a:r>
              <a:rPr lang="en-GB" sz="1800" b="1" dirty="0" err="1"/>
              <a:t>instrumentelor</a:t>
            </a:r>
            <a:r>
              <a:rPr lang="en-GB" sz="1800" b="1" dirty="0"/>
              <a:t> </a:t>
            </a:r>
            <a:r>
              <a:rPr lang="en-GB" sz="1800" b="1" dirty="0" err="1"/>
              <a:t>financiare</a:t>
            </a:r>
            <a:r>
              <a:rPr lang="en-GB" sz="1800" b="1" dirty="0"/>
              <a:t> derivate in </a:t>
            </a:r>
            <a:r>
              <a:rPr lang="en-GB" sz="1800" b="1" dirty="0" err="1"/>
              <a:t>cadrul</a:t>
            </a:r>
            <a:r>
              <a:rPr lang="en-GB" sz="1800" b="1" dirty="0"/>
              <a:t> </a:t>
            </a:r>
            <a:r>
              <a:rPr lang="en-GB" sz="1800" b="1" dirty="0" err="1"/>
              <a:t>pietelor</a:t>
            </a:r>
            <a:r>
              <a:rPr lang="en-GB" sz="1800" b="1" dirty="0"/>
              <a:t> OTC </a:t>
            </a:r>
            <a:r>
              <a:rPr lang="en-GB" sz="1800" b="1" dirty="0" err="1"/>
              <a:t>il</a:t>
            </a:r>
            <a:r>
              <a:rPr lang="en-GB" sz="1800" b="1" dirty="0"/>
              <a:t> </a:t>
            </a:r>
            <a:r>
              <a:rPr lang="en-GB" sz="1800" b="1" dirty="0" err="1"/>
              <a:t>constituie</a:t>
            </a:r>
            <a:r>
              <a:rPr lang="en-GB" sz="1800" b="1" dirty="0"/>
              <a:t> </a:t>
            </a:r>
            <a:r>
              <a:rPr lang="en-GB" sz="1800" b="1" dirty="0" err="1"/>
              <a:t>faptul</a:t>
            </a:r>
            <a:r>
              <a:rPr lang="en-GB" sz="1800" b="1" dirty="0"/>
              <a:t> </a:t>
            </a:r>
            <a:r>
              <a:rPr lang="en-GB" sz="1800" b="1" dirty="0" err="1"/>
              <a:t>ca</a:t>
            </a:r>
            <a:r>
              <a:rPr lang="en-GB" sz="1800" b="1" dirty="0"/>
              <a:t> </a:t>
            </a:r>
            <a:r>
              <a:rPr lang="en-GB" sz="1800" b="1" dirty="0" err="1"/>
              <a:t>elementele</a:t>
            </a:r>
            <a:r>
              <a:rPr lang="en-GB" sz="1800" b="1" dirty="0"/>
              <a:t> </a:t>
            </a:r>
            <a:r>
              <a:rPr lang="en-GB" sz="1800" b="1" dirty="0" err="1"/>
              <a:t>caracteristice</a:t>
            </a:r>
            <a:r>
              <a:rPr lang="en-GB" sz="1800" b="1" dirty="0"/>
              <a:t> </a:t>
            </a:r>
            <a:r>
              <a:rPr lang="en-GB" sz="1800" dirty="0"/>
              <a:t>(</a:t>
            </a:r>
            <a:r>
              <a:rPr lang="en-GB" sz="1800" dirty="0" err="1"/>
              <a:t>specificatiile</a:t>
            </a:r>
            <a:r>
              <a:rPr lang="en-GB" sz="1800" dirty="0"/>
              <a:t> de contract) nu </a:t>
            </a:r>
            <a:r>
              <a:rPr lang="en-GB" sz="1800" dirty="0" err="1"/>
              <a:t>sunt</a:t>
            </a:r>
            <a:r>
              <a:rPr lang="en-GB" sz="1800" dirty="0"/>
              <a:t> </a:t>
            </a:r>
            <a:r>
              <a:rPr lang="en-GB" sz="1800" dirty="0" err="1"/>
              <a:t>standardizate</a:t>
            </a:r>
            <a:r>
              <a:rPr lang="en-GB" sz="1800" dirty="0"/>
              <a:t>, </a:t>
            </a:r>
            <a:r>
              <a:rPr lang="en-GB" sz="1800" dirty="0" err="1"/>
              <a:t>acestea</a:t>
            </a:r>
            <a:r>
              <a:rPr lang="en-GB" sz="1800" dirty="0"/>
              <a:t> </a:t>
            </a:r>
            <a:r>
              <a:rPr lang="en-GB" sz="1800" dirty="0" err="1"/>
              <a:t>fiind</a:t>
            </a:r>
            <a:r>
              <a:rPr lang="en-GB" sz="1800" dirty="0"/>
              <a:t> </a:t>
            </a:r>
            <a:r>
              <a:rPr lang="en-GB" sz="1800" dirty="0" err="1"/>
              <a:t>adaptate</a:t>
            </a:r>
            <a:r>
              <a:rPr lang="en-GB" sz="1800" dirty="0"/>
              <a:t> in </a:t>
            </a:r>
            <a:r>
              <a:rPr lang="en-GB" sz="1800" dirty="0" err="1"/>
              <a:t>functie</a:t>
            </a:r>
            <a:r>
              <a:rPr lang="en-GB" sz="1800" dirty="0"/>
              <a:t> de </a:t>
            </a:r>
            <a:r>
              <a:rPr lang="en-GB" sz="1800" dirty="0" err="1"/>
              <a:t>particularitatile</a:t>
            </a:r>
            <a:r>
              <a:rPr lang="en-GB" sz="1800" dirty="0"/>
              <a:t> </a:t>
            </a:r>
            <a:r>
              <a:rPr lang="en-GB" sz="1800" dirty="0" err="1"/>
              <a:t>ambelor</a:t>
            </a:r>
            <a:r>
              <a:rPr lang="en-GB" sz="1800" dirty="0"/>
              <a:t> </a:t>
            </a:r>
            <a:r>
              <a:rPr lang="en-GB" sz="1800" dirty="0" err="1"/>
              <a:t>parti</a:t>
            </a:r>
            <a:r>
              <a:rPr lang="en-GB" sz="1800" dirty="0"/>
              <a:t> la </a:t>
            </a:r>
            <a:r>
              <a:rPr lang="en-GB" sz="1800" dirty="0" err="1"/>
              <a:t>tranzactie</a:t>
            </a:r>
            <a:r>
              <a:rPr lang="en-GB" sz="1800" dirty="0"/>
              <a:t>. </a:t>
            </a:r>
            <a:r>
              <a:rPr lang="en-GB" sz="1800" dirty="0" err="1"/>
              <a:t>Lipsa</a:t>
            </a:r>
            <a:r>
              <a:rPr lang="en-GB" sz="1800" dirty="0"/>
              <a:t> </a:t>
            </a:r>
            <a:r>
              <a:rPr lang="en-GB" sz="1800" dirty="0" err="1"/>
              <a:t>standardizarii</a:t>
            </a:r>
            <a:r>
              <a:rPr lang="en-GB" sz="1800" dirty="0"/>
              <a:t> </a:t>
            </a:r>
            <a:r>
              <a:rPr lang="en-GB" sz="1800" dirty="0" err="1"/>
              <a:t>specificatiilor</a:t>
            </a:r>
            <a:r>
              <a:rPr lang="en-GB" sz="1800" dirty="0"/>
              <a:t> de contract are </a:t>
            </a:r>
            <a:r>
              <a:rPr lang="en-GB" sz="1800" dirty="0" err="1"/>
              <a:t>drept</a:t>
            </a:r>
            <a:r>
              <a:rPr lang="en-GB" sz="1800" dirty="0"/>
              <a:t> </a:t>
            </a:r>
            <a:r>
              <a:rPr lang="en-GB" sz="1800" dirty="0" err="1"/>
              <a:t>rezultat</a:t>
            </a:r>
            <a:r>
              <a:rPr lang="en-GB" sz="1800" dirty="0"/>
              <a:t> </a:t>
            </a:r>
            <a:r>
              <a:rPr lang="en-GB" sz="1800" dirty="0" err="1"/>
              <a:t>lichiditatea</a:t>
            </a:r>
            <a:r>
              <a:rPr lang="en-GB" sz="1800" dirty="0"/>
              <a:t> </a:t>
            </a:r>
            <a:r>
              <a:rPr lang="en-GB" sz="1800" dirty="0" err="1"/>
              <a:t>redusa</a:t>
            </a:r>
            <a:r>
              <a:rPr lang="en-GB" sz="1800" dirty="0"/>
              <a:t> a </a:t>
            </a:r>
            <a:r>
              <a:rPr lang="en-GB" sz="1800" dirty="0" err="1"/>
              <a:t>instrumentelor</a:t>
            </a:r>
            <a:r>
              <a:rPr lang="en-GB" sz="1800" dirty="0"/>
              <a:t> </a:t>
            </a:r>
            <a:r>
              <a:rPr lang="en-GB" sz="1800" dirty="0" err="1"/>
              <a:t>financiare</a:t>
            </a:r>
            <a:r>
              <a:rPr lang="en-GB" sz="1800" dirty="0"/>
              <a:t> derivate respective </a:t>
            </a:r>
            <a:r>
              <a:rPr lang="en-GB" sz="1800" dirty="0" err="1"/>
              <a:t>deoarece</a:t>
            </a:r>
            <a:r>
              <a:rPr lang="en-GB" sz="1800" dirty="0"/>
              <a:t> </a:t>
            </a:r>
            <a:r>
              <a:rPr lang="en-GB" sz="1800" dirty="0" err="1"/>
              <a:t>este</a:t>
            </a:r>
            <a:r>
              <a:rPr lang="en-GB" sz="1800" dirty="0"/>
              <a:t> </a:t>
            </a:r>
            <a:r>
              <a:rPr lang="en-GB" sz="1800" dirty="0" err="1"/>
              <a:t>dificil</a:t>
            </a:r>
            <a:r>
              <a:rPr lang="en-GB" sz="1800" dirty="0"/>
              <a:t> </a:t>
            </a:r>
            <a:r>
              <a:rPr lang="en-GB" sz="1800" dirty="0" err="1"/>
              <a:t>pentru</a:t>
            </a:r>
            <a:r>
              <a:rPr lang="en-GB" sz="1800" dirty="0"/>
              <a:t> </a:t>
            </a:r>
            <a:r>
              <a:rPr lang="en-GB" sz="1800" dirty="0" err="1"/>
              <a:t>cele</a:t>
            </a:r>
            <a:r>
              <a:rPr lang="en-GB" sz="1800" dirty="0"/>
              <a:t> </a:t>
            </a:r>
            <a:r>
              <a:rPr lang="en-GB" sz="1800" dirty="0" err="1"/>
              <a:t>doua</a:t>
            </a:r>
            <a:r>
              <a:rPr lang="en-GB" sz="1800" dirty="0"/>
              <a:t> </a:t>
            </a:r>
            <a:r>
              <a:rPr lang="en-GB" sz="1800" dirty="0" err="1"/>
              <a:t>contraparti</a:t>
            </a:r>
            <a:r>
              <a:rPr lang="en-GB" sz="1800" dirty="0"/>
              <a:t> </a:t>
            </a:r>
            <a:r>
              <a:rPr lang="en-GB" sz="1800" dirty="0" err="1"/>
              <a:t>sa</a:t>
            </a:r>
            <a:r>
              <a:rPr lang="en-GB" sz="1800" dirty="0"/>
              <a:t> </a:t>
            </a:r>
            <a:r>
              <a:rPr lang="en-GB" sz="1800" dirty="0" err="1"/>
              <a:t>isi</a:t>
            </a:r>
            <a:r>
              <a:rPr lang="en-GB" sz="1800" dirty="0"/>
              <a:t> </a:t>
            </a:r>
            <a:r>
              <a:rPr lang="en-GB" sz="1800" dirty="0" err="1"/>
              <a:t>inchida</a:t>
            </a:r>
            <a:r>
              <a:rPr lang="en-GB" sz="1800" dirty="0"/>
              <a:t> </a:t>
            </a:r>
            <a:r>
              <a:rPr lang="en-GB" sz="1800" dirty="0" err="1"/>
              <a:t>pozitia</a:t>
            </a:r>
            <a:r>
              <a:rPr lang="en-GB" sz="1800" dirty="0"/>
              <a:t> </a:t>
            </a:r>
            <a:r>
              <a:rPr lang="en-GB" sz="1800" dirty="0" err="1"/>
              <a:t>deschisa</a:t>
            </a:r>
            <a:r>
              <a:rPr lang="en-GB" sz="1800" dirty="0"/>
              <a:t> </a:t>
            </a:r>
            <a:r>
              <a:rPr lang="en-GB" sz="1800" dirty="0" err="1"/>
              <a:t>inainte</a:t>
            </a:r>
            <a:r>
              <a:rPr lang="en-GB" sz="1800" dirty="0"/>
              <a:t> de </a:t>
            </a:r>
            <a:r>
              <a:rPr lang="en-GB" sz="1800" dirty="0" err="1"/>
              <a:t>scadenta</a:t>
            </a:r>
            <a:r>
              <a:rPr lang="en-GB" sz="1800" dirty="0"/>
              <a:t>. </a:t>
            </a:r>
            <a:endParaRPr lang="en-GB" sz="1800" dirty="0" smtClean="0"/>
          </a:p>
          <a:p>
            <a:pPr marL="109728" indent="0" algn="just">
              <a:buNone/>
            </a:pPr>
            <a:r>
              <a:rPr lang="en-GB" sz="1800" dirty="0" err="1" smtClean="0"/>
              <a:t>Lichidarea</a:t>
            </a:r>
            <a:r>
              <a:rPr lang="en-GB" sz="1800" dirty="0" smtClean="0"/>
              <a:t> </a:t>
            </a:r>
            <a:r>
              <a:rPr lang="en-GB" sz="1800" dirty="0" err="1"/>
              <a:t>unei</a:t>
            </a:r>
            <a:r>
              <a:rPr lang="en-GB" sz="1800" dirty="0"/>
              <a:t> </a:t>
            </a:r>
            <a:r>
              <a:rPr lang="en-GB" sz="1800" dirty="0" err="1"/>
              <a:t>pozitii</a:t>
            </a:r>
            <a:r>
              <a:rPr lang="en-GB" sz="1800" dirty="0"/>
              <a:t> </a:t>
            </a:r>
            <a:r>
              <a:rPr lang="en-GB" sz="1800" dirty="0" err="1"/>
              <a:t>deschise</a:t>
            </a:r>
            <a:r>
              <a:rPr lang="en-GB" sz="1800" dirty="0"/>
              <a:t> </a:t>
            </a:r>
            <a:r>
              <a:rPr lang="en-GB" sz="1800" dirty="0" err="1"/>
              <a:t>necesita</a:t>
            </a:r>
            <a:r>
              <a:rPr lang="en-GB" sz="1800" dirty="0"/>
              <a:t> </a:t>
            </a:r>
            <a:r>
              <a:rPr lang="en-GB" sz="1800" dirty="0" err="1"/>
              <a:t>identificarea</a:t>
            </a:r>
            <a:r>
              <a:rPr lang="en-GB" sz="1800" dirty="0"/>
              <a:t> in </a:t>
            </a:r>
            <a:r>
              <a:rPr lang="en-GB" sz="1800" dirty="0" err="1"/>
              <a:t>piata</a:t>
            </a:r>
            <a:r>
              <a:rPr lang="en-GB" sz="1800" dirty="0"/>
              <a:t> a </a:t>
            </a:r>
            <a:r>
              <a:rPr lang="en-GB" sz="1800" dirty="0" err="1"/>
              <a:t>unui</a:t>
            </a:r>
            <a:r>
              <a:rPr lang="en-GB" sz="1800" dirty="0"/>
              <a:t> alt participant cu </a:t>
            </a:r>
            <a:r>
              <a:rPr lang="en-GB" sz="1800" dirty="0" err="1"/>
              <a:t>cerinte</a:t>
            </a:r>
            <a:r>
              <a:rPr lang="en-GB" sz="1800" dirty="0"/>
              <a:t> de business </a:t>
            </a:r>
            <a:r>
              <a:rPr lang="en-GB" sz="1800" dirty="0" err="1"/>
              <a:t>similare</a:t>
            </a:r>
            <a:r>
              <a:rPr lang="en-GB" sz="1800" dirty="0"/>
              <a:t>, </a:t>
            </a:r>
            <a:r>
              <a:rPr lang="en-GB" sz="1800" dirty="0" err="1"/>
              <a:t>astfel</a:t>
            </a:r>
            <a:r>
              <a:rPr lang="en-GB" sz="1800" dirty="0"/>
              <a:t> </a:t>
            </a:r>
            <a:r>
              <a:rPr lang="en-GB" sz="1800" dirty="0" err="1"/>
              <a:t>incat</a:t>
            </a:r>
            <a:r>
              <a:rPr lang="en-GB" sz="1800" dirty="0"/>
              <a:t> </a:t>
            </a:r>
            <a:r>
              <a:rPr lang="en-GB" sz="1800" dirty="0" err="1"/>
              <a:t>sa</a:t>
            </a:r>
            <a:r>
              <a:rPr lang="en-GB" sz="1800" dirty="0"/>
              <a:t> fie </a:t>
            </a:r>
            <a:r>
              <a:rPr lang="en-GB" sz="1800" dirty="0" err="1"/>
              <a:t>posibila</a:t>
            </a:r>
            <a:r>
              <a:rPr lang="en-GB" sz="1800" dirty="0"/>
              <a:t> </a:t>
            </a:r>
            <a:r>
              <a:rPr lang="en-GB" sz="1800" dirty="0" err="1"/>
              <a:t>incheierea</a:t>
            </a:r>
            <a:r>
              <a:rPr lang="en-GB" sz="1800" dirty="0"/>
              <a:t> </a:t>
            </a:r>
            <a:r>
              <a:rPr lang="en-GB" sz="1800" dirty="0" err="1"/>
              <a:t>unei</a:t>
            </a:r>
            <a:r>
              <a:rPr lang="en-GB" sz="1800" dirty="0"/>
              <a:t> </a:t>
            </a:r>
            <a:r>
              <a:rPr lang="en-GB" sz="1800" dirty="0" err="1"/>
              <a:t>tranzactii</a:t>
            </a:r>
            <a:r>
              <a:rPr lang="en-GB" sz="1800" dirty="0"/>
              <a:t> de </a:t>
            </a:r>
            <a:r>
              <a:rPr lang="en-GB" sz="1800" dirty="0" err="1"/>
              <a:t>sens</a:t>
            </a:r>
            <a:r>
              <a:rPr lang="en-GB" sz="1800" dirty="0"/>
              <a:t> opus </a:t>
            </a:r>
            <a:r>
              <a:rPr lang="en-GB" sz="1800" dirty="0" err="1"/>
              <a:t>avand</a:t>
            </a:r>
            <a:r>
              <a:rPr lang="en-GB" sz="1800" dirty="0"/>
              <a:t> </a:t>
            </a:r>
            <a:r>
              <a:rPr lang="en-GB" sz="1800" dirty="0" err="1"/>
              <a:t>aceleasi</a:t>
            </a:r>
            <a:r>
              <a:rPr lang="en-GB" sz="1800" dirty="0"/>
              <a:t> </a:t>
            </a:r>
            <a:r>
              <a:rPr lang="en-GB" sz="1800" dirty="0" err="1"/>
              <a:t>caracteristici</a:t>
            </a:r>
            <a:r>
              <a:rPr lang="en-GB" sz="1800" dirty="0"/>
              <a:t> cu </a:t>
            </a:r>
            <a:r>
              <a:rPr lang="en-GB" sz="1800" dirty="0" err="1"/>
              <a:t>cele</a:t>
            </a:r>
            <a:r>
              <a:rPr lang="en-GB" sz="1800" dirty="0"/>
              <a:t> </a:t>
            </a:r>
            <a:r>
              <a:rPr lang="en-GB" sz="1800" dirty="0" err="1"/>
              <a:t>aferente</a:t>
            </a:r>
            <a:r>
              <a:rPr lang="en-GB" sz="1800" dirty="0"/>
              <a:t> </a:t>
            </a:r>
            <a:r>
              <a:rPr lang="en-GB" sz="1800" dirty="0" err="1"/>
              <a:t>tranzactiei</a:t>
            </a:r>
            <a:r>
              <a:rPr lang="en-GB" sz="1800" dirty="0"/>
              <a:t> </a:t>
            </a:r>
            <a:r>
              <a:rPr lang="en-GB" sz="1800" dirty="0" err="1"/>
              <a:t>initiale</a:t>
            </a:r>
            <a:r>
              <a:rPr lang="en-GB" sz="1800" dirty="0"/>
              <a:t>. </a:t>
            </a:r>
            <a:endParaRPr lang="en-GB" sz="1800" dirty="0" smtClean="0"/>
          </a:p>
          <a:p>
            <a:pPr marL="109728" indent="0" algn="just">
              <a:buNone/>
            </a:pPr>
            <a:r>
              <a:rPr lang="en-GB" sz="1800" b="1" dirty="0" err="1" smtClean="0"/>
              <a:t>Dezavantajul</a:t>
            </a:r>
            <a:r>
              <a:rPr lang="en-GB" sz="1800" b="1" dirty="0" smtClean="0"/>
              <a:t> </a:t>
            </a:r>
            <a:r>
              <a:rPr lang="en-GB" sz="1800" b="1" dirty="0"/>
              <a:t>principal al </a:t>
            </a:r>
            <a:r>
              <a:rPr lang="en-GB" sz="1800" b="1" dirty="0" err="1"/>
              <a:t>tranzactionarii</a:t>
            </a:r>
            <a:r>
              <a:rPr lang="en-GB" sz="1800" b="1" dirty="0"/>
              <a:t> in </a:t>
            </a:r>
            <a:r>
              <a:rPr lang="en-GB" sz="1800" b="1" dirty="0" err="1"/>
              <a:t>cadrul</a:t>
            </a:r>
            <a:r>
              <a:rPr lang="en-GB" sz="1800" b="1" dirty="0"/>
              <a:t> </a:t>
            </a:r>
            <a:r>
              <a:rPr lang="en-GB" sz="1800" b="1" dirty="0" err="1"/>
              <a:t>pietelor</a:t>
            </a:r>
            <a:r>
              <a:rPr lang="en-GB" sz="1800" b="1" dirty="0"/>
              <a:t> OTC </a:t>
            </a:r>
            <a:r>
              <a:rPr lang="en-GB" sz="1800" dirty="0" err="1"/>
              <a:t>il</a:t>
            </a:r>
            <a:r>
              <a:rPr lang="en-GB" sz="1800" dirty="0"/>
              <a:t> </a:t>
            </a:r>
            <a:r>
              <a:rPr lang="en-GB" sz="1800" dirty="0" err="1"/>
              <a:t>constituie</a:t>
            </a:r>
            <a:r>
              <a:rPr lang="en-GB" sz="1800" dirty="0"/>
              <a:t> </a:t>
            </a:r>
            <a:r>
              <a:rPr lang="en-GB" sz="1800" dirty="0" err="1"/>
              <a:t>faptul</a:t>
            </a:r>
            <a:r>
              <a:rPr lang="en-GB" sz="1800" dirty="0"/>
              <a:t> </a:t>
            </a:r>
            <a:r>
              <a:rPr lang="en-GB" sz="1800" dirty="0" err="1"/>
              <a:t>ca</a:t>
            </a:r>
            <a:r>
              <a:rPr lang="en-GB" sz="1800" dirty="0"/>
              <a:t> </a:t>
            </a:r>
            <a:r>
              <a:rPr lang="en-GB" sz="1800" dirty="0" err="1"/>
              <a:t>aceste</a:t>
            </a:r>
            <a:r>
              <a:rPr lang="en-GB" sz="1800" dirty="0"/>
              <a:t> </a:t>
            </a:r>
            <a:r>
              <a:rPr lang="en-GB" sz="1800" dirty="0" err="1"/>
              <a:t>piete</a:t>
            </a:r>
            <a:r>
              <a:rPr lang="en-GB" sz="1800" dirty="0"/>
              <a:t> nu </a:t>
            </a:r>
            <a:r>
              <a:rPr lang="en-GB" sz="1800" dirty="0" err="1"/>
              <a:t>beneficiaza</a:t>
            </a:r>
            <a:r>
              <a:rPr lang="en-GB" sz="1800" dirty="0"/>
              <a:t> de </a:t>
            </a:r>
            <a:r>
              <a:rPr lang="en-GB" sz="1800" dirty="0" err="1"/>
              <a:t>serviciile</a:t>
            </a:r>
            <a:r>
              <a:rPr lang="en-GB" sz="1800" dirty="0"/>
              <a:t> </a:t>
            </a:r>
            <a:r>
              <a:rPr lang="en-GB" sz="1800" dirty="0" err="1"/>
              <a:t>unei</a:t>
            </a:r>
            <a:r>
              <a:rPr lang="en-GB" sz="1800" dirty="0"/>
              <a:t> </a:t>
            </a:r>
            <a:r>
              <a:rPr lang="en-GB" sz="1800" dirty="0" err="1"/>
              <a:t>entitati</a:t>
            </a:r>
            <a:r>
              <a:rPr lang="en-GB" sz="1800" dirty="0"/>
              <a:t> separate (casa de </a:t>
            </a:r>
            <a:r>
              <a:rPr lang="en-GB" sz="1800" dirty="0" err="1"/>
              <a:t>compensare</a:t>
            </a:r>
            <a:r>
              <a:rPr lang="en-GB" sz="1800" dirty="0"/>
              <a:t>/</a:t>
            </a:r>
            <a:r>
              <a:rPr lang="en-GB" sz="1800" dirty="0" err="1"/>
              <a:t>contraparte</a:t>
            </a:r>
            <a:r>
              <a:rPr lang="en-GB" sz="1800" dirty="0"/>
              <a:t> </a:t>
            </a:r>
            <a:r>
              <a:rPr lang="en-GB" sz="1800" dirty="0" err="1"/>
              <a:t>centrala</a:t>
            </a:r>
            <a:r>
              <a:rPr lang="en-GB" sz="1800" dirty="0"/>
              <a:t>) in </a:t>
            </a:r>
            <a:r>
              <a:rPr lang="en-GB" sz="1800" dirty="0" err="1"/>
              <a:t>vederea</a:t>
            </a:r>
            <a:r>
              <a:rPr lang="en-GB" sz="1800" dirty="0"/>
              <a:t> </a:t>
            </a:r>
            <a:r>
              <a:rPr lang="en-GB" sz="1800" dirty="0" err="1"/>
              <a:t>administrarii</a:t>
            </a:r>
            <a:r>
              <a:rPr lang="en-GB" sz="1800" dirty="0"/>
              <a:t> </a:t>
            </a:r>
            <a:r>
              <a:rPr lang="en-GB" sz="1800" dirty="0" err="1"/>
              <a:t>riscului</a:t>
            </a:r>
            <a:r>
              <a:rPr lang="en-GB" sz="1800" dirty="0"/>
              <a:t> de credit. </a:t>
            </a:r>
            <a:r>
              <a:rPr lang="en-GB" sz="1800" dirty="0" err="1"/>
              <a:t>Participantii</a:t>
            </a:r>
            <a:r>
              <a:rPr lang="en-GB" sz="1800" dirty="0"/>
              <a:t> </a:t>
            </a:r>
            <a:r>
              <a:rPr lang="en-GB" sz="1800" dirty="0" err="1"/>
              <a:t>pe</a:t>
            </a:r>
            <a:r>
              <a:rPr lang="en-GB" sz="1800" dirty="0"/>
              <a:t> </a:t>
            </a:r>
            <a:r>
              <a:rPr lang="en-GB" sz="1800" dirty="0" err="1"/>
              <a:t>pietele</a:t>
            </a:r>
            <a:r>
              <a:rPr lang="en-GB" sz="1800" dirty="0"/>
              <a:t> OTC </a:t>
            </a:r>
            <a:r>
              <a:rPr lang="en-GB" sz="1800" dirty="0" err="1"/>
              <a:t>sunt</a:t>
            </a:r>
            <a:r>
              <a:rPr lang="en-GB" sz="1800" dirty="0"/>
              <a:t> </a:t>
            </a:r>
            <a:r>
              <a:rPr lang="en-GB" sz="1800" dirty="0" err="1"/>
              <a:t>astfel</a:t>
            </a:r>
            <a:r>
              <a:rPr lang="en-GB" sz="1800" dirty="0"/>
              <a:t> </a:t>
            </a:r>
            <a:r>
              <a:rPr lang="en-GB" sz="1800" dirty="0" err="1"/>
              <a:t>expusi</a:t>
            </a:r>
            <a:r>
              <a:rPr lang="en-GB" sz="1800" dirty="0"/>
              <a:t> </a:t>
            </a:r>
            <a:r>
              <a:rPr lang="en-GB" sz="1800" dirty="0" err="1"/>
              <a:t>riscului</a:t>
            </a:r>
            <a:r>
              <a:rPr lang="en-GB" sz="1800" dirty="0"/>
              <a:t> de default, </a:t>
            </a:r>
            <a:r>
              <a:rPr lang="en-GB" sz="1800" dirty="0" err="1"/>
              <a:t>avand</a:t>
            </a:r>
            <a:r>
              <a:rPr lang="en-GB" sz="1800" dirty="0"/>
              <a:t> in </a:t>
            </a:r>
            <a:r>
              <a:rPr lang="en-GB" sz="1800" dirty="0" err="1"/>
              <a:t>vedere</a:t>
            </a:r>
            <a:r>
              <a:rPr lang="en-GB" sz="1800" dirty="0"/>
              <a:t> </a:t>
            </a:r>
            <a:r>
              <a:rPr lang="en-GB" sz="1800" dirty="0" err="1"/>
              <a:t>faptul</a:t>
            </a:r>
            <a:r>
              <a:rPr lang="en-GB" sz="1800" dirty="0"/>
              <a:t> </a:t>
            </a:r>
            <a:r>
              <a:rPr lang="en-GB" sz="1800" dirty="0" err="1"/>
              <a:t>ca</a:t>
            </a:r>
            <a:r>
              <a:rPr lang="en-GB" sz="1800" dirty="0"/>
              <a:t> </a:t>
            </a:r>
            <a:r>
              <a:rPr lang="en-GB" sz="1800" dirty="0" err="1"/>
              <a:t>una</a:t>
            </a:r>
            <a:r>
              <a:rPr lang="en-GB" sz="1800" dirty="0"/>
              <a:t> </a:t>
            </a:r>
            <a:r>
              <a:rPr lang="en-GB" sz="1800" dirty="0" err="1"/>
              <a:t>dintre</a:t>
            </a:r>
            <a:r>
              <a:rPr lang="en-GB" sz="1800" dirty="0"/>
              <a:t> </a:t>
            </a:r>
            <a:r>
              <a:rPr lang="en-GB" sz="1800" dirty="0" err="1"/>
              <a:t>cele</a:t>
            </a:r>
            <a:r>
              <a:rPr lang="en-GB" sz="1800" dirty="0"/>
              <a:t> </a:t>
            </a:r>
            <a:r>
              <a:rPr lang="en-GB" sz="1800" dirty="0" err="1"/>
              <a:t>doua</a:t>
            </a:r>
            <a:r>
              <a:rPr lang="en-GB" sz="1800" dirty="0"/>
              <a:t> </a:t>
            </a:r>
            <a:r>
              <a:rPr lang="en-GB" sz="1800" dirty="0" err="1"/>
              <a:t>parti</a:t>
            </a:r>
            <a:r>
              <a:rPr lang="en-GB" sz="1800" dirty="0"/>
              <a:t> </a:t>
            </a:r>
            <a:r>
              <a:rPr lang="en-GB" sz="1800" dirty="0" err="1"/>
              <a:t>este</a:t>
            </a:r>
            <a:r>
              <a:rPr lang="en-GB" sz="1800" dirty="0"/>
              <a:t> </a:t>
            </a:r>
            <a:r>
              <a:rPr lang="en-GB" sz="1800" dirty="0" err="1"/>
              <a:t>posibil</a:t>
            </a:r>
            <a:r>
              <a:rPr lang="en-GB" sz="1800" dirty="0"/>
              <a:t> </a:t>
            </a:r>
            <a:r>
              <a:rPr lang="en-GB" sz="1800" dirty="0" err="1"/>
              <a:t>sa</a:t>
            </a:r>
            <a:r>
              <a:rPr lang="en-GB" sz="1800" dirty="0"/>
              <a:t> nu </a:t>
            </a:r>
            <a:r>
              <a:rPr lang="en-GB" sz="1800" dirty="0" err="1"/>
              <a:t>isi</a:t>
            </a:r>
            <a:r>
              <a:rPr lang="en-GB" sz="1800" dirty="0"/>
              <a:t> </a:t>
            </a:r>
            <a:r>
              <a:rPr lang="en-GB" sz="1800" dirty="0" err="1"/>
              <a:t>indeplineasca</a:t>
            </a:r>
            <a:r>
              <a:rPr lang="en-GB" sz="1800" dirty="0"/>
              <a:t> </a:t>
            </a:r>
            <a:r>
              <a:rPr lang="en-GB" sz="1800" dirty="0" err="1"/>
              <a:t>obligatiile</a:t>
            </a:r>
            <a:r>
              <a:rPr lang="en-GB" sz="1800" dirty="0"/>
              <a:t> in </a:t>
            </a:r>
            <a:r>
              <a:rPr lang="en-GB" sz="1800" dirty="0" err="1"/>
              <a:t>ceea</a:t>
            </a:r>
            <a:r>
              <a:rPr lang="en-GB" sz="1800" dirty="0"/>
              <a:t> </a:t>
            </a:r>
            <a:r>
              <a:rPr lang="en-GB" sz="1800" dirty="0" err="1"/>
              <a:t>ce</a:t>
            </a:r>
            <a:r>
              <a:rPr lang="en-GB" sz="1800" dirty="0"/>
              <a:t> </a:t>
            </a:r>
            <a:r>
              <a:rPr lang="en-GB" sz="1800" dirty="0" err="1"/>
              <a:t>priveste</a:t>
            </a:r>
            <a:r>
              <a:rPr lang="en-GB" sz="1800" dirty="0"/>
              <a:t> </a:t>
            </a:r>
            <a:r>
              <a:rPr lang="en-GB" sz="1800" dirty="0" err="1"/>
              <a:t>plata</a:t>
            </a:r>
            <a:r>
              <a:rPr lang="en-GB" sz="1800" dirty="0"/>
              <a:t> </a:t>
            </a:r>
            <a:r>
              <a:rPr lang="en-GB" sz="1800" dirty="0" err="1"/>
              <a:t>activului</a:t>
            </a:r>
            <a:r>
              <a:rPr lang="en-GB" sz="1800" dirty="0"/>
              <a:t> </a:t>
            </a:r>
            <a:r>
              <a:rPr lang="en-GB" sz="1800" dirty="0" err="1"/>
              <a:t>suport</a:t>
            </a:r>
            <a:r>
              <a:rPr lang="en-GB" sz="1800" dirty="0"/>
              <a:t> (in </a:t>
            </a:r>
            <a:r>
              <a:rPr lang="en-GB" sz="1800" dirty="0" err="1"/>
              <a:t>cazul</a:t>
            </a:r>
            <a:r>
              <a:rPr lang="en-GB" sz="1800" dirty="0"/>
              <a:t> </a:t>
            </a:r>
            <a:r>
              <a:rPr lang="en-GB" sz="1800" dirty="0" err="1"/>
              <a:t>cumparatorului</a:t>
            </a:r>
            <a:r>
              <a:rPr lang="en-GB" sz="1800" dirty="0"/>
              <a:t>), </a:t>
            </a:r>
            <a:r>
              <a:rPr lang="en-GB" sz="1800" dirty="0" err="1"/>
              <a:t>respectiv</a:t>
            </a:r>
            <a:r>
              <a:rPr lang="en-GB" sz="1800" dirty="0"/>
              <a:t> </a:t>
            </a:r>
            <a:r>
              <a:rPr lang="en-GB" sz="1800" dirty="0" err="1"/>
              <a:t>livrarea</a:t>
            </a:r>
            <a:r>
              <a:rPr lang="en-GB" sz="1800" dirty="0"/>
              <a:t> </a:t>
            </a:r>
            <a:r>
              <a:rPr lang="en-GB" sz="1800" dirty="0" err="1"/>
              <a:t>activului</a:t>
            </a:r>
            <a:r>
              <a:rPr lang="en-GB" sz="1800" dirty="0"/>
              <a:t> </a:t>
            </a:r>
            <a:r>
              <a:rPr lang="en-GB" sz="1800" dirty="0" err="1"/>
              <a:t>suport</a:t>
            </a:r>
            <a:r>
              <a:rPr lang="en-GB" sz="1800" dirty="0"/>
              <a:t> (in </a:t>
            </a:r>
            <a:r>
              <a:rPr lang="en-GB" sz="1800" dirty="0" err="1"/>
              <a:t>cazul</a:t>
            </a:r>
            <a:r>
              <a:rPr lang="en-GB" sz="1800" dirty="0"/>
              <a:t> </a:t>
            </a:r>
            <a:r>
              <a:rPr lang="en-GB" sz="1800" dirty="0" err="1"/>
              <a:t>vanzatorului</a:t>
            </a:r>
            <a:r>
              <a:rPr lang="en-GB" sz="1800" dirty="0"/>
              <a:t>). </a:t>
            </a:r>
            <a:r>
              <a:rPr lang="en-GB" sz="1800" dirty="0" err="1"/>
              <a:t>Spre</a:t>
            </a:r>
            <a:r>
              <a:rPr lang="en-GB" sz="1800" dirty="0"/>
              <a:t> </a:t>
            </a:r>
            <a:r>
              <a:rPr lang="en-GB" sz="1800" dirty="0" err="1"/>
              <a:t>deosebire</a:t>
            </a:r>
            <a:r>
              <a:rPr lang="en-GB" sz="1800" dirty="0"/>
              <a:t> de </a:t>
            </a:r>
            <a:r>
              <a:rPr lang="en-GB" sz="1800" dirty="0" err="1"/>
              <a:t>pietele</a:t>
            </a:r>
            <a:r>
              <a:rPr lang="en-GB" sz="1800" dirty="0"/>
              <a:t> </a:t>
            </a:r>
            <a:r>
              <a:rPr lang="en-GB" sz="1800" dirty="0" err="1"/>
              <a:t>bursiere</a:t>
            </a:r>
            <a:r>
              <a:rPr lang="en-GB" sz="1800" dirty="0"/>
              <a:t> </a:t>
            </a:r>
            <a:r>
              <a:rPr lang="en-GB" sz="1800" dirty="0" err="1"/>
              <a:t>reglementate</a:t>
            </a:r>
            <a:r>
              <a:rPr lang="en-GB" sz="1800" dirty="0"/>
              <a:t>, nu </a:t>
            </a:r>
            <a:r>
              <a:rPr lang="en-GB" sz="1800" dirty="0" err="1"/>
              <a:t>exista</a:t>
            </a:r>
            <a:r>
              <a:rPr lang="en-GB" sz="1800" dirty="0"/>
              <a:t> o </a:t>
            </a:r>
            <a:r>
              <a:rPr lang="en-GB" sz="1800" dirty="0" err="1"/>
              <a:t>entitate</a:t>
            </a:r>
            <a:r>
              <a:rPr lang="en-GB" sz="1800" dirty="0"/>
              <a:t> </a:t>
            </a:r>
            <a:r>
              <a:rPr lang="en-GB" sz="1800" dirty="0" err="1"/>
              <a:t>separata</a:t>
            </a:r>
            <a:r>
              <a:rPr lang="en-GB" sz="1800" dirty="0"/>
              <a:t> (casa de </a:t>
            </a:r>
            <a:r>
              <a:rPr lang="en-GB" sz="1800" dirty="0" err="1"/>
              <a:t>compensare</a:t>
            </a:r>
            <a:r>
              <a:rPr lang="en-GB" sz="1800" dirty="0"/>
              <a:t>/</a:t>
            </a:r>
            <a:r>
              <a:rPr lang="en-GB" sz="1800" dirty="0" err="1"/>
              <a:t>contraparte</a:t>
            </a:r>
            <a:r>
              <a:rPr lang="en-GB" sz="1800" dirty="0"/>
              <a:t> </a:t>
            </a:r>
            <a:r>
              <a:rPr lang="en-GB" sz="1800" dirty="0" err="1"/>
              <a:t>centrala</a:t>
            </a:r>
            <a:r>
              <a:rPr lang="en-GB" sz="1800" dirty="0"/>
              <a:t>) care </a:t>
            </a:r>
            <a:r>
              <a:rPr lang="en-GB" sz="1800" dirty="0" err="1"/>
              <a:t>sa</a:t>
            </a:r>
            <a:r>
              <a:rPr lang="en-GB" sz="1800" dirty="0"/>
              <a:t> </a:t>
            </a:r>
            <a:r>
              <a:rPr lang="en-GB" sz="1800" dirty="0" err="1"/>
              <a:t>preia</a:t>
            </a:r>
            <a:r>
              <a:rPr lang="en-GB" sz="1800" dirty="0"/>
              <a:t> </a:t>
            </a:r>
            <a:r>
              <a:rPr lang="en-GB" sz="1800" dirty="0" err="1"/>
              <a:t>riscul</a:t>
            </a:r>
            <a:r>
              <a:rPr lang="en-GB" sz="1800" dirty="0"/>
              <a:t> de </a:t>
            </a:r>
            <a:r>
              <a:rPr lang="en-GB" sz="1800" dirty="0" err="1"/>
              <a:t>neindeplinire</a:t>
            </a:r>
            <a:r>
              <a:rPr lang="en-GB" sz="1800" dirty="0"/>
              <a:t> de </a:t>
            </a:r>
            <a:r>
              <a:rPr lang="en-GB" sz="1800" dirty="0" err="1"/>
              <a:t>catre</a:t>
            </a:r>
            <a:r>
              <a:rPr lang="en-GB" sz="1800" dirty="0"/>
              <a:t> </a:t>
            </a:r>
            <a:r>
              <a:rPr lang="en-GB" sz="1800" dirty="0" err="1"/>
              <a:t>una</a:t>
            </a:r>
            <a:r>
              <a:rPr lang="en-GB" sz="1800" dirty="0"/>
              <a:t> </a:t>
            </a:r>
            <a:r>
              <a:rPr lang="en-GB" sz="1800" dirty="0" err="1"/>
              <a:t>dintre</a:t>
            </a:r>
            <a:r>
              <a:rPr lang="en-GB" sz="1800" dirty="0"/>
              <a:t> </a:t>
            </a:r>
            <a:r>
              <a:rPr lang="en-GB" sz="1800" dirty="0" err="1"/>
              <a:t>parti</a:t>
            </a:r>
            <a:r>
              <a:rPr lang="en-GB" sz="1800" dirty="0"/>
              <a:t> a </a:t>
            </a:r>
            <a:r>
              <a:rPr lang="en-GB" sz="1800" dirty="0" err="1"/>
              <a:t>obligatiilor</a:t>
            </a:r>
            <a:r>
              <a:rPr lang="en-GB" sz="1800" dirty="0"/>
              <a:t> </a:t>
            </a:r>
            <a:r>
              <a:rPr lang="en-GB" sz="1800" dirty="0" err="1"/>
              <a:t>financiare</a:t>
            </a:r>
            <a:r>
              <a:rPr lang="en-GB" sz="1800" dirty="0"/>
              <a: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8303" y="5566890"/>
            <a:ext cx="1723697" cy="1291109"/>
          </a:xfrm>
          <a:prstGeom prst="rect">
            <a:avLst/>
          </a:prstGeom>
        </p:spPr>
      </p:pic>
    </p:spTree>
    <p:extLst>
      <p:ext uri="{BB962C8B-B14F-4D97-AF65-F5344CB8AC3E}">
        <p14:creationId xmlns:p14="http://schemas.microsoft.com/office/powerpoint/2010/main" val="3968026045"/>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847850"/>
            <a:ext cx="12076386" cy="5051206"/>
          </a:xfrm>
        </p:spPr>
        <p:txBody>
          <a:bodyPr>
            <a:normAutofit/>
          </a:bodyPr>
          <a:lstStyle/>
          <a:p>
            <a:pPr marL="109728" indent="0" algn="just">
              <a:buNone/>
            </a:pPr>
            <a:r>
              <a:rPr lang="en-GB" sz="2000" dirty="0" err="1"/>
              <a:t>Succesul</a:t>
            </a:r>
            <a:r>
              <a:rPr lang="en-GB" sz="2000" dirty="0"/>
              <a:t> </a:t>
            </a:r>
            <a:r>
              <a:rPr lang="en-GB" sz="2000" dirty="0" err="1"/>
              <a:t>inregistrat</a:t>
            </a:r>
            <a:r>
              <a:rPr lang="en-GB" sz="2000" dirty="0"/>
              <a:t> </a:t>
            </a:r>
            <a:r>
              <a:rPr lang="en-GB" sz="2000" dirty="0" err="1"/>
              <a:t>pana</a:t>
            </a:r>
            <a:r>
              <a:rPr lang="en-GB" sz="2000" dirty="0"/>
              <a:t> in </a:t>
            </a:r>
            <a:r>
              <a:rPr lang="en-GB" sz="2000" dirty="0" err="1"/>
              <a:t>prezent</a:t>
            </a:r>
            <a:r>
              <a:rPr lang="en-GB" sz="2000" dirty="0"/>
              <a:t> de </a:t>
            </a:r>
            <a:r>
              <a:rPr lang="en-GB" sz="2000" dirty="0" err="1"/>
              <a:t>catre</a:t>
            </a:r>
            <a:r>
              <a:rPr lang="en-GB" sz="2000" dirty="0"/>
              <a:t> </a:t>
            </a:r>
            <a:r>
              <a:rPr lang="en-GB" sz="2000" dirty="0" err="1"/>
              <a:t>pietele</a:t>
            </a:r>
            <a:r>
              <a:rPr lang="en-GB" sz="2000" dirty="0"/>
              <a:t> </a:t>
            </a:r>
            <a:r>
              <a:rPr lang="en-GB" sz="2000" dirty="0" err="1"/>
              <a:t>bursiere</a:t>
            </a:r>
            <a:r>
              <a:rPr lang="en-GB" sz="2000" dirty="0"/>
              <a:t> (exchange markets) are la </a:t>
            </a:r>
            <a:r>
              <a:rPr lang="en-GB" sz="2000" dirty="0" err="1"/>
              <a:t>baza</a:t>
            </a:r>
            <a:r>
              <a:rPr lang="en-GB" sz="2000" dirty="0"/>
              <a:t> </a:t>
            </a:r>
            <a:r>
              <a:rPr lang="en-GB" sz="2000" dirty="0" err="1"/>
              <a:t>lichiditatea</a:t>
            </a:r>
            <a:r>
              <a:rPr lang="en-GB" sz="2000" dirty="0"/>
              <a:t> </a:t>
            </a:r>
            <a:r>
              <a:rPr lang="en-GB" sz="2000" dirty="0" err="1"/>
              <a:t>deosebita</a:t>
            </a:r>
            <a:r>
              <a:rPr lang="en-GB" sz="2000" dirty="0"/>
              <a:t> a </a:t>
            </a:r>
            <a:r>
              <a:rPr lang="en-GB" sz="2000" dirty="0" err="1"/>
              <a:t>acestor</a:t>
            </a:r>
            <a:r>
              <a:rPr lang="en-GB" sz="2000" dirty="0"/>
              <a:t> </a:t>
            </a:r>
            <a:r>
              <a:rPr lang="en-GB" sz="2000" dirty="0" err="1"/>
              <a:t>instrumente</a:t>
            </a:r>
            <a:r>
              <a:rPr lang="en-GB" sz="2000" dirty="0"/>
              <a:t> </a:t>
            </a:r>
            <a:r>
              <a:rPr lang="en-GB" sz="2000" dirty="0" err="1"/>
              <a:t>ca</a:t>
            </a:r>
            <a:r>
              <a:rPr lang="en-GB" sz="2000" dirty="0"/>
              <a:t> </a:t>
            </a:r>
            <a:r>
              <a:rPr lang="en-GB" sz="2000" dirty="0" err="1"/>
              <a:t>urmare</a:t>
            </a:r>
            <a:r>
              <a:rPr lang="en-GB" sz="2000" dirty="0"/>
              <a:t> a </a:t>
            </a:r>
            <a:r>
              <a:rPr lang="en-GB" sz="2000" dirty="0" err="1"/>
              <a:t>transparentei</a:t>
            </a:r>
            <a:r>
              <a:rPr lang="en-GB" sz="2000" dirty="0"/>
              <a:t> </a:t>
            </a:r>
            <a:r>
              <a:rPr lang="en-GB" sz="2000" dirty="0" err="1"/>
              <a:t>pietei</a:t>
            </a:r>
            <a:r>
              <a:rPr lang="en-GB" sz="2000" dirty="0"/>
              <a:t>, </a:t>
            </a:r>
            <a:r>
              <a:rPr lang="en-GB" sz="2000" dirty="0" err="1"/>
              <a:t>reglementarilor</a:t>
            </a:r>
            <a:r>
              <a:rPr lang="en-GB" sz="2000" dirty="0"/>
              <a:t> </a:t>
            </a:r>
            <a:r>
              <a:rPr lang="en-GB" sz="2000" dirty="0" err="1"/>
              <a:t>aplicabile</a:t>
            </a:r>
            <a:r>
              <a:rPr lang="en-GB" sz="2000" dirty="0"/>
              <a:t> </a:t>
            </a:r>
            <a:r>
              <a:rPr lang="en-GB" sz="2000" dirty="0" err="1"/>
              <a:t>si</a:t>
            </a:r>
            <a:r>
              <a:rPr lang="en-GB" sz="2000" dirty="0"/>
              <a:t> </a:t>
            </a:r>
            <a:r>
              <a:rPr lang="en-GB" sz="2000" dirty="0" err="1"/>
              <a:t>costurilor</a:t>
            </a:r>
            <a:r>
              <a:rPr lang="en-GB" sz="2000" dirty="0"/>
              <a:t> </a:t>
            </a:r>
            <a:r>
              <a:rPr lang="en-GB" sz="2000" dirty="0" err="1"/>
              <a:t>reduse</a:t>
            </a:r>
            <a:r>
              <a:rPr lang="en-GB" sz="2000" dirty="0"/>
              <a:t> de </a:t>
            </a:r>
            <a:r>
              <a:rPr lang="en-GB" sz="2000" dirty="0" err="1"/>
              <a:t>operare</a:t>
            </a:r>
            <a:r>
              <a:rPr lang="en-GB" sz="2000" dirty="0"/>
              <a:t> de </a:t>
            </a:r>
            <a:r>
              <a:rPr lang="en-GB" sz="2000" dirty="0" err="1"/>
              <a:t>natura</a:t>
            </a:r>
            <a:r>
              <a:rPr lang="en-GB" sz="2000" dirty="0"/>
              <a:t> </a:t>
            </a:r>
            <a:r>
              <a:rPr lang="en-GB" sz="2000" dirty="0" err="1"/>
              <a:t>sa</a:t>
            </a:r>
            <a:r>
              <a:rPr lang="en-GB" sz="2000" dirty="0"/>
              <a:t> </a:t>
            </a:r>
            <a:r>
              <a:rPr lang="en-GB" sz="2000" dirty="0" err="1"/>
              <a:t>atraga</a:t>
            </a:r>
            <a:r>
              <a:rPr lang="en-GB" sz="2000" dirty="0"/>
              <a:t> </a:t>
            </a:r>
            <a:r>
              <a:rPr lang="en-GB" sz="2000" dirty="0" err="1"/>
              <a:t>pe</a:t>
            </a:r>
            <a:r>
              <a:rPr lang="en-GB" sz="2000" dirty="0"/>
              <a:t> </a:t>
            </a:r>
            <a:r>
              <a:rPr lang="en-GB" sz="2000" dirty="0" err="1"/>
              <a:t>aceste</a:t>
            </a:r>
            <a:r>
              <a:rPr lang="en-GB" sz="2000" dirty="0"/>
              <a:t> </a:t>
            </a:r>
            <a:r>
              <a:rPr lang="en-GB" sz="2000" dirty="0" err="1"/>
              <a:t>piete</a:t>
            </a:r>
            <a:r>
              <a:rPr lang="en-GB" sz="2000" dirty="0"/>
              <a:t> </a:t>
            </a:r>
            <a:r>
              <a:rPr lang="en-GB" sz="2000" dirty="0" err="1"/>
              <a:t>mai</a:t>
            </a:r>
            <a:r>
              <a:rPr lang="en-GB" sz="2000" dirty="0"/>
              <a:t> </a:t>
            </a:r>
            <a:r>
              <a:rPr lang="en-GB" sz="2000" dirty="0" err="1"/>
              <a:t>multe</a:t>
            </a:r>
            <a:r>
              <a:rPr lang="en-GB" sz="2000" dirty="0"/>
              <a:t> </a:t>
            </a:r>
            <a:r>
              <a:rPr lang="en-GB" sz="2000" dirty="0" err="1"/>
              <a:t>categorii</a:t>
            </a:r>
            <a:r>
              <a:rPr lang="en-GB" sz="2000" dirty="0"/>
              <a:t> de </a:t>
            </a:r>
            <a:r>
              <a:rPr lang="en-GB" sz="2000" dirty="0" err="1"/>
              <a:t>participanti</a:t>
            </a:r>
            <a:r>
              <a:rPr lang="en-GB" sz="2000" dirty="0"/>
              <a:t> care </a:t>
            </a:r>
            <a:r>
              <a:rPr lang="en-GB" sz="2000" dirty="0" err="1"/>
              <a:t>actioneaza</a:t>
            </a:r>
            <a:r>
              <a:rPr lang="en-GB" sz="2000" dirty="0"/>
              <a:t> </a:t>
            </a:r>
            <a:r>
              <a:rPr lang="en-GB" sz="2000" dirty="0" err="1"/>
              <a:t>concomitent</a:t>
            </a:r>
            <a:r>
              <a:rPr lang="en-GB" sz="2000" dirty="0"/>
              <a:t>. </a:t>
            </a:r>
            <a:endParaRPr lang="en-GB" sz="2000" dirty="0" smtClean="0"/>
          </a:p>
          <a:p>
            <a:pPr algn="just"/>
            <a:r>
              <a:rPr lang="en-GB" sz="2000" dirty="0" smtClean="0"/>
              <a:t>a</a:t>
            </a:r>
            <a:r>
              <a:rPr lang="en-GB" sz="2000" dirty="0"/>
              <a:t>) </a:t>
            </a:r>
            <a:r>
              <a:rPr lang="en-GB" sz="2000" dirty="0" err="1"/>
              <a:t>Participantii</a:t>
            </a:r>
            <a:r>
              <a:rPr lang="en-GB" sz="2000" dirty="0"/>
              <a:t> </a:t>
            </a:r>
            <a:r>
              <a:rPr lang="en-GB" sz="2000" dirty="0" err="1"/>
              <a:t>pe</a:t>
            </a:r>
            <a:r>
              <a:rPr lang="en-GB" sz="2000" dirty="0"/>
              <a:t> </a:t>
            </a:r>
            <a:r>
              <a:rPr lang="en-GB" sz="2000" dirty="0" err="1"/>
              <a:t>pietele</a:t>
            </a:r>
            <a:r>
              <a:rPr lang="en-GB" sz="2000" dirty="0"/>
              <a:t> de derivate </a:t>
            </a:r>
            <a:r>
              <a:rPr lang="en-GB" sz="2000" dirty="0" err="1"/>
              <a:t>Exista</a:t>
            </a:r>
            <a:r>
              <a:rPr lang="en-GB" sz="2000" dirty="0"/>
              <a:t> </a:t>
            </a:r>
            <a:r>
              <a:rPr lang="en-GB" sz="2000" dirty="0" err="1"/>
              <a:t>trei</a:t>
            </a:r>
            <a:r>
              <a:rPr lang="en-GB" sz="2000" dirty="0"/>
              <a:t> </a:t>
            </a:r>
            <a:r>
              <a:rPr lang="en-GB" sz="2000" dirty="0" err="1"/>
              <a:t>categorii</a:t>
            </a:r>
            <a:r>
              <a:rPr lang="en-GB" sz="2000" dirty="0"/>
              <a:t> </a:t>
            </a:r>
            <a:r>
              <a:rPr lang="en-GB" sz="2000" dirty="0" err="1"/>
              <a:t>principale</a:t>
            </a:r>
            <a:r>
              <a:rPr lang="en-GB" sz="2000" dirty="0"/>
              <a:t> de </a:t>
            </a:r>
            <a:r>
              <a:rPr lang="en-GB" sz="2000" dirty="0" err="1"/>
              <a:t>participanti</a:t>
            </a:r>
            <a:r>
              <a:rPr lang="en-GB" sz="2000" dirty="0"/>
              <a:t> (</a:t>
            </a:r>
            <a:r>
              <a:rPr lang="en-GB" sz="2000" dirty="0" err="1"/>
              <a:t>investitori</a:t>
            </a:r>
            <a:r>
              <a:rPr lang="en-GB" sz="2000" dirty="0"/>
              <a:t>) care </a:t>
            </a:r>
            <a:r>
              <a:rPr lang="en-GB" sz="2000" dirty="0" err="1"/>
              <a:t>trazactioneaza</a:t>
            </a:r>
            <a:r>
              <a:rPr lang="en-GB" sz="2000" dirty="0"/>
              <a:t> </a:t>
            </a:r>
            <a:r>
              <a:rPr lang="en-GB" sz="2000" dirty="0" err="1"/>
              <a:t>instrumente</a:t>
            </a:r>
            <a:r>
              <a:rPr lang="en-GB" sz="2000" dirty="0"/>
              <a:t> </a:t>
            </a:r>
            <a:r>
              <a:rPr lang="en-GB" sz="2000" dirty="0" err="1"/>
              <a:t>finaciare</a:t>
            </a:r>
            <a:r>
              <a:rPr lang="en-GB" sz="2000" dirty="0"/>
              <a:t> derivate: </a:t>
            </a:r>
            <a:r>
              <a:rPr lang="en-GB" sz="2000" dirty="0" err="1"/>
              <a:t>hedgerii</a:t>
            </a:r>
            <a:r>
              <a:rPr lang="en-GB" sz="2000" dirty="0"/>
              <a:t>, </a:t>
            </a:r>
            <a:r>
              <a:rPr lang="en-GB" sz="2000" dirty="0" err="1"/>
              <a:t>speculatorii</a:t>
            </a:r>
            <a:r>
              <a:rPr lang="en-GB" sz="2000" dirty="0"/>
              <a:t> </a:t>
            </a:r>
            <a:r>
              <a:rPr lang="en-GB" sz="2000" dirty="0" err="1"/>
              <a:t>si</a:t>
            </a:r>
            <a:r>
              <a:rPr lang="en-GB" sz="2000" dirty="0"/>
              <a:t> </a:t>
            </a:r>
            <a:r>
              <a:rPr lang="en-GB" sz="2000" dirty="0" err="1"/>
              <a:t>arbitrajorii</a:t>
            </a:r>
            <a:r>
              <a:rPr lang="en-GB" sz="2000" dirty="0"/>
              <a:t>.  </a:t>
            </a:r>
            <a:r>
              <a:rPr lang="en-GB" sz="2000" b="1" dirty="0" err="1"/>
              <a:t>Hedgerii</a:t>
            </a:r>
            <a:r>
              <a:rPr lang="en-GB" sz="2000" b="1" dirty="0"/>
              <a:t> (hedgers) </a:t>
            </a:r>
            <a:r>
              <a:rPr lang="en-GB" sz="2000" dirty="0" err="1"/>
              <a:t>sunt</a:t>
            </a:r>
            <a:r>
              <a:rPr lang="en-GB" sz="2000" dirty="0"/>
              <a:t> </a:t>
            </a:r>
            <a:r>
              <a:rPr lang="en-GB" sz="2000" dirty="0" err="1"/>
              <a:t>investitorii</a:t>
            </a:r>
            <a:r>
              <a:rPr lang="en-GB" sz="2000" dirty="0"/>
              <a:t> care au de </a:t>
            </a:r>
            <a:r>
              <a:rPr lang="en-GB" sz="2000" dirty="0" err="1"/>
              <a:t>regula</a:t>
            </a:r>
            <a:r>
              <a:rPr lang="en-GB" sz="2000" dirty="0"/>
              <a:t> o </a:t>
            </a:r>
            <a:r>
              <a:rPr lang="en-GB" sz="2000" dirty="0" err="1"/>
              <a:t>expunere</a:t>
            </a:r>
            <a:r>
              <a:rPr lang="en-GB" sz="2000" dirty="0"/>
              <a:t> in </a:t>
            </a:r>
            <a:r>
              <a:rPr lang="en-GB" sz="2000" dirty="0" err="1"/>
              <a:t>activul</a:t>
            </a:r>
            <a:r>
              <a:rPr lang="en-GB" sz="2000" dirty="0"/>
              <a:t> </a:t>
            </a:r>
            <a:r>
              <a:rPr lang="en-GB" sz="2000" dirty="0" err="1"/>
              <a:t>suport</a:t>
            </a:r>
            <a:r>
              <a:rPr lang="en-GB" sz="2000" dirty="0"/>
              <a:t> (</a:t>
            </a:r>
            <a:r>
              <a:rPr lang="en-GB" sz="2000" dirty="0" err="1"/>
              <a:t>actuala</a:t>
            </a:r>
            <a:r>
              <a:rPr lang="en-GB" sz="2000" dirty="0"/>
              <a:t> </a:t>
            </a:r>
            <a:r>
              <a:rPr lang="en-GB" sz="2000" dirty="0" err="1"/>
              <a:t>sau</a:t>
            </a:r>
            <a:r>
              <a:rPr lang="en-GB" sz="2000" dirty="0"/>
              <a:t> </a:t>
            </a:r>
            <a:r>
              <a:rPr lang="en-GB" sz="2000" dirty="0" err="1"/>
              <a:t>viitoare</a:t>
            </a:r>
            <a:r>
              <a:rPr lang="en-GB" sz="2000" dirty="0"/>
              <a:t>) </a:t>
            </a:r>
            <a:r>
              <a:rPr lang="en-GB" sz="2000" dirty="0" err="1"/>
              <a:t>si</a:t>
            </a:r>
            <a:r>
              <a:rPr lang="en-GB" sz="2000" dirty="0"/>
              <a:t> </a:t>
            </a:r>
            <a:r>
              <a:rPr lang="en-GB" sz="2000" dirty="0" err="1"/>
              <a:t>utilizeaza</a:t>
            </a:r>
            <a:r>
              <a:rPr lang="en-GB" sz="2000" dirty="0"/>
              <a:t> </a:t>
            </a:r>
            <a:r>
              <a:rPr lang="en-GB" sz="2000" dirty="0" err="1"/>
              <a:t>instrumentele</a:t>
            </a:r>
            <a:r>
              <a:rPr lang="en-GB" sz="2000" dirty="0"/>
              <a:t> </a:t>
            </a:r>
            <a:r>
              <a:rPr lang="en-GB" sz="2000" dirty="0" err="1"/>
              <a:t>financiare</a:t>
            </a:r>
            <a:r>
              <a:rPr lang="en-GB" sz="2000" dirty="0"/>
              <a:t> derivate </a:t>
            </a:r>
            <a:r>
              <a:rPr lang="en-GB" sz="2000" dirty="0" err="1"/>
              <a:t>pentru</a:t>
            </a:r>
            <a:r>
              <a:rPr lang="en-GB" sz="2000" dirty="0"/>
              <a:t> </a:t>
            </a:r>
            <a:r>
              <a:rPr lang="en-GB" sz="2000" dirty="0" err="1"/>
              <a:t>neutralizarea</a:t>
            </a:r>
            <a:r>
              <a:rPr lang="en-GB" sz="2000" dirty="0"/>
              <a:t> </a:t>
            </a:r>
            <a:r>
              <a:rPr lang="en-GB" sz="2000" dirty="0" err="1"/>
              <a:t>riscului</a:t>
            </a:r>
            <a:r>
              <a:rPr lang="en-GB" sz="2000" dirty="0"/>
              <a:t> potential in </a:t>
            </a:r>
            <a:r>
              <a:rPr lang="en-GB" sz="2000" dirty="0" err="1"/>
              <a:t>cazul</a:t>
            </a:r>
            <a:r>
              <a:rPr lang="en-GB" sz="2000" dirty="0"/>
              <a:t> </a:t>
            </a:r>
            <a:r>
              <a:rPr lang="en-GB" sz="2000" dirty="0" err="1"/>
              <a:t>inregistrarii</a:t>
            </a:r>
            <a:r>
              <a:rPr lang="en-GB" sz="2000" dirty="0"/>
              <a:t> </a:t>
            </a:r>
            <a:r>
              <a:rPr lang="en-GB" sz="2000" dirty="0" err="1"/>
              <a:t>unei</a:t>
            </a:r>
            <a:r>
              <a:rPr lang="en-GB" sz="2000" dirty="0"/>
              <a:t> </a:t>
            </a:r>
            <a:r>
              <a:rPr lang="en-GB" sz="2000" dirty="0" err="1"/>
              <a:t>pierderi</a:t>
            </a:r>
            <a:r>
              <a:rPr lang="en-GB" sz="2000" dirty="0"/>
              <a:t> </a:t>
            </a:r>
            <a:r>
              <a:rPr lang="en-GB" sz="2000" dirty="0" err="1"/>
              <a:t>financiare</a:t>
            </a:r>
            <a:r>
              <a:rPr lang="en-GB" sz="2000" dirty="0"/>
              <a:t> </a:t>
            </a:r>
            <a:r>
              <a:rPr lang="en-GB" sz="2000" dirty="0" err="1"/>
              <a:t>datorate</a:t>
            </a:r>
            <a:r>
              <a:rPr lang="en-GB" sz="2000" dirty="0"/>
              <a:t> </a:t>
            </a:r>
            <a:r>
              <a:rPr lang="en-GB" sz="2000" dirty="0" err="1"/>
              <a:t>evolutiei</a:t>
            </a:r>
            <a:r>
              <a:rPr lang="en-GB" sz="2000" dirty="0"/>
              <a:t> </a:t>
            </a:r>
            <a:r>
              <a:rPr lang="en-GB" sz="2000" dirty="0" err="1"/>
              <a:t>nefavorabile</a:t>
            </a:r>
            <a:r>
              <a:rPr lang="en-GB" sz="2000" dirty="0"/>
              <a:t> a </a:t>
            </a:r>
            <a:r>
              <a:rPr lang="en-GB" sz="2000" dirty="0" err="1"/>
              <a:t>pretului</a:t>
            </a:r>
            <a:r>
              <a:rPr lang="en-GB" sz="2000" dirty="0"/>
              <a:t> </a:t>
            </a:r>
            <a:r>
              <a:rPr lang="en-GB" sz="2000" dirty="0" err="1"/>
              <a:t>activului</a:t>
            </a:r>
            <a:r>
              <a:rPr lang="en-GB" sz="2000" dirty="0"/>
              <a:t> </a:t>
            </a:r>
            <a:r>
              <a:rPr lang="en-GB" sz="2000" dirty="0" err="1"/>
              <a:t>suport</a:t>
            </a:r>
            <a:r>
              <a:rPr lang="en-GB" sz="2000" dirty="0"/>
              <a:t>;  </a:t>
            </a:r>
            <a:endParaRPr lang="en-GB" sz="2000" dirty="0" smtClean="0"/>
          </a:p>
          <a:p>
            <a:pPr algn="just"/>
            <a:r>
              <a:rPr lang="en-GB" sz="2000" b="1" dirty="0" err="1" smtClean="0"/>
              <a:t>Speculatorii</a:t>
            </a:r>
            <a:r>
              <a:rPr lang="en-GB" sz="2000" b="1" dirty="0" smtClean="0"/>
              <a:t> </a:t>
            </a:r>
            <a:r>
              <a:rPr lang="en-GB" sz="2000" b="1" dirty="0"/>
              <a:t>(speculators) </a:t>
            </a:r>
            <a:r>
              <a:rPr lang="en-GB" sz="2000" dirty="0" err="1"/>
              <a:t>sunt</a:t>
            </a:r>
            <a:r>
              <a:rPr lang="en-GB" sz="2000" dirty="0"/>
              <a:t> </a:t>
            </a:r>
            <a:r>
              <a:rPr lang="en-GB" sz="2000" dirty="0" err="1"/>
              <a:t>investitorii</a:t>
            </a:r>
            <a:r>
              <a:rPr lang="en-GB" sz="2000" dirty="0"/>
              <a:t> care au o </a:t>
            </a:r>
            <a:r>
              <a:rPr lang="en-GB" sz="2000" dirty="0" err="1"/>
              <a:t>opinie</a:t>
            </a:r>
            <a:r>
              <a:rPr lang="en-GB" sz="2000" dirty="0"/>
              <a:t> in </a:t>
            </a:r>
            <a:r>
              <a:rPr lang="en-GB" sz="2000" dirty="0" err="1"/>
              <a:t>ceea</a:t>
            </a:r>
            <a:r>
              <a:rPr lang="en-GB" sz="2000" dirty="0"/>
              <a:t> </a:t>
            </a:r>
            <a:r>
              <a:rPr lang="en-GB" sz="2000" dirty="0" err="1"/>
              <a:t>ce</a:t>
            </a:r>
            <a:r>
              <a:rPr lang="en-GB" sz="2000" dirty="0"/>
              <a:t> </a:t>
            </a:r>
            <a:r>
              <a:rPr lang="en-GB" sz="2000" dirty="0" err="1"/>
              <a:t>priveste</a:t>
            </a:r>
            <a:r>
              <a:rPr lang="en-GB" sz="2000" dirty="0"/>
              <a:t> </a:t>
            </a:r>
            <a:r>
              <a:rPr lang="en-GB" sz="2000" dirty="0" err="1"/>
              <a:t>tendinta</a:t>
            </a:r>
            <a:r>
              <a:rPr lang="en-GB" sz="2000" dirty="0"/>
              <a:t> </a:t>
            </a:r>
            <a:r>
              <a:rPr lang="en-GB" sz="2000" dirty="0" err="1"/>
              <a:t>evolutiei</a:t>
            </a:r>
            <a:r>
              <a:rPr lang="en-GB" sz="2000" dirty="0"/>
              <a:t> </a:t>
            </a:r>
            <a:r>
              <a:rPr lang="en-GB" sz="2000" dirty="0" err="1"/>
              <a:t>viitoare</a:t>
            </a:r>
            <a:r>
              <a:rPr lang="en-GB" sz="2000" dirty="0"/>
              <a:t> a </a:t>
            </a:r>
            <a:r>
              <a:rPr lang="en-GB" sz="2000" dirty="0" err="1"/>
              <a:t>pretului</a:t>
            </a:r>
            <a:r>
              <a:rPr lang="en-GB" sz="2000" dirty="0"/>
              <a:t> </a:t>
            </a:r>
            <a:r>
              <a:rPr lang="en-GB" sz="2000" dirty="0" err="1"/>
              <a:t>activului</a:t>
            </a:r>
            <a:r>
              <a:rPr lang="en-GB" sz="2000" dirty="0"/>
              <a:t> </a:t>
            </a:r>
            <a:r>
              <a:rPr lang="en-GB" sz="2000" dirty="0" err="1"/>
              <a:t>suport</a:t>
            </a:r>
            <a:r>
              <a:rPr lang="en-GB" sz="2000" dirty="0"/>
              <a:t> </a:t>
            </a:r>
            <a:r>
              <a:rPr lang="en-GB" sz="2000" dirty="0" err="1"/>
              <a:t>si</a:t>
            </a:r>
            <a:r>
              <a:rPr lang="en-GB" sz="2000" dirty="0"/>
              <a:t> </a:t>
            </a:r>
            <a:r>
              <a:rPr lang="en-GB" sz="2000" dirty="0" err="1"/>
              <a:t>initiaza</a:t>
            </a:r>
            <a:r>
              <a:rPr lang="en-GB" sz="2000" dirty="0"/>
              <a:t> in mod </a:t>
            </a:r>
            <a:r>
              <a:rPr lang="en-GB" sz="2000" dirty="0" err="1"/>
              <a:t>corespunzator</a:t>
            </a:r>
            <a:r>
              <a:rPr lang="en-GB" sz="2000" dirty="0"/>
              <a:t> o </a:t>
            </a:r>
            <a:r>
              <a:rPr lang="en-GB" sz="2000" dirty="0" err="1"/>
              <a:t>pozitie</a:t>
            </a:r>
            <a:r>
              <a:rPr lang="en-GB" sz="2000" dirty="0"/>
              <a:t> in </a:t>
            </a:r>
            <a:r>
              <a:rPr lang="en-GB" sz="2000" dirty="0" err="1"/>
              <a:t>Piata</a:t>
            </a:r>
            <a:r>
              <a:rPr lang="en-GB" sz="2000" dirty="0"/>
              <a:t> </a:t>
            </a:r>
            <a:r>
              <a:rPr lang="en-GB" sz="2000" dirty="0" err="1"/>
              <a:t>Derivatelor</a:t>
            </a:r>
            <a:r>
              <a:rPr lang="en-GB" sz="2000" dirty="0"/>
              <a:t>. De </a:t>
            </a:r>
            <a:r>
              <a:rPr lang="en-GB" sz="2000" dirty="0" err="1"/>
              <a:t>exemplu</a:t>
            </a:r>
            <a:r>
              <a:rPr lang="en-GB" sz="2000" dirty="0"/>
              <a:t>, in </a:t>
            </a:r>
            <a:r>
              <a:rPr lang="en-GB" sz="2000" dirty="0" err="1"/>
              <a:t>cazul</a:t>
            </a:r>
            <a:r>
              <a:rPr lang="en-GB" sz="2000" dirty="0"/>
              <a:t> </a:t>
            </a:r>
            <a:r>
              <a:rPr lang="en-GB" sz="2000" dirty="0" err="1"/>
              <a:t>contractelor</a:t>
            </a:r>
            <a:r>
              <a:rPr lang="en-GB" sz="2000" dirty="0"/>
              <a:t> futures </a:t>
            </a:r>
            <a:r>
              <a:rPr lang="en-GB" sz="2000" dirty="0" err="1"/>
              <a:t>avand</a:t>
            </a:r>
            <a:r>
              <a:rPr lang="en-GB" sz="2000" dirty="0"/>
              <a:t> </a:t>
            </a:r>
            <a:r>
              <a:rPr lang="en-GB" sz="2000" dirty="0" err="1"/>
              <a:t>activ</a:t>
            </a:r>
            <a:r>
              <a:rPr lang="en-GB" sz="2000" dirty="0"/>
              <a:t> </a:t>
            </a:r>
            <a:r>
              <a:rPr lang="en-GB" sz="2000" dirty="0" err="1"/>
              <a:t>suport</a:t>
            </a:r>
            <a:r>
              <a:rPr lang="en-GB" sz="2000" dirty="0"/>
              <a:t> </a:t>
            </a:r>
            <a:r>
              <a:rPr lang="en-GB" sz="2000" dirty="0" err="1"/>
              <a:t>actiuni</a:t>
            </a:r>
            <a:r>
              <a:rPr lang="en-GB" sz="2000" dirty="0"/>
              <a:t>, </a:t>
            </a:r>
            <a:r>
              <a:rPr lang="en-GB" sz="2000" dirty="0" err="1"/>
              <a:t>speculatorii</a:t>
            </a:r>
            <a:r>
              <a:rPr lang="en-GB" sz="2000" dirty="0"/>
              <a:t> </a:t>
            </a:r>
            <a:r>
              <a:rPr lang="en-GB" sz="2000" dirty="0" err="1"/>
              <a:t>procedeaza</a:t>
            </a:r>
            <a:r>
              <a:rPr lang="en-GB" sz="2000" dirty="0"/>
              <a:t> la </a:t>
            </a:r>
            <a:r>
              <a:rPr lang="en-GB" sz="2000" dirty="0" err="1"/>
              <a:t>operatiuni</a:t>
            </a:r>
            <a:r>
              <a:rPr lang="en-GB" sz="2000" dirty="0"/>
              <a:t> de: </a:t>
            </a:r>
            <a:endParaRPr lang="en-GB" sz="2000" dirty="0" smtClean="0"/>
          </a:p>
          <a:p>
            <a:pPr marL="109728" indent="0" algn="just">
              <a:buNone/>
            </a:pPr>
            <a:r>
              <a:rPr lang="en-GB" sz="2000" dirty="0" smtClean="0"/>
              <a:t>-</a:t>
            </a:r>
            <a:r>
              <a:rPr lang="en-GB" sz="2000" dirty="0" err="1" smtClean="0"/>
              <a:t>Cumparare</a:t>
            </a:r>
            <a:r>
              <a:rPr lang="en-GB" sz="2000" dirty="0" smtClean="0"/>
              <a:t> </a:t>
            </a:r>
            <a:r>
              <a:rPr lang="en-GB" sz="2000" dirty="0"/>
              <a:t>(</a:t>
            </a:r>
            <a:r>
              <a:rPr lang="en-GB" sz="2000" dirty="0" err="1"/>
              <a:t>pozitie</a:t>
            </a:r>
            <a:r>
              <a:rPr lang="en-GB" sz="2000" dirty="0"/>
              <a:t> Long), in </a:t>
            </a:r>
            <a:r>
              <a:rPr lang="en-GB" sz="2000" dirty="0" err="1"/>
              <a:t>cazul</a:t>
            </a:r>
            <a:r>
              <a:rPr lang="en-GB" sz="2000" dirty="0"/>
              <a:t> in care se </a:t>
            </a:r>
            <a:r>
              <a:rPr lang="en-GB" sz="2000" dirty="0" err="1"/>
              <a:t>estimeaza</a:t>
            </a:r>
            <a:r>
              <a:rPr lang="en-GB" sz="2000" dirty="0"/>
              <a:t> </a:t>
            </a:r>
            <a:r>
              <a:rPr lang="en-GB" sz="2000" dirty="0" err="1"/>
              <a:t>ca</a:t>
            </a:r>
            <a:r>
              <a:rPr lang="en-GB" sz="2000" dirty="0"/>
              <a:t> </a:t>
            </a:r>
            <a:r>
              <a:rPr lang="en-GB" sz="2000" dirty="0" err="1"/>
              <a:t>pretul</a:t>
            </a:r>
            <a:r>
              <a:rPr lang="en-GB" sz="2000" dirty="0"/>
              <a:t> </a:t>
            </a:r>
            <a:r>
              <a:rPr lang="en-GB" sz="2000" dirty="0" err="1"/>
              <a:t>actiunilor</a:t>
            </a:r>
            <a:r>
              <a:rPr lang="en-GB" sz="2000" dirty="0"/>
              <a:t> </a:t>
            </a:r>
            <a:r>
              <a:rPr lang="en-GB" sz="2000" dirty="0" err="1"/>
              <a:t>va</a:t>
            </a:r>
            <a:r>
              <a:rPr lang="en-GB" sz="2000" dirty="0"/>
              <a:t> </a:t>
            </a:r>
            <a:r>
              <a:rPr lang="en-GB" sz="2000" dirty="0" err="1"/>
              <a:t>creste</a:t>
            </a:r>
            <a:r>
              <a:rPr lang="en-GB" sz="2000" dirty="0"/>
              <a:t> in </a:t>
            </a:r>
            <a:r>
              <a:rPr lang="en-GB" sz="2000" dirty="0" err="1"/>
              <a:t>viitor</a:t>
            </a:r>
            <a:r>
              <a:rPr lang="en-GB" sz="2000" dirty="0"/>
              <a:t>; </a:t>
            </a:r>
            <a:endParaRPr lang="en-GB" sz="2000" dirty="0" smtClean="0"/>
          </a:p>
          <a:p>
            <a:pPr marL="109728" indent="0" algn="just">
              <a:buNone/>
            </a:pPr>
            <a:r>
              <a:rPr lang="en-GB" sz="2000" dirty="0" smtClean="0"/>
              <a:t>-</a:t>
            </a:r>
            <a:r>
              <a:rPr lang="en-GB" sz="2000" dirty="0" err="1" smtClean="0"/>
              <a:t>Vanzare</a:t>
            </a:r>
            <a:r>
              <a:rPr lang="en-GB" sz="2000" dirty="0" smtClean="0"/>
              <a:t> </a:t>
            </a:r>
            <a:r>
              <a:rPr lang="en-GB" sz="2000" dirty="0"/>
              <a:t>(</a:t>
            </a:r>
            <a:r>
              <a:rPr lang="en-GB" sz="2000" dirty="0" err="1"/>
              <a:t>pozitie</a:t>
            </a:r>
            <a:r>
              <a:rPr lang="en-GB" sz="2000" dirty="0"/>
              <a:t> Short), in </a:t>
            </a:r>
            <a:r>
              <a:rPr lang="en-GB" sz="2000" dirty="0" err="1"/>
              <a:t>cazul</a:t>
            </a:r>
            <a:r>
              <a:rPr lang="en-GB" sz="2000" dirty="0"/>
              <a:t> in care se </a:t>
            </a:r>
            <a:r>
              <a:rPr lang="en-GB" sz="2000" dirty="0" err="1"/>
              <a:t>estimeaza</a:t>
            </a:r>
            <a:r>
              <a:rPr lang="en-GB" sz="2000" dirty="0"/>
              <a:t> </a:t>
            </a:r>
            <a:r>
              <a:rPr lang="en-GB" sz="2000" dirty="0" err="1"/>
              <a:t>ca</a:t>
            </a:r>
            <a:r>
              <a:rPr lang="en-GB" sz="2000" dirty="0"/>
              <a:t> </a:t>
            </a:r>
            <a:r>
              <a:rPr lang="en-GB" sz="2000" dirty="0" err="1"/>
              <a:t>pretul</a:t>
            </a:r>
            <a:r>
              <a:rPr lang="en-GB" sz="2000" dirty="0"/>
              <a:t> </a:t>
            </a:r>
            <a:r>
              <a:rPr lang="en-GB" sz="2000" dirty="0" err="1"/>
              <a:t>actiunilor</a:t>
            </a:r>
            <a:r>
              <a:rPr lang="en-GB" sz="2000" dirty="0"/>
              <a:t> </a:t>
            </a:r>
            <a:r>
              <a:rPr lang="en-GB" sz="2000" dirty="0" err="1"/>
              <a:t>va</a:t>
            </a:r>
            <a:r>
              <a:rPr lang="en-GB" sz="2000" dirty="0"/>
              <a:t> </a:t>
            </a:r>
            <a:r>
              <a:rPr lang="en-GB" sz="2000" dirty="0" err="1"/>
              <a:t>scadea</a:t>
            </a:r>
            <a:r>
              <a:rPr lang="en-GB" sz="2000" dirty="0"/>
              <a:t> in </a:t>
            </a:r>
            <a:r>
              <a:rPr lang="en-GB" sz="2000" dirty="0" err="1"/>
              <a:t>viitor</a:t>
            </a:r>
            <a:r>
              <a:rPr lang="en-GB" sz="2000" dirty="0"/>
              <a:t>. </a:t>
            </a:r>
          </a:p>
        </p:txBody>
      </p:sp>
      <p:sp>
        <p:nvSpPr>
          <p:cNvPr id="3" name="Title 2"/>
          <p:cNvSpPr>
            <a:spLocks noGrp="1"/>
          </p:cNvSpPr>
          <p:nvPr>
            <p:ph type="title"/>
          </p:nvPr>
        </p:nvSpPr>
        <p:spPr>
          <a:xfrm>
            <a:off x="183931" y="164279"/>
            <a:ext cx="8683022" cy="687059"/>
          </a:xfrm>
        </p:spPr>
        <p:txBody>
          <a:bodyPr>
            <a:normAutofit/>
          </a:bodyPr>
          <a:lstStyle/>
          <a:p>
            <a:r>
              <a:rPr lang="en-GB" sz="2400" i="1" dirty="0"/>
              <a:t>Cine </a:t>
            </a:r>
            <a:r>
              <a:rPr lang="en-GB" sz="2400" i="1" dirty="0" err="1"/>
              <a:t>tranzactioneaza</a:t>
            </a:r>
            <a:r>
              <a:rPr lang="en-GB" sz="2400" i="1" dirty="0"/>
              <a:t> </a:t>
            </a:r>
            <a:r>
              <a:rPr lang="en-GB" sz="2400" i="1" dirty="0" err="1"/>
              <a:t>instrumentele</a:t>
            </a:r>
            <a:r>
              <a:rPr lang="en-GB" sz="2400" i="1" dirty="0"/>
              <a:t> </a:t>
            </a:r>
            <a:r>
              <a:rPr lang="en-GB" sz="2400" i="1" dirty="0" err="1"/>
              <a:t>financiare</a:t>
            </a:r>
            <a:r>
              <a:rPr lang="en-GB" sz="2400" i="1" dirty="0"/>
              <a:t> derivate?</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66953" y="0"/>
            <a:ext cx="2466975" cy="1847850"/>
          </a:xfrm>
          <a:prstGeom prst="rect">
            <a:avLst/>
          </a:prstGeom>
        </p:spPr>
      </p:pic>
    </p:spTree>
    <p:extLst>
      <p:ext uri="{BB962C8B-B14F-4D97-AF65-F5344CB8AC3E}">
        <p14:creationId xmlns:p14="http://schemas.microsoft.com/office/powerpoint/2010/main" val="820444693"/>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20868" y="157030"/>
            <a:ext cx="12071131" cy="6464487"/>
          </a:xfrm>
        </p:spPr>
        <p:txBody>
          <a:bodyPr>
            <a:normAutofit/>
          </a:bodyPr>
          <a:lstStyle/>
          <a:p>
            <a:pPr algn="just"/>
            <a:r>
              <a:rPr lang="en-GB" sz="2000" dirty="0" err="1"/>
              <a:t>Strategiile</a:t>
            </a:r>
            <a:r>
              <a:rPr lang="en-GB" sz="2000" dirty="0"/>
              <a:t> </a:t>
            </a:r>
            <a:r>
              <a:rPr lang="en-GB" sz="2000" dirty="0" err="1"/>
              <a:t>utilizate</a:t>
            </a:r>
            <a:r>
              <a:rPr lang="en-GB" sz="2000" dirty="0"/>
              <a:t> de </a:t>
            </a:r>
            <a:r>
              <a:rPr lang="en-GB" sz="2000" dirty="0" err="1"/>
              <a:t>speculatori</a:t>
            </a:r>
            <a:r>
              <a:rPr lang="en-GB" sz="2000" dirty="0"/>
              <a:t> </a:t>
            </a:r>
            <a:r>
              <a:rPr lang="en-GB" sz="2000" dirty="0" err="1"/>
              <a:t>reprezinta</a:t>
            </a:r>
            <a:r>
              <a:rPr lang="en-GB" sz="2000" dirty="0"/>
              <a:t> o </a:t>
            </a:r>
            <a:r>
              <a:rPr lang="en-GB" sz="2000" dirty="0" err="1"/>
              <a:t>investitie</a:t>
            </a:r>
            <a:r>
              <a:rPr lang="en-GB" sz="2000" dirty="0"/>
              <a:t> cu un grad mare de </a:t>
            </a:r>
            <a:r>
              <a:rPr lang="en-GB" sz="2000" dirty="0" err="1"/>
              <a:t>risc</a:t>
            </a:r>
            <a:r>
              <a:rPr lang="en-GB" sz="2000" dirty="0"/>
              <a:t> </a:t>
            </a:r>
            <a:r>
              <a:rPr lang="en-GB" sz="2000" dirty="0" err="1"/>
              <a:t>avand</a:t>
            </a:r>
            <a:r>
              <a:rPr lang="en-GB" sz="2000" dirty="0"/>
              <a:t> </a:t>
            </a:r>
            <a:r>
              <a:rPr lang="en-GB" sz="2000" dirty="0" err="1"/>
              <a:t>drept</a:t>
            </a:r>
            <a:r>
              <a:rPr lang="en-GB" sz="2000" dirty="0"/>
              <a:t> </a:t>
            </a:r>
            <a:r>
              <a:rPr lang="en-GB" sz="2000" dirty="0" err="1"/>
              <a:t>obiectiv</a:t>
            </a:r>
            <a:r>
              <a:rPr lang="en-GB" sz="2000" dirty="0"/>
              <a:t> </a:t>
            </a:r>
            <a:r>
              <a:rPr lang="en-GB" sz="2000" dirty="0" err="1"/>
              <a:t>obtinerea</a:t>
            </a:r>
            <a:r>
              <a:rPr lang="en-GB" sz="2000" dirty="0"/>
              <a:t> </a:t>
            </a:r>
            <a:r>
              <a:rPr lang="en-GB" sz="2000" dirty="0" err="1"/>
              <a:t>unui</a:t>
            </a:r>
            <a:r>
              <a:rPr lang="en-GB" sz="2000" dirty="0"/>
              <a:t> profit </a:t>
            </a:r>
            <a:r>
              <a:rPr lang="en-GB" sz="2000" dirty="0" err="1"/>
              <a:t>semnificativ</a:t>
            </a:r>
            <a:r>
              <a:rPr lang="en-GB" sz="2000" dirty="0"/>
              <a:t>, </a:t>
            </a:r>
            <a:r>
              <a:rPr lang="en-GB" sz="2000" dirty="0" err="1"/>
              <a:t>spre</a:t>
            </a:r>
            <a:r>
              <a:rPr lang="en-GB" sz="2000" dirty="0"/>
              <a:t> </a:t>
            </a:r>
            <a:r>
              <a:rPr lang="en-GB" sz="2000" dirty="0" err="1"/>
              <a:t>deosebire</a:t>
            </a:r>
            <a:r>
              <a:rPr lang="en-GB" sz="2000" dirty="0"/>
              <a:t> </a:t>
            </a:r>
            <a:r>
              <a:rPr lang="en-GB" sz="2000" dirty="0" err="1"/>
              <a:t>utilizarea</a:t>
            </a:r>
            <a:r>
              <a:rPr lang="en-GB" sz="2000" dirty="0"/>
              <a:t> </a:t>
            </a:r>
            <a:r>
              <a:rPr lang="en-GB" sz="2000" dirty="0" err="1"/>
              <a:t>strategiilor</a:t>
            </a:r>
            <a:r>
              <a:rPr lang="en-GB" sz="2000" dirty="0"/>
              <a:t> de </a:t>
            </a:r>
            <a:r>
              <a:rPr lang="en-GB" sz="2000" dirty="0" err="1"/>
              <a:t>investitie</a:t>
            </a:r>
            <a:r>
              <a:rPr lang="en-GB" sz="2000" dirty="0"/>
              <a:t> in active </a:t>
            </a:r>
            <a:r>
              <a:rPr lang="en-GB" sz="2000" dirty="0" err="1"/>
              <a:t>fara</a:t>
            </a:r>
            <a:r>
              <a:rPr lang="en-GB" sz="2000" dirty="0"/>
              <a:t> </a:t>
            </a:r>
            <a:r>
              <a:rPr lang="en-GB" sz="2000" dirty="0" err="1"/>
              <a:t>risc</a:t>
            </a:r>
            <a:r>
              <a:rPr lang="en-GB" sz="2000" dirty="0"/>
              <a:t> (ex.: </a:t>
            </a:r>
            <a:r>
              <a:rPr lang="en-GB" sz="2000" dirty="0" err="1"/>
              <a:t>titlu</a:t>
            </a:r>
            <a:r>
              <a:rPr lang="en-GB" sz="2000" dirty="0"/>
              <a:t> de stat) </a:t>
            </a:r>
            <a:r>
              <a:rPr lang="en-GB" sz="2000" dirty="0" err="1"/>
              <a:t>sau</a:t>
            </a:r>
            <a:r>
              <a:rPr lang="en-GB" sz="2000" dirty="0"/>
              <a:t> </a:t>
            </a:r>
            <a:r>
              <a:rPr lang="en-GB" sz="2000" dirty="0" err="1"/>
              <a:t>strategiilor</a:t>
            </a:r>
            <a:r>
              <a:rPr lang="en-GB" sz="2000" dirty="0"/>
              <a:t> de </a:t>
            </a:r>
            <a:r>
              <a:rPr lang="en-GB" sz="2000" dirty="0" err="1"/>
              <a:t>arbitraj</a:t>
            </a:r>
            <a:r>
              <a:rPr lang="en-GB" sz="2000" dirty="0"/>
              <a:t>.  </a:t>
            </a:r>
            <a:endParaRPr lang="en-GB" sz="2000" dirty="0" smtClean="0"/>
          </a:p>
          <a:p>
            <a:pPr algn="just"/>
            <a:r>
              <a:rPr lang="en-GB" sz="2000" b="1" dirty="0" err="1" smtClean="0"/>
              <a:t>Arbitrajorii</a:t>
            </a:r>
            <a:r>
              <a:rPr lang="en-GB" sz="2000" b="1" dirty="0" smtClean="0"/>
              <a:t> </a:t>
            </a:r>
            <a:r>
              <a:rPr lang="en-GB" sz="2000" dirty="0"/>
              <a:t>(arbitrageurs) </a:t>
            </a:r>
            <a:r>
              <a:rPr lang="en-GB" sz="2000" dirty="0" err="1"/>
              <a:t>sunt</a:t>
            </a:r>
            <a:r>
              <a:rPr lang="en-GB" sz="2000" dirty="0"/>
              <a:t> </a:t>
            </a:r>
            <a:r>
              <a:rPr lang="en-GB" sz="2000" dirty="0" err="1"/>
              <a:t>investitorii</a:t>
            </a:r>
            <a:r>
              <a:rPr lang="en-GB" sz="2000" dirty="0"/>
              <a:t> care </a:t>
            </a:r>
            <a:r>
              <a:rPr lang="en-GB" sz="2000" dirty="0" err="1"/>
              <a:t>initiaza</a:t>
            </a:r>
            <a:r>
              <a:rPr lang="en-GB" sz="2000" dirty="0"/>
              <a:t> </a:t>
            </a:r>
            <a:r>
              <a:rPr lang="en-GB" sz="2000" dirty="0" err="1"/>
              <a:t>pozitii</a:t>
            </a:r>
            <a:r>
              <a:rPr lang="en-GB" sz="2000" dirty="0"/>
              <a:t> de </a:t>
            </a:r>
            <a:r>
              <a:rPr lang="en-GB" sz="2000" dirty="0" err="1"/>
              <a:t>sens</a:t>
            </a:r>
            <a:r>
              <a:rPr lang="en-GB" sz="2000" dirty="0"/>
              <a:t> opus in </a:t>
            </a:r>
            <a:r>
              <a:rPr lang="en-GB" sz="2000" dirty="0" err="1"/>
              <a:t>una</a:t>
            </a:r>
            <a:r>
              <a:rPr lang="en-GB" sz="2000" dirty="0"/>
              <a:t> </a:t>
            </a:r>
            <a:r>
              <a:rPr lang="en-GB" sz="2000" dirty="0" err="1"/>
              <a:t>sau</a:t>
            </a:r>
            <a:r>
              <a:rPr lang="en-GB" sz="2000" dirty="0"/>
              <a:t> </a:t>
            </a:r>
            <a:r>
              <a:rPr lang="en-GB" sz="2000" dirty="0" err="1"/>
              <a:t>mai</a:t>
            </a:r>
            <a:r>
              <a:rPr lang="en-GB" sz="2000" dirty="0"/>
              <a:t> </a:t>
            </a:r>
            <a:r>
              <a:rPr lang="en-GB" sz="2000" dirty="0" err="1"/>
              <a:t>multe</a:t>
            </a:r>
            <a:r>
              <a:rPr lang="en-GB" sz="2000" dirty="0"/>
              <a:t> </a:t>
            </a:r>
            <a:r>
              <a:rPr lang="en-GB" sz="2000" dirty="0" err="1"/>
              <a:t>piete</a:t>
            </a:r>
            <a:r>
              <a:rPr lang="en-GB" sz="2000" dirty="0"/>
              <a:t> </a:t>
            </a:r>
            <a:r>
              <a:rPr lang="en-GB" sz="2000" dirty="0" err="1"/>
              <a:t>pentru</a:t>
            </a:r>
            <a:r>
              <a:rPr lang="en-GB" sz="2000" dirty="0"/>
              <a:t> </a:t>
            </a:r>
            <a:r>
              <a:rPr lang="en-GB" sz="2000" dirty="0" err="1"/>
              <a:t>obtinerea</a:t>
            </a:r>
            <a:r>
              <a:rPr lang="en-GB" sz="2000" dirty="0"/>
              <a:t> </a:t>
            </a:r>
            <a:r>
              <a:rPr lang="en-GB" sz="2000" dirty="0" err="1"/>
              <a:t>unui</a:t>
            </a:r>
            <a:r>
              <a:rPr lang="en-GB" sz="2000" dirty="0"/>
              <a:t> profit </a:t>
            </a:r>
            <a:r>
              <a:rPr lang="en-GB" sz="2000" dirty="0" err="1"/>
              <a:t>cunoscut</a:t>
            </a:r>
            <a:r>
              <a:rPr lang="en-GB" sz="2000" dirty="0"/>
              <a:t> la </a:t>
            </a:r>
            <a:r>
              <a:rPr lang="en-GB" sz="2000" dirty="0" err="1"/>
              <a:t>momentul</a:t>
            </a:r>
            <a:r>
              <a:rPr lang="en-GB" sz="2000" dirty="0"/>
              <a:t> </a:t>
            </a:r>
            <a:r>
              <a:rPr lang="en-GB" sz="2000" dirty="0" err="1"/>
              <a:t>incheierii</a:t>
            </a:r>
            <a:r>
              <a:rPr lang="en-GB" sz="2000" dirty="0"/>
              <a:t> </a:t>
            </a:r>
            <a:r>
              <a:rPr lang="en-GB" sz="2000" dirty="0" err="1"/>
              <a:t>tranzactiilor</a:t>
            </a:r>
            <a:r>
              <a:rPr lang="en-GB" sz="2000" dirty="0"/>
              <a:t> respective (profit </a:t>
            </a:r>
            <a:r>
              <a:rPr lang="en-GB" sz="2000" dirty="0" err="1"/>
              <a:t>fara</a:t>
            </a:r>
            <a:r>
              <a:rPr lang="en-GB" sz="2000" dirty="0"/>
              <a:t> </a:t>
            </a:r>
            <a:r>
              <a:rPr lang="en-GB" sz="2000" dirty="0" err="1"/>
              <a:t>risc</a:t>
            </a:r>
            <a:r>
              <a:rPr lang="en-GB" sz="2000" dirty="0"/>
              <a:t>). In </a:t>
            </a:r>
            <a:r>
              <a:rPr lang="en-GB" sz="2000" dirty="0" err="1"/>
              <a:t>cadrul</a:t>
            </a:r>
            <a:r>
              <a:rPr lang="en-GB" sz="2000" dirty="0"/>
              <a:t> </a:t>
            </a:r>
            <a:r>
              <a:rPr lang="en-GB" sz="2000" dirty="0" err="1"/>
              <a:t>pietelor</a:t>
            </a:r>
            <a:r>
              <a:rPr lang="en-GB" sz="2000" dirty="0"/>
              <a:t> </a:t>
            </a:r>
            <a:r>
              <a:rPr lang="en-GB" sz="2000" dirty="0" err="1"/>
              <a:t>bursiere</a:t>
            </a:r>
            <a:r>
              <a:rPr lang="en-GB" sz="2000" dirty="0"/>
              <a:t> </a:t>
            </a:r>
            <a:r>
              <a:rPr lang="en-GB" sz="2000" dirty="0" err="1"/>
              <a:t>eficiente</a:t>
            </a:r>
            <a:r>
              <a:rPr lang="en-GB" sz="2000" dirty="0"/>
              <a:t>, in care </a:t>
            </a:r>
            <a:r>
              <a:rPr lang="en-GB" sz="2000" dirty="0" err="1"/>
              <a:t>actioneaza</a:t>
            </a:r>
            <a:r>
              <a:rPr lang="en-GB" sz="2000" dirty="0"/>
              <a:t> un </a:t>
            </a:r>
            <a:r>
              <a:rPr lang="en-GB" sz="2000" dirty="0" err="1"/>
              <a:t>numar</a:t>
            </a:r>
            <a:r>
              <a:rPr lang="en-GB" sz="2000" dirty="0"/>
              <a:t> important de </a:t>
            </a:r>
            <a:r>
              <a:rPr lang="en-GB" sz="2000" dirty="0" err="1"/>
              <a:t>investitori</a:t>
            </a:r>
            <a:r>
              <a:rPr lang="en-GB" sz="2000" dirty="0"/>
              <a:t>, </a:t>
            </a:r>
            <a:r>
              <a:rPr lang="en-GB" sz="2000" dirty="0" err="1"/>
              <a:t>oportunitatile</a:t>
            </a:r>
            <a:r>
              <a:rPr lang="en-GB" sz="2000" dirty="0"/>
              <a:t> de </a:t>
            </a:r>
            <a:r>
              <a:rPr lang="en-GB" sz="2000" dirty="0" err="1"/>
              <a:t>arbitraj</a:t>
            </a:r>
            <a:r>
              <a:rPr lang="en-GB" sz="2000" dirty="0"/>
              <a:t> </a:t>
            </a:r>
            <a:r>
              <a:rPr lang="en-GB" sz="2000" dirty="0" err="1"/>
              <a:t>sunt</a:t>
            </a:r>
            <a:r>
              <a:rPr lang="en-GB" sz="2000" dirty="0"/>
              <a:t> </a:t>
            </a:r>
            <a:r>
              <a:rPr lang="en-GB" sz="2000" dirty="0" err="1"/>
              <a:t>relativ</a:t>
            </a:r>
            <a:r>
              <a:rPr lang="en-GB" sz="2000" dirty="0"/>
              <a:t> </a:t>
            </a:r>
            <a:r>
              <a:rPr lang="en-GB" sz="2000" dirty="0" err="1"/>
              <a:t>mici</a:t>
            </a:r>
            <a:r>
              <a:rPr lang="en-GB" sz="2000" dirty="0"/>
              <a:t> </a:t>
            </a:r>
            <a:r>
              <a:rPr lang="en-GB" sz="2000" dirty="0" err="1"/>
              <a:t>si</a:t>
            </a:r>
            <a:r>
              <a:rPr lang="en-GB" sz="2000" dirty="0"/>
              <a:t> „</a:t>
            </a:r>
            <a:r>
              <a:rPr lang="en-GB" sz="2000" dirty="0" err="1"/>
              <a:t>dispar</a:t>
            </a:r>
            <a:r>
              <a:rPr lang="en-GB" sz="2000" dirty="0"/>
              <a:t>” </a:t>
            </a:r>
            <a:r>
              <a:rPr lang="en-GB" sz="2000" dirty="0" err="1"/>
              <a:t>repede</a:t>
            </a:r>
            <a:r>
              <a:rPr lang="en-GB" sz="2000" dirty="0"/>
              <a:t>. </a:t>
            </a:r>
            <a:endParaRPr lang="en-GB" sz="2000" dirty="0" smtClean="0"/>
          </a:p>
          <a:p>
            <a:pPr algn="just"/>
            <a:r>
              <a:rPr lang="en-GB" sz="2000" b="1" dirty="0" err="1" smtClean="0"/>
              <a:t>Arbitrajori</a:t>
            </a:r>
            <a:r>
              <a:rPr lang="en-GB" sz="2000" dirty="0" err="1" smtClean="0"/>
              <a:t>i</a:t>
            </a:r>
            <a:r>
              <a:rPr lang="en-GB" sz="2000" dirty="0" smtClean="0"/>
              <a:t> </a:t>
            </a:r>
            <a:r>
              <a:rPr lang="en-GB" sz="2000" dirty="0" err="1"/>
              <a:t>sunt</a:t>
            </a:r>
            <a:r>
              <a:rPr lang="en-GB" sz="2000" dirty="0"/>
              <a:t> in general </a:t>
            </a:r>
            <a:r>
              <a:rPr lang="en-GB" sz="2000" dirty="0" err="1"/>
              <a:t>participanti</a:t>
            </a:r>
            <a:r>
              <a:rPr lang="en-GB" sz="2000" dirty="0"/>
              <a:t> care se </a:t>
            </a:r>
            <a:r>
              <a:rPr lang="en-GB" sz="2000" dirty="0" err="1"/>
              <a:t>incadreaza</a:t>
            </a:r>
            <a:r>
              <a:rPr lang="en-GB" sz="2000" dirty="0"/>
              <a:t> in </a:t>
            </a:r>
            <a:r>
              <a:rPr lang="en-GB" sz="2000" dirty="0" err="1"/>
              <a:t>categoria</a:t>
            </a:r>
            <a:r>
              <a:rPr lang="en-GB" sz="2000" dirty="0"/>
              <a:t> </a:t>
            </a:r>
            <a:r>
              <a:rPr lang="en-GB" sz="2000" dirty="0" err="1"/>
              <a:t>institutiilor</a:t>
            </a:r>
            <a:r>
              <a:rPr lang="en-GB" sz="2000" dirty="0"/>
              <a:t> </a:t>
            </a:r>
            <a:r>
              <a:rPr lang="en-GB" sz="2000" dirty="0" err="1"/>
              <a:t>financiare</a:t>
            </a:r>
            <a:r>
              <a:rPr lang="en-GB" sz="2000" dirty="0"/>
              <a:t> (ex.: firma de </a:t>
            </a:r>
            <a:r>
              <a:rPr lang="en-GB" sz="2000" dirty="0" err="1"/>
              <a:t>investitii</a:t>
            </a:r>
            <a:r>
              <a:rPr lang="en-GB" sz="2000" dirty="0"/>
              <a:t> </a:t>
            </a:r>
            <a:r>
              <a:rPr lang="en-GB" sz="2000" dirty="0" err="1"/>
              <a:t>sau</a:t>
            </a:r>
            <a:r>
              <a:rPr lang="en-GB" sz="2000" dirty="0"/>
              <a:t> </a:t>
            </a:r>
            <a:r>
              <a:rPr lang="en-GB" sz="2000" dirty="0" err="1"/>
              <a:t>banca</a:t>
            </a:r>
            <a:r>
              <a:rPr lang="en-GB" sz="2000" dirty="0"/>
              <a:t> </a:t>
            </a:r>
            <a:r>
              <a:rPr lang="en-GB" sz="2000" dirty="0" err="1"/>
              <a:t>comerciala</a:t>
            </a:r>
            <a:r>
              <a:rPr lang="en-GB" sz="2000" dirty="0"/>
              <a:t>) care au </a:t>
            </a:r>
            <a:r>
              <a:rPr lang="en-GB" sz="2000" dirty="0" err="1"/>
              <a:t>acces</a:t>
            </a:r>
            <a:r>
              <a:rPr lang="en-GB" sz="2000" dirty="0"/>
              <a:t> </a:t>
            </a:r>
            <a:r>
              <a:rPr lang="en-GB" sz="2000" dirty="0" err="1"/>
              <a:t>facil</a:t>
            </a:r>
            <a:r>
              <a:rPr lang="en-GB" sz="2000" dirty="0"/>
              <a:t> la </a:t>
            </a:r>
            <a:r>
              <a:rPr lang="en-GB" sz="2000" dirty="0" err="1"/>
              <a:t>surse</a:t>
            </a:r>
            <a:r>
              <a:rPr lang="en-GB" sz="2000" dirty="0"/>
              <a:t> de </a:t>
            </a:r>
            <a:r>
              <a:rPr lang="en-GB" sz="2000" dirty="0" err="1"/>
              <a:t>finantare</a:t>
            </a:r>
            <a:r>
              <a:rPr lang="en-GB" sz="2000" dirty="0"/>
              <a:t> </a:t>
            </a:r>
            <a:r>
              <a:rPr lang="en-GB" sz="2000" dirty="0" err="1"/>
              <a:t>si</a:t>
            </a:r>
            <a:r>
              <a:rPr lang="en-GB" sz="2000" dirty="0"/>
              <a:t> care de </a:t>
            </a:r>
            <a:r>
              <a:rPr lang="en-GB" sz="2000" dirty="0" err="1"/>
              <a:t>regula</a:t>
            </a:r>
            <a:r>
              <a:rPr lang="en-GB" sz="2000" dirty="0"/>
              <a:t> nu </a:t>
            </a:r>
            <a:r>
              <a:rPr lang="en-GB" sz="2000" dirty="0" err="1"/>
              <a:t>platesc</a:t>
            </a:r>
            <a:r>
              <a:rPr lang="en-GB" sz="2000" dirty="0"/>
              <a:t> </a:t>
            </a:r>
            <a:r>
              <a:rPr lang="en-GB" sz="2000" dirty="0" err="1"/>
              <a:t>comisioane</a:t>
            </a:r>
            <a:r>
              <a:rPr lang="en-GB" sz="2000" dirty="0"/>
              <a:t> </a:t>
            </a:r>
            <a:r>
              <a:rPr lang="en-GB" sz="2000" dirty="0" err="1"/>
              <a:t>semnificative</a:t>
            </a:r>
            <a:r>
              <a:rPr lang="en-GB" sz="2000" dirty="0"/>
              <a:t> de </a:t>
            </a:r>
            <a:r>
              <a:rPr lang="en-GB" sz="2000" dirty="0" err="1"/>
              <a:t>operare</a:t>
            </a:r>
            <a:r>
              <a:rPr lang="en-GB" sz="2000" dirty="0"/>
              <a:t> </a:t>
            </a:r>
            <a:r>
              <a:rPr lang="en-GB" sz="2000" dirty="0" err="1"/>
              <a:t>pe</a:t>
            </a:r>
            <a:r>
              <a:rPr lang="en-GB" sz="2000" dirty="0"/>
              <a:t> </a:t>
            </a:r>
            <a:r>
              <a:rPr lang="en-GB" sz="2000" dirty="0" err="1"/>
              <a:t>pietele</a:t>
            </a:r>
            <a:r>
              <a:rPr lang="en-GB" sz="2000" dirty="0"/>
              <a:t> respective in </a:t>
            </a:r>
            <a:r>
              <a:rPr lang="en-GB" sz="2000" dirty="0" err="1"/>
              <a:t>calitate</a:t>
            </a:r>
            <a:r>
              <a:rPr lang="en-GB" sz="2000" dirty="0"/>
              <a:t> de </a:t>
            </a:r>
            <a:r>
              <a:rPr lang="en-GB" sz="2000" dirty="0" err="1"/>
              <a:t>intermediari</a:t>
            </a:r>
            <a:r>
              <a:rPr lang="en-GB" sz="2000" dirty="0"/>
              <a:t> </a:t>
            </a:r>
            <a:r>
              <a:rPr lang="en-GB" sz="2000" dirty="0" err="1"/>
              <a:t>autorizati</a:t>
            </a:r>
            <a:r>
              <a:rPr lang="en-GB" sz="2000" dirty="0"/>
              <a:t>. </a:t>
            </a:r>
            <a:endParaRPr lang="en-GB" sz="2000" dirty="0" smtClean="0"/>
          </a:p>
          <a:p>
            <a:pPr marL="109728" indent="0" algn="just">
              <a:buNone/>
            </a:pPr>
            <a:r>
              <a:rPr lang="en-GB" sz="2000" dirty="0" err="1" smtClean="0"/>
              <a:t>Prin</a:t>
            </a:r>
            <a:r>
              <a:rPr lang="en-GB" sz="2000" dirty="0" smtClean="0"/>
              <a:t> </a:t>
            </a:r>
            <a:r>
              <a:rPr lang="en-GB" sz="2000" dirty="0" err="1"/>
              <a:t>urmare</a:t>
            </a:r>
            <a:r>
              <a:rPr lang="en-GB" sz="2000" dirty="0"/>
              <a:t>, </a:t>
            </a:r>
            <a:r>
              <a:rPr lang="en-GB" sz="2000" dirty="0" err="1"/>
              <a:t>profitul</a:t>
            </a:r>
            <a:r>
              <a:rPr lang="en-GB" sz="2000" dirty="0"/>
              <a:t> </a:t>
            </a:r>
            <a:r>
              <a:rPr lang="en-GB" sz="2000" dirty="0" err="1"/>
              <a:t>obtinut</a:t>
            </a:r>
            <a:r>
              <a:rPr lang="en-GB" sz="2000" dirty="0"/>
              <a:t> din </a:t>
            </a:r>
            <a:r>
              <a:rPr lang="en-GB" sz="2000" dirty="0" err="1"/>
              <a:t>utilizarea</a:t>
            </a:r>
            <a:r>
              <a:rPr lang="en-GB" sz="2000" dirty="0"/>
              <a:t> </a:t>
            </a:r>
            <a:r>
              <a:rPr lang="en-GB" sz="2000" dirty="0" err="1"/>
              <a:t>strategiilor</a:t>
            </a:r>
            <a:r>
              <a:rPr lang="en-GB" sz="2000" dirty="0"/>
              <a:t> de </a:t>
            </a:r>
            <a:r>
              <a:rPr lang="en-GB" sz="2000" dirty="0" err="1"/>
              <a:t>arbitraj</a:t>
            </a:r>
            <a:r>
              <a:rPr lang="en-GB" sz="2000" dirty="0"/>
              <a:t> </a:t>
            </a:r>
            <a:r>
              <a:rPr lang="en-GB" sz="2000" dirty="0" err="1"/>
              <a:t>este</a:t>
            </a:r>
            <a:r>
              <a:rPr lang="en-GB" sz="2000" dirty="0"/>
              <a:t> in general </a:t>
            </a:r>
            <a:r>
              <a:rPr lang="en-GB" sz="2000" dirty="0" err="1"/>
              <a:t>redus</a:t>
            </a:r>
            <a:r>
              <a:rPr lang="en-GB" sz="2000" dirty="0"/>
              <a:t>, </a:t>
            </a:r>
            <a:r>
              <a:rPr lang="en-GB" sz="2000" dirty="0" err="1"/>
              <a:t>aceasta</a:t>
            </a:r>
            <a:r>
              <a:rPr lang="en-GB" sz="2000" dirty="0"/>
              <a:t> </a:t>
            </a:r>
            <a:r>
              <a:rPr lang="en-GB" sz="2000" dirty="0" err="1"/>
              <a:t>strategie</a:t>
            </a:r>
            <a:r>
              <a:rPr lang="en-GB" sz="2000" dirty="0"/>
              <a:t> </a:t>
            </a:r>
            <a:r>
              <a:rPr lang="en-GB" sz="2000" dirty="0" err="1"/>
              <a:t>nefiind</a:t>
            </a:r>
            <a:r>
              <a:rPr lang="en-GB" sz="2000" dirty="0"/>
              <a:t> </a:t>
            </a:r>
            <a:r>
              <a:rPr lang="en-GB" sz="2000" dirty="0" err="1"/>
              <a:t>intotdeauna</a:t>
            </a:r>
            <a:r>
              <a:rPr lang="en-GB" sz="2000" dirty="0"/>
              <a:t> </a:t>
            </a:r>
            <a:r>
              <a:rPr lang="en-GB" sz="2000" dirty="0" err="1"/>
              <a:t>potrivita</a:t>
            </a:r>
            <a:r>
              <a:rPr lang="en-GB" sz="2000" dirty="0"/>
              <a:t> </a:t>
            </a:r>
            <a:r>
              <a:rPr lang="en-GB" sz="2000" dirty="0" err="1"/>
              <a:t>pentru</a:t>
            </a:r>
            <a:r>
              <a:rPr lang="en-GB" sz="2000" dirty="0"/>
              <a:t> </a:t>
            </a:r>
            <a:r>
              <a:rPr lang="en-GB" sz="2000" dirty="0" err="1"/>
              <a:t>investitorii</a:t>
            </a:r>
            <a:r>
              <a:rPr lang="en-GB" sz="2000" dirty="0"/>
              <a:t> de </a:t>
            </a:r>
            <a:r>
              <a:rPr lang="en-GB" sz="2000" dirty="0" err="1"/>
              <a:t>talie</a:t>
            </a:r>
            <a:r>
              <a:rPr lang="en-GB" sz="2000" dirty="0"/>
              <a:t> </a:t>
            </a:r>
            <a:r>
              <a:rPr lang="en-GB" sz="2000" dirty="0" err="1"/>
              <a:t>medie</a:t>
            </a:r>
            <a:r>
              <a:rPr lang="en-GB" sz="2000" dirty="0"/>
              <a:t> </a:t>
            </a:r>
            <a:r>
              <a:rPr lang="en-GB" sz="2000" dirty="0" err="1"/>
              <a:t>sau</a:t>
            </a:r>
            <a:r>
              <a:rPr lang="en-GB" sz="2000" dirty="0"/>
              <a:t> de retail care, </a:t>
            </a:r>
            <a:r>
              <a:rPr lang="en-GB" sz="2000" dirty="0" err="1"/>
              <a:t>spre</a:t>
            </a:r>
            <a:r>
              <a:rPr lang="en-GB" sz="2000" dirty="0"/>
              <a:t> </a:t>
            </a:r>
            <a:r>
              <a:rPr lang="en-GB" sz="2000" dirty="0" err="1"/>
              <a:t>deosebire</a:t>
            </a:r>
            <a:r>
              <a:rPr lang="en-GB" sz="2000" dirty="0"/>
              <a:t> de </a:t>
            </a:r>
            <a:r>
              <a:rPr lang="en-GB" sz="2000" dirty="0" err="1"/>
              <a:t>intermediarii</a:t>
            </a:r>
            <a:r>
              <a:rPr lang="en-GB" sz="2000" dirty="0"/>
              <a:t> </a:t>
            </a:r>
            <a:r>
              <a:rPr lang="en-GB" sz="2000" dirty="0" err="1"/>
              <a:t>autorizati</a:t>
            </a:r>
            <a:r>
              <a:rPr lang="en-GB" sz="2000" dirty="0"/>
              <a:t>, </a:t>
            </a:r>
            <a:r>
              <a:rPr lang="en-GB" sz="2000" dirty="0" err="1"/>
              <a:t>trebuie</a:t>
            </a:r>
            <a:r>
              <a:rPr lang="en-GB" sz="2000" dirty="0"/>
              <a:t> </a:t>
            </a:r>
            <a:r>
              <a:rPr lang="en-GB" sz="2000" dirty="0" err="1"/>
              <a:t>sa</a:t>
            </a:r>
            <a:r>
              <a:rPr lang="en-GB" sz="2000" dirty="0"/>
              <a:t> </a:t>
            </a:r>
            <a:r>
              <a:rPr lang="en-GB" sz="2000" dirty="0" err="1" smtClean="0"/>
              <a:t>plateasca</a:t>
            </a:r>
            <a:r>
              <a:rPr lang="en-GB" sz="2000" dirty="0" smtClean="0"/>
              <a:t> </a:t>
            </a:r>
            <a:r>
              <a:rPr lang="en-GB" sz="2000" dirty="0" err="1"/>
              <a:t>costurile</a:t>
            </a:r>
            <a:r>
              <a:rPr lang="en-GB" sz="2000" dirty="0"/>
              <a:t> de </a:t>
            </a:r>
            <a:r>
              <a:rPr lang="en-GB" sz="2000" dirty="0" err="1"/>
              <a:t>operare</a:t>
            </a:r>
            <a:r>
              <a:rPr lang="en-GB" sz="2000" dirty="0" smtClean="0"/>
              <a:t>.</a:t>
            </a:r>
          </a:p>
          <a:p>
            <a:pPr algn="just"/>
            <a:endParaRPr lang="en-GB" sz="20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24133" y="4692376"/>
            <a:ext cx="3478433" cy="2106318"/>
          </a:xfrm>
          <a:prstGeom prst="rect">
            <a:avLst/>
          </a:prstGeom>
        </p:spPr>
      </p:pic>
    </p:spTree>
    <p:extLst>
      <p:ext uri="{BB962C8B-B14F-4D97-AF65-F5344CB8AC3E}">
        <p14:creationId xmlns:p14="http://schemas.microsoft.com/office/powerpoint/2010/main" val="3392623666"/>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6633" y="629995"/>
            <a:ext cx="11766331" cy="5944226"/>
          </a:xfrm>
        </p:spPr>
        <p:txBody>
          <a:bodyPr>
            <a:normAutofit/>
          </a:bodyPr>
          <a:lstStyle/>
          <a:p>
            <a:pPr algn="just"/>
            <a:r>
              <a:rPr lang="vi-VN" sz="2000" dirty="0">
                <a:solidFill>
                  <a:srgbClr val="404040"/>
                </a:solidFill>
                <a:latin typeface="Arial"/>
              </a:rPr>
              <a:t>Există diferite tipuri de instrumente financiare:</a:t>
            </a:r>
          </a:p>
          <a:p>
            <a:pPr algn="just">
              <a:buFont typeface="Arial"/>
              <a:buChar char="•"/>
            </a:pPr>
            <a:r>
              <a:rPr lang="vi-VN" sz="2000" i="1" dirty="0">
                <a:solidFill>
                  <a:srgbClr val="404040"/>
                </a:solidFill>
                <a:latin typeface="Arial"/>
              </a:rPr>
              <a:t>capitaluri proprii și datorii</a:t>
            </a:r>
          </a:p>
          <a:p>
            <a:pPr algn="just">
              <a:buFont typeface="Arial"/>
              <a:buChar char="•"/>
            </a:pPr>
            <a:r>
              <a:rPr lang="vi-VN" sz="2000" i="1" dirty="0">
                <a:solidFill>
                  <a:srgbClr val="404040"/>
                </a:solidFill>
                <a:latin typeface="Arial"/>
              </a:rPr>
              <a:t>garanții pentru împrumuturi și capital de risc</a:t>
            </a:r>
          </a:p>
          <a:p>
            <a:pPr algn="just">
              <a:buFont typeface="Arial"/>
              <a:buChar char="•"/>
            </a:pPr>
            <a:r>
              <a:rPr lang="vi-VN" sz="2000" i="1" dirty="0">
                <a:solidFill>
                  <a:srgbClr val="404040"/>
                </a:solidFill>
                <a:latin typeface="Arial"/>
              </a:rPr>
              <a:t>instrumente de consolidare a capacităților și de partajare a </a:t>
            </a:r>
            <a:r>
              <a:rPr lang="vi-VN" sz="2000" i="1" dirty="0" smtClean="0">
                <a:solidFill>
                  <a:srgbClr val="404040"/>
                </a:solidFill>
                <a:latin typeface="Arial"/>
              </a:rPr>
              <a:t>riscurilor</a:t>
            </a:r>
            <a:r>
              <a:rPr lang="en-US" sz="2000" dirty="0" smtClean="0">
                <a:solidFill>
                  <a:srgbClr val="404040"/>
                </a:solidFill>
              </a:rPr>
              <a:t>.</a:t>
            </a:r>
            <a:endParaRPr lang="vi-VN" sz="2000" dirty="0">
              <a:solidFill>
                <a:srgbClr val="404040"/>
              </a:solidFill>
              <a:latin typeface="Arial"/>
            </a:endParaRPr>
          </a:p>
          <a:p>
            <a:pPr marL="109728" indent="0" algn="just">
              <a:buNone/>
            </a:pPr>
            <a:r>
              <a:rPr lang="vi-VN" sz="2000" dirty="0">
                <a:solidFill>
                  <a:srgbClr val="404040"/>
                </a:solidFill>
                <a:latin typeface="Arial"/>
              </a:rPr>
              <a:t>De exemplu, UE acordă împrumuturi tuturor tipurilor de întreprinderi care investesc în cercetare și inovare. De asemenea, furnizează garanții care le permit beneficiarilor să obțină împrumuturi mai ușor sau mai convenabil de la bănci și de la alte instituții de credit. Uneori, UE poate participa financiar la un proiect deținând părți din acesta. Instrumentele financiare pot fi, de asemenea, combinate cu granturi</a:t>
            </a:r>
            <a:r>
              <a:rPr lang="vi-VN" sz="2000" dirty="0" smtClean="0">
                <a:solidFill>
                  <a:srgbClr val="404040"/>
                </a:solidFill>
                <a:latin typeface="Arial"/>
              </a:rPr>
              <a:t>.</a:t>
            </a:r>
            <a:endParaRPr lang="en-US" sz="2000" dirty="0" smtClean="0">
              <a:solidFill>
                <a:srgbClr val="404040"/>
              </a:solidFill>
            </a:endParaRPr>
          </a:p>
          <a:p>
            <a:pPr algn="just"/>
            <a:r>
              <a:rPr lang="vi-VN" sz="2000" dirty="0">
                <a:solidFill>
                  <a:srgbClr val="404040"/>
                </a:solidFill>
                <a:latin typeface="Arial"/>
              </a:rPr>
              <a:t>Instrumentele financiare sunt puse în aplicare în parteneriat cu instituții publice și private, cum ar fi băncile, investitorii de capital de risc sau investitorii providențiali. Aceste instituții financiare stabilesc condițiile exacte de finanțare – suma, durata, ratele dobânzii și comisioanele.</a:t>
            </a:r>
          </a:p>
          <a:p>
            <a:pPr algn="just"/>
            <a:r>
              <a:rPr lang="vi-VN" sz="2000" dirty="0">
                <a:solidFill>
                  <a:srgbClr val="404040"/>
                </a:solidFill>
                <a:latin typeface="Arial"/>
              </a:rPr>
              <a:t>Solicitantul care primește fonduri prin intermediul instrumentelor financiare ale UE trebuie să îi permită instituției financiare intermediare să își ia toate măsurile de precauție, efectuând inclusiv verificări și inspecții la fața locului. Nerespectarea acestei cerințe va duce la întârzierea sau refuzarea finanțării.</a:t>
            </a:r>
          </a:p>
          <a:p>
            <a:pPr algn="just"/>
            <a:endParaRPr lang="vi-VN" sz="2000" dirty="0">
              <a:solidFill>
                <a:srgbClr val="404040"/>
              </a:solidFill>
              <a:latin typeface="Arial"/>
            </a:endParaRPr>
          </a:p>
          <a:p>
            <a:endParaRPr lang="en-GB" dirty="0"/>
          </a:p>
        </p:txBody>
      </p:sp>
      <p:sp>
        <p:nvSpPr>
          <p:cNvPr id="4" name="Title 2"/>
          <p:cNvSpPr>
            <a:spLocks noGrp="1"/>
          </p:cNvSpPr>
          <p:nvPr>
            <p:ph type="title"/>
          </p:nvPr>
        </p:nvSpPr>
        <p:spPr>
          <a:xfrm>
            <a:off x="183931" y="116983"/>
            <a:ext cx="10972800" cy="576700"/>
          </a:xfrm>
        </p:spPr>
        <p:txBody>
          <a:bodyPr>
            <a:normAutofit/>
          </a:bodyPr>
          <a:lstStyle/>
          <a:p>
            <a:r>
              <a:rPr lang="it-IT" sz="2200" dirty="0">
                <a:solidFill>
                  <a:prstClr val="black"/>
                </a:solidFill>
                <a:effectLst/>
                <a:ea typeface="+mn-ea"/>
                <a:cs typeface="+mn-cs"/>
              </a:rPr>
              <a:t>Instrumente financiare</a:t>
            </a:r>
            <a:endParaRPr lang="en-GB" sz="24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60221" y="158147"/>
            <a:ext cx="3081501" cy="1920513"/>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89931" y="5620388"/>
            <a:ext cx="1629102" cy="1237612"/>
          </a:xfrm>
          <a:prstGeom prst="rect">
            <a:avLst/>
          </a:prstGeom>
        </p:spPr>
      </p:pic>
    </p:spTree>
    <p:extLst>
      <p:ext uri="{BB962C8B-B14F-4D97-AF65-F5344CB8AC3E}">
        <p14:creationId xmlns:p14="http://schemas.microsoft.com/office/powerpoint/2010/main" val="2241182018"/>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724587"/>
            <a:ext cx="11876690" cy="5786571"/>
          </a:xfrm>
        </p:spPr>
        <p:txBody>
          <a:bodyPr>
            <a:normAutofit fontScale="70000" lnSpcReduction="20000"/>
          </a:bodyPr>
          <a:lstStyle/>
          <a:p>
            <a:pPr algn="just"/>
            <a:r>
              <a:rPr lang="en-GB" sz="2900" b="1" dirty="0" err="1">
                <a:solidFill>
                  <a:srgbClr val="000000"/>
                </a:solidFill>
              </a:rPr>
              <a:t>Finanțarea</a:t>
            </a:r>
            <a:r>
              <a:rPr lang="en-GB" sz="2900" b="1" dirty="0">
                <a:solidFill>
                  <a:srgbClr val="000000"/>
                </a:solidFill>
              </a:rPr>
              <a:t> </a:t>
            </a:r>
            <a:r>
              <a:rPr lang="en-GB" sz="2900" b="1" dirty="0" err="1">
                <a:solidFill>
                  <a:srgbClr val="000000"/>
                </a:solidFill>
              </a:rPr>
              <a:t>în</a:t>
            </a:r>
            <a:r>
              <a:rPr lang="en-GB" sz="2900" b="1" dirty="0">
                <a:solidFill>
                  <a:srgbClr val="000000"/>
                </a:solidFill>
              </a:rPr>
              <a:t> </a:t>
            </a:r>
            <a:r>
              <a:rPr lang="en-GB" sz="2900" b="1" dirty="0" err="1">
                <a:solidFill>
                  <a:srgbClr val="000000"/>
                </a:solidFill>
              </a:rPr>
              <a:t>cadrul</a:t>
            </a:r>
            <a:r>
              <a:rPr lang="en-GB" sz="2900" b="1" dirty="0">
                <a:solidFill>
                  <a:srgbClr val="000000"/>
                </a:solidFill>
              </a:rPr>
              <a:t> </a:t>
            </a:r>
            <a:r>
              <a:rPr lang="en-GB" sz="2900" b="1" dirty="0" err="1">
                <a:solidFill>
                  <a:srgbClr val="000000"/>
                </a:solidFill>
              </a:rPr>
              <a:t>gestiunii</a:t>
            </a:r>
            <a:r>
              <a:rPr lang="en-GB" sz="2900" b="1" dirty="0">
                <a:solidFill>
                  <a:srgbClr val="000000"/>
                </a:solidFill>
              </a:rPr>
              <a:t> </a:t>
            </a:r>
            <a:r>
              <a:rPr lang="en-GB" sz="2900" b="1" dirty="0" err="1">
                <a:solidFill>
                  <a:srgbClr val="000000"/>
                </a:solidFill>
              </a:rPr>
              <a:t>partajate</a:t>
            </a:r>
            <a:r>
              <a:rPr lang="en-GB" sz="2900" b="1" dirty="0">
                <a:solidFill>
                  <a:srgbClr val="000000"/>
                </a:solidFill>
              </a:rPr>
              <a:t> cu </a:t>
            </a:r>
            <a:r>
              <a:rPr lang="en-GB" sz="2900" b="1" dirty="0" err="1">
                <a:solidFill>
                  <a:srgbClr val="000000"/>
                </a:solidFill>
              </a:rPr>
              <a:t>statele</a:t>
            </a:r>
            <a:r>
              <a:rPr lang="en-GB" sz="2900" b="1" dirty="0">
                <a:solidFill>
                  <a:srgbClr val="000000"/>
                </a:solidFill>
              </a:rPr>
              <a:t> </a:t>
            </a:r>
            <a:r>
              <a:rPr lang="en-GB" sz="2900" b="1" dirty="0" err="1">
                <a:solidFill>
                  <a:srgbClr val="000000"/>
                </a:solidFill>
              </a:rPr>
              <a:t>membre</a:t>
            </a:r>
            <a:endParaRPr lang="en-GB" sz="2900" b="1" dirty="0">
              <a:solidFill>
                <a:srgbClr val="000000"/>
              </a:solidFill>
            </a:endParaRPr>
          </a:p>
          <a:p>
            <a:pPr marL="109728" indent="0" algn="just">
              <a:buNone/>
            </a:pPr>
            <a:r>
              <a:rPr lang="vi-VN" sz="2900" dirty="0">
                <a:solidFill>
                  <a:srgbClr val="404040"/>
                </a:solidFill>
                <a:latin typeface="Arial"/>
              </a:rPr>
              <a:t>Instrumentele financiare pot fi furnizate de UE prin intermediari financiari din statele membre (</a:t>
            </a:r>
            <a:r>
              <a:rPr lang="vi-VN" sz="2900" u="sng" dirty="0">
                <a:solidFill>
                  <a:srgbClr val="004494"/>
                </a:solidFill>
                <a:latin typeface="Arial"/>
                <a:hlinkClick r:id="rId2"/>
              </a:rPr>
              <a:t>gestiune partajată</a:t>
            </a:r>
            <a:r>
              <a:rPr lang="vi-VN" sz="2900" dirty="0">
                <a:solidFill>
                  <a:srgbClr val="404040"/>
                </a:solidFill>
                <a:latin typeface="Arial"/>
              </a:rPr>
              <a:t>) în vederea sprijinirii politicilor și programelor europene. Întreprinderile nou-înființate, microîntreprinderile și întreprinderile mai mari pot beneficia de acest tip de finanțare</a:t>
            </a:r>
            <a:r>
              <a:rPr lang="vi-VN" sz="2900" dirty="0" smtClean="0">
                <a:solidFill>
                  <a:srgbClr val="404040"/>
                </a:solidFill>
                <a:latin typeface="Arial"/>
              </a:rPr>
              <a:t>.</a:t>
            </a:r>
            <a:endParaRPr lang="en-US" sz="2900" dirty="0" smtClean="0">
              <a:solidFill>
                <a:srgbClr val="404040"/>
              </a:solidFill>
            </a:endParaRPr>
          </a:p>
          <a:p>
            <a:pPr marL="109728" indent="0" algn="just">
              <a:buNone/>
            </a:pPr>
            <a:r>
              <a:rPr lang="en-GB" sz="2900" u="sng" dirty="0" err="1">
                <a:solidFill>
                  <a:srgbClr val="404040"/>
                </a:solidFill>
                <a:hlinkClick r:id="rId3"/>
              </a:rPr>
              <a:t>Acces</a:t>
            </a:r>
            <a:r>
              <a:rPr lang="en-GB" sz="2900" u="sng" dirty="0">
                <a:solidFill>
                  <a:srgbClr val="404040"/>
                </a:solidFill>
                <a:hlinkClick r:id="rId3"/>
              </a:rPr>
              <a:t> la </a:t>
            </a:r>
            <a:r>
              <a:rPr lang="en-GB" sz="2900" u="sng" dirty="0" err="1">
                <a:solidFill>
                  <a:srgbClr val="404040"/>
                </a:solidFill>
                <a:hlinkClick r:id="rId3"/>
              </a:rPr>
              <a:t>finanțare</a:t>
            </a:r>
            <a:r>
              <a:rPr lang="en-GB" sz="2900" u="sng" dirty="0">
                <a:solidFill>
                  <a:srgbClr val="404040"/>
                </a:solidFill>
                <a:hlinkClick r:id="rId3"/>
              </a:rPr>
              <a:t> cu </a:t>
            </a:r>
            <a:r>
              <a:rPr lang="en-GB" sz="2900" u="sng" dirty="0" err="1">
                <a:solidFill>
                  <a:srgbClr val="404040"/>
                </a:solidFill>
                <a:hlinkClick r:id="rId3"/>
              </a:rPr>
              <a:t>ajutorul</a:t>
            </a:r>
            <a:r>
              <a:rPr lang="en-GB" sz="2900" u="sng" dirty="0">
                <a:solidFill>
                  <a:srgbClr val="404040"/>
                </a:solidFill>
                <a:hlinkClick r:id="rId3"/>
              </a:rPr>
              <a:t> </a:t>
            </a:r>
            <a:r>
              <a:rPr lang="en-GB" sz="2900" u="sng" dirty="0" smtClean="0">
                <a:solidFill>
                  <a:srgbClr val="404040"/>
                </a:solidFill>
                <a:hlinkClick r:id="rId3"/>
              </a:rPr>
              <a:t>UE</a:t>
            </a:r>
            <a:endParaRPr lang="en-GB" sz="2900" u="sng" dirty="0" smtClean="0">
              <a:solidFill>
                <a:srgbClr val="404040"/>
              </a:solidFill>
            </a:endParaRPr>
          </a:p>
          <a:p>
            <a:pPr algn="just"/>
            <a:r>
              <a:rPr lang="it-IT" sz="2900" b="1" dirty="0">
                <a:solidFill>
                  <a:srgbClr val="000000"/>
                </a:solidFill>
              </a:rPr>
              <a:t>Finanțare în parteneriat cu Banca Europeană de Investiții</a:t>
            </a:r>
          </a:p>
          <a:p>
            <a:pPr algn="just"/>
            <a:r>
              <a:rPr lang="vi-VN" sz="2900" u="sng" dirty="0">
                <a:solidFill>
                  <a:srgbClr val="004494"/>
                </a:solidFill>
                <a:latin typeface="Arial"/>
                <a:hlinkClick r:id="rId4"/>
              </a:rPr>
              <a:t>Banca Europeană de Investiții</a:t>
            </a:r>
            <a:r>
              <a:rPr lang="vi-VN" sz="2900" dirty="0">
                <a:solidFill>
                  <a:srgbClr val="404040"/>
                </a:solidFill>
                <a:latin typeface="Arial"/>
              </a:rPr>
              <a:t> (BEI) oferă împrumuturi, garanții, investiții de capital și servicii de consiliere. În calitatea sa de instituție de creditare a Uniunii Europene, BEI colaborează îndeaproape cu alte instituții ale UE pentru a sprijini politicile europene în peste 140 de țări din întreaga lume.</a:t>
            </a:r>
          </a:p>
          <a:p>
            <a:pPr algn="just"/>
            <a:r>
              <a:rPr lang="vi-VN" sz="2900" dirty="0">
                <a:solidFill>
                  <a:srgbClr val="404040"/>
                </a:solidFill>
                <a:latin typeface="Arial"/>
              </a:rPr>
              <a:t>Grupul BEI răspunde, de asemenea, de punerea în aplicare a 75 % din programul </a:t>
            </a:r>
            <a:r>
              <a:rPr lang="vi-VN" sz="2900" u="sng" dirty="0">
                <a:solidFill>
                  <a:srgbClr val="004494"/>
                </a:solidFill>
                <a:latin typeface="Arial"/>
                <a:hlinkClick r:id="rId5"/>
              </a:rPr>
              <a:t>InvestEU</a:t>
            </a:r>
            <a:r>
              <a:rPr lang="vi-VN" sz="2900" dirty="0">
                <a:solidFill>
                  <a:srgbClr val="404040"/>
                </a:solidFill>
                <a:latin typeface="Arial"/>
              </a:rPr>
              <a:t>, care se bazează pe modelul de succes al Planului de investiții pentru Europa (Planul Juncker). El va reuni, într-o singură structură, Fondul european pentru investiții strategice și alte 13 instrumente financiare ale UE. Utilizând garanțiile de la bugetul UE pentru a atrage alți investitori, Fondul InvestEU mărește și mai mult potențialul UE de a sprijini investițiile.</a:t>
            </a:r>
          </a:p>
          <a:p>
            <a:pPr algn="just"/>
            <a:r>
              <a:rPr lang="vi-VN" sz="2900" u="sng" dirty="0">
                <a:solidFill>
                  <a:srgbClr val="004494"/>
                </a:solidFill>
                <a:latin typeface="Arial"/>
                <a:hlinkClick r:id="rId6"/>
              </a:rPr>
              <a:t>Fondul european de investiții</a:t>
            </a:r>
            <a:r>
              <a:rPr lang="vi-VN" sz="2900" dirty="0">
                <a:solidFill>
                  <a:srgbClr val="404040"/>
                </a:solidFill>
                <a:latin typeface="Arial"/>
              </a:rPr>
              <a:t> </a:t>
            </a:r>
            <a:r>
              <a:rPr lang="vi-VN" sz="2900" dirty="0">
                <a:latin typeface="Arial"/>
              </a:rPr>
              <a:t>(FEI), care face parte din Grupul BEI, sprijină întreprinderile mici și mijlocii (IMM-uri) din Europa, ajutându-le să aibă acces la finanțare. Prin intermediul FEI, IMM-urile își desfășoară activitățile utilizând fie propriile resurse, fie pe cele furnizate de Banca Europeană de Investiții, Comisia Europeană, statele membre ale UE sau alte părți terțe.</a:t>
            </a:r>
          </a:p>
          <a:p>
            <a:pPr algn="just"/>
            <a:r>
              <a:rPr lang="vi-VN" sz="2900" u="sng" dirty="0">
                <a:solidFill>
                  <a:srgbClr val="004494"/>
                </a:solidFill>
                <a:latin typeface="Arial"/>
                <a:hlinkClick r:id="rId7"/>
              </a:rPr>
              <a:t>Oportunități de finanțare cu Banca Europeană de Investiții</a:t>
            </a:r>
            <a:endParaRPr lang="vi-VN" sz="2900" dirty="0">
              <a:solidFill>
                <a:srgbClr val="404040"/>
              </a:solidFill>
              <a:latin typeface="Arial"/>
            </a:endParaRPr>
          </a:p>
          <a:p>
            <a:pPr algn="just"/>
            <a:r>
              <a:rPr lang="vi-VN" sz="2900" u="sng" dirty="0">
                <a:solidFill>
                  <a:srgbClr val="004494"/>
                </a:solidFill>
                <a:latin typeface="Arial"/>
                <a:hlinkClick r:id="rId8"/>
              </a:rPr>
              <a:t>Surse de finanțare – intermediarii financiari FEI</a:t>
            </a:r>
            <a:endParaRPr lang="vi-VN" sz="2900" dirty="0">
              <a:solidFill>
                <a:srgbClr val="404040"/>
              </a:solidFill>
              <a:latin typeface="Arial"/>
            </a:endParaRPr>
          </a:p>
          <a:p>
            <a:pPr algn="just"/>
            <a:r>
              <a:rPr lang="vi-VN" sz="2900" u="sng" dirty="0">
                <a:solidFill>
                  <a:srgbClr val="004494"/>
                </a:solidFill>
                <a:latin typeface="Arial"/>
                <a:hlinkClick r:id="rId9"/>
              </a:rPr>
              <a:t>Mai multe informații despre programul InvestEU</a:t>
            </a:r>
            <a:endParaRPr lang="vi-VN" sz="2900" dirty="0">
              <a:solidFill>
                <a:srgbClr val="404040"/>
              </a:solidFill>
              <a:latin typeface="Arial"/>
            </a:endParaRPr>
          </a:p>
          <a:p>
            <a:pPr marL="109728" indent="0" algn="just">
              <a:buNone/>
            </a:pPr>
            <a:endParaRPr lang="en-GB" dirty="0"/>
          </a:p>
        </p:txBody>
      </p:sp>
      <p:sp>
        <p:nvSpPr>
          <p:cNvPr id="4" name="Title 2"/>
          <p:cNvSpPr>
            <a:spLocks noGrp="1"/>
          </p:cNvSpPr>
          <p:nvPr>
            <p:ph type="title"/>
          </p:nvPr>
        </p:nvSpPr>
        <p:spPr>
          <a:xfrm>
            <a:off x="168166" y="148514"/>
            <a:ext cx="10972800" cy="655528"/>
          </a:xfrm>
        </p:spPr>
        <p:txBody>
          <a:bodyPr>
            <a:normAutofit/>
          </a:bodyPr>
          <a:lstStyle/>
          <a:p>
            <a:r>
              <a:rPr lang="it-IT" sz="2400" dirty="0">
                <a:solidFill>
                  <a:prstClr val="black"/>
                </a:solidFill>
                <a:effectLst/>
                <a:ea typeface="+mn-ea"/>
                <a:cs typeface="+mn-cs"/>
              </a:rPr>
              <a:t>Instrumente financiare</a:t>
            </a:r>
            <a:endParaRPr lang="en-GB" sz="2400" dirty="0"/>
          </a:p>
        </p:txBody>
      </p:sp>
      <p:pic>
        <p:nvPicPr>
          <p:cNvPr id="5" name="Picture 4"/>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301892" y="5332521"/>
            <a:ext cx="2574797" cy="1525479"/>
          </a:xfrm>
          <a:prstGeom prst="rect">
            <a:avLst/>
          </a:prstGeom>
        </p:spPr>
      </p:pic>
    </p:spTree>
    <p:extLst>
      <p:ext uri="{BB962C8B-B14F-4D97-AF65-F5344CB8AC3E}">
        <p14:creationId xmlns:p14="http://schemas.microsoft.com/office/powerpoint/2010/main" val="1713775242"/>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071429"/>
            <a:ext cx="11876690" cy="5786571"/>
          </a:xfrm>
        </p:spPr>
        <p:txBody>
          <a:bodyPr>
            <a:normAutofit fontScale="92500" lnSpcReduction="10000"/>
          </a:bodyPr>
          <a:lstStyle/>
          <a:p>
            <a:r>
              <a:rPr lang="en-GB" b="1" dirty="0" err="1">
                <a:solidFill>
                  <a:srgbClr val="000000"/>
                </a:solidFill>
                <a:latin typeface="Arial"/>
              </a:rPr>
              <a:t>Finanțarea</a:t>
            </a:r>
            <a:r>
              <a:rPr lang="en-GB" b="1" dirty="0">
                <a:solidFill>
                  <a:srgbClr val="000000"/>
                </a:solidFill>
                <a:latin typeface="Arial"/>
              </a:rPr>
              <a:t> </a:t>
            </a:r>
            <a:r>
              <a:rPr lang="en-GB" b="1" dirty="0" err="1">
                <a:solidFill>
                  <a:srgbClr val="000000"/>
                </a:solidFill>
                <a:latin typeface="Arial"/>
              </a:rPr>
              <a:t>în</a:t>
            </a:r>
            <a:r>
              <a:rPr lang="en-GB" b="1" dirty="0">
                <a:solidFill>
                  <a:srgbClr val="000000"/>
                </a:solidFill>
                <a:latin typeface="Arial"/>
              </a:rPr>
              <a:t> </a:t>
            </a:r>
            <a:r>
              <a:rPr lang="en-GB" b="1" dirty="0" err="1">
                <a:solidFill>
                  <a:srgbClr val="000000"/>
                </a:solidFill>
                <a:latin typeface="Arial"/>
              </a:rPr>
              <a:t>cadrul</a:t>
            </a:r>
            <a:r>
              <a:rPr lang="en-GB" b="1" dirty="0">
                <a:solidFill>
                  <a:srgbClr val="000000"/>
                </a:solidFill>
                <a:latin typeface="Arial"/>
              </a:rPr>
              <a:t> </a:t>
            </a:r>
            <a:r>
              <a:rPr lang="en-GB" b="1" dirty="0" err="1">
                <a:solidFill>
                  <a:srgbClr val="000000"/>
                </a:solidFill>
                <a:latin typeface="Arial"/>
              </a:rPr>
              <a:t>NextGenerationEU</a:t>
            </a:r>
            <a:endParaRPr lang="en-GB" b="1" dirty="0">
              <a:solidFill>
                <a:srgbClr val="000000"/>
              </a:solidFill>
              <a:latin typeface="Arial"/>
            </a:endParaRPr>
          </a:p>
          <a:p>
            <a:pPr algn="just"/>
            <a:r>
              <a:rPr lang="vi-VN" sz="2200" dirty="0">
                <a:solidFill>
                  <a:srgbClr val="404040"/>
                </a:solidFill>
                <a:latin typeface="Arial"/>
              </a:rPr>
              <a:t>În cadrul </a:t>
            </a:r>
            <a:r>
              <a:rPr lang="vi-VN" sz="2200" u="sng" dirty="0">
                <a:solidFill>
                  <a:srgbClr val="004494"/>
                </a:solidFill>
                <a:latin typeface="Arial"/>
                <a:hlinkClick r:id="rId2"/>
              </a:rPr>
              <a:t>NextGenerationEU</a:t>
            </a:r>
            <a:r>
              <a:rPr lang="vi-VN" sz="2200" dirty="0">
                <a:solidFill>
                  <a:srgbClr val="404040"/>
                </a:solidFill>
                <a:latin typeface="Arial"/>
              </a:rPr>
              <a:t> – instrumentul temporar de redresare în valoare de 806,9 miliarde EUR (în prețuri curente) și o noutate în bugetul UE pentru perioada 2021-2027 – fondurile sunt gestionate direct de Comisia Europeană, dar implementate prin intermediul statelor membre. Pentru a colecta fondurile necesare instrumentului NextGenerationEU, Comisia va împrumuta bani de pe piețele de capital în numele Uniunii Europene.</a:t>
            </a:r>
          </a:p>
          <a:p>
            <a:pPr algn="just"/>
            <a:r>
              <a:rPr lang="vi-VN" sz="2200" dirty="0">
                <a:solidFill>
                  <a:srgbClr val="404040"/>
                </a:solidFill>
                <a:latin typeface="Arial"/>
              </a:rPr>
              <a:t>Majoritatea fondurilor din NextGenerationEU vor fi cheltuite prin intermediul </a:t>
            </a:r>
            <a:r>
              <a:rPr lang="vi-VN" sz="2200" u="sng" dirty="0">
                <a:solidFill>
                  <a:srgbClr val="004494"/>
                </a:solidFill>
                <a:latin typeface="Arial"/>
                <a:hlinkClick r:id="rId3"/>
              </a:rPr>
              <a:t>Mecanismului de redresare și reziliență</a:t>
            </a:r>
            <a:r>
              <a:rPr lang="vi-VN" sz="2200" dirty="0">
                <a:solidFill>
                  <a:srgbClr val="404040"/>
                </a:solidFill>
                <a:latin typeface="Arial"/>
              </a:rPr>
              <a:t>. 723,8 miliarde EUR sub formă de împrumuturi și granturi (în prețuri curente) vor fi puse la dispoziția statelor membre pentru a le ajuta să atenueze impactul economic și social al pandemiei de COVID-19 și să facă economiile și societățile europene mai durabile, mai reziliente și mai bine pregătite pentru provocările și oportunitățile tranziției verzi și digitale. Statele membre lucrează la planurile lor de redresare și reziliență pentru a accesa fonduri în baza Mecanismului de redresare și reziliență. Datorită naturii sale excepționale, implementarea Mecanismului de redresare și reziliență va urma proceduri speciale. Fondurile vor fi plătite direct statelor membre pe baza progreselor înregistrate în aplicarea planurilor naționale de redresare și reziliență.</a:t>
            </a:r>
          </a:p>
          <a:p>
            <a:pPr algn="just"/>
            <a:r>
              <a:rPr lang="vi-VN" sz="2200" dirty="0">
                <a:solidFill>
                  <a:srgbClr val="404040"/>
                </a:solidFill>
                <a:latin typeface="Arial"/>
              </a:rPr>
              <a:t>Planurile ar trebui să abordeze în mod eficace provocările identificate în cadrul semestrului european, în special în recomandările specifice fiecărei țări, adoptate de Consiliu. Informațiile privind </a:t>
            </a:r>
            <a:r>
              <a:rPr lang="vi-VN" sz="2200" u="sng" dirty="0">
                <a:solidFill>
                  <a:srgbClr val="004494"/>
                </a:solidFill>
                <a:latin typeface="Arial"/>
                <a:hlinkClick r:id="rId4"/>
              </a:rPr>
              <a:t>implementarea Mecanismului de redresare și reziliență</a:t>
            </a:r>
            <a:r>
              <a:rPr lang="vi-VN" sz="2200" dirty="0">
                <a:solidFill>
                  <a:srgbClr val="404040"/>
                </a:solidFill>
                <a:latin typeface="Arial"/>
              </a:rPr>
              <a:t> de către statele membre sunt disponibile spre consultare.</a:t>
            </a:r>
          </a:p>
          <a:p>
            <a:endParaRPr lang="en-GB" dirty="0"/>
          </a:p>
        </p:txBody>
      </p:sp>
      <p:sp>
        <p:nvSpPr>
          <p:cNvPr id="4" name="Title 2"/>
          <p:cNvSpPr>
            <a:spLocks noGrp="1"/>
          </p:cNvSpPr>
          <p:nvPr>
            <p:ph type="title"/>
          </p:nvPr>
        </p:nvSpPr>
        <p:spPr>
          <a:xfrm>
            <a:off x="168166" y="148514"/>
            <a:ext cx="10972800" cy="655528"/>
          </a:xfrm>
        </p:spPr>
        <p:txBody>
          <a:bodyPr>
            <a:normAutofit/>
          </a:bodyPr>
          <a:lstStyle/>
          <a:p>
            <a:r>
              <a:rPr lang="it-IT" sz="2400" dirty="0">
                <a:solidFill>
                  <a:prstClr val="black"/>
                </a:solidFill>
                <a:effectLst/>
                <a:ea typeface="+mn-ea"/>
                <a:cs typeface="+mn-cs"/>
              </a:rPr>
              <a:t>Instrumente financiare</a:t>
            </a:r>
            <a:endParaRPr lang="en-GB" sz="2400" dirty="0"/>
          </a:p>
        </p:txBody>
      </p:sp>
      <p:pic>
        <p:nvPicPr>
          <p:cNvPr id="3" name="Picture 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459310" y="0"/>
            <a:ext cx="2732690" cy="1423459"/>
          </a:xfrm>
          <a:prstGeom prst="rect">
            <a:avLst/>
          </a:prstGeom>
        </p:spPr>
      </p:pic>
      <p:pic>
        <p:nvPicPr>
          <p:cNvPr id="5" name="Picture 4"/>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858000" y="100815"/>
            <a:ext cx="2412124" cy="1350789"/>
          </a:xfrm>
          <a:prstGeom prst="rect">
            <a:avLst/>
          </a:prstGeom>
        </p:spPr>
      </p:pic>
    </p:spTree>
    <p:extLst>
      <p:ext uri="{BB962C8B-B14F-4D97-AF65-F5344CB8AC3E}">
        <p14:creationId xmlns:p14="http://schemas.microsoft.com/office/powerpoint/2010/main" val="4073757586"/>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5611867" y="3909848"/>
            <a:ext cx="6468817" cy="2948153"/>
          </a:xfrm>
        </p:spPr>
      </p:pic>
      <p:sp>
        <p:nvSpPr>
          <p:cNvPr id="3" name="Title 2"/>
          <p:cNvSpPr>
            <a:spLocks noGrp="1"/>
          </p:cNvSpPr>
          <p:nvPr>
            <p:ph type="title"/>
          </p:nvPr>
        </p:nvSpPr>
        <p:spPr>
          <a:xfrm>
            <a:off x="168165" y="274637"/>
            <a:ext cx="10972800" cy="450576"/>
          </a:xfrm>
        </p:spPr>
        <p:txBody>
          <a:bodyPr>
            <a:noAutofit/>
          </a:bodyPr>
          <a:lstStyle/>
          <a:p>
            <a:r>
              <a:rPr lang="en-US" sz="2400" dirty="0" err="1" smtClean="0"/>
              <a:t>Surse</a:t>
            </a:r>
            <a:r>
              <a:rPr lang="en-US" sz="2400" dirty="0" smtClean="0"/>
              <a:t> de </a:t>
            </a:r>
            <a:r>
              <a:rPr lang="en-US" sz="2400" dirty="0" err="1" smtClean="0"/>
              <a:t>finantare</a:t>
            </a:r>
            <a:endParaRPr lang="en-GB" sz="2400" dirty="0"/>
          </a:p>
        </p:txBody>
      </p:sp>
      <p:sp>
        <p:nvSpPr>
          <p:cNvPr id="5" name="Rectangle 4"/>
          <p:cNvSpPr/>
          <p:nvPr/>
        </p:nvSpPr>
        <p:spPr>
          <a:xfrm>
            <a:off x="257503" y="896819"/>
            <a:ext cx="11724290" cy="3170099"/>
          </a:xfrm>
          <a:prstGeom prst="rect">
            <a:avLst/>
          </a:prstGeom>
        </p:spPr>
        <p:txBody>
          <a:bodyPr wrap="square">
            <a:spAutoFit/>
          </a:bodyPr>
          <a:lstStyle/>
          <a:p>
            <a:pPr algn="just"/>
            <a:r>
              <a:rPr lang="en-GB" sz="2000" dirty="0" err="1" smtClean="0">
                <a:latin typeface="Trebuchet MS" pitchFamily="34" charset="0"/>
              </a:rPr>
              <a:t>Fiecare</a:t>
            </a:r>
            <a:r>
              <a:rPr lang="en-GB" sz="2000" dirty="0" smtClean="0">
                <a:latin typeface="Trebuchet MS" pitchFamily="34" charset="0"/>
              </a:rPr>
              <a:t> </a:t>
            </a:r>
            <a:r>
              <a:rPr lang="en-GB" sz="2000" dirty="0">
                <a:latin typeface="Trebuchet MS" pitchFamily="34" charset="0"/>
              </a:rPr>
              <a:t>din </a:t>
            </a:r>
            <a:r>
              <a:rPr lang="en-GB" sz="2000" dirty="0" err="1">
                <a:latin typeface="Trebuchet MS" pitchFamily="34" charset="0"/>
              </a:rPr>
              <a:t>noi</a:t>
            </a:r>
            <a:r>
              <a:rPr lang="en-GB" sz="2000" dirty="0">
                <a:latin typeface="Trebuchet MS" pitchFamily="34" charset="0"/>
              </a:rPr>
              <a:t> </a:t>
            </a:r>
            <a:r>
              <a:rPr lang="en-GB" sz="2000" dirty="0" err="1">
                <a:latin typeface="Trebuchet MS" pitchFamily="34" charset="0"/>
              </a:rPr>
              <a:t>poate</a:t>
            </a:r>
            <a:r>
              <a:rPr lang="en-GB" sz="2000" dirty="0">
                <a:latin typeface="Trebuchet MS" pitchFamily="34" charset="0"/>
              </a:rPr>
              <a:t> </a:t>
            </a:r>
            <a:r>
              <a:rPr lang="en-GB" sz="2000" dirty="0" err="1">
                <a:latin typeface="Trebuchet MS" pitchFamily="34" charset="0"/>
              </a:rPr>
              <a:t>avea</a:t>
            </a:r>
            <a:r>
              <a:rPr lang="en-GB" sz="2000" dirty="0">
                <a:latin typeface="Trebuchet MS" pitchFamily="34" charset="0"/>
              </a:rPr>
              <a:t> </a:t>
            </a:r>
            <a:r>
              <a:rPr lang="en-GB" sz="2000" dirty="0" err="1">
                <a:latin typeface="Trebuchet MS" pitchFamily="34" charset="0"/>
              </a:rPr>
              <a:t>nevoie</a:t>
            </a:r>
            <a:r>
              <a:rPr lang="en-GB" sz="2000" dirty="0">
                <a:latin typeface="Trebuchet MS" pitchFamily="34" charset="0"/>
              </a:rPr>
              <a:t> de un </a:t>
            </a:r>
            <a:r>
              <a:rPr lang="en-GB" sz="2000" b="1" dirty="0" err="1">
                <a:latin typeface="Trebuchet MS" pitchFamily="34" charset="0"/>
              </a:rPr>
              <a:t>imprumut</a:t>
            </a:r>
            <a:r>
              <a:rPr lang="en-GB" sz="2000" dirty="0">
                <a:latin typeface="Trebuchet MS" pitchFamily="34" charset="0"/>
              </a:rPr>
              <a:t> la un moment dat. </a:t>
            </a:r>
            <a:r>
              <a:rPr lang="en-GB" sz="2000" dirty="0" err="1">
                <a:latin typeface="Trebuchet MS" pitchFamily="34" charset="0"/>
              </a:rPr>
              <a:t>Indiferent</a:t>
            </a:r>
            <a:r>
              <a:rPr lang="en-GB" sz="2000" dirty="0">
                <a:latin typeface="Trebuchet MS" pitchFamily="34" charset="0"/>
              </a:rPr>
              <a:t> </a:t>
            </a:r>
            <a:r>
              <a:rPr lang="en-GB" sz="2000" dirty="0" err="1">
                <a:latin typeface="Trebuchet MS" pitchFamily="34" charset="0"/>
              </a:rPr>
              <a:t>daca</a:t>
            </a:r>
            <a:r>
              <a:rPr lang="en-GB" sz="2000" dirty="0">
                <a:latin typeface="Trebuchet MS" pitchFamily="34" charset="0"/>
              </a:rPr>
              <a:t> </a:t>
            </a:r>
            <a:r>
              <a:rPr lang="en-GB" sz="2000" dirty="0" err="1">
                <a:latin typeface="Trebuchet MS" pitchFamily="34" charset="0"/>
              </a:rPr>
              <a:t>alegem</a:t>
            </a:r>
            <a:r>
              <a:rPr lang="en-GB" sz="2000" dirty="0">
                <a:latin typeface="Trebuchet MS" pitchFamily="34" charset="0"/>
              </a:rPr>
              <a:t> un credit </a:t>
            </a:r>
            <a:r>
              <a:rPr lang="en-GB" sz="2000" dirty="0" err="1">
                <a:latin typeface="Trebuchet MS" pitchFamily="34" charset="0"/>
              </a:rPr>
              <a:t>clasic</a:t>
            </a:r>
            <a:r>
              <a:rPr lang="en-GB" sz="2000" dirty="0">
                <a:latin typeface="Trebuchet MS" pitchFamily="34" charset="0"/>
              </a:rPr>
              <a:t> </a:t>
            </a:r>
            <a:r>
              <a:rPr lang="en-GB" sz="2000" dirty="0" err="1">
                <a:latin typeface="Trebuchet MS" pitchFamily="34" charset="0"/>
              </a:rPr>
              <a:t>luat</a:t>
            </a:r>
            <a:r>
              <a:rPr lang="en-GB" sz="2000" dirty="0">
                <a:latin typeface="Trebuchet MS" pitchFamily="34" charset="0"/>
              </a:rPr>
              <a:t> de la </a:t>
            </a:r>
            <a:r>
              <a:rPr lang="en-GB" sz="2000" dirty="0" err="1">
                <a:latin typeface="Trebuchet MS" pitchFamily="34" charset="0"/>
              </a:rPr>
              <a:t>banca</a:t>
            </a:r>
            <a:r>
              <a:rPr lang="en-GB" sz="2000" dirty="0">
                <a:latin typeface="Trebuchet MS" pitchFamily="34" charset="0"/>
              </a:rPr>
              <a:t> </a:t>
            </a:r>
            <a:r>
              <a:rPr lang="en-GB" sz="2000" dirty="0" err="1">
                <a:latin typeface="Trebuchet MS" pitchFamily="34" charset="0"/>
              </a:rPr>
              <a:t>sau</a:t>
            </a:r>
            <a:r>
              <a:rPr lang="en-GB" sz="2000" dirty="0">
                <a:latin typeface="Trebuchet MS" pitchFamily="34" charset="0"/>
              </a:rPr>
              <a:t> </a:t>
            </a:r>
            <a:r>
              <a:rPr lang="en-GB" sz="2000" b="1" dirty="0" err="1">
                <a:latin typeface="Trebuchet MS" pitchFamily="34" charset="0"/>
              </a:rPr>
              <a:t>creditele</a:t>
            </a:r>
            <a:r>
              <a:rPr lang="en-GB" sz="2000" b="1" dirty="0">
                <a:latin typeface="Trebuchet MS" pitchFamily="34" charset="0"/>
              </a:rPr>
              <a:t> online </a:t>
            </a:r>
            <a:r>
              <a:rPr lang="en-GB" sz="2000" b="1" dirty="0" err="1">
                <a:latin typeface="Trebuchet MS" pitchFamily="34" charset="0"/>
              </a:rPr>
              <a:t>rapide</a:t>
            </a:r>
            <a:r>
              <a:rPr lang="en-GB" sz="2000" dirty="0">
                <a:latin typeface="Trebuchet MS" pitchFamily="34" charset="0"/>
              </a:rPr>
              <a:t> </a:t>
            </a:r>
            <a:r>
              <a:rPr lang="en-GB" sz="2000" dirty="0" err="1">
                <a:latin typeface="Trebuchet MS" pitchFamily="34" charset="0"/>
              </a:rPr>
              <a:t>luate</a:t>
            </a:r>
            <a:r>
              <a:rPr lang="en-GB" sz="2000" dirty="0">
                <a:latin typeface="Trebuchet MS" pitchFamily="34" charset="0"/>
              </a:rPr>
              <a:t> </a:t>
            </a:r>
            <a:r>
              <a:rPr lang="en-GB" sz="2000" dirty="0" err="1">
                <a:latin typeface="Trebuchet MS" pitchFamily="34" charset="0"/>
              </a:rPr>
              <a:t>doar</a:t>
            </a:r>
            <a:r>
              <a:rPr lang="en-GB" sz="2000" dirty="0">
                <a:latin typeface="Trebuchet MS" pitchFamily="34" charset="0"/>
              </a:rPr>
              <a:t> cu </a:t>
            </a:r>
            <a:r>
              <a:rPr lang="en-GB" sz="2000" dirty="0" err="1">
                <a:latin typeface="Trebuchet MS" pitchFamily="34" charset="0"/>
              </a:rPr>
              <a:t>buletinul</a:t>
            </a:r>
            <a:r>
              <a:rPr lang="en-GB" sz="2000" dirty="0">
                <a:latin typeface="Trebuchet MS" pitchFamily="34" charset="0"/>
              </a:rPr>
              <a:t> de la o </a:t>
            </a:r>
            <a:r>
              <a:rPr lang="en-GB" sz="2000" b="1" dirty="0" err="1">
                <a:latin typeface="Trebuchet MS" pitchFamily="34" charset="0"/>
              </a:rPr>
              <a:t>institutie</a:t>
            </a:r>
            <a:r>
              <a:rPr lang="en-GB" sz="2000" b="1" dirty="0">
                <a:latin typeface="Trebuchet MS" pitchFamily="34" charset="0"/>
              </a:rPr>
              <a:t> </a:t>
            </a:r>
            <a:r>
              <a:rPr lang="en-GB" sz="2000" b="1" dirty="0" err="1">
                <a:latin typeface="Trebuchet MS" pitchFamily="34" charset="0"/>
              </a:rPr>
              <a:t>financiara</a:t>
            </a:r>
            <a:r>
              <a:rPr lang="en-GB" sz="2000" b="1" dirty="0">
                <a:latin typeface="Trebuchet MS" pitchFamily="34" charset="0"/>
              </a:rPr>
              <a:t> </a:t>
            </a:r>
            <a:r>
              <a:rPr lang="en-GB" sz="2000" b="1" dirty="0" err="1">
                <a:latin typeface="Trebuchet MS" pitchFamily="34" charset="0"/>
              </a:rPr>
              <a:t>nebancara</a:t>
            </a:r>
            <a:r>
              <a:rPr lang="en-GB" sz="2000" dirty="0">
                <a:latin typeface="Trebuchet MS" pitchFamily="34" charset="0"/>
              </a:rPr>
              <a:t>, in </a:t>
            </a:r>
            <a:r>
              <a:rPr lang="en-GB" sz="2000" dirty="0" err="1">
                <a:latin typeface="Trebuchet MS" pitchFamily="34" charset="0"/>
              </a:rPr>
              <a:t>momentul</a:t>
            </a:r>
            <a:r>
              <a:rPr lang="en-GB" sz="2000" dirty="0">
                <a:latin typeface="Trebuchet MS" pitchFamily="34" charset="0"/>
              </a:rPr>
              <a:t> in care </a:t>
            </a:r>
            <a:r>
              <a:rPr lang="en-GB" sz="2000" dirty="0" err="1">
                <a:latin typeface="Trebuchet MS" pitchFamily="34" charset="0"/>
              </a:rPr>
              <a:t>apasam</a:t>
            </a:r>
            <a:r>
              <a:rPr lang="en-GB" sz="2000" dirty="0">
                <a:latin typeface="Trebuchet MS" pitchFamily="34" charset="0"/>
              </a:rPr>
              <a:t> </a:t>
            </a:r>
            <a:r>
              <a:rPr lang="en-GB" sz="2000" dirty="0" err="1">
                <a:latin typeface="Trebuchet MS" pitchFamily="34" charset="0"/>
              </a:rPr>
              <a:t>butonul</a:t>
            </a:r>
            <a:r>
              <a:rPr lang="en-GB" sz="2000" dirty="0">
                <a:latin typeface="Trebuchet MS" pitchFamily="34" charset="0"/>
              </a:rPr>
              <a:t> </a:t>
            </a:r>
            <a:r>
              <a:rPr lang="en-GB" sz="2000" b="1" dirty="0">
                <a:latin typeface="Trebuchet MS" pitchFamily="34" charset="0"/>
              </a:rPr>
              <a:t>“</a:t>
            </a:r>
            <a:r>
              <a:rPr lang="en-GB" sz="2000" b="1" dirty="0" err="1">
                <a:latin typeface="Trebuchet MS" pitchFamily="34" charset="0"/>
              </a:rPr>
              <a:t>Vreau</a:t>
            </a:r>
            <a:r>
              <a:rPr lang="en-GB" sz="2000" b="1" dirty="0">
                <a:latin typeface="Trebuchet MS" pitchFamily="34" charset="0"/>
              </a:rPr>
              <a:t> credit”</a:t>
            </a:r>
            <a:r>
              <a:rPr lang="en-GB" sz="2000" dirty="0">
                <a:latin typeface="Trebuchet MS" pitchFamily="34" charset="0"/>
              </a:rPr>
              <a:t> </a:t>
            </a:r>
            <a:r>
              <a:rPr lang="en-GB" sz="2000" dirty="0" err="1">
                <a:latin typeface="Trebuchet MS" pitchFamily="34" charset="0"/>
              </a:rPr>
              <a:t>trebuie</a:t>
            </a:r>
            <a:r>
              <a:rPr lang="en-GB" sz="2000" dirty="0">
                <a:latin typeface="Trebuchet MS" pitchFamily="34" charset="0"/>
              </a:rPr>
              <a:t> </a:t>
            </a:r>
            <a:r>
              <a:rPr lang="en-GB" sz="2000" dirty="0" err="1">
                <a:latin typeface="Trebuchet MS" pitchFamily="34" charset="0"/>
              </a:rPr>
              <a:t>sa</a:t>
            </a:r>
            <a:r>
              <a:rPr lang="en-GB" sz="2000" dirty="0">
                <a:latin typeface="Trebuchet MS" pitchFamily="34" charset="0"/>
              </a:rPr>
              <a:t> </a:t>
            </a:r>
            <a:r>
              <a:rPr lang="en-GB" sz="2000" dirty="0" err="1">
                <a:latin typeface="Trebuchet MS" pitchFamily="34" charset="0"/>
              </a:rPr>
              <a:t>fim</a:t>
            </a:r>
            <a:r>
              <a:rPr lang="en-GB" sz="2000" dirty="0">
                <a:latin typeface="Trebuchet MS" pitchFamily="34" charset="0"/>
              </a:rPr>
              <a:t> </a:t>
            </a:r>
            <a:r>
              <a:rPr lang="en-GB" sz="2000" dirty="0" err="1">
                <a:latin typeface="Trebuchet MS" pitchFamily="34" charset="0"/>
              </a:rPr>
              <a:t>siguri</a:t>
            </a:r>
            <a:r>
              <a:rPr lang="en-GB" sz="2000" dirty="0">
                <a:latin typeface="Trebuchet MS" pitchFamily="34" charset="0"/>
              </a:rPr>
              <a:t> </a:t>
            </a:r>
            <a:r>
              <a:rPr lang="en-GB" sz="2000" dirty="0" err="1">
                <a:latin typeface="Trebuchet MS" pitchFamily="34" charset="0"/>
              </a:rPr>
              <a:t>ca</a:t>
            </a:r>
            <a:r>
              <a:rPr lang="en-GB" sz="2000" dirty="0">
                <a:latin typeface="Trebuchet MS" pitchFamily="34" charset="0"/>
              </a:rPr>
              <a:t> am </a:t>
            </a:r>
            <a:r>
              <a:rPr lang="en-GB" sz="2000" dirty="0" err="1">
                <a:latin typeface="Trebuchet MS" pitchFamily="34" charset="0"/>
              </a:rPr>
              <a:t>inteles</a:t>
            </a:r>
            <a:r>
              <a:rPr lang="en-GB" sz="2000" dirty="0">
                <a:latin typeface="Trebuchet MS" pitchFamily="34" charset="0"/>
              </a:rPr>
              <a:t> exact </a:t>
            </a:r>
            <a:r>
              <a:rPr lang="en-GB" sz="2000" dirty="0" err="1">
                <a:latin typeface="Trebuchet MS" pitchFamily="34" charset="0"/>
              </a:rPr>
              <a:t>ce</a:t>
            </a:r>
            <a:r>
              <a:rPr lang="en-GB" sz="2000" dirty="0">
                <a:latin typeface="Trebuchet MS" pitchFamily="34" charset="0"/>
              </a:rPr>
              <a:t> tip de </a:t>
            </a:r>
            <a:r>
              <a:rPr lang="en-GB" sz="2000" dirty="0" err="1">
                <a:latin typeface="Trebuchet MS" pitchFamily="34" charset="0"/>
              </a:rPr>
              <a:t>imprumut</a:t>
            </a:r>
            <a:r>
              <a:rPr lang="en-GB" sz="2000" dirty="0">
                <a:latin typeface="Trebuchet MS" pitchFamily="34" charset="0"/>
              </a:rPr>
              <a:t> </a:t>
            </a:r>
            <a:r>
              <a:rPr lang="en-GB" sz="2000" dirty="0" err="1">
                <a:latin typeface="Trebuchet MS" pitchFamily="34" charset="0"/>
              </a:rPr>
              <a:t>contractam</a:t>
            </a:r>
            <a:r>
              <a:rPr lang="en-GB" sz="2000" dirty="0">
                <a:latin typeface="Trebuchet MS" pitchFamily="34" charset="0"/>
              </a:rPr>
              <a:t>, care </a:t>
            </a:r>
            <a:r>
              <a:rPr lang="en-GB" sz="2000" dirty="0" err="1">
                <a:latin typeface="Trebuchet MS" pitchFamily="34" charset="0"/>
              </a:rPr>
              <a:t>sunt</a:t>
            </a:r>
            <a:r>
              <a:rPr lang="en-GB" sz="2000" dirty="0">
                <a:latin typeface="Trebuchet MS" pitchFamily="34" charset="0"/>
              </a:rPr>
              <a:t> </a:t>
            </a:r>
            <a:r>
              <a:rPr lang="en-GB" sz="2000" dirty="0" err="1">
                <a:latin typeface="Trebuchet MS" pitchFamily="34" charset="0"/>
              </a:rPr>
              <a:t>conditiile</a:t>
            </a:r>
            <a:r>
              <a:rPr lang="en-GB" sz="2000" dirty="0">
                <a:latin typeface="Trebuchet MS" pitchFamily="34" charset="0"/>
              </a:rPr>
              <a:t> de </a:t>
            </a:r>
            <a:r>
              <a:rPr lang="en-GB" sz="2000" dirty="0" err="1">
                <a:latin typeface="Trebuchet MS" pitchFamily="34" charset="0"/>
              </a:rPr>
              <a:t>rambursare</a:t>
            </a:r>
            <a:r>
              <a:rPr lang="en-GB" sz="2000" dirty="0">
                <a:latin typeface="Trebuchet MS" pitchFamily="34" charset="0"/>
              </a:rPr>
              <a:t>, cat </a:t>
            </a:r>
            <a:r>
              <a:rPr lang="en-GB" sz="2000" dirty="0" err="1">
                <a:latin typeface="Trebuchet MS" pitchFamily="34" charset="0"/>
              </a:rPr>
              <a:t>avem</a:t>
            </a:r>
            <a:r>
              <a:rPr lang="en-GB" sz="2000" dirty="0">
                <a:latin typeface="Trebuchet MS" pitchFamily="34" charset="0"/>
              </a:rPr>
              <a:t> de </a:t>
            </a:r>
            <a:r>
              <a:rPr lang="en-GB" sz="2000" dirty="0" err="1">
                <a:latin typeface="Trebuchet MS" pitchFamily="34" charset="0"/>
              </a:rPr>
              <a:t>rambursat</a:t>
            </a:r>
            <a:r>
              <a:rPr lang="en-GB" sz="2000" dirty="0">
                <a:latin typeface="Trebuchet MS" pitchFamily="34" charset="0"/>
              </a:rPr>
              <a:t> la </a:t>
            </a:r>
            <a:r>
              <a:rPr lang="en-GB" sz="2000" dirty="0" err="1">
                <a:latin typeface="Trebuchet MS" pitchFamily="34" charset="0"/>
              </a:rPr>
              <a:t>finalul</a:t>
            </a:r>
            <a:r>
              <a:rPr lang="en-GB" sz="2000" dirty="0">
                <a:latin typeface="Trebuchet MS" pitchFamily="34" charset="0"/>
              </a:rPr>
              <a:t> </a:t>
            </a:r>
            <a:r>
              <a:rPr lang="en-GB" sz="2000" dirty="0" err="1">
                <a:latin typeface="Trebuchet MS" pitchFamily="34" charset="0"/>
              </a:rPr>
              <a:t>imprumutului</a:t>
            </a:r>
            <a:r>
              <a:rPr lang="en-GB" sz="2000" dirty="0">
                <a:latin typeface="Trebuchet MS" pitchFamily="34" charset="0"/>
              </a:rPr>
              <a:t>, </a:t>
            </a:r>
            <a:r>
              <a:rPr lang="en-GB" sz="2000" dirty="0" err="1">
                <a:latin typeface="Trebuchet MS" pitchFamily="34" charset="0"/>
              </a:rPr>
              <a:t>ce</a:t>
            </a:r>
            <a:r>
              <a:rPr lang="en-GB" sz="2000" dirty="0">
                <a:latin typeface="Trebuchet MS" pitchFamily="34" charset="0"/>
              </a:rPr>
              <a:t> se </a:t>
            </a:r>
            <a:r>
              <a:rPr lang="en-GB" sz="2000" dirty="0" err="1">
                <a:latin typeface="Trebuchet MS" pitchFamily="34" charset="0"/>
              </a:rPr>
              <a:t>intampla</a:t>
            </a:r>
            <a:r>
              <a:rPr lang="en-GB" sz="2000" dirty="0">
                <a:latin typeface="Trebuchet MS" pitchFamily="34" charset="0"/>
              </a:rPr>
              <a:t> </a:t>
            </a:r>
            <a:r>
              <a:rPr lang="en-GB" sz="2000" dirty="0" err="1">
                <a:latin typeface="Trebuchet MS" pitchFamily="34" charset="0"/>
              </a:rPr>
              <a:t>daca</a:t>
            </a:r>
            <a:r>
              <a:rPr lang="en-GB" sz="2000" dirty="0">
                <a:latin typeface="Trebuchet MS" pitchFamily="34" charset="0"/>
              </a:rPr>
              <a:t> </a:t>
            </a:r>
            <a:r>
              <a:rPr lang="en-GB" sz="2000" dirty="0" err="1">
                <a:latin typeface="Trebuchet MS" pitchFamily="34" charset="0"/>
              </a:rPr>
              <a:t>depasim</a:t>
            </a:r>
            <a:r>
              <a:rPr lang="en-GB" sz="2000" dirty="0">
                <a:latin typeface="Trebuchet MS" pitchFamily="34" charset="0"/>
              </a:rPr>
              <a:t> o </a:t>
            </a:r>
            <a:r>
              <a:rPr lang="en-GB" sz="2000" dirty="0" err="1">
                <a:latin typeface="Trebuchet MS" pitchFamily="34" charset="0"/>
              </a:rPr>
              <a:t>scadenta</a:t>
            </a:r>
            <a:r>
              <a:rPr lang="en-GB" sz="2000" dirty="0">
                <a:latin typeface="Trebuchet MS" pitchFamily="34" charset="0"/>
              </a:rPr>
              <a:t>, care </a:t>
            </a:r>
            <a:r>
              <a:rPr lang="en-GB" sz="2000" dirty="0" err="1">
                <a:latin typeface="Trebuchet MS" pitchFamily="34" charset="0"/>
              </a:rPr>
              <a:t>este</a:t>
            </a:r>
            <a:r>
              <a:rPr lang="en-GB" sz="2000" dirty="0">
                <a:latin typeface="Trebuchet MS" pitchFamily="34" charset="0"/>
              </a:rPr>
              <a:t> </a:t>
            </a:r>
            <a:r>
              <a:rPr lang="en-GB" sz="2000" dirty="0" err="1">
                <a:latin typeface="Trebuchet MS" pitchFamily="34" charset="0"/>
              </a:rPr>
              <a:t>dobanda</a:t>
            </a:r>
            <a:r>
              <a:rPr lang="en-GB" sz="2000" dirty="0">
                <a:latin typeface="Trebuchet MS" pitchFamily="34" charset="0"/>
              </a:rPr>
              <a:t> </a:t>
            </a:r>
            <a:r>
              <a:rPr lang="en-GB" sz="2000" dirty="0" err="1">
                <a:latin typeface="Trebuchet MS" pitchFamily="34" charset="0"/>
              </a:rPr>
              <a:t>si</a:t>
            </a:r>
            <a:r>
              <a:rPr lang="en-GB" sz="2000" dirty="0">
                <a:latin typeface="Trebuchet MS" pitchFamily="34" charset="0"/>
              </a:rPr>
              <a:t>, </a:t>
            </a:r>
            <a:r>
              <a:rPr lang="en-GB" sz="2000" dirty="0" err="1">
                <a:latin typeface="Trebuchet MS" pitchFamily="34" charset="0"/>
              </a:rPr>
              <a:t>mai</a:t>
            </a:r>
            <a:r>
              <a:rPr lang="en-GB" sz="2000" dirty="0">
                <a:latin typeface="Trebuchet MS" pitchFamily="34" charset="0"/>
              </a:rPr>
              <a:t> ales, in </a:t>
            </a:r>
            <a:r>
              <a:rPr lang="en-GB" sz="2000" dirty="0" err="1">
                <a:latin typeface="Trebuchet MS" pitchFamily="34" charset="0"/>
              </a:rPr>
              <a:t>ce</a:t>
            </a:r>
            <a:r>
              <a:rPr lang="en-GB" sz="2000" dirty="0">
                <a:latin typeface="Trebuchet MS" pitchFamily="34" charset="0"/>
              </a:rPr>
              <a:t> </a:t>
            </a:r>
            <a:r>
              <a:rPr lang="en-GB" sz="2000" dirty="0" err="1">
                <a:latin typeface="Trebuchet MS" pitchFamily="34" charset="0"/>
              </a:rPr>
              <a:t>masura</a:t>
            </a:r>
            <a:r>
              <a:rPr lang="en-GB" sz="2000" dirty="0">
                <a:latin typeface="Trebuchet MS" pitchFamily="34" charset="0"/>
              </a:rPr>
              <a:t> </a:t>
            </a:r>
            <a:r>
              <a:rPr lang="en-GB" sz="2000" dirty="0" err="1">
                <a:latin typeface="Trebuchet MS" pitchFamily="34" charset="0"/>
              </a:rPr>
              <a:t>tipul</a:t>
            </a:r>
            <a:r>
              <a:rPr lang="en-GB" sz="2000" dirty="0">
                <a:latin typeface="Trebuchet MS" pitchFamily="34" charset="0"/>
              </a:rPr>
              <a:t> de credit ales </a:t>
            </a:r>
            <a:r>
              <a:rPr lang="en-GB" sz="2000" dirty="0" err="1">
                <a:latin typeface="Trebuchet MS" pitchFamily="34" charset="0"/>
              </a:rPr>
              <a:t>este</a:t>
            </a:r>
            <a:r>
              <a:rPr lang="en-GB" sz="2000" dirty="0">
                <a:latin typeface="Trebuchet MS" pitchFamily="34" charset="0"/>
              </a:rPr>
              <a:t> </a:t>
            </a:r>
            <a:r>
              <a:rPr lang="en-GB" sz="2000" dirty="0" err="1">
                <a:latin typeface="Trebuchet MS" pitchFamily="34" charset="0"/>
              </a:rPr>
              <a:t>potrivit</a:t>
            </a:r>
            <a:r>
              <a:rPr lang="en-GB" sz="2000" dirty="0">
                <a:latin typeface="Trebuchet MS" pitchFamily="34" charset="0"/>
              </a:rPr>
              <a:t> </a:t>
            </a:r>
            <a:r>
              <a:rPr lang="en-GB" sz="2000" dirty="0" err="1">
                <a:latin typeface="Trebuchet MS" pitchFamily="34" charset="0"/>
              </a:rPr>
              <a:t>pentru</a:t>
            </a:r>
            <a:r>
              <a:rPr lang="en-GB" sz="2000" dirty="0">
                <a:latin typeface="Trebuchet MS" pitchFamily="34" charset="0"/>
              </a:rPr>
              <a:t> </a:t>
            </a:r>
            <a:r>
              <a:rPr lang="en-GB" sz="2000" dirty="0" err="1">
                <a:latin typeface="Trebuchet MS" pitchFamily="34" charset="0"/>
              </a:rPr>
              <a:t>nevoia</a:t>
            </a:r>
            <a:r>
              <a:rPr lang="en-GB" sz="2000" dirty="0">
                <a:latin typeface="Trebuchet MS" pitchFamily="34" charset="0"/>
              </a:rPr>
              <a:t> </a:t>
            </a:r>
            <a:r>
              <a:rPr lang="en-GB" sz="2000" dirty="0" err="1">
                <a:latin typeface="Trebuchet MS" pitchFamily="34" charset="0"/>
              </a:rPr>
              <a:t>noastra</a:t>
            </a:r>
            <a:r>
              <a:rPr lang="en-GB" sz="2000" dirty="0">
                <a:latin typeface="Trebuchet MS" pitchFamily="34" charset="0"/>
              </a:rPr>
              <a:t>.</a:t>
            </a:r>
          </a:p>
          <a:p>
            <a:pPr algn="just"/>
            <a:r>
              <a:rPr lang="en-GB" sz="2000" dirty="0">
                <a:latin typeface="Trebuchet MS" pitchFamily="34" charset="0"/>
              </a:rPr>
              <a:t>In </a:t>
            </a:r>
            <a:r>
              <a:rPr lang="en-GB" sz="2000" dirty="0" err="1">
                <a:latin typeface="Trebuchet MS" pitchFamily="34" charset="0"/>
              </a:rPr>
              <a:t>primul</a:t>
            </a:r>
            <a:r>
              <a:rPr lang="en-GB" sz="2000" dirty="0">
                <a:latin typeface="Trebuchet MS" pitchFamily="34" charset="0"/>
              </a:rPr>
              <a:t> rand, </a:t>
            </a:r>
            <a:r>
              <a:rPr lang="en-GB" sz="2000" dirty="0" err="1">
                <a:latin typeface="Trebuchet MS" pitchFamily="34" charset="0"/>
              </a:rPr>
              <a:t>trebuie</a:t>
            </a:r>
            <a:r>
              <a:rPr lang="en-GB" sz="2000" dirty="0">
                <a:latin typeface="Trebuchet MS" pitchFamily="34" charset="0"/>
              </a:rPr>
              <a:t> </a:t>
            </a:r>
            <a:r>
              <a:rPr lang="en-GB" sz="2000" dirty="0" err="1">
                <a:latin typeface="Trebuchet MS" pitchFamily="34" charset="0"/>
              </a:rPr>
              <a:t>sa</a:t>
            </a:r>
            <a:r>
              <a:rPr lang="en-GB" sz="2000" dirty="0">
                <a:latin typeface="Trebuchet MS" pitchFamily="34" charset="0"/>
              </a:rPr>
              <a:t> </a:t>
            </a:r>
            <a:r>
              <a:rPr lang="en-GB" sz="2000" dirty="0" err="1">
                <a:latin typeface="Trebuchet MS" pitchFamily="34" charset="0"/>
              </a:rPr>
              <a:t>identificam</a:t>
            </a:r>
            <a:r>
              <a:rPr lang="en-GB" sz="2000" dirty="0">
                <a:latin typeface="Trebuchet MS" pitchFamily="34" charset="0"/>
              </a:rPr>
              <a:t> </a:t>
            </a:r>
            <a:r>
              <a:rPr lang="en-GB" sz="2000" dirty="0" err="1">
                <a:latin typeface="Trebuchet MS" pitchFamily="34" charset="0"/>
              </a:rPr>
              <a:t>nevoia</a:t>
            </a:r>
            <a:r>
              <a:rPr lang="en-GB" sz="2000" dirty="0">
                <a:latin typeface="Trebuchet MS" pitchFamily="34" charset="0"/>
              </a:rPr>
              <a:t> </a:t>
            </a:r>
            <a:r>
              <a:rPr lang="en-GB" sz="2000" dirty="0" err="1">
                <a:latin typeface="Trebuchet MS" pitchFamily="34" charset="0"/>
              </a:rPr>
              <a:t>si</a:t>
            </a:r>
            <a:r>
              <a:rPr lang="en-GB" sz="2000" dirty="0">
                <a:latin typeface="Trebuchet MS" pitchFamily="34" charset="0"/>
              </a:rPr>
              <a:t> </a:t>
            </a:r>
            <a:r>
              <a:rPr lang="en-GB" sz="2000" dirty="0" err="1">
                <a:latin typeface="Trebuchet MS" pitchFamily="34" charset="0"/>
              </a:rPr>
              <a:t>sa</a:t>
            </a:r>
            <a:r>
              <a:rPr lang="en-GB" sz="2000" dirty="0">
                <a:latin typeface="Trebuchet MS" pitchFamily="34" charset="0"/>
              </a:rPr>
              <a:t> </a:t>
            </a:r>
            <a:r>
              <a:rPr lang="en-GB" sz="2000" dirty="0" err="1">
                <a:latin typeface="Trebuchet MS" pitchFamily="34" charset="0"/>
              </a:rPr>
              <a:t>stim</a:t>
            </a:r>
            <a:r>
              <a:rPr lang="en-GB" sz="2000" dirty="0">
                <a:latin typeface="Trebuchet MS" pitchFamily="34" charset="0"/>
              </a:rPr>
              <a:t> care </a:t>
            </a:r>
            <a:r>
              <a:rPr lang="en-GB" sz="2000" dirty="0" err="1">
                <a:latin typeface="Trebuchet MS" pitchFamily="34" charset="0"/>
              </a:rPr>
              <a:t>este</a:t>
            </a:r>
            <a:r>
              <a:rPr lang="en-GB" sz="2000" dirty="0">
                <a:latin typeface="Trebuchet MS" pitchFamily="34" charset="0"/>
              </a:rPr>
              <a:t> </a:t>
            </a:r>
            <a:r>
              <a:rPr lang="en-GB" sz="2000" dirty="0" err="1">
                <a:latin typeface="Trebuchet MS" pitchFamily="34" charset="0"/>
              </a:rPr>
              <a:t>capacitatea</a:t>
            </a:r>
            <a:r>
              <a:rPr lang="en-GB" sz="2000" dirty="0">
                <a:latin typeface="Trebuchet MS" pitchFamily="34" charset="0"/>
              </a:rPr>
              <a:t> </a:t>
            </a:r>
            <a:r>
              <a:rPr lang="en-GB" sz="2000" dirty="0" err="1">
                <a:latin typeface="Trebuchet MS" pitchFamily="34" charset="0"/>
              </a:rPr>
              <a:t>noastra</a:t>
            </a:r>
            <a:r>
              <a:rPr lang="en-GB" sz="2000" dirty="0">
                <a:latin typeface="Trebuchet MS" pitchFamily="34" charset="0"/>
              </a:rPr>
              <a:t> de </a:t>
            </a:r>
            <a:r>
              <a:rPr lang="en-GB" sz="2000" dirty="0" err="1">
                <a:latin typeface="Trebuchet MS" pitchFamily="34" charset="0"/>
              </a:rPr>
              <a:t>plata</a:t>
            </a:r>
            <a:r>
              <a:rPr lang="en-GB" sz="2000" dirty="0">
                <a:latin typeface="Trebuchet MS" pitchFamily="34" charset="0"/>
              </a:rPr>
              <a:t>. </a:t>
            </a:r>
            <a:r>
              <a:rPr lang="en-GB" sz="2000" dirty="0" err="1">
                <a:latin typeface="Trebuchet MS" pitchFamily="34" charset="0"/>
              </a:rPr>
              <a:t>Daca</a:t>
            </a:r>
            <a:r>
              <a:rPr lang="en-GB" sz="2000" dirty="0">
                <a:latin typeface="Trebuchet MS" pitchFamily="34" charset="0"/>
              </a:rPr>
              <a:t> </a:t>
            </a:r>
            <a:r>
              <a:rPr lang="en-GB" sz="2000" dirty="0" err="1">
                <a:latin typeface="Trebuchet MS" pitchFamily="34" charset="0"/>
              </a:rPr>
              <a:t>pana</a:t>
            </a:r>
            <a:r>
              <a:rPr lang="en-GB" sz="2000" dirty="0">
                <a:latin typeface="Trebuchet MS" pitchFamily="34" charset="0"/>
              </a:rPr>
              <a:t> la </a:t>
            </a:r>
            <a:r>
              <a:rPr lang="en-GB" sz="2000" dirty="0" err="1">
                <a:latin typeface="Trebuchet MS" pitchFamily="34" charset="0"/>
              </a:rPr>
              <a:t>urmatorul</a:t>
            </a:r>
            <a:r>
              <a:rPr lang="en-GB" sz="2000" dirty="0">
                <a:latin typeface="Trebuchet MS" pitchFamily="34" charset="0"/>
              </a:rPr>
              <a:t> </a:t>
            </a:r>
            <a:r>
              <a:rPr lang="en-GB" sz="2000" dirty="0" err="1">
                <a:latin typeface="Trebuchet MS" pitchFamily="34" charset="0"/>
              </a:rPr>
              <a:t>salariu</a:t>
            </a:r>
            <a:r>
              <a:rPr lang="en-GB" sz="2000" dirty="0">
                <a:latin typeface="Trebuchet MS" pitchFamily="34" charset="0"/>
              </a:rPr>
              <a:t> </a:t>
            </a:r>
            <a:r>
              <a:rPr lang="en-GB" sz="2000" dirty="0" err="1">
                <a:latin typeface="Trebuchet MS" pitchFamily="34" charset="0"/>
              </a:rPr>
              <a:t>mai</a:t>
            </a:r>
            <a:r>
              <a:rPr lang="en-GB" sz="2000" dirty="0">
                <a:latin typeface="Trebuchet MS" pitchFamily="34" charset="0"/>
              </a:rPr>
              <a:t> </a:t>
            </a:r>
            <a:r>
              <a:rPr lang="en-GB" sz="2000" dirty="0" err="1">
                <a:latin typeface="Trebuchet MS" pitchFamily="34" charset="0"/>
              </a:rPr>
              <a:t>avem</a:t>
            </a:r>
            <a:r>
              <a:rPr lang="en-GB" sz="2000" dirty="0">
                <a:latin typeface="Trebuchet MS" pitchFamily="34" charset="0"/>
              </a:rPr>
              <a:t> </a:t>
            </a:r>
            <a:r>
              <a:rPr lang="en-GB" sz="2000" dirty="0" err="1">
                <a:latin typeface="Trebuchet MS" pitchFamily="34" charset="0"/>
              </a:rPr>
              <a:t>nevoie</a:t>
            </a:r>
            <a:r>
              <a:rPr lang="en-GB" sz="2000" dirty="0">
                <a:latin typeface="Trebuchet MS" pitchFamily="34" charset="0"/>
              </a:rPr>
              <a:t> de </a:t>
            </a:r>
            <a:r>
              <a:rPr lang="en-GB" sz="2000" dirty="0" err="1">
                <a:latin typeface="Trebuchet MS" pitchFamily="34" charset="0"/>
              </a:rPr>
              <a:t>inca</a:t>
            </a:r>
            <a:r>
              <a:rPr lang="en-GB" sz="2000" dirty="0">
                <a:latin typeface="Trebuchet MS" pitchFamily="34" charset="0"/>
              </a:rPr>
              <a:t> 200-300 de lei </a:t>
            </a:r>
            <a:r>
              <a:rPr lang="en-GB" sz="2000" dirty="0" err="1">
                <a:latin typeface="Trebuchet MS" pitchFamily="34" charset="0"/>
              </a:rPr>
              <a:t>ca</a:t>
            </a:r>
            <a:r>
              <a:rPr lang="en-GB" sz="2000" dirty="0">
                <a:latin typeface="Trebuchet MS" pitchFamily="34" charset="0"/>
              </a:rPr>
              <a:t> </a:t>
            </a:r>
            <a:r>
              <a:rPr lang="en-GB" sz="2000" dirty="0" err="1">
                <a:latin typeface="Trebuchet MS" pitchFamily="34" charset="0"/>
              </a:rPr>
              <a:t>sa</a:t>
            </a:r>
            <a:r>
              <a:rPr lang="en-GB" sz="2000" dirty="0">
                <a:latin typeface="Trebuchet MS" pitchFamily="34" charset="0"/>
              </a:rPr>
              <a:t> </a:t>
            </a:r>
            <a:r>
              <a:rPr lang="en-GB" sz="2000" dirty="0" err="1">
                <a:latin typeface="Trebuchet MS" pitchFamily="34" charset="0"/>
              </a:rPr>
              <a:t>acoperim</a:t>
            </a:r>
            <a:r>
              <a:rPr lang="en-GB" sz="2000" dirty="0">
                <a:latin typeface="Trebuchet MS" pitchFamily="34" charset="0"/>
              </a:rPr>
              <a:t> o </a:t>
            </a:r>
            <a:r>
              <a:rPr lang="en-GB" sz="2000" dirty="0" err="1">
                <a:latin typeface="Trebuchet MS" pitchFamily="34" charset="0"/>
              </a:rPr>
              <a:t>plata</a:t>
            </a:r>
            <a:r>
              <a:rPr lang="en-GB" sz="2000" dirty="0">
                <a:latin typeface="Trebuchet MS" pitchFamily="34" charset="0"/>
              </a:rPr>
              <a:t> </a:t>
            </a:r>
            <a:r>
              <a:rPr lang="en-GB" sz="2000" dirty="0" err="1">
                <a:latin typeface="Trebuchet MS" pitchFamily="34" charset="0"/>
              </a:rPr>
              <a:t>urgenta</a:t>
            </a:r>
            <a:r>
              <a:rPr lang="en-GB" sz="2000" dirty="0">
                <a:latin typeface="Trebuchet MS" pitchFamily="34" charset="0"/>
              </a:rPr>
              <a:t> </a:t>
            </a:r>
            <a:r>
              <a:rPr lang="en-GB" sz="2000" dirty="0" err="1">
                <a:latin typeface="Trebuchet MS" pitchFamily="34" charset="0"/>
              </a:rPr>
              <a:t>sau</a:t>
            </a:r>
            <a:r>
              <a:rPr lang="en-GB" sz="2000" dirty="0">
                <a:latin typeface="Trebuchet MS" pitchFamily="34" charset="0"/>
              </a:rPr>
              <a:t> </a:t>
            </a:r>
            <a:r>
              <a:rPr lang="en-GB" sz="2000" dirty="0" err="1">
                <a:latin typeface="Trebuchet MS" pitchFamily="34" charset="0"/>
              </a:rPr>
              <a:t>sa</a:t>
            </a:r>
            <a:r>
              <a:rPr lang="en-GB" sz="2000" dirty="0">
                <a:latin typeface="Trebuchet MS" pitchFamily="34" charset="0"/>
              </a:rPr>
              <a:t> </a:t>
            </a:r>
            <a:r>
              <a:rPr lang="en-GB" sz="2000" dirty="0" err="1">
                <a:latin typeface="Trebuchet MS" pitchFamily="34" charset="0"/>
              </a:rPr>
              <a:t>rezolvam</a:t>
            </a:r>
            <a:r>
              <a:rPr lang="en-GB" sz="2000" dirty="0">
                <a:latin typeface="Trebuchet MS" pitchFamily="34" charset="0"/>
              </a:rPr>
              <a:t> o </a:t>
            </a:r>
            <a:r>
              <a:rPr lang="en-GB" sz="2000" dirty="0" err="1">
                <a:latin typeface="Trebuchet MS" pitchFamily="34" charset="0"/>
              </a:rPr>
              <a:t>situatie</a:t>
            </a:r>
            <a:r>
              <a:rPr lang="en-GB" sz="2000" dirty="0">
                <a:latin typeface="Trebuchet MS" pitchFamily="34" charset="0"/>
              </a:rPr>
              <a:t> </a:t>
            </a:r>
            <a:r>
              <a:rPr lang="en-GB" sz="2000" dirty="0" err="1">
                <a:latin typeface="Trebuchet MS" pitchFamily="34" charset="0"/>
              </a:rPr>
              <a:t>neprevazuta</a:t>
            </a:r>
            <a:r>
              <a:rPr lang="en-GB" sz="2000" dirty="0">
                <a:latin typeface="Trebuchet MS" pitchFamily="34" charset="0"/>
              </a:rPr>
              <a:t>, </a:t>
            </a:r>
            <a:r>
              <a:rPr lang="en-GB" sz="2000" dirty="0" err="1">
                <a:latin typeface="Trebuchet MS" pitchFamily="34" charset="0"/>
              </a:rPr>
              <a:t>probabil</a:t>
            </a:r>
            <a:r>
              <a:rPr lang="en-GB" sz="2000" dirty="0">
                <a:latin typeface="Trebuchet MS" pitchFamily="34" charset="0"/>
              </a:rPr>
              <a:t> </a:t>
            </a:r>
            <a:r>
              <a:rPr lang="en-GB" sz="2000" dirty="0" err="1">
                <a:latin typeface="Trebuchet MS" pitchFamily="34" charset="0"/>
              </a:rPr>
              <a:t>ca</a:t>
            </a:r>
            <a:r>
              <a:rPr lang="en-GB" sz="2000" dirty="0">
                <a:latin typeface="Trebuchet MS" pitchFamily="34" charset="0"/>
              </a:rPr>
              <a:t> prima </a:t>
            </a:r>
            <a:r>
              <a:rPr lang="en-GB" sz="2000" dirty="0" err="1">
                <a:latin typeface="Trebuchet MS" pitchFamily="34" charset="0"/>
              </a:rPr>
              <a:t>alegere</a:t>
            </a:r>
            <a:r>
              <a:rPr lang="en-GB" sz="2000" dirty="0">
                <a:latin typeface="Trebuchet MS" pitchFamily="34" charset="0"/>
              </a:rPr>
              <a:t> </a:t>
            </a:r>
            <a:r>
              <a:rPr lang="en-GB" sz="2000" dirty="0" err="1">
                <a:latin typeface="Trebuchet MS" pitchFamily="34" charset="0"/>
              </a:rPr>
              <a:t>este</a:t>
            </a:r>
            <a:r>
              <a:rPr lang="en-GB" sz="2000" dirty="0">
                <a:latin typeface="Trebuchet MS" pitchFamily="34" charset="0"/>
              </a:rPr>
              <a:t> de a </a:t>
            </a:r>
            <a:r>
              <a:rPr lang="en-GB" sz="2000" dirty="0" err="1">
                <a:latin typeface="Trebuchet MS" pitchFamily="34" charset="0"/>
              </a:rPr>
              <a:t>apela</a:t>
            </a:r>
            <a:r>
              <a:rPr lang="en-GB" sz="2000" dirty="0">
                <a:latin typeface="Trebuchet MS" pitchFamily="34" charset="0"/>
              </a:rPr>
              <a:t> la un IFN </a:t>
            </a:r>
            <a:r>
              <a:rPr lang="en-GB" sz="2000" dirty="0" err="1">
                <a:latin typeface="Trebuchet MS" pitchFamily="34" charset="0"/>
              </a:rPr>
              <a:t>pentru</a:t>
            </a:r>
            <a:r>
              <a:rPr lang="en-GB" sz="2000" dirty="0">
                <a:latin typeface="Trebuchet MS" pitchFamily="34" charset="0"/>
              </a:rPr>
              <a:t> a </a:t>
            </a:r>
            <a:r>
              <a:rPr lang="en-GB" sz="2000" dirty="0" err="1">
                <a:latin typeface="Trebuchet MS" pitchFamily="34" charset="0"/>
              </a:rPr>
              <a:t>lua</a:t>
            </a:r>
            <a:r>
              <a:rPr lang="en-GB" sz="2000" dirty="0">
                <a:latin typeface="Trebuchet MS" pitchFamily="34" charset="0"/>
              </a:rPr>
              <a:t> un </a:t>
            </a:r>
            <a:r>
              <a:rPr lang="en-GB" sz="2000" b="1" dirty="0">
                <a:latin typeface="Trebuchet MS" pitchFamily="34" charset="0"/>
              </a:rPr>
              <a:t>credit rapid</a:t>
            </a:r>
            <a:r>
              <a:rPr lang="en-GB" sz="2000" dirty="0">
                <a:latin typeface="Trebuchet MS" pitchFamily="34" charset="0"/>
              </a:rPr>
              <a:t>. </a:t>
            </a:r>
            <a:endParaRPr lang="en-GB" sz="2000" b="0" i="0" dirty="0">
              <a:effectLst/>
              <a:latin typeface="Trebuchet MS" pitchFamily="34" charset="0"/>
            </a:endParaRPr>
          </a:p>
        </p:txBody>
      </p:sp>
    </p:spTree>
    <p:extLst>
      <p:ext uri="{BB962C8B-B14F-4D97-AF65-F5344CB8AC3E}">
        <p14:creationId xmlns:p14="http://schemas.microsoft.com/office/powerpoint/2010/main" val="103808311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0"/>
            <a:ext cx="12192000" cy="6684579"/>
          </a:xfrm>
        </p:spPr>
        <p:txBody>
          <a:bodyPr>
            <a:noAutofit/>
          </a:bodyPr>
          <a:lstStyle/>
          <a:p>
            <a:pPr marL="109728" indent="0" algn="just">
              <a:buNone/>
            </a:pPr>
            <a:r>
              <a:rPr lang="en-GB" sz="2000" b="1" dirty="0" err="1">
                <a:solidFill>
                  <a:srgbClr val="4E5D78"/>
                </a:solidFill>
              </a:rPr>
              <a:t>Ce</a:t>
            </a:r>
            <a:r>
              <a:rPr lang="en-GB" sz="2000" b="1" dirty="0">
                <a:solidFill>
                  <a:srgbClr val="4E5D78"/>
                </a:solidFill>
              </a:rPr>
              <a:t> </a:t>
            </a:r>
            <a:r>
              <a:rPr lang="en-GB" sz="2000" b="1" dirty="0" err="1">
                <a:solidFill>
                  <a:srgbClr val="4E5D78"/>
                </a:solidFill>
              </a:rPr>
              <a:t>trebuie</a:t>
            </a:r>
            <a:r>
              <a:rPr lang="en-GB" sz="2000" b="1" dirty="0">
                <a:solidFill>
                  <a:srgbClr val="4E5D78"/>
                </a:solidFill>
              </a:rPr>
              <a:t> </a:t>
            </a:r>
            <a:r>
              <a:rPr lang="en-GB" sz="2000" b="1" dirty="0" err="1">
                <a:solidFill>
                  <a:srgbClr val="4E5D78"/>
                </a:solidFill>
              </a:rPr>
              <a:t>sa</a:t>
            </a:r>
            <a:r>
              <a:rPr lang="en-GB" sz="2000" b="1" dirty="0">
                <a:solidFill>
                  <a:srgbClr val="4E5D78"/>
                </a:solidFill>
              </a:rPr>
              <a:t> </a:t>
            </a:r>
            <a:r>
              <a:rPr lang="en-GB" sz="2000" b="1" dirty="0" err="1">
                <a:solidFill>
                  <a:srgbClr val="4E5D78"/>
                </a:solidFill>
              </a:rPr>
              <a:t>verificam</a:t>
            </a:r>
            <a:r>
              <a:rPr lang="en-GB" sz="2000" b="1" dirty="0">
                <a:solidFill>
                  <a:srgbClr val="4E5D78"/>
                </a:solidFill>
              </a:rPr>
              <a:t> in </a:t>
            </a:r>
            <a:r>
              <a:rPr lang="en-GB" sz="2000" b="1" dirty="0" err="1">
                <a:solidFill>
                  <a:srgbClr val="4E5D78"/>
                </a:solidFill>
              </a:rPr>
              <a:t>acest</a:t>
            </a:r>
            <a:r>
              <a:rPr lang="en-GB" sz="2000" b="1" dirty="0">
                <a:solidFill>
                  <a:srgbClr val="4E5D78"/>
                </a:solidFill>
              </a:rPr>
              <a:t> </a:t>
            </a:r>
            <a:r>
              <a:rPr lang="en-GB" sz="2000" b="1" dirty="0" err="1">
                <a:solidFill>
                  <a:srgbClr val="4E5D78"/>
                </a:solidFill>
              </a:rPr>
              <a:t>caz</a:t>
            </a:r>
            <a:r>
              <a:rPr lang="en-GB" sz="2000" b="1" dirty="0">
                <a:solidFill>
                  <a:srgbClr val="4E5D78"/>
                </a:solidFill>
              </a:rPr>
              <a:t>:</a:t>
            </a:r>
          </a:p>
          <a:p>
            <a:pPr algn="just">
              <a:buFont typeface="Arial"/>
              <a:buChar char="•"/>
            </a:pPr>
            <a:r>
              <a:rPr lang="en-GB" sz="2000" dirty="0">
                <a:solidFill>
                  <a:srgbClr val="4E5D78"/>
                </a:solidFill>
              </a:rPr>
              <a:t>Care </a:t>
            </a:r>
            <a:r>
              <a:rPr lang="en-GB" sz="2000" dirty="0" err="1">
                <a:solidFill>
                  <a:srgbClr val="4E5D78"/>
                </a:solidFill>
              </a:rPr>
              <a:t>sunt</a:t>
            </a:r>
            <a:r>
              <a:rPr lang="en-GB" sz="2000" dirty="0">
                <a:solidFill>
                  <a:srgbClr val="4E5D78"/>
                </a:solidFill>
              </a:rPr>
              <a:t> </a:t>
            </a:r>
            <a:r>
              <a:rPr lang="en-GB" sz="2000" dirty="0" err="1">
                <a:solidFill>
                  <a:srgbClr val="4E5D78"/>
                </a:solidFill>
              </a:rPr>
              <a:t>conditiile</a:t>
            </a:r>
            <a:r>
              <a:rPr lang="en-GB" sz="2000" dirty="0">
                <a:solidFill>
                  <a:srgbClr val="4E5D78"/>
                </a:solidFill>
              </a:rPr>
              <a:t> de </a:t>
            </a:r>
            <a:r>
              <a:rPr lang="en-GB" sz="2000" dirty="0" err="1">
                <a:solidFill>
                  <a:srgbClr val="4E5D78"/>
                </a:solidFill>
              </a:rPr>
              <a:t>acordare</a:t>
            </a:r>
            <a:r>
              <a:rPr lang="en-GB" sz="2000" dirty="0">
                <a:solidFill>
                  <a:srgbClr val="4E5D78"/>
                </a:solidFill>
              </a:rPr>
              <a:t> a </a:t>
            </a:r>
            <a:r>
              <a:rPr lang="en-GB" sz="2000" dirty="0" err="1">
                <a:solidFill>
                  <a:srgbClr val="4E5D78"/>
                </a:solidFill>
              </a:rPr>
              <a:t>imprumutului</a:t>
            </a:r>
            <a:r>
              <a:rPr lang="en-GB" sz="2000" dirty="0">
                <a:solidFill>
                  <a:srgbClr val="4E5D78"/>
                </a:solidFill>
              </a:rPr>
              <a:t>?</a:t>
            </a:r>
          </a:p>
          <a:p>
            <a:pPr algn="just">
              <a:buFont typeface="Arial"/>
              <a:buChar char="•"/>
            </a:pPr>
            <a:r>
              <a:rPr lang="en-GB" sz="2000" dirty="0" err="1">
                <a:solidFill>
                  <a:srgbClr val="4E5D78"/>
                </a:solidFill>
              </a:rPr>
              <a:t>Putem</a:t>
            </a:r>
            <a:r>
              <a:rPr lang="en-GB" sz="2000" dirty="0">
                <a:solidFill>
                  <a:srgbClr val="4E5D78"/>
                </a:solidFill>
              </a:rPr>
              <a:t> </a:t>
            </a:r>
            <a:r>
              <a:rPr lang="en-GB" sz="2000" dirty="0" err="1">
                <a:solidFill>
                  <a:srgbClr val="4E5D78"/>
                </a:solidFill>
              </a:rPr>
              <a:t>lua</a:t>
            </a:r>
            <a:r>
              <a:rPr lang="en-GB" sz="2000" dirty="0">
                <a:solidFill>
                  <a:srgbClr val="4E5D78"/>
                </a:solidFill>
              </a:rPr>
              <a:t> </a:t>
            </a:r>
            <a:r>
              <a:rPr lang="en-GB" sz="2000" dirty="0" err="1">
                <a:solidFill>
                  <a:srgbClr val="4E5D78"/>
                </a:solidFill>
              </a:rPr>
              <a:t>creditul</a:t>
            </a:r>
            <a:r>
              <a:rPr lang="en-GB" sz="2000" dirty="0">
                <a:solidFill>
                  <a:srgbClr val="4E5D78"/>
                </a:solidFill>
              </a:rPr>
              <a:t> </a:t>
            </a:r>
            <a:r>
              <a:rPr lang="en-GB" sz="2000" dirty="0" err="1">
                <a:solidFill>
                  <a:srgbClr val="4E5D78"/>
                </a:solidFill>
              </a:rPr>
              <a:t>doar</a:t>
            </a:r>
            <a:r>
              <a:rPr lang="en-GB" sz="2000" dirty="0">
                <a:solidFill>
                  <a:srgbClr val="4E5D78"/>
                </a:solidFill>
              </a:rPr>
              <a:t> cu </a:t>
            </a:r>
            <a:r>
              <a:rPr lang="en-GB" sz="2000" dirty="0" err="1">
                <a:solidFill>
                  <a:srgbClr val="4E5D78"/>
                </a:solidFill>
              </a:rPr>
              <a:t>buletinul</a:t>
            </a:r>
            <a:r>
              <a:rPr lang="en-GB" sz="2000" dirty="0">
                <a:solidFill>
                  <a:srgbClr val="4E5D78"/>
                </a:solidFill>
              </a:rPr>
              <a:t>, </a:t>
            </a:r>
            <a:r>
              <a:rPr lang="en-GB" sz="2000" dirty="0" err="1">
                <a:solidFill>
                  <a:srgbClr val="4E5D78"/>
                </a:solidFill>
              </a:rPr>
              <a:t>sau</a:t>
            </a:r>
            <a:r>
              <a:rPr lang="en-GB" sz="2000" dirty="0">
                <a:solidFill>
                  <a:srgbClr val="4E5D78"/>
                </a:solidFill>
              </a:rPr>
              <a:t> </a:t>
            </a:r>
            <a:r>
              <a:rPr lang="en-GB" sz="2000" dirty="0" err="1">
                <a:solidFill>
                  <a:srgbClr val="4E5D78"/>
                </a:solidFill>
              </a:rPr>
              <a:t>avem</a:t>
            </a:r>
            <a:r>
              <a:rPr lang="en-GB" sz="2000" dirty="0">
                <a:solidFill>
                  <a:srgbClr val="4E5D78"/>
                </a:solidFill>
              </a:rPr>
              <a:t> </a:t>
            </a:r>
            <a:r>
              <a:rPr lang="en-GB" sz="2000" dirty="0" err="1">
                <a:solidFill>
                  <a:srgbClr val="4E5D78"/>
                </a:solidFill>
              </a:rPr>
              <a:t>nevoie</a:t>
            </a:r>
            <a:r>
              <a:rPr lang="en-GB" sz="2000" dirty="0">
                <a:solidFill>
                  <a:srgbClr val="4E5D78"/>
                </a:solidFill>
              </a:rPr>
              <a:t> de </a:t>
            </a:r>
            <a:r>
              <a:rPr lang="en-GB" sz="2000" dirty="0" err="1">
                <a:solidFill>
                  <a:srgbClr val="4E5D78"/>
                </a:solidFill>
              </a:rPr>
              <a:t>mai</a:t>
            </a:r>
            <a:r>
              <a:rPr lang="en-GB" sz="2000" dirty="0">
                <a:solidFill>
                  <a:srgbClr val="4E5D78"/>
                </a:solidFill>
              </a:rPr>
              <a:t> </a:t>
            </a:r>
            <a:r>
              <a:rPr lang="en-GB" sz="2000" dirty="0" err="1">
                <a:solidFill>
                  <a:srgbClr val="4E5D78"/>
                </a:solidFill>
              </a:rPr>
              <a:t>multe</a:t>
            </a:r>
            <a:r>
              <a:rPr lang="en-GB" sz="2000" dirty="0">
                <a:solidFill>
                  <a:srgbClr val="4E5D78"/>
                </a:solidFill>
              </a:rPr>
              <a:t> </a:t>
            </a:r>
            <a:r>
              <a:rPr lang="en-GB" sz="2000" dirty="0" err="1">
                <a:solidFill>
                  <a:srgbClr val="4E5D78"/>
                </a:solidFill>
              </a:rPr>
              <a:t>acte</a:t>
            </a:r>
            <a:r>
              <a:rPr lang="en-GB" sz="2000" dirty="0">
                <a:solidFill>
                  <a:srgbClr val="4E5D78"/>
                </a:solidFill>
              </a:rPr>
              <a:t>?</a:t>
            </a:r>
          </a:p>
          <a:p>
            <a:pPr algn="just">
              <a:buFont typeface="Arial"/>
              <a:buChar char="•"/>
            </a:pPr>
            <a:r>
              <a:rPr lang="en-GB" sz="2000" dirty="0">
                <a:solidFill>
                  <a:srgbClr val="4E5D78"/>
                </a:solidFill>
              </a:rPr>
              <a:t>Care </a:t>
            </a:r>
            <a:r>
              <a:rPr lang="en-GB" sz="2000" dirty="0" err="1">
                <a:solidFill>
                  <a:srgbClr val="4E5D78"/>
                </a:solidFill>
              </a:rPr>
              <a:t>este</a:t>
            </a:r>
            <a:r>
              <a:rPr lang="en-GB" sz="2000" dirty="0">
                <a:solidFill>
                  <a:srgbClr val="4E5D78"/>
                </a:solidFill>
              </a:rPr>
              <a:t> </a:t>
            </a:r>
            <a:r>
              <a:rPr lang="en-GB" sz="2000" dirty="0" err="1">
                <a:solidFill>
                  <a:srgbClr val="4E5D78"/>
                </a:solidFill>
              </a:rPr>
              <a:t>venitul</a:t>
            </a:r>
            <a:r>
              <a:rPr lang="en-GB" sz="2000" dirty="0">
                <a:solidFill>
                  <a:srgbClr val="4E5D78"/>
                </a:solidFill>
              </a:rPr>
              <a:t> </a:t>
            </a:r>
            <a:r>
              <a:rPr lang="en-GB" sz="2000" dirty="0" err="1">
                <a:solidFill>
                  <a:srgbClr val="4E5D78"/>
                </a:solidFill>
              </a:rPr>
              <a:t>necesar</a:t>
            </a:r>
            <a:r>
              <a:rPr lang="en-GB" sz="2000" dirty="0">
                <a:solidFill>
                  <a:srgbClr val="4E5D78"/>
                </a:solidFill>
              </a:rPr>
              <a:t> </a:t>
            </a:r>
            <a:r>
              <a:rPr lang="en-GB" sz="2000" dirty="0" err="1">
                <a:solidFill>
                  <a:srgbClr val="4E5D78"/>
                </a:solidFill>
              </a:rPr>
              <a:t>pentru</a:t>
            </a:r>
            <a:r>
              <a:rPr lang="en-GB" sz="2000" dirty="0">
                <a:solidFill>
                  <a:srgbClr val="4E5D78"/>
                </a:solidFill>
              </a:rPr>
              <a:t> </a:t>
            </a:r>
            <a:r>
              <a:rPr lang="en-GB" sz="2000" dirty="0" err="1">
                <a:solidFill>
                  <a:srgbClr val="4E5D78"/>
                </a:solidFill>
              </a:rPr>
              <a:t>valoarea</a:t>
            </a:r>
            <a:r>
              <a:rPr lang="en-GB" sz="2000" dirty="0">
                <a:solidFill>
                  <a:srgbClr val="4E5D78"/>
                </a:solidFill>
              </a:rPr>
              <a:t> </a:t>
            </a:r>
            <a:r>
              <a:rPr lang="en-GB" sz="2000" dirty="0" err="1">
                <a:solidFill>
                  <a:srgbClr val="4E5D78"/>
                </a:solidFill>
              </a:rPr>
              <a:t>imprumutului</a:t>
            </a:r>
            <a:r>
              <a:rPr lang="en-GB" sz="2000" dirty="0">
                <a:solidFill>
                  <a:srgbClr val="4E5D78"/>
                </a:solidFill>
              </a:rPr>
              <a:t> </a:t>
            </a:r>
            <a:r>
              <a:rPr lang="en-GB" sz="2000" dirty="0" err="1">
                <a:solidFill>
                  <a:srgbClr val="4E5D78"/>
                </a:solidFill>
              </a:rPr>
              <a:t>si</a:t>
            </a:r>
            <a:r>
              <a:rPr lang="en-GB" sz="2000" dirty="0">
                <a:solidFill>
                  <a:srgbClr val="4E5D78"/>
                </a:solidFill>
              </a:rPr>
              <a:t> </a:t>
            </a:r>
            <a:r>
              <a:rPr lang="en-GB" sz="2000" dirty="0" err="1">
                <a:solidFill>
                  <a:srgbClr val="4E5D78"/>
                </a:solidFill>
              </a:rPr>
              <a:t>perioada</a:t>
            </a:r>
            <a:r>
              <a:rPr lang="en-GB" sz="2000" dirty="0">
                <a:solidFill>
                  <a:srgbClr val="4E5D78"/>
                </a:solidFill>
              </a:rPr>
              <a:t> de </a:t>
            </a:r>
            <a:r>
              <a:rPr lang="en-GB" sz="2000" dirty="0" err="1">
                <a:solidFill>
                  <a:srgbClr val="4E5D78"/>
                </a:solidFill>
              </a:rPr>
              <a:t>rambursare</a:t>
            </a:r>
            <a:r>
              <a:rPr lang="en-GB" sz="2000" dirty="0">
                <a:solidFill>
                  <a:srgbClr val="4E5D78"/>
                </a:solidFill>
              </a:rPr>
              <a:t> </a:t>
            </a:r>
            <a:r>
              <a:rPr lang="en-GB" sz="2000" dirty="0" err="1">
                <a:solidFill>
                  <a:srgbClr val="4E5D78"/>
                </a:solidFill>
              </a:rPr>
              <a:t>dorite</a:t>
            </a:r>
            <a:r>
              <a:rPr lang="en-GB" sz="2000" dirty="0">
                <a:solidFill>
                  <a:srgbClr val="4E5D78"/>
                </a:solidFill>
              </a:rPr>
              <a:t>?</a:t>
            </a:r>
          </a:p>
          <a:p>
            <a:pPr algn="just">
              <a:buFont typeface="Arial"/>
              <a:buChar char="•"/>
            </a:pPr>
            <a:r>
              <a:rPr lang="en-GB" sz="2000" dirty="0">
                <a:solidFill>
                  <a:srgbClr val="4E5D78"/>
                </a:solidFill>
              </a:rPr>
              <a:t>Care </a:t>
            </a:r>
            <a:r>
              <a:rPr lang="en-GB" sz="2000" dirty="0" err="1">
                <a:solidFill>
                  <a:srgbClr val="4E5D78"/>
                </a:solidFill>
              </a:rPr>
              <a:t>este</a:t>
            </a:r>
            <a:r>
              <a:rPr lang="en-GB" sz="2000" dirty="0">
                <a:solidFill>
                  <a:srgbClr val="4E5D78"/>
                </a:solidFill>
              </a:rPr>
              <a:t> </a:t>
            </a:r>
            <a:r>
              <a:rPr lang="en-GB" sz="2000" dirty="0" err="1">
                <a:solidFill>
                  <a:srgbClr val="4E5D78"/>
                </a:solidFill>
              </a:rPr>
              <a:t>creditul</a:t>
            </a:r>
            <a:r>
              <a:rPr lang="en-GB" sz="2000" dirty="0">
                <a:solidFill>
                  <a:srgbClr val="4E5D78"/>
                </a:solidFill>
              </a:rPr>
              <a:t> maxim </a:t>
            </a:r>
            <a:r>
              <a:rPr lang="en-GB" sz="2000" dirty="0" err="1">
                <a:solidFill>
                  <a:srgbClr val="4E5D78"/>
                </a:solidFill>
              </a:rPr>
              <a:t>pe</a:t>
            </a:r>
            <a:r>
              <a:rPr lang="en-GB" sz="2000" dirty="0">
                <a:solidFill>
                  <a:srgbClr val="4E5D78"/>
                </a:solidFill>
              </a:rPr>
              <a:t> care </a:t>
            </a:r>
            <a:r>
              <a:rPr lang="en-GB" sz="2000" dirty="0" err="1">
                <a:solidFill>
                  <a:srgbClr val="4E5D78"/>
                </a:solidFill>
              </a:rPr>
              <a:t>il</a:t>
            </a:r>
            <a:r>
              <a:rPr lang="en-GB" sz="2000" dirty="0">
                <a:solidFill>
                  <a:srgbClr val="4E5D78"/>
                </a:solidFill>
              </a:rPr>
              <a:t> </a:t>
            </a:r>
            <a:r>
              <a:rPr lang="en-GB" sz="2000" dirty="0" err="1">
                <a:solidFill>
                  <a:srgbClr val="4E5D78"/>
                </a:solidFill>
              </a:rPr>
              <a:t>putem</a:t>
            </a:r>
            <a:r>
              <a:rPr lang="en-GB" sz="2000" dirty="0">
                <a:solidFill>
                  <a:srgbClr val="4E5D78"/>
                </a:solidFill>
              </a:rPr>
              <a:t> </a:t>
            </a:r>
            <a:r>
              <a:rPr lang="en-GB" sz="2000" dirty="0" err="1">
                <a:solidFill>
                  <a:srgbClr val="4E5D78"/>
                </a:solidFill>
              </a:rPr>
              <a:t>contracta</a:t>
            </a:r>
            <a:r>
              <a:rPr lang="en-GB" sz="2000" dirty="0">
                <a:solidFill>
                  <a:srgbClr val="4E5D78"/>
                </a:solidFill>
              </a:rPr>
              <a:t> in </a:t>
            </a:r>
            <a:r>
              <a:rPr lang="en-GB" sz="2000" dirty="0" err="1">
                <a:solidFill>
                  <a:srgbClr val="4E5D78"/>
                </a:solidFill>
              </a:rPr>
              <a:t>functie</a:t>
            </a:r>
            <a:r>
              <a:rPr lang="en-GB" sz="2000" dirty="0">
                <a:solidFill>
                  <a:srgbClr val="4E5D78"/>
                </a:solidFill>
              </a:rPr>
              <a:t> de </a:t>
            </a:r>
            <a:r>
              <a:rPr lang="en-GB" sz="2000" dirty="0" err="1">
                <a:solidFill>
                  <a:srgbClr val="4E5D78"/>
                </a:solidFill>
              </a:rPr>
              <a:t>venitul</a:t>
            </a:r>
            <a:r>
              <a:rPr lang="en-GB" sz="2000" dirty="0">
                <a:solidFill>
                  <a:srgbClr val="4E5D78"/>
                </a:solidFill>
              </a:rPr>
              <a:t> </a:t>
            </a:r>
            <a:r>
              <a:rPr lang="en-GB" sz="2000" dirty="0" err="1">
                <a:solidFill>
                  <a:srgbClr val="4E5D78"/>
                </a:solidFill>
              </a:rPr>
              <a:t>si</a:t>
            </a:r>
            <a:r>
              <a:rPr lang="en-GB" sz="2000" dirty="0">
                <a:solidFill>
                  <a:srgbClr val="4E5D78"/>
                </a:solidFill>
              </a:rPr>
              <a:t> </a:t>
            </a:r>
            <a:r>
              <a:rPr lang="en-GB" sz="2000" dirty="0" err="1">
                <a:solidFill>
                  <a:srgbClr val="4E5D78"/>
                </a:solidFill>
              </a:rPr>
              <a:t>cheltuielile</a:t>
            </a:r>
            <a:r>
              <a:rPr lang="en-GB" sz="2000" dirty="0">
                <a:solidFill>
                  <a:srgbClr val="4E5D78"/>
                </a:solidFill>
              </a:rPr>
              <a:t> </a:t>
            </a:r>
            <a:r>
              <a:rPr lang="en-GB" sz="2000" dirty="0" err="1">
                <a:solidFill>
                  <a:srgbClr val="4E5D78"/>
                </a:solidFill>
              </a:rPr>
              <a:t>noastre</a:t>
            </a:r>
            <a:r>
              <a:rPr lang="en-GB" sz="2000" dirty="0">
                <a:solidFill>
                  <a:srgbClr val="4E5D78"/>
                </a:solidFill>
              </a:rPr>
              <a:t>?</a:t>
            </a:r>
          </a:p>
          <a:p>
            <a:pPr algn="just">
              <a:buFont typeface="Arial"/>
              <a:buChar char="•"/>
            </a:pPr>
            <a:r>
              <a:rPr lang="en-GB" sz="2000" dirty="0">
                <a:solidFill>
                  <a:srgbClr val="4E5D78"/>
                </a:solidFill>
              </a:rPr>
              <a:t>Care </a:t>
            </a:r>
            <a:r>
              <a:rPr lang="en-GB" sz="2000" dirty="0" err="1">
                <a:solidFill>
                  <a:srgbClr val="4E5D78"/>
                </a:solidFill>
              </a:rPr>
              <a:t>este</a:t>
            </a:r>
            <a:r>
              <a:rPr lang="en-GB" sz="2000" dirty="0">
                <a:solidFill>
                  <a:srgbClr val="4E5D78"/>
                </a:solidFill>
              </a:rPr>
              <a:t> </a:t>
            </a:r>
            <a:r>
              <a:rPr lang="en-GB" sz="2000" dirty="0" err="1">
                <a:solidFill>
                  <a:srgbClr val="4E5D78"/>
                </a:solidFill>
              </a:rPr>
              <a:t>perioada</a:t>
            </a:r>
            <a:r>
              <a:rPr lang="en-GB" sz="2000" dirty="0">
                <a:solidFill>
                  <a:srgbClr val="4E5D78"/>
                </a:solidFill>
              </a:rPr>
              <a:t> maxima de </a:t>
            </a:r>
            <a:r>
              <a:rPr lang="en-GB" sz="2000" dirty="0" err="1">
                <a:solidFill>
                  <a:srgbClr val="4E5D78"/>
                </a:solidFill>
              </a:rPr>
              <a:t>creditare</a:t>
            </a:r>
            <a:r>
              <a:rPr lang="en-GB" sz="2000" dirty="0">
                <a:solidFill>
                  <a:srgbClr val="4E5D78"/>
                </a:solidFill>
              </a:rPr>
              <a:t>?</a:t>
            </a:r>
          </a:p>
          <a:p>
            <a:pPr algn="just">
              <a:buFont typeface="Arial"/>
              <a:buChar char="•"/>
            </a:pPr>
            <a:r>
              <a:rPr lang="en-GB" sz="2000" dirty="0">
                <a:solidFill>
                  <a:srgbClr val="4E5D78"/>
                </a:solidFill>
              </a:rPr>
              <a:t>Care </a:t>
            </a:r>
            <a:r>
              <a:rPr lang="en-GB" sz="2000" dirty="0" err="1">
                <a:solidFill>
                  <a:srgbClr val="4E5D78"/>
                </a:solidFill>
              </a:rPr>
              <a:t>este</a:t>
            </a:r>
            <a:r>
              <a:rPr lang="en-GB" sz="2000" dirty="0">
                <a:solidFill>
                  <a:srgbClr val="4E5D78"/>
                </a:solidFill>
              </a:rPr>
              <a:t> </a:t>
            </a:r>
            <a:r>
              <a:rPr lang="en-GB" sz="2000" dirty="0" err="1">
                <a:solidFill>
                  <a:srgbClr val="4E5D78"/>
                </a:solidFill>
              </a:rPr>
              <a:t>dobanda</a:t>
            </a:r>
            <a:r>
              <a:rPr lang="en-GB" sz="2000" dirty="0">
                <a:solidFill>
                  <a:srgbClr val="4E5D78"/>
                </a:solidFill>
              </a:rPr>
              <a:t> </a:t>
            </a:r>
            <a:r>
              <a:rPr lang="en-GB" sz="2000" dirty="0" err="1">
                <a:solidFill>
                  <a:srgbClr val="4E5D78"/>
                </a:solidFill>
              </a:rPr>
              <a:t>si</a:t>
            </a:r>
            <a:r>
              <a:rPr lang="en-GB" sz="2000" dirty="0">
                <a:solidFill>
                  <a:srgbClr val="4E5D78"/>
                </a:solidFill>
              </a:rPr>
              <a:t> cat </a:t>
            </a:r>
            <a:r>
              <a:rPr lang="en-GB" sz="2000" dirty="0" err="1">
                <a:solidFill>
                  <a:srgbClr val="4E5D78"/>
                </a:solidFill>
              </a:rPr>
              <a:t>vom</a:t>
            </a:r>
            <a:r>
              <a:rPr lang="en-GB" sz="2000" dirty="0">
                <a:solidFill>
                  <a:srgbClr val="4E5D78"/>
                </a:solidFill>
              </a:rPr>
              <a:t> </a:t>
            </a:r>
            <a:r>
              <a:rPr lang="en-GB" sz="2000" dirty="0" err="1">
                <a:solidFill>
                  <a:srgbClr val="4E5D78"/>
                </a:solidFill>
              </a:rPr>
              <a:t>avea</a:t>
            </a:r>
            <a:r>
              <a:rPr lang="en-GB" sz="2000" dirty="0">
                <a:solidFill>
                  <a:srgbClr val="4E5D78"/>
                </a:solidFill>
              </a:rPr>
              <a:t> de </a:t>
            </a:r>
            <a:r>
              <a:rPr lang="en-GB" sz="2000" dirty="0" err="1">
                <a:solidFill>
                  <a:srgbClr val="4E5D78"/>
                </a:solidFill>
              </a:rPr>
              <a:t>platit</a:t>
            </a:r>
            <a:r>
              <a:rPr lang="en-GB" sz="2000" dirty="0">
                <a:solidFill>
                  <a:srgbClr val="4E5D78"/>
                </a:solidFill>
              </a:rPr>
              <a:t> la final?</a:t>
            </a:r>
          </a:p>
          <a:p>
            <a:pPr algn="just">
              <a:buFont typeface="Arial"/>
              <a:buChar char="•"/>
            </a:pPr>
            <a:r>
              <a:rPr lang="en-GB" sz="2000" dirty="0" err="1">
                <a:solidFill>
                  <a:srgbClr val="4E5D78"/>
                </a:solidFill>
              </a:rPr>
              <a:t>Ce</a:t>
            </a:r>
            <a:r>
              <a:rPr lang="en-GB" sz="2000" dirty="0">
                <a:solidFill>
                  <a:srgbClr val="4E5D78"/>
                </a:solidFill>
              </a:rPr>
              <a:t> se </a:t>
            </a:r>
            <a:r>
              <a:rPr lang="en-GB" sz="2000" dirty="0" err="1">
                <a:solidFill>
                  <a:srgbClr val="4E5D78"/>
                </a:solidFill>
              </a:rPr>
              <a:t>intampla</a:t>
            </a:r>
            <a:r>
              <a:rPr lang="en-GB" sz="2000" dirty="0">
                <a:solidFill>
                  <a:srgbClr val="4E5D78"/>
                </a:solidFill>
              </a:rPr>
              <a:t> </a:t>
            </a:r>
            <a:r>
              <a:rPr lang="en-GB" sz="2000" dirty="0" err="1">
                <a:solidFill>
                  <a:srgbClr val="4E5D78"/>
                </a:solidFill>
              </a:rPr>
              <a:t>daca</a:t>
            </a:r>
            <a:r>
              <a:rPr lang="en-GB" sz="2000" dirty="0">
                <a:solidFill>
                  <a:srgbClr val="4E5D78"/>
                </a:solidFill>
              </a:rPr>
              <a:t> </a:t>
            </a:r>
            <a:r>
              <a:rPr lang="en-GB" sz="2000" dirty="0" err="1">
                <a:solidFill>
                  <a:srgbClr val="4E5D78"/>
                </a:solidFill>
              </a:rPr>
              <a:t>depasim</a:t>
            </a:r>
            <a:r>
              <a:rPr lang="en-GB" sz="2000" dirty="0">
                <a:solidFill>
                  <a:srgbClr val="4E5D78"/>
                </a:solidFill>
              </a:rPr>
              <a:t> </a:t>
            </a:r>
            <a:r>
              <a:rPr lang="en-GB" sz="2000" dirty="0" err="1">
                <a:solidFill>
                  <a:srgbClr val="4E5D78"/>
                </a:solidFill>
              </a:rPr>
              <a:t>scadenta</a:t>
            </a:r>
            <a:r>
              <a:rPr lang="en-GB" sz="2000" dirty="0">
                <a:solidFill>
                  <a:srgbClr val="4E5D78"/>
                </a:solidFill>
              </a:rPr>
              <a:t>, care e </a:t>
            </a:r>
            <a:r>
              <a:rPr lang="en-GB" sz="2000" dirty="0" err="1">
                <a:solidFill>
                  <a:srgbClr val="4E5D78"/>
                </a:solidFill>
              </a:rPr>
              <a:t>dobanda</a:t>
            </a:r>
            <a:r>
              <a:rPr lang="en-GB" sz="2000" dirty="0">
                <a:solidFill>
                  <a:srgbClr val="4E5D78"/>
                </a:solidFill>
              </a:rPr>
              <a:t> </a:t>
            </a:r>
            <a:r>
              <a:rPr lang="en-GB" sz="2000" dirty="0" err="1">
                <a:solidFill>
                  <a:srgbClr val="4E5D78"/>
                </a:solidFill>
              </a:rPr>
              <a:t>penalizatoare</a:t>
            </a:r>
            <a:r>
              <a:rPr lang="en-GB" sz="2000" dirty="0">
                <a:solidFill>
                  <a:srgbClr val="4E5D78"/>
                </a:solidFill>
              </a:rPr>
              <a:t>, </a:t>
            </a:r>
            <a:r>
              <a:rPr lang="en-GB" sz="2000" dirty="0" err="1">
                <a:solidFill>
                  <a:srgbClr val="4E5D78"/>
                </a:solidFill>
              </a:rPr>
              <a:t>dupa</a:t>
            </a:r>
            <a:r>
              <a:rPr lang="en-GB" sz="2000" dirty="0">
                <a:solidFill>
                  <a:srgbClr val="4E5D78"/>
                </a:solidFill>
              </a:rPr>
              <a:t> cat </a:t>
            </a:r>
            <a:r>
              <a:rPr lang="en-GB" sz="2000" dirty="0" err="1">
                <a:solidFill>
                  <a:srgbClr val="4E5D78"/>
                </a:solidFill>
              </a:rPr>
              <a:t>timp</a:t>
            </a:r>
            <a:r>
              <a:rPr lang="en-GB" sz="2000" dirty="0">
                <a:solidFill>
                  <a:srgbClr val="4E5D78"/>
                </a:solidFill>
              </a:rPr>
              <a:t> de la </a:t>
            </a:r>
            <a:r>
              <a:rPr lang="en-GB" sz="2000" dirty="0" err="1">
                <a:solidFill>
                  <a:srgbClr val="4E5D78"/>
                </a:solidFill>
              </a:rPr>
              <a:t>scadenta</a:t>
            </a:r>
            <a:r>
              <a:rPr lang="en-GB" sz="2000" dirty="0">
                <a:solidFill>
                  <a:srgbClr val="4E5D78"/>
                </a:solidFill>
              </a:rPr>
              <a:t> se </a:t>
            </a:r>
            <a:r>
              <a:rPr lang="en-GB" sz="2000" dirty="0" err="1">
                <a:solidFill>
                  <a:srgbClr val="4E5D78"/>
                </a:solidFill>
              </a:rPr>
              <a:t>aplica</a:t>
            </a:r>
            <a:r>
              <a:rPr lang="en-GB" sz="2000" dirty="0">
                <a:solidFill>
                  <a:srgbClr val="4E5D78"/>
                </a:solidFill>
              </a:rPr>
              <a:t>, etc.?</a:t>
            </a:r>
          </a:p>
          <a:p>
            <a:pPr algn="just"/>
            <a:r>
              <a:rPr lang="en-GB" sz="2000" dirty="0" err="1">
                <a:solidFill>
                  <a:srgbClr val="4E5D78"/>
                </a:solidFill>
              </a:rPr>
              <a:t>Daca</a:t>
            </a:r>
            <a:r>
              <a:rPr lang="en-GB" sz="2000" dirty="0">
                <a:solidFill>
                  <a:srgbClr val="4E5D78"/>
                </a:solidFill>
              </a:rPr>
              <a:t> </a:t>
            </a:r>
            <a:r>
              <a:rPr lang="en-GB" sz="2000" dirty="0" err="1">
                <a:solidFill>
                  <a:srgbClr val="4E5D78"/>
                </a:solidFill>
              </a:rPr>
              <a:t>indeplinim</a:t>
            </a:r>
            <a:r>
              <a:rPr lang="en-GB" sz="2000" dirty="0">
                <a:solidFill>
                  <a:srgbClr val="4E5D78"/>
                </a:solidFill>
              </a:rPr>
              <a:t> </a:t>
            </a:r>
            <a:r>
              <a:rPr lang="en-GB" sz="2000" dirty="0" err="1">
                <a:solidFill>
                  <a:srgbClr val="4E5D78"/>
                </a:solidFill>
              </a:rPr>
              <a:t>conditiile</a:t>
            </a:r>
            <a:r>
              <a:rPr lang="en-GB" sz="2000" dirty="0">
                <a:solidFill>
                  <a:srgbClr val="4E5D78"/>
                </a:solidFill>
              </a:rPr>
              <a:t> </a:t>
            </a:r>
            <a:r>
              <a:rPr lang="en-GB" sz="2000" dirty="0" err="1">
                <a:solidFill>
                  <a:srgbClr val="4E5D78"/>
                </a:solidFill>
              </a:rPr>
              <a:t>pentru</a:t>
            </a:r>
            <a:r>
              <a:rPr lang="en-GB" sz="2000" dirty="0">
                <a:solidFill>
                  <a:srgbClr val="4E5D78"/>
                </a:solidFill>
              </a:rPr>
              <a:t> a </a:t>
            </a:r>
            <a:r>
              <a:rPr lang="en-GB" sz="2000" dirty="0" err="1">
                <a:solidFill>
                  <a:srgbClr val="4E5D78"/>
                </a:solidFill>
              </a:rPr>
              <a:t>obtine</a:t>
            </a:r>
            <a:r>
              <a:rPr lang="en-GB" sz="2000" dirty="0">
                <a:solidFill>
                  <a:srgbClr val="4E5D78"/>
                </a:solidFill>
              </a:rPr>
              <a:t> un </a:t>
            </a:r>
            <a:r>
              <a:rPr lang="en-GB" sz="2000" b="1" dirty="0">
                <a:solidFill>
                  <a:srgbClr val="4E5D78"/>
                </a:solidFill>
              </a:rPr>
              <a:t>credit online rapid</a:t>
            </a:r>
            <a:r>
              <a:rPr lang="en-GB" sz="2000" dirty="0">
                <a:solidFill>
                  <a:srgbClr val="4E5D78"/>
                </a:solidFill>
              </a:rPr>
              <a:t>, </a:t>
            </a:r>
            <a:r>
              <a:rPr lang="en-GB" sz="2000" dirty="0" err="1">
                <a:solidFill>
                  <a:srgbClr val="4E5D78"/>
                </a:solidFill>
              </a:rPr>
              <a:t>trebuie</a:t>
            </a:r>
            <a:r>
              <a:rPr lang="en-GB" sz="2000" dirty="0">
                <a:solidFill>
                  <a:srgbClr val="4E5D78"/>
                </a:solidFill>
              </a:rPr>
              <a:t> </a:t>
            </a:r>
            <a:r>
              <a:rPr lang="en-GB" sz="2000" dirty="0" err="1">
                <a:solidFill>
                  <a:srgbClr val="4E5D78"/>
                </a:solidFill>
              </a:rPr>
              <a:t>sa</a:t>
            </a:r>
            <a:r>
              <a:rPr lang="en-GB" sz="2000" dirty="0">
                <a:solidFill>
                  <a:srgbClr val="4E5D78"/>
                </a:solidFill>
              </a:rPr>
              <a:t> </a:t>
            </a:r>
            <a:r>
              <a:rPr lang="en-GB" sz="2000" dirty="0" err="1">
                <a:solidFill>
                  <a:srgbClr val="4E5D78"/>
                </a:solidFill>
              </a:rPr>
              <a:t>alegem</a:t>
            </a:r>
            <a:r>
              <a:rPr lang="en-GB" sz="2000" dirty="0">
                <a:solidFill>
                  <a:srgbClr val="4E5D78"/>
                </a:solidFill>
              </a:rPr>
              <a:t> </a:t>
            </a:r>
            <a:r>
              <a:rPr lang="en-GB" sz="2000" dirty="0" err="1">
                <a:solidFill>
                  <a:srgbClr val="4E5D78"/>
                </a:solidFill>
              </a:rPr>
              <a:t>cea</a:t>
            </a:r>
            <a:r>
              <a:rPr lang="en-GB" sz="2000" dirty="0">
                <a:solidFill>
                  <a:srgbClr val="4E5D78"/>
                </a:solidFill>
              </a:rPr>
              <a:t> </a:t>
            </a:r>
            <a:r>
              <a:rPr lang="en-GB" sz="2000" dirty="0" err="1">
                <a:solidFill>
                  <a:srgbClr val="4E5D78"/>
                </a:solidFill>
              </a:rPr>
              <a:t>mai</a:t>
            </a:r>
            <a:r>
              <a:rPr lang="en-GB" sz="2000" dirty="0">
                <a:solidFill>
                  <a:srgbClr val="4E5D78"/>
                </a:solidFill>
              </a:rPr>
              <a:t> </a:t>
            </a:r>
            <a:r>
              <a:rPr lang="en-GB" sz="2000" dirty="0" err="1">
                <a:solidFill>
                  <a:srgbClr val="4E5D78"/>
                </a:solidFill>
              </a:rPr>
              <a:t>avantajoasa</a:t>
            </a:r>
            <a:r>
              <a:rPr lang="en-GB" sz="2000" dirty="0">
                <a:solidFill>
                  <a:srgbClr val="4E5D78"/>
                </a:solidFill>
              </a:rPr>
              <a:t> </a:t>
            </a:r>
            <a:r>
              <a:rPr lang="en-GB" sz="2000" dirty="0" err="1">
                <a:solidFill>
                  <a:srgbClr val="4E5D78"/>
                </a:solidFill>
              </a:rPr>
              <a:t>oferta</a:t>
            </a:r>
            <a:r>
              <a:rPr lang="en-GB" sz="2000" dirty="0">
                <a:solidFill>
                  <a:srgbClr val="4E5D78"/>
                </a:solidFill>
              </a:rPr>
              <a:t>. </a:t>
            </a:r>
            <a:r>
              <a:rPr lang="en-GB" sz="2000" dirty="0" err="1">
                <a:solidFill>
                  <a:srgbClr val="4E5D78"/>
                </a:solidFill>
              </a:rPr>
              <a:t>Pentru</a:t>
            </a:r>
            <a:r>
              <a:rPr lang="en-GB" sz="2000" dirty="0">
                <a:solidFill>
                  <a:srgbClr val="4E5D78"/>
                </a:solidFill>
              </a:rPr>
              <a:t> a face </a:t>
            </a:r>
            <a:r>
              <a:rPr lang="en-GB" sz="2000" dirty="0" err="1">
                <a:solidFill>
                  <a:srgbClr val="4E5D78"/>
                </a:solidFill>
              </a:rPr>
              <a:t>asta</a:t>
            </a:r>
            <a:r>
              <a:rPr lang="en-GB" sz="2000" dirty="0">
                <a:solidFill>
                  <a:srgbClr val="4E5D78"/>
                </a:solidFill>
              </a:rPr>
              <a:t>, </a:t>
            </a:r>
            <a:r>
              <a:rPr lang="en-GB" sz="2000" dirty="0" err="1">
                <a:solidFill>
                  <a:srgbClr val="4E5D78"/>
                </a:solidFill>
              </a:rPr>
              <a:t>cel</a:t>
            </a:r>
            <a:r>
              <a:rPr lang="en-GB" sz="2000" dirty="0">
                <a:solidFill>
                  <a:srgbClr val="4E5D78"/>
                </a:solidFill>
              </a:rPr>
              <a:t> </a:t>
            </a:r>
            <a:r>
              <a:rPr lang="en-GB" sz="2000" dirty="0" err="1">
                <a:solidFill>
                  <a:srgbClr val="4E5D78"/>
                </a:solidFill>
              </a:rPr>
              <a:t>mai</a:t>
            </a:r>
            <a:r>
              <a:rPr lang="en-GB" sz="2000" dirty="0">
                <a:solidFill>
                  <a:srgbClr val="4E5D78"/>
                </a:solidFill>
              </a:rPr>
              <a:t> </a:t>
            </a:r>
            <a:r>
              <a:rPr lang="en-GB" sz="2000" dirty="0" err="1">
                <a:solidFill>
                  <a:srgbClr val="4E5D78"/>
                </a:solidFill>
              </a:rPr>
              <a:t>simplu</a:t>
            </a:r>
            <a:r>
              <a:rPr lang="en-GB" sz="2000" dirty="0">
                <a:solidFill>
                  <a:srgbClr val="4E5D78"/>
                </a:solidFill>
              </a:rPr>
              <a:t> </a:t>
            </a:r>
            <a:r>
              <a:rPr lang="en-GB" sz="2000" dirty="0" err="1">
                <a:solidFill>
                  <a:srgbClr val="4E5D78"/>
                </a:solidFill>
              </a:rPr>
              <a:t>este</a:t>
            </a:r>
            <a:r>
              <a:rPr lang="en-GB" sz="2000" dirty="0">
                <a:solidFill>
                  <a:srgbClr val="4E5D78"/>
                </a:solidFill>
              </a:rPr>
              <a:t> </a:t>
            </a:r>
            <a:r>
              <a:rPr lang="en-GB" sz="2000" dirty="0" err="1">
                <a:solidFill>
                  <a:srgbClr val="4E5D78"/>
                </a:solidFill>
              </a:rPr>
              <a:t>sa</a:t>
            </a:r>
            <a:r>
              <a:rPr lang="en-GB" sz="2000" dirty="0">
                <a:solidFill>
                  <a:srgbClr val="4E5D78"/>
                </a:solidFill>
              </a:rPr>
              <a:t> </a:t>
            </a:r>
            <a:r>
              <a:rPr lang="en-GB" sz="2000" dirty="0" err="1">
                <a:solidFill>
                  <a:srgbClr val="4E5D78"/>
                </a:solidFill>
              </a:rPr>
              <a:t>folosim</a:t>
            </a:r>
            <a:r>
              <a:rPr lang="en-GB" sz="2000" dirty="0">
                <a:solidFill>
                  <a:srgbClr val="4E5D78"/>
                </a:solidFill>
              </a:rPr>
              <a:t> </a:t>
            </a:r>
            <a:r>
              <a:rPr lang="en-GB" sz="2000" dirty="0" err="1">
                <a:solidFill>
                  <a:srgbClr val="4E5D78"/>
                </a:solidFill>
              </a:rPr>
              <a:t>simulatorul</a:t>
            </a:r>
            <a:r>
              <a:rPr lang="en-GB" sz="2000" dirty="0">
                <a:solidFill>
                  <a:srgbClr val="4E5D78"/>
                </a:solidFill>
              </a:rPr>
              <a:t> de </a:t>
            </a:r>
            <a:r>
              <a:rPr lang="en-GB" sz="2000" dirty="0" err="1">
                <a:solidFill>
                  <a:srgbClr val="4E5D78"/>
                </a:solidFill>
              </a:rPr>
              <a:t>imprumut</a:t>
            </a:r>
            <a:r>
              <a:rPr lang="en-GB" sz="2000" dirty="0">
                <a:solidFill>
                  <a:srgbClr val="4E5D78"/>
                </a:solidFill>
              </a:rPr>
              <a:t> care de </a:t>
            </a:r>
            <a:r>
              <a:rPr lang="en-GB" sz="2000" dirty="0" err="1">
                <a:solidFill>
                  <a:srgbClr val="4E5D78"/>
                </a:solidFill>
              </a:rPr>
              <a:t>obicei</a:t>
            </a:r>
            <a:r>
              <a:rPr lang="en-GB" sz="2000" dirty="0">
                <a:solidFill>
                  <a:srgbClr val="4E5D78"/>
                </a:solidFill>
              </a:rPr>
              <a:t> se </a:t>
            </a:r>
            <a:r>
              <a:rPr lang="en-GB" sz="2000" dirty="0" err="1">
                <a:solidFill>
                  <a:srgbClr val="4E5D78"/>
                </a:solidFill>
              </a:rPr>
              <a:t>afla</a:t>
            </a:r>
            <a:r>
              <a:rPr lang="en-GB" sz="2000" dirty="0">
                <a:solidFill>
                  <a:srgbClr val="4E5D78"/>
                </a:solidFill>
              </a:rPr>
              <a:t> </a:t>
            </a:r>
            <a:r>
              <a:rPr lang="en-GB" sz="2000" dirty="0" err="1">
                <a:solidFill>
                  <a:srgbClr val="4E5D78"/>
                </a:solidFill>
              </a:rPr>
              <a:t>chiar</a:t>
            </a:r>
            <a:r>
              <a:rPr lang="en-GB" sz="2000" dirty="0">
                <a:solidFill>
                  <a:srgbClr val="4E5D78"/>
                </a:solidFill>
              </a:rPr>
              <a:t> in </a:t>
            </a:r>
            <a:r>
              <a:rPr lang="en-GB" sz="2000" b="1" dirty="0" err="1">
                <a:solidFill>
                  <a:srgbClr val="4E5D78"/>
                </a:solidFill>
              </a:rPr>
              <a:t>formularul</a:t>
            </a:r>
            <a:r>
              <a:rPr lang="en-GB" sz="2000" b="1" dirty="0">
                <a:solidFill>
                  <a:srgbClr val="4E5D78"/>
                </a:solidFill>
              </a:rPr>
              <a:t> de </a:t>
            </a:r>
            <a:r>
              <a:rPr lang="en-GB" sz="2000" b="1" dirty="0" err="1">
                <a:solidFill>
                  <a:srgbClr val="4E5D78"/>
                </a:solidFill>
              </a:rPr>
              <a:t>aplicare</a:t>
            </a:r>
            <a:r>
              <a:rPr lang="en-GB" sz="2000" dirty="0">
                <a:solidFill>
                  <a:srgbClr val="4E5D78"/>
                </a:solidFill>
              </a:rPr>
              <a:t>. </a:t>
            </a:r>
            <a:r>
              <a:rPr lang="en-GB" sz="2000" dirty="0" err="1">
                <a:solidFill>
                  <a:srgbClr val="4E5D78"/>
                </a:solidFill>
              </a:rPr>
              <a:t>Selectam</a:t>
            </a:r>
            <a:r>
              <a:rPr lang="en-GB" sz="2000" dirty="0">
                <a:solidFill>
                  <a:srgbClr val="4E5D78"/>
                </a:solidFill>
              </a:rPr>
              <a:t> </a:t>
            </a:r>
            <a:r>
              <a:rPr lang="en-GB" sz="2000" dirty="0" err="1">
                <a:solidFill>
                  <a:srgbClr val="4E5D78"/>
                </a:solidFill>
              </a:rPr>
              <a:t>suma</a:t>
            </a:r>
            <a:r>
              <a:rPr lang="en-GB" sz="2000" dirty="0">
                <a:solidFill>
                  <a:srgbClr val="4E5D78"/>
                </a:solidFill>
              </a:rPr>
              <a:t> </a:t>
            </a:r>
            <a:r>
              <a:rPr lang="en-GB" sz="2000" dirty="0" err="1">
                <a:solidFill>
                  <a:srgbClr val="4E5D78"/>
                </a:solidFill>
              </a:rPr>
              <a:t>pe</a:t>
            </a:r>
            <a:r>
              <a:rPr lang="en-GB" sz="2000" dirty="0">
                <a:solidFill>
                  <a:srgbClr val="4E5D78"/>
                </a:solidFill>
              </a:rPr>
              <a:t> care o </a:t>
            </a:r>
            <a:r>
              <a:rPr lang="en-GB" sz="2000" dirty="0" err="1">
                <a:solidFill>
                  <a:srgbClr val="4E5D78"/>
                </a:solidFill>
              </a:rPr>
              <a:t>dorim</a:t>
            </a:r>
            <a:r>
              <a:rPr lang="en-GB" sz="2000" dirty="0">
                <a:solidFill>
                  <a:srgbClr val="4E5D78"/>
                </a:solidFill>
              </a:rPr>
              <a:t> </a:t>
            </a:r>
            <a:r>
              <a:rPr lang="en-GB" sz="2000" dirty="0" err="1">
                <a:solidFill>
                  <a:srgbClr val="4E5D78"/>
                </a:solidFill>
              </a:rPr>
              <a:t>si</a:t>
            </a:r>
            <a:r>
              <a:rPr lang="en-GB" sz="2000" dirty="0">
                <a:solidFill>
                  <a:srgbClr val="4E5D78"/>
                </a:solidFill>
              </a:rPr>
              <a:t> </a:t>
            </a:r>
            <a:r>
              <a:rPr lang="en-GB" sz="2000" dirty="0" err="1">
                <a:solidFill>
                  <a:srgbClr val="4E5D78"/>
                </a:solidFill>
              </a:rPr>
              <a:t>perioada</a:t>
            </a:r>
            <a:r>
              <a:rPr lang="en-GB" sz="2000" dirty="0">
                <a:solidFill>
                  <a:srgbClr val="4E5D78"/>
                </a:solidFill>
              </a:rPr>
              <a:t> </a:t>
            </a:r>
            <a:r>
              <a:rPr lang="en-GB" sz="2000" dirty="0" err="1">
                <a:solidFill>
                  <a:srgbClr val="4E5D78"/>
                </a:solidFill>
              </a:rPr>
              <a:t>pentru</a:t>
            </a:r>
            <a:r>
              <a:rPr lang="en-GB" sz="2000" dirty="0">
                <a:solidFill>
                  <a:srgbClr val="4E5D78"/>
                </a:solidFill>
              </a:rPr>
              <a:t> care </a:t>
            </a:r>
            <a:r>
              <a:rPr lang="en-GB" sz="2000" dirty="0" err="1">
                <a:solidFill>
                  <a:srgbClr val="4E5D78"/>
                </a:solidFill>
              </a:rPr>
              <a:t>dorim</a:t>
            </a:r>
            <a:r>
              <a:rPr lang="en-GB" sz="2000" dirty="0">
                <a:solidFill>
                  <a:srgbClr val="4E5D78"/>
                </a:solidFill>
              </a:rPr>
              <a:t> </a:t>
            </a:r>
            <a:r>
              <a:rPr lang="en-GB" sz="2000" b="1" dirty="0" err="1">
                <a:solidFill>
                  <a:srgbClr val="4E5D78"/>
                </a:solidFill>
              </a:rPr>
              <a:t>imprumutul</a:t>
            </a:r>
            <a:r>
              <a:rPr lang="en-GB" sz="2000" dirty="0">
                <a:solidFill>
                  <a:srgbClr val="4E5D78"/>
                </a:solidFill>
              </a:rPr>
              <a:t> </a:t>
            </a:r>
            <a:r>
              <a:rPr lang="en-GB" sz="2000" dirty="0" err="1">
                <a:solidFill>
                  <a:srgbClr val="4E5D78"/>
                </a:solidFill>
              </a:rPr>
              <a:t>si</a:t>
            </a:r>
            <a:r>
              <a:rPr lang="en-GB" sz="2000" dirty="0">
                <a:solidFill>
                  <a:srgbClr val="4E5D78"/>
                </a:solidFill>
              </a:rPr>
              <a:t> se </a:t>
            </a:r>
            <a:r>
              <a:rPr lang="en-GB" sz="2000" dirty="0" err="1">
                <a:solidFill>
                  <a:srgbClr val="4E5D78"/>
                </a:solidFill>
              </a:rPr>
              <a:t>vor</a:t>
            </a:r>
            <a:r>
              <a:rPr lang="en-GB" sz="2000" dirty="0">
                <a:solidFill>
                  <a:srgbClr val="4E5D78"/>
                </a:solidFill>
              </a:rPr>
              <a:t> </a:t>
            </a:r>
            <a:r>
              <a:rPr lang="en-GB" sz="2000" dirty="0" err="1">
                <a:solidFill>
                  <a:srgbClr val="4E5D78"/>
                </a:solidFill>
              </a:rPr>
              <a:t>afisa</a:t>
            </a:r>
            <a:r>
              <a:rPr lang="en-GB" sz="2000" dirty="0">
                <a:solidFill>
                  <a:srgbClr val="4E5D78"/>
                </a:solidFill>
              </a:rPr>
              <a:t> </a:t>
            </a:r>
            <a:r>
              <a:rPr lang="en-GB" sz="2000" dirty="0" err="1">
                <a:solidFill>
                  <a:srgbClr val="4E5D78"/>
                </a:solidFill>
              </a:rPr>
              <a:t>toate</a:t>
            </a:r>
            <a:r>
              <a:rPr lang="en-GB" sz="2000" dirty="0">
                <a:solidFill>
                  <a:srgbClr val="4E5D78"/>
                </a:solidFill>
              </a:rPr>
              <a:t> </a:t>
            </a:r>
            <a:r>
              <a:rPr lang="en-GB" sz="2000" dirty="0" err="1">
                <a:solidFill>
                  <a:srgbClr val="4E5D78"/>
                </a:solidFill>
              </a:rPr>
              <a:t>informatiile</a:t>
            </a:r>
            <a:r>
              <a:rPr lang="en-GB" sz="2000" dirty="0">
                <a:solidFill>
                  <a:srgbClr val="4E5D78"/>
                </a:solidFill>
              </a:rPr>
              <a:t> de care </a:t>
            </a:r>
            <a:r>
              <a:rPr lang="en-GB" sz="2000" dirty="0" err="1">
                <a:solidFill>
                  <a:srgbClr val="4E5D78"/>
                </a:solidFill>
              </a:rPr>
              <a:t>avem</a:t>
            </a:r>
            <a:r>
              <a:rPr lang="en-GB" sz="2000" dirty="0">
                <a:solidFill>
                  <a:srgbClr val="4E5D78"/>
                </a:solidFill>
              </a:rPr>
              <a:t> </a:t>
            </a:r>
            <a:r>
              <a:rPr lang="en-GB" sz="2000" dirty="0" err="1">
                <a:solidFill>
                  <a:srgbClr val="4E5D78"/>
                </a:solidFill>
              </a:rPr>
              <a:t>nevoie</a:t>
            </a:r>
            <a:r>
              <a:rPr lang="en-GB" sz="2000" dirty="0">
                <a:solidFill>
                  <a:srgbClr val="4E5D78"/>
                </a:solidFill>
              </a:rPr>
              <a:t>: </a:t>
            </a:r>
            <a:r>
              <a:rPr lang="en-GB" sz="2000" dirty="0" err="1">
                <a:solidFill>
                  <a:srgbClr val="4E5D78"/>
                </a:solidFill>
              </a:rPr>
              <a:t>costul</a:t>
            </a:r>
            <a:r>
              <a:rPr lang="en-GB" sz="2000" dirty="0">
                <a:solidFill>
                  <a:srgbClr val="4E5D78"/>
                </a:solidFill>
              </a:rPr>
              <a:t> total al </a:t>
            </a:r>
            <a:r>
              <a:rPr lang="en-GB" sz="2000" dirty="0" err="1">
                <a:solidFill>
                  <a:srgbClr val="4E5D78"/>
                </a:solidFill>
              </a:rPr>
              <a:t>imprumutului</a:t>
            </a:r>
            <a:r>
              <a:rPr lang="en-GB" sz="2000" dirty="0">
                <a:solidFill>
                  <a:srgbClr val="4E5D78"/>
                </a:solidFill>
              </a:rPr>
              <a:t>, </a:t>
            </a:r>
            <a:r>
              <a:rPr lang="en-GB" sz="2000" dirty="0" err="1">
                <a:solidFill>
                  <a:srgbClr val="4E5D78"/>
                </a:solidFill>
              </a:rPr>
              <a:t>dobanda</a:t>
            </a:r>
            <a:r>
              <a:rPr lang="en-GB" sz="2000" dirty="0">
                <a:solidFill>
                  <a:srgbClr val="4E5D78"/>
                </a:solidFill>
              </a:rPr>
              <a:t>, DAE, etc.</a:t>
            </a:r>
          </a:p>
          <a:p>
            <a:pPr algn="just"/>
            <a:r>
              <a:rPr lang="en-GB" sz="2000" dirty="0">
                <a:solidFill>
                  <a:srgbClr val="4E5D78"/>
                </a:solidFill>
              </a:rPr>
              <a:t>In </a:t>
            </a:r>
            <a:r>
              <a:rPr lang="en-GB" sz="2000" dirty="0" err="1">
                <a:solidFill>
                  <a:srgbClr val="4E5D78"/>
                </a:solidFill>
              </a:rPr>
              <a:t>cazul</a:t>
            </a:r>
            <a:r>
              <a:rPr lang="en-GB" sz="2000" dirty="0">
                <a:solidFill>
                  <a:srgbClr val="4E5D78"/>
                </a:solidFill>
              </a:rPr>
              <a:t> in care </a:t>
            </a:r>
            <a:r>
              <a:rPr lang="en-GB" sz="2000" dirty="0" err="1">
                <a:solidFill>
                  <a:srgbClr val="4E5D78"/>
                </a:solidFill>
              </a:rPr>
              <a:t>consideram</a:t>
            </a:r>
            <a:r>
              <a:rPr lang="en-GB" sz="2000" dirty="0">
                <a:solidFill>
                  <a:srgbClr val="4E5D78"/>
                </a:solidFill>
              </a:rPr>
              <a:t> </a:t>
            </a:r>
            <a:r>
              <a:rPr lang="en-GB" sz="2000" dirty="0" err="1">
                <a:solidFill>
                  <a:srgbClr val="4E5D78"/>
                </a:solidFill>
              </a:rPr>
              <a:t>ca</a:t>
            </a:r>
            <a:r>
              <a:rPr lang="en-GB" sz="2000" dirty="0">
                <a:solidFill>
                  <a:srgbClr val="4E5D78"/>
                </a:solidFill>
              </a:rPr>
              <a:t> </a:t>
            </a:r>
            <a:r>
              <a:rPr lang="en-GB" sz="2000" dirty="0" err="1">
                <a:solidFill>
                  <a:srgbClr val="4E5D78"/>
                </a:solidFill>
              </a:rPr>
              <a:t>indeplinim</a:t>
            </a:r>
            <a:r>
              <a:rPr lang="en-GB" sz="2000" dirty="0">
                <a:solidFill>
                  <a:srgbClr val="4E5D78"/>
                </a:solidFill>
              </a:rPr>
              <a:t> </a:t>
            </a:r>
            <a:r>
              <a:rPr lang="en-GB" sz="2000" dirty="0" err="1">
                <a:solidFill>
                  <a:srgbClr val="4E5D78"/>
                </a:solidFill>
              </a:rPr>
              <a:t>toate</a:t>
            </a:r>
            <a:r>
              <a:rPr lang="en-GB" sz="2000" dirty="0">
                <a:solidFill>
                  <a:srgbClr val="4E5D78"/>
                </a:solidFill>
              </a:rPr>
              <a:t> </a:t>
            </a:r>
            <a:r>
              <a:rPr lang="en-GB" sz="2000" dirty="0" err="1">
                <a:solidFill>
                  <a:srgbClr val="4E5D78"/>
                </a:solidFill>
              </a:rPr>
              <a:t>conditiile</a:t>
            </a:r>
            <a:r>
              <a:rPr lang="en-GB" sz="2000" dirty="0">
                <a:solidFill>
                  <a:srgbClr val="4E5D78"/>
                </a:solidFill>
              </a:rPr>
              <a:t> </a:t>
            </a:r>
            <a:r>
              <a:rPr lang="en-GB" sz="2000" dirty="0" err="1">
                <a:solidFill>
                  <a:srgbClr val="4E5D78"/>
                </a:solidFill>
              </a:rPr>
              <a:t>si</a:t>
            </a:r>
            <a:r>
              <a:rPr lang="en-GB" sz="2000" dirty="0">
                <a:solidFill>
                  <a:srgbClr val="4E5D78"/>
                </a:solidFill>
              </a:rPr>
              <a:t> </a:t>
            </a:r>
            <a:r>
              <a:rPr lang="en-GB" sz="2000" dirty="0" err="1">
                <a:solidFill>
                  <a:srgbClr val="4E5D78"/>
                </a:solidFill>
              </a:rPr>
              <a:t>putem</a:t>
            </a:r>
            <a:r>
              <a:rPr lang="en-GB" sz="2000" dirty="0">
                <a:solidFill>
                  <a:srgbClr val="4E5D78"/>
                </a:solidFill>
              </a:rPr>
              <a:t> </a:t>
            </a:r>
            <a:r>
              <a:rPr lang="en-GB" sz="2000" dirty="0" err="1">
                <a:solidFill>
                  <a:srgbClr val="4E5D78"/>
                </a:solidFill>
              </a:rPr>
              <a:t>sa</a:t>
            </a:r>
            <a:r>
              <a:rPr lang="en-GB" sz="2000" dirty="0">
                <a:solidFill>
                  <a:srgbClr val="4E5D78"/>
                </a:solidFill>
              </a:rPr>
              <a:t> </a:t>
            </a:r>
            <a:r>
              <a:rPr lang="en-GB" sz="2000" dirty="0" err="1">
                <a:solidFill>
                  <a:srgbClr val="4E5D78"/>
                </a:solidFill>
              </a:rPr>
              <a:t>rambursam</a:t>
            </a:r>
            <a:r>
              <a:rPr lang="en-GB" sz="2000" dirty="0">
                <a:solidFill>
                  <a:srgbClr val="4E5D78"/>
                </a:solidFill>
              </a:rPr>
              <a:t> la </a:t>
            </a:r>
            <a:r>
              <a:rPr lang="en-GB" sz="2000" dirty="0" err="1">
                <a:solidFill>
                  <a:srgbClr val="4E5D78"/>
                </a:solidFill>
              </a:rPr>
              <a:t>scadenta</a:t>
            </a:r>
            <a:r>
              <a:rPr lang="en-GB" sz="2000" dirty="0">
                <a:solidFill>
                  <a:srgbClr val="4E5D78"/>
                </a:solidFill>
              </a:rPr>
              <a:t> tot </a:t>
            </a:r>
            <a:r>
              <a:rPr lang="en-GB" sz="2000" dirty="0" err="1">
                <a:solidFill>
                  <a:srgbClr val="4E5D78"/>
                </a:solidFill>
              </a:rPr>
              <a:t>ce</a:t>
            </a:r>
            <a:r>
              <a:rPr lang="en-GB" sz="2000" dirty="0">
                <a:solidFill>
                  <a:srgbClr val="4E5D78"/>
                </a:solidFill>
              </a:rPr>
              <a:t> </a:t>
            </a:r>
            <a:r>
              <a:rPr lang="en-GB" sz="2000" dirty="0" err="1">
                <a:solidFill>
                  <a:srgbClr val="4E5D78"/>
                </a:solidFill>
              </a:rPr>
              <a:t>avem</a:t>
            </a:r>
            <a:r>
              <a:rPr lang="en-GB" sz="2000" dirty="0">
                <a:solidFill>
                  <a:srgbClr val="4E5D78"/>
                </a:solidFill>
              </a:rPr>
              <a:t> de </a:t>
            </a:r>
            <a:r>
              <a:rPr lang="en-GB" sz="2000" dirty="0" err="1">
                <a:solidFill>
                  <a:srgbClr val="4E5D78"/>
                </a:solidFill>
              </a:rPr>
              <a:t>plata</a:t>
            </a:r>
            <a:r>
              <a:rPr lang="en-GB" sz="2000" dirty="0">
                <a:solidFill>
                  <a:srgbClr val="4E5D78"/>
                </a:solidFill>
              </a:rPr>
              <a:t> </a:t>
            </a:r>
            <a:r>
              <a:rPr lang="en-GB" sz="2000" dirty="0" err="1">
                <a:solidFill>
                  <a:srgbClr val="4E5D78"/>
                </a:solidFill>
              </a:rPr>
              <a:t>fara</a:t>
            </a:r>
            <a:r>
              <a:rPr lang="en-GB" sz="2000" dirty="0">
                <a:solidFill>
                  <a:srgbClr val="4E5D78"/>
                </a:solidFill>
              </a:rPr>
              <a:t> </a:t>
            </a:r>
            <a:r>
              <a:rPr lang="en-GB" sz="2000" dirty="0" err="1">
                <a:solidFill>
                  <a:srgbClr val="4E5D78"/>
                </a:solidFill>
              </a:rPr>
              <a:t>sa</a:t>
            </a:r>
            <a:r>
              <a:rPr lang="en-GB" sz="2000" dirty="0">
                <a:solidFill>
                  <a:srgbClr val="4E5D78"/>
                </a:solidFill>
              </a:rPr>
              <a:t> ne </a:t>
            </a:r>
            <a:r>
              <a:rPr lang="en-GB" sz="2000" dirty="0" err="1">
                <a:solidFill>
                  <a:srgbClr val="4E5D78"/>
                </a:solidFill>
              </a:rPr>
              <a:t>destabilizam</a:t>
            </a:r>
            <a:r>
              <a:rPr lang="en-GB" sz="2000" dirty="0">
                <a:solidFill>
                  <a:srgbClr val="4E5D78"/>
                </a:solidFill>
              </a:rPr>
              <a:t> </a:t>
            </a:r>
            <a:r>
              <a:rPr lang="en-GB" sz="2000" dirty="0" err="1">
                <a:solidFill>
                  <a:srgbClr val="4E5D78"/>
                </a:solidFill>
              </a:rPr>
              <a:t>bugetul</a:t>
            </a:r>
            <a:r>
              <a:rPr lang="en-GB" sz="2000" dirty="0">
                <a:solidFill>
                  <a:srgbClr val="4E5D78"/>
                </a:solidFill>
              </a:rPr>
              <a:t>, </a:t>
            </a:r>
            <a:r>
              <a:rPr lang="en-GB" sz="2000" dirty="0" err="1">
                <a:solidFill>
                  <a:srgbClr val="4E5D78"/>
                </a:solidFill>
              </a:rPr>
              <a:t>atunci</a:t>
            </a:r>
            <a:r>
              <a:rPr lang="en-GB" sz="2000" dirty="0">
                <a:solidFill>
                  <a:srgbClr val="4E5D78"/>
                </a:solidFill>
              </a:rPr>
              <a:t> tot </a:t>
            </a:r>
            <a:r>
              <a:rPr lang="en-GB" sz="2000" dirty="0" err="1">
                <a:solidFill>
                  <a:srgbClr val="4E5D78"/>
                </a:solidFill>
              </a:rPr>
              <a:t>ce</a:t>
            </a:r>
            <a:r>
              <a:rPr lang="en-GB" sz="2000" dirty="0">
                <a:solidFill>
                  <a:srgbClr val="4E5D78"/>
                </a:solidFill>
              </a:rPr>
              <a:t> </a:t>
            </a:r>
            <a:r>
              <a:rPr lang="en-GB" sz="2000" dirty="0" err="1">
                <a:solidFill>
                  <a:srgbClr val="4E5D78"/>
                </a:solidFill>
              </a:rPr>
              <a:t>avem</a:t>
            </a:r>
            <a:r>
              <a:rPr lang="en-GB" sz="2000" dirty="0">
                <a:solidFill>
                  <a:srgbClr val="4E5D78"/>
                </a:solidFill>
              </a:rPr>
              <a:t> de </a:t>
            </a:r>
            <a:r>
              <a:rPr lang="en-GB" sz="2000" dirty="0" err="1">
                <a:solidFill>
                  <a:srgbClr val="4E5D78"/>
                </a:solidFill>
              </a:rPr>
              <a:t>facut</a:t>
            </a:r>
            <a:r>
              <a:rPr lang="en-GB" sz="2000" dirty="0">
                <a:solidFill>
                  <a:srgbClr val="4E5D78"/>
                </a:solidFill>
              </a:rPr>
              <a:t> </a:t>
            </a:r>
            <a:r>
              <a:rPr lang="en-GB" sz="2000" dirty="0" err="1">
                <a:solidFill>
                  <a:srgbClr val="4E5D78"/>
                </a:solidFill>
              </a:rPr>
              <a:t>este</a:t>
            </a:r>
            <a:r>
              <a:rPr lang="en-GB" sz="2000" dirty="0">
                <a:solidFill>
                  <a:srgbClr val="4E5D78"/>
                </a:solidFill>
              </a:rPr>
              <a:t> </a:t>
            </a:r>
            <a:r>
              <a:rPr lang="en-GB" sz="2000" dirty="0" err="1">
                <a:solidFill>
                  <a:srgbClr val="4E5D78"/>
                </a:solidFill>
              </a:rPr>
              <a:t>sa</a:t>
            </a:r>
            <a:r>
              <a:rPr lang="en-GB" sz="2000" dirty="0">
                <a:solidFill>
                  <a:srgbClr val="4E5D78"/>
                </a:solidFill>
              </a:rPr>
              <a:t> </a:t>
            </a:r>
            <a:r>
              <a:rPr lang="en-GB" sz="2000" b="1" dirty="0" err="1">
                <a:solidFill>
                  <a:srgbClr val="4E5D78"/>
                </a:solidFill>
              </a:rPr>
              <a:t>aplicam</a:t>
            </a:r>
            <a:r>
              <a:rPr lang="en-GB" sz="2000" b="1" dirty="0">
                <a:solidFill>
                  <a:srgbClr val="4E5D78"/>
                </a:solidFill>
              </a:rPr>
              <a:t> </a:t>
            </a:r>
            <a:r>
              <a:rPr lang="en-GB" sz="2000" b="1" dirty="0" err="1">
                <a:solidFill>
                  <a:srgbClr val="4E5D78"/>
                </a:solidFill>
              </a:rPr>
              <a:t>pentru</a:t>
            </a:r>
            <a:r>
              <a:rPr lang="en-GB" sz="2000" b="1" dirty="0">
                <a:solidFill>
                  <a:srgbClr val="4E5D78"/>
                </a:solidFill>
              </a:rPr>
              <a:t> un </a:t>
            </a:r>
            <a:r>
              <a:rPr lang="en-GB" sz="2000" b="1" dirty="0" err="1">
                <a:solidFill>
                  <a:srgbClr val="4E5D78"/>
                </a:solidFill>
              </a:rPr>
              <a:t>imprumut</a:t>
            </a:r>
            <a:r>
              <a:rPr lang="en-GB" sz="2000" dirty="0">
                <a:solidFill>
                  <a:srgbClr val="4E5D78"/>
                </a:solidFill>
              </a:rPr>
              <a:t>. In </a:t>
            </a:r>
            <a:r>
              <a:rPr lang="en-GB" sz="2000" dirty="0" err="1">
                <a:solidFill>
                  <a:srgbClr val="4E5D78"/>
                </a:solidFill>
              </a:rPr>
              <a:t>majoritatea</a:t>
            </a:r>
            <a:r>
              <a:rPr lang="en-GB" sz="2000" dirty="0">
                <a:solidFill>
                  <a:srgbClr val="4E5D78"/>
                </a:solidFill>
              </a:rPr>
              <a:t> </a:t>
            </a:r>
            <a:r>
              <a:rPr lang="en-GB" sz="2000" dirty="0" err="1">
                <a:solidFill>
                  <a:srgbClr val="4E5D78"/>
                </a:solidFill>
              </a:rPr>
              <a:t>cazurilor</a:t>
            </a:r>
            <a:r>
              <a:rPr lang="en-GB" sz="2000" dirty="0">
                <a:solidFill>
                  <a:srgbClr val="4E5D78"/>
                </a:solidFill>
              </a:rPr>
              <a:t>, </a:t>
            </a:r>
            <a:r>
              <a:rPr lang="en-GB" sz="2000" dirty="0" err="1">
                <a:solidFill>
                  <a:srgbClr val="4E5D78"/>
                </a:solidFill>
              </a:rPr>
              <a:t>banii</a:t>
            </a:r>
            <a:r>
              <a:rPr lang="en-GB" sz="2000" dirty="0">
                <a:solidFill>
                  <a:srgbClr val="4E5D78"/>
                </a:solidFill>
              </a:rPr>
              <a:t> de care </a:t>
            </a:r>
            <a:r>
              <a:rPr lang="en-GB" sz="2000" dirty="0" err="1">
                <a:solidFill>
                  <a:srgbClr val="4E5D78"/>
                </a:solidFill>
              </a:rPr>
              <a:t>avem</a:t>
            </a:r>
            <a:r>
              <a:rPr lang="en-GB" sz="2000" dirty="0">
                <a:solidFill>
                  <a:srgbClr val="4E5D78"/>
                </a:solidFill>
              </a:rPr>
              <a:t> </a:t>
            </a:r>
            <a:r>
              <a:rPr lang="en-GB" sz="2000" dirty="0" err="1">
                <a:solidFill>
                  <a:srgbClr val="4E5D78"/>
                </a:solidFill>
              </a:rPr>
              <a:t>nevoie</a:t>
            </a:r>
            <a:r>
              <a:rPr lang="en-GB" sz="2000" dirty="0">
                <a:solidFill>
                  <a:srgbClr val="4E5D78"/>
                </a:solidFill>
              </a:rPr>
              <a:t> </a:t>
            </a:r>
            <a:r>
              <a:rPr lang="en-GB" sz="2000" dirty="0" err="1">
                <a:solidFill>
                  <a:srgbClr val="4E5D78"/>
                </a:solidFill>
              </a:rPr>
              <a:t>vor</a:t>
            </a:r>
            <a:r>
              <a:rPr lang="en-GB" sz="2000" dirty="0">
                <a:solidFill>
                  <a:srgbClr val="4E5D78"/>
                </a:solidFill>
              </a:rPr>
              <a:t> </a:t>
            </a:r>
            <a:r>
              <a:rPr lang="en-GB" sz="2000" dirty="0" err="1">
                <a:solidFill>
                  <a:srgbClr val="4E5D78"/>
                </a:solidFill>
              </a:rPr>
              <a:t>ajunge</a:t>
            </a:r>
            <a:r>
              <a:rPr lang="en-GB" sz="2000" dirty="0">
                <a:solidFill>
                  <a:srgbClr val="4E5D78"/>
                </a:solidFill>
              </a:rPr>
              <a:t> la </a:t>
            </a:r>
            <a:r>
              <a:rPr lang="en-GB" sz="2000" dirty="0" err="1">
                <a:solidFill>
                  <a:srgbClr val="4E5D78"/>
                </a:solidFill>
              </a:rPr>
              <a:t>noi</a:t>
            </a:r>
            <a:r>
              <a:rPr lang="en-GB" sz="2000" dirty="0">
                <a:solidFill>
                  <a:srgbClr val="4E5D78"/>
                </a:solidFill>
              </a:rPr>
              <a:t> in </a:t>
            </a:r>
            <a:r>
              <a:rPr lang="en-GB" sz="2000" dirty="0" err="1">
                <a:solidFill>
                  <a:srgbClr val="4E5D78"/>
                </a:solidFill>
              </a:rPr>
              <a:t>cel</a:t>
            </a:r>
            <a:r>
              <a:rPr lang="en-GB" sz="2000" dirty="0">
                <a:solidFill>
                  <a:srgbClr val="4E5D78"/>
                </a:solidFill>
              </a:rPr>
              <a:t> </a:t>
            </a:r>
            <a:r>
              <a:rPr lang="en-GB" sz="2000" dirty="0" err="1">
                <a:solidFill>
                  <a:srgbClr val="4E5D78"/>
                </a:solidFill>
              </a:rPr>
              <a:t>mult</a:t>
            </a:r>
            <a:r>
              <a:rPr lang="en-GB" sz="2000" dirty="0">
                <a:solidFill>
                  <a:srgbClr val="4E5D78"/>
                </a:solidFill>
              </a:rPr>
              <a:t> 24 de ore din </a:t>
            </a:r>
            <a:r>
              <a:rPr lang="en-GB" sz="2000" dirty="0" err="1">
                <a:solidFill>
                  <a:srgbClr val="4E5D78"/>
                </a:solidFill>
              </a:rPr>
              <a:t>momentul</a:t>
            </a:r>
            <a:r>
              <a:rPr lang="en-GB" sz="2000" dirty="0">
                <a:solidFill>
                  <a:srgbClr val="4E5D78"/>
                </a:solidFill>
              </a:rPr>
              <a:t> </a:t>
            </a:r>
            <a:r>
              <a:rPr lang="en-GB" sz="2000" dirty="0" err="1">
                <a:solidFill>
                  <a:srgbClr val="4E5D78"/>
                </a:solidFill>
              </a:rPr>
              <a:t>aprobarii</a:t>
            </a:r>
            <a:r>
              <a:rPr lang="en-GB" sz="2000" dirty="0">
                <a:solidFill>
                  <a:srgbClr val="4E5D78"/>
                </a:solidFill>
              </a:rPr>
              <a:t> </a:t>
            </a:r>
            <a:r>
              <a:rPr lang="en-GB" sz="2000" dirty="0" err="1">
                <a:solidFill>
                  <a:srgbClr val="4E5D78"/>
                </a:solidFill>
              </a:rPr>
              <a:t>creditului</a:t>
            </a:r>
            <a:r>
              <a:rPr lang="en-GB" sz="2000" dirty="0">
                <a:solidFill>
                  <a:srgbClr val="4E5D78"/>
                </a:solidFill>
              </a:rPr>
              <a:t> </a:t>
            </a:r>
            <a:r>
              <a:rPr lang="en-GB" sz="2000" dirty="0" err="1">
                <a:solidFill>
                  <a:srgbClr val="4E5D78"/>
                </a:solidFill>
              </a:rPr>
              <a:t>si</a:t>
            </a:r>
            <a:r>
              <a:rPr lang="en-GB" sz="2000" dirty="0">
                <a:solidFill>
                  <a:srgbClr val="4E5D78"/>
                </a:solidFill>
              </a:rPr>
              <a:t> </a:t>
            </a:r>
            <a:r>
              <a:rPr lang="en-GB" sz="2000" dirty="0" err="1">
                <a:solidFill>
                  <a:srgbClr val="4E5D78"/>
                </a:solidFill>
              </a:rPr>
              <a:t>semnarii</a:t>
            </a:r>
            <a:r>
              <a:rPr lang="en-GB" sz="2000" dirty="0">
                <a:solidFill>
                  <a:srgbClr val="4E5D78"/>
                </a:solidFill>
              </a:rPr>
              <a:t> </a:t>
            </a:r>
            <a:r>
              <a:rPr lang="en-GB" sz="2000" dirty="0" err="1" smtClean="0">
                <a:solidFill>
                  <a:srgbClr val="4E5D78"/>
                </a:solidFill>
              </a:rPr>
              <a:t>contractului</a:t>
            </a:r>
            <a:r>
              <a:rPr lang="en-GB" sz="2000" dirty="0" smtClean="0">
                <a:solidFill>
                  <a:srgbClr val="4E5D78"/>
                </a:solidFill>
              </a:rPr>
              <a:t>. </a:t>
            </a:r>
            <a:r>
              <a:rPr lang="en-GB" sz="2000" dirty="0" err="1" smtClean="0">
                <a:solidFill>
                  <a:srgbClr val="4E5D78"/>
                </a:solidFill>
              </a:rPr>
              <a:t>Daca</a:t>
            </a:r>
            <a:r>
              <a:rPr lang="en-GB" sz="2000" dirty="0" smtClean="0">
                <a:solidFill>
                  <a:srgbClr val="4E5D78"/>
                </a:solidFill>
              </a:rPr>
              <a:t> </a:t>
            </a:r>
            <a:r>
              <a:rPr lang="en-GB" sz="2000" dirty="0" err="1">
                <a:solidFill>
                  <a:srgbClr val="4E5D78"/>
                </a:solidFill>
              </a:rPr>
              <a:t>avem</a:t>
            </a:r>
            <a:r>
              <a:rPr lang="en-GB" sz="2000" dirty="0">
                <a:solidFill>
                  <a:srgbClr val="4E5D78"/>
                </a:solidFill>
              </a:rPr>
              <a:t> </a:t>
            </a:r>
            <a:r>
              <a:rPr lang="en-GB" sz="2000" dirty="0" err="1">
                <a:solidFill>
                  <a:srgbClr val="4E5D78"/>
                </a:solidFill>
              </a:rPr>
              <a:t>nevoie</a:t>
            </a:r>
            <a:r>
              <a:rPr lang="en-GB" sz="2000" dirty="0">
                <a:solidFill>
                  <a:srgbClr val="4E5D78"/>
                </a:solidFill>
              </a:rPr>
              <a:t> de o </a:t>
            </a:r>
            <a:r>
              <a:rPr lang="en-GB" sz="2000" dirty="0" err="1">
                <a:solidFill>
                  <a:srgbClr val="4E5D78"/>
                </a:solidFill>
              </a:rPr>
              <a:t>suma</a:t>
            </a:r>
            <a:r>
              <a:rPr lang="en-GB" sz="2000" dirty="0">
                <a:solidFill>
                  <a:srgbClr val="4E5D78"/>
                </a:solidFill>
              </a:rPr>
              <a:t> </a:t>
            </a:r>
            <a:r>
              <a:rPr lang="en-GB" sz="2000" dirty="0" err="1">
                <a:solidFill>
                  <a:srgbClr val="4E5D78"/>
                </a:solidFill>
              </a:rPr>
              <a:t>mai</a:t>
            </a:r>
            <a:r>
              <a:rPr lang="en-GB" sz="2000" dirty="0">
                <a:solidFill>
                  <a:srgbClr val="4E5D78"/>
                </a:solidFill>
              </a:rPr>
              <a:t> mare de </a:t>
            </a:r>
            <a:r>
              <a:rPr lang="en-GB" sz="2000" dirty="0" err="1">
                <a:solidFill>
                  <a:srgbClr val="4E5D78"/>
                </a:solidFill>
              </a:rPr>
              <a:t>bani</a:t>
            </a:r>
            <a:r>
              <a:rPr lang="en-GB" sz="2000" dirty="0">
                <a:solidFill>
                  <a:srgbClr val="4E5D78"/>
                </a:solidFill>
              </a:rPr>
              <a:t>, </a:t>
            </a:r>
            <a:r>
              <a:rPr lang="en-GB" sz="2000" dirty="0" err="1">
                <a:solidFill>
                  <a:srgbClr val="4E5D78"/>
                </a:solidFill>
              </a:rPr>
              <a:t>cel</a:t>
            </a:r>
            <a:r>
              <a:rPr lang="en-GB" sz="2000" dirty="0">
                <a:solidFill>
                  <a:srgbClr val="4E5D78"/>
                </a:solidFill>
              </a:rPr>
              <a:t> </a:t>
            </a:r>
            <a:r>
              <a:rPr lang="en-GB" sz="2000" dirty="0" err="1">
                <a:solidFill>
                  <a:srgbClr val="4E5D78"/>
                </a:solidFill>
              </a:rPr>
              <a:t>mai</a:t>
            </a:r>
            <a:r>
              <a:rPr lang="en-GB" sz="2000" dirty="0">
                <a:solidFill>
                  <a:srgbClr val="4E5D78"/>
                </a:solidFill>
              </a:rPr>
              <a:t> bine </a:t>
            </a:r>
            <a:r>
              <a:rPr lang="en-GB" sz="2000" dirty="0" err="1">
                <a:solidFill>
                  <a:srgbClr val="4E5D78"/>
                </a:solidFill>
              </a:rPr>
              <a:t>este</a:t>
            </a:r>
            <a:r>
              <a:rPr lang="en-GB" sz="2000" dirty="0">
                <a:solidFill>
                  <a:srgbClr val="4E5D78"/>
                </a:solidFill>
              </a:rPr>
              <a:t> </a:t>
            </a:r>
            <a:r>
              <a:rPr lang="en-GB" sz="2000" dirty="0" err="1">
                <a:solidFill>
                  <a:srgbClr val="4E5D78"/>
                </a:solidFill>
              </a:rPr>
              <a:t>sa</a:t>
            </a:r>
            <a:r>
              <a:rPr lang="en-GB" sz="2000" dirty="0">
                <a:solidFill>
                  <a:srgbClr val="4E5D78"/>
                </a:solidFill>
              </a:rPr>
              <a:t> </a:t>
            </a:r>
            <a:r>
              <a:rPr lang="en-GB" sz="2000" dirty="0" err="1">
                <a:solidFill>
                  <a:srgbClr val="4E5D78"/>
                </a:solidFill>
              </a:rPr>
              <a:t>apelam</a:t>
            </a:r>
            <a:r>
              <a:rPr lang="en-GB" sz="2000" dirty="0">
                <a:solidFill>
                  <a:srgbClr val="4E5D78"/>
                </a:solidFill>
              </a:rPr>
              <a:t> la o </a:t>
            </a:r>
            <a:r>
              <a:rPr lang="en-GB" sz="2000" dirty="0" err="1">
                <a:solidFill>
                  <a:srgbClr val="4E5D78"/>
                </a:solidFill>
              </a:rPr>
              <a:t>banca</a:t>
            </a:r>
            <a:r>
              <a:rPr lang="en-GB" sz="2000" dirty="0">
                <a:solidFill>
                  <a:srgbClr val="4E5D78"/>
                </a:solidFill>
              </a:rPr>
              <a:t>, </a:t>
            </a:r>
            <a:r>
              <a:rPr lang="en-GB" sz="2000" dirty="0" err="1">
                <a:solidFill>
                  <a:srgbClr val="4E5D78"/>
                </a:solidFill>
              </a:rPr>
              <a:t>pentru</a:t>
            </a:r>
            <a:r>
              <a:rPr lang="en-GB" sz="2000" dirty="0">
                <a:solidFill>
                  <a:srgbClr val="4E5D78"/>
                </a:solidFill>
              </a:rPr>
              <a:t> a </a:t>
            </a:r>
            <a:r>
              <a:rPr lang="en-GB" sz="2000" dirty="0" err="1">
                <a:solidFill>
                  <a:srgbClr val="4E5D78"/>
                </a:solidFill>
              </a:rPr>
              <a:t>rambursa</a:t>
            </a:r>
            <a:r>
              <a:rPr lang="en-GB" sz="2000" dirty="0">
                <a:solidFill>
                  <a:srgbClr val="4E5D78"/>
                </a:solidFill>
              </a:rPr>
              <a:t> </a:t>
            </a:r>
            <a:r>
              <a:rPr lang="en-GB" sz="2000" dirty="0" err="1">
                <a:solidFill>
                  <a:srgbClr val="4E5D78"/>
                </a:solidFill>
              </a:rPr>
              <a:t>imprumutul</a:t>
            </a:r>
            <a:r>
              <a:rPr lang="en-GB" sz="2000" dirty="0">
                <a:solidFill>
                  <a:srgbClr val="4E5D78"/>
                </a:solidFill>
              </a:rPr>
              <a:t> in rate </a:t>
            </a:r>
            <a:r>
              <a:rPr lang="en-GB" sz="2000" dirty="0" err="1">
                <a:solidFill>
                  <a:srgbClr val="4E5D78"/>
                </a:solidFill>
              </a:rPr>
              <a:t>lunare</a:t>
            </a:r>
            <a:r>
              <a:rPr lang="en-GB" sz="2000" dirty="0">
                <a:solidFill>
                  <a:srgbClr val="4E5D78"/>
                </a:solidFill>
              </a:rPr>
              <a:t>. In </a:t>
            </a:r>
            <a:r>
              <a:rPr lang="en-GB" sz="2000" dirty="0" err="1">
                <a:solidFill>
                  <a:srgbClr val="4E5D78"/>
                </a:solidFill>
              </a:rPr>
              <a:t>acest</a:t>
            </a:r>
            <a:r>
              <a:rPr lang="en-GB" sz="2000" dirty="0">
                <a:solidFill>
                  <a:srgbClr val="4E5D78"/>
                </a:solidFill>
              </a:rPr>
              <a:t> </a:t>
            </a:r>
            <a:r>
              <a:rPr lang="en-GB" sz="2000" dirty="0" err="1">
                <a:solidFill>
                  <a:srgbClr val="4E5D78"/>
                </a:solidFill>
              </a:rPr>
              <a:t>fel</a:t>
            </a:r>
            <a:r>
              <a:rPr lang="en-GB" sz="2000" dirty="0">
                <a:solidFill>
                  <a:srgbClr val="4E5D78"/>
                </a:solidFill>
              </a:rPr>
              <a:t>, </a:t>
            </a:r>
            <a:r>
              <a:rPr lang="en-GB" sz="2000" dirty="0" err="1">
                <a:solidFill>
                  <a:srgbClr val="4E5D78"/>
                </a:solidFill>
              </a:rPr>
              <a:t>vom</a:t>
            </a:r>
            <a:r>
              <a:rPr lang="en-GB" sz="2000" dirty="0">
                <a:solidFill>
                  <a:srgbClr val="4E5D78"/>
                </a:solidFill>
              </a:rPr>
              <a:t> </a:t>
            </a:r>
            <a:r>
              <a:rPr lang="en-GB" sz="2000" dirty="0" err="1">
                <a:solidFill>
                  <a:srgbClr val="4E5D78"/>
                </a:solidFill>
              </a:rPr>
              <a:t>putea</a:t>
            </a:r>
            <a:r>
              <a:rPr lang="en-GB" sz="2000" dirty="0">
                <a:solidFill>
                  <a:srgbClr val="4E5D78"/>
                </a:solidFill>
              </a:rPr>
              <a:t> </a:t>
            </a:r>
            <a:r>
              <a:rPr lang="en-GB" sz="2000" dirty="0" err="1">
                <a:solidFill>
                  <a:srgbClr val="4E5D78"/>
                </a:solidFill>
              </a:rPr>
              <a:t>pastra</a:t>
            </a:r>
            <a:r>
              <a:rPr lang="en-GB" sz="2000" dirty="0">
                <a:solidFill>
                  <a:srgbClr val="4E5D78"/>
                </a:solidFill>
              </a:rPr>
              <a:t> un </a:t>
            </a:r>
            <a:r>
              <a:rPr lang="en-GB" sz="2000" dirty="0" err="1">
                <a:solidFill>
                  <a:srgbClr val="4E5D78"/>
                </a:solidFill>
              </a:rPr>
              <a:t>echilibru</a:t>
            </a:r>
            <a:r>
              <a:rPr lang="en-GB" sz="2000" dirty="0">
                <a:solidFill>
                  <a:srgbClr val="4E5D78"/>
                </a:solidFill>
              </a:rPr>
              <a:t> in </a:t>
            </a:r>
            <a:r>
              <a:rPr lang="en-GB" sz="2000" dirty="0" err="1">
                <a:solidFill>
                  <a:srgbClr val="4E5D78"/>
                </a:solidFill>
              </a:rPr>
              <a:t>bugetul</a:t>
            </a:r>
            <a:r>
              <a:rPr lang="en-GB" sz="2000" dirty="0">
                <a:solidFill>
                  <a:srgbClr val="4E5D78"/>
                </a:solidFill>
              </a:rPr>
              <a:t> personal, </a:t>
            </a:r>
            <a:r>
              <a:rPr lang="en-GB" sz="2000" dirty="0" err="1">
                <a:solidFill>
                  <a:srgbClr val="4E5D78"/>
                </a:solidFill>
              </a:rPr>
              <a:t>indeplinindu</a:t>
            </a:r>
            <a:r>
              <a:rPr lang="en-GB" sz="2000" dirty="0">
                <a:solidFill>
                  <a:srgbClr val="4E5D78"/>
                </a:solidFill>
              </a:rPr>
              <a:t>-ne, in </a:t>
            </a:r>
            <a:r>
              <a:rPr lang="en-GB" sz="2000" dirty="0" err="1">
                <a:solidFill>
                  <a:srgbClr val="4E5D78"/>
                </a:solidFill>
              </a:rPr>
              <a:t>acelasi</a:t>
            </a:r>
            <a:r>
              <a:rPr lang="en-GB" sz="2000" dirty="0">
                <a:solidFill>
                  <a:srgbClr val="4E5D78"/>
                </a:solidFill>
              </a:rPr>
              <a:t> </a:t>
            </a:r>
            <a:r>
              <a:rPr lang="en-GB" sz="2000" dirty="0" err="1">
                <a:solidFill>
                  <a:srgbClr val="4E5D78"/>
                </a:solidFill>
              </a:rPr>
              <a:t>timp</a:t>
            </a:r>
            <a:r>
              <a:rPr lang="en-GB" sz="2000" dirty="0">
                <a:solidFill>
                  <a:srgbClr val="4E5D78"/>
                </a:solidFill>
              </a:rPr>
              <a:t>, </a:t>
            </a:r>
            <a:r>
              <a:rPr lang="en-GB" sz="2000" dirty="0" err="1">
                <a:solidFill>
                  <a:srgbClr val="4E5D78"/>
                </a:solidFill>
              </a:rPr>
              <a:t>toate</a:t>
            </a:r>
            <a:r>
              <a:rPr lang="en-GB" sz="2000" dirty="0">
                <a:solidFill>
                  <a:srgbClr val="4E5D78"/>
                </a:solidFill>
              </a:rPr>
              <a:t> </a:t>
            </a:r>
            <a:r>
              <a:rPr lang="en-GB" sz="2000" dirty="0" err="1">
                <a:solidFill>
                  <a:srgbClr val="4E5D78"/>
                </a:solidFill>
              </a:rPr>
              <a:t>obligatiile</a:t>
            </a:r>
            <a:r>
              <a:rPr lang="en-GB" sz="2000" dirty="0">
                <a:solidFill>
                  <a:srgbClr val="4E5D78"/>
                </a:solidFill>
              </a:rPr>
              <a:t> de </a:t>
            </a:r>
            <a:r>
              <a:rPr lang="en-GB" sz="2000" dirty="0" err="1">
                <a:solidFill>
                  <a:srgbClr val="4E5D78"/>
                </a:solidFill>
              </a:rPr>
              <a:t>plata</a:t>
            </a:r>
            <a:r>
              <a:rPr lang="en-GB" sz="2000" dirty="0">
                <a:solidFill>
                  <a:srgbClr val="4E5D78"/>
                </a:solidFill>
              </a:rPr>
              <a:t>.</a:t>
            </a:r>
          </a:p>
          <a:p>
            <a:pPr algn="just"/>
            <a:endParaRPr lang="en-GB" sz="2000" dirty="0"/>
          </a:p>
        </p:txBody>
      </p:sp>
    </p:spTree>
    <p:extLst>
      <p:ext uri="{BB962C8B-B14F-4D97-AF65-F5344CB8AC3E}">
        <p14:creationId xmlns:p14="http://schemas.microsoft.com/office/powerpoint/2010/main" val="3713057676"/>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20869" y="756745"/>
            <a:ext cx="11939752" cy="5943599"/>
          </a:xfrm>
        </p:spPr>
        <p:txBody>
          <a:bodyPr>
            <a:normAutofit/>
          </a:bodyPr>
          <a:lstStyle/>
          <a:p>
            <a:pPr algn="just" fontAlgn="base"/>
            <a:r>
              <a:rPr lang="en-GB" sz="2000" b="1" dirty="0" err="1">
                <a:solidFill>
                  <a:srgbClr val="3A3A3A"/>
                </a:solidFill>
              </a:rPr>
              <a:t>Instrumentele</a:t>
            </a:r>
            <a:r>
              <a:rPr lang="en-GB" sz="2000" b="1" dirty="0">
                <a:solidFill>
                  <a:srgbClr val="3A3A3A"/>
                </a:solidFill>
              </a:rPr>
              <a:t> </a:t>
            </a:r>
            <a:r>
              <a:rPr lang="en-GB" sz="2000" b="1" dirty="0" err="1">
                <a:solidFill>
                  <a:srgbClr val="3A3A3A"/>
                </a:solidFill>
              </a:rPr>
              <a:t>financiare</a:t>
            </a:r>
            <a:r>
              <a:rPr lang="en-GB" sz="2000" dirty="0">
                <a:solidFill>
                  <a:srgbClr val="3A3A3A"/>
                </a:solidFill>
              </a:rPr>
              <a:t> </a:t>
            </a:r>
            <a:r>
              <a:rPr lang="en-GB" sz="2000" dirty="0" err="1">
                <a:solidFill>
                  <a:srgbClr val="3A3A3A"/>
                </a:solidFill>
              </a:rPr>
              <a:t>disponibile</a:t>
            </a:r>
            <a:r>
              <a:rPr lang="en-GB" sz="2000" dirty="0">
                <a:solidFill>
                  <a:srgbClr val="3A3A3A"/>
                </a:solidFill>
              </a:rPr>
              <a:t> </a:t>
            </a:r>
            <a:r>
              <a:rPr lang="en-GB" sz="2000" dirty="0" err="1">
                <a:solidFill>
                  <a:srgbClr val="3A3A3A"/>
                </a:solidFill>
              </a:rPr>
              <a:t>astazi</a:t>
            </a:r>
            <a:r>
              <a:rPr lang="en-GB" sz="2000" dirty="0">
                <a:solidFill>
                  <a:srgbClr val="3A3A3A"/>
                </a:solidFill>
              </a:rPr>
              <a:t> </a:t>
            </a:r>
            <a:r>
              <a:rPr lang="en-GB" sz="2000" dirty="0" err="1">
                <a:solidFill>
                  <a:srgbClr val="3A3A3A"/>
                </a:solidFill>
              </a:rPr>
              <a:t>pentru</a:t>
            </a:r>
            <a:r>
              <a:rPr lang="en-GB" sz="2000" dirty="0">
                <a:solidFill>
                  <a:srgbClr val="3A3A3A"/>
                </a:solidFill>
              </a:rPr>
              <a:t> </a:t>
            </a:r>
            <a:r>
              <a:rPr lang="en-GB" sz="2000" dirty="0" err="1">
                <a:solidFill>
                  <a:srgbClr val="3A3A3A"/>
                </a:solidFill>
              </a:rPr>
              <a:t>noi</a:t>
            </a:r>
            <a:r>
              <a:rPr lang="en-GB" sz="2000" dirty="0">
                <a:solidFill>
                  <a:srgbClr val="3A3A3A"/>
                </a:solidFill>
              </a:rPr>
              <a:t>, </a:t>
            </a:r>
            <a:r>
              <a:rPr lang="en-GB" sz="2000" dirty="0" err="1">
                <a:solidFill>
                  <a:srgbClr val="3A3A3A"/>
                </a:solidFill>
              </a:rPr>
              <a:t>investitorii</a:t>
            </a:r>
            <a:r>
              <a:rPr lang="en-GB" sz="2000" dirty="0">
                <a:solidFill>
                  <a:srgbClr val="3A3A3A"/>
                </a:solidFill>
              </a:rPr>
              <a:t> de retail, au </a:t>
            </a:r>
            <a:r>
              <a:rPr lang="en-GB" sz="2000" dirty="0" err="1">
                <a:solidFill>
                  <a:srgbClr val="3A3A3A"/>
                </a:solidFill>
              </a:rPr>
              <a:t>explodat</a:t>
            </a:r>
            <a:r>
              <a:rPr lang="en-GB" sz="2000" dirty="0">
                <a:solidFill>
                  <a:srgbClr val="3A3A3A"/>
                </a:solidFill>
              </a:rPr>
              <a:t>, </a:t>
            </a:r>
            <a:r>
              <a:rPr lang="en-GB" sz="2000" dirty="0" err="1">
                <a:solidFill>
                  <a:srgbClr val="3A3A3A"/>
                </a:solidFill>
              </a:rPr>
              <a:t>mai</a:t>
            </a:r>
            <a:r>
              <a:rPr lang="en-GB" sz="2000" dirty="0">
                <a:solidFill>
                  <a:srgbClr val="3A3A3A"/>
                </a:solidFill>
              </a:rPr>
              <a:t> ales </a:t>
            </a:r>
            <a:r>
              <a:rPr lang="en-GB" sz="2000" dirty="0" err="1">
                <a:solidFill>
                  <a:srgbClr val="3A3A3A"/>
                </a:solidFill>
              </a:rPr>
              <a:t>dupa</a:t>
            </a:r>
            <a:r>
              <a:rPr lang="en-GB" sz="2000" dirty="0">
                <a:solidFill>
                  <a:srgbClr val="3A3A3A"/>
                </a:solidFill>
              </a:rPr>
              <a:t> 1990 </a:t>
            </a:r>
            <a:r>
              <a:rPr lang="en-GB" sz="2000" dirty="0" err="1">
                <a:solidFill>
                  <a:srgbClr val="3A3A3A"/>
                </a:solidFill>
              </a:rPr>
              <a:t>si</a:t>
            </a:r>
            <a:r>
              <a:rPr lang="en-GB" sz="2000" dirty="0">
                <a:solidFill>
                  <a:srgbClr val="3A3A3A"/>
                </a:solidFill>
              </a:rPr>
              <a:t> </a:t>
            </a:r>
            <a:r>
              <a:rPr lang="en-GB" sz="2000" dirty="0" err="1">
                <a:solidFill>
                  <a:srgbClr val="3A3A3A"/>
                </a:solidFill>
              </a:rPr>
              <a:t>inventarea</a:t>
            </a:r>
            <a:r>
              <a:rPr lang="en-GB" sz="2000" dirty="0">
                <a:solidFill>
                  <a:srgbClr val="3A3A3A"/>
                </a:solidFill>
              </a:rPr>
              <a:t> </a:t>
            </a:r>
            <a:r>
              <a:rPr lang="en-GB" sz="2000" dirty="0" err="1">
                <a:solidFill>
                  <a:srgbClr val="3A3A3A"/>
                </a:solidFill>
              </a:rPr>
              <a:t>internetului</a:t>
            </a:r>
            <a:r>
              <a:rPr lang="en-GB" sz="2000" dirty="0">
                <a:solidFill>
                  <a:srgbClr val="3A3A3A"/>
                </a:solidFill>
              </a:rPr>
              <a:t>. </a:t>
            </a:r>
            <a:r>
              <a:rPr lang="en-GB" sz="2000" dirty="0" err="1">
                <a:solidFill>
                  <a:srgbClr val="3A3A3A"/>
                </a:solidFill>
              </a:rPr>
              <a:t>Sunt</a:t>
            </a:r>
            <a:r>
              <a:rPr lang="en-GB" sz="2000" dirty="0">
                <a:solidFill>
                  <a:srgbClr val="3A3A3A"/>
                </a:solidFill>
              </a:rPr>
              <a:t> </a:t>
            </a:r>
            <a:r>
              <a:rPr lang="en-GB" sz="2000" dirty="0" err="1">
                <a:solidFill>
                  <a:srgbClr val="3A3A3A"/>
                </a:solidFill>
              </a:rPr>
              <a:t>foarte</a:t>
            </a:r>
            <a:r>
              <a:rPr lang="en-GB" sz="2000" dirty="0">
                <a:solidFill>
                  <a:srgbClr val="3A3A3A"/>
                </a:solidFill>
              </a:rPr>
              <a:t> </a:t>
            </a:r>
            <a:r>
              <a:rPr lang="en-GB" sz="2000" dirty="0" err="1">
                <a:solidFill>
                  <a:srgbClr val="3A3A3A"/>
                </a:solidFill>
              </a:rPr>
              <a:t>multe</a:t>
            </a:r>
            <a:r>
              <a:rPr lang="en-GB" sz="2000" dirty="0">
                <a:solidFill>
                  <a:srgbClr val="3A3A3A"/>
                </a:solidFill>
              </a:rPr>
              <a:t> </a:t>
            </a:r>
            <a:r>
              <a:rPr lang="en-GB" sz="2000" dirty="0" err="1">
                <a:solidFill>
                  <a:srgbClr val="3A3A3A"/>
                </a:solidFill>
              </a:rPr>
              <a:t>instrumente</a:t>
            </a:r>
            <a:r>
              <a:rPr lang="en-GB" sz="2000" dirty="0">
                <a:solidFill>
                  <a:srgbClr val="3A3A3A"/>
                </a:solidFill>
              </a:rPr>
              <a:t> </a:t>
            </a:r>
            <a:r>
              <a:rPr lang="en-GB" sz="2000" dirty="0" err="1">
                <a:solidFill>
                  <a:srgbClr val="3A3A3A"/>
                </a:solidFill>
              </a:rPr>
              <a:t>si</a:t>
            </a:r>
            <a:r>
              <a:rPr lang="en-GB" sz="2000" dirty="0">
                <a:solidFill>
                  <a:srgbClr val="3A3A3A"/>
                </a:solidFill>
              </a:rPr>
              <a:t> </a:t>
            </a:r>
            <a:r>
              <a:rPr lang="en-GB" sz="2000" dirty="0" err="1">
                <a:solidFill>
                  <a:srgbClr val="3A3A3A"/>
                </a:solidFill>
              </a:rPr>
              <a:t>foarte</a:t>
            </a:r>
            <a:r>
              <a:rPr lang="en-GB" sz="2000" dirty="0">
                <a:solidFill>
                  <a:srgbClr val="3A3A3A"/>
                </a:solidFill>
              </a:rPr>
              <a:t> </a:t>
            </a:r>
            <a:r>
              <a:rPr lang="en-GB" sz="2000" dirty="0" err="1">
                <a:solidFill>
                  <a:srgbClr val="3A3A3A"/>
                </a:solidFill>
              </a:rPr>
              <a:t>diversificate</a:t>
            </a:r>
            <a:r>
              <a:rPr lang="en-GB" sz="2000" dirty="0">
                <a:solidFill>
                  <a:srgbClr val="3A3A3A"/>
                </a:solidFill>
              </a:rPr>
              <a:t>, cu </a:t>
            </a:r>
            <a:r>
              <a:rPr lang="en-GB" sz="2000" dirty="0" err="1">
                <a:solidFill>
                  <a:srgbClr val="3A3A3A"/>
                </a:solidFill>
              </a:rPr>
              <a:t>diferite</a:t>
            </a:r>
            <a:r>
              <a:rPr lang="en-GB" sz="2000" dirty="0">
                <a:solidFill>
                  <a:srgbClr val="3A3A3A"/>
                </a:solidFill>
              </a:rPr>
              <a:t> grade de </a:t>
            </a:r>
            <a:r>
              <a:rPr lang="en-GB" sz="2000" dirty="0" err="1">
                <a:solidFill>
                  <a:srgbClr val="3A3A3A"/>
                </a:solidFill>
              </a:rPr>
              <a:t>risc</a:t>
            </a:r>
            <a:r>
              <a:rPr lang="en-GB" sz="2000" dirty="0">
                <a:solidFill>
                  <a:srgbClr val="3A3A3A"/>
                </a:solidFill>
              </a:rPr>
              <a:t>, de la minim la maxim, </a:t>
            </a:r>
            <a:r>
              <a:rPr lang="en-GB" sz="2000" dirty="0" err="1">
                <a:solidFill>
                  <a:srgbClr val="3A3A3A"/>
                </a:solidFill>
              </a:rPr>
              <a:t>si</a:t>
            </a:r>
            <a:r>
              <a:rPr lang="en-GB" sz="2000" dirty="0">
                <a:solidFill>
                  <a:srgbClr val="3A3A3A"/>
                </a:solidFill>
              </a:rPr>
              <a:t> </a:t>
            </a:r>
            <a:r>
              <a:rPr lang="en-GB" sz="2000" dirty="0" err="1">
                <a:solidFill>
                  <a:srgbClr val="3A3A3A"/>
                </a:solidFill>
              </a:rPr>
              <a:t>pe</a:t>
            </a:r>
            <a:r>
              <a:rPr lang="en-GB" sz="2000" dirty="0">
                <a:solidFill>
                  <a:srgbClr val="3A3A3A"/>
                </a:solidFill>
              </a:rPr>
              <a:t> </a:t>
            </a:r>
            <a:r>
              <a:rPr lang="en-GB" sz="2000" dirty="0" err="1">
                <a:solidFill>
                  <a:srgbClr val="3A3A3A"/>
                </a:solidFill>
              </a:rPr>
              <a:t>piete</a:t>
            </a:r>
            <a:r>
              <a:rPr lang="en-GB" sz="2000" dirty="0">
                <a:solidFill>
                  <a:srgbClr val="3A3A3A"/>
                </a:solidFill>
              </a:rPr>
              <a:t> </a:t>
            </a:r>
            <a:r>
              <a:rPr lang="en-GB" sz="2000" dirty="0" err="1">
                <a:solidFill>
                  <a:srgbClr val="3A3A3A"/>
                </a:solidFill>
              </a:rPr>
              <a:t>foarte</a:t>
            </a:r>
            <a:r>
              <a:rPr lang="en-GB" sz="2000" dirty="0">
                <a:solidFill>
                  <a:srgbClr val="3A3A3A"/>
                </a:solidFill>
              </a:rPr>
              <a:t> </a:t>
            </a:r>
            <a:r>
              <a:rPr lang="en-GB" sz="2000" dirty="0" err="1">
                <a:solidFill>
                  <a:srgbClr val="3A3A3A"/>
                </a:solidFill>
              </a:rPr>
              <a:t>diferite</a:t>
            </a:r>
            <a:r>
              <a:rPr lang="en-GB" sz="2000" dirty="0">
                <a:solidFill>
                  <a:srgbClr val="3A3A3A"/>
                </a:solidFill>
              </a:rPr>
              <a:t> </a:t>
            </a:r>
            <a:r>
              <a:rPr lang="en-GB" sz="2000" dirty="0" err="1">
                <a:solidFill>
                  <a:srgbClr val="3A3A3A"/>
                </a:solidFill>
              </a:rPr>
              <a:t>intre</a:t>
            </a:r>
            <a:r>
              <a:rPr lang="en-GB" sz="2000" dirty="0">
                <a:solidFill>
                  <a:srgbClr val="3A3A3A"/>
                </a:solidFill>
              </a:rPr>
              <a:t> </a:t>
            </a:r>
            <a:r>
              <a:rPr lang="en-GB" sz="2000" dirty="0" err="1">
                <a:solidFill>
                  <a:srgbClr val="3A3A3A"/>
                </a:solidFill>
              </a:rPr>
              <a:t>ele</a:t>
            </a:r>
            <a:r>
              <a:rPr lang="en-GB" sz="2000" dirty="0">
                <a:solidFill>
                  <a:srgbClr val="3A3A3A"/>
                </a:solidFill>
              </a:rPr>
              <a:t>, de la </a:t>
            </a:r>
            <a:r>
              <a:rPr lang="en-GB" sz="2000" b="1" dirty="0" err="1">
                <a:solidFill>
                  <a:srgbClr val="3A3A3A"/>
                </a:solidFill>
              </a:rPr>
              <a:t>pietele</a:t>
            </a:r>
            <a:r>
              <a:rPr lang="en-GB" sz="2000" b="1" dirty="0">
                <a:solidFill>
                  <a:srgbClr val="3A3A3A"/>
                </a:solidFill>
              </a:rPr>
              <a:t> spot</a:t>
            </a:r>
            <a:r>
              <a:rPr lang="en-GB" sz="2000" dirty="0">
                <a:solidFill>
                  <a:srgbClr val="3A3A3A"/>
                </a:solidFill>
              </a:rPr>
              <a:t> (la </a:t>
            </a:r>
            <a:r>
              <a:rPr lang="en-GB" sz="2000" dirty="0" err="1">
                <a:solidFill>
                  <a:srgbClr val="3A3A3A"/>
                </a:solidFill>
              </a:rPr>
              <a:t>vedere</a:t>
            </a:r>
            <a:r>
              <a:rPr lang="en-GB" sz="2000" dirty="0">
                <a:solidFill>
                  <a:srgbClr val="3A3A3A"/>
                </a:solidFill>
              </a:rPr>
              <a:t>) de </a:t>
            </a:r>
            <a:r>
              <a:rPr lang="en-GB" sz="2000" dirty="0" err="1">
                <a:solidFill>
                  <a:srgbClr val="3A3A3A"/>
                </a:solidFill>
              </a:rPr>
              <a:t>actiuni</a:t>
            </a:r>
            <a:r>
              <a:rPr lang="en-GB" sz="2000" dirty="0">
                <a:solidFill>
                  <a:srgbClr val="3A3A3A"/>
                </a:solidFill>
              </a:rPr>
              <a:t> </a:t>
            </a:r>
            <a:r>
              <a:rPr lang="en-GB" sz="2000" dirty="0" err="1">
                <a:solidFill>
                  <a:srgbClr val="3A3A3A"/>
                </a:solidFill>
              </a:rPr>
              <a:t>pana</a:t>
            </a:r>
            <a:r>
              <a:rPr lang="en-GB" sz="2000" dirty="0">
                <a:solidFill>
                  <a:srgbClr val="3A3A3A"/>
                </a:solidFill>
              </a:rPr>
              <a:t> la </a:t>
            </a:r>
            <a:r>
              <a:rPr lang="en-GB" sz="2000" b="1" dirty="0">
                <a:solidFill>
                  <a:srgbClr val="3A3A3A"/>
                </a:solidFill>
              </a:rPr>
              <a:t>derivate</a:t>
            </a:r>
            <a:r>
              <a:rPr lang="en-GB" sz="2000" dirty="0">
                <a:solidFill>
                  <a:srgbClr val="3A3A3A"/>
                </a:solidFill>
              </a:rPr>
              <a:t> </a:t>
            </a:r>
            <a:r>
              <a:rPr lang="en-GB" sz="2000" dirty="0" err="1">
                <a:solidFill>
                  <a:srgbClr val="3A3A3A"/>
                </a:solidFill>
              </a:rPr>
              <a:t>si</a:t>
            </a:r>
            <a:r>
              <a:rPr lang="en-GB" sz="2000" dirty="0">
                <a:solidFill>
                  <a:srgbClr val="3A3A3A"/>
                </a:solidFill>
              </a:rPr>
              <a:t> </a:t>
            </a:r>
            <a:r>
              <a:rPr lang="en-GB" sz="2000" b="1" dirty="0" err="1">
                <a:solidFill>
                  <a:srgbClr val="3A3A3A"/>
                </a:solidFill>
              </a:rPr>
              <a:t>contracte</a:t>
            </a:r>
            <a:r>
              <a:rPr lang="en-GB" sz="2000" b="1" dirty="0">
                <a:solidFill>
                  <a:srgbClr val="3A3A3A"/>
                </a:solidFill>
              </a:rPr>
              <a:t> futures</a:t>
            </a:r>
            <a:r>
              <a:rPr lang="en-GB" sz="2000" dirty="0">
                <a:solidFill>
                  <a:srgbClr val="3A3A3A"/>
                </a:solidFill>
              </a:rPr>
              <a:t> </a:t>
            </a:r>
            <a:r>
              <a:rPr lang="en-GB" sz="2000" dirty="0" err="1">
                <a:solidFill>
                  <a:srgbClr val="3A3A3A"/>
                </a:solidFill>
              </a:rPr>
              <a:t>si</a:t>
            </a:r>
            <a:r>
              <a:rPr lang="en-GB" sz="2000" dirty="0">
                <a:solidFill>
                  <a:srgbClr val="3A3A3A"/>
                </a:solidFill>
              </a:rPr>
              <a:t> forward </a:t>
            </a:r>
            <a:r>
              <a:rPr lang="en-GB" sz="2000" dirty="0" err="1">
                <a:solidFill>
                  <a:srgbClr val="3A3A3A"/>
                </a:solidFill>
              </a:rPr>
              <a:t>pe</a:t>
            </a:r>
            <a:r>
              <a:rPr lang="en-GB" sz="2000" dirty="0">
                <a:solidFill>
                  <a:srgbClr val="3A3A3A"/>
                </a:solidFill>
              </a:rPr>
              <a:t> </a:t>
            </a:r>
            <a:r>
              <a:rPr lang="en-GB" sz="2000" b="1" dirty="0" err="1">
                <a:solidFill>
                  <a:srgbClr val="3A3A3A"/>
                </a:solidFill>
              </a:rPr>
              <a:t>titluri</a:t>
            </a:r>
            <a:r>
              <a:rPr lang="en-GB" sz="2000" b="1" dirty="0">
                <a:solidFill>
                  <a:srgbClr val="3A3A3A"/>
                </a:solidFill>
              </a:rPr>
              <a:t> de </a:t>
            </a:r>
            <a:r>
              <a:rPr lang="en-GB" sz="2000" b="1" dirty="0" err="1">
                <a:solidFill>
                  <a:srgbClr val="3A3A3A"/>
                </a:solidFill>
              </a:rPr>
              <a:t>valoare</a:t>
            </a:r>
            <a:r>
              <a:rPr lang="en-GB" sz="2000" dirty="0">
                <a:solidFill>
                  <a:srgbClr val="3A3A3A"/>
                </a:solidFill>
              </a:rPr>
              <a:t> </a:t>
            </a:r>
            <a:r>
              <a:rPr lang="en-GB" sz="2000" dirty="0" err="1">
                <a:solidFill>
                  <a:srgbClr val="3A3A3A"/>
                </a:solidFill>
              </a:rPr>
              <a:t>sau</a:t>
            </a:r>
            <a:r>
              <a:rPr lang="en-GB" sz="2000" dirty="0">
                <a:solidFill>
                  <a:srgbClr val="3A3A3A"/>
                </a:solidFill>
              </a:rPr>
              <a:t> </a:t>
            </a:r>
            <a:r>
              <a:rPr lang="en-GB" sz="2000" b="1" dirty="0" err="1">
                <a:solidFill>
                  <a:srgbClr val="3A3A3A"/>
                </a:solidFill>
              </a:rPr>
              <a:t>metale</a:t>
            </a:r>
            <a:r>
              <a:rPr lang="en-GB" sz="2000" dirty="0">
                <a:solidFill>
                  <a:srgbClr val="3A3A3A"/>
                </a:solidFill>
              </a:rPr>
              <a:t> </a:t>
            </a:r>
            <a:r>
              <a:rPr lang="en-GB" sz="2000" dirty="0" err="1">
                <a:solidFill>
                  <a:srgbClr val="3A3A3A"/>
                </a:solidFill>
              </a:rPr>
              <a:t>sau</a:t>
            </a:r>
            <a:r>
              <a:rPr lang="en-GB" sz="2000" dirty="0">
                <a:solidFill>
                  <a:srgbClr val="3A3A3A"/>
                </a:solidFill>
              </a:rPr>
              <a:t> </a:t>
            </a:r>
            <a:r>
              <a:rPr lang="en-GB" sz="2000" b="1" dirty="0" err="1">
                <a:solidFill>
                  <a:srgbClr val="3A3A3A"/>
                </a:solidFill>
              </a:rPr>
              <a:t>marfuri</a:t>
            </a:r>
            <a:r>
              <a:rPr lang="en-GB" sz="2000" dirty="0">
                <a:solidFill>
                  <a:srgbClr val="3A3A3A"/>
                </a:solidFill>
              </a:rPr>
              <a:t> diverse, de la </a:t>
            </a:r>
            <a:r>
              <a:rPr lang="en-GB" sz="2000" dirty="0" err="1">
                <a:solidFill>
                  <a:srgbClr val="3A3A3A"/>
                </a:solidFill>
              </a:rPr>
              <a:t>soia</a:t>
            </a:r>
            <a:r>
              <a:rPr lang="en-GB" sz="2000" dirty="0">
                <a:solidFill>
                  <a:srgbClr val="3A3A3A"/>
                </a:solidFill>
              </a:rPr>
              <a:t> la </a:t>
            </a:r>
            <a:r>
              <a:rPr lang="en-GB" sz="2000" dirty="0" err="1">
                <a:solidFill>
                  <a:srgbClr val="3A3A3A"/>
                </a:solidFill>
              </a:rPr>
              <a:t>cafea</a:t>
            </a:r>
            <a:r>
              <a:rPr lang="en-GB" sz="2000" dirty="0">
                <a:solidFill>
                  <a:srgbClr val="3A3A3A"/>
                </a:solidFill>
              </a:rPr>
              <a:t>, </a:t>
            </a:r>
            <a:r>
              <a:rPr lang="en-GB" sz="2000" dirty="0" err="1">
                <a:solidFill>
                  <a:srgbClr val="3A3A3A"/>
                </a:solidFill>
              </a:rPr>
              <a:t>banane</a:t>
            </a:r>
            <a:r>
              <a:rPr lang="en-GB" sz="2000" dirty="0">
                <a:solidFill>
                  <a:srgbClr val="3A3A3A"/>
                </a:solidFill>
              </a:rPr>
              <a:t> etc. Este </a:t>
            </a:r>
            <a:r>
              <a:rPr lang="en-GB" sz="2000" dirty="0" err="1">
                <a:solidFill>
                  <a:srgbClr val="3A3A3A"/>
                </a:solidFill>
              </a:rPr>
              <a:t>foarte</a:t>
            </a:r>
            <a:r>
              <a:rPr lang="en-GB" sz="2000" dirty="0">
                <a:solidFill>
                  <a:srgbClr val="3A3A3A"/>
                </a:solidFill>
              </a:rPr>
              <a:t> </a:t>
            </a:r>
            <a:r>
              <a:rPr lang="en-GB" sz="2000" dirty="0" err="1">
                <a:solidFill>
                  <a:srgbClr val="3A3A3A"/>
                </a:solidFill>
              </a:rPr>
              <a:t>greu</a:t>
            </a:r>
            <a:r>
              <a:rPr lang="en-GB" sz="2000" dirty="0">
                <a:solidFill>
                  <a:srgbClr val="3A3A3A"/>
                </a:solidFill>
              </a:rPr>
              <a:t> </a:t>
            </a:r>
            <a:r>
              <a:rPr lang="en-GB" sz="2000" dirty="0" err="1">
                <a:solidFill>
                  <a:srgbClr val="3A3A3A"/>
                </a:solidFill>
              </a:rPr>
              <a:t>sa</a:t>
            </a:r>
            <a:r>
              <a:rPr lang="en-GB" sz="2000" dirty="0">
                <a:solidFill>
                  <a:srgbClr val="3A3A3A"/>
                </a:solidFill>
              </a:rPr>
              <a:t> </a:t>
            </a:r>
            <a:r>
              <a:rPr lang="en-GB" sz="2000" dirty="0" err="1">
                <a:solidFill>
                  <a:srgbClr val="3A3A3A"/>
                </a:solidFill>
              </a:rPr>
              <a:t>te</a:t>
            </a:r>
            <a:r>
              <a:rPr lang="en-GB" sz="2000" dirty="0">
                <a:solidFill>
                  <a:srgbClr val="3A3A3A"/>
                </a:solidFill>
              </a:rPr>
              <a:t> </a:t>
            </a:r>
            <a:r>
              <a:rPr lang="en-GB" sz="2000" dirty="0" err="1">
                <a:solidFill>
                  <a:srgbClr val="3A3A3A"/>
                </a:solidFill>
              </a:rPr>
              <a:t>descurci</a:t>
            </a:r>
            <a:r>
              <a:rPr lang="en-GB" sz="2000" dirty="0">
                <a:solidFill>
                  <a:srgbClr val="3A3A3A"/>
                </a:solidFill>
              </a:rPr>
              <a:t> </a:t>
            </a:r>
            <a:r>
              <a:rPr lang="en-GB" sz="2000" dirty="0" err="1">
                <a:solidFill>
                  <a:srgbClr val="3A3A3A"/>
                </a:solidFill>
              </a:rPr>
              <a:t>intr</a:t>
            </a:r>
            <a:r>
              <a:rPr lang="en-GB" sz="2000" dirty="0">
                <a:solidFill>
                  <a:srgbClr val="3A3A3A"/>
                </a:solidFill>
              </a:rPr>
              <a:t>-un </a:t>
            </a:r>
            <a:r>
              <a:rPr lang="en-GB" sz="2000" dirty="0" err="1">
                <a:solidFill>
                  <a:srgbClr val="3A3A3A"/>
                </a:solidFill>
              </a:rPr>
              <a:t>astfel</a:t>
            </a:r>
            <a:r>
              <a:rPr lang="en-GB" sz="2000" dirty="0">
                <a:solidFill>
                  <a:srgbClr val="3A3A3A"/>
                </a:solidFill>
              </a:rPr>
              <a:t> de </a:t>
            </a:r>
            <a:r>
              <a:rPr lang="en-GB" sz="2000" dirty="0" err="1">
                <a:solidFill>
                  <a:srgbClr val="3A3A3A"/>
                </a:solidFill>
              </a:rPr>
              <a:t>hatis</a:t>
            </a:r>
            <a:r>
              <a:rPr lang="en-GB" sz="2000" dirty="0">
                <a:solidFill>
                  <a:srgbClr val="3A3A3A"/>
                </a:solidFill>
              </a:rPr>
              <a:t> </a:t>
            </a:r>
            <a:r>
              <a:rPr lang="en-GB" sz="2000" dirty="0" err="1">
                <a:solidFill>
                  <a:srgbClr val="3A3A3A"/>
                </a:solidFill>
              </a:rPr>
              <a:t>si</a:t>
            </a:r>
            <a:r>
              <a:rPr lang="en-GB" sz="2000" dirty="0">
                <a:solidFill>
                  <a:srgbClr val="3A3A3A"/>
                </a:solidFill>
              </a:rPr>
              <a:t> </a:t>
            </a:r>
            <a:r>
              <a:rPr lang="en-GB" sz="2000" dirty="0" err="1">
                <a:solidFill>
                  <a:srgbClr val="3A3A3A"/>
                </a:solidFill>
              </a:rPr>
              <a:t>nici</a:t>
            </a:r>
            <a:r>
              <a:rPr lang="en-GB" sz="2000" dirty="0">
                <a:solidFill>
                  <a:srgbClr val="3A3A3A"/>
                </a:solidFill>
              </a:rPr>
              <a:t> nu </a:t>
            </a:r>
            <a:r>
              <a:rPr lang="en-GB" sz="2000" dirty="0" err="1">
                <a:solidFill>
                  <a:srgbClr val="3A3A3A"/>
                </a:solidFill>
              </a:rPr>
              <a:t>vom</a:t>
            </a:r>
            <a:r>
              <a:rPr lang="en-GB" sz="2000" dirty="0">
                <a:solidFill>
                  <a:srgbClr val="3A3A3A"/>
                </a:solidFill>
              </a:rPr>
              <a:t> </a:t>
            </a:r>
            <a:r>
              <a:rPr lang="en-GB" sz="2000" dirty="0" err="1">
                <a:solidFill>
                  <a:srgbClr val="3A3A3A"/>
                </a:solidFill>
              </a:rPr>
              <a:t>incerca</a:t>
            </a:r>
            <a:r>
              <a:rPr lang="en-GB" sz="2000" dirty="0">
                <a:solidFill>
                  <a:srgbClr val="3A3A3A"/>
                </a:solidFill>
              </a:rPr>
              <a:t> </a:t>
            </a:r>
            <a:r>
              <a:rPr lang="en-GB" sz="2000" dirty="0" err="1">
                <a:solidFill>
                  <a:srgbClr val="3A3A3A"/>
                </a:solidFill>
              </a:rPr>
              <a:t>sa</a:t>
            </a:r>
            <a:r>
              <a:rPr lang="en-GB" sz="2000" dirty="0">
                <a:solidFill>
                  <a:srgbClr val="3A3A3A"/>
                </a:solidFill>
              </a:rPr>
              <a:t> ne </a:t>
            </a:r>
            <a:r>
              <a:rPr lang="en-GB" sz="2000" dirty="0" err="1">
                <a:solidFill>
                  <a:srgbClr val="3A3A3A"/>
                </a:solidFill>
              </a:rPr>
              <a:t>referim</a:t>
            </a:r>
            <a:r>
              <a:rPr lang="en-GB" sz="2000" dirty="0">
                <a:solidFill>
                  <a:srgbClr val="3A3A3A"/>
                </a:solidFill>
              </a:rPr>
              <a:t> la </a:t>
            </a:r>
            <a:r>
              <a:rPr lang="en-GB" sz="2000" dirty="0" err="1">
                <a:solidFill>
                  <a:srgbClr val="3A3A3A"/>
                </a:solidFill>
              </a:rPr>
              <a:t>toate</a:t>
            </a:r>
            <a:r>
              <a:rPr lang="en-GB" sz="2000" dirty="0">
                <a:solidFill>
                  <a:srgbClr val="3A3A3A"/>
                </a:solidFill>
              </a:rPr>
              <a:t>, </a:t>
            </a:r>
            <a:r>
              <a:rPr lang="en-GB" sz="2000" dirty="0" err="1">
                <a:solidFill>
                  <a:srgbClr val="3A3A3A"/>
                </a:solidFill>
              </a:rPr>
              <a:t>altfel</a:t>
            </a:r>
            <a:r>
              <a:rPr lang="en-GB" sz="2000" dirty="0">
                <a:solidFill>
                  <a:srgbClr val="3A3A3A"/>
                </a:solidFill>
              </a:rPr>
              <a:t> </a:t>
            </a:r>
            <a:r>
              <a:rPr lang="en-GB" sz="2000" dirty="0" err="1">
                <a:solidFill>
                  <a:srgbClr val="3A3A3A"/>
                </a:solidFill>
              </a:rPr>
              <a:t>ar</a:t>
            </a:r>
            <a:r>
              <a:rPr lang="en-GB" sz="2000" dirty="0">
                <a:solidFill>
                  <a:srgbClr val="3A3A3A"/>
                </a:solidFill>
              </a:rPr>
              <a:t> </a:t>
            </a:r>
            <a:r>
              <a:rPr lang="en-GB" sz="2000" dirty="0" err="1">
                <a:solidFill>
                  <a:srgbClr val="3A3A3A"/>
                </a:solidFill>
              </a:rPr>
              <a:t>iesi</a:t>
            </a:r>
            <a:r>
              <a:rPr lang="en-GB" sz="2000" dirty="0">
                <a:solidFill>
                  <a:srgbClr val="3A3A3A"/>
                </a:solidFill>
              </a:rPr>
              <a:t> un </a:t>
            </a:r>
            <a:r>
              <a:rPr lang="en-GB" sz="2000" dirty="0" err="1">
                <a:solidFill>
                  <a:srgbClr val="3A3A3A"/>
                </a:solidFill>
              </a:rPr>
              <a:t>tratat</a:t>
            </a:r>
            <a:r>
              <a:rPr lang="en-GB" sz="2000" dirty="0">
                <a:solidFill>
                  <a:srgbClr val="3A3A3A"/>
                </a:solidFill>
              </a:rPr>
              <a:t> de mii de </a:t>
            </a:r>
            <a:r>
              <a:rPr lang="en-GB" sz="2000" dirty="0" err="1">
                <a:solidFill>
                  <a:srgbClr val="3A3A3A"/>
                </a:solidFill>
              </a:rPr>
              <a:t>pagini</a:t>
            </a:r>
            <a:r>
              <a:rPr lang="en-GB" sz="2000" dirty="0">
                <a:solidFill>
                  <a:srgbClr val="3A3A3A"/>
                </a:solidFill>
              </a:rPr>
              <a:t> </a:t>
            </a:r>
            <a:r>
              <a:rPr lang="en-GB" sz="2000" dirty="0" err="1">
                <a:solidFill>
                  <a:srgbClr val="3A3A3A"/>
                </a:solidFill>
              </a:rPr>
              <a:t>si</a:t>
            </a:r>
            <a:r>
              <a:rPr lang="en-GB" sz="2000" dirty="0">
                <a:solidFill>
                  <a:srgbClr val="3A3A3A"/>
                </a:solidFill>
              </a:rPr>
              <a:t>, cu </a:t>
            </a:r>
            <a:r>
              <a:rPr lang="en-GB" sz="2000" dirty="0" err="1">
                <a:solidFill>
                  <a:srgbClr val="3A3A3A"/>
                </a:solidFill>
              </a:rPr>
              <a:t>siguranta</a:t>
            </a:r>
            <a:r>
              <a:rPr lang="en-GB" sz="2000" dirty="0">
                <a:solidFill>
                  <a:srgbClr val="3A3A3A"/>
                </a:solidFill>
              </a:rPr>
              <a:t>, o </a:t>
            </a:r>
            <a:r>
              <a:rPr lang="en-GB" sz="2000" dirty="0" err="1">
                <a:solidFill>
                  <a:srgbClr val="3A3A3A"/>
                </a:solidFill>
              </a:rPr>
              <a:t>sa</a:t>
            </a:r>
            <a:r>
              <a:rPr lang="en-GB" sz="2000" dirty="0">
                <a:solidFill>
                  <a:srgbClr val="3A3A3A"/>
                </a:solidFill>
              </a:rPr>
              <a:t> </a:t>
            </a:r>
            <a:r>
              <a:rPr lang="en-GB" sz="2000" dirty="0" err="1">
                <a:solidFill>
                  <a:srgbClr val="3A3A3A"/>
                </a:solidFill>
              </a:rPr>
              <a:t>raminem</a:t>
            </a:r>
            <a:r>
              <a:rPr lang="en-GB" sz="2000" dirty="0">
                <a:solidFill>
                  <a:srgbClr val="3A3A3A"/>
                </a:solidFill>
              </a:rPr>
              <a:t> </a:t>
            </a:r>
            <a:r>
              <a:rPr lang="en-GB" sz="2000" dirty="0" err="1">
                <a:solidFill>
                  <a:srgbClr val="3A3A3A"/>
                </a:solidFill>
              </a:rPr>
              <a:t>fara</a:t>
            </a:r>
            <a:r>
              <a:rPr lang="en-GB" sz="2000" dirty="0">
                <a:solidFill>
                  <a:srgbClr val="3A3A3A"/>
                </a:solidFill>
              </a:rPr>
              <a:t> </a:t>
            </a:r>
            <a:r>
              <a:rPr lang="en-GB" sz="2000" dirty="0" err="1">
                <a:solidFill>
                  <a:srgbClr val="3A3A3A"/>
                </a:solidFill>
              </a:rPr>
              <a:t>cititori</a:t>
            </a:r>
            <a:r>
              <a:rPr lang="en-GB" sz="2000" dirty="0">
                <a:solidFill>
                  <a:srgbClr val="3A3A3A"/>
                </a:solidFill>
              </a:rPr>
              <a:t>.  </a:t>
            </a:r>
            <a:r>
              <a:rPr lang="en-GB" sz="2000" dirty="0" err="1">
                <a:solidFill>
                  <a:srgbClr val="3A3A3A"/>
                </a:solidFill>
              </a:rPr>
              <a:t>Pentru</a:t>
            </a:r>
            <a:r>
              <a:rPr lang="en-GB" sz="2000" dirty="0">
                <a:solidFill>
                  <a:srgbClr val="3A3A3A"/>
                </a:solidFill>
              </a:rPr>
              <a:t> cine </a:t>
            </a:r>
            <a:r>
              <a:rPr lang="en-GB" sz="2000" dirty="0" err="1">
                <a:solidFill>
                  <a:srgbClr val="3A3A3A"/>
                </a:solidFill>
              </a:rPr>
              <a:t>este</a:t>
            </a:r>
            <a:r>
              <a:rPr lang="en-GB" sz="2000" dirty="0">
                <a:solidFill>
                  <a:srgbClr val="3A3A3A"/>
                </a:solidFill>
              </a:rPr>
              <a:t> </a:t>
            </a:r>
            <a:r>
              <a:rPr lang="en-GB" sz="2000" dirty="0" err="1">
                <a:solidFill>
                  <a:srgbClr val="3A3A3A"/>
                </a:solidFill>
              </a:rPr>
              <a:t>interesat</a:t>
            </a:r>
            <a:r>
              <a:rPr lang="en-GB" sz="2000" dirty="0">
                <a:solidFill>
                  <a:srgbClr val="3A3A3A"/>
                </a:solidFill>
              </a:rPr>
              <a:t>, </a:t>
            </a:r>
            <a:r>
              <a:rPr lang="en-GB" sz="2000" dirty="0" err="1">
                <a:solidFill>
                  <a:srgbClr val="3A3A3A"/>
                </a:solidFill>
              </a:rPr>
              <a:t>suntem</a:t>
            </a:r>
            <a:r>
              <a:rPr lang="en-GB" sz="2000" dirty="0">
                <a:solidFill>
                  <a:srgbClr val="3A3A3A"/>
                </a:solidFill>
              </a:rPr>
              <a:t> </a:t>
            </a:r>
            <a:r>
              <a:rPr lang="en-GB" sz="2000" dirty="0" err="1">
                <a:solidFill>
                  <a:srgbClr val="3A3A3A"/>
                </a:solidFill>
              </a:rPr>
              <a:t>convinsi</a:t>
            </a:r>
            <a:r>
              <a:rPr lang="en-GB" sz="2000" dirty="0">
                <a:solidFill>
                  <a:srgbClr val="3A3A3A"/>
                </a:solidFill>
              </a:rPr>
              <a:t> </a:t>
            </a:r>
            <a:r>
              <a:rPr lang="en-GB" sz="2000" dirty="0" err="1">
                <a:solidFill>
                  <a:srgbClr val="3A3A3A"/>
                </a:solidFill>
              </a:rPr>
              <a:t>ca</a:t>
            </a:r>
            <a:r>
              <a:rPr lang="en-GB" sz="2000" dirty="0">
                <a:solidFill>
                  <a:srgbClr val="3A3A3A"/>
                </a:solidFill>
              </a:rPr>
              <a:t> </a:t>
            </a:r>
            <a:r>
              <a:rPr lang="en-GB" sz="2000" dirty="0" err="1">
                <a:solidFill>
                  <a:srgbClr val="3A3A3A"/>
                </a:solidFill>
              </a:rPr>
              <a:t>exista</a:t>
            </a:r>
            <a:r>
              <a:rPr lang="en-GB" sz="2000" dirty="0">
                <a:solidFill>
                  <a:srgbClr val="3A3A3A"/>
                </a:solidFill>
              </a:rPr>
              <a:t> </a:t>
            </a:r>
            <a:r>
              <a:rPr lang="en-GB" sz="2000" dirty="0" err="1">
                <a:solidFill>
                  <a:srgbClr val="3A3A3A"/>
                </a:solidFill>
              </a:rPr>
              <a:t>cel</a:t>
            </a:r>
            <a:r>
              <a:rPr lang="en-GB" sz="2000" dirty="0">
                <a:solidFill>
                  <a:srgbClr val="3A3A3A"/>
                </a:solidFill>
              </a:rPr>
              <a:t> </a:t>
            </a:r>
            <a:r>
              <a:rPr lang="en-GB" sz="2000" dirty="0" err="1">
                <a:solidFill>
                  <a:srgbClr val="3A3A3A"/>
                </a:solidFill>
              </a:rPr>
              <a:t>putin</a:t>
            </a:r>
            <a:r>
              <a:rPr lang="en-GB" sz="2000" dirty="0">
                <a:solidFill>
                  <a:srgbClr val="3A3A3A"/>
                </a:solidFill>
              </a:rPr>
              <a:t> </a:t>
            </a:r>
            <a:r>
              <a:rPr lang="en-GB" sz="2000" dirty="0" err="1">
                <a:solidFill>
                  <a:srgbClr val="3A3A3A"/>
                </a:solidFill>
              </a:rPr>
              <a:t>cate</a:t>
            </a:r>
            <a:r>
              <a:rPr lang="en-GB" sz="2000" dirty="0">
                <a:solidFill>
                  <a:srgbClr val="3A3A3A"/>
                </a:solidFill>
              </a:rPr>
              <a:t> un site </a:t>
            </a:r>
            <a:r>
              <a:rPr lang="en-GB" sz="2000" dirty="0" err="1">
                <a:solidFill>
                  <a:srgbClr val="3A3A3A"/>
                </a:solidFill>
              </a:rPr>
              <a:t>pentru</a:t>
            </a:r>
            <a:r>
              <a:rPr lang="en-GB" sz="2000" dirty="0">
                <a:solidFill>
                  <a:srgbClr val="3A3A3A"/>
                </a:solidFill>
              </a:rPr>
              <a:t> </a:t>
            </a:r>
            <a:r>
              <a:rPr lang="en-GB" sz="2000" dirty="0" err="1">
                <a:solidFill>
                  <a:srgbClr val="3A3A3A"/>
                </a:solidFill>
              </a:rPr>
              <a:t>fiecare</a:t>
            </a:r>
            <a:r>
              <a:rPr lang="en-GB" sz="2000" dirty="0">
                <a:solidFill>
                  <a:srgbClr val="3A3A3A"/>
                </a:solidFill>
              </a:rPr>
              <a:t> instrument, </a:t>
            </a:r>
            <a:r>
              <a:rPr lang="en-GB" sz="2000" dirty="0" err="1">
                <a:solidFill>
                  <a:srgbClr val="3A3A3A"/>
                </a:solidFill>
              </a:rPr>
              <a:t>unde</a:t>
            </a:r>
            <a:r>
              <a:rPr lang="en-GB" sz="2000" dirty="0">
                <a:solidFill>
                  <a:srgbClr val="3A3A3A"/>
                </a:solidFill>
              </a:rPr>
              <a:t> </a:t>
            </a:r>
            <a:r>
              <a:rPr lang="en-GB" sz="2000" dirty="0" err="1">
                <a:solidFill>
                  <a:srgbClr val="3A3A3A"/>
                </a:solidFill>
              </a:rPr>
              <a:t>este</a:t>
            </a:r>
            <a:r>
              <a:rPr lang="en-GB" sz="2000" dirty="0">
                <a:solidFill>
                  <a:srgbClr val="3A3A3A"/>
                </a:solidFill>
              </a:rPr>
              <a:t> </a:t>
            </a:r>
            <a:r>
              <a:rPr lang="en-GB" sz="2000" dirty="0" err="1">
                <a:solidFill>
                  <a:srgbClr val="3A3A3A"/>
                </a:solidFill>
              </a:rPr>
              <a:t>explicat</a:t>
            </a:r>
            <a:r>
              <a:rPr lang="en-GB" sz="2000" dirty="0">
                <a:solidFill>
                  <a:srgbClr val="3A3A3A"/>
                </a:solidFill>
              </a:rPr>
              <a:t> </a:t>
            </a:r>
            <a:r>
              <a:rPr lang="en-GB" sz="2000" dirty="0" err="1">
                <a:solidFill>
                  <a:srgbClr val="3A3A3A"/>
                </a:solidFill>
              </a:rPr>
              <a:t>si</a:t>
            </a:r>
            <a:r>
              <a:rPr lang="en-GB" sz="2000" dirty="0">
                <a:solidFill>
                  <a:srgbClr val="3A3A3A"/>
                </a:solidFill>
              </a:rPr>
              <a:t> se </a:t>
            </a:r>
            <a:r>
              <a:rPr lang="en-GB" sz="2000" dirty="0" err="1">
                <a:solidFill>
                  <a:srgbClr val="3A3A3A"/>
                </a:solidFill>
              </a:rPr>
              <a:t>despica</a:t>
            </a:r>
            <a:r>
              <a:rPr lang="en-GB" sz="2000" dirty="0">
                <a:solidFill>
                  <a:srgbClr val="3A3A3A"/>
                </a:solidFill>
              </a:rPr>
              <a:t> </a:t>
            </a:r>
            <a:r>
              <a:rPr lang="en-GB" sz="2000" dirty="0" err="1">
                <a:solidFill>
                  <a:srgbClr val="3A3A3A"/>
                </a:solidFill>
              </a:rPr>
              <a:t>firul</a:t>
            </a:r>
            <a:r>
              <a:rPr lang="en-GB" sz="2000" dirty="0">
                <a:solidFill>
                  <a:srgbClr val="3A3A3A"/>
                </a:solidFill>
              </a:rPr>
              <a:t> in </a:t>
            </a:r>
            <a:r>
              <a:rPr lang="en-GB" sz="2000" dirty="0" err="1">
                <a:solidFill>
                  <a:srgbClr val="3A3A3A"/>
                </a:solidFill>
              </a:rPr>
              <a:t>patru</a:t>
            </a:r>
            <a:r>
              <a:rPr lang="en-GB" sz="2000" dirty="0">
                <a:solidFill>
                  <a:srgbClr val="3A3A3A"/>
                </a:solidFill>
              </a:rPr>
              <a:t> </a:t>
            </a:r>
            <a:r>
              <a:rPr lang="en-GB" sz="2000" dirty="0" err="1">
                <a:solidFill>
                  <a:srgbClr val="3A3A3A"/>
                </a:solidFill>
              </a:rPr>
              <a:t>sau</a:t>
            </a:r>
            <a:r>
              <a:rPr lang="en-GB" sz="2000" dirty="0">
                <a:solidFill>
                  <a:srgbClr val="3A3A3A"/>
                </a:solidFill>
              </a:rPr>
              <a:t> </a:t>
            </a:r>
            <a:r>
              <a:rPr lang="en-GB" sz="2000" dirty="0" err="1">
                <a:solidFill>
                  <a:srgbClr val="3A3A3A"/>
                </a:solidFill>
              </a:rPr>
              <a:t>mai</a:t>
            </a:r>
            <a:r>
              <a:rPr lang="en-GB" sz="2000" dirty="0">
                <a:solidFill>
                  <a:srgbClr val="3A3A3A"/>
                </a:solidFill>
              </a:rPr>
              <a:t> </a:t>
            </a:r>
            <a:r>
              <a:rPr lang="en-GB" sz="2000" dirty="0" err="1">
                <a:solidFill>
                  <a:srgbClr val="3A3A3A"/>
                </a:solidFill>
              </a:rPr>
              <a:t>mult</a:t>
            </a:r>
            <a:r>
              <a:rPr lang="en-GB" sz="2000" dirty="0">
                <a:solidFill>
                  <a:srgbClr val="3A3A3A"/>
                </a:solidFill>
              </a:rPr>
              <a:t>.</a:t>
            </a:r>
          </a:p>
          <a:p>
            <a:pPr algn="just" fontAlgn="base"/>
            <a:r>
              <a:rPr lang="en-GB" sz="2000" dirty="0" err="1">
                <a:solidFill>
                  <a:srgbClr val="3A3A3A"/>
                </a:solidFill>
              </a:rPr>
              <a:t>Noi</a:t>
            </a:r>
            <a:r>
              <a:rPr lang="en-GB" sz="2000" dirty="0">
                <a:solidFill>
                  <a:srgbClr val="3A3A3A"/>
                </a:solidFill>
              </a:rPr>
              <a:t> o </a:t>
            </a:r>
            <a:r>
              <a:rPr lang="en-GB" sz="2000" dirty="0" err="1">
                <a:solidFill>
                  <a:srgbClr val="3A3A3A"/>
                </a:solidFill>
              </a:rPr>
              <a:t>sa</a:t>
            </a:r>
            <a:r>
              <a:rPr lang="en-GB" sz="2000" dirty="0">
                <a:solidFill>
                  <a:srgbClr val="3A3A3A"/>
                </a:solidFill>
              </a:rPr>
              <a:t> ne </a:t>
            </a:r>
            <a:r>
              <a:rPr lang="en-GB" sz="2000" dirty="0" err="1">
                <a:solidFill>
                  <a:srgbClr val="3A3A3A"/>
                </a:solidFill>
              </a:rPr>
              <a:t>oprim</a:t>
            </a:r>
            <a:r>
              <a:rPr lang="en-GB" sz="2000" dirty="0">
                <a:solidFill>
                  <a:srgbClr val="3A3A3A"/>
                </a:solidFill>
              </a:rPr>
              <a:t> </a:t>
            </a:r>
            <a:r>
              <a:rPr lang="en-GB" sz="2000" dirty="0" err="1">
                <a:solidFill>
                  <a:srgbClr val="3A3A3A"/>
                </a:solidFill>
              </a:rPr>
              <a:t>doar</a:t>
            </a:r>
            <a:r>
              <a:rPr lang="en-GB" sz="2000" dirty="0">
                <a:solidFill>
                  <a:srgbClr val="3A3A3A"/>
                </a:solidFill>
              </a:rPr>
              <a:t> </a:t>
            </a:r>
            <a:r>
              <a:rPr lang="en-GB" sz="2000" dirty="0" err="1">
                <a:solidFill>
                  <a:srgbClr val="3A3A3A"/>
                </a:solidFill>
              </a:rPr>
              <a:t>asupra</a:t>
            </a:r>
            <a:r>
              <a:rPr lang="en-GB" sz="2000" dirty="0">
                <a:solidFill>
                  <a:srgbClr val="3A3A3A"/>
                </a:solidFill>
              </a:rPr>
              <a:t> </a:t>
            </a:r>
            <a:r>
              <a:rPr lang="en-GB" sz="2000" dirty="0" err="1">
                <a:solidFill>
                  <a:srgbClr val="3A3A3A"/>
                </a:solidFill>
              </a:rPr>
              <a:t>celor</a:t>
            </a:r>
            <a:r>
              <a:rPr lang="en-GB" sz="2000" dirty="0">
                <a:solidFill>
                  <a:srgbClr val="3A3A3A"/>
                </a:solidFill>
              </a:rPr>
              <a:t> </a:t>
            </a:r>
            <a:r>
              <a:rPr lang="en-GB" sz="2000" dirty="0" err="1">
                <a:solidFill>
                  <a:srgbClr val="3A3A3A"/>
                </a:solidFill>
              </a:rPr>
              <a:t>mai</a:t>
            </a:r>
            <a:r>
              <a:rPr lang="en-GB" sz="2000" dirty="0">
                <a:solidFill>
                  <a:srgbClr val="3A3A3A"/>
                </a:solidFill>
              </a:rPr>
              <a:t> </a:t>
            </a:r>
            <a:r>
              <a:rPr lang="en-GB" sz="2000" dirty="0" err="1">
                <a:solidFill>
                  <a:srgbClr val="3A3A3A"/>
                </a:solidFill>
              </a:rPr>
              <a:t>importante</a:t>
            </a:r>
            <a:r>
              <a:rPr lang="en-GB" sz="2000" dirty="0">
                <a:solidFill>
                  <a:srgbClr val="3A3A3A"/>
                </a:solidFill>
              </a:rPr>
              <a:t> </a:t>
            </a:r>
            <a:r>
              <a:rPr lang="en-GB" sz="2000" dirty="0" err="1">
                <a:solidFill>
                  <a:srgbClr val="3A3A3A"/>
                </a:solidFill>
              </a:rPr>
              <a:t>dintre</a:t>
            </a:r>
            <a:r>
              <a:rPr lang="en-GB" sz="2000" dirty="0">
                <a:solidFill>
                  <a:srgbClr val="3A3A3A"/>
                </a:solidFill>
              </a:rPr>
              <a:t> </a:t>
            </a:r>
            <a:r>
              <a:rPr lang="en-GB" sz="2000" dirty="0" err="1">
                <a:solidFill>
                  <a:srgbClr val="3A3A3A"/>
                </a:solidFill>
              </a:rPr>
              <a:t>acestea</a:t>
            </a:r>
            <a:r>
              <a:rPr lang="en-GB" sz="2000" dirty="0">
                <a:solidFill>
                  <a:srgbClr val="3A3A3A"/>
                </a:solidFill>
              </a:rPr>
              <a:t>, </a:t>
            </a:r>
            <a:r>
              <a:rPr lang="en-GB" sz="2000" b="1" dirty="0" err="1">
                <a:solidFill>
                  <a:srgbClr val="3A3A3A"/>
                </a:solidFill>
              </a:rPr>
              <a:t>instrumentele</a:t>
            </a:r>
            <a:r>
              <a:rPr lang="en-GB" sz="2000" b="1" dirty="0">
                <a:solidFill>
                  <a:srgbClr val="3A3A3A"/>
                </a:solidFill>
              </a:rPr>
              <a:t> </a:t>
            </a:r>
            <a:r>
              <a:rPr lang="en-GB" sz="2000" b="1" dirty="0" err="1">
                <a:solidFill>
                  <a:srgbClr val="3A3A3A"/>
                </a:solidFill>
              </a:rPr>
              <a:t>financiare</a:t>
            </a:r>
            <a:r>
              <a:rPr lang="en-GB" sz="2000" dirty="0">
                <a:solidFill>
                  <a:srgbClr val="3A3A3A"/>
                </a:solidFill>
              </a:rPr>
              <a:t> </a:t>
            </a:r>
            <a:r>
              <a:rPr lang="en-GB" sz="2000" dirty="0" err="1">
                <a:solidFill>
                  <a:srgbClr val="3A3A3A"/>
                </a:solidFill>
              </a:rPr>
              <a:t>emise</a:t>
            </a:r>
            <a:r>
              <a:rPr lang="en-GB" sz="2000" dirty="0">
                <a:solidFill>
                  <a:srgbClr val="3A3A3A"/>
                </a:solidFill>
              </a:rPr>
              <a:t> </a:t>
            </a:r>
            <a:r>
              <a:rPr lang="en-GB" sz="2000" dirty="0" err="1">
                <a:solidFill>
                  <a:srgbClr val="3A3A3A"/>
                </a:solidFill>
              </a:rPr>
              <a:t>pe</a:t>
            </a:r>
            <a:r>
              <a:rPr lang="en-GB" sz="2000" dirty="0">
                <a:solidFill>
                  <a:srgbClr val="3A3A3A"/>
                </a:solidFill>
              </a:rPr>
              <a:t> </a:t>
            </a:r>
            <a:r>
              <a:rPr lang="en-GB" sz="2000" b="1" dirty="0" err="1">
                <a:solidFill>
                  <a:srgbClr val="3A3A3A"/>
                </a:solidFill>
              </a:rPr>
              <a:t>pietele</a:t>
            </a:r>
            <a:r>
              <a:rPr lang="en-GB" sz="2000" b="1" dirty="0">
                <a:solidFill>
                  <a:srgbClr val="3A3A3A"/>
                </a:solidFill>
              </a:rPr>
              <a:t> de capital</a:t>
            </a:r>
            <a:r>
              <a:rPr lang="en-GB" sz="2000" dirty="0">
                <a:solidFill>
                  <a:srgbClr val="3A3A3A"/>
                </a:solidFill>
              </a:rPr>
              <a:t>, </a:t>
            </a:r>
            <a:r>
              <a:rPr lang="en-GB" sz="2000" dirty="0" err="1">
                <a:solidFill>
                  <a:srgbClr val="3A3A3A"/>
                </a:solidFill>
              </a:rPr>
              <a:t>numite</a:t>
            </a:r>
            <a:r>
              <a:rPr lang="en-GB" sz="2000" dirty="0">
                <a:solidFill>
                  <a:srgbClr val="3A3A3A"/>
                </a:solidFill>
              </a:rPr>
              <a:t> de </a:t>
            </a:r>
            <a:r>
              <a:rPr lang="en-GB" sz="2000" dirty="0" err="1">
                <a:solidFill>
                  <a:srgbClr val="3A3A3A"/>
                </a:solidFill>
              </a:rPr>
              <a:t>cele</a:t>
            </a:r>
            <a:r>
              <a:rPr lang="en-GB" sz="2000" dirty="0">
                <a:solidFill>
                  <a:srgbClr val="3A3A3A"/>
                </a:solidFill>
              </a:rPr>
              <a:t> </a:t>
            </a:r>
            <a:r>
              <a:rPr lang="en-GB" sz="2000" dirty="0" err="1">
                <a:solidFill>
                  <a:srgbClr val="3A3A3A"/>
                </a:solidFill>
              </a:rPr>
              <a:t>mai</a:t>
            </a:r>
            <a:r>
              <a:rPr lang="en-GB" sz="2000" dirty="0">
                <a:solidFill>
                  <a:srgbClr val="3A3A3A"/>
                </a:solidFill>
              </a:rPr>
              <a:t> </a:t>
            </a:r>
            <a:r>
              <a:rPr lang="en-GB" sz="2000" dirty="0" err="1">
                <a:solidFill>
                  <a:srgbClr val="3A3A3A"/>
                </a:solidFill>
              </a:rPr>
              <a:t>multe</a:t>
            </a:r>
            <a:r>
              <a:rPr lang="en-GB" sz="2000" dirty="0">
                <a:solidFill>
                  <a:srgbClr val="3A3A3A"/>
                </a:solidFill>
              </a:rPr>
              <a:t> </a:t>
            </a:r>
            <a:r>
              <a:rPr lang="en-GB" sz="2000" dirty="0" err="1">
                <a:solidFill>
                  <a:srgbClr val="3A3A3A"/>
                </a:solidFill>
              </a:rPr>
              <a:t>ori</a:t>
            </a:r>
            <a:r>
              <a:rPr lang="en-GB" sz="2000" dirty="0">
                <a:solidFill>
                  <a:srgbClr val="3A3A3A"/>
                </a:solidFill>
              </a:rPr>
              <a:t> </a:t>
            </a:r>
            <a:r>
              <a:rPr lang="en-GB" sz="2000" dirty="0" err="1">
                <a:solidFill>
                  <a:srgbClr val="3A3A3A"/>
                </a:solidFill>
              </a:rPr>
              <a:t>si</a:t>
            </a:r>
            <a:r>
              <a:rPr lang="en-GB" sz="2000" dirty="0">
                <a:solidFill>
                  <a:srgbClr val="3A3A3A"/>
                </a:solidFill>
              </a:rPr>
              <a:t> </a:t>
            </a:r>
            <a:r>
              <a:rPr lang="en-GB" sz="2000" b="1" dirty="0" err="1">
                <a:solidFill>
                  <a:srgbClr val="3A3A3A"/>
                </a:solidFill>
              </a:rPr>
              <a:t>valori</a:t>
            </a:r>
            <a:r>
              <a:rPr lang="en-GB" sz="2000" b="1" dirty="0">
                <a:solidFill>
                  <a:srgbClr val="3A3A3A"/>
                </a:solidFill>
              </a:rPr>
              <a:t> </a:t>
            </a:r>
            <a:r>
              <a:rPr lang="en-GB" sz="2000" b="1" dirty="0" err="1">
                <a:solidFill>
                  <a:srgbClr val="3A3A3A"/>
                </a:solidFill>
              </a:rPr>
              <a:t>mobiliare</a:t>
            </a:r>
            <a:r>
              <a:rPr lang="en-GB" sz="2000" dirty="0">
                <a:solidFill>
                  <a:srgbClr val="3A3A3A"/>
                </a:solidFill>
              </a:rPr>
              <a:t>.</a:t>
            </a:r>
          </a:p>
          <a:p>
            <a:endParaRPr lang="en-GB" dirty="0"/>
          </a:p>
        </p:txBody>
      </p:sp>
      <p:sp>
        <p:nvSpPr>
          <p:cNvPr id="3" name="Title 2"/>
          <p:cNvSpPr>
            <a:spLocks noGrp="1"/>
          </p:cNvSpPr>
          <p:nvPr>
            <p:ph type="title"/>
          </p:nvPr>
        </p:nvSpPr>
        <p:spPr>
          <a:xfrm>
            <a:off x="168166" y="290403"/>
            <a:ext cx="10972800" cy="434810"/>
          </a:xfrm>
        </p:spPr>
        <p:txBody>
          <a:bodyPr>
            <a:normAutofit fontScale="90000"/>
          </a:bodyPr>
          <a:lstStyle/>
          <a:p>
            <a:pPr fontAlgn="base"/>
            <a:r>
              <a:rPr lang="it-IT" sz="2700" dirty="0">
                <a:solidFill>
                  <a:srgbClr val="2D2D2D"/>
                </a:solidFill>
                <a:effectLst/>
              </a:rPr>
              <a:t>In ce instrumente financiare putem </a:t>
            </a:r>
            <a:r>
              <a:rPr lang="it-IT" sz="2700" dirty="0" smtClean="0">
                <a:solidFill>
                  <a:srgbClr val="2D2D2D"/>
                </a:solidFill>
                <a:effectLst/>
              </a:rPr>
              <a:t>investi?</a:t>
            </a:r>
            <a:r>
              <a:rPr lang="it-IT" sz="2400" dirty="0">
                <a:solidFill>
                  <a:srgbClr val="2D2D2D"/>
                </a:solidFill>
                <a:effectLst/>
              </a:rPr>
              <a:t/>
            </a:r>
            <a:br>
              <a:rPr lang="it-IT" sz="2400" dirty="0">
                <a:solidFill>
                  <a:srgbClr val="2D2D2D"/>
                </a:solidFill>
                <a:effectLst/>
              </a:rPr>
            </a:b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745419" y="4335517"/>
            <a:ext cx="6763407" cy="2404898"/>
          </a:xfrm>
          <a:prstGeom prst="rect">
            <a:avLst/>
          </a:prstGeom>
        </p:spPr>
      </p:pic>
    </p:spTree>
    <p:extLst>
      <p:ext uri="{BB962C8B-B14F-4D97-AF65-F5344CB8AC3E}">
        <p14:creationId xmlns:p14="http://schemas.microsoft.com/office/powerpoint/2010/main" val="950348084"/>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2224" y="969579"/>
            <a:ext cx="11981792" cy="5265683"/>
          </a:xfrm>
        </p:spPr>
        <p:txBody>
          <a:bodyPr>
            <a:noAutofit/>
          </a:bodyPr>
          <a:lstStyle/>
          <a:p>
            <a:pPr algn="just" fontAlgn="base"/>
            <a:r>
              <a:rPr lang="en-GB" sz="2000" dirty="0" err="1">
                <a:solidFill>
                  <a:srgbClr val="3A3A3A"/>
                </a:solidFill>
              </a:rPr>
              <a:t>Principalele</a:t>
            </a:r>
            <a:r>
              <a:rPr lang="en-GB" sz="2000" dirty="0">
                <a:solidFill>
                  <a:srgbClr val="3A3A3A"/>
                </a:solidFill>
              </a:rPr>
              <a:t> </a:t>
            </a:r>
            <a:r>
              <a:rPr lang="en-GB" sz="2000" dirty="0" err="1">
                <a:solidFill>
                  <a:srgbClr val="3A3A3A"/>
                </a:solidFill>
              </a:rPr>
              <a:t>valori</a:t>
            </a:r>
            <a:r>
              <a:rPr lang="en-GB" sz="2000" dirty="0">
                <a:solidFill>
                  <a:srgbClr val="3A3A3A"/>
                </a:solidFill>
              </a:rPr>
              <a:t> </a:t>
            </a:r>
            <a:r>
              <a:rPr lang="en-GB" sz="2000" dirty="0" err="1">
                <a:solidFill>
                  <a:srgbClr val="3A3A3A"/>
                </a:solidFill>
              </a:rPr>
              <a:t>mobiliare</a:t>
            </a:r>
            <a:r>
              <a:rPr lang="en-GB" sz="2000" dirty="0">
                <a:solidFill>
                  <a:srgbClr val="3A3A3A"/>
                </a:solidFill>
              </a:rPr>
              <a:t> </a:t>
            </a:r>
            <a:r>
              <a:rPr lang="en-GB" sz="2000" dirty="0" err="1">
                <a:solidFill>
                  <a:srgbClr val="3A3A3A"/>
                </a:solidFill>
              </a:rPr>
              <a:t>pe</a:t>
            </a:r>
            <a:r>
              <a:rPr lang="en-GB" sz="2000" dirty="0">
                <a:solidFill>
                  <a:srgbClr val="3A3A3A"/>
                </a:solidFill>
              </a:rPr>
              <a:t> care le </a:t>
            </a:r>
            <a:r>
              <a:rPr lang="en-GB" sz="2000" dirty="0" err="1">
                <a:solidFill>
                  <a:srgbClr val="3A3A3A"/>
                </a:solidFill>
              </a:rPr>
              <a:t>intalnim</a:t>
            </a:r>
            <a:r>
              <a:rPr lang="en-GB" sz="2000" dirty="0">
                <a:solidFill>
                  <a:srgbClr val="3A3A3A"/>
                </a:solidFill>
              </a:rPr>
              <a:t> </a:t>
            </a:r>
            <a:r>
              <a:rPr lang="en-GB" sz="2000" dirty="0" err="1">
                <a:solidFill>
                  <a:srgbClr val="3A3A3A"/>
                </a:solidFill>
              </a:rPr>
              <a:t>pe</a:t>
            </a:r>
            <a:r>
              <a:rPr lang="en-GB" sz="2000" dirty="0">
                <a:solidFill>
                  <a:srgbClr val="3A3A3A"/>
                </a:solidFill>
              </a:rPr>
              <a:t> </a:t>
            </a:r>
            <a:r>
              <a:rPr lang="en-GB" sz="2000" dirty="0" err="1">
                <a:solidFill>
                  <a:srgbClr val="3A3A3A"/>
                </a:solidFill>
              </a:rPr>
              <a:t>piete</a:t>
            </a:r>
            <a:r>
              <a:rPr lang="en-GB" sz="2000" dirty="0">
                <a:solidFill>
                  <a:srgbClr val="3A3A3A"/>
                </a:solidFill>
              </a:rPr>
              <a:t> </a:t>
            </a:r>
            <a:r>
              <a:rPr lang="en-GB" sz="2000" dirty="0" err="1">
                <a:solidFill>
                  <a:srgbClr val="3A3A3A"/>
                </a:solidFill>
              </a:rPr>
              <a:t>sunt</a:t>
            </a:r>
            <a:r>
              <a:rPr lang="en-GB" sz="2000" dirty="0">
                <a:solidFill>
                  <a:srgbClr val="3A3A3A"/>
                </a:solidFill>
              </a:rPr>
              <a:t> </a:t>
            </a:r>
            <a:r>
              <a:rPr lang="en-GB" sz="2000" b="1" dirty="0" err="1">
                <a:solidFill>
                  <a:srgbClr val="3A3A3A"/>
                </a:solidFill>
              </a:rPr>
              <a:t>obligatiunile</a:t>
            </a:r>
            <a:r>
              <a:rPr lang="en-GB" sz="2000" dirty="0">
                <a:solidFill>
                  <a:srgbClr val="3A3A3A"/>
                </a:solidFill>
              </a:rPr>
              <a:t> </a:t>
            </a:r>
            <a:r>
              <a:rPr lang="en-GB" sz="2000" dirty="0" err="1">
                <a:solidFill>
                  <a:srgbClr val="3A3A3A"/>
                </a:solidFill>
              </a:rPr>
              <a:t>si</a:t>
            </a:r>
            <a:r>
              <a:rPr lang="en-GB" sz="2000" dirty="0">
                <a:solidFill>
                  <a:srgbClr val="3A3A3A"/>
                </a:solidFill>
              </a:rPr>
              <a:t> </a:t>
            </a:r>
            <a:r>
              <a:rPr lang="en-GB" sz="2000" b="1" dirty="0" err="1">
                <a:solidFill>
                  <a:srgbClr val="3A3A3A"/>
                </a:solidFill>
              </a:rPr>
              <a:t>certificatele</a:t>
            </a:r>
            <a:r>
              <a:rPr lang="en-GB" sz="2000" dirty="0">
                <a:solidFill>
                  <a:srgbClr val="3A3A3A"/>
                </a:solidFill>
              </a:rPr>
              <a:t> – </a:t>
            </a:r>
            <a:r>
              <a:rPr lang="en-GB" sz="2000" dirty="0" err="1">
                <a:solidFill>
                  <a:srgbClr val="3A3A3A"/>
                </a:solidFill>
              </a:rPr>
              <a:t>acestea</a:t>
            </a:r>
            <a:r>
              <a:rPr lang="en-GB" sz="2000" dirty="0">
                <a:solidFill>
                  <a:srgbClr val="3A3A3A"/>
                </a:solidFill>
              </a:rPr>
              <a:t> </a:t>
            </a:r>
            <a:r>
              <a:rPr lang="en-GB" sz="2000" dirty="0" err="1">
                <a:solidFill>
                  <a:srgbClr val="3A3A3A"/>
                </a:solidFill>
              </a:rPr>
              <a:t>fiind</a:t>
            </a:r>
            <a:r>
              <a:rPr lang="en-GB" sz="2000" dirty="0">
                <a:solidFill>
                  <a:srgbClr val="3A3A3A"/>
                </a:solidFill>
              </a:rPr>
              <a:t> </a:t>
            </a:r>
            <a:r>
              <a:rPr lang="en-GB" sz="2000" dirty="0" err="1">
                <a:solidFill>
                  <a:srgbClr val="3A3A3A"/>
                </a:solidFill>
              </a:rPr>
              <a:t>titluri</a:t>
            </a:r>
            <a:r>
              <a:rPr lang="en-GB" sz="2000" dirty="0">
                <a:solidFill>
                  <a:srgbClr val="3A3A3A"/>
                </a:solidFill>
              </a:rPr>
              <a:t> cu </a:t>
            </a:r>
            <a:r>
              <a:rPr lang="en-GB" sz="2000" dirty="0" err="1">
                <a:solidFill>
                  <a:srgbClr val="3A3A3A"/>
                </a:solidFill>
              </a:rPr>
              <a:t>venit</a:t>
            </a:r>
            <a:r>
              <a:rPr lang="en-GB" sz="2000" dirty="0">
                <a:solidFill>
                  <a:srgbClr val="3A3A3A"/>
                </a:solidFill>
              </a:rPr>
              <a:t> fix (</a:t>
            </a:r>
            <a:r>
              <a:rPr lang="en-GB" sz="2000" dirty="0" err="1">
                <a:solidFill>
                  <a:srgbClr val="3A3A3A"/>
                </a:solidFill>
              </a:rPr>
              <a:t>sau</a:t>
            </a:r>
            <a:r>
              <a:rPr lang="en-GB" sz="2000" dirty="0">
                <a:solidFill>
                  <a:srgbClr val="3A3A3A"/>
                </a:solidFill>
              </a:rPr>
              <a:t> </a:t>
            </a:r>
            <a:r>
              <a:rPr lang="en-GB" sz="2000" dirty="0" err="1">
                <a:solidFill>
                  <a:srgbClr val="3A3A3A"/>
                </a:solidFill>
              </a:rPr>
              <a:t>instrumente</a:t>
            </a:r>
            <a:r>
              <a:rPr lang="en-GB" sz="2000" dirty="0">
                <a:solidFill>
                  <a:srgbClr val="3A3A3A"/>
                </a:solidFill>
              </a:rPr>
              <a:t> de </a:t>
            </a:r>
            <a:r>
              <a:rPr lang="en-GB" sz="2000" dirty="0" err="1">
                <a:solidFill>
                  <a:srgbClr val="3A3A3A"/>
                </a:solidFill>
              </a:rPr>
              <a:t>datorie</a:t>
            </a:r>
            <a:r>
              <a:rPr lang="en-GB" sz="2000" dirty="0">
                <a:solidFill>
                  <a:srgbClr val="3A3A3A"/>
                </a:solidFill>
              </a:rPr>
              <a:t>) </a:t>
            </a:r>
            <a:r>
              <a:rPr lang="en-GB" sz="2000" dirty="0" err="1">
                <a:solidFill>
                  <a:srgbClr val="3A3A3A"/>
                </a:solidFill>
              </a:rPr>
              <a:t>si</a:t>
            </a:r>
            <a:r>
              <a:rPr lang="en-GB" sz="2000" dirty="0">
                <a:solidFill>
                  <a:srgbClr val="3A3A3A"/>
                </a:solidFill>
              </a:rPr>
              <a:t> </a:t>
            </a:r>
            <a:r>
              <a:rPr lang="en-GB" sz="2000" dirty="0" err="1">
                <a:solidFill>
                  <a:srgbClr val="3A3A3A"/>
                </a:solidFill>
              </a:rPr>
              <a:t>actiunile</a:t>
            </a:r>
            <a:r>
              <a:rPr lang="en-GB" sz="2000" dirty="0">
                <a:solidFill>
                  <a:srgbClr val="3A3A3A"/>
                </a:solidFill>
              </a:rPr>
              <a:t> – </a:t>
            </a:r>
            <a:r>
              <a:rPr lang="en-GB" sz="2000" dirty="0" err="1">
                <a:solidFill>
                  <a:srgbClr val="3A3A3A"/>
                </a:solidFill>
              </a:rPr>
              <a:t>emise</a:t>
            </a:r>
            <a:r>
              <a:rPr lang="en-GB" sz="2000" dirty="0">
                <a:solidFill>
                  <a:srgbClr val="3A3A3A"/>
                </a:solidFill>
              </a:rPr>
              <a:t> </a:t>
            </a:r>
            <a:r>
              <a:rPr lang="en-GB" sz="2000" dirty="0" err="1">
                <a:solidFill>
                  <a:srgbClr val="3A3A3A"/>
                </a:solidFill>
              </a:rPr>
              <a:t>pe</a:t>
            </a:r>
            <a:r>
              <a:rPr lang="en-GB" sz="2000" dirty="0">
                <a:solidFill>
                  <a:srgbClr val="3A3A3A"/>
                </a:solidFill>
              </a:rPr>
              <a:t> </a:t>
            </a:r>
            <a:r>
              <a:rPr lang="en-GB" sz="2000" dirty="0" err="1">
                <a:solidFill>
                  <a:srgbClr val="3A3A3A"/>
                </a:solidFill>
              </a:rPr>
              <a:t>pietele</a:t>
            </a:r>
            <a:r>
              <a:rPr lang="en-GB" sz="2000" dirty="0">
                <a:solidFill>
                  <a:srgbClr val="3A3A3A"/>
                </a:solidFill>
              </a:rPr>
              <a:t> de </a:t>
            </a:r>
            <a:r>
              <a:rPr lang="en-GB" sz="2000" dirty="0" err="1">
                <a:solidFill>
                  <a:srgbClr val="3A3A3A"/>
                </a:solidFill>
              </a:rPr>
              <a:t>titluri</a:t>
            </a:r>
            <a:r>
              <a:rPr lang="en-GB" sz="2000" dirty="0">
                <a:solidFill>
                  <a:srgbClr val="3A3A3A"/>
                </a:solidFill>
              </a:rPr>
              <a:t> de </a:t>
            </a:r>
            <a:r>
              <a:rPr lang="en-GB" sz="2000" dirty="0" err="1">
                <a:solidFill>
                  <a:srgbClr val="3A3A3A"/>
                </a:solidFill>
              </a:rPr>
              <a:t>valoare</a:t>
            </a:r>
            <a:r>
              <a:rPr lang="en-GB" sz="2000" dirty="0">
                <a:solidFill>
                  <a:srgbClr val="3A3A3A"/>
                </a:solidFill>
              </a:rPr>
              <a:t>.</a:t>
            </a:r>
          </a:p>
          <a:p>
            <a:pPr algn="just" fontAlgn="base"/>
            <a:r>
              <a:rPr lang="en-GB" sz="2000" b="1" dirty="0" err="1">
                <a:solidFill>
                  <a:srgbClr val="3A3A3A"/>
                </a:solidFill>
              </a:rPr>
              <a:t>Obligatiunile</a:t>
            </a:r>
            <a:r>
              <a:rPr lang="en-GB" sz="2000" b="1" dirty="0">
                <a:solidFill>
                  <a:srgbClr val="3A3A3A"/>
                </a:solidFill>
              </a:rPr>
              <a:t> </a:t>
            </a:r>
            <a:r>
              <a:rPr lang="en-GB" sz="2000" b="1" dirty="0" err="1">
                <a:solidFill>
                  <a:srgbClr val="3A3A3A"/>
                </a:solidFill>
              </a:rPr>
              <a:t>si</a:t>
            </a:r>
            <a:r>
              <a:rPr lang="en-GB" sz="2000" b="1" dirty="0">
                <a:solidFill>
                  <a:srgbClr val="3A3A3A"/>
                </a:solidFill>
              </a:rPr>
              <a:t> </a:t>
            </a:r>
            <a:r>
              <a:rPr lang="en-GB" sz="2000" b="1" dirty="0" err="1">
                <a:solidFill>
                  <a:srgbClr val="3A3A3A"/>
                </a:solidFill>
              </a:rPr>
              <a:t>certificatele</a:t>
            </a:r>
            <a:r>
              <a:rPr lang="en-GB" sz="2000" dirty="0">
                <a:solidFill>
                  <a:srgbClr val="3A3A3A"/>
                </a:solidFill>
              </a:rPr>
              <a:t> </a:t>
            </a:r>
            <a:r>
              <a:rPr lang="en-GB" sz="2000" dirty="0" err="1">
                <a:solidFill>
                  <a:srgbClr val="3A3A3A"/>
                </a:solidFill>
              </a:rPr>
              <a:t>sunt</a:t>
            </a:r>
            <a:r>
              <a:rPr lang="en-GB" sz="2000" dirty="0">
                <a:solidFill>
                  <a:srgbClr val="3A3A3A"/>
                </a:solidFill>
              </a:rPr>
              <a:t> </a:t>
            </a:r>
            <a:r>
              <a:rPr lang="en-GB" sz="2000" dirty="0" err="1">
                <a:solidFill>
                  <a:srgbClr val="3A3A3A"/>
                </a:solidFill>
              </a:rPr>
              <a:t>instrumente</a:t>
            </a:r>
            <a:r>
              <a:rPr lang="en-GB" sz="2000" dirty="0">
                <a:solidFill>
                  <a:srgbClr val="3A3A3A"/>
                </a:solidFill>
              </a:rPr>
              <a:t> </a:t>
            </a:r>
            <a:r>
              <a:rPr lang="en-GB" sz="2000" dirty="0" err="1">
                <a:solidFill>
                  <a:srgbClr val="3A3A3A"/>
                </a:solidFill>
              </a:rPr>
              <a:t>financiare</a:t>
            </a:r>
            <a:r>
              <a:rPr lang="en-GB" sz="2000" dirty="0">
                <a:solidFill>
                  <a:srgbClr val="3A3A3A"/>
                </a:solidFill>
              </a:rPr>
              <a:t> considerate </a:t>
            </a:r>
            <a:r>
              <a:rPr lang="en-GB" sz="2000" dirty="0" err="1">
                <a:solidFill>
                  <a:srgbClr val="3A3A3A"/>
                </a:solidFill>
              </a:rPr>
              <a:t>ca</a:t>
            </a:r>
            <a:r>
              <a:rPr lang="en-GB" sz="2000" dirty="0">
                <a:solidFill>
                  <a:srgbClr val="3A3A3A"/>
                </a:solidFill>
              </a:rPr>
              <a:t> </a:t>
            </a:r>
            <a:r>
              <a:rPr lang="en-GB" sz="2000" dirty="0" err="1">
                <a:solidFill>
                  <a:srgbClr val="3A3A3A"/>
                </a:solidFill>
              </a:rPr>
              <a:t>avand</a:t>
            </a:r>
            <a:r>
              <a:rPr lang="en-GB" sz="2000" dirty="0">
                <a:solidFill>
                  <a:srgbClr val="3A3A3A"/>
                </a:solidFill>
              </a:rPr>
              <a:t>, de </a:t>
            </a:r>
            <a:r>
              <a:rPr lang="en-GB" sz="2000" dirty="0" err="1">
                <a:solidFill>
                  <a:srgbClr val="3A3A3A"/>
                </a:solidFill>
              </a:rPr>
              <a:t>obicei</a:t>
            </a:r>
            <a:r>
              <a:rPr lang="en-GB" sz="2000" dirty="0">
                <a:solidFill>
                  <a:srgbClr val="3A3A3A"/>
                </a:solidFill>
              </a:rPr>
              <a:t>, un</a:t>
            </a:r>
            <a:r>
              <a:rPr lang="en-GB" sz="2000" b="1" dirty="0">
                <a:solidFill>
                  <a:srgbClr val="3A3A3A"/>
                </a:solidFill>
              </a:rPr>
              <a:t> </a:t>
            </a:r>
            <a:r>
              <a:rPr lang="en-GB" sz="2000" b="1" dirty="0" err="1">
                <a:solidFill>
                  <a:srgbClr val="3A3A3A"/>
                </a:solidFill>
              </a:rPr>
              <a:t>risc</a:t>
            </a:r>
            <a:r>
              <a:rPr lang="en-GB" sz="2000" dirty="0">
                <a:solidFill>
                  <a:srgbClr val="3A3A3A"/>
                </a:solidFill>
              </a:rPr>
              <a:t> </a:t>
            </a:r>
            <a:r>
              <a:rPr lang="en-GB" sz="2000" dirty="0" err="1">
                <a:solidFill>
                  <a:srgbClr val="3A3A3A"/>
                </a:solidFill>
              </a:rPr>
              <a:t>atasat</a:t>
            </a:r>
            <a:r>
              <a:rPr lang="en-GB" sz="2000" dirty="0">
                <a:solidFill>
                  <a:srgbClr val="3A3A3A"/>
                </a:solidFill>
              </a:rPr>
              <a:t> (</a:t>
            </a:r>
            <a:r>
              <a:rPr lang="en-GB" sz="2000" dirty="0" err="1">
                <a:solidFill>
                  <a:srgbClr val="3A3A3A"/>
                </a:solidFill>
              </a:rPr>
              <a:t>risc</a:t>
            </a:r>
            <a:r>
              <a:rPr lang="en-GB" sz="2000" dirty="0">
                <a:solidFill>
                  <a:srgbClr val="3A3A3A"/>
                </a:solidFill>
              </a:rPr>
              <a:t> de </a:t>
            </a:r>
            <a:r>
              <a:rPr lang="en-GB" sz="2000" dirty="0" err="1">
                <a:solidFill>
                  <a:srgbClr val="3A3A3A"/>
                </a:solidFill>
              </a:rPr>
              <a:t>piata</a:t>
            </a:r>
            <a:r>
              <a:rPr lang="en-GB" sz="2000" dirty="0">
                <a:solidFill>
                  <a:srgbClr val="3A3A3A"/>
                </a:solidFill>
              </a:rPr>
              <a:t>) </a:t>
            </a:r>
            <a:r>
              <a:rPr lang="en-GB" sz="2000" b="1" dirty="0" err="1">
                <a:solidFill>
                  <a:srgbClr val="3A3A3A"/>
                </a:solidFill>
              </a:rPr>
              <a:t>mai</a:t>
            </a:r>
            <a:r>
              <a:rPr lang="en-GB" sz="2000" b="1" dirty="0">
                <a:solidFill>
                  <a:srgbClr val="3A3A3A"/>
                </a:solidFill>
              </a:rPr>
              <a:t> </a:t>
            </a:r>
            <a:r>
              <a:rPr lang="en-GB" sz="2000" b="1" dirty="0" err="1">
                <a:solidFill>
                  <a:srgbClr val="3A3A3A"/>
                </a:solidFill>
              </a:rPr>
              <a:t>mic</a:t>
            </a:r>
            <a:r>
              <a:rPr lang="en-GB" sz="2000" dirty="0">
                <a:solidFill>
                  <a:srgbClr val="3A3A3A"/>
                </a:solidFill>
              </a:rPr>
              <a:t> </a:t>
            </a:r>
            <a:r>
              <a:rPr lang="en-GB" sz="2000" dirty="0" err="1">
                <a:solidFill>
                  <a:srgbClr val="3A3A3A"/>
                </a:solidFill>
              </a:rPr>
              <a:t>decat</a:t>
            </a:r>
            <a:r>
              <a:rPr lang="en-GB" sz="2000" dirty="0">
                <a:solidFill>
                  <a:srgbClr val="3A3A3A"/>
                </a:solidFill>
              </a:rPr>
              <a:t> </a:t>
            </a:r>
            <a:r>
              <a:rPr lang="en-GB" sz="2000" b="1" dirty="0" err="1">
                <a:solidFill>
                  <a:srgbClr val="3A3A3A"/>
                </a:solidFill>
              </a:rPr>
              <a:t>titlurile</a:t>
            </a:r>
            <a:r>
              <a:rPr lang="en-GB" sz="2000" b="1" dirty="0">
                <a:solidFill>
                  <a:srgbClr val="3A3A3A"/>
                </a:solidFill>
              </a:rPr>
              <a:t> de </a:t>
            </a:r>
            <a:r>
              <a:rPr lang="en-GB" sz="2000" b="1" dirty="0" err="1">
                <a:solidFill>
                  <a:srgbClr val="3A3A3A"/>
                </a:solidFill>
              </a:rPr>
              <a:t>valoare</a:t>
            </a:r>
            <a:r>
              <a:rPr lang="en-GB" sz="2000" dirty="0">
                <a:solidFill>
                  <a:srgbClr val="3A3A3A"/>
                </a:solidFill>
              </a:rPr>
              <a:t> (</a:t>
            </a:r>
            <a:r>
              <a:rPr lang="en-GB" sz="2000" b="1" dirty="0" err="1">
                <a:solidFill>
                  <a:srgbClr val="3A3A3A"/>
                </a:solidFill>
              </a:rPr>
              <a:t>actiunile</a:t>
            </a:r>
            <a:r>
              <a:rPr lang="en-GB" sz="2000" dirty="0">
                <a:solidFill>
                  <a:srgbClr val="3A3A3A"/>
                </a:solidFill>
              </a:rPr>
              <a:t>). </a:t>
            </a:r>
            <a:r>
              <a:rPr lang="en-GB" sz="2000" dirty="0" err="1">
                <a:solidFill>
                  <a:srgbClr val="3A3A3A"/>
                </a:solidFill>
              </a:rPr>
              <a:t>Riscul</a:t>
            </a:r>
            <a:r>
              <a:rPr lang="en-GB" sz="2000" dirty="0">
                <a:solidFill>
                  <a:srgbClr val="3A3A3A"/>
                </a:solidFill>
              </a:rPr>
              <a:t> </a:t>
            </a:r>
            <a:r>
              <a:rPr lang="en-GB" sz="2000" dirty="0" err="1">
                <a:solidFill>
                  <a:srgbClr val="3A3A3A"/>
                </a:solidFill>
              </a:rPr>
              <a:t>lor</a:t>
            </a:r>
            <a:r>
              <a:rPr lang="en-GB" sz="2000" dirty="0">
                <a:solidFill>
                  <a:srgbClr val="3A3A3A"/>
                </a:solidFill>
              </a:rPr>
              <a:t> de </a:t>
            </a:r>
            <a:r>
              <a:rPr lang="en-GB" sz="2000" dirty="0" err="1">
                <a:solidFill>
                  <a:srgbClr val="3A3A3A"/>
                </a:solidFill>
              </a:rPr>
              <a:t>piata</a:t>
            </a:r>
            <a:r>
              <a:rPr lang="en-GB" sz="2000" dirty="0">
                <a:solidFill>
                  <a:srgbClr val="3A3A3A"/>
                </a:solidFill>
              </a:rPr>
              <a:t> include </a:t>
            </a:r>
            <a:r>
              <a:rPr lang="en-GB" sz="2000" b="1" dirty="0" err="1">
                <a:solidFill>
                  <a:srgbClr val="3A3A3A"/>
                </a:solidFill>
              </a:rPr>
              <a:t>riscul</a:t>
            </a:r>
            <a:r>
              <a:rPr lang="en-GB" sz="2000" b="1" dirty="0">
                <a:solidFill>
                  <a:srgbClr val="3A3A3A"/>
                </a:solidFill>
              </a:rPr>
              <a:t> de credit</a:t>
            </a:r>
            <a:r>
              <a:rPr lang="en-GB" sz="2000" dirty="0">
                <a:solidFill>
                  <a:srgbClr val="3A3A3A"/>
                </a:solidFill>
              </a:rPr>
              <a:t> (</a:t>
            </a:r>
            <a:r>
              <a:rPr lang="en-GB" sz="2000" dirty="0" err="1">
                <a:solidFill>
                  <a:srgbClr val="3A3A3A"/>
                </a:solidFill>
              </a:rPr>
              <a:t>adica</a:t>
            </a:r>
            <a:r>
              <a:rPr lang="en-GB" sz="2000" dirty="0">
                <a:solidFill>
                  <a:srgbClr val="3A3A3A"/>
                </a:solidFill>
              </a:rPr>
              <a:t> </a:t>
            </a:r>
            <a:r>
              <a:rPr lang="en-GB" sz="2000" dirty="0" err="1">
                <a:solidFill>
                  <a:srgbClr val="3A3A3A"/>
                </a:solidFill>
              </a:rPr>
              <a:t>bonitatea</a:t>
            </a:r>
            <a:r>
              <a:rPr lang="en-GB" sz="2000" dirty="0">
                <a:solidFill>
                  <a:srgbClr val="3A3A3A"/>
                </a:solidFill>
              </a:rPr>
              <a:t> – </a:t>
            </a:r>
            <a:r>
              <a:rPr lang="en-GB" sz="2000" dirty="0" err="1">
                <a:solidFill>
                  <a:srgbClr val="3A3A3A"/>
                </a:solidFill>
              </a:rPr>
              <a:t>increderea</a:t>
            </a:r>
            <a:r>
              <a:rPr lang="en-GB" sz="2000" dirty="0">
                <a:solidFill>
                  <a:srgbClr val="3A3A3A"/>
                </a:solidFill>
              </a:rPr>
              <a:t> – </a:t>
            </a:r>
            <a:r>
              <a:rPr lang="en-GB" sz="2000" dirty="0" err="1">
                <a:solidFill>
                  <a:srgbClr val="3A3A3A"/>
                </a:solidFill>
              </a:rPr>
              <a:t>emitentului</a:t>
            </a:r>
            <a:r>
              <a:rPr lang="en-GB" sz="2000" dirty="0">
                <a:solidFill>
                  <a:srgbClr val="3A3A3A"/>
                </a:solidFill>
              </a:rPr>
              <a:t>), </a:t>
            </a:r>
            <a:r>
              <a:rPr lang="en-GB" sz="2000" b="1" dirty="0" err="1">
                <a:solidFill>
                  <a:srgbClr val="3A3A3A"/>
                </a:solidFill>
              </a:rPr>
              <a:t>riscul</a:t>
            </a:r>
            <a:r>
              <a:rPr lang="en-GB" sz="2000" b="1" dirty="0">
                <a:solidFill>
                  <a:srgbClr val="3A3A3A"/>
                </a:solidFill>
              </a:rPr>
              <a:t> de </a:t>
            </a:r>
            <a:r>
              <a:rPr lang="en-GB" sz="2000" b="1" dirty="0" err="1">
                <a:solidFill>
                  <a:srgbClr val="3A3A3A"/>
                </a:solidFill>
              </a:rPr>
              <a:t>tara</a:t>
            </a:r>
            <a:r>
              <a:rPr lang="en-GB" sz="2000" dirty="0">
                <a:solidFill>
                  <a:srgbClr val="3A3A3A"/>
                </a:solidFill>
              </a:rPr>
              <a:t> (</a:t>
            </a:r>
            <a:r>
              <a:rPr lang="en-GB" sz="2000" dirty="0" err="1">
                <a:solidFill>
                  <a:srgbClr val="3A3A3A"/>
                </a:solidFill>
              </a:rPr>
              <a:t>unde</a:t>
            </a:r>
            <a:r>
              <a:rPr lang="en-GB" sz="2000" dirty="0">
                <a:solidFill>
                  <a:srgbClr val="3A3A3A"/>
                </a:solidFill>
              </a:rPr>
              <a:t> </a:t>
            </a:r>
            <a:r>
              <a:rPr lang="en-GB" sz="2000" dirty="0" err="1">
                <a:solidFill>
                  <a:srgbClr val="3A3A3A"/>
                </a:solidFill>
              </a:rPr>
              <a:t>stabilitatea</a:t>
            </a:r>
            <a:r>
              <a:rPr lang="en-GB" sz="2000" dirty="0">
                <a:solidFill>
                  <a:srgbClr val="3A3A3A"/>
                </a:solidFill>
              </a:rPr>
              <a:t> </a:t>
            </a:r>
            <a:r>
              <a:rPr lang="en-GB" sz="2000" dirty="0" err="1">
                <a:solidFill>
                  <a:srgbClr val="3A3A3A"/>
                </a:solidFill>
              </a:rPr>
              <a:t>guvernului</a:t>
            </a:r>
            <a:r>
              <a:rPr lang="en-GB" sz="2000" dirty="0">
                <a:solidFill>
                  <a:srgbClr val="3A3A3A"/>
                </a:solidFill>
              </a:rPr>
              <a:t> </a:t>
            </a:r>
            <a:r>
              <a:rPr lang="en-GB" sz="2000" dirty="0" err="1">
                <a:solidFill>
                  <a:srgbClr val="3A3A3A"/>
                </a:solidFill>
              </a:rPr>
              <a:t>si</a:t>
            </a:r>
            <a:r>
              <a:rPr lang="en-GB" sz="2000" dirty="0">
                <a:solidFill>
                  <a:srgbClr val="3A3A3A"/>
                </a:solidFill>
              </a:rPr>
              <a:t> a </a:t>
            </a:r>
            <a:r>
              <a:rPr lang="en-GB" sz="2000" dirty="0" err="1">
                <a:solidFill>
                  <a:srgbClr val="3A3A3A"/>
                </a:solidFill>
              </a:rPr>
              <a:t>economiei</a:t>
            </a:r>
            <a:r>
              <a:rPr lang="en-GB" sz="2000" dirty="0">
                <a:solidFill>
                  <a:srgbClr val="3A3A3A"/>
                </a:solidFill>
              </a:rPr>
              <a:t> de </a:t>
            </a:r>
            <a:r>
              <a:rPr lang="en-GB" sz="2000" dirty="0" err="1">
                <a:solidFill>
                  <a:srgbClr val="3A3A3A"/>
                </a:solidFill>
              </a:rPr>
              <a:t>ansamblu</a:t>
            </a:r>
            <a:r>
              <a:rPr lang="en-GB" sz="2000" dirty="0">
                <a:solidFill>
                  <a:srgbClr val="3A3A3A"/>
                </a:solidFill>
              </a:rPr>
              <a:t> ale </a:t>
            </a:r>
            <a:r>
              <a:rPr lang="en-GB" sz="2000" dirty="0" err="1">
                <a:solidFill>
                  <a:srgbClr val="3A3A3A"/>
                </a:solidFill>
              </a:rPr>
              <a:t>acesteia</a:t>
            </a:r>
            <a:r>
              <a:rPr lang="en-GB" sz="2000" dirty="0">
                <a:solidFill>
                  <a:srgbClr val="3A3A3A"/>
                </a:solidFill>
              </a:rPr>
              <a:t> </a:t>
            </a:r>
            <a:r>
              <a:rPr lang="en-GB" sz="2000" dirty="0" err="1">
                <a:solidFill>
                  <a:srgbClr val="3A3A3A"/>
                </a:solidFill>
              </a:rPr>
              <a:t>joaca</a:t>
            </a:r>
            <a:r>
              <a:rPr lang="en-GB" sz="2000" dirty="0">
                <a:solidFill>
                  <a:srgbClr val="3A3A3A"/>
                </a:solidFill>
              </a:rPr>
              <a:t> </a:t>
            </a:r>
            <a:r>
              <a:rPr lang="en-GB" sz="2000" dirty="0" err="1">
                <a:solidFill>
                  <a:srgbClr val="3A3A3A"/>
                </a:solidFill>
              </a:rPr>
              <a:t>rolul</a:t>
            </a:r>
            <a:r>
              <a:rPr lang="en-GB" sz="2000" dirty="0">
                <a:solidFill>
                  <a:srgbClr val="3A3A3A"/>
                </a:solidFill>
              </a:rPr>
              <a:t> principal – de </a:t>
            </a:r>
            <a:r>
              <a:rPr lang="en-GB" sz="2000" dirty="0" err="1">
                <a:solidFill>
                  <a:srgbClr val="3A3A3A"/>
                </a:solidFill>
              </a:rPr>
              <a:t>exemplu</a:t>
            </a:r>
            <a:r>
              <a:rPr lang="en-GB" sz="2000" dirty="0">
                <a:solidFill>
                  <a:srgbClr val="3A3A3A"/>
                </a:solidFill>
              </a:rPr>
              <a:t>, </a:t>
            </a:r>
            <a:r>
              <a:rPr lang="en-GB" sz="2000" dirty="0" err="1">
                <a:solidFill>
                  <a:srgbClr val="3A3A3A"/>
                </a:solidFill>
              </a:rPr>
              <a:t>ati</a:t>
            </a:r>
            <a:r>
              <a:rPr lang="en-GB" sz="2000" dirty="0">
                <a:solidFill>
                  <a:srgbClr val="3A3A3A"/>
                </a:solidFill>
              </a:rPr>
              <a:t> </a:t>
            </a:r>
            <a:r>
              <a:rPr lang="en-GB" sz="2000" dirty="0" err="1">
                <a:solidFill>
                  <a:srgbClr val="3A3A3A"/>
                </a:solidFill>
              </a:rPr>
              <a:t>investi</a:t>
            </a:r>
            <a:r>
              <a:rPr lang="en-GB" sz="2000" dirty="0">
                <a:solidFill>
                  <a:srgbClr val="3A3A3A"/>
                </a:solidFill>
              </a:rPr>
              <a:t> cu </a:t>
            </a:r>
            <a:r>
              <a:rPr lang="en-GB" sz="2000" dirty="0" err="1">
                <a:solidFill>
                  <a:srgbClr val="3A3A3A"/>
                </a:solidFill>
              </a:rPr>
              <a:t>incredere</a:t>
            </a:r>
            <a:r>
              <a:rPr lang="en-GB" sz="2000" dirty="0">
                <a:solidFill>
                  <a:srgbClr val="3A3A3A"/>
                </a:solidFill>
              </a:rPr>
              <a:t> in </a:t>
            </a:r>
            <a:r>
              <a:rPr lang="en-GB" sz="2000" dirty="0" err="1">
                <a:solidFill>
                  <a:srgbClr val="3A3A3A"/>
                </a:solidFill>
              </a:rPr>
              <a:t>obligatiuni</a:t>
            </a:r>
            <a:r>
              <a:rPr lang="en-GB" sz="2000" dirty="0">
                <a:solidFill>
                  <a:srgbClr val="3A3A3A"/>
                </a:solidFill>
              </a:rPr>
              <a:t> </a:t>
            </a:r>
            <a:r>
              <a:rPr lang="en-GB" sz="2000" dirty="0" err="1">
                <a:solidFill>
                  <a:srgbClr val="3A3A3A"/>
                </a:solidFill>
              </a:rPr>
              <a:t>emise</a:t>
            </a:r>
            <a:r>
              <a:rPr lang="en-GB" sz="2000" dirty="0">
                <a:solidFill>
                  <a:srgbClr val="3A3A3A"/>
                </a:solidFill>
              </a:rPr>
              <a:t> de </a:t>
            </a:r>
            <a:r>
              <a:rPr lang="en-GB" sz="2000" dirty="0" err="1">
                <a:solidFill>
                  <a:srgbClr val="3A3A3A"/>
                </a:solidFill>
              </a:rPr>
              <a:t>Coreea</a:t>
            </a:r>
            <a:r>
              <a:rPr lang="en-GB" sz="2000" dirty="0">
                <a:solidFill>
                  <a:srgbClr val="3A3A3A"/>
                </a:solidFill>
              </a:rPr>
              <a:t> de Nord?) </a:t>
            </a:r>
            <a:r>
              <a:rPr lang="en-GB" sz="2000" dirty="0" err="1">
                <a:solidFill>
                  <a:srgbClr val="3A3A3A"/>
                </a:solidFill>
              </a:rPr>
              <a:t>si</a:t>
            </a:r>
            <a:r>
              <a:rPr lang="en-GB" sz="2000" dirty="0">
                <a:solidFill>
                  <a:srgbClr val="3A3A3A"/>
                </a:solidFill>
              </a:rPr>
              <a:t> </a:t>
            </a:r>
            <a:r>
              <a:rPr lang="en-GB" sz="2000" b="1" dirty="0" err="1">
                <a:solidFill>
                  <a:srgbClr val="3A3A3A"/>
                </a:solidFill>
              </a:rPr>
              <a:t>riscul</a:t>
            </a:r>
            <a:r>
              <a:rPr lang="en-GB" sz="2000" b="1" dirty="0">
                <a:solidFill>
                  <a:srgbClr val="3A3A3A"/>
                </a:solidFill>
              </a:rPr>
              <a:t> industrial</a:t>
            </a:r>
            <a:r>
              <a:rPr lang="en-GB" sz="2000" dirty="0">
                <a:solidFill>
                  <a:srgbClr val="3A3A3A"/>
                </a:solidFill>
              </a:rPr>
              <a:t> (</a:t>
            </a:r>
            <a:r>
              <a:rPr lang="en-GB" sz="2000" dirty="0" err="1">
                <a:solidFill>
                  <a:srgbClr val="3A3A3A"/>
                </a:solidFill>
              </a:rPr>
              <a:t>volatilitatea</a:t>
            </a:r>
            <a:r>
              <a:rPr lang="en-GB" sz="2000" dirty="0">
                <a:solidFill>
                  <a:srgbClr val="3A3A3A"/>
                </a:solidFill>
              </a:rPr>
              <a:t> </a:t>
            </a:r>
            <a:r>
              <a:rPr lang="en-GB" sz="2000" dirty="0" err="1">
                <a:solidFill>
                  <a:srgbClr val="3A3A3A"/>
                </a:solidFill>
              </a:rPr>
              <a:t>activitatii</a:t>
            </a:r>
            <a:r>
              <a:rPr lang="en-GB" sz="2000" dirty="0">
                <a:solidFill>
                  <a:srgbClr val="3A3A3A"/>
                </a:solidFill>
              </a:rPr>
              <a:t> </a:t>
            </a:r>
            <a:r>
              <a:rPr lang="en-GB" sz="2000" dirty="0" err="1">
                <a:solidFill>
                  <a:srgbClr val="3A3A3A"/>
                </a:solidFill>
              </a:rPr>
              <a:t>sau</a:t>
            </a:r>
            <a:r>
              <a:rPr lang="en-GB" sz="2000" dirty="0">
                <a:solidFill>
                  <a:srgbClr val="3A3A3A"/>
                </a:solidFill>
              </a:rPr>
              <a:t> a </a:t>
            </a:r>
            <a:r>
              <a:rPr lang="en-GB" sz="2000" dirty="0" err="1">
                <a:solidFill>
                  <a:srgbClr val="3A3A3A"/>
                </a:solidFill>
              </a:rPr>
              <a:t>sectorului</a:t>
            </a:r>
            <a:r>
              <a:rPr lang="en-GB" sz="2000" dirty="0">
                <a:solidFill>
                  <a:srgbClr val="3A3A3A"/>
                </a:solidFill>
              </a:rPr>
              <a:t> industrial </a:t>
            </a:r>
            <a:r>
              <a:rPr lang="en-GB" sz="2000" dirty="0" err="1">
                <a:solidFill>
                  <a:srgbClr val="3A3A3A"/>
                </a:solidFill>
              </a:rPr>
              <a:t>respectiv</a:t>
            </a:r>
            <a:r>
              <a:rPr lang="en-GB" sz="2000" dirty="0">
                <a:solidFill>
                  <a:srgbClr val="3A3A3A"/>
                </a:solidFill>
              </a:rPr>
              <a:t>). </a:t>
            </a:r>
            <a:r>
              <a:rPr lang="en-GB" sz="2000" dirty="0" err="1">
                <a:solidFill>
                  <a:srgbClr val="3A3A3A"/>
                </a:solidFill>
              </a:rPr>
              <a:t>Riscul</a:t>
            </a:r>
            <a:r>
              <a:rPr lang="en-GB" sz="2000" dirty="0">
                <a:solidFill>
                  <a:srgbClr val="3A3A3A"/>
                </a:solidFill>
              </a:rPr>
              <a:t> </a:t>
            </a:r>
            <a:r>
              <a:rPr lang="en-GB" sz="2000" dirty="0" err="1">
                <a:solidFill>
                  <a:srgbClr val="3A3A3A"/>
                </a:solidFill>
              </a:rPr>
              <a:t>mai</a:t>
            </a:r>
            <a:r>
              <a:rPr lang="en-GB" sz="2000" dirty="0">
                <a:solidFill>
                  <a:srgbClr val="3A3A3A"/>
                </a:solidFill>
              </a:rPr>
              <a:t> </a:t>
            </a:r>
            <a:r>
              <a:rPr lang="en-GB" sz="2000" dirty="0" err="1">
                <a:solidFill>
                  <a:srgbClr val="3A3A3A"/>
                </a:solidFill>
              </a:rPr>
              <a:t>mic</a:t>
            </a:r>
            <a:r>
              <a:rPr lang="en-GB" sz="2000" dirty="0">
                <a:solidFill>
                  <a:srgbClr val="3A3A3A"/>
                </a:solidFill>
              </a:rPr>
              <a:t> de </a:t>
            </a:r>
            <a:r>
              <a:rPr lang="en-GB" sz="2000" dirty="0" err="1">
                <a:solidFill>
                  <a:srgbClr val="3A3A3A"/>
                </a:solidFill>
              </a:rPr>
              <a:t>piata</a:t>
            </a:r>
            <a:r>
              <a:rPr lang="en-GB" sz="2000" dirty="0">
                <a:solidFill>
                  <a:srgbClr val="3A3A3A"/>
                </a:solidFill>
              </a:rPr>
              <a:t> vine la </a:t>
            </a:r>
            <a:r>
              <a:rPr lang="en-GB" sz="2000" dirty="0" err="1">
                <a:solidFill>
                  <a:srgbClr val="3A3A3A"/>
                </a:solidFill>
              </a:rPr>
              <a:t>pachet</a:t>
            </a:r>
            <a:r>
              <a:rPr lang="en-GB" sz="2000" dirty="0">
                <a:solidFill>
                  <a:srgbClr val="3A3A3A"/>
                </a:solidFill>
              </a:rPr>
              <a:t> cu o </a:t>
            </a:r>
            <a:r>
              <a:rPr lang="en-GB" sz="2000" dirty="0" err="1">
                <a:solidFill>
                  <a:srgbClr val="3A3A3A"/>
                </a:solidFill>
              </a:rPr>
              <a:t>recompensa</a:t>
            </a:r>
            <a:r>
              <a:rPr lang="en-GB" sz="2000" dirty="0">
                <a:solidFill>
                  <a:srgbClr val="3A3A3A"/>
                </a:solidFill>
              </a:rPr>
              <a:t> </a:t>
            </a:r>
            <a:r>
              <a:rPr lang="en-GB" sz="2000" dirty="0" err="1">
                <a:solidFill>
                  <a:srgbClr val="3A3A3A"/>
                </a:solidFill>
              </a:rPr>
              <a:t>mai</a:t>
            </a:r>
            <a:r>
              <a:rPr lang="en-GB" sz="2000" dirty="0">
                <a:solidFill>
                  <a:srgbClr val="3A3A3A"/>
                </a:solidFill>
              </a:rPr>
              <a:t> mica, </a:t>
            </a:r>
            <a:r>
              <a:rPr lang="en-GB" sz="2000" dirty="0" err="1">
                <a:solidFill>
                  <a:srgbClr val="3A3A3A"/>
                </a:solidFill>
              </a:rPr>
              <a:t>actiunile</a:t>
            </a:r>
            <a:r>
              <a:rPr lang="en-GB" sz="2000" dirty="0">
                <a:solidFill>
                  <a:srgbClr val="3A3A3A"/>
                </a:solidFill>
              </a:rPr>
              <a:t> </a:t>
            </a:r>
            <a:r>
              <a:rPr lang="en-GB" sz="2000" dirty="0" err="1">
                <a:solidFill>
                  <a:srgbClr val="3A3A3A"/>
                </a:solidFill>
              </a:rPr>
              <a:t>aducand</a:t>
            </a:r>
            <a:r>
              <a:rPr lang="en-GB" sz="2000" dirty="0">
                <a:solidFill>
                  <a:srgbClr val="3A3A3A"/>
                </a:solidFill>
              </a:rPr>
              <a:t>, de </a:t>
            </a:r>
            <a:r>
              <a:rPr lang="en-GB" sz="2000" dirty="0" err="1">
                <a:solidFill>
                  <a:srgbClr val="3A3A3A"/>
                </a:solidFill>
              </a:rPr>
              <a:t>obicei</a:t>
            </a:r>
            <a:r>
              <a:rPr lang="en-GB" sz="2000" dirty="0">
                <a:solidFill>
                  <a:srgbClr val="3A3A3A"/>
                </a:solidFill>
              </a:rPr>
              <a:t>, un </a:t>
            </a:r>
            <a:r>
              <a:rPr lang="en-GB" sz="2000" dirty="0" err="1">
                <a:solidFill>
                  <a:srgbClr val="3A3A3A"/>
                </a:solidFill>
              </a:rPr>
              <a:t>randament</a:t>
            </a:r>
            <a:r>
              <a:rPr lang="en-GB" sz="2000" dirty="0">
                <a:solidFill>
                  <a:srgbClr val="3A3A3A"/>
                </a:solidFill>
              </a:rPr>
              <a:t> superior </a:t>
            </a:r>
            <a:r>
              <a:rPr lang="en-GB" sz="2000" dirty="0" err="1">
                <a:solidFill>
                  <a:srgbClr val="3A3A3A"/>
                </a:solidFill>
              </a:rPr>
              <a:t>obligatiunilor</a:t>
            </a:r>
            <a:r>
              <a:rPr lang="en-GB" sz="2000" dirty="0">
                <a:solidFill>
                  <a:srgbClr val="3A3A3A"/>
                </a:solidFill>
              </a:rPr>
              <a:t>, </a:t>
            </a:r>
            <a:r>
              <a:rPr lang="en-GB" sz="2000" dirty="0" err="1">
                <a:solidFill>
                  <a:srgbClr val="3A3A3A"/>
                </a:solidFill>
              </a:rPr>
              <a:t>insa</a:t>
            </a:r>
            <a:r>
              <a:rPr lang="en-GB" sz="2000" dirty="0">
                <a:solidFill>
                  <a:srgbClr val="3A3A3A"/>
                </a:solidFill>
              </a:rPr>
              <a:t> </a:t>
            </a:r>
            <a:r>
              <a:rPr lang="en-GB" sz="2000" dirty="0" err="1">
                <a:solidFill>
                  <a:srgbClr val="3A3A3A"/>
                </a:solidFill>
              </a:rPr>
              <a:t>obligatiunile</a:t>
            </a:r>
            <a:r>
              <a:rPr lang="en-GB" sz="2000" dirty="0">
                <a:solidFill>
                  <a:srgbClr val="3A3A3A"/>
                </a:solidFill>
              </a:rPr>
              <a:t> au </a:t>
            </a:r>
            <a:r>
              <a:rPr lang="en-GB" sz="2000" dirty="0" err="1">
                <a:solidFill>
                  <a:srgbClr val="3A3A3A"/>
                </a:solidFill>
              </a:rPr>
              <a:t>plati</a:t>
            </a:r>
            <a:r>
              <a:rPr lang="en-GB" sz="2000" dirty="0">
                <a:solidFill>
                  <a:srgbClr val="3A3A3A"/>
                </a:solidFill>
              </a:rPr>
              <a:t> </a:t>
            </a:r>
            <a:r>
              <a:rPr lang="en-GB" sz="2000" dirty="0" err="1">
                <a:solidFill>
                  <a:srgbClr val="3A3A3A"/>
                </a:solidFill>
              </a:rPr>
              <a:t>previzibile</a:t>
            </a:r>
            <a:r>
              <a:rPr lang="en-GB" sz="2000" dirty="0">
                <a:solidFill>
                  <a:srgbClr val="3A3A3A"/>
                </a:solidFill>
              </a:rPr>
              <a:t>, </a:t>
            </a:r>
            <a:r>
              <a:rPr lang="en-GB" sz="2000" dirty="0" err="1">
                <a:solidFill>
                  <a:srgbClr val="3A3A3A"/>
                </a:solidFill>
              </a:rPr>
              <a:t>urmarite</a:t>
            </a:r>
            <a:r>
              <a:rPr lang="en-GB" sz="2000" dirty="0">
                <a:solidFill>
                  <a:srgbClr val="3A3A3A"/>
                </a:solidFill>
              </a:rPr>
              <a:t> de </a:t>
            </a:r>
            <a:r>
              <a:rPr lang="en-GB" sz="2000" dirty="0" err="1">
                <a:solidFill>
                  <a:srgbClr val="3A3A3A"/>
                </a:solidFill>
              </a:rPr>
              <a:t>catre</a:t>
            </a:r>
            <a:r>
              <a:rPr lang="en-GB" sz="2000" dirty="0">
                <a:solidFill>
                  <a:srgbClr val="3A3A3A"/>
                </a:solidFill>
              </a:rPr>
              <a:t> </a:t>
            </a:r>
            <a:r>
              <a:rPr lang="en-GB" sz="2000" dirty="0" err="1">
                <a:solidFill>
                  <a:srgbClr val="3A3A3A"/>
                </a:solidFill>
              </a:rPr>
              <a:t>investitorii</a:t>
            </a:r>
            <a:r>
              <a:rPr lang="en-GB" sz="2000" dirty="0">
                <a:solidFill>
                  <a:srgbClr val="3A3A3A"/>
                </a:solidFill>
              </a:rPr>
              <a:t> care-</a:t>
            </a:r>
            <a:r>
              <a:rPr lang="en-GB" sz="2000" dirty="0" err="1">
                <a:solidFill>
                  <a:srgbClr val="3A3A3A"/>
                </a:solidFill>
              </a:rPr>
              <a:t>si</a:t>
            </a:r>
            <a:r>
              <a:rPr lang="en-GB" sz="2000" dirty="0">
                <a:solidFill>
                  <a:srgbClr val="3A3A3A"/>
                </a:solidFill>
              </a:rPr>
              <a:t> </a:t>
            </a:r>
            <a:r>
              <a:rPr lang="en-GB" sz="2000" dirty="0" err="1">
                <a:solidFill>
                  <a:srgbClr val="3A3A3A"/>
                </a:solidFill>
              </a:rPr>
              <a:t>deoresc</a:t>
            </a:r>
            <a:r>
              <a:rPr lang="en-GB" sz="2000" dirty="0">
                <a:solidFill>
                  <a:srgbClr val="3A3A3A"/>
                </a:solidFill>
              </a:rPr>
              <a:t> </a:t>
            </a:r>
            <a:r>
              <a:rPr lang="en-GB" sz="2000" dirty="0" err="1">
                <a:solidFill>
                  <a:srgbClr val="3A3A3A"/>
                </a:solidFill>
              </a:rPr>
              <a:t>mai</a:t>
            </a:r>
            <a:r>
              <a:rPr lang="en-GB" sz="2000" dirty="0">
                <a:solidFill>
                  <a:srgbClr val="3A3A3A"/>
                </a:solidFill>
              </a:rPr>
              <a:t> </a:t>
            </a:r>
            <a:r>
              <a:rPr lang="en-GB" sz="2000" dirty="0" err="1">
                <a:solidFill>
                  <a:srgbClr val="3A3A3A"/>
                </a:solidFill>
              </a:rPr>
              <a:t>multa</a:t>
            </a:r>
            <a:r>
              <a:rPr lang="en-GB" sz="2000" dirty="0">
                <a:solidFill>
                  <a:srgbClr val="3A3A3A"/>
                </a:solidFill>
              </a:rPr>
              <a:t> </a:t>
            </a:r>
            <a:r>
              <a:rPr lang="en-GB" sz="2000" dirty="0" err="1">
                <a:solidFill>
                  <a:srgbClr val="3A3A3A"/>
                </a:solidFill>
              </a:rPr>
              <a:t>siguranta</a:t>
            </a:r>
            <a:r>
              <a:rPr lang="en-GB" sz="2000" dirty="0">
                <a:solidFill>
                  <a:srgbClr val="3A3A3A"/>
                </a:solidFill>
              </a:rPr>
              <a:t>.</a:t>
            </a:r>
          </a:p>
          <a:p>
            <a:pPr algn="just" fontAlgn="base"/>
            <a:r>
              <a:rPr lang="en-GB" sz="2000" b="1" dirty="0" err="1">
                <a:solidFill>
                  <a:srgbClr val="3A3A3A"/>
                </a:solidFill>
              </a:rPr>
              <a:t>Actiunile</a:t>
            </a:r>
            <a:r>
              <a:rPr lang="en-GB" sz="2000" dirty="0">
                <a:solidFill>
                  <a:srgbClr val="3A3A3A"/>
                </a:solidFill>
              </a:rPr>
              <a:t> (</a:t>
            </a:r>
            <a:r>
              <a:rPr lang="en-GB" sz="2000" dirty="0" err="1">
                <a:solidFill>
                  <a:srgbClr val="3A3A3A"/>
                </a:solidFill>
              </a:rPr>
              <a:t>titlurile</a:t>
            </a:r>
            <a:r>
              <a:rPr lang="en-GB" sz="2000" dirty="0">
                <a:solidFill>
                  <a:srgbClr val="3A3A3A"/>
                </a:solidFill>
              </a:rPr>
              <a:t> de </a:t>
            </a:r>
            <a:r>
              <a:rPr lang="en-GB" sz="2000" dirty="0" err="1">
                <a:solidFill>
                  <a:srgbClr val="3A3A3A"/>
                </a:solidFill>
              </a:rPr>
              <a:t>valoare</a:t>
            </a:r>
            <a:r>
              <a:rPr lang="en-GB" sz="2000" dirty="0">
                <a:solidFill>
                  <a:srgbClr val="3A3A3A"/>
                </a:solidFill>
              </a:rPr>
              <a:t>) </a:t>
            </a:r>
            <a:r>
              <a:rPr lang="en-GB" sz="2000" dirty="0" err="1">
                <a:solidFill>
                  <a:srgbClr val="3A3A3A"/>
                </a:solidFill>
              </a:rPr>
              <a:t>sunt</a:t>
            </a:r>
            <a:r>
              <a:rPr lang="en-GB" sz="2000" dirty="0">
                <a:solidFill>
                  <a:srgbClr val="3A3A3A"/>
                </a:solidFill>
              </a:rPr>
              <a:t> </a:t>
            </a:r>
            <a:r>
              <a:rPr lang="en-GB" sz="2000" b="1" dirty="0" err="1">
                <a:solidFill>
                  <a:srgbClr val="3A3A3A"/>
                </a:solidFill>
              </a:rPr>
              <a:t>cele</a:t>
            </a:r>
            <a:r>
              <a:rPr lang="en-GB" sz="2000" b="1" dirty="0">
                <a:solidFill>
                  <a:srgbClr val="3A3A3A"/>
                </a:solidFill>
              </a:rPr>
              <a:t> </a:t>
            </a:r>
            <a:r>
              <a:rPr lang="en-GB" sz="2000" b="1" dirty="0" err="1">
                <a:solidFill>
                  <a:srgbClr val="3A3A3A"/>
                </a:solidFill>
              </a:rPr>
              <a:t>mai</a:t>
            </a:r>
            <a:r>
              <a:rPr lang="en-GB" sz="2000" b="1" dirty="0">
                <a:solidFill>
                  <a:srgbClr val="3A3A3A"/>
                </a:solidFill>
              </a:rPr>
              <a:t> </a:t>
            </a:r>
            <a:r>
              <a:rPr lang="en-GB" sz="2000" b="1" dirty="0" err="1">
                <a:solidFill>
                  <a:srgbClr val="3A3A3A"/>
                </a:solidFill>
              </a:rPr>
              <a:t>tranzactionate</a:t>
            </a:r>
            <a:r>
              <a:rPr lang="en-GB" sz="2000" b="1" dirty="0">
                <a:solidFill>
                  <a:srgbClr val="3A3A3A"/>
                </a:solidFill>
              </a:rPr>
              <a:t> </a:t>
            </a:r>
            <a:r>
              <a:rPr lang="en-GB" sz="2000" b="1" dirty="0" err="1">
                <a:solidFill>
                  <a:srgbClr val="3A3A3A"/>
                </a:solidFill>
              </a:rPr>
              <a:t>instrumente</a:t>
            </a:r>
            <a:r>
              <a:rPr lang="en-GB" sz="2000" b="1" dirty="0">
                <a:solidFill>
                  <a:srgbClr val="3A3A3A"/>
                </a:solidFill>
              </a:rPr>
              <a:t> </a:t>
            </a:r>
            <a:r>
              <a:rPr lang="en-GB" sz="2000" b="1" dirty="0" err="1">
                <a:solidFill>
                  <a:srgbClr val="3A3A3A"/>
                </a:solidFill>
              </a:rPr>
              <a:t>financiare</a:t>
            </a:r>
            <a:r>
              <a:rPr lang="en-GB" sz="2000" b="1" dirty="0">
                <a:solidFill>
                  <a:srgbClr val="3A3A3A"/>
                </a:solidFill>
              </a:rPr>
              <a:t> din </a:t>
            </a:r>
            <a:r>
              <a:rPr lang="en-GB" sz="2000" b="1" dirty="0" err="1">
                <a:solidFill>
                  <a:srgbClr val="3A3A3A"/>
                </a:solidFill>
              </a:rPr>
              <a:t>lume</a:t>
            </a:r>
            <a:r>
              <a:rPr lang="en-GB" sz="2000" dirty="0">
                <a:solidFill>
                  <a:srgbClr val="3A3A3A"/>
                </a:solidFill>
              </a:rPr>
              <a:t> (</a:t>
            </a:r>
            <a:r>
              <a:rPr lang="en-GB" sz="2000" dirty="0" err="1">
                <a:solidFill>
                  <a:srgbClr val="3A3A3A"/>
                </a:solidFill>
              </a:rPr>
              <a:t>poate</a:t>
            </a:r>
            <a:r>
              <a:rPr lang="en-GB" sz="2000" dirty="0">
                <a:solidFill>
                  <a:srgbClr val="3A3A3A"/>
                </a:solidFill>
              </a:rPr>
              <a:t> cu </a:t>
            </a:r>
            <a:r>
              <a:rPr lang="en-GB" sz="2000" dirty="0" err="1">
                <a:solidFill>
                  <a:srgbClr val="3A3A3A"/>
                </a:solidFill>
              </a:rPr>
              <a:t>exceptia</a:t>
            </a:r>
            <a:r>
              <a:rPr lang="en-GB" sz="2000" dirty="0">
                <a:solidFill>
                  <a:srgbClr val="3A3A3A"/>
                </a:solidFill>
              </a:rPr>
              <a:t> </a:t>
            </a:r>
            <a:r>
              <a:rPr lang="en-GB" sz="2000" dirty="0" err="1">
                <a:solidFill>
                  <a:srgbClr val="3A3A3A"/>
                </a:solidFill>
              </a:rPr>
              <a:t>tranzactiilor</a:t>
            </a:r>
            <a:r>
              <a:rPr lang="en-GB" sz="2000" dirty="0">
                <a:solidFill>
                  <a:srgbClr val="3A3A3A"/>
                </a:solidFill>
              </a:rPr>
              <a:t> FOREX), </a:t>
            </a:r>
            <a:r>
              <a:rPr lang="en-GB" sz="2000" dirty="0" err="1">
                <a:solidFill>
                  <a:srgbClr val="3A3A3A"/>
                </a:solidFill>
              </a:rPr>
              <a:t>majoritatea</a:t>
            </a:r>
            <a:r>
              <a:rPr lang="en-GB" sz="2000" dirty="0">
                <a:solidFill>
                  <a:srgbClr val="3A3A3A"/>
                </a:solidFill>
              </a:rPr>
              <a:t> </a:t>
            </a:r>
            <a:r>
              <a:rPr lang="en-GB" sz="2000" dirty="0" err="1">
                <a:solidFill>
                  <a:srgbClr val="3A3A3A"/>
                </a:solidFill>
              </a:rPr>
              <a:t>investitorilor</a:t>
            </a:r>
            <a:r>
              <a:rPr lang="en-GB" sz="2000" dirty="0">
                <a:solidFill>
                  <a:srgbClr val="3A3A3A"/>
                </a:solidFill>
              </a:rPr>
              <a:t> de retail </a:t>
            </a:r>
            <a:r>
              <a:rPr lang="en-GB" sz="2000" dirty="0" err="1">
                <a:solidFill>
                  <a:srgbClr val="3A3A3A"/>
                </a:solidFill>
              </a:rPr>
              <a:t>acumuland</a:t>
            </a:r>
            <a:r>
              <a:rPr lang="en-GB" sz="2000" dirty="0">
                <a:solidFill>
                  <a:srgbClr val="3A3A3A"/>
                </a:solidFill>
              </a:rPr>
              <a:t> in general </a:t>
            </a:r>
            <a:r>
              <a:rPr lang="en-GB" sz="2000" dirty="0" err="1">
                <a:solidFill>
                  <a:srgbClr val="3A3A3A"/>
                </a:solidFill>
              </a:rPr>
              <a:t>asemenea</a:t>
            </a:r>
            <a:r>
              <a:rPr lang="en-GB" sz="2000" dirty="0">
                <a:solidFill>
                  <a:srgbClr val="3A3A3A"/>
                </a:solidFill>
              </a:rPr>
              <a:t> </a:t>
            </a:r>
            <a:r>
              <a:rPr lang="en-GB" sz="2000" dirty="0" err="1">
                <a:solidFill>
                  <a:srgbClr val="3A3A3A"/>
                </a:solidFill>
              </a:rPr>
              <a:t>titluri</a:t>
            </a:r>
            <a:r>
              <a:rPr lang="en-GB" sz="2000" dirty="0">
                <a:solidFill>
                  <a:srgbClr val="3A3A3A"/>
                </a:solidFill>
              </a:rPr>
              <a:t> </a:t>
            </a:r>
            <a:r>
              <a:rPr lang="en-GB" sz="2000" dirty="0" err="1">
                <a:solidFill>
                  <a:srgbClr val="3A3A3A"/>
                </a:solidFill>
              </a:rPr>
              <a:t>mai</a:t>
            </a:r>
            <a:r>
              <a:rPr lang="en-GB" sz="2000" dirty="0">
                <a:solidFill>
                  <a:srgbClr val="3A3A3A"/>
                </a:solidFill>
              </a:rPr>
              <a:t> ales </a:t>
            </a:r>
            <a:r>
              <a:rPr lang="en-GB" sz="2000" dirty="0" err="1">
                <a:solidFill>
                  <a:srgbClr val="3A3A3A"/>
                </a:solidFill>
              </a:rPr>
              <a:t>pe</a:t>
            </a:r>
            <a:r>
              <a:rPr lang="en-GB" sz="2000" dirty="0">
                <a:solidFill>
                  <a:srgbClr val="3A3A3A"/>
                </a:solidFill>
              </a:rPr>
              <a:t> </a:t>
            </a:r>
            <a:r>
              <a:rPr lang="en-GB" sz="2000" dirty="0" err="1">
                <a:solidFill>
                  <a:srgbClr val="3A3A3A"/>
                </a:solidFill>
              </a:rPr>
              <a:t>termen</a:t>
            </a:r>
            <a:r>
              <a:rPr lang="en-GB" sz="2000" dirty="0">
                <a:solidFill>
                  <a:srgbClr val="3A3A3A"/>
                </a:solidFill>
              </a:rPr>
              <a:t> </a:t>
            </a:r>
            <a:r>
              <a:rPr lang="en-GB" sz="2000" dirty="0" err="1">
                <a:solidFill>
                  <a:srgbClr val="3A3A3A"/>
                </a:solidFill>
              </a:rPr>
              <a:t>mediu</a:t>
            </a:r>
            <a:r>
              <a:rPr lang="en-GB" sz="2000" dirty="0">
                <a:solidFill>
                  <a:srgbClr val="3A3A3A"/>
                </a:solidFill>
              </a:rPr>
              <a:t> </a:t>
            </a:r>
            <a:r>
              <a:rPr lang="en-GB" sz="2000" dirty="0" err="1">
                <a:solidFill>
                  <a:srgbClr val="3A3A3A"/>
                </a:solidFill>
              </a:rPr>
              <a:t>si</a:t>
            </a:r>
            <a:r>
              <a:rPr lang="en-GB" sz="2000" dirty="0">
                <a:solidFill>
                  <a:srgbClr val="3A3A3A"/>
                </a:solidFill>
              </a:rPr>
              <a:t> lung in </a:t>
            </a:r>
            <a:r>
              <a:rPr lang="en-GB" sz="2000" dirty="0" err="1">
                <a:solidFill>
                  <a:srgbClr val="3A3A3A"/>
                </a:solidFill>
              </a:rPr>
              <a:t>perspectiva</a:t>
            </a:r>
            <a:r>
              <a:rPr lang="en-GB" sz="2000" dirty="0">
                <a:solidFill>
                  <a:srgbClr val="3A3A3A"/>
                </a:solidFill>
              </a:rPr>
              <a:t> </a:t>
            </a:r>
            <a:r>
              <a:rPr lang="en-GB" sz="2000" dirty="0" err="1">
                <a:solidFill>
                  <a:srgbClr val="3A3A3A"/>
                </a:solidFill>
              </a:rPr>
              <a:t>dividendelor</a:t>
            </a:r>
            <a:r>
              <a:rPr lang="en-GB" sz="2000" dirty="0">
                <a:solidFill>
                  <a:srgbClr val="3A3A3A"/>
                </a:solidFill>
              </a:rPr>
              <a:t> </a:t>
            </a:r>
            <a:r>
              <a:rPr lang="en-GB" sz="2000" dirty="0" err="1">
                <a:solidFill>
                  <a:srgbClr val="3A3A3A"/>
                </a:solidFill>
              </a:rPr>
              <a:t>oferite</a:t>
            </a:r>
            <a:r>
              <a:rPr lang="en-GB" sz="2000" dirty="0">
                <a:solidFill>
                  <a:srgbClr val="3A3A3A"/>
                </a:solidFill>
              </a:rPr>
              <a:t> de </a:t>
            </a:r>
            <a:r>
              <a:rPr lang="en-GB" sz="2000" dirty="0" err="1">
                <a:solidFill>
                  <a:srgbClr val="3A3A3A"/>
                </a:solidFill>
              </a:rPr>
              <a:t>respectivele</a:t>
            </a:r>
            <a:r>
              <a:rPr lang="en-GB" sz="2000" dirty="0">
                <a:solidFill>
                  <a:srgbClr val="3A3A3A"/>
                </a:solidFill>
              </a:rPr>
              <a:t> </a:t>
            </a:r>
            <a:r>
              <a:rPr lang="en-GB" sz="2000" dirty="0" err="1">
                <a:solidFill>
                  <a:srgbClr val="3A3A3A"/>
                </a:solidFill>
              </a:rPr>
              <a:t>companii</a:t>
            </a:r>
            <a:r>
              <a:rPr lang="en-GB" sz="2000" dirty="0">
                <a:solidFill>
                  <a:srgbClr val="3A3A3A"/>
                </a:solidFill>
              </a:rPr>
              <a:t> </a:t>
            </a:r>
            <a:r>
              <a:rPr lang="en-GB" sz="2000" dirty="0" err="1">
                <a:solidFill>
                  <a:srgbClr val="3A3A3A"/>
                </a:solidFill>
              </a:rPr>
              <a:t>sau</a:t>
            </a:r>
            <a:r>
              <a:rPr lang="en-GB" sz="2000" dirty="0">
                <a:solidFill>
                  <a:srgbClr val="3A3A3A"/>
                </a:solidFill>
              </a:rPr>
              <a:t> </a:t>
            </a:r>
            <a:r>
              <a:rPr lang="en-GB" sz="2000" dirty="0" err="1">
                <a:solidFill>
                  <a:srgbClr val="3A3A3A"/>
                </a:solidFill>
              </a:rPr>
              <a:t>mizand</a:t>
            </a:r>
            <a:r>
              <a:rPr lang="en-GB" sz="2000" dirty="0">
                <a:solidFill>
                  <a:srgbClr val="3A3A3A"/>
                </a:solidFill>
              </a:rPr>
              <a:t> </a:t>
            </a:r>
            <a:r>
              <a:rPr lang="en-GB" sz="2000" dirty="0" err="1">
                <a:solidFill>
                  <a:srgbClr val="3A3A3A"/>
                </a:solidFill>
              </a:rPr>
              <a:t>pe</a:t>
            </a:r>
            <a:r>
              <a:rPr lang="en-GB" sz="2000" dirty="0">
                <a:solidFill>
                  <a:srgbClr val="3A3A3A"/>
                </a:solidFill>
              </a:rPr>
              <a:t> </a:t>
            </a:r>
            <a:r>
              <a:rPr lang="en-GB" sz="2000" dirty="0" err="1">
                <a:solidFill>
                  <a:srgbClr val="3A3A3A"/>
                </a:solidFill>
              </a:rPr>
              <a:t>cresterea</a:t>
            </a:r>
            <a:r>
              <a:rPr lang="en-GB" sz="2000" dirty="0">
                <a:solidFill>
                  <a:srgbClr val="3A3A3A"/>
                </a:solidFill>
              </a:rPr>
              <a:t> </a:t>
            </a:r>
            <a:r>
              <a:rPr lang="en-GB" sz="2000" dirty="0" err="1">
                <a:solidFill>
                  <a:srgbClr val="3A3A3A"/>
                </a:solidFill>
              </a:rPr>
              <a:t>activitatii</a:t>
            </a:r>
            <a:r>
              <a:rPr lang="en-GB" sz="2000" dirty="0">
                <a:solidFill>
                  <a:srgbClr val="3A3A3A"/>
                </a:solidFill>
              </a:rPr>
              <a:t> </a:t>
            </a:r>
            <a:r>
              <a:rPr lang="en-GB" sz="2000" dirty="0" err="1">
                <a:solidFill>
                  <a:srgbClr val="3A3A3A"/>
                </a:solidFill>
              </a:rPr>
              <a:t>acestora</a:t>
            </a:r>
            <a:r>
              <a:rPr lang="en-GB" sz="2000" dirty="0">
                <a:solidFill>
                  <a:srgbClr val="3A3A3A"/>
                </a:solidFill>
              </a:rPr>
              <a:t> </a:t>
            </a:r>
            <a:r>
              <a:rPr lang="en-GB" sz="2000" dirty="0" err="1">
                <a:solidFill>
                  <a:srgbClr val="3A3A3A"/>
                </a:solidFill>
              </a:rPr>
              <a:t>ceea</a:t>
            </a:r>
            <a:r>
              <a:rPr lang="en-GB" sz="2000" dirty="0">
                <a:solidFill>
                  <a:srgbClr val="3A3A3A"/>
                </a:solidFill>
              </a:rPr>
              <a:t> </a:t>
            </a:r>
            <a:r>
              <a:rPr lang="en-GB" sz="2000" dirty="0" err="1">
                <a:solidFill>
                  <a:srgbClr val="3A3A3A"/>
                </a:solidFill>
              </a:rPr>
              <a:t>ce</a:t>
            </a:r>
            <a:r>
              <a:rPr lang="en-GB" sz="2000" dirty="0">
                <a:solidFill>
                  <a:srgbClr val="3A3A3A"/>
                </a:solidFill>
              </a:rPr>
              <a:t>, evident, se </a:t>
            </a:r>
            <a:r>
              <a:rPr lang="en-GB" sz="2000" dirty="0" err="1">
                <a:solidFill>
                  <a:srgbClr val="3A3A3A"/>
                </a:solidFill>
              </a:rPr>
              <a:t>transcrie</a:t>
            </a:r>
            <a:r>
              <a:rPr lang="en-GB" sz="2000" dirty="0">
                <a:solidFill>
                  <a:srgbClr val="3A3A3A"/>
                </a:solidFill>
              </a:rPr>
              <a:t> in </a:t>
            </a:r>
            <a:r>
              <a:rPr lang="en-GB" sz="2000" dirty="0" err="1">
                <a:solidFill>
                  <a:srgbClr val="3A3A3A"/>
                </a:solidFill>
              </a:rPr>
              <a:t>cresterea</a:t>
            </a:r>
            <a:r>
              <a:rPr lang="en-GB" sz="2000" dirty="0">
                <a:solidFill>
                  <a:srgbClr val="3A3A3A"/>
                </a:solidFill>
              </a:rPr>
              <a:t> </a:t>
            </a:r>
            <a:r>
              <a:rPr lang="en-GB" sz="2000" dirty="0" err="1">
                <a:solidFill>
                  <a:srgbClr val="3A3A3A"/>
                </a:solidFill>
              </a:rPr>
              <a:t>respectivelor</a:t>
            </a:r>
            <a:r>
              <a:rPr lang="en-GB" sz="2000" dirty="0">
                <a:solidFill>
                  <a:srgbClr val="3A3A3A"/>
                </a:solidFill>
              </a:rPr>
              <a:t> </a:t>
            </a:r>
            <a:r>
              <a:rPr lang="en-GB" sz="2000" dirty="0" err="1">
                <a:solidFill>
                  <a:srgbClr val="3A3A3A"/>
                </a:solidFill>
              </a:rPr>
              <a:t>actiuni</a:t>
            </a:r>
            <a:r>
              <a:rPr lang="en-GB" sz="2000" dirty="0">
                <a:solidFill>
                  <a:srgbClr val="3A3A3A"/>
                </a:solidFill>
              </a:rPr>
              <a:t> in </a:t>
            </a:r>
            <a:r>
              <a:rPr lang="en-GB" sz="2000" dirty="0" err="1">
                <a:solidFill>
                  <a:srgbClr val="3A3A3A"/>
                </a:solidFill>
              </a:rPr>
              <a:t>timp</a:t>
            </a:r>
            <a:r>
              <a:rPr lang="en-GB" sz="2000" dirty="0">
                <a:solidFill>
                  <a:srgbClr val="3A3A3A"/>
                </a:solidFill>
              </a:rPr>
              <a:t>. </a:t>
            </a:r>
            <a:r>
              <a:rPr lang="en-GB" sz="2000" dirty="0" err="1">
                <a:solidFill>
                  <a:srgbClr val="3A3A3A"/>
                </a:solidFill>
              </a:rPr>
              <a:t>Majoritatea</a:t>
            </a:r>
            <a:r>
              <a:rPr lang="en-GB" sz="2000" dirty="0">
                <a:solidFill>
                  <a:srgbClr val="3A3A3A"/>
                </a:solidFill>
              </a:rPr>
              <a:t> </a:t>
            </a:r>
            <a:r>
              <a:rPr lang="en-GB" sz="2000" dirty="0" err="1">
                <a:solidFill>
                  <a:srgbClr val="3A3A3A"/>
                </a:solidFill>
              </a:rPr>
              <a:t>actiunilor</a:t>
            </a:r>
            <a:r>
              <a:rPr lang="en-GB" sz="2000" dirty="0">
                <a:solidFill>
                  <a:srgbClr val="3A3A3A"/>
                </a:solidFill>
              </a:rPr>
              <a:t> se </a:t>
            </a:r>
            <a:r>
              <a:rPr lang="en-GB" sz="2000" dirty="0" err="1">
                <a:solidFill>
                  <a:srgbClr val="3A3A3A"/>
                </a:solidFill>
              </a:rPr>
              <a:t>tranzactioneaza</a:t>
            </a:r>
            <a:r>
              <a:rPr lang="en-GB" sz="2000" dirty="0">
                <a:solidFill>
                  <a:srgbClr val="3A3A3A"/>
                </a:solidFill>
              </a:rPr>
              <a:t> </a:t>
            </a:r>
            <a:r>
              <a:rPr lang="en-GB" sz="2000" dirty="0" err="1">
                <a:solidFill>
                  <a:srgbClr val="3A3A3A"/>
                </a:solidFill>
              </a:rPr>
              <a:t>pe</a:t>
            </a:r>
            <a:r>
              <a:rPr lang="en-GB" sz="2000" dirty="0">
                <a:solidFill>
                  <a:srgbClr val="3A3A3A"/>
                </a:solidFill>
              </a:rPr>
              <a:t> </a:t>
            </a:r>
            <a:r>
              <a:rPr lang="en-GB" sz="2000" dirty="0" err="1">
                <a:solidFill>
                  <a:srgbClr val="3A3A3A"/>
                </a:solidFill>
              </a:rPr>
              <a:t>ceea</a:t>
            </a:r>
            <a:r>
              <a:rPr lang="en-GB" sz="2000" dirty="0">
                <a:solidFill>
                  <a:srgbClr val="3A3A3A"/>
                </a:solidFill>
              </a:rPr>
              <a:t> </a:t>
            </a:r>
            <a:r>
              <a:rPr lang="en-GB" sz="2000" dirty="0" err="1">
                <a:solidFill>
                  <a:srgbClr val="3A3A3A"/>
                </a:solidFill>
              </a:rPr>
              <a:t>ce</a:t>
            </a:r>
            <a:r>
              <a:rPr lang="en-GB" sz="2000" dirty="0">
                <a:solidFill>
                  <a:srgbClr val="3A3A3A"/>
                </a:solidFill>
              </a:rPr>
              <a:t> se </a:t>
            </a:r>
            <a:r>
              <a:rPr lang="en-GB" sz="2000" dirty="0" err="1">
                <a:solidFill>
                  <a:srgbClr val="3A3A3A"/>
                </a:solidFill>
              </a:rPr>
              <a:t>numeste</a:t>
            </a:r>
            <a:r>
              <a:rPr lang="en-GB" sz="2000" dirty="0">
                <a:solidFill>
                  <a:srgbClr val="3A3A3A"/>
                </a:solidFill>
              </a:rPr>
              <a:t> </a:t>
            </a:r>
            <a:r>
              <a:rPr lang="en-GB" sz="2000" b="1" dirty="0" err="1">
                <a:solidFill>
                  <a:srgbClr val="3A3A3A"/>
                </a:solidFill>
              </a:rPr>
              <a:t>piata</a:t>
            </a:r>
            <a:r>
              <a:rPr lang="en-GB" sz="2000" b="1" dirty="0">
                <a:solidFill>
                  <a:srgbClr val="3A3A3A"/>
                </a:solidFill>
              </a:rPr>
              <a:t> </a:t>
            </a:r>
            <a:r>
              <a:rPr lang="en-GB" sz="2000" b="1" dirty="0" err="1">
                <a:solidFill>
                  <a:srgbClr val="3A3A3A"/>
                </a:solidFill>
              </a:rPr>
              <a:t>secundara</a:t>
            </a:r>
            <a:r>
              <a:rPr lang="en-GB" sz="2000" dirty="0">
                <a:solidFill>
                  <a:srgbClr val="3A3A3A"/>
                </a:solidFill>
              </a:rPr>
              <a:t>, </a:t>
            </a:r>
            <a:r>
              <a:rPr lang="en-GB" sz="2000" dirty="0" err="1">
                <a:solidFill>
                  <a:srgbClr val="3A3A3A"/>
                </a:solidFill>
              </a:rPr>
              <a:t>adica</a:t>
            </a:r>
            <a:r>
              <a:rPr lang="en-GB" sz="2000" dirty="0">
                <a:solidFill>
                  <a:srgbClr val="3A3A3A"/>
                </a:solidFill>
              </a:rPr>
              <a:t> </a:t>
            </a:r>
            <a:r>
              <a:rPr lang="en-GB" sz="2000" dirty="0" err="1">
                <a:solidFill>
                  <a:srgbClr val="3A3A3A"/>
                </a:solidFill>
              </a:rPr>
              <a:t>dupa</a:t>
            </a:r>
            <a:r>
              <a:rPr lang="en-GB" sz="2000" dirty="0">
                <a:solidFill>
                  <a:srgbClr val="3A3A3A"/>
                </a:solidFill>
              </a:rPr>
              <a:t> </a:t>
            </a:r>
            <a:r>
              <a:rPr lang="en-GB" sz="2000" dirty="0" err="1">
                <a:solidFill>
                  <a:srgbClr val="3A3A3A"/>
                </a:solidFill>
              </a:rPr>
              <a:t>momentul</a:t>
            </a:r>
            <a:r>
              <a:rPr lang="en-GB" sz="2000" dirty="0">
                <a:solidFill>
                  <a:srgbClr val="3A3A3A"/>
                </a:solidFill>
              </a:rPr>
              <a:t> </a:t>
            </a:r>
            <a:r>
              <a:rPr lang="en-GB" sz="2000" dirty="0" err="1">
                <a:solidFill>
                  <a:srgbClr val="3A3A3A"/>
                </a:solidFill>
              </a:rPr>
              <a:t>emiterii</a:t>
            </a:r>
            <a:r>
              <a:rPr lang="en-GB" sz="2000" dirty="0">
                <a:solidFill>
                  <a:srgbClr val="3A3A3A"/>
                </a:solidFill>
              </a:rPr>
              <a:t> </a:t>
            </a:r>
            <a:r>
              <a:rPr lang="en-GB" sz="2000" dirty="0" err="1">
                <a:solidFill>
                  <a:srgbClr val="3A3A3A"/>
                </a:solidFill>
              </a:rPr>
              <a:t>initiale</a:t>
            </a:r>
            <a:r>
              <a:rPr lang="en-GB" sz="2000" dirty="0">
                <a:solidFill>
                  <a:srgbClr val="3A3A3A"/>
                </a:solidFill>
              </a:rPr>
              <a:t> a </a:t>
            </a:r>
            <a:r>
              <a:rPr lang="en-GB" sz="2000" dirty="0" err="1">
                <a:solidFill>
                  <a:srgbClr val="3A3A3A"/>
                </a:solidFill>
              </a:rPr>
              <a:t>acestora</a:t>
            </a:r>
            <a:r>
              <a:rPr lang="en-GB" sz="2000" dirty="0">
                <a:solidFill>
                  <a:srgbClr val="3A3A3A"/>
                </a:solidFill>
              </a:rPr>
              <a:t>, la un </a:t>
            </a:r>
            <a:r>
              <a:rPr lang="en-GB" sz="2000" dirty="0" err="1">
                <a:solidFill>
                  <a:srgbClr val="3A3A3A"/>
                </a:solidFill>
              </a:rPr>
              <a:t>pret</a:t>
            </a:r>
            <a:r>
              <a:rPr lang="en-GB" sz="2000" dirty="0">
                <a:solidFill>
                  <a:srgbClr val="3A3A3A"/>
                </a:solidFill>
              </a:rPr>
              <a:t> </a:t>
            </a:r>
            <a:r>
              <a:rPr lang="en-GB" sz="2000" dirty="0" err="1">
                <a:solidFill>
                  <a:srgbClr val="3A3A3A"/>
                </a:solidFill>
              </a:rPr>
              <a:t>stabilit</a:t>
            </a:r>
            <a:r>
              <a:rPr lang="en-GB" sz="2000" dirty="0">
                <a:solidFill>
                  <a:srgbClr val="3A3A3A"/>
                </a:solidFill>
              </a:rPr>
              <a:t> de </a:t>
            </a:r>
            <a:r>
              <a:rPr lang="en-GB" sz="2000" dirty="0" err="1">
                <a:solidFill>
                  <a:srgbClr val="3A3A3A"/>
                </a:solidFill>
              </a:rPr>
              <a:t>piata</a:t>
            </a:r>
            <a:r>
              <a:rPr lang="en-GB" sz="2000" dirty="0">
                <a:solidFill>
                  <a:srgbClr val="3A3A3A"/>
                </a:solidFill>
              </a:rPr>
              <a:t>, </a:t>
            </a:r>
            <a:r>
              <a:rPr lang="en-GB" sz="2000" dirty="0" err="1">
                <a:solidFill>
                  <a:srgbClr val="3A3A3A"/>
                </a:solidFill>
              </a:rPr>
              <a:t>diferit</a:t>
            </a:r>
            <a:r>
              <a:rPr lang="en-GB" sz="2000" dirty="0">
                <a:solidFill>
                  <a:srgbClr val="3A3A3A"/>
                </a:solidFill>
              </a:rPr>
              <a:t> de </a:t>
            </a:r>
            <a:r>
              <a:rPr lang="en-GB" sz="2000" dirty="0" err="1">
                <a:solidFill>
                  <a:srgbClr val="3A3A3A"/>
                </a:solidFill>
              </a:rPr>
              <a:t>pretul</a:t>
            </a:r>
            <a:r>
              <a:rPr lang="en-GB" sz="2000" dirty="0">
                <a:solidFill>
                  <a:srgbClr val="3A3A3A"/>
                </a:solidFill>
              </a:rPr>
              <a:t> nominal al </a:t>
            </a:r>
            <a:r>
              <a:rPr lang="en-GB" sz="2000" dirty="0" err="1">
                <a:solidFill>
                  <a:srgbClr val="3A3A3A"/>
                </a:solidFill>
              </a:rPr>
              <a:t>acestora</a:t>
            </a:r>
            <a:r>
              <a:rPr lang="en-GB" sz="2000" dirty="0">
                <a:solidFill>
                  <a:srgbClr val="3A3A3A"/>
                </a:solidFill>
              </a:rPr>
              <a:t>, </a:t>
            </a:r>
            <a:r>
              <a:rPr lang="en-GB" sz="2000" dirty="0" err="1">
                <a:solidFill>
                  <a:srgbClr val="3A3A3A"/>
                </a:solidFill>
              </a:rPr>
              <a:t>pret</a:t>
            </a:r>
            <a:r>
              <a:rPr lang="en-GB" sz="2000" dirty="0">
                <a:solidFill>
                  <a:srgbClr val="3A3A3A"/>
                </a:solidFill>
              </a:rPr>
              <a:t> care </a:t>
            </a:r>
            <a:r>
              <a:rPr lang="en-GB" sz="2000" dirty="0" err="1">
                <a:solidFill>
                  <a:srgbClr val="3A3A3A"/>
                </a:solidFill>
              </a:rPr>
              <a:t>deriva</a:t>
            </a:r>
            <a:r>
              <a:rPr lang="en-GB" sz="2000" dirty="0">
                <a:solidFill>
                  <a:srgbClr val="3A3A3A"/>
                </a:solidFill>
              </a:rPr>
              <a:t> din </a:t>
            </a:r>
            <a:r>
              <a:rPr lang="en-GB" sz="2000" dirty="0" err="1">
                <a:solidFill>
                  <a:srgbClr val="3A3A3A"/>
                </a:solidFill>
              </a:rPr>
              <a:t>sentimentul</a:t>
            </a:r>
            <a:r>
              <a:rPr lang="en-GB" sz="2000" dirty="0">
                <a:solidFill>
                  <a:srgbClr val="3A3A3A"/>
                </a:solidFill>
              </a:rPr>
              <a:t> (</a:t>
            </a:r>
            <a:r>
              <a:rPr lang="en-GB" sz="2000" dirty="0" err="1">
                <a:solidFill>
                  <a:srgbClr val="3A3A3A"/>
                </a:solidFill>
              </a:rPr>
              <a:t>obiectiv</a:t>
            </a:r>
            <a:r>
              <a:rPr lang="en-GB" sz="2000" dirty="0">
                <a:solidFill>
                  <a:srgbClr val="3A3A3A"/>
                </a:solidFill>
              </a:rPr>
              <a:t> </a:t>
            </a:r>
            <a:r>
              <a:rPr lang="en-GB" sz="2000" dirty="0" err="1">
                <a:solidFill>
                  <a:srgbClr val="3A3A3A"/>
                </a:solidFill>
              </a:rPr>
              <a:t>sau</a:t>
            </a:r>
            <a:r>
              <a:rPr lang="en-GB" sz="2000" dirty="0">
                <a:solidFill>
                  <a:srgbClr val="3A3A3A"/>
                </a:solidFill>
              </a:rPr>
              <a:t> </a:t>
            </a:r>
            <a:r>
              <a:rPr lang="en-GB" sz="2000" dirty="0" err="1">
                <a:solidFill>
                  <a:srgbClr val="3A3A3A"/>
                </a:solidFill>
              </a:rPr>
              <a:t>subiectiv</a:t>
            </a:r>
            <a:r>
              <a:rPr lang="en-GB" sz="2000" dirty="0">
                <a:solidFill>
                  <a:srgbClr val="3A3A3A"/>
                </a:solidFill>
              </a:rPr>
              <a:t>) </a:t>
            </a:r>
            <a:r>
              <a:rPr lang="en-GB" sz="2000" dirty="0" err="1">
                <a:solidFill>
                  <a:srgbClr val="3A3A3A"/>
                </a:solidFill>
              </a:rPr>
              <a:t>pe</a:t>
            </a:r>
            <a:r>
              <a:rPr lang="en-GB" sz="2000" dirty="0">
                <a:solidFill>
                  <a:srgbClr val="3A3A3A"/>
                </a:solidFill>
              </a:rPr>
              <a:t> care </a:t>
            </a:r>
            <a:r>
              <a:rPr lang="en-GB" sz="2000" dirty="0" err="1">
                <a:solidFill>
                  <a:srgbClr val="3A3A3A"/>
                </a:solidFill>
              </a:rPr>
              <a:t>vanzatorii</a:t>
            </a:r>
            <a:r>
              <a:rPr lang="en-GB" sz="2000" dirty="0">
                <a:solidFill>
                  <a:srgbClr val="3A3A3A"/>
                </a:solidFill>
              </a:rPr>
              <a:t> </a:t>
            </a:r>
            <a:r>
              <a:rPr lang="en-GB" sz="2000" dirty="0" err="1">
                <a:solidFill>
                  <a:srgbClr val="3A3A3A"/>
                </a:solidFill>
              </a:rPr>
              <a:t>si</a:t>
            </a:r>
            <a:r>
              <a:rPr lang="en-GB" sz="2000" dirty="0">
                <a:solidFill>
                  <a:srgbClr val="3A3A3A"/>
                </a:solidFill>
              </a:rPr>
              <a:t> </a:t>
            </a:r>
            <a:r>
              <a:rPr lang="en-GB" sz="2000" dirty="0" err="1">
                <a:solidFill>
                  <a:srgbClr val="3A3A3A"/>
                </a:solidFill>
              </a:rPr>
              <a:t>cumparatorii</a:t>
            </a:r>
            <a:r>
              <a:rPr lang="en-GB" sz="2000" dirty="0">
                <a:solidFill>
                  <a:srgbClr val="3A3A3A"/>
                </a:solidFill>
              </a:rPr>
              <a:t> </a:t>
            </a:r>
            <a:r>
              <a:rPr lang="en-GB" sz="2000" dirty="0" err="1">
                <a:solidFill>
                  <a:srgbClr val="3A3A3A"/>
                </a:solidFill>
              </a:rPr>
              <a:t>il</a:t>
            </a:r>
            <a:r>
              <a:rPr lang="en-GB" sz="2000" dirty="0">
                <a:solidFill>
                  <a:srgbClr val="3A3A3A"/>
                </a:solidFill>
              </a:rPr>
              <a:t> au </a:t>
            </a:r>
            <a:r>
              <a:rPr lang="en-GB" sz="2000" dirty="0" err="1">
                <a:solidFill>
                  <a:srgbClr val="3A3A3A"/>
                </a:solidFill>
              </a:rPr>
              <a:t>asupra</a:t>
            </a:r>
            <a:r>
              <a:rPr lang="en-GB" sz="2000" dirty="0">
                <a:solidFill>
                  <a:srgbClr val="3A3A3A"/>
                </a:solidFill>
              </a:rPr>
              <a:t> </a:t>
            </a:r>
            <a:r>
              <a:rPr lang="en-GB" sz="2000" dirty="0" err="1">
                <a:solidFill>
                  <a:srgbClr val="3A3A3A"/>
                </a:solidFill>
              </a:rPr>
              <a:t>respctivelor</a:t>
            </a:r>
            <a:r>
              <a:rPr lang="en-GB" sz="2000" dirty="0">
                <a:solidFill>
                  <a:srgbClr val="3A3A3A"/>
                </a:solidFill>
              </a:rPr>
              <a:t> </a:t>
            </a:r>
            <a:r>
              <a:rPr lang="en-GB" sz="2000" dirty="0" err="1">
                <a:solidFill>
                  <a:srgbClr val="3A3A3A"/>
                </a:solidFill>
              </a:rPr>
              <a:t>titluri</a:t>
            </a:r>
            <a:r>
              <a:rPr lang="en-GB" sz="2000" dirty="0">
                <a:solidFill>
                  <a:srgbClr val="3A3A3A"/>
                </a:solidFill>
              </a:rPr>
              <a:t>.</a:t>
            </a:r>
          </a:p>
          <a:p>
            <a:pPr algn="just"/>
            <a:endParaRPr lang="en-GB" sz="2000" dirty="0"/>
          </a:p>
        </p:txBody>
      </p:sp>
      <p:sp>
        <p:nvSpPr>
          <p:cNvPr id="4" name="Title 2"/>
          <p:cNvSpPr>
            <a:spLocks noGrp="1"/>
          </p:cNvSpPr>
          <p:nvPr>
            <p:ph type="title"/>
          </p:nvPr>
        </p:nvSpPr>
        <p:spPr>
          <a:xfrm>
            <a:off x="0" y="132749"/>
            <a:ext cx="10972800" cy="639761"/>
          </a:xfrm>
        </p:spPr>
        <p:txBody>
          <a:bodyPr>
            <a:normAutofit fontScale="90000"/>
          </a:bodyPr>
          <a:lstStyle/>
          <a:p>
            <a:pPr fontAlgn="base"/>
            <a:r>
              <a:rPr lang="it-IT" sz="2700" dirty="0">
                <a:solidFill>
                  <a:srgbClr val="2D2D2D"/>
                </a:solidFill>
                <a:effectLst/>
              </a:rPr>
              <a:t>In ce instrumente financiare putem investi ?</a:t>
            </a:r>
            <a:r>
              <a:rPr lang="it-IT" sz="2400" dirty="0">
                <a:solidFill>
                  <a:srgbClr val="2D2D2D"/>
                </a:solidFill>
                <a:effectLst/>
              </a:rPr>
              <a:t/>
            </a:r>
            <a:br>
              <a:rPr lang="it-IT" sz="2400" dirty="0">
                <a:solidFill>
                  <a:srgbClr val="2D2D2D"/>
                </a:solidFill>
                <a:effectLst/>
              </a:rPr>
            </a:br>
            <a:endParaRPr lang="en-GB" sz="24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011101" y="0"/>
            <a:ext cx="2022913" cy="1063661"/>
          </a:xfrm>
          <a:prstGeom prst="rect">
            <a:avLst/>
          </a:prstGeom>
        </p:spPr>
      </p:pic>
    </p:spTree>
    <p:extLst>
      <p:ext uri="{BB962C8B-B14F-4D97-AF65-F5344CB8AC3E}">
        <p14:creationId xmlns:p14="http://schemas.microsoft.com/office/powerpoint/2010/main" val="3597330428"/>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 y="693058"/>
            <a:ext cx="12013324" cy="5660446"/>
          </a:xfrm>
        </p:spPr>
        <p:txBody>
          <a:bodyPr>
            <a:normAutofit fontScale="92500"/>
          </a:bodyPr>
          <a:lstStyle/>
          <a:p>
            <a:pPr algn="just" fontAlgn="base"/>
            <a:r>
              <a:rPr lang="en-GB" sz="2200" dirty="0" err="1">
                <a:solidFill>
                  <a:srgbClr val="3A3A3A"/>
                </a:solidFill>
              </a:rPr>
              <a:t>Cei</a:t>
            </a:r>
            <a:r>
              <a:rPr lang="en-GB" sz="2200" dirty="0">
                <a:solidFill>
                  <a:srgbClr val="3A3A3A"/>
                </a:solidFill>
              </a:rPr>
              <a:t> care </a:t>
            </a:r>
            <a:r>
              <a:rPr lang="en-GB" sz="2200" b="1" dirty="0" err="1">
                <a:solidFill>
                  <a:srgbClr val="3A3A3A"/>
                </a:solidFill>
              </a:rPr>
              <a:t>achizitioneaza</a:t>
            </a:r>
            <a:r>
              <a:rPr lang="en-GB" sz="2200" b="1" dirty="0">
                <a:solidFill>
                  <a:srgbClr val="3A3A3A"/>
                </a:solidFill>
              </a:rPr>
              <a:t> </a:t>
            </a:r>
            <a:r>
              <a:rPr lang="en-GB" sz="2200" b="1" dirty="0" err="1">
                <a:solidFill>
                  <a:srgbClr val="3A3A3A"/>
                </a:solidFill>
              </a:rPr>
              <a:t>actiuni</a:t>
            </a:r>
            <a:r>
              <a:rPr lang="en-GB" sz="2200" b="1" dirty="0">
                <a:solidFill>
                  <a:srgbClr val="3A3A3A"/>
                </a:solidFill>
              </a:rPr>
              <a:t> </a:t>
            </a:r>
            <a:r>
              <a:rPr lang="en-GB" sz="2200" b="1" dirty="0" err="1">
                <a:solidFill>
                  <a:srgbClr val="3A3A3A"/>
                </a:solidFill>
              </a:rPr>
              <a:t>pe</a:t>
            </a:r>
            <a:r>
              <a:rPr lang="en-GB" sz="2200" b="1" dirty="0">
                <a:solidFill>
                  <a:srgbClr val="3A3A3A"/>
                </a:solidFill>
              </a:rPr>
              <a:t> </a:t>
            </a:r>
            <a:r>
              <a:rPr lang="en-GB" sz="2200" b="1" dirty="0" err="1">
                <a:solidFill>
                  <a:srgbClr val="3A3A3A"/>
                </a:solidFill>
              </a:rPr>
              <a:t>termen</a:t>
            </a:r>
            <a:r>
              <a:rPr lang="en-GB" sz="2200" b="1" dirty="0">
                <a:solidFill>
                  <a:srgbClr val="3A3A3A"/>
                </a:solidFill>
              </a:rPr>
              <a:t> </a:t>
            </a:r>
            <a:r>
              <a:rPr lang="en-GB" sz="2200" b="1" dirty="0" err="1">
                <a:solidFill>
                  <a:srgbClr val="3A3A3A"/>
                </a:solidFill>
              </a:rPr>
              <a:t>mediu</a:t>
            </a:r>
            <a:r>
              <a:rPr lang="en-GB" sz="2200" b="1" dirty="0">
                <a:solidFill>
                  <a:srgbClr val="3A3A3A"/>
                </a:solidFill>
              </a:rPr>
              <a:t> </a:t>
            </a:r>
            <a:r>
              <a:rPr lang="en-GB" sz="2200" b="1" dirty="0" err="1">
                <a:solidFill>
                  <a:srgbClr val="3A3A3A"/>
                </a:solidFill>
              </a:rPr>
              <a:t>si</a:t>
            </a:r>
            <a:r>
              <a:rPr lang="en-GB" sz="2200" b="1" dirty="0">
                <a:solidFill>
                  <a:srgbClr val="3A3A3A"/>
                </a:solidFill>
              </a:rPr>
              <a:t> lung</a:t>
            </a:r>
            <a:r>
              <a:rPr lang="en-GB" sz="2200" dirty="0">
                <a:solidFill>
                  <a:srgbClr val="3A3A3A"/>
                </a:solidFill>
              </a:rPr>
              <a:t>, fie </a:t>
            </a:r>
            <a:r>
              <a:rPr lang="en-GB" sz="2200" dirty="0" err="1">
                <a:solidFill>
                  <a:srgbClr val="3A3A3A"/>
                </a:solidFill>
              </a:rPr>
              <a:t>ei</a:t>
            </a:r>
            <a:r>
              <a:rPr lang="en-GB" sz="2200" dirty="0">
                <a:solidFill>
                  <a:srgbClr val="3A3A3A"/>
                </a:solidFill>
              </a:rPr>
              <a:t> </a:t>
            </a:r>
            <a:r>
              <a:rPr lang="en-GB" sz="2200" dirty="0" err="1">
                <a:solidFill>
                  <a:srgbClr val="3A3A3A"/>
                </a:solidFill>
              </a:rPr>
              <a:t>persoane</a:t>
            </a:r>
            <a:r>
              <a:rPr lang="en-GB" sz="2200" dirty="0">
                <a:solidFill>
                  <a:srgbClr val="3A3A3A"/>
                </a:solidFill>
              </a:rPr>
              <a:t> </a:t>
            </a:r>
            <a:r>
              <a:rPr lang="en-GB" sz="2200" dirty="0" err="1">
                <a:solidFill>
                  <a:srgbClr val="3A3A3A"/>
                </a:solidFill>
              </a:rPr>
              <a:t>fizice</a:t>
            </a:r>
            <a:r>
              <a:rPr lang="en-GB" sz="2200" dirty="0">
                <a:solidFill>
                  <a:srgbClr val="3A3A3A"/>
                </a:solidFill>
              </a:rPr>
              <a:t> </a:t>
            </a:r>
            <a:r>
              <a:rPr lang="en-GB" sz="2200" dirty="0" err="1">
                <a:solidFill>
                  <a:srgbClr val="3A3A3A"/>
                </a:solidFill>
              </a:rPr>
              <a:t>sau</a:t>
            </a:r>
            <a:r>
              <a:rPr lang="en-GB" sz="2200" dirty="0">
                <a:solidFill>
                  <a:srgbClr val="3A3A3A"/>
                </a:solidFill>
              </a:rPr>
              <a:t> </a:t>
            </a:r>
            <a:r>
              <a:rPr lang="en-GB" sz="2200" dirty="0" err="1">
                <a:solidFill>
                  <a:srgbClr val="3A3A3A"/>
                </a:solidFill>
              </a:rPr>
              <a:t>investitori</a:t>
            </a:r>
            <a:r>
              <a:rPr lang="en-GB" sz="2200" dirty="0">
                <a:solidFill>
                  <a:srgbClr val="3A3A3A"/>
                </a:solidFill>
              </a:rPr>
              <a:t> </a:t>
            </a:r>
            <a:r>
              <a:rPr lang="en-GB" sz="2200" dirty="0" err="1">
                <a:solidFill>
                  <a:srgbClr val="3A3A3A"/>
                </a:solidFill>
              </a:rPr>
              <a:t>institutionali</a:t>
            </a:r>
            <a:r>
              <a:rPr lang="en-GB" sz="2200" dirty="0">
                <a:solidFill>
                  <a:srgbClr val="3A3A3A"/>
                </a:solidFill>
              </a:rPr>
              <a:t> (</a:t>
            </a:r>
            <a:r>
              <a:rPr lang="en-GB" sz="2200" dirty="0" err="1">
                <a:solidFill>
                  <a:srgbClr val="3A3A3A"/>
                </a:solidFill>
              </a:rPr>
              <a:t>fonduri</a:t>
            </a:r>
            <a:r>
              <a:rPr lang="en-GB" sz="2200" dirty="0">
                <a:solidFill>
                  <a:srgbClr val="3A3A3A"/>
                </a:solidFill>
              </a:rPr>
              <a:t> </a:t>
            </a:r>
            <a:r>
              <a:rPr lang="en-GB" sz="2200" dirty="0" err="1">
                <a:solidFill>
                  <a:srgbClr val="3A3A3A"/>
                </a:solidFill>
              </a:rPr>
              <a:t>mutuale</a:t>
            </a:r>
            <a:r>
              <a:rPr lang="en-GB" sz="2200" dirty="0">
                <a:solidFill>
                  <a:srgbClr val="3A3A3A"/>
                </a:solidFill>
              </a:rPr>
              <a:t>, </a:t>
            </a:r>
            <a:r>
              <a:rPr lang="en-GB" sz="2200" dirty="0" err="1">
                <a:solidFill>
                  <a:srgbClr val="3A3A3A"/>
                </a:solidFill>
              </a:rPr>
              <a:t>fonduri</a:t>
            </a:r>
            <a:r>
              <a:rPr lang="en-GB" sz="2200" dirty="0">
                <a:solidFill>
                  <a:srgbClr val="3A3A3A"/>
                </a:solidFill>
              </a:rPr>
              <a:t> de </a:t>
            </a:r>
            <a:r>
              <a:rPr lang="en-GB" sz="2200" dirty="0" err="1">
                <a:solidFill>
                  <a:srgbClr val="3A3A3A"/>
                </a:solidFill>
              </a:rPr>
              <a:t>pensii</a:t>
            </a:r>
            <a:r>
              <a:rPr lang="en-GB" sz="2200" dirty="0">
                <a:solidFill>
                  <a:srgbClr val="3A3A3A"/>
                </a:solidFill>
              </a:rPr>
              <a:t>, </a:t>
            </a:r>
            <a:r>
              <a:rPr lang="en-GB" sz="2200" dirty="0" err="1">
                <a:solidFill>
                  <a:srgbClr val="3A3A3A"/>
                </a:solidFill>
              </a:rPr>
              <a:t>companii</a:t>
            </a:r>
            <a:r>
              <a:rPr lang="en-GB" sz="2200" dirty="0">
                <a:solidFill>
                  <a:srgbClr val="3A3A3A"/>
                </a:solidFill>
              </a:rPr>
              <a:t>, </a:t>
            </a:r>
            <a:r>
              <a:rPr lang="en-GB" sz="2200" dirty="0" err="1">
                <a:solidFill>
                  <a:srgbClr val="3A3A3A"/>
                </a:solidFill>
              </a:rPr>
              <a:t>guverne</a:t>
            </a:r>
            <a:r>
              <a:rPr lang="en-GB" sz="2200" dirty="0">
                <a:solidFill>
                  <a:srgbClr val="3A3A3A"/>
                </a:solidFill>
              </a:rPr>
              <a:t>) </a:t>
            </a:r>
            <a:r>
              <a:rPr lang="en-GB" sz="2200" b="1" dirty="0">
                <a:solidFill>
                  <a:srgbClr val="3A3A3A"/>
                </a:solidFill>
              </a:rPr>
              <a:t>se </a:t>
            </a:r>
            <a:r>
              <a:rPr lang="en-GB" sz="2200" b="1" dirty="0" err="1">
                <a:solidFill>
                  <a:srgbClr val="3A3A3A"/>
                </a:solidFill>
              </a:rPr>
              <a:t>numesc</a:t>
            </a:r>
            <a:r>
              <a:rPr lang="en-GB" sz="2200" b="1" dirty="0">
                <a:solidFill>
                  <a:srgbClr val="3A3A3A"/>
                </a:solidFill>
              </a:rPr>
              <a:t> </a:t>
            </a:r>
            <a:r>
              <a:rPr lang="en-GB" sz="2200" b="1" dirty="0" err="1">
                <a:solidFill>
                  <a:srgbClr val="3A3A3A"/>
                </a:solidFill>
              </a:rPr>
              <a:t>investitori</a:t>
            </a:r>
            <a:r>
              <a:rPr lang="en-GB" sz="2200" dirty="0">
                <a:solidFill>
                  <a:srgbClr val="3A3A3A"/>
                </a:solidFill>
              </a:rPr>
              <a:t>, </a:t>
            </a:r>
            <a:r>
              <a:rPr lang="en-GB" sz="2200" dirty="0" err="1">
                <a:solidFill>
                  <a:srgbClr val="3A3A3A"/>
                </a:solidFill>
              </a:rPr>
              <a:t>cei</a:t>
            </a:r>
            <a:r>
              <a:rPr lang="en-GB" sz="2200" dirty="0">
                <a:solidFill>
                  <a:srgbClr val="3A3A3A"/>
                </a:solidFill>
              </a:rPr>
              <a:t> care le </a:t>
            </a:r>
            <a:r>
              <a:rPr lang="en-GB" sz="2200" dirty="0" err="1">
                <a:solidFill>
                  <a:srgbClr val="3A3A3A"/>
                </a:solidFill>
              </a:rPr>
              <a:t>achizitioneaza</a:t>
            </a:r>
            <a:r>
              <a:rPr lang="en-GB" sz="2200" dirty="0">
                <a:solidFill>
                  <a:srgbClr val="3A3A3A"/>
                </a:solidFill>
              </a:rPr>
              <a:t> </a:t>
            </a:r>
            <a:r>
              <a:rPr lang="en-GB" sz="2200" dirty="0" err="1">
                <a:solidFill>
                  <a:srgbClr val="3A3A3A"/>
                </a:solidFill>
              </a:rPr>
              <a:t>pe</a:t>
            </a:r>
            <a:r>
              <a:rPr lang="en-GB" sz="2200" dirty="0">
                <a:solidFill>
                  <a:srgbClr val="3A3A3A"/>
                </a:solidFill>
              </a:rPr>
              <a:t> </a:t>
            </a:r>
            <a:r>
              <a:rPr lang="en-GB" sz="2200" dirty="0" err="1">
                <a:solidFill>
                  <a:srgbClr val="3A3A3A"/>
                </a:solidFill>
              </a:rPr>
              <a:t>termen</a:t>
            </a:r>
            <a:r>
              <a:rPr lang="en-GB" sz="2200" dirty="0">
                <a:solidFill>
                  <a:srgbClr val="3A3A3A"/>
                </a:solidFill>
              </a:rPr>
              <a:t> </a:t>
            </a:r>
            <a:r>
              <a:rPr lang="en-GB" sz="2200" dirty="0" err="1">
                <a:solidFill>
                  <a:srgbClr val="3A3A3A"/>
                </a:solidFill>
              </a:rPr>
              <a:t>scurt</a:t>
            </a:r>
            <a:r>
              <a:rPr lang="en-GB" sz="2200" dirty="0">
                <a:solidFill>
                  <a:srgbClr val="3A3A3A"/>
                </a:solidFill>
              </a:rPr>
              <a:t>, </a:t>
            </a:r>
            <a:r>
              <a:rPr lang="en-GB" sz="2200" dirty="0" err="1">
                <a:solidFill>
                  <a:srgbClr val="3A3A3A"/>
                </a:solidFill>
              </a:rPr>
              <a:t>mizand</a:t>
            </a:r>
            <a:r>
              <a:rPr lang="en-GB" sz="2200" dirty="0">
                <a:solidFill>
                  <a:srgbClr val="3A3A3A"/>
                </a:solidFill>
              </a:rPr>
              <a:t> </a:t>
            </a:r>
            <a:r>
              <a:rPr lang="en-GB" sz="2200" dirty="0" err="1">
                <a:solidFill>
                  <a:srgbClr val="3A3A3A"/>
                </a:solidFill>
              </a:rPr>
              <a:t>pe</a:t>
            </a:r>
            <a:r>
              <a:rPr lang="en-GB" sz="2200" dirty="0">
                <a:solidFill>
                  <a:srgbClr val="3A3A3A"/>
                </a:solidFill>
              </a:rPr>
              <a:t> </a:t>
            </a:r>
            <a:r>
              <a:rPr lang="en-GB" sz="2200" b="1" dirty="0" err="1">
                <a:solidFill>
                  <a:srgbClr val="3A3A3A"/>
                </a:solidFill>
              </a:rPr>
              <a:t>cresterea</a:t>
            </a:r>
            <a:r>
              <a:rPr lang="en-GB" sz="2200" b="1" dirty="0">
                <a:solidFill>
                  <a:srgbClr val="3A3A3A"/>
                </a:solidFill>
              </a:rPr>
              <a:t> </a:t>
            </a:r>
            <a:r>
              <a:rPr lang="en-GB" sz="2200" b="1" dirty="0" err="1">
                <a:solidFill>
                  <a:srgbClr val="3A3A3A"/>
                </a:solidFill>
              </a:rPr>
              <a:t>sau</a:t>
            </a:r>
            <a:r>
              <a:rPr lang="en-GB" sz="2200" b="1" dirty="0">
                <a:solidFill>
                  <a:srgbClr val="3A3A3A"/>
                </a:solidFill>
              </a:rPr>
              <a:t> </a:t>
            </a:r>
            <a:r>
              <a:rPr lang="en-GB" sz="2200" b="1" dirty="0" err="1">
                <a:solidFill>
                  <a:srgbClr val="3A3A3A"/>
                </a:solidFill>
              </a:rPr>
              <a:t>scaderea</a:t>
            </a:r>
            <a:r>
              <a:rPr lang="en-GB" sz="2200" b="1" dirty="0">
                <a:solidFill>
                  <a:srgbClr val="3A3A3A"/>
                </a:solidFill>
              </a:rPr>
              <a:t> </a:t>
            </a:r>
            <a:r>
              <a:rPr lang="en-GB" sz="2200" b="1" dirty="0" err="1">
                <a:solidFill>
                  <a:srgbClr val="3A3A3A"/>
                </a:solidFill>
              </a:rPr>
              <a:t>acestora</a:t>
            </a:r>
            <a:r>
              <a:rPr lang="en-GB" sz="2200" b="1" dirty="0">
                <a:solidFill>
                  <a:srgbClr val="3A3A3A"/>
                </a:solidFill>
              </a:rPr>
              <a:t> se </a:t>
            </a:r>
            <a:r>
              <a:rPr lang="en-GB" sz="2200" b="1" dirty="0" err="1">
                <a:solidFill>
                  <a:srgbClr val="3A3A3A"/>
                </a:solidFill>
              </a:rPr>
              <a:t>numesc</a:t>
            </a:r>
            <a:r>
              <a:rPr lang="en-GB" sz="2200" b="1" dirty="0">
                <a:solidFill>
                  <a:srgbClr val="3A3A3A"/>
                </a:solidFill>
              </a:rPr>
              <a:t> </a:t>
            </a:r>
            <a:r>
              <a:rPr lang="en-GB" sz="2200" b="1" dirty="0" err="1">
                <a:solidFill>
                  <a:srgbClr val="3A3A3A"/>
                </a:solidFill>
              </a:rPr>
              <a:t>speculatori</a:t>
            </a:r>
            <a:r>
              <a:rPr lang="en-GB" sz="2200" dirty="0">
                <a:solidFill>
                  <a:srgbClr val="3A3A3A"/>
                </a:solidFill>
              </a:rPr>
              <a:t>, </a:t>
            </a:r>
            <a:r>
              <a:rPr lang="en-GB" sz="2200" dirty="0" err="1">
                <a:solidFill>
                  <a:srgbClr val="3A3A3A"/>
                </a:solidFill>
              </a:rPr>
              <a:t>acestia</a:t>
            </a:r>
            <a:r>
              <a:rPr lang="en-GB" sz="2200" dirty="0">
                <a:solidFill>
                  <a:srgbClr val="3A3A3A"/>
                </a:solidFill>
              </a:rPr>
              <a:t> </a:t>
            </a:r>
            <a:r>
              <a:rPr lang="en-GB" sz="2200" dirty="0" err="1">
                <a:solidFill>
                  <a:srgbClr val="3A3A3A"/>
                </a:solidFill>
              </a:rPr>
              <a:t>avand</a:t>
            </a:r>
            <a:r>
              <a:rPr lang="en-GB" sz="2200" dirty="0">
                <a:solidFill>
                  <a:srgbClr val="3A3A3A"/>
                </a:solidFill>
              </a:rPr>
              <a:t> </a:t>
            </a:r>
            <a:r>
              <a:rPr lang="en-GB" sz="2200" dirty="0" err="1">
                <a:solidFill>
                  <a:srgbClr val="3A3A3A"/>
                </a:solidFill>
              </a:rPr>
              <a:t>uneori</a:t>
            </a:r>
            <a:r>
              <a:rPr lang="en-GB" sz="2200" dirty="0">
                <a:solidFill>
                  <a:srgbClr val="3A3A3A"/>
                </a:solidFill>
              </a:rPr>
              <a:t> </a:t>
            </a:r>
            <a:r>
              <a:rPr lang="en-GB" sz="2200" dirty="0" err="1">
                <a:solidFill>
                  <a:srgbClr val="3A3A3A"/>
                </a:solidFill>
              </a:rPr>
              <a:t>chiar</a:t>
            </a:r>
            <a:r>
              <a:rPr lang="en-GB" sz="2200" dirty="0">
                <a:solidFill>
                  <a:srgbClr val="3A3A3A"/>
                </a:solidFill>
              </a:rPr>
              <a:t> </a:t>
            </a:r>
            <a:r>
              <a:rPr lang="en-GB" sz="2200" dirty="0" err="1">
                <a:solidFill>
                  <a:srgbClr val="3A3A3A"/>
                </a:solidFill>
              </a:rPr>
              <a:t>puterea</a:t>
            </a:r>
            <a:r>
              <a:rPr lang="en-GB" sz="2200" dirty="0">
                <a:solidFill>
                  <a:srgbClr val="3A3A3A"/>
                </a:solidFill>
              </a:rPr>
              <a:t> de a </a:t>
            </a:r>
            <a:r>
              <a:rPr lang="en-GB" sz="2200" dirty="0" err="1">
                <a:solidFill>
                  <a:srgbClr val="3A3A3A"/>
                </a:solidFill>
              </a:rPr>
              <a:t>schimba</a:t>
            </a:r>
            <a:r>
              <a:rPr lang="en-GB" sz="2200" dirty="0">
                <a:solidFill>
                  <a:srgbClr val="3A3A3A"/>
                </a:solidFill>
              </a:rPr>
              <a:t> un trend, de </a:t>
            </a:r>
            <a:r>
              <a:rPr lang="en-GB" sz="2200" dirty="0" err="1">
                <a:solidFill>
                  <a:srgbClr val="3A3A3A"/>
                </a:solidFill>
              </a:rPr>
              <a:t>crestere</a:t>
            </a:r>
            <a:r>
              <a:rPr lang="en-GB" sz="2200" dirty="0">
                <a:solidFill>
                  <a:srgbClr val="3A3A3A"/>
                </a:solidFill>
              </a:rPr>
              <a:t> </a:t>
            </a:r>
            <a:r>
              <a:rPr lang="en-GB" sz="2200" dirty="0" err="1">
                <a:solidFill>
                  <a:srgbClr val="3A3A3A"/>
                </a:solidFill>
              </a:rPr>
              <a:t>sau</a:t>
            </a:r>
            <a:r>
              <a:rPr lang="en-GB" sz="2200" dirty="0">
                <a:solidFill>
                  <a:srgbClr val="3A3A3A"/>
                </a:solidFill>
              </a:rPr>
              <a:t> </a:t>
            </a:r>
            <a:r>
              <a:rPr lang="en-GB" sz="2200" dirty="0" err="1">
                <a:solidFill>
                  <a:srgbClr val="3A3A3A"/>
                </a:solidFill>
              </a:rPr>
              <a:t>scadere</a:t>
            </a:r>
            <a:r>
              <a:rPr lang="en-GB" sz="2200" dirty="0">
                <a:solidFill>
                  <a:srgbClr val="3A3A3A"/>
                </a:solidFill>
              </a:rPr>
              <a:t>, al </a:t>
            </a:r>
            <a:r>
              <a:rPr lang="en-GB" sz="2200" dirty="0" err="1">
                <a:solidFill>
                  <a:srgbClr val="3A3A3A"/>
                </a:solidFill>
              </a:rPr>
              <a:t>unei</a:t>
            </a:r>
            <a:r>
              <a:rPr lang="en-GB" sz="2200" dirty="0">
                <a:solidFill>
                  <a:srgbClr val="3A3A3A"/>
                </a:solidFill>
              </a:rPr>
              <a:t> </a:t>
            </a:r>
            <a:r>
              <a:rPr lang="en-GB" sz="2200" dirty="0" err="1">
                <a:solidFill>
                  <a:srgbClr val="3A3A3A"/>
                </a:solidFill>
              </a:rPr>
              <a:t>actiuni</a:t>
            </a:r>
            <a:r>
              <a:rPr lang="en-GB" sz="2200" dirty="0">
                <a:solidFill>
                  <a:srgbClr val="3A3A3A"/>
                </a:solidFill>
              </a:rPr>
              <a:t>. De </a:t>
            </a:r>
            <a:r>
              <a:rPr lang="en-GB" sz="2200" dirty="0" err="1">
                <a:solidFill>
                  <a:srgbClr val="3A3A3A"/>
                </a:solidFill>
              </a:rPr>
              <a:t>aceea</a:t>
            </a:r>
            <a:r>
              <a:rPr lang="en-GB" sz="2200" dirty="0">
                <a:solidFill>
                  <a:srgbClr val="3A3A3A"/>
                </a:solidFill>
              </a:rPr>
              <a:t>, </a:t>
            </a:r>
            <a:r>
              <a:rPr lang="en-GB" sz="2200" dirty="0" err="1">
                <a:solidFill>
                  <a:srgbClr val="3A3A3A"/>
                </a:solidFill>
              </a:rPr>
              <a:t>cei</a:t>
            </a:r>
            <a:r>
              <a:rPr lang="en-GB" sz="2200" dirty="0">
                <a:solidFill>
                  <a:srgbClr val="3A3A3A"/>
                </a:solidFill>
              </a:rPr>
              <a:t> care </a:t>
            </a:r>
            <a:r>
              <a:rPr lang="en-GB" sz="2200" dirty="0" err="1">
                <a:solidFill>
                  <a:srgbClr val="3A3A3A"/>
                </a:solidFill>
              </a:rPr>
              <a:t>hotarasc</a:t>
            </a:r>
            <a:r>
              <a:rPr lang="en-GB" sz="2200" dirty="0">
                <a:solidFill>
                  <a:srgbClr val="3A3A3A"/>
                </a:solidFill>
              </a:rPr>
              <a:t> </a:t>
            </a:r>
            <a:r>
              <a:rPr lang="en-GB" sz="2200" dirty="0" err="1">
                <a:solidFill>
                  <a:srgbClr val="3A3A3A"/>
                </a:solidFill>
              </a:rPr>
              <a:t>sa</a:t>
            </a:r>
            <a:r>
              <a:rPr lang="en-GB" sz="2200" dirty="0">
                <a:solidFill>
                  <a:srgbClr val="3A3A3A"/>
                </a:solidFill>
              </a:rPr>
              <a:t> </a:t>
            </a:r>
            <a:r>
              <a:rPr lang="en-GB" sz="2200" dirty="0" err="1">
                <a:solidFill>
                  <a:srgbClr val="3A3A3A"/>
                </a:solidFill>
              </a:rPr>
              <a:t>investeasca</a:t>
            </a:r>
            <a:r>
              <a:rPr lang="en-GB" sz="2200" dirty="0">
                <a:solidFill>
                  <a:srgbClr val="3A3A3A"/>
                </a:solidFill>
              </a:rPr>
              <a:t> </a:t>
            </a:r>
            <a:r>
              <a:rPr lang="en-GB" sz="2200" dirty="0" err="1">
                <a:solidFill>
                  <a:srgbClr val="3A3A3A"/>
                </a:solidFill>
              </a:rPr>
              <a:t>intr</a:t>
            </a:r>
            <a:r>
              <a:rPr lang="en-GB" sz="2200" dirty="0">
                <a:solidFill>
                  <a:srgbClr val="3A3A3A"/>
                </a:solidFill>
              </a:rPr>
              <a:t>-o </a:t>
            </a:r>
            <a:r>
              <a:rPr lang="en-GB" sz="2200" dirty="0" err="1">
                <a:solidFill>
                  <a:srgbClr val="3A3A3A"/>
                </a:solidFill>
              </a:rPr>
              <a:t>anumita</a:t>
            </a:r>
            <a:r>
              <a:rPr lang="en-GB" sz="2200" dirty="0">
                <a:solidFill>
                  <a:srgbClr val="3A3A3A"/>
                </a:solidFill>
              </a:rPr>
              <a:t> </a:t>
            </a:r>
            <a:r>
              <a:rPr lang="en-GB" sz="2200" dirty="0" err="1">
                <a:solidFill>
                  <a:srgbClr val="3A3A3A"/>
                </a:solidFill>
              </a:rPr>
              <a:t>actiune</a:t>
            </a:r>
            <a:r>
              <a:rPr lang="en-GB" sz="2200" dirty="0">
                <a:solidFill>
                  <a:srgbClr val="3A3A3A"/>
                </a:solidFill>
              </a:rPr>
              <a:t> </a:t>
            </a:r>
            <a:r>
              <a:rPr lang="en-GB" sz="2200" dirty="0" err="1">
                <a:solidFill>
                  <a:srgbClr val="3A3A3A"/>
                </a:solidFill>
              </a:rPr>
              <a:t>pe</a:t>
            </a:r>
            <a:r>
              <a:rPr lang="en-GB" sz="2200" dirty="0">
                <a:solidFill>
                  <a:srgbClr val="3A3A3A"/>
                </a:solidFill>
              </a:rPr>
              <a:t> </a:t>
            </a:r>
            <a:r>
              <a:rPr lang="en-GB" sz="2200" dirty="0" err="1">
                <a:solidFill>
                  <a:srgbClr val="3A3A3A"/>
                </a:solidFill>
              </a:rPr>
              <a:t>termen</a:t>
            </a:r>
            <a:r>
              <a:rPr lang="en-GB" sz="2200" dirty="0">
                <a:solidFill>
                  <a:srgbClr val="3A3A3A"/>
                </a:solidFill>
              </a:rPr>
              <a:t> </a:t>
            </a:r>
            <a:r>
              <a:rPr lang="en-GB" sz="2200" dirty="0" err="1">
                <a:solidFill>
                  <a:srgbClr val="3A3A3A"/>
                </a:solidFill>
              </a:rPr>
              <a:t>mediu</a:t>
            </a:r>
            <a:r>
              <a:rPr lang="en-GB" sz="2200" dirty="0">
                <a:solidFill>
                  <a:srgbClr val="3A3A3A"/>
                </a:solidFill>
              </a:rPr>
              <a:t> </a:t>
            </a:r>
            <a:r>
              <a:rPr lang="en-GB" sz="2200" dirty="0" err="1">
                <a:solidFill>
                  <a:srgbClr val="3A3A3A"/>
                </a:solidFill>
              </a:rPr>
              <a:t>si</a:t>
            </a:r>
            <a:r>
              <a:rPr lang="en-GB" sz="2200" dirty="0">
                <a:solidFill>
                  <a:srgbClr val="3A3A3A"/>
                </a:solidFill>
              </a:rPr>
              <a:t> lung </a:t>
            </a:r>
            <a:r>
              <a:rPr lang="en-GB" sz="2200" dirty="0" err="1">
                <a:solidFill>
                  <a:srgbClr val="3A3A3A"/>
                </a:solidFill>
              </a:rPr>
              <a:t>este</a:t>
            </a:r>
            <a:r>
              <a:rPr lang="en-GB" sz="2200" dirty="0">
                <a:solidFill>
                  <a:srgbClr val="3A3A3A"/>
                </a:solidFill>
              </a:rPr>
              <a:t> bine </a:t>
            </a:r>
            <a:r>
              <a:rPr lang="en-GB" sz="2200" b="1" dirty="0" err="1">
                <a:solidFill>
                  <a:srgbClr val="3A3A3A"/>
                </a:solidFill>
              </a:rPr>
              <a:t>sa</a:t>
            </a:r>
            <a:r>
              <a:rPr lang="en-GB" sz="2200" b="1" dirty="0">
                <a:solidFill>
                  <a:srgbClr val="3A3A3A"/>
                </a:solidFill>
              </a:rPr>
              <a:t> nu se </a:t>
            </a:r>
            <a:r>
              <a:rPr lang="en-GB" sz="2200" b="1" dirty="0" err="1">
                <a:solidFill>
                  <a:srgbClr val="3A3A3A"/>
                </a:solidFill>
              </a:rPr>
              <a:t>decida</a:t>
            </a:r>
            <a:r>
              <a:rPr lang="en-GB" sz="2200" b="1" dirty="0">
                <a:solidFill>
                  <a:srgbClr val="3A3A3A"/>
                </a:solidFill>
              </a:rPr>
              <a:t> </a:t>
            </a:r>
            <a:r>
              <a:rPr lang="en-GB" sz="2200" b="1" dirty="0" err="1">
                <a:solidFill>
                  <a:srgbClr val="3A3A3A"/>
                </a:solidFill>
              </a:rPr>
              <a:t>sa</a:t>
            </a:r>
            <a:r>
              <a:rPr lang="en-GB" sz="2200" b="1" dirty="0">
                <a:solidFill>
                  <a:srgbClr val="3A3A3A"/>
                </a:solidFill>
              </a:rPr>
              <a:t> </a:t>
            </a:r>
            <a:r>
              <a:rPr lang="en-GB" sz="2200" b="1" dirty="0" err="1">
                <a:solidFill>
                  <a:srgbClr val="3A3A3A"/>
                </a:solidFill>
              </a:rPr>
              <a:t>vanda</a:t>
            </a:r>
            <a:r>
              <a:rPr lang="en-GB" sz="2200" b="1" dirty="0">
                <a:solidFill>
                  <a:srgbClr val="3A3A3A"/>
                </a:solidFill>
              </a:rPr>
              <a:t> in </a:t>
            </a:r>
            <a:r>
              <a:rPr lang="en-GB" sz="2200" b="1" dirty="0" err="1">
                <a:solidFill>
                  <a:srgbClr val="3A3A3A"/>
                </a:solidFill>
              </a:rPr>
              <a:t>panica</a:t>
            </a:r>
            <a:r>
              <a:rPr lang="en-GB" sz="2200" dirty="0">
                <a:solidFill>
                  <a:srgbClr val="3A3A3A"/>
                </a:solidFill>
              </a:rPr>
              <a:t> </a:t>
            </a:r>
            <a:r>
              <a:rPr lang="en-GB" sz="2200" dirty="0" err="1">
                <a:solidFill>
                  <a:srgbClr val="3A3A3A"/>
                </a:solidFill>
              </a:rPr>
              <a:t>pe</a:t>
            </a:r>
            <a:r>
              <a:rPr lang="en-GB" sz="2200" dirty="0">
                <a:solidFill>
                  <a:srgbClr val="3A3A3A"/>
                </a:solidFill>
              </a:rPr>
              <a:t> </a:t>
            </a:r>
            <a:r>
              <a:rPr lang="en-GB" sz="2200" dirty="0" err="1">
                <a:solidFill>
                  <a:srgbClr val="3A3A3A"/>
                </a:solidFill>
              </a:rPr>
              <a:t>orice</a:t>
            </a:r>
            <a:r>
              <a:rPr lang="en-GB" sz="2200" dirty="0">
                <a:solidFill>
                  <a:srgbClr val="3A3A3A"/>
                </a:solidFill>
              </a:rPr>
              <a:t> </a:t>
            </a:r>
            <a:r>
              <a:rPr lang="en-GB" sz="2200" dirty="0" err="1">
                <a:solidFill>
                  <a:srgbClr val="3A3A3A"/>
                </a:solidFill>
              </a:rPr>
              <a:t>schimbare</a:t>
            </a:r>
            <a:r>
              <a:rPr lang="en-GB" sz="2200" dirty="0">
                <a:solidFill>
                  <a:srgbClr val="3A3A3A"/>
                </a:solidFill>
              </a:rPr>
              <a:t> </a:t>
            </a:r>
            <a:r>
              <a:rPr lang="en-GB" sz="2200" dirty="0" err="1">
                <a:solidFill>
                  <a:srgbClr val="3A3A3A"/>
                </a:solidFill>
              </a:rPr>
              <a:t>negativa</a:t>
            </a:r>
            <a:r>
              <a:rPr lang="en-GB" sz="2200" dirty="0">
                <a:solidFill>
                  <a:srgbClr val="3A3A3A"/>
                </a:solidFill>
              </a:rPr>
              <a:t> de trend. </a:t>
            </a:r>
            <a:r>
              <a:rPr lang="en-GB" sz="2200" dirty="0" err="1">
                <a:solidFill>
                  <a:srgbClr val="3A3A3A"/>
                </a:solidFill>
              </a:rPr>
              <a:t>Decizia</a:t>
            </a:r>
            <a:r>
              <a:rPr lang="en-GB" sz="2200" dirty="0">
                <a:solidFill>
                  <a:srgbClr val="3A3A3A"/>
                </a:solidFill>
              </a:rPr>
              <a:t> de a </a:t>
            </a:r>
            <a:r>
              <a:rPr lang="en-GB" sz="2200" dirty="0" err="1">
                <a:solidFill>
                  <a:srgbClr val="3A3A3A"/>
                </a:solidFill>
              </a:rPr>
              <a:t>vinde</a:t>
            </a:r>
            <a:r>
              <a:rPr lang="en-GB" sz="2200" dirty="0">
                <a:solidFill>
                  <a:srgbClr val="3A3A3A"/>
                </a:solidFill>
              </a:rPr>
              <a:t> </a:t>
            </a:r>
            <a:r>
              <a:rPr lang="en-GB" sz="2200" dirty="0" err="1">
                <a:solidFill>
                  <a:srgbClr val="3A3A3A"/>
                </a:solidFill>
              </a:rPr>
              <a:t>intr</a:t>
            </a:r>
            <a:r>
              <a:rPr lang="en-GB" sz="2200" dirty="0">
                <a:solidFill>
                  <a:srgbClr val="3A3A3A"/>
                </a:solidFill>
              </a:rPr>
              <a:t>-un context de </a:t>
            </a:r>
            <a:r>
              <a:rPr lang="en-GB" sz="2200" dirty="0" err="1">
                <a:solidFill>
                  <a:srgbClr val="3A3A3A"/>
                </a:solidFill>
              </a:rPr>
              <a:t>scadere</a:t>
            </a:r>
            <a:r>
              <a:rPr lang="en-GB" sz="2200" dirty="0">
                <a:solidFill>
                  <a:srgbClr val="3A3A3A"/>
                </a:solidFill>
              </a:rPr>
              <a:t> </a:t>
            </a:r>
            <a:r>
              <a:rPr lang="en-GB" sz="2200" dirty="0" err="1">
                <a:solidFill>
                  <a:srgbClr val="3A3A3A"/>
                </a:solidFill>
              </a:rPr>
              <a:t>trebuie</a:t>
            </a:r>
            <a:r>
              <a:rPr lang="en-GB" sz="2200" dirty="0">
                <a:solidFill>
                  <a:srgbClr val="3A3A3A"/>
                </a:solidFill>
              </a:rPr>
              <a:t> </a:t>
            </a:r>
            <a:r>
              <a:rPr lang="en-GB" sz="2200" dirty="0" err="1">
                <a:solidFill>
                  <a:srgbClr val="3A3A3A"/>
                </a:solidFill>
              </a:rPr>
              <a:t>sa</a:t>
            </a:r>
            <a:r>
              <a:rPr lang="en-GB" sz="2200" dirty="0">
                <a:solidFill>
                  <a:srgbClr val="3A3A3A"/>
                </a:solidFill>
              </a:rPr>
              <a:t> </a:t>
            </a:r>
            <a:r>
              <a:rPr lang="en-GB" sz="2200" dirty="0" err="1">
                <a:solidFill>
                  <a:srgbClr val="3A3A3A"/>
                </a:solidFill>
              </a:rPr>
              <a:t>vina</a:t>
            </a:r>
            <a:r>
              <a:rPr lang="en-GB" sz="2200" dirty="0">
                <a:solidFill>
                  <a:srgbClr val="3A3A3A"/>
                </a:solidFill>
              </a:rPr>
              <a:t> </a:t>
            </a:r>
            <a:r>
              <a:rPr lang="en-GB" sz="2200" dirty="0" err="1">
                <a:solidFill>
                  <a:srgbClr val="3A3A3A"/>
                </a:solidFill>
              </a:rPr>
              <a:t>dintr</a:t>
            </a:r>
            <a:r>
              <a:rPr lang="en-GB" sz="2200" dirty="0">
                <a:solidFill>
                  <a:srgbClr val="3A3A3A"/>
                </a:solidFill>
              </a:rPr>
              <a:t>-o </a:t>
            </a:r>
            <a:r>
              <a:rPr lang="en-GB" sz="2200" b="1" dirty="0" err="1">
                <a:solidFill>
                  <a:srgbClr val="3A3A3A"/>
                </a:solidFill>
              </a:rPr>
              <a:t>analiza</a:t>
            </a:r>
            <a:r>
              <a:rPr lang="en-GB" sz="2200" b="1" dirty="0">
                <a:solidFill>
                  <a:srgbClr val="3A3A3A"/>
                </a:solidFill>
              </a:rPr>
              <a:t> </a:t>
            </a:r>
            <a:r>
              <a:rPr lang="en-GB" sz="2200" b="1" dirty="0" err="1">
                <a:solidFill>
                  <a:srgbClr val="3A3A3A"/>
                </a:solidFill>
              </a:rPr>
              <a:t>mai</a:t>
            </a:r>
            <a:r>
              <a:rPr lang="en-GB" sz="2200" b="1" dirty="0">
                <a:solidFill>
                  <a:srgbClr val="3A3A3A"/>
                </a:solidFill>
              </a:rPr>
              <a:t> </a:t>
            </a:r>
            <a:r>
              <a:rPr lang="en-GB" sz="2200" b="1" dirty="0" err="1">
                <a:solidFill>
                  <a:srgbClr val="3A3A3A"/>
                </a:solidFill>
              </a:rPr>
              <a:t>ampla</a:t>
            </a:r>
            <a:r>
              <a:rPr lang="en-GB" sz="2200" b="1" dirty="0">
                <a:solidFill>
                  <a:srgbClr val="3A3A3A"/>
                </a:solidFill>
              </a:rPr>
              <a:t> </a:t>
            </a:r>
            <a:r>
              <a:rPr lang="en-GB" sz="2200" b="1" dirty="0" err="1">
                <a:solidFill>
                  <a:srgbClr val="3A3A3A"/>
                </a:solidFill>
              </a:rPr>
              <a:t>asupra</a:t>
            </a:r>
            <a:r>
              <a:rPr lang="en-GB" sz="2200" b="1" dirty="0">
                <a:solidFill>
                  <a:srgbClr val="3A3A3A"/>
                </a:solidFill>
              </a:rPr>
              <a:t> </a:t>
            </a:r>
            <a:r>
              <a:rPr lang="en-GB" sz="2200" b="1" dirty="0" err="1">
                <a:solidFill>
                  <a:srgbClr val="3A3A3A"/>
                </a:solidFill>
              </a:rPr>
              <a:t>companiei</a:t>
            </a:r>
            <a:r>
              <a:rPr lang="en-GB" sz="2200" dirty="0">
                <a:solidFill>
                  <a:srgbClr val="3A3A3A"/>
                </a:solidFill>
              </a:rPr>
              <a:t> – </a:t>
            </a:r>
            <a:r>
              <a:rPr lang="en-GB" sz="2200" dirty="0" err="1">
                <a:solidFill>
                  <a:srgbClr val="3A3A3A"/>
                </a:solidFill>
              </a:rPr>
              <a:t>schimbari</a:t>
            </a:r>
            <a:r>
              <a:rPr lang="en-GB" sz="2200" dirty="0">
                <a:solidFill>
                  <a:srgbClr val="3A3A3A"/>
                </a:solidFill>
              </a:rPr>
              <a:t> </a:t>
            </a:r>
            <a:r>
              <a:rPr lang="en-GB" sz="2200" dirty="0" err="1">
                <a:solidFill>
                  <a:srgbClr val="3A3A3A"/>
                </a:solidFill>
              </a:rPr>
              <a:t>majore</a:t>
            </a:r>
            <a:r>
              <a:rPr lang="en-GB" sz="2200" dirty="0">
                <a:solidFill>
                  <a:srgbClr val="3A3A3A"/>
                </a:solidFill>
              </a:rPr>
              <a:t> in </a:t>
            </a:r>
            <a:r>
              <a:rPr lang="en-GB" sz="2200" dirty="0" err="1">
                <a:solidFill>
                  <a:srgbClr val="3A3A3A"/>
                </a:solidFill>
              </a:rPr>
              <a:t>activitatea</a:t>
            </a:r>
            <a:r>
              <a:rPr lang="en-GB" sz="2200" dirty="0">
                <a:solidFill>
                  <a:srgbClr val="3A3A3A"/>
                </a:solidFill>
              </a:rPr>
              <a:t> </a:t>
            </a:r>
            <a:r>
              <a:rPr lang="en-GB" sz="2200" dirty="0" err="1">
                <a:solidFill>
                  <a:srgbClr val="3A3A3A"/>
                </a:solidFill>
              </a:rPr>
              <a:t>si</a:t>
            </a:r>
            <a:r>
              <a:rPr lang="en-GB" sz="2200" dirty="0">
                <a:solidFill>
                  <a:srgbClr val="3A3A3A"/>
                </a:solidFill>
              </a:rPr>
              <a:t> </a:t>
            </a:r>
            <a:r>
              <a:rPr lang="en-GB" sz="2200" dirty="0" err="1">
                <a:solidFill>
                  <a:srgbClr val="3A3A3A"/>
                </a:solidFill>
              </a:rPr>
              <a:t>performantele</a:t>
            </a:r>
            <a:r>
              <a:rPr lang="en-GB" sz="2200" dirty="0">
                <a:solidFill>
                  <a:srgbClr val="3A3A3A"/>
                </a:solidFill>
              </a:rPr>
              <a:t> </a:t>
            </a:r>
            <a:r>
              <a:rPr lang="en-GB" sz="2200" dirty="0" err="1">
                <a:solidFill>
                  <a:srgbClr val="3A3A3A"/>
                </a:solidFill>
              </a:rPr>
              <a:t>companiei</a:t>
            </a:r>
            <a:r>
              <a:rPr lang="en-GB" sz="2200" dirty="0">
                <a:solidFill>
                  <a:srgbClr val="3A3A3A"/>
                </a:solidFill>
              </a:rPr>
              <a:t>, </a:t>
            </a:r>
            <a:r>
              <a:rPr lang="en-GB" sz="2200" dirty="0" err="1">
                <a:solidFill>
                  <a:srgbClr val="3A3A3A"/>
                </a:solidFill>
              </a:rPr>
              <a:t>situatie</a:t>
            </a:r>
            <a:r>
              <a:rPr lang="en-GB" sz="2200" dirty="0">
                <a:solidFill>
                  <a:srgbClr val="3A3A3A"/>
                </a:solidFill>
              </a:rPr>
              <a:t> </a:t>
            </a:r>
            <a:r>
              <a:rPr lang="en-GB" sz="2200" dirty="0" err="1">
                <a:solidFill>
                  <a:srgbClr val="3A3A3A"/>
                </a:solidFill>
              </a:rPr>
              <a:t>proasta</a:t>
            </a:r>
            <a:r>
              <a:rPr lang="en-GB" sz="2200" dirty="0">
                <a:solidFill>
                  <a:srgbClr val="3A3A3A"/>
                </a:solidFill>
              </a:rPr>
              <a:t> </a:t>
            </a:r>
            <a:r>
              <a:rPr lang="en-GB" sz="2200" dirty="0" err="1">
                <a:solidFill>
                  <a:srgbClr val="3A3A3A"/>
                </a:solidFill>
              </a:rPr>
              <a:t>pe</a:t>
            </a:r>
            <a:r>
              <a:rPr lang="en-GB" sz="2200" dirty="0">
                <a:solidFill>
                  <a:srgbClr val="3A3A3A"/>
                </a:solidFill>
              </a:rPr>
              <a:t> un </a:t>
            </a:r>
            <a:r>
              <a:rPr lang="en-GB" sz="2200" dirty="0" err="1">
                <a:solidFill>
                  <a:srgbClr val="3A3A3A"/>
                </a:solidFill>
              </a:rPr>
              <a:t>termen</a:t>
            </a:r>
            <a:r>
              <a:rPr lang="en-GB" sz="2200" dirty="0">
                <a:solidFill>
                  <a:srgbClr val="3A3A3A"/>
                </a:solidFill>
              </a:rPr>
              <a:t> </a:t>
            </a:r>
            <a:r>
              <a:rPr lang="en-GB" sz="2200" dirty="0" err="1">
                <a:solidFill>
                  <a:srgbClr val="3A3A3A"/>
                </a:solidFill>
              </a:rPr>
              <a:t>mai</a:t>
            </a:r>
            <a:r>
              <a:rPr lang="en-GB" sz="2200" dirty="0">
                <a:solidFill>
                  <a:srgbClr val="3A3A3A"/>
                </a:solidFill>
              </a:rPr>
              <a:t> lung a </a:t>
            </a:r>
            <a:r>
              <a:rPr lang="en-GB" sz="2200" dirty="0" err="1">
                <a:solidFill>
                  <a:srgbClr val="3A3A3A"/>
                </a:solidFill>
              </a:rPr>
              <a:t>sectorului</a:t>
            </a:r>
            <a:r>
              <a:rPr lang="en-GB" sz="2200" dirty="0">
                <a:solidFill>
                  <a:srgbClr val="3A3A3A"/>
                </a:solidFill>
              </a:rPr>
              <a:t> de </a:t>
            </a:r>
            <a:r>
              <a:rPr lang="en-GB" sz="2200" dirty="0" err="1">
                <a:solidFill>
                  <a:srgbClr val="3A3A3A"/>
                </a:solidFill>
              </a:rPr>
              <a:t>activitate</a:t>
            </a:r>
            <a:r>
              <a:rPr lang="en-GB" sz="2200" dirty="0">
                <a:solidFill>
                  <a:srgbClr val="3A3A3A"/>
                </a:solidFill>
              </a:rPr>
              <a:t> (</a:t>
            </a:r>
            <a:r>
              <a:rPr lang="en-GB" sz="2200" dirty="0" err="1">
                <a:solidFill>
                  <a:srgbClr val="3A3A3A"/>
                </a:solidFill>
              </a:rPr>
              <a:t>sfarsit</a:t>
            </a:r>
            <a:r>
              <a:rPr lang="en-GB" sz="2200" dirty="0">
                <a:solidFill>
                  <a:srgbClr val="3A3A3A"/>
                </a:solidFill>
              </a:rPr>
              <a:t> de </a:t>
            </a:r>
            <a:r>
              <a:rPr lang="en-GB" sz="2200" dirty="0" err="1">
                <a:solidFill>
                  <a:srgbClr val="3A3A3A"/>
                </a:solidFill>
              </a:rPr>
              <a:t>ciclu</a:t>
            </a:r>
            <a:r>
              <a:rPr lang="en-GB" sz="2200" dirty="0">
                <a:solidFill>
                  <a:srgbClr val="3A3A3A"/>
                </a:solidFill>
              </a:rPr>
              <a:t> economic), o </a:t>
            </a:r>
            <a:r>
              <a:rPr lang="en-GB" sz="2200" dirty="0" err="1">
                <a:solidFill>
                  <a:srgbClr val="3A3A3A"/>
                </a:solidFill>
              </a:rPr>
              <a:t>alegere</a:t>
            </a:r>
            <a:r>
              <a:rPr lang="en-GB" sz="2200" dirty="0">
                <a:solidFill>
                  <a:srgbClr val="3A3A3A"/>
                </a:solidFill>
              </a:rPr>
              <a:t> </a:t>
            </a:r>
            <a:r>
              <a:rPr lang="en-GB" sz="2200" dirty="0" err="1">
                <a:solidFill>
                  <a:srgbClr val="3A3A3A"/>
                </a:solidFill>
              </a:rPr>
              <a:t>neinspirata</a:t>
            </a:r>
            <a:r>
              <a:rPr lang="en-GB" sz="2200" dirty="0">
                <a:solidFill>
                  <a:srgbClr val="3A3A3A"/>
                </a:solidFill>
              </a:rPr>
              <a:t> a </a:t>
            </a:r>
            <a:r>
              <a:rPr lang="en-GB" sz="2200" dirty="0" err="1">
                <a:solidFill>
                  <a:srgbClr val="3A3A3A"/>
                </a:solidFill>
              </a:rPr>
              <a:t>managementului</a:t>
            </a:r>
            <a:r>
              <a:rPr lang="en-GB" sz="2200" dirty="0">
                <a:solidFill>
                  <a:srgbClr val="3A3A3A"/>
                </a:solidFill>
              </a:rPr>
              <a:t> cu </a:t>
            </a:r>
            <a:r>
              <a:rPr lang="en-GB" sz="2200" dirty="0" err="1">
                <a:solidFill>
                  <a:srgbClr val="3A3A3A"/>
                </a:solidFill>
              </a:rPr>
              <a:t>efecte</a:t>
            </a:r>
            <a:r>
              <a:rPr lang="en-GB" sz="2200" dirty="0">
                <a:solidFill>
                  <a:srgbClr val="3A3A3A"/>
                </a:solidFill>
              </a:rPr>
              <a:t> </a:t>
            </a:r>
            <a:r>
              <a:rPr lang="en-GB" sz="2200" dirty="0" err="1">
                <a:solidFill>
                  <a:srgbClr val="3A3A3A"/>
                </a:solidFill>
              </a:rPr>
              <a:t>pe</a:t>
            </a:r>
            <a:r>
              <a:rPr lang="en-GB" sz="2200" dirty="0">
                <a:solidFill>
                  <a:srgbClr val="3A3A3A"/>
                </a:solidFill>
              </a:rPr>
              <a:t> </a:t>
            </a:r>
            <a:r>
              <a:rPr lang="en-GB" sz="2200" dirty="0" err="1">
                <a:solidFill>
                  <a:srgbClr val="3A3A3A"/>
                </a:solidFill>
              </a:rPr>
              <a:t>termen</a:t>
            </a:r>
            <a:r>
              <a:rPr lang="en-GB" sz="2200" dirty="0">
                <a:solidFill>
                  <a:srgbClr val="3A3A3A"/>
                </a:solidFill>
              </a:rPr>
              <a:t> lung, </a:t>
            </a:r>
            <a:r>
              <a:rPr lang="en-GB" sz="2200" dirty="0" err="1">
                <a:solidFill>
                  <a:srgbClr val="3A3A3A"/>
                </a:solidFill>
              </a:rPr>
              <a:t>defectiuni</a:t>
            </a:r>
            <a:r>
              <a:rPr lang="en-GB" sz="2200" dirty="0">
                <a:solidFill>
                  <a:srgbClr val="3A3A3A"/>
                </a:solidFill>
              </a:rPr>
              <a:t> grave in </a:t>
            </a:r>
            <a:r>
              <a:rPr lang="en-GB" sz="2200" dirty="0" err="1">
                <a:solidFill>
                  <a:srgbClr val="3A3A3A"/>
                </a:solidFill>
              </a:rPr>
              <a:t>produsele</a:t>
            </a:r>
            <a:r>
              <a:rPr lang="en-GB" sz="2200" dirty="0">
                <a:solidFill>
                  <a:srgbClr val="3A3A3A"/>
                </a:solidFill>
              </a:rPr>
              <a:t> </a:t>
            </a:r>
            <a:r>
              <a:rPr lang="en-GB" sz="2200" dirty="0" err="1">
                <a:solidFill>
                  <a:srgbClr val="3A3A3A"/>
                </a:solidFill>
              </a:rPr>
              <a:t>sau</a:t>
            </a:r>
            <a:r>
              <a:rPr lang="en-GB" sz="2200" dirty="0">
                <a:solidFill>
                  <a:srgbClr val="3A3A3A"/>
                </a:solidFill>
              </a:rPr>
              <a:t> </a:t>
            </a:r>
            <a:r>
              <a:rPr lang="en-GB" sz="2200" dirty="0" err="1">
                <a:solidFill>
                  <a:srgbClr val="3A3A3A"/>
                </a:solidFill>
              </a:rPr>
              <a:t>serviciile</a:t>
            </a:r>
            <a:r>
              <a:rPr lang="en-GB" sz="2200" dirty="0">
                <a:solidFill>
                  <a:srgbClr val="3A3A3A"/>
                </a:solidFill>
              </a:rPr>
              <a:t> </a:t>
            </a:r>
            <a:r>
              <a:rPr lang="en-GB" sz="2200" dirty="0" err="1">
                <a:solidFill>
                  <a:srgbClr val="3A3A3A"/>
                </a:solidFill>
              </a:rPr>
              <a:t>oferite</a:t>
            </a:r>
            <a:r>
              <a:rPr lang="en-GB" sz="2200" dirty="0">
                <a:solidFill>
                  <a:srgbClr val="3A3A3A"/>
                </a:solidFill>
              </a:rPr>
              <a:t>, </a:t>
            </a:r>
            <a:r>
              <a:rPr lang="en-GB" sz="2200" dirty="0" err="1">
                <a:solidFill>
                  <a:srgbClr val="3A3A3A"/>
                </a:solidFill>
              </a:rPr>
              <a:t>aparitia</a:t>
            </a:r>
            <a:r>
              <a:rPr lang="en-GB" sz="2200" dirty="0">
                <a:solidFill>
                  <a:srgbClr val="3A3A3A"/>
                </a:solidFill>
              </a:rPr>
              <a:t> </a:t>
            </a:r>
            <a:r>
              <a:rPr lang="en-GB" sz="2200" dirty="0" err="1">
                <a:solidFill>
                  <a:srgbClr val="3A3A3A"/>
                </a:solidFill>
              </a:rPr>
              <a:t>unor</a:t>
            </a:r>
            <a:r>
              <a:rPr lang="en-GB" sz="2200" dirty="0">
                <a:solidFill>
                  <a:srgbClr val="3A3A3A"/>
                </a:solidFill>
              </a:rPr>
              <a:t> </a:t>
            </a:r>
            <a:r>
              <a:rPr lang="en-GB" sz="2200" dirty="0" err="1">
                <a:solidFill>
                  <a:srgbClr val="3A3A3A"/>
                </a:solidFill>
              </a:rPr>
              <a:t>noi</a:t>
            </a:r>
            <a:r>
              <a:rPr lang="en-GB" sz="2200" dirty="0">
                <a:solidFill>
                  <a:srgbClr val="3A3A3A"/>
                </a:solidFill>
              </a:rPr>
              <a:t> </a:t>
            </a:r>
            <a:r>
              <a:rPr lang="en-GB" sz="2200" dirty="0" err="1">
                <a:solidFill>
                  <a:srgbClr val="3A3A3A"/>
                </a:solidFill>
              </a:rPr>
              <a:t>produse</a:t>
            </a:r>
            <a:r>
              <a:rPr lang="en-GB" sz="2200" dirty="0">
                <a:solidFill>
                  <a:srgbClr val="3A3A3A"/>
                </a:solidFill>
              </a:rPr>
              <a:t> </a:t>
            </a:r>
            <a:r>
              <a:rPr lang="en-GB" sz="2200" dirty="0" err="1">
                <a:solidFill>
                  <a:srgbClr val="3A3A3A"/>
                </a:solidFill>
              </a:rPr>
              <a:t>sau</a:t>
            </a:r>
            <a:r>
              <a:rPr lang="en-GB" sz="2200" dirty="0">
                <a:solidFill>
                  <a:srgbClr val="3A3A3A"/>
                </a:solidFill>
              </a:rPr>
              <a:t> </a:t>
            </a:r>
            <a:r>
              <a:rPr lang="en-GB" sz="2200" dirty="0" err="1">
                <a:solidFill>
                  <a:srgbClr val="3A3A3A"/>
                </a:solidFill>
              </a:rPr>
              <a:t>servicii</a:t>
            </a:r>
            <a:r>
              <a:rPr lang="en-GB" sz="2200" dirty="0">
                <a:solidFill>
                  <a:srgbClr val="3A3A3A"/>
                </a:solidFill>
              </a:rPr>
              <a:t> ale </a:t>
            </a:r>
            <a:r>
              <a:rPr lang="en-GB" sz="2200" dirty="0" err="1">
                <a:solidFill>
                  <a:srgbClr val="3A3A3A"/>
                </a:solidFill>
              </a:rPr>
              <a:t>competitorilor</a:t>
            </a:r>
            <a:r>
              <a:rPr lang="en-GB" sz="2200" dirty="0">
                <a:solidFill>
                  <a:srgbClr val="3A3A3A"/>
                </a:solidFill>
              </a:rPr>
              <a:t> care le </a:t>
            </a:r>
            <a:r>
              <a:rPr lang="en-GB" sz="2200" dirty="0" err="1">
                <a:solidFill>
                  <a:srgbClr val="3A3A3A"/>
                </a:solidFill>
              </a:rPr>
              <a:t>fac</a:t>
            </a:r>
            <a:r>
              <a:rPr lang="en-GB" sz="2200" dirty="0">
                <a:solidFill>
                  <a:srgbClr val="3A3A3A"/>
                </a:solidFill>
              </a:rPr>
              <a:t> </a:t>
            </a:r>
            <a:r>
              <a:rPr lang="en-GB" sz="2200" dirty="0" err="1">
                <a:solidFill>
                  <a:srgbClr val="3A3A3A"/>
                </a:solidFill>
              </a:rPr>
              <a:t>pe</a:t>
            </a:r>
            <a:r>
              <a:rPr lang="en-GB" sz="2200" dirty="0">
                <a:solidFill>
                  <a:srgbClr val="3A3A3A"/>
                </a:solidFill>
              </a:rPr>
              <a:t> </a:t>
            </a:r>
            <a:r>
              <a:rPr lang="en-GB" sz="2200" dirty="0" err="1">
                <a:solidFill>
                  <a:srgbClr val="3A3A3A"/>
                </a:solidFill>
              </a:rPr>
              <a:t>cele</a:t>
            </a:r>
            <a:r>
              <a:rPr lang="en-GB" sz="2200" dirty="0">
                <a:solidFill>
                  <a:srgbClr val="3A3A3A"/>
                </a:solidFill>
              </a:rPr>
              <a:t> ale </a:t>
            </a:r>
            <a:r>
              <a:rPr lang="en-GB" sz="2200" dirty="0" err="1">
                <a:solidFill>
                  <a:srgbClr val="3A3A3A"/>
                </a:solidFill>
              </a:rPr>
              <a:t>companiei</a:t>
            </a:r>
            <a:r>
              <a:rPr lang="en-GB" sz="2200" dirty="0">
                <a:solidFill>
                  <a:srgbClr val="3A3A3A"/>
                </a:solidFill>
              </a:rPr>
              <a:t> respective </a:t>
            </a:r>
            <a:r>
              <a:rPr lang="en-GB" sz="2200" dirty="0" err="1">
                <a:solidFill>
                  <a:srgbClr val="3A3A3A"/>
                </a:solidFill>
              </a:rPr>
              <a:t>sa</a:t>
            </a:r>
            <a:r>
              <a:rPr lang="en-GB" sz="2200" dirty="0">
                <a:solidFill>
                  <a:srgbClr val="3A3A3A"/>
                </a:solidFill>
              </a:rPr>
              <a:t> fie </a:t>
            </a:r>
            <a:r>
              <a:rPr lang="en-GB" sz="2200" dirty="0" err="1">
                <a:solidFill>
                  <a:srgbClr val="3A3A3A"/>
                </a:solidFill>
              </a:rPr>
              <a:t>depasite</a:t>
            </a:r>
            <a:r>
              <a:rPr lang="en-GB" sz="2200" dirty="0">
                <a:solidFill>
                  <a:srgbClr val="3A3A3A"/>
                </a:solidFill>
              </a:rPr>
              <a:t>, etc. In </a:t>
            </a:r>
            <a:r>
              <a:rPr lang="en-GB" sz="2200" dirty="0" err="1">
                <a:solidFill>
                  <a:srgbClr val="3A3A3A"/>
                </a:solidFill>
              </a:rPr>
              <a:t>astfel</a:t>
            </a:r>
            <a:r>
              <a:rPr lang="en-GB" sz="2200" dirty="0">
                <a:solidFill>
                  <a:srgbClr val="3A3A3A"/>
                </a:solidFill>
              </a:rPr>
              <a:t> de </a:t>
            </a:r>
            <a:r>
              <a:rPr lang="en-GB" sz="2200" dirty="0" err="1">
                <a:solidFill>
                  <a:srgbClr val="3A3A3A"/>
                </a:solidFill>
              </a:rPr>
              <a:t>conditii</a:t>
            </a:r>
            <a:r>
              <a:rPr lang="en-GB" sz="2200" dirty="0">
                <a:solidFill>
                  <a:srgbClr val="3A3A3A"/>
                </a:solidFill>
              </a:rPr>
              <a:t> e bine </a:t>
            </a:r>
            <a:r>
              <a:rPr lang="en-GB" sz="2200" dirty="0" err="1">
                <a:solidFill>
                  <a:srgbClr val="3A3A3A"/>
                </a:solidFill>
              </a:rPr>
              <a:t>sa</a:t>
            </a:r>
            <a:r>
              <a:rPr lang="en-GB" sz="2200" dirty="0">
                <a:solidFill>
                  <a:srgbClr val="3A3A3A"/>
                </a:solidFill>
              </a:rPr>
              <a:t> </a:t>
            </a:r>
            <a:r>
              <a:rPr lang="en-GB" sz="2200" dirty="0" err="1">
                <a:solidFill>
                  <a:srgbClr val="3A3A3A"/>
                </a:solidFill>
              </a:rPr>
              <a:t>renuntam</a:t>
            </a:r>
            <a:r>
              <a:rPr lang="en-GB" sz="2200" dirty="0">
                <a:solidFill>
                  <a:srgbClr val="3A3A3A"/>
                </a:solidFill>
              </a:rPr>
              <a:t> la o </a:t>
            </a:r>
            <a:r>
              <a:rPr lang="en-GB" sz="2200" dirty="0" err="1">
                <a:solidFill>
                  <a:srgbClr val="3A3A3A"/>
                </a:solidFill>
              </a:rPr>
              <a:t>anumita</a:t>
            </a:r>
            <a:r>
              <a:rPr lang="en-GB" sz="2200" dirty="0">
                <a:solidFill>
                  <a:srgbClr val="3A3A3A"/>
                </a:solidFill>
              </a:rPr>
              <a:t> </a:t>
            </a:r>
            <a:r>
              <a:rPr lang="en-GB" sz="2200" dirty="0" err="1">
                <a:solidFill>
                  <a:srgbClr val="3A3A3A"/>
                </a:solidFill>
              </a:rPr>
              <a:t>actiune</a:t>
            </a:r>
            <a:r>
              <a:rPr lang="en-GB" sz="2200" dirty="0">
                <a:solidFill>
                  <a:srgbClr val="3A3A3A"/>
                </a:solidFill>
              </a:rPr>
              <a:t> </a:t>
            </a:r>
            <a:r>
              <a:rPr lang="en-GB" sz="2200" dirty="0" err="1">
                <a:solidFill>
                  <a:srgbClr val="3A3A3A"/>
                </a:solidFill>
              </a:rPr>
              <a:t>pentru</a:t>
            </a:r>
            <a:r>
              <a:rPr lang="en-GB" sz="2200" dirty="0">
                <a:solidFill>
                  <a:srgbClr val="3A3A3A"/>
                </a:solidFill>
              </a:rPr>
              <a:t> a ne </a:t>
            </a:r>
            <a:r>
              <a:rPr lang="en-GB" sz="2200" dirty="0" err="1">
                <a:solidFill>
                  <a:srgbClr val="3A3A3A"/>
                </a:solidFill>
              </a:rPr>
              <a:t>orienta</a:t>
            </a:r>
            <a:r>
              <a:rPr lang="en-GB" sz="2200" dirty="0">
                <a:solidFill>
                  <a:srgbClr val="3A3A3A"/>
                </a:solidFill>
              </a:rPr>
              <a:t> </a:t>
            </a:r>
            <a:r>
              <a:rPr lang="en-GB" sz="2200" dirty="0" err="1">
                <a:solidFill>
                  <a:srgbClr val="3A3A3A"/>
                </a:solidFill>
              </a:rPr>
              <a:t>spre</a:t>
            </a:r>
            <a:r>
              <a:rPr lang="en-GB" sz="2200" dirty="0">
                <a:solidFill>
                  <a:srgbClr val="3A3A3A"/>
                </a:solidFill>
              </a:rPr>
              <a:t> </a:t>
            </a:r>
            <a:r>
              <a:rPr lang="en-GB" sz="2200" dirty="0" err="1">
                <a:solidFill>
                  <a:srgbClr val="3A3A3A"/>
                </a:solidFill>
              </a:rPr>
              <a:t>alta</a:t>
            </a:r>
            <a:r>
              <a:rPr lang="en-GB" sz="2200" dirty="0">
                <a:solidFill>
                  <a:srgbClr val="3A3A3A"/>
                </a:solidFill>
              </a:rPr>
              <a:t>, </a:t>
            </a:r>
            <a:r>
              <a:rPr lang="en-GB" sz="2200" dirty="0" err="1">
                <a:solidFill>
                  <a:srgbClr val="3A3A3A"/>
                </a:solidFill>
              </a:rPr>
              <a:t>mai</a:t>
            </a:r>
            <a:r>
              <a:rPr lang="en-GB" sz="2200" dirty="0">
                <a:solidFill>
                  <a:srgbClr val="3A3A3A"/>
                </a:solidFill>
              </a:rPr>
              <a:t> </a:t>
            </a:r>
            <a:r>
              <a:rPr lang="en-GB" sz="2200" dirty="0" err="1">
                <a:solidFill>
                  <a:srgbClr val="3A3A3A"/>
                </a:solidFill>
              </a:rPr>
              <a:t>competitiva</a:t>
            </a:r>
            <a:r>
              <a:rPr lang="en-GB" sz="2200" dirty="0">
                <a:solidFill>
                  <a:srgbClr val="3A3A3A"/>
                </a:solidFill>
              </a:rPr>
              <a:t>.</a:t>
            </a:r>
          </a:p>
          <a:p>
            <a:pPr algn="just" fontAlgn="base"/>
            <a:r>
              <a:rPr lang="en-GB" sz="2200" dirty="0">
                <a:solidFill>
                  <a:srgbClr val="3A3A3A"/>
                </a:solidFill>
              </a:rPr>
              <a:t>In </a:t>
            </a:r>
            <a:r>
              <a:rPr lang="en-GB" sz="2200" dirty="0" err="1">
                <a:solidFill>
                  <a:srgbClr val="3A3A3A"/>
                </a:solidFill>
              </a:rPr>
              <a:t>afara</a:t>
            </a:r>
            <a:r>
              <a:rPr lang="en-GB" sz="2200" dirty="0">
                <a:solidFill>
                  <a:srgbClr val="3A3A3A"/>
                </a:solidFill>
              </a:rPr>
              <a:t> </a:t>
            </a:r>
            <a:r>
              <a:rPr lang="en-GB" sz="2200" dirty="0" err="1">
                <a:solidFill>
                  <a:srgbClr val="3A3A3A"/>
                </a:solidFill>
              </a:rPr>
              <a:t>obligatiunilor</a:t>
            </a:r>
            <a:r>
              <a:rPr lang="en-GB" sz="2200" dirty="0">
                <a:solidFill>
                  <a:srgbClr val="3A3A3A"/>
                </a:solidFill>
              </a:rPr>
              <a:t> </a:t>
            </a:r>
            <a:r>
              <a:rPr lang="en-GB" sz="2200" dirty="0" err="1">
                <a:solidFill>
                  <a:srgbClr val="3A3A3A"/>
                </a:solidFill>
              </a:rPr>
              <a:t>si</a:t>
            </a:r>
            <a:r>
              <a:rPr lang="en-GB" sz="2200" dirty="0">
                <a:solidFill>
                  <a:srgbClr val="3A3A3A"/>
                </a:solidFill>
              </a:rPr>
              <a:t> </a:t>
            </a:r>
            <a:r>
              <a:rPr lang="en-GB" sz="2200" dirty="0" err="1">
                <a:solidFill>
                  <a:srgbClr val="3A3A3A"/>
                </a:solidFill>
              </a:rPr>
              <a:t>actiunilor</a:t>
            </a:r>
            <a:r>
              <a:rPr lang="en-GB" sz="2200" dirty="0">
                <a:solidFill>
                  <a:srgbClr val="3A3A3A"/>
                </a:solidFill>
              </a:rPr>
              <a:t>, </a:t>
            </a:r>
            <a:r>
              <a:rPr lang="en-GB" sz="2200" dirty="0" err="1">
                <a:solidFill>
                  <a:srgbClr val="3A3A3A"/>
                </a:solidFill>
              </a:rPr>
              <a:t>veti</a:t>
            </a:r>
            <a:r>
              <a:rPr lang="en-GB" sz="2200" dirty="0">
                <a:solidFill>
                  <a:srgbClr val="3A3A3A"/>
                </a:solidFill>
              </a:rPr>
              <a:t> </a:t>
            </a:r>
            <a:r>
              <a:rPr lang="en-GB" sz="2200" dirty="0" err="1">
                <a:solidFill>
                  <a:srgbClr val="3A3A3A"/>
                </a:solidFill>
              </a:rPr>
              <a:t>auzi</a:t>
            </a:r>
            <a:r>
              <a:rPr lang="en-GB" sz="2200" dirty="0">
                <a:solidFill>
                  <a:srgbClr val="3A3A3A"/>
                </a:solidFill>
              </a:rPr>
              <a:t> </a:t>
            </a:r>
            <a:r>
              <a:rPr lang="en-GB" sz="2200" dirty="0" err="1">
                <a:solidFill>
                  <a:srgbClr val="3A3A3A"/>
                </a:solidFill>
              </a:rPr>
              <a:t>peste</a:t>
            </a:r>
            <a:r>
              <a:rPr lang="en-GB" sz="2200" dirty="0">
                <a:solidFill>
                  <a:srgbClr val="3A3A3A"/>
                </a:solidFill>
              </a:rPr>
              <a:t> tot </a:t>
            </a:r>
            <a:r>
              <a:rPr lang="en-GB" sz="2200" dirty="0" err="1">
                <a:solidFill>
                  <a:srgbClr val="3A3A3A"/>
                </a:solidFill>
              </a:rPr>
              <a:t>vorbindu</a:t>
            </a:r>
            <a:r>
              <a:rPr lang="en-GB" sz="2200" dirty="0">
                <a:solidFill>
                  <a:srgbClr val="3A3A3A"/>
                </a:solidFill>
              </a:rPr>
              <a:t>-se </a:t>
            </a:r>
            <a:r>
              <a:rPr lang="en-GB" sz="2200" dirty="0" err="1">
                <a:solidFill>
                  <a:srgbClr val="3A3A3A"/>
                </a:solidFill>
              </a:rPr>
              <a:t>despre</a:t>
            </a:r>
            <a:r>
              <a:rPr lang="en-GB" sz="2200" dirty="0">
                <a:solidFill>
                  <a:srgbClr val="3A3A3A"/>
                </a:solidFill>
              </a:rPr>
              <a:t> </a:t>
            </a:r>
            <a:r>
              <a:rPr lang="en-GB" sz="2200" b="1" dirty="0">
                <a:solidFill>
                  <a:srgbClr val="3A3A3A"/>
                </a:solidFill>
              </a:rPr>
              <a:t>DERIVATE</a:t>
            </a:r>
            <a:r>
              <a:rPr lang="en-GB" sz="2200" dirty="0">
                <a:solidFill>
                  <a:srgbClr val="3A3A3A"/>
                </a:solidFill>
              </a:rPr>
              <a:t>. Mai </a:t>
            </a:r>
            <a:r>
              <a:rPr lang="en-GB" sz="2200" dirty="0" err="1">
                <a:solidFill>
                  <a:srgbClr val="3A3A3A"/>
                </a:solidFill>
              </a:rPr>
              <a:t>intai</a:t>
            </a:r>
            <a:r>
              <a:rPr lang="en-GB" sz="2200" dirty="0">
                <a:solidFill>
                  <a:srgbClr val="3A3A3A"/>
                </a:solidFill>
              </a:rPr>
              <a:t> </a:t>
            </a:r>
            <a:r>
              <a:rPr lang="en-GB" sz="2200" dirty="0" err="1">
                <a:solidFill>
                  <a:srgbClr val="3A3A3A"/>
                </a:solidFill>
              </a:rPr>
              <a:t>si</a:t>
            </a:r>
            <a:r>
              <a:rPr lang="en-GB" sz="2200" dirty="0">
                <a:solidFill>
                  <a:srgbClr val="3A3A3A"/>
                </a:solidFill>
              </a:rPr>
              <a:t> </a:t>
            </a:r>
            <a:r>
              <a:rPr lang="en-GB" sz="2200" dirty="0" err="1">
                <a:solidFill>
                  <a:srgbClr val="3A3A3A"/>
                </a:solidFill>
              </a:rPr>
              <a:t>mai</a:t>
            </a:r>
            <a:r>
              <a:rPr lang="en-GB" sz="2200" dirty="0">
                <a:solidFill>
                  <a:srgbClr val="3A3A3A"/>
                </a:solidFill>
              </a:rPr>
              <a:t> </a:t>
            </a:r>
            <a:r>
              <a:rPr lang="en-GB" sz="2200" dirty="0" err="1">
                <a:solidFill>
                  <a:srgbClr val="3A3A3A"/>
                </a:solidFill>
              </a:rPr>
              <a:t>intai</a:t>
            </a:r>
            <a:r>
              <a:rPr lang="en-GB" sz="2200" dirty="0">
                <a:solidFill>
                  <a:srgbClr val="3A3A3A"/>
                </a:solidFill>
              </a:rPr>
              <a:t> insist </a:t>
            </a:r>
            <a:r>
              <a:rPr lang="en-GB" sz="2200" dirty="0" err="1">
                <a:solidFill>
                  <a:srgbClr val="3A3A3A"/>
                </a:solidFill>
              </a:rPr>
              <a:t>sa</a:t>
            </a:r>
            <a:r>
              <a:rPr lang="en-GB" sz="2200" dirty="0">
                <a:solidFill>
                  <a:srgbClr val="3A3A3A"/>
                </a:solidFill>
              </a:rPr>
              <a:t> </a:t>
            </a:r>
            <a:r>
              <a:rPr lang="en-GB" sz="2200" dirty="0" err="1">
                <a:solidFill>
                  <a:srgbClr val="3A3A3A"/>
                </a:solidFill>
              </a:rPr>
              <a:t>subliniez</a:t>
            </a:r>
            <a:r>
              <a:rPr lang="en-GB" sz="2200" dirty="0">
                <a:solidFill>
                  <a:srgbClr val="3A3A3A"/>
                </a:solidFill>
              </a:rPr>
              <a:t> </a:t>
            </a:r>
            <a:r>
              <a:rPr lang="en-GB" sz="2200" dirty="0" err="1">
                <a:solidFill>
                  <a:srgbClr val="3A3A3A"/>
                </a:solidFill>
              </a:rPr>
              <a:t>ca</a:t>
            </a:r>
            <a:r>
              <a:rPr lang="en-GB" sz="2200" dirty="0">
                <a:solidFill>
                  <a:srgbClr val="3A3A3A"/>
                </a:solidFill>
              </a:rPr>
              <a:t> </a:t>
            </a:r>
            <a:r>
              <a:rPr lang="en-GB" sz="2200" dirty="0" err="1">
                <a:solidFill>
                  <a:srgbClr val="3A3A3A"/>
                </a:solidFill>
              </a:rPr>
              <a:t>produsele</a:t>
            </a:r>
            <a:r>
              <a:rPr lang="en-GB" sz="2200" dirty="0">
                <a:solidFill>
                  <a:srgbClr val="3A3A3A"/>
                </a:solidFill>
              </a:rPr>
              <a:t> </a:t>
            </a:r>
            <a:r>
              <a:rPr lang="en-GB" sz="2200" dirty="0" err="1">
                <a:solidFill>
                  <a:srgbClr val="3A3A3A"/>
                </a:solidFill>
              </a:rPr>
              <a:t>financiare</a:t>
            </a:r>
            <a:r>
              <a:rPr lang="en-GB" sz="2200" dirty="0">
                <a:solidFill>
                  <a:srgbClr val="3A3A3A"/>
                </a:solidFill>
              </a:rPr>
              <a:t> derivate </a:t>
            </a:r>
            <a:r>
              <a:rPr lang="en-GB" sz="2200" dirty="0" err="1">
                <a:solidFill>
                  <a:srgbClr val="3A3A3A"/>
                </a:solidFill>
              </a:rPr>
              <a:t>necesita</a:t>
            </a:r>
            <a:r>
              <a:rPr lang="en-GB" sz="2200" dirty="0">
                <a:solidFill>
                  <a:srgbClr val="3A3A3A"/>
                </a:solidFill>
              </a:rPr>
              <a:t> un </a:t>
            </a:r>
            <a:r>
              <a:rPr lang="en-GB" sz="2200" dirty="0" err="1">
                <a:solidFill>
                  <a:srgbClr val="3A3A3A"/>
                </a:solidFill>
              </a:rPr>
              <a:t>volum</a:t>
            </a:r>
            <a:r>
              <a:rPr lang="en-GB" sz="2200" dirty="0">
                <a:solidFill>
                  <a:srgbClr val="3A3A3A"/>
                </a:solidFill>
              </a:rPr>
              <a:t> </a:t>
            </a:r>
            <a:r>
              <a:rPr lang="en-GB" sz="2200" dirty="0" err="1">
                <a:solidFill>
                  <a:srgbClr val="3A3A3A"/>
                </a:solidFill>
              </a:rPr>
              <a:t>destul</a:t>
            </a:r>
            <a:r>
              <a:rPr lang="en-GB" sz="2200" dirty="0">
                <a:solidFill>
                  <a:srgbClr val="3A3A3A"/>
                </a:solidFill>
              </a:rPr>
              <a:t> de important de </a:t>
            </a:r>
            <a:r>
              <a:rPr lang="en-GB" sz="2200" dirty="0" err="1">
                <a:solidFill>
                  <a:srgbClr val="3A3A3A"/>
                </a:solidFill>
              </a:rPr>
              <a:t>cunostinte</a:t>
            </a:r>
            <a:r>
              <a:rPr lang="en-GB" sz="2200" dirty="0">
                <a:solidFill>
                  <a:srgbClr val="3A3A3A"/>
                </a:solidFill>
              </a:rPr>
              <a:t> </a:t>
            </a:r>
            <a:r>
              <a:rPr lang="en-GB" sz="2200" dirty="0" err="1">
                <a:solidFill>
                  <a:srgbClr val="3A3A3A"/>
                </a:solidFill>
              </a:rPr>
              <a:t>si</a:t>
            </a:r>
            <a:r>
              <a:rPr lang="en-GB" sz="2200" dirty="0">
                <a:solidFill>
                  <a:srgbClr val="3A3A3A"/>
                </a:solidFill>
              </a:rPr>
              <a:t> de </a:t>
            </a:r>
            <a:r>
              <a:rPr lang="en-GB" sz="2200" dirty="0" err="1">
                <a:solidFill>
                  <a:srgbClr val="3A3A3A"/>
                </a:solidFill>
              </a:rPr>
              <a:t>experienta</a:t>
            </a:r>
            <a:r>
              <a:rPr lang="en-GB" sz="2200" dirty="0">
                <a:solidFill>
                  <a:srgbClr val="3A3A3A"/>
                </a:solidFill>
              </a:rPr>
              <a:t>, </a:t>
            </a:r>
            <a:r>
              <a:rPr lang="en-GB" sz="2200" dirty="0" err="1">
                <a:solidFill>
                  <a:srgbClr val="3A3A3A"/>
                </a:solidFill>
              </a:rPr>
              <a:t>asa</a:t>
            </a:r>
            <a:r>
              <a:rPr lang="en-GB" sz="2200" dirty="0">
                <a:solidFill>
                  <a:srgbClr val="3A3A3A"/>
                </a:solidFill>
              </a:rPr>
              <a:t> </a:t>
            </a:r>
            <a:r>
              <a:rPr lang="en-GB" sz="2200" dirty="0" err="1">
                <a:solidFill>
                  <a:srgbClr val="3A3A3A"/>
                </a:solidFill>
              </a:rPr>
              <a:t>ca</a:t>
            </a:r>
            <a:r>
              <a:rPr lang="en-GB" sz="2200" dirty="0">
                <a:solidFill>
                  <a:srgbClr val="3A3A3A"/>
                </a:solidFill>
              </a:rPr>
              <a:t> </a:t>
            </a:r>
            <a:r>
              <a:rPr lang="en-GB" sz="2200" dirty="0" err="1">
                <a:solidFill>
                  <a:srgbClr val="3A3A3A"/>
                </a:solidFill>
              </a:rPr>
              <a:t>acestea</a:t>
            </a:r>
            <a:r>
              <a:rPr lang="en-GB" sz="2200" dirty="0">
                <a:solidFill>
                  <a:srgbClr val="3A3A3A"/>
                </a:solidFill>
              </a:rPr>
              <a:t> nu </a:t>
            </a:r>
            <a:r>
              <a:rPr lang="en-GB" sz="2200" dirty="0" err="1">
                <a:solidFill>
                  <a:srgbClr val="3A3A3A"/>
                </a:solidFill>
              </a:rPr>
              <a:t>sunt</a:t>
            </a:r>
            <a:r>
              <a:rPr lang="en-GB" sz="2200" dirty="0">
                <a:solidFill>
                  <a:srgbClr val="3A3A3A"/>
                </a:solidFill>
              </a:rPr>
              <a:t> </a:t>
            </a:r>
            <a:r>
              <a:rPr lang="en-GB" sz="2200" dirty="0" err="1">
                <a:solidFill>
                  <a:srgbClr val="3A3A3A"/>
                </a:solidFill>
              </a:rPr>
              <a:t>absolut</a:t>
            </a:r>
            <a:r>
              <a:rPr lang="en-GB" sz="2200" dirty="0">
                <a:solidFill>
                  <a:srgbClr val="3A3A3A"/>
                </a:solidFill>
              </a:rPr>
              <a:t> </a:t>
            </a:r>
            <a:r>
              <a:rPr lang="en-GB" sz="2200" dirty="0" err="1">
                <a:solidFill>
                  <a:srgbClr val="3A3A3A"/>
                </a:solidFill>
              </a:rPr>
              <a:t>deloc</a:t>
            </a:r>
            <a:r>
              <a:rPr lang="en-GB" sz="2200" dirty="0">
                <a:solidFill>
                  <a:srgbClr val="3A3A3A"/>
                </a:solidFill>
              </a:rPr>
              <a:t> </a:t>
            </a:r>
            <a:r>
              <a:rPr lang="en-GB" sz="2200" dirty="0" err="1">
                <a:solidFill>
                  <a:srgbClr val="3A3A3A"/>
                </a:solidFill>
              </a:rPr>
              <a:t>recomandate</a:t>
            </a:r>
            <a:r>
              <a:rPr lang="en-GB" sz="2200" dirty="0">
                <a:solidFill>
                  <a:srgbClr val="3A3A3A"/>
                </a:solidFill>
              </a:rPr>
              <a:t> </a:t>
            </a:r>
            <a:r>
              <a:rPr lang="en-GB" sz="2200" dirty="0" err="1">
                <a:solidFill>
                  <a:srgbClr val="3A3A3A"/>
                </a:solidFill>
              </a:rPr>
              <a:t>incepatorilor</a:t>
            </a:r>
            <a:r>
              <a:rPr lang="en-GB" sz="2200" dirty="0">
                <a:solidFill>
                  <a:srgbClr val="3A3A3A"/>
                </a:solidFill>
              </a:rPr>
              <a:t>; </a:t>
            </a:r>
            <a:r>
              <a:rPr lang="en-GB" sz="2200" dirty="0" err="1">
                <a:solidFill>
                  <a:srgbClr val="3A3A3A"/>
                </a:solidFill>
              </a:rPr>
              <a:t>inainte</a:t>
            </a:r>
            <a:r>
              <a:rPr lang="en-GB" sz="2200" dirty="0">
                <a:solidFill>
                  <a:srgbClr val="3A3A3A"/>
                </a:solidFill>
              </a:rPr>
              <a:t> de a </a:t>
            </a:r>
            <a:r>
              <a:rPr lang="en-GB" sz="2200" dirty="0" err="1">
                <a:solidFill>
                  <a:srgbClr val="3A3A3A"/>
                </a:solidFill>
              </a:rPr>
              <a:t>jongla</a:t>
            </a:r>
            <a:r>
              <a:rPr lang="en-GB" sz="2200" dirty="0">
                <a:solidFill>
                  <a:srgbClr val="3A3A3A"/>
                </a:solidFill>
              </a:rPr>
              <a:t> cu </a:t>
            </a:r>
            <a:r>
              <a:rPr lang="en-GB" sz="2200" dirty="0" err="1">
                <a:solidFill>
                  <a:srgbClr val="3A3A3A"/>
                </a:solidFill>
              </a:rPr>
              <a:t>asemenea</a:t>
            </a:r>
            <a:r>
              <a:rPr lang="en-GB" sz="2200" dirty="0">
                <a:solidFill>
                  <a:srgbClr val="3A3A3A"/>
                </a:solidFill>
              </a:rPr>
              <a:t> </a:t>
            </a:r>
            <a:r>
              <a:rPr lang="en-GB" sz="2200" dirty="0" err="1">
                <a:solidFill>
                  <a:srgbClr val="3A3A3A"/>
                </a:solidFill>
              </a:rPr>
              <a:t>produse</a:t>
            </a:r>
            <a:r>
              <a:rPr lang="en-GB" sz="2200" dirty="0">
                <a:solidFill>
                  <a:srgbClr val="3A3A3A"/>
                </a:solidFill>
              </a:rPr>
              <a:t> </a:t>
            </a:r>
            <a:r>
              <a:rPr lang="en-GB" sz="2200" dirty="0" err="1">
                <a:solidFill>
                  <a:srgbClr val="3A3A3A"/>
                </a:solidFill>
              </a:rPr>
              <a:t>este</a:t>
            </a:r>
            <a:r>
              <a:rPr lang="en-GB" sz="2200" dirty="0">
                <a:solidFill>
                  <a:srgbClr val="3A3A3A"/>
                </a:solidFill>
              </a:rPr>
              <a:t> bine </a:t>
            </a:r>
            <a:r>
              <a:rPr lang="en-GB" sz="2200" dirty="0" err="1">
                <a:solidFill>
                  <a:srgbClr val="3A3A3A"/>
                </a:solidFill>
              </a:rPr>
              <a:t>sa</a:t>
            </a:r>
            <a:r>
              <a:rPr lang="en-GB" sz="2200" dirty="0">
                <a:solidFill>
                  <a:srgbClr val="3A3A3A"/>
                </a:solidFill>
              </a:rPr>
              <a:t> </a:t>
            </a:r>
            <a:r>
              <a:rPr lang="en-GB" sz="2200" dirty="0" err="1">
                <a:solidFill>
                  <a:srgbClr val="3A3A3A"/>
                </a:solidFill>
              </a:rPr>
              <a:t>aveti</a:t>
            </a:r>
            <a:r>
              <a:rPr lang="en-GB" sz="2200" dirty="0">
                <a:solidFill>
                  <a:srgbClr val="3A3A3A"/>
                </a:solidFill>
              </a:rPr>
              <a:t> </a:t>
            </a:r>
            <a:r>
              <a:rPr lang="en-GB" sz="2200" dirty="0" err="1">
                <a:solidFill>
                  <a:srgbClr val="3A3A3A"/>
                </a:solidFill>
              </a:rPr>
              <a:t>rabdare</a:t>
            </a:r>
            <a:r>
              <a:rPr lang="en-GB" sz="2200" dirty="0">
                <a:solidFill>
                  <a:srgbClr val="3A3A3A"/>
                </a:solidFill>
              </a:rPr>
              <a:t> </a:t>
            </a:r>
            <a:r>
              <a:rPr lang="en-GB" sz="2200" dirty="0" err="1">
                <a:solidFill>
                  <a:srgbClr val="3A3A3A"/>
                </a:solidFill>
              </a:rPr>
              <a:t>si</a:t>
            </a:r>
            <a:r>
              <a:rPr lang="en-GB" sz="2200" dirty="0">
                <a:solidFill>
                  <a:srgbClr val="3A3A3A"/>
                </a:solidFill>
              </a:rPr>
              <a:t> </a:t>
            </a:r>
            <a:r>
              <a:rPr lang="en-GB" sz="2200" dirty="0" err="1">
                <a:solidFill>
                  <a:srgbClr val="3A3A3A"/>
                </a:solidFill>
              </a:rPr>
              <a:t>sa</a:t>
            </a:r>
            <a:r>
              <a:rPr lang="en-GB" sz="2200" dirty="0">
                <a:solidFill>
                  <a:srgbClr val="3A3A3A"/>
                </a:solidFill>
              </a:rPr>
              <a:t> </a:t>
            </a:r>
            <a:r>
              <a:rPr lang="en-GB" sz="2200" dirty="0" err="1">
                <a:solidFill>
                  <a:srgbClr val="3A3A3A"/>
                </a:solidFill>
              </a:rPr>
              <a:t>invatati</a:t>
            </a:r>
            <a:r>
              <a:rPr lang="en-GB" sz="2200" dirty="0">
                <a:solidFill>
                  <a:srgbClr val="3A3A3A"/>
                </a:solidFill>
              </a:rPr>
              <a:t> </a:t>
            </a:r>
            <a:r>
              <a:rPr lang="en-GB" sz="2200" dirty="0" err="1">
                <a:solidFill>
                  <a:srgbClr val="3A3A3A"/>
                </a:solidFill>
              </a:rPr>
              <a:t>serios</a:t>
            </a:r>
            <a:r>
              <a:rPr lang="en-GB" sz="2200" dirty="0">
                <a:solidFill>
                  <a:srgbClr val="3A3A3A"/>
                </a:solidFill>
              </a:rPr>
              <a:t> </a:t>
            </a:r>
            <a:r>
              <a:rPr lang="en-GB" sz="2200" dirty="0" err="1">
                <a:solidFill>
                  <a:srgbClr val="3A3A3A"/>
                </a:solidFill>
              </a:rPr>
              <a:t>despre</a:t>
            </a:r>
            <a:r>
              <a:rPr lang="en-GB" sz="2200" dirty="0">
                <a:solidFill>
                  <a:srgbClr val="3A3A3A"/>
                </a:solidFill>
              </a:rPr>
              <a:t> </a:t>
            </a:r>
            <a:r>
              <a:rPr lang="en-GB" sz="2200" dirty="0" err="1">
                <a:solidFill>
                  <a:srgbClr val="3A3A3A"/>
                </a:solidFill>
              </a:rPr>
              <a:t>ele</a:t>
            </a:r>
            <a:r>
              <a:rPr lang="en-GB" sz="2200" dirty="0">
                <a:solidFill>
                  <a:srgbClr val="3A3A3A"/>
                </a:solidFill>
              </a:rPr>
              <a:t>!</a:t>
            </a:r>
          </a:p>
          <a:p>
            <a:endParaRPr lang="en-GB" dirty="0"/>
          </a:p>
        </p:txBody>
      </p:sp>
      <p:sp>
        <p:nvSpPr>
          <p:cNvPr id="4" name="Title 2"/>
          <p:cNvSpPr>
            <a:spLocks noGrp="1"/>
          </p:cNvSpPr>
          <p:nvPr>
            <p:ph type="title"/>
          </p:nvPr>
        </p:nvSpPr>
        <p:spPr>
          <a:xfrm>
            <a:off x="120869" y="132748"/>
            <a:ext cx="10972800" cy="765886"/>
          </a:xfrm>
        </p:spPr>
        <p:txBody>
          <a:bodyPr>
            <a:normAutofit fontScale="90000"/>
          </a:bodyPr>
          <a:lstStyle/>
          <a:p>
            <a:pPr fontAlgn="base"/>
            <a:r>
              <a:rPr lang="it-IT" sz="2700" dirty="0">
                <a:solidFill>
                  <a:srgbClr val="2D2D2D"/>
                </a:solidFill>
                <a:effectLst/>
              </a:rPr>
              <a:t>In ce instrumente financiare putem investi ?</a:t>
            </a:r>
            <a:r>
              <a:rPr lang="it-IT" sz="2400" dirty="0">
                <a:solidFill>
                  <a:srgbClr val="2D2D2D"/>
                </a:solidFill>
                <a:effectLst/>
              </a:rPr>
              <a:t/>
            </a:r>
            <a:br>
              <a:rPr lang="it-IT" sz="2400" dirty="0">
                <a:solidFill>
                  <a:srgbClr val="2D2D2D"/>
                </a:solidFill>
                <a:effectLst/>
              </a:rPr>
            </a:br>
            <a:endParaRPr lang="en-GB" sz="24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6008080"/>
            <a:ext cx="2039007" cy="849919"/>
          </a:xfrm>
          <a:prstGeom prst="rect">
            <a:avLst/>
          </a:prstGeom>
        </p:spPr>
      </p:pic>
    </p:spTree>
    <p:extLst>
      <p:ext uri="{BB962C8B-B14F-4D97-AF65-F5344CB8AC3E}">
        <p14:creationId xmlns:p14="http://schemas.microsoft.com/office/powerpoint/2010/main" val="3388509843"/>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7655" y="661525"/>
            <a:ext cx="11713779" cy="5881164"/>
          </a:xfrm>
        </p:spPr>
        <p:txBody>
          <a:bodyPr>
            <a:normAutofit/>
          </a:bodyPr>
          <a:lstStyle/>
          <a:p>
            <a:pPr algn="just"/>
            <a:r>
              <a:rPr lang="en-GB" sz="2000" dirty="0" err="1">
                <a:solidFill>
                  <a:srgbClr val="153862"/>
                </a:solidFill>
              </a:rPr>
              <a:t>Prin</a:t>
            </a:r>
            <a:r>
              <a:rPr lang="en-GB" sz="2000" dirty="0">
                <a:solidFill>
                  <a:srgbClr val="153862"/>
                </a:solidFill>
              </a:rPr>
              <a:t> </a:t>
            </a:r>
            <a:r>
              <a:rPr lang="en-GB" sz="2000" dirty="0" err="1">
                <a:solidFill>
                  <a:srgbClr val="153862"/>
                </a:solidFill>
              </a:rPr>
              <a:t>analiza</a:t>
            </a:r>
            <a:r>
              <a:rPr lang="en-GB" sz="2000" dirty="0">
                <a:solidFill>
                  <a:srgbClr val="153862"/>
                </a:solidFill>
              </a:rPr>
              <a:t> </a:t>
            </a:r>
            <a:r>
              <a:rPr lang="en-GB" sz="2000" dirty="0" err="1">
                <a:solidFill>
                  <a:srgbClr val="153862"/>
                </a:solidFill>
              </a:rPr>
              <a:t>datelor</a:t>
            </a:r>
            <a:r>
              <a:rPr lang="en-GB" sz="2000" dirty="0">
                <a:solidFill>
                  <a:srgbClr val="153862"/>
                </a:solidFill>
              </a:rPr>
              <a:t> </a:t>
            </a:r>
            <a:r>
              <a:rPr lang="en-GB" sz="2000" dirty="0" err="1">
                <a:solidFill>
                  <a:srgbClr val="153862"/>
                </a:solidFill>
              </a:rPr>
              <a:t>financiare</a:t>
            </a:r>
            <a:r>
              <a:rPr lang="en-GB" sz="2000" dirty="0">
                <a:solidFill>
                  <a:srgbClr val="153862"/>
                </a:solidFill>
              </a:rPr>
              <a:t> ale </a:t>
            </a:r>
            <a:r>
              <a:rPr lang="en-GB" sz="2000" dirty="0" err="1">
                <a:solidFill>
                  <a:srgbClr val="153862"/>
                </a:solidFill>
              </a:rPr>
              <a:t>unei</a:t>
            </a:r>
            <a:r>
              <a:rPr lang="en-GB" sz="2000" dirty="0">
                <a:solidFill>
                  <a:srgbClr val="153862"/>
                </a:solidFill>
              </a:rPr>
              <a:t> </a:t>
            </a:r>
            <a:r>
              <a:rPr lang="en-GB" sz="2000" dirty="0" err="1">
                <a:solidFill>
                  <a:srgbClr val="153862"/>
                </a:solidFill>
              </a:rPr>
              <a:t>firme</a:t>
            </a:r>
            <a:r>
              <a:rPr lang="en-GB" sz="2000" dirty="0">
                <a:solidFill>
                  <a:srgbClr val="153862"/>
                </a:solidFill>
              </a:rPr>
              <a:t>, </a:t>
            </a:r>
            <a:r>
              <a:rPr lang="en-GB" sz="2000" dirty="0" err="1">
                <a:solidFill>
                  <a:srgbClr val="153862"/>
                </a:solidFill>
              </a:rPr>
              <a:t>poti</a:t>
            </a:r>
            <a:r>
              <a:rPr lang="en-GB" sz="2000" dirty="0">
                <a:solidFill>
                  <a:srgbClr val="153862"/>
                </a:solidFill>
              </a:rPr>
              <a:t> </a:t>
            </a:r>
            <a:r>
              <a:rPr lang="en-GB" sz="2000" dirty="0" err="1">
                <a:solidFill>
                  <a:srgbClr val="153862"/>
                </a:solidFill>
              </a:rPr>
              <a:t>observa</a:t>
            </a:r>
            <a:r>
              <a:rPr lang="en-GB" sz="2000" dirty="0">
                <a:solidFill>
                  <a:srgbClr val="153862"/>
                </a:solidFill>
              </a:rPr>
              <a:t> </a:t>
            </a:r>
            <a:r>
              <a:rPr lang="en-GB" sz="2000" dirty="0" err="1">
                <a:solidFill>
                  <a:srgbClr val="153862"/>
                </a:solidFill>
              </a:rPr>
              <a:t>informatii</a:t>
            </a:r>
            <a:r>
              <a:rPr lang="en-GB" sz="2000" dirty="0">
                <a:solidFill>
                  <a:srgbClr val="153862"/>
                </a:solidFill>
              </a:rPr>
              <a:t> cu impact </a:t>
            </a:r>
            <a:r>
              <a:rPr lang="en-GB" sz="2000" dirty="0" err="1">
                <a:solidFill>
                  <a:srgbClr val="153862"/>
                </a:solidFill>
              </a:rPr>
              <a:t>impact</a:t>
            </a:r>
            <a:r>
              <a:rPr lang="en-GB" sz="2000" dirty="0">
                <a:solidFill>
                  <a:srgbClr val="153862"/>
                </a:solidFill>
              </a:rPr>
              <a:t> </a:t>
            </a:r>
            <a:r>
              <a:rPr lang="en-GB" sz="2000" dirty="0" err="1">
                <a:solidFill>
                  <a:srgbClr val="153862"/>
                </a:solidFill>
              </a:rPr>
              <a:t>negativ</a:t>
            </a:r>
            <a:r>
              <a:rPr lang="en-GB" sz="2000" dirty="0">
                <a:solidFill>
                  <a:srgbClr val="153862"/>
                </a:solidFill>
              </a:rPr>
              <a:t> </a:t>
            </a:r>
            <a:r>
              <a:rPr lang="en-GB" sz="2000" dirty="0" err="1">
                <a:solidFill>
                  <a:srgbClr val="153862"/>
                </a:solidFill>
              </a:rPr>
              <a:t>privind</a:t>
            </a:r>
            <a:r>
              <a:rPr lang="en-GB" sz="2000" dirty="0">
                <a:solidFill>
                  <a:srgbClr val="153862"/>
                </a:solidFill>
              </a:rPr>
              <a:t> </a:t>
            </a:r>
            <a:r>
              <a:rPr lang="en-GB" sz="2000" dirty="0" err="1">
                <a:solidFill>
                  <a:srgbClr val="153862"/>
                </a:solidFill>
              </a:rPr>
              <a:t>posibilitatea</a:t>
            </a:r>
            <a:r>
              <a:rPr lang="en-GB" sz="2000" dirty="0">
                <a:solidFill>
                  <a:srgbClr val="153862"/>
                </a:solidFill>
              </a:rPr>
              <a:t> </a:t>
            </a:r>
            <a:r>
              <a:rPr lang="en-GB" sz="2000" dirty="0" err="1">
                <a:solidFill>
                  <a:srgbClr val="153862"/>
                </a:solidFill>
              </a:rPr>
              <a:t>acesteia</a:t>
            </a:r>
            <a:r>
              <a:rPr lang="en-GB" sz="2000" dirty="0">
                <a:solidFill>
                  <a:srgbClr val="153862"/>
                </a:solidFill>
              </a:rPr>
              <a:t> de a-</a:t>
            </a:r>
            <a:r>
              <a:rPr lang="en-GB" sz="2000" dirty="0" err="1">
                <a:solidFill>
                  <a:srgbClr val="153862"/>
                </a:solidFill>
              </a:rPr>
              <a:t>si</a:t>
            </a:r>
            <a:r>
              <a:rPr lang="en-GB" sz="2000" dirty="0">
                <a:solidFill>
                  <a:srgbClr val="153862"/>
                </a:solidFill>
              </a:rPr>
              <a:t> </a:t>
            </a:r>
            <a:r>
              <a:rPr lang="en-GB" sz="2000" dirty="0" err="1">
                <a:solidFill>
                  <a:srgbClr val="153862"/>
                </a:solidFill>
              </a:rPr>
              <a:t>onora</a:t>
            </a:r>
            <a:r>
              <a:rPr lang="en-GB" sz="2000" dirty="0">
                <a:solidFill>
                  <a:srgbClr val="153862"/>
                </a:solidFill>
              </a:rPr>
              <a:t> </a:t>
            </a:r>
            <a:r>
              <a:rPr lang="en-GB" sz="2000" dirty="0" err="1">
                <a:solidFill>
                  <a:srgbClr val="153862"/>
                </a:solidFill>
              </a:rPr>
              <a:t>platile</a:t>
            </a:r>
            <a:r>
              <a:rPr lang="en-GB" sz="2000" dirty="0">
                <a:solidFill>
                  <a:srgbClr val="153862"/>
                </a:solidFill>
              </a:rPr>
              <a:t> </a:t>
            </a:r>
            <a:r>
              <a:rPr lang="en-GB" sz="2000" dirty="0" err="1">
                <a:solidFill>
                  <a:srgbClr val="153862"/>
                </a:solidFill>
              </a:rPr>
              <a:t>catre</a:t>
            </a:r>
            <a:r>
              <a:rPr lang="en-GB" sz="2000" dirty="0">
                <a:solidFill>
                  <a:srgbClr val="153862"/>
                </a:solidFill>
              </a:rPr>
              <a:t> </a:t>
            </a:r>
            <a:r>
              <a:rPr lang="en-GB" sz="2000" dirty="0" err="1">
                <a:solidFill>
                  <a:srgbClr val="153862"/>
                </a:solidFill>
              </a:rPr>
              <a:t>furnizori</a:t>
            </a:r>
            <a:r>
              <a:rPr lang="en-GB" sz="2000" dirty="0">
                <a:solidFill>
                  <a:srgbClr val="153862"/>
                </a:solidFill>
              </a:rPr>
              <a:t>, </a:t>
            </a:r>
            <a:r>
              <a:rPr lang="en-GB" sz="2000" dirty="0" err="1">
                <a:solidFill>
                  <a:srgbClr val="153862"/>
                </a:solidFill>
              </a:rPr>
              <a:t>prin</a:t>
            </a:r>
            <a:r>
              <a:rPr lang="en-GB" sz="2000" dirty="0">
                <a:solidFill>
                  <a:srgbClr val="153862"/>
                </a:solidFill>
              </a:rPr>
              <a:t> </a:t>
            </a:r>
            <a:r>
              <a:rPr lang="en-GB" sz="2000" dirty="0" err="1">
                <a:solidFill>
                  <a:srgbClr val="153862"/>
                </a:solidFill>
              </a:rPr>
              <a:t>deteriorarea</a:t>
            </a:r>
            <a:r>
              <a:rPr lang="en-GB" sz="2000" dirty="0">
                <a:solidFill>
                  <a:srgbClr val="153862"/>
                </a:solidFill>
              </a:rPr>
              <a:t> </a:t>
            </a:r>
            <a:r>
              <a:rPr lang="en-GB" sz="2000" dirty="0" err="1">
                <a:solidFill>
                  <a:srgbClr val="153862"/>
                </a:solidFill>
              </a:rPr>
              <a:t>profitului</a:t>
            </a:r>
            <a:r>
              <a:rPr lang="en-GB" sz="2000" dirty="0">
                <a:solidFill>
                  <a:srgbClr val="153862"/>
                </a:solidFill>
              </a:rPr>
              <a:t>, </a:t>
            </a:r>
            <a:r>
              <a:rPr lang="en-GB" sz="2000" dirty="0" err="1">
                <a:solidFill>
                  <a:srgbClr val="153862"/>
                </a:solidFill>
              </a:rPr>
              <a:t>cifrei</a:t>
            </a:r>
            <a:r>
              <a:rPr lang="en-GB" sz="2000" dirty="0">
                <a:solidFill>
                  <a:srgbClr val="153862"/>
                </a:solidFill>
              </a:rPr>
              <a:t> de </a:t>
            </a:r>
            <a:r>
              <a:rPr lang="en-GB" sz="2000" dirty="0" err="1">
                <a:solidFill>
                  <a:srgbClr val="153862"/>
                </a:solidFill>
              </a:rPr>
              <a:t>afaceri</a:t>
            </a:r>
            <a:r>
              <a:rPr lang="en-GB" sz="2000" dirty="0">
                <a:solidFill>
                  <a:srgbClr val="153862"/>
                </a:solidFill>
              </a:rPr>
              <a:t> </a:t>
            </a:r>
            <a:r>
              <a:rPr lang="en-GB" sz="2000" dirty="0" err="1">
                <a:solidFill>
                  <a:srgbClr val="153862"/>
                </a:solidFill>
              </a:rPr>
              <a:t>sau</a:t>
            </a:r>
            <a:r>
              <a:rPr lang="en-GB" sz="2000" dirty="0">
                <a:solidFill>
                  <a:srgbClr val="153862"/>
                </a:solidFill>
              </a:rPr>
              <a:t> </a:t>
            </a:r>
            <a:r>
              <a:rPr lang="en-GB" sz="2000" dirty="0" err="1">
                <a:solidFill>
                  <a:srgbClr val="153862"/>
                </a:solidFill>
              </a:rPr>
              <a:t>cresterea</a:t>
            </a:r>
            <a:r>
              <a:rPr lang="en-GB" sz="2000" dirty="0">
                <a:solidFill>
                  <a:srgbClr val="153862"/>
                </a:solidFill>
              </a:rPr>
              <a:t> </a:t>
            </a:r>
            <a:r>
              <a:rPr lang="en-GB" sz="2000" b="1" dirty="0" err="1">
                <a:solidFill>
                  <a:srgbClr val="B50770"/>
                </a:solidFill>
                <a:hlinkClick r:id="rId2"/>
              </a:rPr>
              <a:t>datoriilor</a:t>
            </a:r>
            <a:r>
              <a:rPr lang="en-GB" sz="2000" b="1" dirty="0">
                <a:solidFill>
                  <a:srgbClr val="B50770"/>
                </a:solidFill>
                <a:hlinkClick r:id="rId2"/>
              </a:rPr>
              <a:t> </a:t>
            </a:r>
            <a:r>
              <a:rPr lang="en-GB" sz="2000" b="1" dirty="0" err="1">
                <a:solidFill>
                  <a:srgbClr val="B50770"/>
                </a:solidFill>
                <a:hlinkClick r:id="rId2"/>
              </a:rPr>
              <a:t>catre</a:t>
            </a:r>
            <a:r>
              <a:rPr lang="en-GB" sz="2000" b="1" dirty="0">
                <a:solidFill>
                  <a:srgbClr val="B50770"/>
                </a:solidFill>
                <a:hlinkClick r:id="rId2"/>
              </a:rPr>
              <a:t> ANAF</a:t>
            </a:r>
            <a:r>
              <a:rPr lang="en-GB" sz="2000" dirty="0">
                <a:solidFill>
                  <a:srgbClr val="153862"/>
                </a:solidFill>
              </a:rPr>
              <a:t>, </a:t>
            </a:r>
            <a:r>
              <a:rPr lang="en-GB" sz="2000" dirty="0" err="1">
                <a:solidFill>
                  <a:srgbClr val="153862"/>
                </a:solidFill>
              </a:rPr>
              <a:t>informatii</a:t>
            </a:r>
            <a:r>
              <a:rPr lang="en-GB" sz="2000" dirty="0">
                <a:solidFill>
                  <a:srgbClr val="153862"/>
                </a:solidFill>
              </a:rPr>
              <a:t> care </a:t>
            </a:r>
            <a:r>
              <a:rPr lang="en-GB" sz="2000" dirty="0" err="1">
                <a:solidFill>
                  <a:srgbClr val="153862"/>
                </a:solidFill>
              </a:rPr>
              <a:t>ajuta</a:t>
            </a:r>
            <a:r>
              <a:rPr lang="en-GB" sz="2000" dirty="0">
                <a:solidFill>
                  <a:srgbClr val="153862"/>
                </a:solidFill>
              </a:rPr>
              <a:t> la </a:t>
            </a:r>
            <a:r>
              <a:rPr lang="en-GB" sz="2000" dirty="0" err="1">
                <a:solidFill>
                  <a:srgbClr val="153862"/>
                </a:solidFill>
              </a:rPr>
              <a:t>evaluarea</a:t>
            </a:r>
            <a:r>
              <a:rPr lang="en-GB" sz="2000" dirty="0">
                <a:solidFill>
                  <a:srgbClr val="153862"/>
                </a:solidFill>
              </a:rPr>
              <a:t> </a:t>
            </a:r>
            <a:r>
              <a:rPr lang="en-GB" sz="2000" dirty="0" err="1">
                <a:solidFill>
                  <a:srgbClr val="153862"/>
                </a:solidFill>
              </a:rPr>
              <a:t>riscului</a:t>
            </a:r>
            <a:r>
              <a:rPr lang="en-GB" sz="2000" dirty="0">
                <a:solidFill>
                  <a:srgbClr val="153862"/>
                </a:solidFill>
              </a:rPr>
              <a:t> de </a:t>
            </a:r>
            <a:r>
              <a:rPr lang="en-GB" sz="2000" dirty="0" err="1">
                <a:solidFill>
                  <a:srgbClr val="153862"/>
                </a:solidFill>
              </a:rPr>
              <a:t>insolventa</a:t>
            </a:r>
            <a:r>
              <a:rPr lang="en-GB" sz="2000" dirty="0">
                <a:solidFill>
                  <a:srgbClr val="153862"/>
                </a:solidFill>
              </a:rPr>
              <a:t>. In plus, </a:t>
            </a:r>
            <a:r>
              <a:rPr lang="en-GB" sz="2000" dirty="0" err="1">
                <a:solidFill>
                  <a:srgbClr val="153862"/>
                </a:solidFill>
              </a:rPr>
              <a:t>sunt</a:t>
            </a:r>
            <a:r>
              <a:rPr lang="en-GB" sz="2000" dirty="0">
                <a:solidFill>
                  <a:srgbClr val="153862"/>
                </a:solidFill>
              </a:rPr>
              <a:t> </a:t>
            </a:r>
            <a:r>
              <a:rPr lang="en-GB" sz="2000" dirty="0" err="1">
                <a:solidFill>
                  <a:srgbClr val="153862"/>
                </a:solidFill>
              </a:rPr>
              <a:t>indicatori</a:t>
            </a:r>
            <a:r>
              <a:rPr lang="en-GB" sz="2000" dirty="0">
                <a:solidFill>
                  <a:srgbClr val="153862"/>
                </a:solidFill>
              </a:rPr>
              <a:t> </a:t>
            </a:r>
            <a:r>
              <a:rPr lang="en-GB" sz="2000" dirty="0" err="1">
                <a:solidFill>
                  <a:srgbClr val="153862"/>
                </a:solidFill>
              </a:rPr>
              <a:t>utilizati</a:t>
            </a:r>
            <a:r>
              <a:rPr lang="en-GB" sz="2000" dirty="0">
                <a:solidFill>
                  <a:srgbClr val="153862"/>
                </a:solidFill>
              </a:rPr>
              <a:t> </a:t>
            </a:r>
            <a:r>
              <a:rPr lang="en-GB" sz="2000" dirty="0" err="1">
                <a:solidFill>
                  <a:srgbClr val="153862"/>
                </a:solidFill>
              </a:rPr>
              <a:t>pentru</a:t>
            </a:r>
            <a:r>
              <a:rPr lang="en-GB" sz="2000" dirty="0">
                <a:solidFill>
                  <a:srgbClr val="153862"/>
                </a:solidFill>
              </a:rPr>
              <a:t> </a:t>
            </a:r>
            <a:r>
              <a:rPr lang="en-GB" sz="2000" dirty="0" err="1">
                <a:solidFill>
                  <a:srgbClr val="153862"/>
                </a:solidFill>
              </a:rPr>
              <a:t>aprecierea</a:t>
            </a:r>
            <a:r>
              <a:rPr lang="en-GB" sz="2000" dirty="0">
                <a:solidFill>
                  <a:srgbClr val="153862"/>
                </a:solidFill>
              </a:rPr>
              <a:t> </a:t>
            </a:r>
            <a:r>
              <a:rPr lang="en-GB" sz="2000" dirty="0" err="1">
                <a:solidFill>
                  <a:srgbClr val="153862"/>
                </a:solidFill>
              </a:rPr>
              <a:t>performantei</a:t>
            </a:r>
            <a:r>
              <a:rPr lang="en-GB" sz="2000" dirty="0">
                <a:solidFill>
                  <a:srgbClr val="153862"/>
                </a:solidFill>
              </a:rPr>
              <a:t> </a:t>
            </a:r>
            <a:r>
              <a:rPr lang="en-GB" sz="2000" dirty="0" err="1">
                <a:solidFill>
                  <a:srgbClr val="153862"/>
                </a:solidFill>
              </a:rPr>
              <a:t>si</a:t>
            </a:r>
            <a:r>
              <a:rPr lang="en-GB" sz="2000" dirty="0">
                <a:solidFill>
                  <a:srgbClr val="153862"/>
                </a:solidFill>
              </a:rPr>
              <a:t> a </a:t>
            </a:r>
            <a:r>
              <a:rPr lang="en-GB" sz="2000" dirty="0" err="1">
                <a:solidFill>
                  <a:srgbClr val="153862"/>
                </a:solidFill>
              </a:rPr>
              <a:t>situatiei</a:t>
            </a:r>
            <a:r>
              <a:rPr lang="en-GB" sz="2000" dirty="0">
                <a:solidFill>
                  <a:srgbClr val="153862"/>
                </a:solidFill>
              </a:rPr>
              <a:t> </a:t>
            </a:r>
            <a:r>
              <a:rPr lang="en-GB" sz="2000" dirty="0" err="1">
                <a:solidFill>
                  <a:srgbClr val="153862"/>
                </a:solidFill>
              </a:rPr>
              <a:t>financiare</a:t>
            </a:r>
            <a:r>
              <a:rPr lang="en-GB" sz="2000" dirty="0">
                <a:solidFill>
                  <a:srgbClr val="153862"/>
                </a:solidFill>
              </a:rPr>
              <a:t> a </a:t>
            </a:r>
            <a:r>
              <a:rPr lang="en-GB" sz="2000" dirty="0" err="1">
                <a:solidFill>
                  <a:srgbClr val="153862"/>
                </a:solidFill>
              </a:rPr>
              <a:t>unei</a:t>
            </a:r>
            <a:r>
              <a:rPr lang="en-GB" sz="2000" dirty="0">
                <a:solidFill>
                  <a:srgbClr val="153862"/>
                </a:solidFill>
              </a:rPr>
              <a:t> </a:t>
            </a:r>
            <a:r>
              <a:rPr lang="en-GB" sz="2000" dirty="0" err="1">
                <a:solidFill>
                  <a:srgbClr val="153862"/>
                </a:solidFill>
              </a:rPr>
              <a:t>firme</a:t>
            </a:r>
            <a:r>
              <a:rPr lang="en-GB" sz="2000" dirty="0">
                <a:solidFill>
                  <a:srgbClr val="153862"/>
                </a:solidFill>
              </a:rPr>
              <a:t>.</a:t>
            </a:r>
          </a:p>
          <a:p>
            <a:pPr algn="just"/>
            <a:r>
              <a:rPr lang="en-GB" sz="2000" dirty="0">
                <a:solidFill>
                  <a:srgbClr val="153862"/>
                </a:solidFill>
              </a:rPr>
              <a:t>Mai </a:t>
            </a:r>
            <a:r>
              <a:rPr lang="en-GB" sz="2000" dirty="0" err="1">
                <a:solidFill>
                  <a:srgbClr val="153862"/>
                </a:solidFill>
              </a:rPr>
              <a:t>mult</a:t>
            </a:r>
            <a:r>
              <a:rPr lang="en-GB" sz="2000" dirty="0">
                <a:solidFill>
                  <a:srgbClr val="153862"/>
                </a:solidFill>
              </a:rPr>
              <a:t>, </a:t>
            </a:r>
            <a:r>
              <a:rPr lang="en-GB" sz="2000" dirty="0" err="1">
                <a:solidFill>
                  <a:srgbClr val="153862"/>
                </a:solidFill>
              </a:rPr>
              <a:t>urmarind</a:t>
            </a:r>
            <a:r>
              <a:rPr lang="en-GB" sz="2000" dirty="0">
                <a:solidFill>
                  <a:srgbClr val="153862"/>
                </a:solidFill>
              </a:rPr>
              <a:t> </a:t>
            </a:r>
            <a:r>
              <a:rPr lang="en-GB" sz="2000" dirty="0" err="1">
                <a:solidFill>
                  <a:srgbClr val="153862"/>
                </a:solidFill>
              </a:rPr>
              <a:t>evolutia</a:t>
            </a:r>
            <a:r>
              <a:rPr lang="en-GB" sz="2000" dirty="0">
                <a:solidFill>
                  <a:srgbClr val="153862"/>
                </a:solidFill>
              </a:rPr>
              <a:t> </a:t>
            </a:r>
            <a:r>
              <a:rPr lang="en-GB" sz="2000" dirty="0" err="1">
                <a:solidFill>
                  <a:srgbClr val="153862"/>
                </a:solidFill>
              </a:rPr>
              <a:t>anuala</a:t>
            </a:r>
            <a:r>
              <a:rPr lang="en-GB" sz="2000" dirty="0">
                <a:solidFill>
                  <a:srgbClr val="153862"/>
                </a:solidFill>
              </a:rPr>
              <a:t> a </a:t>
            </a:r>
            <a:r>
              <a:rPr lang="en-GB" sz="2000" dirty="0" err="1">
                <a:solidFill>
                  <a:srgbClr val="153862"/>
                </a:solidFill>
              </a:rPr>
              <a:t>datelor</a:t>
            </a:r>
            <a:r>
              <a:rPr lang="en-GB" sz="2000" dirty="0">
                <a:solidFill>
                  <a:srgbClr val="153862"/>
                </a:solidFill>
              </a:rPr>
              <a:t> </a:t>
            </a:r>
            <a:r>
              <a:rPr lang="en-GB" sz="2000" dirty="0" err="1">
                <a:solidFill>
                  <a:srgbClr val="153862"/>
                </a:solidFill>
              </a:rPr>
              <a:t>financiare</a:t>
            </a:r>
            <a:r>
              <a:rPr lang="en-GB" sz="2000" dirty="0">
                <a:solidFill>
                  <a:srgbClr val="153862"/>
                </a:solidFill>
              </a:rPr>
              <a:t>, pot fi </a:t>
            </a:r>
            <a:r>
              <a:rPr lang="en-GB" sz="2000" dirty="0" err="1">
                <a:solidFill>
                  <a:srgbClr val="153862"/>
                </a:solidFill>
              </a:rPr>
              <a:t>stabilite</a:t>
            </a:r>
            <a:r>
              <a:rPr lang="en-GB" sz="2000" dirty="0">
                <a:solidFill>
                  <a:srgbClr val="153862"/>
                </a:solidFill>
              </a:rPr>
              <a:t> </a:t>
            </a:r>
            <a:r>
              <a:rPr lang="en-GB" sz="2000" dirty="0" err="1">
                <a:solidFill>
                  <a:srgbClr val="153862"/>
                </a:solidFill>
              </a:rPr>
              <a:t>trenduri</a:t>
            </a:r>
            <a:r>
              <a:rPr lang="en-GB" sz="2000" dirty="0">
                <a:solidFill>
                  <a:srgbClr val="153862"/>
                </a:solidFill>
              </a:rPr>
              <a:t> de </a:t>
            </a:r>
            <a:r>
              <a:rPr lang="en-GB" sz="2000" dirty="0" err="1">
                <a:solidFill>
                  <a:srgbClr val="153862"/>
                </a:solidFill>
              </a:rPr>
              <a:t>evolutie</a:t>
            </a:r>
            <a:r>
              <a:rPr lang="en-GB" sz="2000" dirty="0">
                <a:solidFill>
                  <a:srgbClr val="153862"/>
                </a:solidFill>
              </a:rPr>
              <a:t>, care </a:t>
            </a:r>
            <a:r>
              <a:rPr lang="en-GB" sz="2000" dirty="0" err="1">
                <a:solidFill>
                  <a:srgbClr val="153862"/>
                </a:solidFill>
              </a:rPr>
              <a:t>ajuta</a:t>
            </a:r>
            <a:r>
              <a:rPr lang="en-GB" sz="2000" dirty="0">
                <a:solidFill>
                  <a:srgbClr val="153862"/>
                </a:solidFill>
              </a:rPr>
              <a:t> la </a:t>
            </a:r>
            <a:r>
              <a:rPr lang="en-GB" sz="2000" dirty="0" err="1">
                <a:solidFill>
                  <a:srgbClr val="153862"/>
                </a:solidFill>
              </a:rPr>
              <a:t>randul</a:t>
            </a:r>
            <a:r>
              <a:rPr lang="en-GB" sz="2000" dirty="0">
                <a:solidFill>
                  <a:srgbClr val="153862"/>
                </a:solidFill>
              </a:rPr>
              <a:t> </a:t>
            </a:r>
            <a:r>
              <a:rPr lang="en-GB" sz="2000" dirty="0" err="1">
                <a:solidFill>
                  <a:srgbClr val="153862"/>
                </a:solidFill>
              </a:rPr>
              <a:t>lor</a:t>
            </a:r>
            <a:r>
              <a:rPr lang="en-GB" sz="2000" dirty="0">
                <a:solidFill>
                  <a:srgbClr val="153862"/>
                </a:solidFill>
              </a:rPr>
              <a:t> in </a:t>
            </a:r>
            <a:r>
              <a:rPr lang="en-GB" sz="2000" dirty="0" err="1">
                <a:solidFill>
                  <a:srgbClr val="153862"/>
                </a:solidFill>
              </a:rPr>
              <a:t>stabilirea</a:t>
            </a:r>
            <a:r>
              <a:rPr lang="en-GB" sz="2000" dirty="0">
                <a:solidFill>
                  <a:srgbClr val="153862"/>
                </a:solidFill>
              </a:rPr>
              <a:t> </a:t>
            </a:r>
            <a:r>
              <a:rPr lang="en-GB" sz="2000" dirty="0" err="1">
                <a:solidFill>
                  <a:srgbClr val="153862"/>
                </a:solidFill>
              </a:rPr>
              <a:t>performantei</a:t>
            </a:r>
            <a:r>
              <a:rPr lang="en-GB" sz="2000" dirty="0">
                <a:solidFill>
                  <a:srgbClr val="153862"/>
                </a:solidFill>
              </a:rPr>
              <a:t> </a:t>
            </a:r>
            <a:r>
              <a:rPr lang="en-GB" sz="2000" dirty="0" err="1">
                <a:solidFill>
                  <a:srgbClr val="153862"/>
                </a:solidFill>
              </a:rPr>
              <a:t>companiei</a:t>
            </a:r>
            <a:r>
              <a:rPr lang="en-GB" sz="2000" dirty="0">
                <a:solidFill>
                  <a:srgbClr val="153862"/>
                </a:solidFill>
              </a:rPr>
              <a:t> </a:t>
            </a:r>
            <a:r>
              <a:rPr lang="en-GB" sz="2000" dirty="0" err="1">
                <a:solidFill>
                  <a:srgbClr val="153862"/>
                </a:solidFill>
              </a:rPr>
              <a:t>analizate</a:t>
            </a:r>
            <a:r>
              <a:rPr lang="en-GB" sz="2000" dirty="0">
                <a:solidFill>
                  <a:srgbClr val="153862"/>
                </a:solidFill>
              </a:rPr>
              <a:t>. </a:t>
            </a:r>
          </a:p>
          <a:p>
            <a:pPr algn="just"/>
            <a:r>
              <a:rPr lang="vi-VN" sz="2000" dirty="0">
                <a:solidFill>
                  <a:srgbClr val="313131"/>
                </a:solidFill>
                <a:latin typeface="Arial"/>
              </a:rPr>
              <a:t>Cunoașterea situației financiare a unei firme este importantă nu doar pentru compania respectivă, ci și pentru clienții și partenerii săi.</a:t>
            </a:r>
            <a:endParaRPr lang="vi-VN" sz="2000" dirty="0">
              <a:solidFill>
                <a:srgbClr val="313131"/>
              </a:solidFill>
              <a:latin typeface="Open Sans"/>
            </a:endParaRPr>
          </a:p>
          <a:p>
            <a:pPr algn="just"/>
            <a:r>
              <a:rPr lang="vi-VN" sz="2000" dirty="0">
                <a:solidFill>
                  <a:srgbClr val="313131"/>
                </a:solidFill>
                <a:latin typeface="Arial"/>
              </a:rPr>
              <a:t>Pentru companie, analiza situației financiare va oferi un diagnostic financiar care va sta la baza strategiei de dezvoltare sau redresare a respectivei organizații. Rapoartele financiare conțin informații importante care trebuie sa fie cunoscute de conducerea companiei, de acționari și, în multe situații, de salariați.</a:t>
            </a:r>
            <a:endParaRPr lang="vi-VN" sz="2000" dirty="0">
              <a:solidFill>
                <a:srgbClr val="313131"/>
              </a:solidFill>
              <a:latin typeface="Open Sans"/>
            </a:endParaRPr>
          </a:p>
          <a:p>
            <a:pPr algn="just"/>
            <a:r>
              <a:rPr lang="vi-VN" sz="2000" dirty="0">
                <a:solidFill>
                  <a:srgbClr val="313131"/>
                </a:solidFill>
                <a:latin typeface="Arial"/>
              </a:rPr>
              <a:t>Dacă vorbim despre clienți și potențiale parteneriate, o imagine asupra tuturor </a:t>
            </a:r>
            <a:r>
              <a:rPr lang="vi-VN" sz="2000" u="sng" dirty="0">
                <a:solidFill>
                  <a:srgbClr val="0563C1"/>
                </a:solidFill>
                <a:latin typeface="Arial"/>
                <a:hlinkClick r:id="rId3"/>
              </a:rPr>
              <a:t>indicatorilor financiari ai unei companii</a:t>
            </a:r>
            <a:r>
              <a:rPr lang="vi-VN" sz="2000" dirty="0">
                <a:solidFill>
                  <a:srgbClr val="313131"/>
                </a:solidFill>
                <a:latin typeface="Arial"/>
              </a:rPr>
              <a:t> ne va ajuta să luăm hotărârea de a colabora sau nu cu aceasta. Tot în urma evaluării unei societăți comerciale putem decide achiziția acesteia, preluarea unor părți sociali, asocierea sau fuziunea cu aceasta.</a:t>
            </a:r>
            <a:endParaRPr lang="vi-VN" sz="2000" dirty="0">
              <a:solidFill>
                <a:srgbClr val="313131"/>
              </a:solidFill>
              <a:latin typeface="Open Sans"/>
            </a:endParaRPr>
          </a:p>
          <a:p>
            <a:endParaRPr lang="en-GB" dirty="0"/>
          </a:p>
        </p:txBody>
      </p:sp>
      <p:sp>
        <p:nvSpPr>
          <p:cNvPr id="3" name="Title 2"/>
          <p:cNvSpPr>
            <a:spLocks noGrp="1"/>
          </p:cNvSpPr>
          <p:nvPr>
            <p:ph type="title"/>
          </p:nvPr>
        </p:nvSpPr>
        <p:spPr>
          <a:xfrm>
            <a:off x="126124" y="132748"/>
            <a:ext cx="10972800" cy="639762"/>
          </a:xfrm>
        </p:spPr>
        <p:txBody>
          <a:bodyPr>
            <a:normAutofit/>
          </a:bodyPr>
          <a:lstStyle/>
          <a:p>
            <a:pPr marL="800100" marR="0" lvl="1" indent="-342900" defTabSz="914400" rtl="0" eaLnBrk="1" fontAlgn="auto" latinLnBrk="0" hangingPunct="1">
              <a:lnSpc>
                <a:spcPct val="120000"/>
              </a:lnSpc>
              <a:spcBef>
                <a:spcPts val="300"/>
              </a:spcBef>
              <a:spcAft>
                <a:spcPts val="300"/>
              </a:spcAft>
              <a:tabLst>
                <a:tab pos="914400" algn="l"/>
              </a:tabLst>
              <a:defRPr/>
            </a:pPr>
            <a:r>
              <a:rPr kumimoji="0" lang="it-IT" sz="2400" b="1" i="1" u="none" strike="noStrike" kern="1200" cap="none" spc="0" normalizeH="0" baseline="0" noProof="0" dirty="0" smtClean="0">
                <a:ln>
                  <a:noFill/>
                </a:ln>
                <a:solidFill>
                  <a:prstClr val="black"/>
                </a:solidFill>
                <a:effectLst/>
                <a:uLnTx/>
                <a:uFillTx/>
                <a:latin typeface="Trebuchet MS" pitchFamily="34" charset="0"/>
                <a:ea typeface="+mn-ea"/>
                <a:cs typeface="+mn-cs"/>
              </a:rPr>
              <a:t>Informatii financiare</a:t>
            </a:r>
            <a:endParaRPr lang="en-GB" sz="2400" dirty="0"/>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06151" y="5770179"/>
            <a:ext cx="2250691" cy="1087821"/>
          </a:xfrm>
          <a:prstGeom prst="rect">
            <a:avLst/>
          </a:prstGeom>
        </p:spPr>
      </p:pic>
    </p:spTree>
    <p:extLst>
      <p:ext uri="{BB962C8B-B14F-4D97-AF65-F5344CB8AC3E}">
        <p14:creationId xmlns:p14="http://schemas.microsoft.com/office/powerpoint/2010/main" val="460667365"/>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19181"/>
            <a:ext cx="12013324" cy="5534323"/>
          </a:xfrm>
        </p:spPr>
        <p:txBody>
          <a:bodyPr>
            <a:normAutofit lnSpcReduction="10000"/>
          </a:bodyPr>
          <a:lstStyle/>
          <a:p>
            <a:pPr algn="just"/>
            <a:r>
              <a:rPr lang="vi-VN" sz="2200" dirty="0" smtClean="0">
                <a:solidFill>
                  <a:srgbClr val="313131"/>
                </a:solidFill>
                <a:latin typeface="Arial"/>
              </a:rPr>
              <a:t>Situația </a:t>
            </a:r>
            <a:r>
              <a:rPr lang="vi-VN" sz="2200" dirty="0">
                <a:solidFill>
                  <a:srgbClr val="313131"/>
                </a:solidFill>
                <a:latin typeface="Arial"/>
              </a:rPr>
              <a:t>financiară a firmei, sau bilanțul contabil, este o sinteză ce include informații în legătură cu activele societății comerciale (pe termen lung: imobilizari corporale, necorporale si financiare si pe termen scurt: stocuri, creanțe, disponibilitati baneşti si cheltuileli in avans), dar și pasivele acesteia (sursele de finantare: capitalul propriu și datoriile: pe termen scurt si pe termen lung, respectiv veniturile în avans și provizioanele).</a:t>
            </a:r>
            <a:endParaRPr lang="vi-VN" sz="2200" dirty="0">
              <a:solidFill>
                <a:srgbClr val="313131"/>
              </a:solidFill>
              <a:latin typeface="Open Sans"/>
            </a:endParaRPr>
          </a:p>
          <a:p>
            <a:pPr algn="just"/>
            <a:r>
              <a:rPr lang="vi-VN" sz="2200" dirty="0">
                <a:solidFill>
                  <a:srgbClr val="313131"/>
                </a:solidFill>
                <a:latin typeface="Arial"/>
              </a:rPr>
              <a:t>Altfel spus, reflectă în expresie valorică, la un moment dat, echilibrul dintre bunurile economice şi sursele de finanţare a acestora.</a:t>
            </a:r>
            <a:endParaRPr lang="vi-VN" sz="2200" dirty="0">
              <a:solidFill>
                <a:srgbClr val="313131"/>
              </a:solidFill>
              <a:latin typeface="Open Sans"/>
            </a:endParaRPr>
          </a:p>
          <a:p>
            <a:pPr algn="just"/>
            <a:r>
              <a:rPr lang="vi-VN" sz="2200" u="sng" dirty="0">
                <a:solidFill>
                  <a:srgbClr val="0563C1"/>
                </a:solidFill>
                <a:latin typeface="Arial"/>
                <a:hlinkClick r:id="rId2"/>
              </a:rPr>
              <a:t>Situația financiară sau bilanțul contabil al firmei</a:t>
            </a:r>
            <a:r>
              <a:rPr lang="vi-VN" sz="2200" dirty="0">
                <a:solidFill>
                  <a:srgbClr val="313131"/>
                </a:solidFill>
                <a:latin typeface="Arial"/>
              </a:rPr>
              <a:t> se realizează în format prescurtat în cazul firmelor mici și mijlocii și în format normal (detaliat) în cazul companiilor mari.</a:t>
            </a:r>
            <a:endParaRPr lang="vi-VN" sz="2200" dirty="0">
              <a:solidFill>
                <a:srgbClr val="313131"/>
              </a:solidFill>
              <a:latin typeface="Open Sans"/>
            </a:endParaRPr>
          </a:p>
          <a:p>
            <a:pPr algn="just"/>
            <a:r>
              <a:rPr lang="vi-VN" sz="2200" dirty="0">
                <a:solidFill>
                  <a:srgbClr val="313131"/>
                </a:solidFill>
                <a:latin typeface="Arial"/>
              </a:rPr>
              <a:t>Bilanțul contabil este obligatoriu pentru toți agenții economici și este realizat periodic de către persoanele care se ocupă de gestiunea contabilă a organizației.</a:t>
            </a:r>
            <a:endParaRPr lang="vi-VN" sz="2200" dirty="0">
              <a:solidFill>
                <a:srgbClr val="313131"/>
              </a:solidFill>
              <a:latin typeface="Open Sans"/>
            </a:endParaRPr>
          </a:p>
          <a:p>
            <a:pPr algn="just"/>
            <a:r>
              <a:rPr lang="vi-VN" sz="2200" dirty="0">
                <a:solidFill>
                  <a:srgbClr val="313131"/>
                </a:solidFill>
                <a:latin typeface="Arial"/>
              </a:rPr>
              <a:t>În general, firmele întocmesc situațiile financiare de două ori pe an, la şase luni (30 iunie), respectiv 12 luni (31 decembrie), exceptând companiile cu cifra de afaceri mai mică de </a:t>
            </a:r>
            <a:r>
              <a:rPr lang="vi-VN" sz="2200" dirty="0">
                <a:solidFill>
                  <a:srgbClr val="333333"/>
                </a:solidFill>
                <a:latin typeface="Arial"/>
              </a:rPr>
              <a:t> 220.000 lei, care nu sunt obligate să întocmească bilanțul la </a:t>
            </a:r>
            <a:r>
              <a:rPr lang="vi-VN" sz="2200" dirty="0">
                <a:solidFill>
                  <a:srgbClr val="313131"/>
                </a:solidFill>
                <a:latin typeface="Arial"/>
              </a:rPr>
              <a:t>jumătate de an</a:t>
            </a:r>
            <a:r>
              <a:rPr lang="vi-VN" sz="2200" dirty="0">
                <a:solidFill>
                  <a:srgbClr val="333333"/>
                </a:solidFill>
                <a:latin typeface="Arial"/>
              </a:rPr>
              <a:t>.</a:t>
            </a:r>
            <a:endParaRPr lang="vi-VN" sz="2200" dirty="0">
              <a:solidFill>
                <a:srgbClr val="313131"/>
              </a:solidFill>
              <a:latin typeface="Open Sans"/>
            </a:endParaRPr>
          </a:p>
          <a:p>
            <a:pPr algn="just"/>
            <a:r>
              <a:rPr lang="vi-VN" sz="2200" dirty="0">
                <a:solidFill>
                  <a:srgbClr val="313131"/>
                </a:solidFill>
                <a:latin typeface="Arial"/>
              </a:rPr>
              <a:t>O analiză a situației financiare permite companiei să optimizeze gestionarea resurselor proprii, realizând un plan pentru dezvoltarea sa ulterioară sau pentru redresare, atunci când este cazul.</a:t>
            </a:r>
            <a:endParaRPr lang="vi-VN" sz="2200" dirty="0">
              <a:solidFill>
                <a:srgbClr val="313131"/>
              </a:solidFill>
              <a:latin typeface="Open Sans"/>
            </a:endParaRPr>
          </a:p>
          <a:p>
            <a:endParaRPr lang="en-GB" dirty="0"/>
          </a:p>
        </p:txBody>
      </p:sp>
      <p:sp>
        <p:nvSpPr>
          <p:cNvPr id="3" name="Title 2"/>
          <p:cNvSpPr>
            <a:spLocks noGrp="1"/>
          </p:cNvSpPr>
          <p:nvPr>
            <p:ph type="title"/>
          </p:nvPr>
        </p:nvSpPr>
        <p:spPr>
          <a:xfrm>
            <a:off x="215462" y="195811"/>
            <a:ext cx="10972800" cy="734355"/>
          </a:xfrm>
        </p:spPr>
        <p:txBody>
          <a:bodyPr>
            <a:normAutofit/>
          </a:bodyPr>
          <a:lstStyle/>
          <a:p>
            <a:pPr marL="365760" lvl="0" indent="-256032">
              <a:spcBef>
                <a:spcPts val="400"/>
              </a:spcBef>
            </a:pPr>
            <a:r>
              <a:rPr lang="vi-VN" sz="2400" dirty="0">
                <a:solidFill>
                  <a:srgbClr val="313131"/>
                </a:solidFill>
                <a:effectLst/>
                <a:latin typeface="Arial"/>
                <a:ea typeface="+mn-ea"/>
                <a:cs typeface="+mn-cs"/>
              </a:rPr>
              <a:t>Ce este situația financiară a unei societăți comerciale</a:t>
            </a:r>
            <a:r>
              <a:rPr lang="vi-VN" sz="2400" dirty="0" smtClean="0">
                <a:solidFill>
                  <a:srgbClr val="313131"/>
                </a:solidFill>
                <a:effectLst/>
                <a:latin typeface="Arial"/>
                <a:ea typeface="+mn-ea"/>
                <a:cs typeface="+mn-cs"/>
              </a:rPr>
              <a:t>?</a:t>
            </a:r>
            <a:endParaRPr lang="en-GB" sz="24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562897" y="6007166"/>
            <a:ext cx="1629102" cy="850833"/>
          </a:xfrm>
          <a:prstGeom prst="rect">
            <a:avLst/>
          </a:prstGeom>
        </p:spPr>
      </p:pic>
    </p:spTree>
    <p:extLst>
      <p:ext uri="{BB962C8B-B14F-4D97-AF65-F5344CB8AC3E}">
        <p14:creationId xmlns:p14="http://schemas.microsoft.com/office/powerpoint/2010/main" val="1823256327"/>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20868" y="1213319"/>
            <a:ext cx="11719035" cy="5644681"/>
          </a:xfrm>
        </p:spPr>
        <p:txBody>
          <a:bodyPr>
            <a:noAutofit/>
          </a:bodyPr>
          <a:lstStyle/>
          <a:p>
            <a:pPr algn="just"/>
            <a:r>
              <a:rPr lang="vi-VN" sz="2000" dirty="0">
                <a:latin typeface="Arial"/>
              </a:rPr>
              <a:t>Cunoașterea situației financiare a unei firme este importantă pentru a identifica eventuale puncte slabe ale companiei. Atunci când ai acces la raportul financiar al unei firme, poți prevedea chiar situații mai grave, așa cum este o eventuală insolvență.</a:t>
            </a:r>
            <a:endParaRPr lang="vi-VN" sz="2000" dirty="0">
              <a:latin typeface="Open Sans"/>
            </a:endParaRPr>
          </a:p>
          <a:p>
            <a:pPr algn="just"/>
            <a:r>
              <a:rPr lang="vi-VN" sz="2000" dirty="0">
                <a:latin typeface="Arial"/>
              </a:rPr>
              <a:t>Tot cu ajutorul acestor indicatori vei putea aprecia performanța și poziția financiară a firmei care te interesează. Poți evidenția în acest fel un trend și poți să analizezi firma în comparație cu o alta, din același sector de activitate.</a:t>
            </a:r>
            <a:endParaRPr lang="vi-VN" sz="2000" dirty="0">
              <a:latin typeface="Open Sans"/>
            </a:endParaRPr>
          </a:p>
          <a:p>
            <a:pPr algn="just"/>
            <a:r>
              <a:rPr lang="vi-VN" sz="2000" dirty="0">
                <a:latin typeface="Arial"/>
              </a:rPr>
              <a:t>Cu ajutorul unui </a:t>
            </a:r>
            <a:r>
              <a:rPr lang="vi-VN" sz="2000" u="sng" dirty="0">
                <a:latin typeface="Arial"/>
                <a:hlinkClick r:id="rId2"/>
              </a:rPr>
              <a:t>raport ce integrează date financiare ale firmelor</a:t>
            </a:r>
            <a:r>
              <a:rPr lang="vi-VN" sz="2000" dirty="0">
                <a:latin typeface="Arial"/>
              </a:rPr>
              <a:t>, pe care îl poți accesa prin intermediul unuia dintre abonamentele InfoQuick, ai acces la situația financiară completă a unei firme.</a:t>
            </a:r>
            <a:endParaRPr lang="vi-VN" sz="2000" dirty="0">
              <a:latin typeface="Open Sans"/>
            </a:endParaRPr>
          </a:p>
          <a:p>
            <a:pPr algn="just"/>
            <a:r>
              <a:rPr lang="vi-VN" sz="2000" dirty="0">
                <a:latin typeface="Arial"/>
              </a:rPr>
              <a:t>La ce date financiare ai acces prin intermediul rapoartelor InfoQuick? Poți consulta prin intermediul platformei noastre date financiare extinse, așa cum este Bilanțul sau Contul de profit și de pierdere.</a:t>
            </a:r>
            <a:endParaRPr lang="vi-VN" sz="2000" dirty="0">
              <a:latin typeface="Open Sans"/>
            </a:endParaRPr>
          </a:p>
          <a:p>
            <a:pPr algn="just"/>
            <a:r>
              <a:rPr lang="vi-VN" sz="2000" dirty="0">
                <a:latin typeface="Arial"/>
              </a:rPr>
              <a:t>Alți indicatori financiari la care ai acces sunt lichiditatea curentă (activele circulante raportate la datoriile pe termen scurt), dar și lichiditatea în numerar și cea imediată, lichiditatea operațională, structura activelor, acoperirea dobânzilor, rata profitului (net și operațional), marja brută sau randamentul activelor și al capitalului</a:t>
            </a:r>
            <a:r>
              <a:rPr lang="vi-VN" sz="2000" dirty="0" smtClean="0">
                <a:latin typeface="Arial"/>
              </a:rPr>
              <a:t>.</a:t>
            </a:r>
            <a:endParaRPr lang="vi-VN" sz="2000" dirty="0">
              <a:latin typeface="Open Sans"/>
            </a:endParaRPr>
          </a:p>
          <a:p>
            <a:pPr algn="just"/>
            <a:r>
              <a:rPr lang="vi-VN" sz="2000" dirty="0">
                <a:latin typeface="Arial"/>
              </a:rPr>
              <a:t>Mai ales în situația actuală, în care ne confruntăm cu o criză medicală ce va genera o criză economică de proporții după părerea multor specialiști, e foarte important să cunoști situația financiară a firmelor cu care faci afaceri</a:t>
            </a:r>
            <a:r>
              <a:rPr lang="vi-VN" sz="2000" dirty="0" smtClean="0">
                <a:latin typeface="Arial"/>
              </a:rPr>
              <a:t>.</a:t>
            </a:r>
            <a:endParaRPr lang="vi-VN" sz="2000" dirty="0">
              <a:latin typeface="Open Sans"/>
            </a:endParaRPr>
          </a:p>
          <a:p>
            <a:endParaRPr lang="en-GB" sz="2000" dirty="0"/>
          </a:p>
        </p:txBody>
      </p:sp>
      <p:sp>
        <p:nvSpPr>
          <p:cNvPr id="3" name="Title 2"/>
          <p:cNvSpPr>
            <a:spLocks noGrp="1"/>
          </p:cNvSpPr>
          <p:nvPr>
            <p:ph type="title"/>
          </p:nvPr>
        </p:nvSpPr>
        <p:spPr>
          <a:xfrm>
            <a:off x="231228" y="116983"/>
            <a:ext cx="10972800" cy="718590"/>
          </a:xfrm>
        </p:spPr>
        <p:txBody>
          <a:bodyPr>
            <a:normAutofit/>
          </a:bodyPr>
          <a:lstStyle/>
          <a:p>
            <a:pPr algn="just"/>
            <a:r>
              <a:rPr lang="it-IT" sz="2400" dirty="0">
                <a:solidFill>
                  <a:srgbClr val="313131"/>
                </a:solidFill>
                <a:effectLst/>
              </a:rPr>
              <a:t>Cum accesezi rapoartele financiare ale unei firme?</a:t>
            </a:r>
            <a:endParaRPr lang="en-GB" sz="24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042633" y="1"/>
            <a:ext cx="1935053" cy="1287689"/>
          </a:xfrm>
          <a:prstGeom prst="rect">
            <a:avLst/>
          </a:prstGeom>
        </p:spPr>
      </p:pic>
    </p:spTree>
    <p:extLst>
      <p:ext uri="{BB962C8B-B14F-4D97-AF65-F5344CB8AC3E}">
        <p14:creationId xmlns:p14="http://schemas.microsoft.com/office/powerpoint/2010/main" val="3086071468"/>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139506" y="5407572"/>
            <a:ext cx="2052493" cy="1450428"/>
          </a:xfrm>
        </p:spPr>
      </p:pic>
      <p:sp>
        <p:nvSpPr>
          <p:cNvPr id="3" name="Title 2"/>
          <p:cNvSpPr>
            <a:spLocks noGrp="1"/>
          </p:cNvSpPr>
          <p:nvPr>
            <p:ph type="title"/>
          </p:nvPr>
        </p:nvSpPr>
        <p:spPr>
          <a:xfrm>
            <a:off x="0" y="126124"/>
            <a:ext cx="7866993" cy="835572"/>
          </a:xfrm>
        </p:spPr>
        <p:txBody>
          <a:bodyPr>
            <a:normAutofit/>
          </a:bodyPr>
          <a:lstStyle/>
          <a:p>
            <a:pPr marL="800100" marR="0" lvl="1" indent="-342900" defTabSz="914400" rtl="0" eaLnBrk="1" fontAlgn="auto" latinLnBrk="0" hangingPunct="1">
              <a:lnSpc>
                <a:spcPct val="120000"/>
              </a:lnSpc>
              <a:spcBef>
                <a:spcPts val="300"/>
              </a:spcBef>
              <a:spcAft>
                <a:spcPts val="300"/>
              </a:spcAft>
              <a:tabLst>
                <a:tab pos="914400" algn="l"/>
              </a:tabLst>
              <a:defRPr/>
            </a:pPr>
            <a:r>
              <a:rPr kumimoji="0" lang="it-IT" sz="2400" b="1" i="1" u="none" strike="noStrike" kern="1200" cap="none" spc="0" normalizeH="0" baseline="0" noProof="0" dirty="0" smtClean="0">
                <a:ln>
                  <a:noFill/>
                </a:ln>
                <a:solidFill>
                  <a:prstClr val="black"/>
                </a:solidFill>
                <a:effectLst/>
                <a:uLnTx/>
                <a:uFillTx/>
                <a:latin typeface="Trebuchet MS" pitchFamily="34" charset="0"/>
                <a:ea typeface="+mn-ea"/>
                <a:cs typeface="+mn-cs"/>
              </a:rPr>
              <a:t>Necesarul de finantare al afacerii/ proiectului</a:t>
            </a:r>
            <a:endParaRPr lang="en-GB" sz="2400" dirty="0"/>
          </a:p>
        </p:txBody>
      </p:sp>
      <p:sp>
        <p:nvSpPr>
          <p:cNvPr id="5" name="Rectangle 4"/>
          <p:cNvSpPr/>
          <p:nvPr/>
        </p:nvSpPr>
        <p:spPr>
          <a:xfrm>
            <a:off x="110360" y="936999"/>
            <a:ext cx="11934494" cy="1938992"/>
          </a:xfrm>
          <a:prstGeom prst="rect">
            <a:avLst/>
          </a:prstGeom>
        </p:spPr>
        <p:txBody>
          <a:bodyPr wrap="square">
            <a:spAutoFit/>
          </a:bodyPr>
          <a:lstStyle/>
          <a:p>
            <a:pPr algn="just" fontAlgn="base"/>
            <a:r>
              <a:rPr lang="en-GB" sz="2000" dirty="0" err="1">
                <a:solidFill>
                  <a:srgbClr val="000000"/>
                </a:solidFill>
                <a:latin typeface="Trebuchet MS" pitchFamily="34" charset="0"/>
              </a:rPr>
              <a:t>Acesta</a:t>
            </a:r>
            <a:r>
              <a:rPr lang="en-GB" sz="2000" dirty="0">
                <a:solidFill>
                  <a:srgbClr val="000000"/>
                </a:solidFill>
                <a:latin typeface="Trebuchet MS" pitchFamily="34" charset="0"/>
              </a:rPr>
              <a:t> </a:t>
            </a:r>
            <a:r>
              <a:rPr lang="en-GB" sz="2000" dirty="0" err="1">
                <a:solidFill>
                  <a:srgbClr val="000000"/>
                </a:solidFill>
                <a:latin typeface="Trebuchet MS" pitchFamily="34" charset="0"/>
              </a:rPr>
              <a:t>este</a:t>
            </a:r>
            <a:r>
              <a:rPr lang="en-GB" sz="2000" dirty="0">
                <a:solidFill>
                  <a:srgbClr val="000000"/>
                </a:solidFill>
                <a:latin typeface="Trebuchet MS" pitchFamily="34" charset="0"/>
              </a:rPr>
              <a:t> </a:t>
            </a:r>
            <a:r>
              <a:rPr lang="en-GB" sz="2000" dirty="0" err="1">
                <a:solidFill>
                  <a:srgbClr val="000000"/>
                </a:solidFill>
                <a:latin typeface="Trebuchet MS" pitchFamily="34" charset="0"/>
              </a:rPr>
              <a:t>ultimul</a:t>
            </a:r>
            <a:r>
              <a:rPr lang="en-GB" sz="2000" dirty="0">
                <a:solidFill>
                  <a:srgbClr val="000000"/>
                </a:solidFill>
                <a:latin typeface="Trebuchet MS" pitchFamily="34" charset="0"/>
              </a:rPr>
              <a:t> capitol al </a:t>
            </a:r>
            <a:r>
              <a:rPr lang="en-GB" sz="2000" dirty="0" err="1">
                <a:solidFill>
                  <a:srgbClr val="000000"/>
                </a:solidFill>
                <a:latin typeface="Trebuchet MS" pitchFamily="34" charset="0"/>
              </a:rPr>
              <a:t>planului</a:t>
            </a:r>
            <a:r>
              <a:rPr lang="en-GB" sz="2000" dirty="0">
                <a:solidFill>
                  <a:srgbClr val="000000"/>
                </a:solidFill>
                <a:latin typeface="Trebuchet MS" pitchFamily="34" charset="0"/>
              </a:rPr>
              <a:t> de </a:t>
            </a:r>
            <a:r>
              <a:rPr lang="en-GB" sz="2000" dirty="0" err="1">
                <a:solidFill>
                  <a:srgbClr val="000000"/>
                </a:solidFill>
                <a:latin typeface="Trebuchet MS" pitchFamily="34" charset="0"/>
              </a:rPr>
              <a:t>afaceri</a:t>
            </a:r>
            <a:r>
              <a:rPr lang="en-GB" sz="2000" dirty="0">
                <a:solidFill>
                  <a:srgbClr val="000000"/>
                </a:solidFill>
                <a:latin typeface="Trebuchet MS" pitchFamily="34" charset="0"/>
              </a:rPr>
              <a:t>, </a:t>
            </a:r>
            <a:r>
              <a:rPr lang="en-GB" sz="2000" dirty="0" err="1">
                <a:solidFill>
                  <a:srgbClr val="000000"/>
                </a:solidFill>
                <a:latin typeface="Trebuchet MS" pitchFamily="34" charset="0"/>
              </a:rPr>
              <a:t>dar</a:t>
            </a:r>
            <a:r>
              <a:rPr lang="en-GB" sz="2000" dirty="0">
                <a:solidFill>
                  <a:srgbClr val="000000"/>
                </a:solidFill>
                <a:latin typeface="Trebuchet MS" pitchFamily="34" charset="0"/>
              </a:rPr>
              <a:t> </a:t>
            </a:r>
            <a:r>
              <a:rPr lang="en-GB" sz="2000" dirty="0" err="1">
                <a:solidFill>
                  <a:srgbClr val="000000"/>
                </a:solidFill>
                <a:latin typeface="Trebuchet MS" pitchFamily="34" charset="0"/>
              </a:rPr>
              <a:t>si</a:t>
            </a:r>
            <a:r>
              <a:rPr lang="en-GB" sz="2000" dirty="0">
                <a:solidFill>
                  <a:srgbClr val="000000"/>
                </a:solidFill>
                <a:latin typeface="Trebuchet MS" pitchFamily="34" charset="0"/>
              </a:rPr>
              <a:t> </a:t>
            </a:r>
            <a:r>
              <a:rPr lang="en-GB" sz="2000" dirty="0" err="1">
                <a:solidFill>
                  <a:srgbClr val="000000"/>
                </a:solidFill>
                <a:latin typeface="Trebuchet MS" pitchFamily="34" charset="0"/>
              </a:rPr>
              <a:t>cel</a:t>
            </a:r>
            <a:r>
              <a:rPr lang="en-GB" sz="2000" dirty="0">
                <a:solidFill>
                  <a:srgbClr val="000000"/>
                </a:solidFill>
                <a:latin typeface="Trebuchet MS" pitchFamily="34" charset="0"/>
              </a:rPr>
              <a:t> care </a:t>
            </a:r>
            <a:r>
              <a:rPr lang="en-GB" sz="2000" dirty="0" err="1">
                <a:solidFill>
                  <a:srgbClr val="000000"/>
                </a:solidFill>
                <a:latin typeface="Trebuchet MS" pitchFamily="34" charset="0"/>
              </a:rPr>
              <a:t>va</a:t>
            </a:r>
            <a:r>
              <a:rPr lang="en-GB" sz="2000" dirty="0">
                <a:solidFill>
                  <a:srgbClr val="000000"/>
                </a:solidFill>
                <a:latin typeface="Trebuchet MS" pitchFamily="34" charset="0"/>
              </a:rPr>
              <a:t> </a:t>
            </a:r>
            <a:r>
              <a:rPr lang="en-GB" sz="2000" dirty="0" err="1">
                <a:solidFill>
                  <a:srgbClr val="000000"/>
                </a:solidFill>
                <a:latin typeface="Trebuchet MS" pitchFamily="34" charset="0"/>
              </a:rPr>
              <a:t>determina</a:t>
            </a:r>
            <a:r>
              <a:rPr lang="en-GB" sz="2000" dirty="0">
                <a:solidFill>
                  <a:srgbClr val="000000"/>
                </a:solidFill>
                <a:latin typeface="Trebuchet MS" pitchFamily="34" charset="0"/>
              </a:rPr>
              <a:t> </a:t>
            </a:r>
            <a:r>
              <a:rPr lang="en-GB" sz="2000" dirty="0" err="1">
                <a:solidFill>
                  <a:srgbClr val="000000"/>
                </a:solidFill>
                <a:latin typeface="Trebuchet MS" pitchFamily="34" charset="0"/>
              </a:rPr>
              <a:t>daca</a:t>
            </a:r>
            <a:r>
              <a:rPr lang="en-GB" sz="2000" dirty="0">
                <a:solidFill>
                  <a:srgbClr val="000000"/>
                </a:solidFill>
                <a:latin typeface="Trebuchet MS" pitchFamily="34" charset="0"/>
              </a:rPr>
              <a:t> </a:t>
            </a:r>
            <a:r>
              <a:rPr lang="en-GB" sz="2000" dirty="0" err="1">
                <a:solidFill>
                  <a:srgbClr val="000000"/>
                </a:solidFill>
                <a:latin typeface="Trebuchet MS" pitchFamily="34" charset="0"/>
              </a:rPr>
              <a:t>ideea</a:t>
            </a:r>
            <a:r>
              <a:rPr lang="en-GB" sz="2000" dirty="0">
                <a:solidFill>
                  <a:srgbClr val="000000"/>
                </a:solidFill>
                <a:latin typeface="Trebuchet MS" pitchFamily="34" charset="0"/>
              </a:rPr>
              <a:t> de business </a:t>
            </a:r>
            <a:r>
              <a:rPr lang="en-GB" sz="2000" dirty="0" err="1">
                <a:solidFill>
                  <a:srgbClr val="000000"/>
                </a:solidFill>
                <a:latin typeface="Trebuchet MS" pitchFamily="34" charset="0"/>
              </a:rPr>
              <a:t>este</a:t>
            </a:r>
            <a:r>
              <a:rPr lang="en-GB" sz="2000" dirty="0">
                <a:solidFill>
                  <a:srgbClr val="000000"/>
                </a:solidFill>
                <a:latin typeface="Trebuchet MS" pitchFamily="34" charset="0"/>
              </a:rPr>
              <a:t> </a:t>
            </a:r>
            <a:r>
              <a:rPr lang="en-GB" sz="2000" dirty="0" err="1">
                <a:solidFill>
                  <a:srgbClr val="000000"/>
                </a:solidFill>
                <a:latin typeface="Trebuchet MS" pitchFamily="34" charset="0"/>
              </a:rPr>
              <a:t>viabila</a:t>
            </a:r>
            <a:r>
              <a:rPr lang="en-GB" sz="2000" dirty="0">
                <a:solidFill>
                  <a:srgbClr val="000000"/>
                </a:solidFill>
                <a:latin typeface="Trebuchet MS" pitchFamily="34" charset="0"/>
              </a:rPr>
              <a:t> </a:t>
            </a:r>
            <a:r>
              <a:rPr lang="en-GB" sz="2000" dirty="0" err="1">
                <a:solidFill>
                  <a:srgbClr val="000000"/>
                </a:solidFill>
                <a:latin typeface="Trebuchet MS" pitchFamily="34" charset="0"/>
              </a:rPr>
              <a:t>sau</a:t>
            </a:r>
            <a:r>
              <a:rPr lang="en-GB" sz="2000" dirty="0">
                <a:solidFill>
                  <a:srgbClr val="000000"/>
                </a:solidFill>
                <a:latin typeface="Trebuchet MS" pitchFamily="34" charset="0"/>
              </a:rPr>
              <a:t> nu, </a:t>
            </a:r>
            <a:r>
              <a:rPr lang="en-GB" sz="2000" dirty="0" err="1">
                <a:solidFill>
                  <a:srgbClr val="000000"/>
                </a:solidFill>
                <a:latin typeface="Trebuchet MS" pitchFamily="34" charset="0"/>
              </a:rPr>
              <a:t>sau</a:t>
            </a:r>
            <a:r>
              <a:rPr lang="en-GB" sz="2000" dirty="0">
                <a:solidFill>
                  <a:srgbClr val="000000"/>
                </a:solidFill>
                <a:latin typeface="Trebuchet MS" pitchFamily="34" charset="0"/>
              </a:rPr>
              <a:t> </a:t>
            </a:r>
            <a:r>
              <a:rPr lang="en-GB" sz="2000" dirty="0" err="1">
                <a:solidFill>
                  <a:srgbClr val="000000"/>
                </a:solidFill>
                <a:latin typeface="Trebuchet MS" pitchFamily="34" charset="0"/>
              </a:rPr>
              <a:t>daca</a:t>
            </a:r>
            <a:r>
              <a:rPr lang="en-GB" sz="2000" dirty="0">
                <a:solidFill>
                  <a:srgbClr val="000000"/>
                </a:solidFill>
                <a:latin typeface="Trebuchet MS" pitchFamily="34" charset="0"/>
              </a:rPr>
              <a:t> </a:t>
            </a:r>
            <a:r>
              <a:rPr lang="en-GB" sz="2000" dirty="0" err="1">
                <a:solidFill>
                  <a:srgbClr val="000000"/>
                </a:solidFill>
                <a:latin typeface="Trebuchet MS" pitchFamily="34" charset="0"/>
              </a:rPr>
              <a:t>afacerea</a:t>
            </a:r>
            <a:r>
              <a:rPr lang="en-GB" sz="2000" dirty="0">
                <a:solidFill>
                  <a:srgbClr val="000000"/>
                </a:solidFill>
                <a:latin typeface="Trebuchet MS" pitchFamily="34" charset="0"/>
              </a:rPr>
              <a:t> </a:t>
            </a:r>
            <a:r>
              <a:rPr lang="en-GB" sz="2000" dirty="0" err="1">
                <a:solidFill>
                  <a:srgbClr val="000000"/>
                </a:solidFill>
                <a:latin typeface="Trebuchet MS" pitchFamily="34" charset="0"/>
              </a:rPr>
              <a:t>dumneavoastra</a:t>
            </a:r>
            <a:r>
              <a:rPr lang="en-GB" sz="2000" dirty="0">
                <a:solidFill>
                  <a:srgbClr val="000000"/>
                </a:solidFill>
                <a:latin typeface="Trebuchet MS" pitchFamily="34" charset="0"/>
              </a:rPr>
              <a:t> </a:t>
            </a:r>
            <a:r>
              <a:rPr lang="en-GB" sz="2000" dirty="0" err="1">
                <a:solidFill>
                  <a:srgbClr val="000000"/>
                </a:solidFill>
                <a:latin typeface="Trebuchet MS" pitchFamily="34" charset="0"/>
              </a:rPr>
              <a:t>va</a:t>
            </a:r>
            <a:r>
              <a:rPr lang="en-GB" sz="2000" dirty="0">
                <a:solidFill>
                  <a:srgbClr val="000000"/>
                </a:solidFill>
                <a:latin typeface="Trebuchet MS" pitchFamily="34" charset="0"/>
              </a:rPr>
              <a:t> </a:t>
            </a:r>
            <a:r>
              <a:rPr lang="en-GB" sz="2000" dirty="0" err="1">
                <a:solidFill>
                  <a:srgbClr val="000000"/>
                </a:solidFill>
                <a:latin typeface="Trebuchet MS" pitchFamily="34" charset="0"/>
              </a:rPr>
              <a:t>reusi</a:t>
            </a:r>
            <a:r>
              <a:rPr lang="en-GB" sz="2000" dirty="0">
                <a:solidFill>
                  <a:srgbClr val="000000"/>
                </a:solidFill>
                <a:latin typeface="Trebuchet MS" pitchFamily="34" charset="0"/>
              </a:rPr>
              <a:t> </a:t>
            </a:r>
            <a:r>
              <a:rPr lang="en-GB" sz="2000" dirty="0" err="1">
                <a:solidFill>
                  <a:srgbClr val="000000"/>
                </a:solidFill>
                <a:latin typeface="Trebuchet MS" pitchFamily="34" charset="0"/>
              </a:rPr>
              <a:t>sa</a:t>
            </a:r>
            <a:r>
              <a:rPr lang="en-GB" sz="2000" dirty="0">
                <a:solidFill>
                  <a:srgbClr val="000000"/>
                </a:solidFill>
                <a:latin typeface="Trebuchet MS" pitchFamily="34" charset="0"/>
              </a:rPr>
              <a:t> </a:t>
            </a:r>
            <a:r>
              <a:rPr lang="en-GB" sz="2000" dirty="0" err="1">
                <a:solidFill>
                  <a:srgbClr val="000000"/>
                </a:solidFill>
                <a:latin typeface="Trebuchet MS" pitchFamily="34" charset="0"/>
              </a:rPr>
              <a:t>obtina</a:t>
            </a:r>
            <a:r>
              <a:rPr lang="en-GB" sz="2000" dirty="0">
                <a:solidFill>
                  <a:srgbClr val="000000"/>
                </a:solidFill>
                <a:latin typeface="Trebuchet MS" pitchFamily="34" charset="0"/>
              </a:rPr>
              <a:t> </a:t>
            </a:r>
            <a:r>
              <a:rPr lang="en-GB" sz="2000" dirty="0" err="1">
                <a:solidFill>
                  <a:srgbClr val="000000"/>
                </a:solidFill>
                <a:latin typeface="Trebuchet MS" pitchFamily="34" charset="0"/>
              </a:rPr>
              <a:t>finantare</a:t>
            </a:r>
            <a:r>
              <a:rPr lang="en-GB" sz="2000" dirty="0">
                <a:solidFill>
                  <a:srgbClr val="000000"/>
                </a:solidFill>
                <a:latin typeface="Trebuchet MS" pitchFamily="34" charset="0"/>
              </a:rPr>
              <a:t>. </a:t>
            </a:r>
            <a:r>
              <a:rPr lang="en-GB" sz="2000" dirty="0" err="1">
                <a:solidFill>
                  <a:srgbClr val="000000"/>
                </a:solidFill>
                <a:latin typeface="Trebuchet MS" pitchFamily="34" charset="0"/>
              </a:rPr>
              <a:t>Sectiunea</a:t>
            </a:r>
            <a:r>
              <a:rPr lang="en-GB" sz="2000" dirty="0">
                <a:solidFill>
                  <a:srgbClr val="000000"/>
                </a:solidFill>
                <a:latin typeface="Trebuchet MS" pitchFamily="34" charset="0"/>
              </a:rPr>
              <a:t> </a:t>
            </a:r>
            <a:r>
              <a:rPr lang="en-GB" sz="2000" dirty="0" err="1">
                <a:solidFill>
                  <a:srgbClr val="000000"/>
                </a:solidFill>
                <a:latin typeface="Trebuchet MS" pitchFamily="34" charset="0"/>
              </a:rPr>
              <a:t>financiara</a:t>
            </a:r>
            <a:r>
              <a:rPr lang="en-GB" sz="2000" dirty="0">
                <a:solidFill>
                  <a:srgbClr val="000000"/>
                </a:solidFill>
                <a:latin typeface="Trebuchet MS" pitchFamily="34" charset="0"/>
              </a:rPr>
              <a:t> are </a:t>
            </a:r>
            <a:r>
              <a:rPr lang="en-GB" sz="2000" dirty="0" err="1">
                <a:solidFill>
                  <a:srgbClr val="000000"/>
                </a:solidFill>
                <a:latin typeface="Trebuchet MS" pitchFamily="34" charset="0"/>
              </a:rPr>
              <a:t>cea</a:t>
            </a:r>
            <a:r>
              <a:rPr lang="en-GB" sz="2000" dirty="0">
                <a:solidFill>
                  <a:srgbClr val="000000"/>
                </a:solidFill>
                <a:latin typeface="Trebuchet MS" pitchFamily="34" charset="0"/>
              </a:rPr>
              <a:t> </a:t>
            </a:r>
            <a:r>
              <a:rPr lang="en-GB" sz="2000" dirty="0" err="1">
                <a:solidFill>
                  <a:srgbClr val="000000"/>
                </a:solidFill>
                <a:latin typeface="Trebuchet MS" pitchFamily="34" charset="0"/>
              </a:rPr>
              <a:t>mai</a:t>
            </a:r>
            <a:r>
              <a:rPr lang="en-GB" sz="2000" dirty="0">
                <a:solidFill>
                  <a:srgbClr val="000000"/>
                </a:solidFill>
                <a:latin typeface="Trebuchet MS" pitchFamily="34" charset="0"/>
              </a:rPr>
              <a:t> mare </a:t>
            </a:r>
            <a:r>
              <a:rPr lang="en-GB" sz="2000" dirty="0" err="1">
                <a:solidFill>
                  <a:srgbClr val="000000"/>
                </a:solidFill>
                <a:latin typeface="Trebuchet MS" pitchFamily="34" charset="0"/>
              </a:rPr>
              <a:t>greutate</a:t>
            </a:r>
            <a:r>
              <a:rPr lang="en-GB" sz="2000" dirty="0">
                <a:solidFill>
                  <a:srgbClr val="000000"/>
                </a:solidFill>
                <a:latin typeface="Trebuchet MS" pitchFamily="34" charset="0"/>
              </a:rPr>
              <a:t> in </a:t>
            </a:r>
            <a:r>
              <a:rPr lang="en-GB" sz="2000" dirty="0" err="1">
                <a:solidFill>
                  <a:srgbClr val="000000"/>
                </a:solidFill>
                <a:latin typeface="Trebuchet MS" pitchFamily="34" charset="0"/>
              </a:rPr>
              <a:t>structura</a:t>
            </a:r>
            <a:r>
              <a:rPr lang="en-GB" sz="2000" dirty="0">
                <a:solidFill>
                  <a:srgbClr val="000000"/>
                </a:solidFill>
                <a:latin typeface="Trebuchet MS" pitchFamily="34" charset="0"/>
              </a:rPr>
              <a:t> </a:t>
            </a:r>
            <a:r>
              <a:rPr lang="en-GB" sz="2000" dirty="0" err="1">
                <a:solidFill>
                  <a:srgbClr val="000000"/>
                </a:solidFill>
                <a:latin typeface="Trebuchet MS" pitchFamily="34" charset="0"/>
              </a:rPr>
              <a:t>unui</a:t>
            </a:r>
            <a:r>
              <a:rPr lang="en-GB" sz="2000" dirty="0">
                <a:solidFill>
                  <a:srgbClr val="000000"/>
                </a:solidFill>
                <a:latin typeface="Trebuchet MS" pitchFamily="34" charset="0"/>
              </a:rPr>
              <a:t> plan de business, </a:t>
            </a:r>
            <a:r>
              <a:rPr lang="en-GB" sz="2000" dirty="0" err="1">
                <a:solidFill>
                  <a:srgbClr val="000000"/>
                </a:solidFill>
                <a:latin typeface="Trebuchet MS" pitchFamily="34" charset="0"/>
              </a:rPr>
              <a:t>oferind</a:t>
            </a:r>
            <a:r>
              <a:rPr lang="en-GB" sz="2000" dirty="0">
                <a:solidFill>
                  <a:srgbClr val="000000"/>
                </a:solidFill>
                <a:latin typeface="Trebuchet MS" pitchFamily="34" charset="0"/>
              </a:rPr>
              <a:t> </a:t>
            </a:r>
            <a:r>
              <a:rPr lang="en-GB" sz="2000" dirty="0" err="1">
                <a:solidFill>
                  <a:srgbClr val="000000"/>
                </a:solidFill>
                <a:latin typeface="Trebuchet MS" pitchFamily="34" charset="0"/>
              </a:rPr>
              <a:t>cele</a:t>
            </a:r>
            <a:r>
              <a:rPr lang="en-GB" sz="2000" dirty="0">
                <a:solidFill>
                  <a:srgbClr val="000000"/>
                </a:solidFill>
                <a:latin typeface="Trebuchet MS" pitchFamily="34" charset="0"/>
              </a:rPr>
              <a:t> </a:t>
            </a:r>
            <a:r>
              <a:rPr lang="en-GB" sz="2000" dirty="0" err="1">
                <a:solidFill>
                  <a:srgbClr val="000000"/>
                </a:solidFill>
                <a:latin typeface="Trebuchet MS" pitchFamily="34" charset="0"/>
              </a:rPr>
              <a:t>mai</a:t>
            </a:r>
            <a:r>
              <a:rPr lang="en-GB" sz="2000" dirty="0">
                <a:solidFill>
                  <a:srgbClr val="000000"/>
                </a:solidFill>
                <a:latin typeface="Trebuchet MS" pitchFamily="34" charset="0"/>
              </a:rPr>
              <a:t> </a:t>
            </a:r>
            <a:r>
              <a:rPr lang="en-GB" sz="2000" dirty="0" err="1">
                <a:solidFill>
                  <a:srgbClr val="000000"/>
                </a:solidFill>
                <a:latin typeface="Trebuchet MS" pitchFamily="34" charset="0"/>
              </a:rPr>
              <a:t>relevante</a:t>
            </a:r>
            <a:r>
              <a:rPr lang="en-GB" sz="2000" dirty="0">
                <a:solidFill>
                  <a:srgbClr val="000000"/>
                </a:solidFill>
                <a:latin typeface="Trebuchet MS" pitchFamily="34" charset="0"/>
              </a:rPr>
              <a:t> </a:t>
            </a:r>
            <a:r>
              <a:rPr lang="en-GB" sz="2000" dirty="0" err="1">
                <a:solidFill>
                  <a:srgbClr val="000000"/>
                </a:solidFill>
                <a:latin typeface="Trebuchet MS" pitchFamily="34" charset="0"/>
              </a:rPr>
              <a:t>informatii</a:t>
            </a:r>
            <a:r>
              <a:rPr lang="en-GB" sz="2000" dirty="0">
                <a:solidFill>
                  <a:srgbClr val="000000"/>
                </a:solidFill>
                <a:latin typeface="Trebuchet MS" pitchFamily="34" charset="0"/>
              </a:rPr>
              <a:t> </a:t>
            </a:r>
            <a:r>
              <a:rPr lang="en-GB" sz="2000" dirty="0" err="1">
                <a:solidFill>
                  <a:srgbClr val="000000"/>
                </a:solidFill>
                <a:latin typeface="Trebuchet MS" pitchFamily="34" charset="0"/>
              </a:rPr>
              <a:t>pentru</a:t>
            </a:r>
            <a:r>
              <a:rPr lang="en-GB" sz="2000" dirty="0">
                <a:solidFill>
                  <a:srgbClr val="000000"/>
                </a:solidFill>
                <a:latin typeface="Trebuchet MS" pitchFamily="34" charset="0"/>
              </a:rPr>
              <a:t> </a:t>
            </a:r>
            <a:r>
              <a:rPr lang="en-GB" sz="2000" dirty="0" err="1">
                <a:solidFill>
                  <a:srgbClr val="000000"/>
                </a:solidFill>
                <a:latin typeface="Trebuchet MS" pitchFamily="34" charset="0"/>
              </a:rPr>
              <a:t>potentialii</a:t>
            </a:r>
            <a:r>
              <a:rPr lang="en-GB" sz="2000" dirty="0">
                <a:solidFill>
                  <a:srgbClr val="000000"/>
                </a:solidFill>
                <a:latin typeface="Trebuchet MS" pitchFamily="34" charset="0"/>
              </a:rPr>
              <a:t> </a:t>
            </a:r>
            <a:r>
              <a:rPr lang="en-GB" sz="2000" dirty="0" err="1">
                <a:solidFill>
                  <a:srgbClr val="000000"/>
                </a:solidFill>
                <a:latin typeface="Trebuchet MS" pitchFamily="34" charset="0"/>
              </a:rPr>
              <a:t>investitori</a:t>
            </a:r>
            <a:r>
              <a:rPr lang="en-GB" sz="2000" dirty="0">
                <a:solidFill>
                  <a:srgbClr val="000000"/>
                </a:solidFill>
                <a:latin typeface="Trebuchet MS" pitchFamily="34" charset="0"/>
              </a:rPr>
              <a:t>, </a:t>
            </a:r>
            <a:r>
              <a:rPr lang="en-GB" sz="2000" dirty="0" err="1">
                <a:solidFill>
                  <a:srgbClr val="000000"/>
                </a:solidFill>
                <a:latin typeface="Trebuchet MS" pitchFamily="34" charset="0"/>
              </a:rPr>
              <a:t>creditori</a:t>
            </a:r>
            <a:r>
              <a:rPr lang="en-GB" sz="2000" dirty="0">
                <a:solidFill>
                  <a:srgbClr val="000000"/>
                </a:solidFill>
                <a:latin typeface="Trebuchet MS" pitchFamily="34" charset="0"/>
              </a:rPr>
              <a:t> </a:t>
            </a:r>
            <a:r>
              <a:rPr lang="en-GB" sz="2000" dirty="0" err="1">
                <a:solidFill>
                  <a:srgbClr val="000000"/>
                </a:solidFill>
                <a:latin typeface="Trebuchet MS" pitchFamily="34" charset="0"/>
              </a:rPr>
              <a:t>sau</a:t>
            </a:r>
            <a:r>
              <a:rPr lang="en-GB" sz="2000" dirty="0">
                <a:solidFill>
                  <a:srgbClr val="000000"/>
                </a:solidFill>
                <a:latin typeface="Trebuchet MS" pitchFamily="34" charset="0"/>
              </a:rPr>
              <a:t> </a:t>
            </a:r>
            <a:r>
              <a:rPr lang="en-GB" sz="2000" dirty="0" err="1">
                <a:solidFill>
                  <a:srgbClr val="000000"/>
                </a:solidFill>
                <a:latin typeface="Trebuchet MS" pitchFamily="34" charset="0"/>
              </a:rPr>
              <a:t>parteneri</a:t>
            </a:r>
            <a:r>
              <a:rPr lang="en-GB" sz="2000" dirty="0">
                <a:solidFill>
                  <a:srgbClr val="000000"/>
                </a:solidFill>
                <a:latin typeface="Trebuchet MS" pitchFamily="34" charset="0"/>
              </a:rPr>
              <a:t>.</a:t>
            </a:r>
          </a:p>
          <a:p>
            <a:pPr algn="just" fontAlgn="base"/>
            <a:r>
              <a:rPr lang="en-GB" sz="2000" dirty="0">
                <a:solidFill>
                  <a:srgbClr val="000000"/>
                </a:solidFill>
                <a:latin typeface="Trebuchet MS" pitchFamily="34" charset="0"/>
              </a:rPr>
              <a:t>In </a:t>
            </a:r>
            <a:r>
              <a:rPr lang="en-GB" sz="2000" dirty="0" err="1">
                <a:solidFill>
                  <a:srgbClr val="000000"/>
                </a:solidFill>
                <a:latin typeface="Trebuchet MS" pitchFamily="34" charset="0"/>
              </a:rPr>
              <a:t>linii</a:t>
            </a:r>
            <a:r>
              <a:rPr lang="en-GB" sz="2000" dirty="0">
                <a:solidFill>
                  <a:srgbClr val="000000"/>
                </a:solidFill>
                <a:latin typeface="Trebuchet MS" pitchFamily="34" charset="0"/>
              </a:rPr>
              <a:t> </a:t>
            </a:r>
            <a:r>
              <a:rPr lang="en-GB" sz="2000" dirty="0" err="1">
                <a:solidFill>
                  <a:srgbClr val="000000"/>
                </a:solidFill>
                <a:latin typeface="Trebuchet MS" pitchFamily="34" charset="0"/>
              </a:rPr>
              <a:t>mari</a:t>
            </a:r>
            <a:r>
              <a:rPr lang="en-GB" sz="2000" dirty="0">
                <a:solidFill>
                  <a:srgbClr val="000000"/>
                </a:solidFill>
                <a:latin typeface="Trebuchet MS" pitchFamily="34" charset="0"/>
              </a:rPr>
              <a:t>, </a:t>
            </a:r>
            <a:r>
              <a:rPr lang="en-GB" sz="2000" dirty="0" err="1">
                <a:solidFill>
                  <a:srgbClr val="000000"/>
                </a:solidFill>
                <a:latin typeface="Trebuchet MS" pitchFamily="34" charset="0"/>
              </a:rPr>
              <a:t>aceasta</a:t>
            </a:r>
            <a:r>
              <a:rPr lang="en-GB" sz="2000" dirty="0">
                <a:solidFill>
                  <a:srgbClr val="000000"/>
                </a:solidFill>
                <a:latin typeface="Trebuchet MS" pitchFamily="34" charset="0"/>
              </a:rPr>
              <a:t> </a:t>
            </a:r>
            <a:r>
              <a:rPr lang="en-GB" sz="2000" dirty="0" err="1">
                <a:solidFill>
                  <a:srgbClr val="000000"/>
                </a:solidFill>
                <a:latin typeface="Trebuchet MS" pitchFamily="34" charset="0"/>
              </a:rPr>
              <a:t>sectiune</a:t>
            </a:r>
            <a:r>
              <a:rPr lang="en-GB" sz="2000" dirty="0">
                <a:solidFill>
                  <a:srgbClr val="000000"/>
                </a:solidFill>
                <a:latin typeface="Trebuchet MS" pitchFamily="34" charset="0"/>
              </a:rPr>
              <a:t> </a:t>
            </a:r>
            <a:r>
              <a:rPr lang="en-GB" sz="2000" dirty="0" err="1">
                <a:solidFill>
                  <a:srgbClr val="000000"/>
                </a:solidFill>
                <a:latin typeface="Trebuchet MS" pitchFamily="34" charset="0"/>
              </a:rPr>
              <a:t>este</a:t>
            </a:r>
            <a:r>
              <a:rPr lang="en-GB" sz="2000" dirty="0">
                <a:solidFill>
                  <a:srgbClr val="000000"/>
                </a:solidFill>
                <a:latin typeface="Trebuchet MS" pitchFamily="34" charset="0"/>
              </a:rPr>
              <a:t> </a:t>
            </a:r>
            <a:r>
              <a:rPr lang="en-GB" sz="2000" dirty="0" err="1">
                <a:solidFill>
                  <a:srgbClr val="000000"/>
                </a:solidFill>
                <a:latin typeface="Trebuchet MS" pitchFamily="34" charset="0"/>
              </a:rPr>
              <a:t>alcatuita</a:t>
            </a:r>
            <a:r>
              <a:rPr lang="en-GB" sz="2000" dirty="0">
                <a:solidFill>
                  <a:srgbClr val="000000"/>
                </a:solidFill>
                <a:latin typeface="Trebuchet MS" pitchFamily="34" charset="0"/>
              </a:rPr>
              <a:t> din </a:t>
            </a:r>
            <a:r>
              <a:rPr lang="en-GB" sz="2000" dirty="0" err="1">
                <a:solidFill>
                  <a:srgbClr val="000000"/>
                </a:solidFill>
                <a:latin typeface="Trebuchet MS" pitchFamily="34" charset="0"/>
              </a:rPr>
              <a:t>trei</a:t>
            </a:r>
            <a:r>
              <a:rPr lang="en-GB" sz="2000" dirty="0">
                <a:solidFill>
                  <a:srgbClr val="000000"/>
                </a:solidFill>
                <a:latin typeface="Trebuchet MS" pitchFamily="34" charset="0"/>
              </a:rPr>
              <a:t> </a:t>
            </a:r>
            <a:r>
              <a:rPr lang="en-GB" sz="2000" dirty="0" err="1">
                <a:solidFill>
                  <a:srgbClr val="000000"/>
                </a:solidFill>
                <a:latin typeface="Trebuchet MS" pitchFamily="34" charset="0"/>
              </a:rPr>
              <a:t>elemente</a:t>
            </a:r>
            <a:r>
              <a:rPr lang="en-GB" sz="2000" dirty="0">
                <a:solidFill>
                  <a:srgbClr val="000000"/>
                </a:solidFill>
                <a:latin typeface="Trebuchet MS" pitchFamily="34" charset="0"/>
              </a:rPr>
              <a:t> </a:t>
            </a:r>
            <a:r>
              <a:rPr lang="en-GB" sz="2000" dirty="0" err="1">
                <a:solidFill>
                  <a:srgbClr val="000000"/>
                </a:solidFill>
                <a:latin typeface="Trebuchet MS" pitchFamily="34" charset="0"/>
              </a:rPr>
              <a:t>cheie</a:t>
            </a:r>
            <a:r>
              <a:rPr lang="en-GB" sz="2000" dirty="0">
                <a:solidFill>
                  <a:srgbClr val="000000"/>
                </a:solidFill>
                <a:latin typeface="Trebuchet MS" pitchFamily="34" charset="0"/>
              </a:rPr>
              <a:t>: </a:t>
            </a:r>
            <a:r>
              <a:rPr lang="en-GB" sz="2000" dirty="0" err="1">
                <a:solidFill>
                  <a:srgbClr val="000000"/>
                </a:solidFill>
                <a:latin typeface="Trebuchet MS" pitchFamily="34" charset="0"/>
              </a:rPr>
              <a:t>situatia</a:t>
            </a:r>
            <a:r>
              <a:rPr lang="en-GB" sz="2000" dirty="0">
                <a:solidFill>
                  <a:srgbClr val="000000"/>
                </a:solidFill>
                <a:latin typeface="Trebuchet MS" pitchFamily="34" charset="0"/>
              </a:rPr>
              <a:t> </a:t>
            </a:r>
            <a:r>
              <a:rPr lang="en-GB" sz="2000" dirty="0" err="1">
                <a:solidFill>
                  <a:srgbClr val="000000"/>
                </a:solidFill>
                <a:latin typeface="Trebuchet MS" pitchFamily="34" charset="0"/>
              </a:rPr>
              <a:t>financiara</a:t>
            </a:r>
            <a:r>
              <a:rPr lang="en-GB" sz="2000" dirty="0">
                <a:solidFill>
                  <a:srgbClr val="000000"/>
                </a:solidFill>
                <a:latin typeface="Trebuchet MS" pitchFamily="34" charset="0"/>
              </a:rPr>
              <a:t> </a:t>
            </a:r>
            <a:r>
              <a:rPr lang="en-GB" sz="2000" dirty="0" err="1">
                <a:solidFill>
                  <a:srgbClr val="000000"/>
                </a:solidFill>
                <a:latin typeface="Trebuchet MS" pitchFamily="34" charset="0"/>
              </a:rPr>
              <a:t>curenta</a:t>
            </a:r>
            <a:r>
              <a:rPr lang="en-GB" sz="2000" dirty="0">
                <a:solidFill>
                  <a:srgbClr val="000000"/>
                </a:solidFill>
                <a:latin typeface="Trebuchet MS" pitchFamily="34" charset="0"/>
              </a:rPr>
              <a:t>, </a:t>
            </a:r>
            <a:r>
              <a:rPr lang="en-GB" sz="2000" dirty="0" err="1">
                <a:solidFill>
                  <a:srgbClr val="000000"/>
                </a:solidFill>
                <a:latin typeface="Trebuchet MS" pitchFamily="34" charset="0"/>
              </a:rPr>
              <a:t>estimarile</a:t>
            </a:r>
            <a:r>
              <a:rPr lang="en-GB" sz="2000" dirty="0">
                <a:solidFill>
                  <a:srgbClr val="000000"/>
                </a:solidFill>
                <a:latin typeface="Trebuchet MS" pitchFamily="34" charset="0"/>
              </a:rPr>
              <a:t> </a:t>
            </a:r>
            <a:r>
              <a:rPr lang="en-GB" sz="2000" dirty="0" err="1">
                <a:solidFill>
                  <a:srgbClr val="000000"/>
                </a:solidFill>
                <a:latin typeface="Trebuchet MS" pitchFamily="34" charset="0"/>
              </a:rPr>
              <a:t>financiare</a:t>
            </a:r>
            <a:r>
              <a:rPr lang="en-GB" sz="2000" dirty="0">
                <a:solidFill>
                  <a:srgbClr val="000000"/>
                </a:solidFill>
                <a:latin typeface="Trebuchet MS" pitchFamily="34" charset="0"/>
              </a:rPr>
              <a:t> </a:t>
            </a:r>
            <a:r>
              <a:rPr lang="en-GB" sz="2000" dirty="0" err="1">
                <a:solidFill>
                  <a:srgbClr val="000000"/>
                </a:solidFill>
                <a:latin typeface="Trebuchet MS" pitchFamily="34" charset="0"/>
              </a:rPr>
              <a:t>si</a:t>
            </a:r>
            <a:r>
              <a:rPr lang="en-GB" sz="2000" dirty="0">
                <a:solidFill>
                  <a:srgbClr val="000000"/>
                </a:solidFill>
                <a:latin typeface="Trebuchet MS" pitchFamily="34" charset="0"/>
              </a:rPr>
              <a:t> </a:t>
            </a:r>
            <a:r>
              <a:rPr lang="en-GB" sz="2000" dirty="0" err="1">
                <a:solidFill>
                  <a:srgbClr val="000000"/>
                </a:solidFill>
                <a:latin typeface="Trebuchet MS" pitchFamily="34" charset="0"/>
              </a:rPr>
              <a:t>necesarul</a:t>
            </a:r>
            <a:r>
              <a:rPr lang="en-GB" sz="2000" dirty="0">
                <a:solidFill>
                  <a:srgbClr val="000000"/>
                </a:solidFill>
                <a:latin typeface="Trebuchet MS" pitchFamily="34" charset="0"/>
              </a:rPr>
              <a:t> de </a:t>
            </a:r>
            <a:r>
              <a:rPr lang="en-GB" sz="2000" dirty="0" err="1">
                <a:solidFill>
                  <a:srgbClr val="000000"/>
                </a:solidFill>
                <a:latin typeface="Trebuchet MS" pitchFamily="34" charset="0"/>
              </a:rPr>
              <a:t>finantare</a:t>
            </a:r>
            <a:r>
              <a:rPr lang="en-GB" sz="2000" dirty="0">
                <a:solidFill>
                  <a:srgbClr val="000000"/>
                </a:solidFill>
                <a:latin typeface="Trebuchet MS" pitchFamily="34" charset="0"/>
              </a:rPr>
              <a:t>.</a:t>
            </a:r>
            <a:endParaRPr lang="en-GB" sz="2000" b="0" i="0" dirty="0">
              <a:solidFill>
                <a:srgbClr val="000000"/>
              </a:solidFill>
              <a:effectLst/>
              <a:latin typeface="Trebuchet MS" pitchFamily="34" charset="0"/>
            </a:endParaRPr>
          </a:p>
        </p:txBody>
      </p:sp>
      <p:sp>
        <p:nvSpPr>
          <p:cNvPr id="6" name="Rectangle 5"/>
          <p:cNvSpPr/>
          <p:nvPr/>
        </p:nvSpPr>
        <p:spPr>
          <a:xfrm>
            <a:off x="0" y="2875991"/>
            <a:ext cx="12044853" cy="3447098"/>
          </a:xfrm>
          <a:prstGeom prst="rect">
            <a:avLst/>
          </a:prstGeom>
        </p:spPr>
        <p:txBody>
          <a:bodyPr wrap="square">
            <a:spAutoFit/>
          </a:bodyPr>
          <a:lstStyle/>
          <a:p>
            <a:pPr algn="just" fontAlgn="base"/>
            <a:r>
              <a:rPr lang="en-GB" sz="2000" dirty="0" err="1">
                <a:solidFill>
                  <a:srgbClr val="000000"/>
                </a:solidFill>
                <a:latin typeface="Trebuchet MS" pitchFamily="34" charset="0"/>
              </a:rPr>
              <a:t>Marea</a:t>
            </a:r>
            <a:r>
              <a:rPr lang="en-GB" sz="2000" dirty="0">
                <a:solidFill>
                  <a:srgbClr val="000000"/>
                </a:solidFill>
                <a:latin typeface="Trebuchet MS" pitchFamily="34" charset="0"/>
              </a:rPr>
              <a:t> </a:t>
            </a:r>
            <a:r>
              <a:rPr lang="en-GB" sz="2000" dirty="0" err="1">
                <a:solidFill>
                  <a:srgbClr val="000000"/>
                </a:solidFill>
                <a:latin typeface="Trebuchet MS" pitchFamily="34" charset="0"/>
              </a:rPr>
              <a:t>provocare</a:t>
            </a:r>
            <a:r>
              <a:rPr lang="en-GB" sz="2000" dirty="0">
                <a:solidFill>
                  <a:srgbClr val="000000"/>
                </a:solidFill>
                <a:latin typeface="Trebuchet MS" pitchFamily="34" charset="0"/>
              </a:rPr>
              <a:t> </a:t>
            </a:r>
            <a:r>
              <a:rPr lang="en-GB" sz="2000" dirty="0" err="1">
                <a:solidFill>
                  <a:srgbClr val="000000"/>
                </a:solidFill>
                <a:latin typeface="Trebuchet MS" pitchFamily="34" charset="0"/>
              </a:rPr>
              <a:t>consta</a:t>
            </a:r>
            <a:r>
              <a:rPr lang="en-GB" sz="2000" dirty="0">
                <a:solidFill>
                  <a:srgbClr val="000000"/>
                </a:solidFill>
                <a:latin typeface="Trebuchet MS" pitchFamily="34" charset="0"/>
              </a:rPr>
              <a:t> in </a:t>
            </a:r>
            <a:r>
              <a:rPr lang="en-GB" sz="2000" b="1" dirty="0" err="1">
                <a:solidFill>
                  <a:srgbClr val="000000"/>
                </a:solidFill>
                <a:latin typeface="Trebuchet MS" pitchFamily="34" charset="0"/>
              </a:rPr>
              <a:t>gasirea</a:t>
            </a:r>
            <a:r>
              <a:rPr lang="en-GB" sz="2000" b="1" dirty="0">
                <a:solidFill>
                  <a:srgbClr val="000000"/>
                </a:solidFill>
                <a:latin typeface="Trebuchet MS" pitchFamily="34" charset="0"/>
              </a:rPr>
              <a:t> </a:t>
            </a:r>
            <a:r>
              <a:rPr lang="en-GB" sz="2000" b="1" dirty="0" err="1">
                <a:solidFill>
                  <a:srgbClr val="000000"/>
                </a:solidFill>
                <a:latin typeface="Trebuchet MS" pitchFamily="34" charset="0"/>
              </a:rPr>
              <a:t>unui</a:t>
            </a:r>
            <a:r>
              <a:rPr lang="en-GB" sz="2000" b="1" dirty="0">
                <a:solidFill>
                  <a:srgbClr val="000000"/>
                </a:solidFill>
                <a:latin typeface="Trebuchet MS" pitchFamily="34" charset="0"/>
              </a:rPr>
              <a:t> </a:t>
            </a:r>
            <a:r>
              <a:rPr lang="en-GB" sz="2000" b="1" dirty="0" err="1">
                <a:solidFill>
                  <a:srgbClr val="000000"/>
                </a:solidFill>
                <a:latin typeface="Trebuchet MS" pitchFamily="34" charset="0"/>
              </a:rPr>
              <a:t>echilibru</a:t>
            </a:r>
            <a:r>
              <a:rPr lang="en-GB" sz="2000" b="1" dirty="0">
                <a:solidFill>
                  <a:srgbClr val="000000"/>
                </a:solidFill>
                <a:latin typeface="Trebuchet MS" pitchFamily="34" charset="0"/>
              </a:rPr>
              <a:t> </a:t>
            </a:r>
            <a:r>
              <a:rPr lang="en-GB" sz="2000" b="1" dirty="0" err="1">
                <a:solidFill>
                  <a:srgbClr val="000000"/>
                </a:solidFill>
                <a:latin typeface="Trebuchet MS" pitchFamily="34" charset="0"/>
              </a:rPr>
              <a:t>intre</a:t>
            </a:r>
            <a:r>
              <a:rPr lang="en-GB" sz="2000" b="1" dirty="0">
                <a:solidFill>
                  <a:srgbClr val="000000"/>
                </a:solidFill>
                <a:latin typeface="Trebuchet MS" pitchFamily="34" charset="0"/>
              </a:rPr>
              <a:t> realism </a:t>
            </a:r>
            <a:r>
              <a:rPr lang="en-GB" sz="2000" b="1" dirty="0" err="1">
                <a:solidFill>
                  <a:srgbClr val="000000"/>
                </a:solidFill>
                <a:latin typeface="Trebuchet MS" pitchFamily="34" charset="0"/>
              </a:rPr>
              <a:t>si</a:t>
            </a:r>
            <a:r>
              <a:rPr lang="en-GB" sz="2000" b="1" dirty="0">
                <a:solidFill>
                  <a:srgbClr val="000000"/>
                </a:solidFill>
                <a:latin typeface="Trebuchet MS" pitchFamily="34" charset="0"/>
              </a:rPr>
              <a:t> optimism</a:t>
            </a:r>
            <a:r>
              <a:rPr lang="en-GB" sz="2000" dirty="0">
                <a:solidFill>
                  <a:srgbClr val="000000"/>
                </a:solidFill>
                <a:latin typeface="Trebuchet MS" pitchFamily="34" charset="0"/>
              </a:rPr>
              <a:t>: </a:t>
            </a:r>
            <a:r>
              <a:rPr lang="en-GB" sz="2000" dirty="0" err="1">
                <a:solidFill>
                  <a:srgbClr val="000000"/>
                </a:solidFill>
                <a:latin typeface="Trebuchet MS" pitchFamily="34" charset="0"/>
              </a:rPr>
              <a:t>cifrele</a:t>
            </a:r>
            <a:r>
              <a:rPr lang="en-GB" sz="2000" dirty="0">
                <a:solidFill>
                  <a:srgbClr val="000000"/>
                </a:solidFill>
                <a:latin typeface="Trebuchet MS" pitchFamily="34" charset="0"/>
              </a:rPr>
              <a:t> </a:t>
            </a:r>
            <a:r>
              <a:rPr lang="en-GB" sz="2000" dirty="0" err="1">
                <a:solidFill>
                  <a:srgbClr val="000000"/>
                </a:solidFill>
                <a:latin typeface="Trebuchet MS" pitchFamily="34" charset="0"/>
              </a:rPr>
              <a:t>trebuie</a:t>
            </a:r>
            <a:r>
              <a:rPr lang="en-GB" sz="2000" dirty="0">
                <a:solidFill>
                  <a:srgbClr val="000000"/>
                </a:solidFill>
                <a:latin typeface="Trebuchet MS" pitchFamily="34" charset="0"/>
              </a:rPr>
              <a:t> </a:t>
            </a:r>
            <a:r>
              <a:rPr lang="en-GB" sz="2000" dirty="0" err="1">
                <a:solidFill>
                  <a:srgbClr val="000000"/>
                </a:solidFill>
                <a:latin typeface="Trebuchet MS" pitchFamily="34" charset="0"/>
              </a:rPr>
              <a:t>sa</a:t>
            </a:r>
            <a:r>
              <a:rPr lang="en-GB" sz="2000" dirty="0">
                <a:solidFill>
                  <a:srgbClr val="000000"/>
                </a:solidFill>
                <a:latin typeface="Trebuchet MS" pitchFamily="34" charset="0"/>
              </a:rPr>
              <a:t> </a:t>
            </a:r>
            <a:r>
              <a:rPr lang="en-GB" sz="2000" dirty="0" err="1">
                <a:solidFill>
                  <a:srgbClr val="000000"/>
                </a:solidFill>
                <a:latin typeface="Trebuchet MS" pitchFamily="34" charset="0"/>
              </a:rPr>
              <a:t>arata</a:t>
            </a:r>
            <a:r>
              <a:rPr lang="en-GB" sz="2000" dirty="0">
                <a:solidFill>
                  <a:srgbClr val="000000"/>
                </a:solidFill>
                <a:latin typeface="Trebuchet MS" pitchFamily="34" charset="0"/>
              </a:rPr>
              <a:t> </a:t>
            </a:r>
            <a:r>
              <a:rPr lang="en-GB" sz="2000" dirty="0" err="1">
                <a:solidFill>
                  <a:srgbClr val="000000"/>
                </a:solidFill>
                <a:latin typeface="Trebuchet MS" pitchFamily="34" charset="0"/>
              </a:rPr>
              <a:t>suficient</a:t>
            </a:r>
            <a:r>
              <a:rPr lang="en-GB" sz="2000" dirty="0">
                <a:solidFill>
                  <a:srgbClr val="000000"/>
                </a:solidFill>
                <a:latin typeface="Trebuchet MS" pitchFamily="34" charset="0"/>
              </a:rPr>
              <a:t> de bine </a:t>
            </a:r>
            <a:r>
              <a:rPr lang="en-GB" sz="2000" dirty="0" err="1">
                <a:solidFill>
                  <a:srgbClr val="000000"/>
                </a:solidFill>
                <a:latin typeface="Trebuchet MS" pitchFamily="34" charset="0"/>
              </a:rPr>
              <a:t>pentru</a:t>
            </a:r>
            <a:r>
              <a:rPr lang="en-GB" sz="2000" dirty="0">
                <a:solidFill>
                  <a:srgbClr val="000000"/>
                </a:solidFill>
                <a:latin typeface="Trebuchet MS" pitchFamily="34" charset="0"/>
              </a:rPr>
              <a:t> a </a:t>
            </a:r>
            <a:r>
              <a:rPr lang="en-GB" sz="2000" dirty="0" err="1">
                <a:solidFill>
                  <a:srgbClr val="000000"/>
                </a:solidFill>
                <a:latin typeface="Trebuchet MS" pitchFamily="34" charset="0"/>
              </a:rPr>
              <a:t>trezi</a:t>
            </a:r>
            <a:r>
              <a:rPr lang="en-GB" sz="2000" dirty="0">
                <a:solidFill>
                  <a:srgbClr val="000000"/>
                </a:solidFill>
                <a:latin typeface="Trebuchet MS" pitchFamily="34" charset="0"/>
              </a:rPr>
              <a:t> </a:t>
            </a:r>
            <a:r>
              <a:rPr lang="en-GB" sz="2000" dirty="0" err="1">
                <a:solidFill>
                  <a:srgbClr val="000000"/>
                </a:solidFill>
                <a:latin typeface="Trebuchet MS" pitchFamily="34" charset="0"/>
              </a:rPr>
              <a:t>interesul</a:t>
            </a:r>
            <a:r>
              <a:rPr lang="en-GB" sz="2000" dirty="0">
                <a:solidFill>
                  <a:srgbClr val="000000"/>
                </a:solidFill>
                <a:latin typeface="Trebuchet MS" pitchFamily="34" charset="0"/>
              </a:rPr>
              <a:t> </a:t>
            </a:r>
            <a:r>
              <a:rPr lang="en-GB" sz="2000" dirty="0" err="1">
                <a:solidFill>
                  <a:srgbClr val="000000"/>
                </a:solidFill>
                <a:latin typeface="Trebuchet MS" pitchFamily="34" charset="0"/>
              </a:rPr>
              <a:t>unui</a:t>
            </a:r>
            <a:r>
              <a:rPr lang="en-GB" sz="2000" dirty="0">
                <a:solidFill>
                  <a:srgbClr val="000000"/>
                </a:solidFill>
                <a:latin typeface="Trebuchet MS" pitchFamily="34" charset="0"/>
              </a:rPr>
              <a:t> </a:t>
            </a:r>
            <a:r>
              <a:rPr lang="en-GB" sz="2000" dirty="0" err="1">
                <a:solidFill>
                  <a:srgbClr val="000000"/>
                </a:solidFill>
                <a:latin typeface="Trebuchet MS" pitchFamily="34" charset="0"/>
              </a:rPr>
              <a:t>investitor</a:t>
            </a:r>
            <a:r>
              <a:rPr lang="en-GB" sz="2000" dirty="0">
                <a:solidFill>
                  <a:srgbClr val="000000"/>
                </a:solidFill>
                <a:latin typeface="Trebuchet MS" pitchFamily="34" charset="0"/>
              </a:rPr>
              <a:t>, </a:t>
            </a:r>
            <a:r>
              <a:rPr lang="en-GB" sz="2000" dirty="0" err="1">
                <a:solidFill>
                  <a:srgbClr val="000000"/>
                </a:solidFill>
                <a:latin typeface="Trebuchet MS" pitchFamily="34" charset="0"/>
              </a:rPr>
              <a:t>dar</a:t>
            </a:r>
            <a:r>
              <a:rPr lang="en-GB" sz="2000" dirty="0">
                <a:solidFill>
                  <a:srgbClr val="000000"/>
                </a:solidFill>
                <a:latin typeface="Trebuchet MS" pitchFamily="34" charset="0"/>
              </a:rPr>
              <a:t> </a:t>
            </a:r>
            <a:r>
              <a:rPr lang="en-GB" sz="2000" dirty="0" err="1">
                <a:solidFill>
                  <a:srgbClr val="000000"/>
                </a:solidFill>
                <a:latin typeface="Trebuchet MS" pitchFamily="34" charset="0"/>
              </a:rPr>
              <a:t>sa</a:t>
            </a:r>
            <a:r>
              <a:rPr lang="en-GB" sz="2000" dirty="0">
                <a:solidFill>
                  <a:srgbClr val="000000"/>
                </a:solidFill>
                <a:latin typeface="Trebuchet MS" pitchFamily="34" charset="0"/>
              </a:rPr>
              <a:t> fie </a:t>
            </a:r>
            <a:r>
              <a:rPr lang="en-GB" sz="2000" dirty="0" err="1">
                <a:solidFill>
                  <a:srgbClr val="000000"/>
                </a:solidFill>
                <a:latin typeface="Trebuchet MS" pitchFamily="34" charset="0"/>
              </a:rPr>
              <a:t>si</a:t>
            </a:r>
            <a:r>
              <a:rPr lang="en-GB" sz="2000" dirty="0">
                <a:solidFill>
                  <a:srgbClr val="000000"/>
                </a:solidFill>
                <a:latin typeface="Trebuchet MS" pitchFamily="34" charset="0"/>
              </a:rPr>
              <a:t> </a:t>
            </a:r>
            <a:r>
              <a:rPr lang="en-GB" sz="2000" dirty="0" err="1">
                <a:solidFill>
                  <a:srgbClr val="000000"/>
                </a:solidFill>
                <a:latin typeface="Trebuchet MS" pitchFamily="34" charset="0"/>
              </a:rPr>
              <a:t>suficient</a:t>
            </a:r>
            <a:r>
              <a:rPr lang="en-GB" sz="2000" dirty="0">
                <a:solidFill>
                  <a:srgbClr val="000000"/>
                </a:solidFill>
                <a:latin typeface="Trebuchet MS" pitchFamily="34" charset="0"/>
              </a:rPr>
              <a:t> bine de </a:t>
            </a:r>
            <a:r>
              <a:rPr lang="en-GB" sz="2000" dirty="0" err="1">
                <a:solidFill>
                  <a:srgbClr val="000000"/>
                </a:solidFill>
                <a:latin typeface="Trebuchet MS" pitchFamily="34" charset="0"/>
              </a:rPr>
              <a:t>ancorate</a:t>
            </a:r>
            <a:r>
              <a:rPr lang="en-GB" sz="2000" dirty="0">
                <a:solidFill>
                  <a:srgbClr val="000000"/>
                </a:solidFill>
                <a:latin typeface="Trebuchet MS" pitchFamily="34" charset="0"/>
              </a:rPr>
              <a:t> in </a:t>
            </a:r>
            <a:r>
              <a:rPr lang="en-GB" sz="2000" dirty="0" err="1">
                <a:solidFill>
                  <a:srgbClr val="000000"/>
                </a:solidFill>
                <a:latin typeface="Trebuchet MS" pitchFamily="34" charset="0"/>
              </a:rPr>
              <a:t>realitate</a:t>
            </a:r>
            <a:r>
              <a:rPr lang="en-GB" sz="2000" dirty="0">
                <a:solidFill>
                  <a:srgbClr val="000000"/>
                </a:solidFill>
                <a:latin typeface="Trebuchet MS" pitchFamily="34" charset="0"/>
              </a:rPr>
              <a:t> </a:t>
            </a:r>
            <a:r>
              <a:rPr lang="en-GB" sz="2000" dirty="0" err="1">
                <a:solidFill>
                  <a:srgbClr val="000000"/>
                </a:solidFill>
                <a:latin typeface="Trebuchet MS" pitchFamily="34" charset="0"/>
              </a:rPr>
              <a:t>pentru</a:t>
            </a:r>
            <a:r>
              <a:rPr lang="en-GB" sz="2000" dirty="0">
                <a:solidFill>
                  <a:srgbClr val="000000"/>
                </a:solidFill>
                <a:latin typeface="Trebuchet MS" pitchFamily="34" charset="0"/>
              </a:rPr>
              <a:t> a </a:t>
            </a:r>
            <a:r>
              <a:rPr lang="en-GB" sz="2000" dirty="0" err="1">
                <a:solidFill>
                  <a:srgbClr val="000000"/>
                </a:solidFill>
                <a:latin typeface="Trebuchet MS" pitchFamily="34" charset="0"/>
              </a:rPr>
              <a:t>avea</a:t>
            </a:r>
            <a:r>
              <a:rPr lang="en-GB" sz="2000" dirty="0">
                <a:solidFill>
                  <a:srgbClr val="000000"/>
                </a:solidFill>
                <a:latin typeface="Trebuchet MS" pitchFamily="34" charset="0"/>
              </a:rPr>
              <a:t> </a:t>
            </a:r>
            <a:r>
              <a:rPr lang="en-GB" sz="2000" dirty="0" err="1">
                <a:solidFill>
                  <a:srgbClr val="000000"/>
                </a:solidFill>
                <a:latin typeface="Trebuchet MS" pitchFamily="34" charset="0"/>
              </a:rPr>
              <a:t>sanse</a:t>
            </a:r>
            <a:r>
              <a:rPr lang="en-GB" sz="2000" dirty="0">
                <a:solidFill>
                  <a:srgbClr val="000000"/>
                </a:solidFill>
                <a:latin typeface="Trebuchet MS" pitchFamily="34" charset="0"/>
              </a:rPr>
              <a:t> </a:t>
            </a:r>
            <a:r>
              <a:rPr lang="en-GB" sz="2000" dirty="0" err="1">
                <a:solidFill>
                  <a:srgbClr val="000000"/>
                </a:solidFill>
                <a:latin typeface="Trebuchet MS" pitchFamily="34" charset="0"/>
              </a:rPr>
              <a:t>sa</a:t>
            </a:r>
            <a:r>
              <a:rPr lang="en-GB" sz="2000" dirty="0">
                <a:solidFill>
                  <a:srgbClr val="000000"/>
                </a:solidFill>
                <a:latin typeface="Trebuchet MS" pitchFamily="34" charset="0"/>
              </a:rPr>
              <a:t> </a:t>
            </a:r>
            <a:r>
              <a:rPr lang="en-GB" sz="2000" dirty="0" err="1">
                <a:solidFill>
                  <a:srgbClr val="000000"/>
                </a:solidFill>
                <a:latin typeface="Trebuchet MS" pitchFamily="34" charset="0"/>
              </a:rPr>
              <a:t>ajungeti</a:t>
            </a:r>
            <a:r>
              <a:rPr lang="en-GB" sz="2000" dirty="0">
                <a:solidFill>
                  <a:srgbClr val="000000"/>
                </a:solidFill>
                <a:latin typeface="Trebuchet MS" pitchFamily="34" charset="0"/>
              </a:rPr>
              <a:t> </a:t>
            </a:r>
            <a:r>
              <a:rPr lang="en-GB" sz="2000" dirty="0" err="1">
                <a:solidFill>
                  <a:srgbClr val="000000"/>
                </a:solidFill>
                <a:latin typeface="Trebuchet MS" pitchFamily="34" charset="0"/>
              </a:rPr>
              <a:t>acolo</a:t>
            </a:r>
            <a:r>
              <a:rPr lang="en-GB" sz="2000" dirty="0">
                <a:solidFill>
                  <a:srgbClr val="000000"/>
                </a:solidFill>
                <a:latin typeface="Trebuchet MS" pitchFamily="34" charset="0"/>
              </a:rPr>
              <a:t> </a:t>
            </a:r>
            <a:r>
              <a:rPr lang="en-GB" sz="2000" dirty="0" err="1">
                <a:solidFill>
                  <a:srgbClr val="000000"/>
                </a:solidFill>
                <a:latin typeface="Trebuchet MS" pitchFamily="34" charset="0"/>
              </a:rPr>
              <a:t>unde</a:t>
            </a:r>
            <a:r>
              <a:rPr lang="en-GB" sz="2000" dirty="0">
                <a:solidFill>
                  <a:srgbClr val="000000"/>
                </a:solidFill>
                <a:latin typeface="Trebuchet MS" pitchFamily="34" charset="0"/>
              </a:rPr>
              <a:t> </a:t>
            </a:r>
            <a:r>
              <a:rPr lang="en-GB" sz="2000" dirty="0" err="1">
                <a:solidFill>
                  <a:srgbClr val="000000"/>
                </a:solidFill>
                <a:latin typeface="Trebuchet MS" pitchFamily="34" charset="0"/>
              </a:rPr>
              <a:t>va</a:t>
            </a:r>
            <a:r>
              <a:rPr lang="en-GB" sz="2000" dirty="0">
                <a:solidFill>
                  <a:srgbClr val="000000"/>
                </a:solidFill>
                <a:latin typeface="Trebuchet MS" pitchFamily="34" charset="0"/>
              </a:rPr>
              <a:t> </a:t>
            </a:r>
            <a:r>
              <a:rPr lang="en-GB" sz="2000" dirty="0" err="1">
                <a:solidFill>
                  <a:srgbClr val="000000"/>
                </a:solidFill>
                <a:latin typeface="Trebuchet MS" pitchFamily="34" charset="0"/>
              </a:rPr>
              <a:t>doriti</a:t>
            </a:r>
            <a:r>
              <a:rPr lang="en-GB" sz="2000" dirty="0">
                <a:solidFill>
                  <a:srgbClr val="000000"/>
                </a:solidFill>
                <a:latin typeface="Trebuchet MS" pitchFamily="34" charset="0"/>
              </a:rPr>
              <a:t>. </a:t>
            </a:r>
            <a:r>
              <a:rPr lang="en-GB" sz="2000" dirty="0" err="1">
                <a:solidFill>
                  <a:srgbClr val="000000"/>
                </a:solidFill>
                <a:latin typeface="Trebuchet MS" pitchFamily="34" charset="0"/>
              </a:rPr>
              <a:t>Pentru</a:t>
            </a:r>
            <a:r>
              <a:rPr lang="en-GB" sz="2000" dirty="0">
                <a:solidFill>
                  <a:srgbClr val="000000"/>
                </a:solidFill>
                <a:latin typeface="Trebuchet MS" pitchFamily="34" charset="0"/>
              </a:rPr>
              <a:t> a </a:t>
            </a:r>
            <a:r>
              <a:rPr lang="en-GB" sz="2000" dirty="0" err="1">
                <a:solidFill>
                  <a:srgbClr val="000000"/>
                </a:solidFill>
                <a:latin typeface="Trebuchet MS" pitchFamily="34" charset="0"/>
              </a:rPr>
              <a:t>respecta</a:t>
            </a:r>
            <a:r>
              <a:rPr lang="en-GB" sz="2000" dirty="0">
                <a:solidFill>
                  <a:srgbClr val="000000"/>
                </a:solidFill>
                <a:latin typeface="Trebuchet MS" pitchFamily="34" charset="0"/>
              </a:rPr>
              <a:t> </a:t>
            </a:r>
            <a:r>
              <a:rPr lang="en-GB" sz="2000" dirty="0" err="1">
                <a:solidFill>
                  <a:srgbClr val="000000"/>
                </a:solidFill>
                <a:latin typeface="Trebuchet MS" pitchFamily="34" charset="0"/>
              </a:rPr>
              <a:t>aceste</a:t>
            </a:r>
            <a:r>
              <a:rPr lang="en-GB" sz="2000" dirty="0">
                <a:solidFill>
                  <a:srgbClr val="000000"/>
                </a:solidFill>
                <a:latin typeface="Trebuchet MS" pitchFamily="34" charset="0"/>
              </a:rPr>
              <a:t> </a:t>
            </a:r>
            <a:r>
              <a:rPr lang="en-GB" sz="2000" dirty="0" err="1">
                <a:solidFill>
                  <a:srgbClr val="000000"/>
                </a:solidFill>
                <a:latin typeface="Trebuchet MS" pitchFamily="34" charset="0"/>
              </a:rPr>
              <a:t>reguli</a:t>
            </a:r>
            <a:r>
              <a:rPr lang="en-GB" sz="2000" dirty="0">
                <a:solidFill>
                  <a:srgbClr val="000000"/>
                </a:solidFill>
                <a:latin typeface="Trebuchet MS" pitchFamily="34" charset="0"/>
              </a:rPr>
              <a:t>, </a:t>
            </a:r>
            <a:r>
              <a:rPr lang="en-GB" sz="2000" dirty="0" err="1">
                <a:solidFill>
                  <a:srgbClr val="000000"/>
                </a:solidFill>
                <a:latin typeface="Trebuchet MS" pitchFamily="34" charset="0"/>
              </a:rPr>
              <a:t>incepeti</a:t>
            </a:r>
            <a:r>
              <a:rPr lang="en-GB" sz="2000" dirty="0">
                <a:solidFill>
                  <a:srgbClr val="000000"/>
                </a:solidFill>
                <a:latin typeface="Trebuchet MS" pitchFamily="34" charset="0"/>
              </a:rPr>
              <a:t> </a:t>
            </a:r>
            <a:r>
              <a:rPr lang="en-GB" sz="2000" dirty="0" err="1">
                <a:solidFill>
                  <a:srgbClr val="000000"/>
                </a:solidFill>
                <a:latin typeface="Trebuchet MS" pitchFamily="34" charset="0"/>
              </a:rPr>
              <a:t>prin</a:t>
            </a:r>
            <a:r>
              <a:rPr lang="en-GB" sz="2000" dirty="0">
                <a:solidFill>
                  <a:srgbClr val="000000"/>
                </a:solidFill>
                <a:latin typeface="Trebuchet MS" pitchFamily="34" charset="0"/>
              </a:rPr>
              <a:t> a </a:t>
            </a:r>
            <a:r>
              <a:rPr lang="en-GB" sz="2000" dirty="0" err="1">
                <a:solidFill>
                  <a:srgbClr val="000000"/>
                </a:solidFill>
                <a:latin typeface="Trebuchet MS" pitchFamily="34" charset="0"/>
              </a:rPr>
              <a:t>va</a:t>
            </a:r>
            <a:r>
              <a:rPr lang="en-GB" sz="2000" dirty="0">
                <a:solidFill>
                  <a:srgbClr val="000000"/>
                </a:solidFill>
                <a:latin typeface="Trebuchet MS" pitchFamily="34" charset="0"/>
              </a:rPr>
              <a:t> </a:t>
            </a:r>
            <a:r>
              <a:rPr lang="en-GB" sz="2000" dirty="0" err="1">
                <a:solidFill>
                  <a:srgbClr val="000000"/>
                </a:solidFill>
                <a:latin typeface="Trebuchet MS" pitchFamily="34" charset="0"/>
              </a:rPr>
              <a:t>asigura</a:t>
            </a:r>
            <a:r>
              <a:rPr lang="en-GB" sz="2000" dirty="0">
                <a:solidFill>
                  <a:srgbClr val="000000"/>
                </a:solidFill>
                <a:latin typeface="Trebuchet MS" pitchFamily="34" charset="0"/>
              </a:rPr>
              <a:t> </a:t>
            </a:r>
            <a:r>
              <a:rPr lang="en-GB" sz="2000" dirty="0" err="1">
                <a:solidFill>
                  <a:srgbClr val="000000"/>
                </a:solidFill>
                <a:latin typeface="Trebuchet MS" pitchFamily="34" charset="0"/>
              </a:rPr>
              <a:t>ca</a:t>
            </a:r>
            <a:r>
              <a:rPr lang="en-GB" sz="2000" dirty="0">
                <a:solidFill>
                  <a:srgbClr val="000000"/>
                </a:solidFill>
                <a:latin typeface="Trebuchet MS" pitchFamily="34" charset="0"/>
              </a:rPr>
              <a:t> </a:t>
            </a:r>
            <a:r>
              <a:rPr lang="en-GB" sz="2000" dirty="0" err="1">
                <a:solidFill>
                  <a:srgbClr val="000000"/>
                </a:solidFill>
                <a:latin typeface="Trebuchet MS" pitchFamily="34" charset="0"/>
              </a:rPr>
              <a:t>estimarile</a:t>
            </a:r>
            <a:r>
              <a:rPr lang="en-GB" sz="2000" dirty="0">
                <a:solidFill>
                  <a:srgbClr val="000000"/>
                </a:solidFill>
                <a:latin typeface="Trebuchet MS" pitchFamily="34" charset="0"/>
              </a:rPr>
              <a:t> ii pot </a:t>
            </a:r>
            <a:r>
              <a:rPr lang="en-GB" sz="2000" dirty="0" err="1">
                <a:solidFill>
                  <a:srgbClr val="000000"/>
                </a:solidFill>
                <a:latin typeface="Trebuchet MS" pitchFamily="34" charset="0"/>
              </a:rPr>
              <a:t>convinge</a:t>
            </a:r>
            <a:r>
              <a:rPr lang="en-GB" sz="2000" dirty="0">
                <a:solidFill>
                  <a:srgbClr val="000000"/>
                </a:solidFill>
                <a:latin typeface="Trebuchet MS" pitchFamily="34" charset="0"/>
              </a:rPr>
              <a:t> </a:t>
            </a:r>
            <a:r>
              <a:rPr lang="en-GB" sz="2000" dirty="0" err="1">
                <a:solidFill>
                  <a:srgbClr val="000000"/>
                </a:solidFill>
                <a:latin typeface="Trebuchet MS" pitchFamily="34" charset="0"/>
              </a:rPr>
              <a:t>pe</a:t>
            </a:r>
            <a:r>
              <a:rPr lang="en-GB" sz="2000" dirty="0">
                <a:solidFill>
                  <a:srgbClr val="000000"/>
                </a:solidFill>
                <a:latin typeface="Trebuchet MS" pitchFamily="34" charset="0"/>
              </a:rPr>
              <a:t> </a:t>
            </a:r>
            <a:r>
              <a:rPr lang="en-GB" sz="2000" dirty="0" err="1">
                <a:solidFill>
                  <a:srgbClr val="000000"/>
                </a:solidFill>
                <a:latin typeface="Trebuchet MS" pitchFamily="34" charset="0"/>
              </a:rPr>
              <a:t>cei</a:t>
            </a:r>
            <a:r>
              <a:rPr lang="en-GB" sz="2000" dirty="0">
                <a:solidFill>
                  <a:srgbClr val="000000"/>
                </a:solidFill>
                <a:latin typeface="Trebuchet MS" pitchFamily="34" charset="0"/>
              </a:rPr>
              <a:t> </a:t>
            </a:r>
            <a:r>
              <a:rPr lang="en-GB" sz="2000" dirty="0" err="1">
                <a:solidFill>
                  <a:srgbClr val="000000"/>
                </a:solidFill>
                <a:latin typeface="Trebuchet MS" pitchFamily="34" charset="0"/>
              </a:rPr>
              <a:t>interesati</a:t>
            </a:r>
            <a:r>
              <a:rPr lang="en-GB" sz="2000" dirty="0">
                <a:solidFill>
                  <a:srgbClr val="000000"/>
                </a:solidFill>
                <a:latin typeface="Trebuchet MS" pitchFamily="34" charset="0"/>
              </a:rPr>
              <a:t> de </a:t>
            </a:r>
            <a:r>
              <a:rPr lang="en-GB" sz="2000" dirty="0" err="1">
                <a:solidFill>
                  <a:srgbClr val="000000"/>
                </a:solidFill>
                <a:latin typeface="Trebuchet MS" pitchFamily="34" charset="0"/>
              </a:rPr>
              <a:t>compania</a:t>
            </a:r>
            <a:r>
              <a:rPr lang="en-GB" sz="2000" dirty="0">
                <a:solidFill>
                  <a:srgbClr val="000000"/>
                </a:solidFill>
                <a:latin typeface="Trebuchet MS" pitchFamily="34" charset="0"/>
              </a:rPr>
              <a:t> </a:t>
            </a:r>
            <a:r>
              <a:rPr lang="en-GB" sz="2000" dirty="0" err="1">
                <a:solidFill>
                  <a:srgbClr val="000000"/>
                </a:solidFill>
                <a:latin typeface="Trebuchet MS" pitchFamily="34" charset="0"/>
              </a:rPr>
              <a:t>dumneavoastra</a:t>
            </a:r>
            <a:r>
              <a:rPr lang="en-GB" sz="2000" dirty="0">
                <a:solidFill>
                  <a:srgbClr val="000000"/>
                </a:solidFill>
                <a:latin typeface="Trebuchet MS" pitchFamily="34" charset="0"/>
              </a:rPr>
              <a:t> </a:t>
            </a:r>
            <a:r>
              <a:rPr lang="en-GB" sz="2000" dirty="0" err="1">
                <a:solidFill>
                  <a:srgbClr val="000000"/>
                </a:solidFill>
                <a:latin typeface="Trebuchet MS" pitchFamily="34" charset="0"/>
              </a:rPr>
              <a:t>ca</a:t>
            </a:r>
            <a:r>
              <a:rPr lang="en-GB" sz="2000" dirty="0">
                <a:solidFill>
                  <a:srgbClr val="000000"/>
                </a:solidFill>
                <a:latin typeface="Trebuchet MS" pitchFamily="34" charset="0"/>
              </a:rPr>
              <a:t> </a:t>
            </a:r>
            <a:r>
              <a:rPr lang="en-GB" sz="2000" dirty="0" err="1">
                <a:solidFill>
                  <a:srgbClr val="000000"/>
                </a:solidFill>
                <a:latin typeface="Trebuchet MS" pitchFamily="34" charset="0"/>
              </a:rPr>
              <a:t>intelegeti</a:t>
            </a:r>
            <a:r>
              <a:rPr lang="en-GB" sz="2000" dirty="0">
                <a:solidFill>
                  <a:srgbClr val="000000"/>
                </a:solidFill>
                <a:latin typeface="Trebuchet MS" pitchFamily="34" charset="0"/>
              </a:rPr>
              <a:t> cu </a:t>
            </a:r>
            <a:r>
              <a:rPr lang="en-GB" sz="2000" dirty="0" err="1">
                <a:solidFill>
                  <a:srgbClr val="000000"/>
                </a:solidFill>
                <a:latin typeface="Trebuchet MS" pitchFamily="34" charset="0"/>
              </a:rPr>
              <a:t>adevarat</a:t>
            </a:r>
            <a:r>
              <a:rPr lang="en-GB" sz="2000" dirty="0">
                <a:solidFill>
                  <a:srgbClr val="000000"/>
                </a:solidFill>
                <a:latin typeface="Trebuchet MS" pitchFamily="34" charset="0"/>
              </a:rPr>
              <a:t> care </a:t>
            </a:r>
            <a:r>
              <a:rPr lang="en-GB" sz="2000" dirty="0" err="1">
                <a:solidFill>
                  <a:srgbClr val="000000"/>
                </a:solidFill>
                <a:latin typeface="Trebuchet MS" pitchFamily="34" charset="0"/>
              </a:rPr>
              <a:t>sunt</a:t>
            </a:r>
            <a:r>
              <a:rPr lang="en-GB" sz="2000" dirty="0">
                <a:solidFill>
                  <a:srgbClr val="000000"/>
                </a:solidFill>
                <a:latin typeface="Trebuchet MS" pitchFamily="34" charset="0"/>
              </a:rPr>
              <a:t> </a:t>
            </a:r>
            <a:r>
              <a:rPr lang="en-GB" sz="2000" dirty="0" err="1">
                <a:solidFill>
                  <a:srgbClr val="000000"/>
                </a:solidFill>
                <a:latin typeface="Trebuchet MS" pitchFamily="34" charset="0"/>
              </a:rPr>
              <a:t>nevoile</a:t>
            </a:r>
            <a:r>
              <a:rPr lang="en-GB" sz="2000" dirty="0">
                <a:solidFill>
                  <a:srgbClr val="000000"/>
                </a:solidFill>
                <a:latin typeface="Trebuchet MS" pitchFamily="34" charset="0"/>
              </a:rPr>
              <a:t> </a:t>
            </a:r>
            <a:r>
              <a:rPr lang="en-GB" sz="2000" dirty="0" err="1">
                <a:solidFill>
                  <a:srgbClr val="000000"/>
                </a:solidFill>
                <a:latin typeface="Trebuchet MS" pitchFamily="34" charset="0"/>
              </a:rPr>
              <a:t>afacerii</a:t>
            </a:r>
            <a:r>
              <a:rPr lang="en-GB" sz="2000" dirty="0">
                <a:solidFill>
                  <a:srgbClr val="000000"/>
                </a:solidFill>
                <a:latin typeface="Trebuchet MS" pitchFamily="34" charset="0"/>
              </a:rPr>
              <a:t>. </a:t>
            </a:r>
            <a:r>
              <a:rPr lang="en-GB" sz="2000" dirty="0" err="1">
                <a:solidFill>
                  <a:srgbClr val="000000"/>
                </a:solidFill>
                <a:latin typeface="Trebuchet MS" pitchFamily="34" charset="0"/>
              </a:rPr>
              <a:t>Asta</a:t>
            </a:r>
            <a:r>
              <a:rPr lang="en-GB" sz="2000" dirty="0">
                <a:solidFill>
                  <a:srgbClr val="000000"/>
                </a:solidFill>
                <a:latin typeface="Trebuchet MS" pitchFamily="34" charset="0"/>
              </a:rPr>
              <a:t> nu </a:t>
            </a:r>
            <a:r>
              <a:rPr lang="en-GB" sz="2000" dirty="0" err="1">
                <a:solidFill>
                  <a:srgbClr val="000000"/>
                </a:solidFill>
                <a:latin typeface="Trebuchet MS" pitchFamily="34" charset="0"/>
              </a:rPr>
              <a:t>inseamna</a:t>
            </a:r>
            <a:r>
              <a:rPr lang="en-GB" sz="2000" dirty="0">
                <a:solidFill>
                  <a:srgbClr val="000000"/>
                </a:solidFill>
                <a:latin typeface="Trebuchet MS" pitchFamily="34" charset="0"/>
              </a:rPr>
              <a:t> </a:t>
            </a:r>
            <a:r>
              <a:rPr lang="en-GB" sz="2000" dirty="0" err="1">
                <a:solidFill>
                  <a:srgbClr val="000000"/>
                </a:solidFill>
                <a:latin typeface="Trebuchet MS" pitchFamily="34" charset="0"/>
              </a:rPr>
              <a:t>ca</a:t>
            </a:r>
            <a:r>
              <a:rPr lang="en-GB" sz="2000" dirty="0">
                <a:solidFill>
                  <a:srgbClr val="000000"/>
                </a:solidFill>
                <a:latin typeface="Trebuchet MS" pitchFamily="34" charset="0"/>
              </a:rPr>
              <a:t> </a:t>
            </a:r>
            <a:r>
              <a:rPr lang="en-GB" sz="2000" dirty="0" err="1">
                <a:solidFill>
                  <a:srgbClr val="000000"/>
                </a:solidFill>
                <a:latin typeface="Trebuchet MS" pitchFamily="34" charset="0"/>
              </a:rPr>
              <a:t>trebuie</a:t>
            </a:r>
            <a:r>
              <a:rPr lang="en-GB" sz="2000" dirty="0">
                <a:solidFill>
                  <a:srgbClr val="000000"/>
                </a:solidFill>
                <a:latin typeface="Trebuchet MS" pitchFamily="34" charset="0"/>
              </a:rPr>
              <a:t> </a:t>
            </a:r>
            <a:r>
              <a:rPr lang="en-GB" sz="2000" dirty="0" err="1">
                <a:solidFill>
                  <a:srgbClr val="000000"/>
                </a:solidFill>
                <a:latin typeface="Trebuchet MS" pitchFamily="34" charset="0"/>
              </a:rPr>
              <a:t>sa</a:t>
            </a:r>
            <a:r>
              <a:rPr lang="en-GB" sz="2000" dirty="0">
                <a:solidFill>
                  <a:srgbClr val="000000"/>
                </a:solidFill>
                <a:latin typeface="Trebuchet MS" pitchFamily="34" charset="0"/>
              </a:rPr>
              <a:t> </a:t>
            </a:r>
            <a:r>
              <a:rPr lang="en-GB" sz="2000" dirty="0" err="1">
                <a:solidFill>
                  <a:srgbClr val="000000"/>
                </a:solidFill>
                <a:latin typeface="Trebuchet MS" pitchFamily="34" charset="0"/>
              </a:rPr>
              <a:t>dati</a:t>
            </a:r>
            <a:r>
              <a:rPr lang="en-GB" sz="2000" dirty="0">
                <a:solidFill>
                  <a:srgbClr val="000000"/>
                </a:solidFill>
                <a:latin typeface="Trebuchet MS" pitchFamily="34" charset="0"/>
              </a:rPr>
              <a:t> </a:t>
            </a:r>
            <a:r>
              <a:rPr lang="en-GB" sz="2000" dirty="0" err="1">
                <a:solidFill>
                  <a:srgbClr val="000000"/>
                </a:solidFill>
                <a:latin typeface="Trebuchet MS" pitchFamily="34" charset="0"/>
              </a:rPr>
              <a:t>dovada</a:t>
            </a:r>
            <a:r>
              <a:rPr lang="en-GB" sz="2000" dirty="0">
                <a:solidFill>
                  <a:srgbClr val="000000"/>
                </a:solidFill>
                <a:latin typeface="Trebuchet MS" pitchFamily="34" charset="0"/>
              </a:rPr>
              <a:t> de o </a:t>
            </a:r>
            <a:r>
              <a:rPr lang="en-GB" sz="2000" dirty="0" err="1">
                <a:solidFill>
                  <a:srgbClr val="000000"/>
                </a:solidFill>
                <a:latin typeface="Trebuchet MS" pitchFamily="34" charset="0"/>
              </a:rPr>
              <a:t>precizie</a:t>
            </a:r>
            <a:r>
              <a:rPr lang="en-GB" sz="2000" dirty="0">
                <a:solidFill>
                  <a:srgbClr val="000000"/>
                </a:solidFill>
                <a:latin typeface="Trebuchet MS" pitchFamily="34" charset="0"/>
              </a:rPr>
              <a:t> </a:t>
            </a:r>
            <a:r>
              <a:rPr lang="en-GB" sz="2000" dirty="0" err="1">
                <a:solidFill>
                  <a:srgbClr val="000000"/>
                </a:solidFill>
                <a:latin typeface="Trebuchet MS" pitchFamily="34" charset="0"/>
              </a:rPr>
              <a:t>deosebita</a:t>
            </a:r>
            <a:r>
              <a:rPr lang="en-GB" sz="2000" dirty="0">
                <a:solidFill>
                  <a:srgbClr val="000000"/>
                </a:solidFill>
                <a:latin typeface="Trebuchet MS" pitchFamily="34" charset="0"/>
              </a:rPr>
              <a:t> </a:t>
            </a:r>
            <a:r>
              <a:rPr lang="en-GB" sz="2000" dirty="0" err="1">
                <a:solidFill>
                  <a:srgbClr val="000000"/>
                </a:solidFill>
                <a:latin typeface="Trebuchet MS" pitchFamily="34" charset="0"/>
              </a:rPr>
              <a:t>si</a:t>
            </a:r>
            <a:r>
              <a:rPr lang="en-GB" sz="2000" dirty="0">
                <a:solidFill>
                  <a:srgbClr val="000000"/>
                </a:solidFill>
                <a:latin typeface="Trebuchet MS" pitchFamily="34" charset="0"/>
              </a:rPr>
              <a:t> </a:t>
            </a:r>
            <a:r>
              <a:rPr lang="en-GB" sz="2000" dirty="0" err="1">
                <a:solidFill>
                  <a:srgbClr val="000000"/>
                </a:solidFill>
                <a:latin typeface="Trebuchet MS" pitchFamily="34" charset="0"/>
              </a:rPr>
              <a:t>nici</a:t>
            </a:r>
            <a:r>
              <a:rPr lang="en-GB" sz="2000" dirty="0">
                <a:solidFill>
                  <a:srgbClr val="000000"/>
                </a:solidFill>
                <a:latin typeface="Trebuchet MS" pitchFamily="34" charset="0"/>
              </a:rPr>
              <a:t> nu </a:t>
            </a:r>
            <a:r>
              <a:rPr lang="en-GB" sz="2000" dirty="0" err="1">
                <a:solidFill>
                  <a:srgbClr val="000000"/>
                </a:solidFill>
                <a:latin typeface="Trebuchet MS" pitchFamily="34" charset="0"/>
              </a:rPr>
              <a:t>aveti</a:t>
            </a:r>
            <a:r>
              <a:rPr lang="en-GB" sz="2000" dirty="0">
                <a:solidFill>
                  <a:srgbClr val="000000"/>
                </a:solidFill>
                <a:latin typeface="Trebuchet MS" pitchFamily="34" charset="0"/>
              </a:rPr>
              <a:t> cum </a:t>
            </a:r>
            <a:r>
              <a:rPr lang="en-GB" sz="2000" dirty="0" err="1">
                <a:solidFill>
                  <a:srgbClr val="000000"/>
                </a:solidFill>
                <a:latin typeface="Trebuchet MS" pitchFamily="34" charset="0"/>
              </a:rPr>
              <a:t>sa</a:t>
            </a:r>
            <a:r>
              <a:rPr lang="en-GB" sz="2000" dirty="0">
                <a:solidFill>
                  <a:srgbClr val="000000"/>
                </a:solidFill>
                <a:latin typeface="Trebuchet MS" pitchFamily="34" charset="0"/>
              </a:rPr>
              <a:t> </a:t>
            </a:r>
            <a:r>
              <a:rPr lang="en-GB" sz="2000" dirty="0" err="1">
                <a:solidFill>
                  <a:srgbClr val="000000"/>
                </a:solidFill>
                <a:latin typeface="Trebuchet MS" pitchFamily="34" charset="0"/>
              </a:rPr>
              <a:t>estimati</a:t>
            </a:r>
            <a:r>
              <a:rPr lang="en-GB" sz="2000" dirty="0">
                <a:solidFill>
                  <a:srgbClr val="000000"/>
                </a:solidFill>
                <a:latin typeface="Trebuchet MS" pitchFamily="34" charset="0"/>
              </a:rPr>
              <a:t> cu </a:t>
            </a:r>
            <a:r>
              <a:rPr lang="en-GB" sz="2000" dirty="0" err="1">
                <a:solidFill>
                  <a:srgbClr val="000000"/>
                </a:solidFill>
                <a:latin typeface="Trebuchet MS" pitchFamily="34" charset="0"/>
              </a:rPr>
              <a:t>exactitate</a:t>
            </a:r>
            <a:r>
              <a:rPr lang="en-GB" sz="2000" dirty="0">
                <a:solidFill>
                  <a:srgbClr val="000000"/>
                </a:solidFill>
                <a:latin typeface="Trebuchet MS" pitchFamily="34" charset="0"/>
              </a:rPr>
              <a:t> cum </a:t>
            </a:r>
            <a:r>
              <a:rPr lang="en-GB" sz="2000" dirty="0" err="1">
                <a:solidFill>
                  <a:srgbClr val="000000"/>
                </a:solidFill>
                <a:latin typeface="Trebuchet MS" pitchFamily="34" charset="0"/>
              </a:rPr>
              <a:t>vor</a:t>
            </a:r>
            <a:r>
              <a:rPr lang="en-GB" sz="2000" dirty="0">
                <a:solidFill>
                  <a:srgbClr val="000000"/>
                </a:solidFill>
                <a:latin typeface="Trebuchet MS" pitchFamily="34" charset="0"/>
              </a:rPr>
              <a:t> </a:t>
            </a:r>
            <a:r>
              <a:rPr lang="en-GB" sz="2000" dirty="0" err="1">
                <a:solidFill>
                  <a:srgbClr val="000000"/>
                </a:solidFill>
                <a:latin typeface="Trebuchet MS" pitchFamily="34" charset="0"/>
              </a:rPr>
              <a:t>sta</a:t>
            </a:r>
            <a:r>
              <a:rPr lang="en-GB" sz="2000" dirty="0">
                <a:solidFill>
                  <a:srgbClr val="000000"/>
                </a:solidFill>
                <a:latin typeface="Trebuchet MS" pitchFamily="34" charset="0"/>
              </a:rPr>
              <a:t> </a:t>
            </a:r>
            <a:r>
              <a:rPr lang="en-GB" sz="2000" dirty="0" err="1">
                <a:solidFill>
                  <a:srgbClr val="000000"/>
                </a:solidFill>
                <a:latin typeface="Trebuchet MS" pitchFamily="34" charset="0"/>
              </a:rPr>
              <a:t>lucrurile</a:t>
            </a:r>
            <a:r>
              <a:rPr lang="en-GB" sz="2000" dirty="0">
                <a:solidFill>
                  <a:srgbClr val="000000"/>
                </a:solidFill>
                <a:latin typeface="Trebuchet MS" pitchFamily="34" charset="0"/>
              </a:rPr>
              <a:t> in </a:t>
            </a:r>
            <a:r>
              <a:rPr lang="en-GB" sz="2000" dirty="0" err="1">
                <a:solidFill>
                  <a:srgbClr val="000000"/>
                </a:solidFill>
                <a:latin typeface="Trebuchet MS" pitchFamily="34" charset="0"/>
              </a:rPr>
              <a:t>viitor</a:t>
            </a:r>
            <a:r>
              <a:rPr lang="en-GB" sz="2000" dirty="0">
                <a:solidFill>
                  <a:srgbClr val="000000"/>
                </a:solidFill>
                <a:latin typeface="Trebuchet MS" pitchFamily="34" charset="0"/>
              </a:rPr>
              <a:t>. </a:t>
            </a:r>
            <a:r>
              <a:rPr lang="en-GB" sz="2000" dirty="0" err="1">
                <a:solidFill>
                  <a:srgbClr val="000000"/>
                </a:solidFill>
                <a:latin typeface="Trebuchet MS" pitchFamily="34" charset="0"/>
              </a:rPr>
              <a:t>Puteti</a:t>
            </a:r>
            <a:r>
              <a:rPr lang="en-GB" sz="2000" dirty="0">
                <a:solidFill>
                  <a:srgbClr val="000000"/>
                </a:solidFill>
                <a:latin typeface="Trebuchet MS" pitchFamily="34" charset="0"/>
              </a:rPr>
              <a:t> in </a:t>
            </a:r>
            <a:r>
              <a:rPr lang="en-GB" sz="2000" dirty="0" err="1">
                <a:solidFill>
                  <a:srgbClr val="000000"/>
                </a:solidFill>
                <a:latin typeface="Trebuchet MS" pitchFamily="34" charset="0"/>
              </a:rPr>
              <a:t>schimb</a:t>
            </a:r>
            <a:r>
              <a:rPr lang="en-GB" sz="2000" dirty="0">
                <a:solidFill>
                  <a:srgbClr val="000000"/>
                </a:solidFill>
                <a:latin typeface="Trebuchet MS" pitchFamily="34" charset="0"/>
              </a:rPr>
              <a:t> </a:t>
            </a:r>
            <a:r>
              <a:rPr lang="en-GB" sz="2000" dirty="0" err="1">
                <a:solidFill>
                  <a:srgbClr val="000000"/>
                </a:solidFill>
                <a:latin typeface="Trebuchet MS" pitchFamily="34" charset="0"/>
              </a:rPr>
              <a:t>sa</a:t>
            </a:r>
            <a:r>
              <a:rPr lang="en-GB" sz="2000" dirty="0">
                <a:solidFill>
                  <a:srgbClr val="000000"/>
                </a:solidFill>
                <a:latin typeface="Trebuchet MS" pitchFamily="34" charset="0"/>
              </a:rPr>
              <a:t> </a:t>
            </a:r>
            <a:r>
              <a:rPr lang="en-GB" sz="2000" dirty="0" err="1">
                <a:solidFill>
                  <a:srgbClr val="000000"/>
                </a:solidFill>
                <a:latin typeface="Trebuchet MS" pitchFamily="34" charset="0"/>
              </a:rPr>
              <a:t>oferiti</a:t>
            </a:r>
            <a:r>
              <a:rPr lang="en-GB" sz="2000" dirty="0">
                <a:solidFill>
                  <a:srgbClr val="000000"/>
                </a:solidFill>
                <a:latin typeface="Trebuchet MS" pitchFamily="34" charset="0"/>
              </a:rPr>
              <a:t> cat </a:t>
            </a:r>
            <a:r>
              <a:rPr lang="en-GB" sz="2000" dirty="0" err="1">
                <a:solidFill>
                  <a:srgbClr val="000000"/>
                </a:solidFill>
                <a:latin typeface="Trebuchet MS" pitchFamily="34" charset="0"/>
              </a:rPr>
              <a:t>mai</a:t>
            </a:r>
            <a:r>
              <a:rPr lang="en-GB" sz="2000" dirty="0">
                <a:solidFill>
                  <a:srgbClr val="000000"/>
                </a:solidFill>
                <a:latin typeface="Trebuchet MS" pitchFamily="34" charset="0"/>
              </a:rPr>
              <a:t> </a:t>
            </a:r>
            <a:r>
              <a:rPr lang="en-GB" sz="2000" dirty="0" err="1">
                <a:solidFill>
                  <a:srgbClr val="000000"/>
                </a:solidFill>
                <a:latin typeface="Trebuchet MS" pitchFamily="34" charset="0"/>
              </a:rPr>
              <a:t>multe</a:t>
            </a:r>
            <a:r>
              <a:rPr lang="en-GB" sz="2000" dirty="0">
                <a:solidFill>
                  <a:srgbClr val="000000"/>
                </a:solidFill>
                <a:latin typeface="Trebuchet MS" pitchFamily="34" charset="0"/>
              </a:rPr>
              <a:t> </a:t>
            </a:r>
            <a:r>
              <a:rPr lang="en-GB" sz="2000" dirty="0" err="1">
                <a:solidFill>
                  <a:srgbClr val="000000"/>
                </a:solidFill>
                <a:latin typeface="Trebuchet MS" pitchFamily="34" charset="0"/>
              </a:rPr>
              <a:t>detalii</a:t>
            </a:r>
            <a:r>
              <a:rPr lang="en-GB" sz="2000" dirty="0">
                <a:solidFill>
                  <a:srgbClr val="000000"/>
                </a:solidFill>
                <a:latin typeface="Trebuchet MS" pitchFamily="34" charset="0"/>
              </a:rPr>
              <a:t> </a:t>
            </a:r>
            <a:r>
              <a:rPr lang="en-GB" sz="2000" dirty="0" err="1">
                <a:solidFill>
                  <a:srgbClr val="000000"/>
                </a:solidFill>
                <a:latin typeface="Trebuchet MS" pitchFamily="34" charset="0"/>
              </a:rPr>
              <a:t>si</a:t>
            </a:r>
            <a:r>
              <a:rPr lang="en-GB" sz="2000" dirty="0">
                <a:solidFill>
                  <a:srgbClr val="000000"/>
                </a:solidFill>
                <a:latin typeface="Trebuchet MS" pitchFamily="34" charset="0"/>
              </a:rPr>
              <a:t> </a:t>
            </a:r>
            <a:r>
              <a:rPr lang="en-GB" sz="2000" dirty="0" err="1">
                <a:solidFill>
                  <a:srgbClr val="000000"/>
                </a:solidFill>
                <a:latin typeface="Trebuchet MS" pitchFamily="34" charset="0"/>
              </a:rPr>
              <a:t>cifre</a:t>
            </a:r>
            <a:r>
              <a:rPr lang="en-GB" sz="2000" dirty="0">
                <a:solidFill>
                  <a:srgbClr val="000000"/>
                </a:solidFill>
                <a:latin typeface="Trebuchet MS" pitchFamily="34" charset="0"/>
              </a:rPr>
              <a:t>, </a:t>
            </a:r>
            <a:r>
              <a:rPr lang="en-GB" sz="2000" dirty="0" err="1">
                <a:solidFill>
                  <a:srgbClr val="000000"/>
                </a:solidFill>
                <a:latin typeface="Trebuchet MS" pitchFamily="34" charset="0"/>
              </a:rPr>
              <a:t>toate</a:t>
            </a:r>
            <a:r>
              <a:rPr lang="en-GB" sz="2000" dirty="0">
                <a:solidFill>
                  <a:srgbClr val="000000"/>
                </a:solidFill>
                <a:latin typeface="Trebuchet MS" pitchFamily="34" charset="0"/>
              </a:rPr>
              <a:t> </a:t>
            </a:r>
            <a:r>
              <a:rPr lang="en-GB" sz="2000" dirty="0" err="1">
                <a:solidFill>
                  <a:srgbClr val="000000"/>
                </a:solidFill>
                <a:latin typeface="Trebuchet MS" pitchFamily="34" charset="0"/>
              </a:rPr>
              <a:t>pastrate</a:t>
            </a:r>
            <a:r>
              <a:rPr lang="en-GB" sz="2000" dirty="0">
                <a:solidFill>
                  <a:srgbClr val="000000"/>
                </a:solidFill>
                <a:latin typeface="Trebuchet MS" pitchFamily="34" charset="0"/>
              </a:rPr>
              <a:t> in </a:t>
            </a:r>
            <a:r>
              <a:rPr lang="en-GB" sz="2000" dirty="0" err="1">
                <a:solidFill>
                  <a:srgbClr val="000000"/>
                </a:solidFill>
                <a:latin typeface="Trebuchet MS" pitchFamily="34" charset="0"/>
              </a:rPr>
              <a:t>limite</a:t>
            </a:r>
            <a:r>
              <a:rPr lang="en-GB" sz="2000" dirty="0">
                <a:solidFill>
                  <a:srgbClr val="000000"/>
                </a:solidFill>
                <a:latin typeface="Trebuchet MS" pitchFamily="34" charset="0"/>
              </a:rPr>
              <a:t> </a:t>
            </a:r>
            <a:r>
              <a:rPr lang="en-GB" sz="2000" dirty="0" err="1">
                <a:solidFill>
                  <a:srgbClr val="000000"/>
                </a:solidFill>
                <a:latin typeface="Trebuchet MS" pitchFamily="34" charset="0"/>
              </a:rPr>
              <a:t>rezonabile</a:t>
            </a:r>
            <a:r>
              <a:rPr lang="en-GB" sz="2000" dirty="0">
                <a:solidFill>
                  <a:srgbClr val="000000"/>
                </a:solidFill>
                <a:latin typeface="Trebuchet MS" pitchFamily="34" charset="0"/>
              </a:rPr>
              <a:t> </a:t>
            </a:r>
            <a:r>
              <a:rPr lang="en-GB" sz="2000" dirty="0" err="1">
                <a:solidFill>
                  <a:srgbClr val="000000"/>
                </a:solidFill>
                <a:latin typeface="Trebuchet MS" pitchFamily="34" charset="0"/>
              </a:rPr>
              <a:t>si</a:t>
            </a:r>
            <a:r>
              <a:rPr lang="en-GB" sz="2000" dirty="0">
                <a:solidFill>
                  <a:srgbClr val="000000"/>
                </a:solidFill>
                <a:latin typeface="Trebuchet MS" pitchFamily="34" charset="0"/>
              </a:rPr>
              <a:t> </a:t>
            </a:r>
            <a:r>
              <a:rPr lang="en-GB" sz="2000" dirty="0" err="1">
                <a:solidFill>
                  <a:srgbClr val="000000"/>
                </a:solidFill>
                <a:latin typeface="Trebuchet MS" pitchFamily="34" charset="0"/>
              </a:rPr>
              <a:t>realiste</a:t>
            </a:r>
            <a:r>
              <a:rPr lang="en-GB" sz="2000" dirty="0">
                <a:solidFill>
                  <a:srgbClr val="000000"/>
                </a:solidFill>
                <a:latin typeface="Trebuchet MS" pitchFamily="34" charset="0"/>
              </a:rPr>
              <a:t>.</a:t>
            </a:r>
          </a:p>
          <a:p>
            <a:pPr algn="just" fontAlgn="base"/>
            <a:r>
              <a:rPr lang="en-GB" sz="2000" dirty="0" err="1">
                <a:solidFill>
                  <a:srgbClr val="000000"/>
                </a:solidFill>
                <a:latin typeface="Trebuchet MS" pitchFamily="34" charset="0"/>
              </a:rPr>
              <a:t>Situatia</a:t>
            </a:r>
            <a:r>
              <a:rPr lang="en-GB" sz="2000" dirty="0">
                <a:solidFill>
                  <a:srgbClr val="000000"/>
                </a:solidFill>
                <a:latin typeface="Trebuchet MS" pitchFamily="34" charset="0"/>
              </a:rPr>
              <a:t> </a:t>
            </a:r>
            <a:r>
              <a:rPr lang="en-GB" sz="2000" dirty="0" err="1">
                <a:solidFill>
                  <a:srgbClr val="000000"/>
                </a:solidFill>
                <a:latin typeface="Trebuchet MS" pitchFamily="34" charset="0"/>
              </a:rPr>
              <a:t>financiara</a:t>
            </a:r>
            <a:r>
              <a:rPr lang="en-GB" sz="2000" dirty="0">
                <a:solidFill>
                  <a:srgbClr val="000000"/>
                </a:solidFill>
                <a:latin typeface="Trebuchet MS" pitchFamily="34" charset="0"/>
              </a:rPr>
              <a:t> </a:t>
            </a:r>
            <a:r>
              <a:rPr lang="en-GB" sz="2000" dirty="0" err="1">
                <a:solidFill>
                  <a:srgbClr val="000000"/>
                </a:solidFill>
                <a:latin typeface="Trebuchet MS" pitchFamily="34" charset="0"/>
              </a:rPr>
              <a:t>curenta</a:t>
            </a:r>
            <a:r>
              <a:rPr lang="en-GB" sz="2000" dirty="0">
                <a:solidFill>
                  <a:srgbClr val="000000"/>
                </a:solidFill>
                <a:latin typeface="Trebuchet MS" pitchFamily="34" charset="0"/>
              </a:rPr>
              <a:t> </a:t>
            </a:r>
            <a:r>
              <a:rPr lang="en-GB" sz="2000" dirty="0" err="1">
                <a:solidFill>
                  <a:srgbClr val="000000"/>
                </a:solidFill>
                <a:latin typeface="Trebuchet MS" pitchFamily="34" charset="0"/>
              </a:rPr>
              <a:t>inseamna</a:t>
            </a:r>
            <a:r>
              <a:rPr lang="en-GB" sz="2000" dirty="0">
                <a:solidFill>
                  <a:srgbClr val="000000"/>
                </a:solidFill>
                <a:latin typeface="Trebuchet MS" pitchFamily="34" charset="0"/>
              </a:rPr>
              <a:t> </a:t>
            </a:r>
            <a:r>
              <a:rPr lang="en-GB" sz="2000" dirty="0" err="1">
                <a:solidFill>
                  <a:srgbClr val="000000"/>
                </a:solidFill>
                <a:latin typeface="Trebuchet MS" pitchFamily="34" charset="0"/>
              </a:rPr>
              <a:t>trecerea</a:t>
            </a:r>
            <a:r>
              <a:rPr lang="en-GB" sz="2000" dirty="0">
                <a:solidFill>
                  <a:srgbClr val="000000"/>
                </a:solidFill>
                <a:latin typeface="Trebuchet MS" pitchFamily="34" charset="0"/>
              </a:rPr>
              <a:t> in </a:t>
            </a:r>
            <a:r>
              <a:rPr lang="en-GB" sz="2000" dirty="0" err="1">
                <a:solidFill>
                  <a:srgbClr val="000000"/>
                </a:solidFill>
                <a:latin typeface="Trebuchet MS" pitchFamily="34" charset="0"/>
              </a:rPr>
              <a:t>revista</a:t>
            </a:r>
            <a:r>
              <a:rPr lang="en-GB" sz="2000" dirty="0">
                <a:solidFill>
                  <a:srgbClr val="000000"/>
                </a:solidFill>
                <a:latin typeface="Trebuchet MS" pitchFamily="34" charset="0"/>
              </a:rPr>
              <a:t> a </a:t>
            </a:r>
            <a:r>
              <a:rPr lang="en-GB" sz="2000" dirty="0" err="1">
                <a:solidFill>
                  <a:srgbClr val="000000"/>
                </a:solidFill>
                <a:latin typeface="Trebuchet MS" pitchFamily="34" charset="0"/>
              </a:rPr>
              <a:t>tuturor</a:t>
            </a:r>
            <a:r>
              <a:rPr lang="en-GB" sz="2000" dirty="0">
                <a:solidFill>
                  <a:srgbClr val="000000"/>
                </a:solidFill>
                <a:latin typeface="Trebuchet MS" pitchFamily="34" charset="0"/>
              </a:rPr>
              <a:t> </a:t>
            </a:r>
            <a:r>
              <a:rPr lang="en-GB" sz="2000" dirty="0" err="1">
                <a:solidFill>
                  <a:srgbClr val="000000"/>
                </a:solidFill>
                <a:latin typeface="Trebuchet MS" pitchFamily="34" charset="0"/>
              </a:rPr>
              <a:t>activelor</a:t>
            </a:r>
            <a:r>
              <a:rPr lang="en-GB" sz="2000" dirty="0">
                <a:solidFill>
                  <a:srgbClr val="000000"/>
                </a:solidFill>
                <a:latin typeface="Trebuchet MS" pitchFamily="34" charset="0"/>
              </a:rPr>
              <a:t> </a:t>
            </a:r>
            <a:r>
              <a:rPr lang="en-GB" sz="2000" dirty="0" err="1">
                <a:solidFill>
                  <a:srgbClr val="000000"/>
                </a:solidFill>
                <a:latin typeface="Trebuchet MS" pitchFamily="34" charset="0"/>
              </a:rPr>
              <a:t>si</a:t>
            </a:r>
            <a:r>
              <a:rPr lang="en-GB" sz="2000" dirty="0">
                <a:solidFill>
                  <a:srgbClr val="000000"/>
                </a:solidFill>
                <a:latin typeface="Trebuchet MS" pitchFamily="34" charset="0"/>
              </a:rPr>
              <a:t> </a:t>
            </a:r>
            <a:r>
              <a:rPr lang="en-GB" sz="2000" dirty="0" err="1">
                <a:solidFill>
                  <a:srgbClr val="000000"/>
                </a:solidFill>
                <a:latin typeface="Trebuchet MS" pitchFamily="34" charset="0"/>
              </a:rPr>
              <a:t>pasivelor</a:t>
            </a:r>
            <a:r>
              <a:rPr lang="en-GB" sz="2000" dirty="0">
                <a:solidFill>
                  <a:srgbClr val="000000"/>
                </a:solidFill>
                <a:latin typeface="Trebuchet MS" pitchFamily="34" charset="0"/>
              </a:rPr>
              <a:t> </a:t>
            </a:r>
            <a:r>
              <a:rPr lang="en-GB" sz="2000" dirty="0" err="1">
                <a:solidFill>
                  <a:srgbClr val="000000"/>
                </a:solidFill>
                <a:latin typeface="Trebuchet MS" pitchFamily="34" charset="0"/>
              </a:rPr>
              <a:t>companiei</a:t>
            </a:r>
            <a:r>
              <a:rPr lang="en-GB" sz="2000" dirty="0">
                <a:solidFill>
                  <a:srgbClr val="000000"/>
                </a:solidFill>
                <a:latin typeface="Trebuchet MS" pitchFamily="34" charset="0"/>
              </a:rPr>
              <a:t>. </a:t>
            </a:r>
            <a:r>
              <a:rPr lang="en-GB" sz="2000" dirty="0" err="1">
                <a:solidFill>
                  <a:srgbClr val="000000"/>
                </a:solidFill>
                <a:latin typeface="Trebuchet MS" pitchFamily="34" charset="0"/>
              </a:rPr>
              <a:t>Ce</a:t>
            </a:r>
            <a:r>
              <a:rPr lang="en-GB" sz="2000" dirty="0">
                <a:solidFill>
                  <a:srgbClr val="000000"/>
                </a:solidFill>
                <a:latin typeface="Trebuchet MS" pitchFamily="34" charset="0"/>
              </a:rPr>
              <a:t> </a:t>
            </a:r>
            <a:r>
              <a:rPr lang="en-GB" sz="2000" dirty="0" err="1">
                <a:solidFill>
                  <a:srgbClr val="000000"/>
                </a:solidFill>
                <a:latin typeface="Trebuchet MS" pitchFamily="34" charset="0"/>
              </a:rPr>
              <a:t>anume</a:t>
            </a:r>
            <a:r>
              <a:rPr lang="en-GB" sz="2000" dirty="0">
                <a:solidFill>
                  <a:srgbClr val="000000"/>
                </a:solidFill>
                <a:latin typeface="Trebuchet MS" pitchFamily="34" charset="0"/>
              </a:rPr>
              <a:t> se </a:t>
            </a:r>
            <a:r>
              <a:rPr lang="en-GB" sz="2000" dirty="0" err="1">
                <a:solidFill>
                  <a:srgbClr val="000000"/>
                </a:solidFill>
                <a:latin typeface="Trebuchet MS" pitchFamily="34" charset="0"/>
              </a:rPr>
              <a:t>afla</a:t>
            </a:r>
            <a:r>
              <a:rPr lang="en-GB" sz="2000" dirty="0">
                <a:solidFill>
                  <a:srgbClr val="000000"/>
                </a:solidFill>
                <a:latin typeface="Trebuchet MS" pitchFamily="34" charset="0"/>
              </a:rPr>
              <a:t> in </a:t>
            </a:r>
            <a:r>
              <a:rPr lang="en-GB" sz="2000" dirty="0" err="1">
                <a:solidFill>
                  <a:srgbClr val="000000"/>
                </a:solidFill>
                <a:latin typeface="Trebuchet MS" pitchFamily="34" charset="0"/>
              </a:rPr>
              <a:t>proprietatea</a:t>
            </a:r>
            <a:r>
              <a:rPr lang="en-GB" sz="2000" dirty="0">
                <a:solidFill>
                  <a:srgbClr val="000000"/>
                </a:solidFill>
                <a:latin typeface="Trebuchet MS" pitchFamily="34" charset="0"/>
              </a:rPr>
              <a:t> </a:t>
            </a:r>
            <a:r>
              <a:rPr lang="en-GB" sz="2000" dirty="0" err="1">
                <a:solidFill>
                  <a:srgbClr val="000000"/>
                </a:solidFill>
                <a:latin typeface="Trebuchet MS" pitchFamily="34" charset="0"/>
              </a:rPr>
              <a:t>firmei</a:t>
            </a:r>
            <a:r>
              <a:rPr lang="en-GB" sz="2000" dirty="0">
                <a:solidFill>
                  <a:srgbClr val="000000"/>
                </a:solidFill>
                <a:latin typeface="Trebuchet MS" pitchFamily="34" charset="0"/>
              </a:rPr>
              <a:t> </a:t>
            </a:r>
            <a:r>
              <a:rPr lang="en-GB" sz="2000" dirty="0" err="1">
                <a:solidFill>
                  <a:srgbClr val="000000"/>
                </a:solidFill>
                <a:latin typeface="Trebuchet MS" pitchFamily="34" charset="0"/>
              </a:rPr>
              <a:t>si</a:t>
            </a:r>
            <a:r>
              <a:rPr lang="en-GB" sz="2000" dirty="0">
                <a:solidFill>
                  <a:srgbClr val="000000"/>
                </a:solidFill>
                <a:latin typeface="Trebuchet MS" pitchFamily="34" charset="0"/>
              </a:rPr>
              <a:t> </a:t>
            </a:r>
            <a:r>
              <a:rPr lang="en-GB" sz="2000" dirty="0" err="1">
                <a:solidFill>
                  <a:srgbClr val="000000"/>
                </a:solidFill>
                <a:latin typeface="Trebuchet MS" pitchFamily="34" charset="0"/>
              </a:rPr>
              <a:t>ce</a:t>
            </a:r>
            <a:r>
              <a:rPr lang="en-GB" sz="2000" dirty="0">
                <a:solidFill>
                  <a:srgbClr val="000000"/>
                </a:solidFill>
                <a:latin typeface="Trebuchet MS" pitchFamily="34" charset="0"/>
              </a:rPr>
              <a:t> </a:t>
            </a:r>
            <a:r>
              <a:rPr lang="en-GB" sz="2000" dirty="0" err="1">
                <a:solidFill>
                  <a:srgbClr val="000000"/>
                </a:solidFill>
                <a:latin typeface="Trebuchet MS" pitchFamily="34" charset="0"/>
              </a:rPr>
              <a:t>datoreaza</a:t>
            </a:r>
            <a:r>
              <a:rPr lang="en-GB" sz="2000" dirty="0">
                <a:solidFill>
                  <a:srgbClr val="000000"/>
                </a:solidFill>
                <a:latin typeface="Trebuchet MS" pitchFamily="34" charset="0"/>
              </a:rPr>
              <a:t> </a:t>
            </a:r>
            <a:r>
              <a:rPr lang="en-GB" sz="2000" dirty="0" err="1">
                <a:solidFill>
                  <a:srgbClr val="000000"/>
                </a:solidFill>
                <a:latin typeface="Trebuchet MS" pitchFamily="34" charset="0"/>
              </a:rPr>
              <a:t>unor</a:t>
            </a:r>
            <a:r>
              <a:rPr lang="en-GB" sz="2000" dirty="0">
                <a:solidFill>
                  <a:srgbClr val="000000"/>
                </a:solidFill>
                <a:latin typeface="Trebuchet MS" pitchFamily="34" charset="0"/>
              </a:rPr>
              <a:t> </a:t>
            </a:r>
            <a:r>
              <a:rPr lang="en-GB" sz="2000" dirty="0" err="1">
                <a:solidFill>
                  <a:srgbClr val="000000"/>
                </a:solidFill>
                <a:latin typeface="Trebuchet MS" pitchFamily="34" charset="0"/>
              </a:rPr>
              <a:t>terti</a:t>
            </a:r>
            <a:r>
              <a:rPr lang="en-GB" sz="2000" dirty="0">
                <a:solidFill>
                  <a:srgbClr val="000000"/>
                </a:solidFill>
                <a:latin typeface="Trebuchet MS" pitchFamily="34" charset="0"/>
              </a:rPr>
              <a:t>. </a:t>
            </a:r>
            <a:r>
              <a:rPr lang="en-GB" sz="2000" dirty="0" err="1">
                <a:solidFill>
                  <a:srgbClr val="000000"/>
                </a:solidFill>
                <a:latin typeface="Trebuchet MS" pitchFamily="34" charset="0"/>
              </a:rPr>
              <a:t>Treceti</a:t>
            </a:r>
            <a:r>
              <a:rPr lang="en-GB" sz="2000" dirty="0">
                <a:solidFill>
                  <a:srgbClr val="000000"/>
                </a:solidFill>
                <a:latin typeface="Trebuchet MS" pitchFamily="34" charset="0"/>
              </a:rPr>
              <a:t> </a:t>
            </a:r>
            <a:r>
              <a:rPr lang="en-GB" sz="2000" dirty="0" err="1">
                <a:solidFill>
                  <a:srgbClr val="000000"/>
                </a:solidFill>
                <a:latin typeface="Trebuchet MS" pitchFamily="34" charset="0"/>
              </a:rPr>
              <a:t>apoi</a:t>
            </a:r>
            <a:r>
              <a:rPr lang="en-GB" sz="2000" dirty="0">
                <a:solidFill>
                  <a:srgbClr val="000000"/>
                </a:solidFill>
                <a:latin typeface="Trebuchet MS" pitchFamily="34" charset="0"/>
              </a:rPr>
              <a:t> la </a:t>
            </a:r>
            <a:r>
              <a:rPr lang="en-GB" sz="2000" dirty="0" err="1">
                <a:solidFill>
                  <a:srgbClr val="000000"/>
                </a:solidFill>
                <a:latin typeface="Trebuchet MS" pitchFamily="34" charset="0"/>
              </a:rPr>
              <a:t>estimarile</a:t>
            </a:r>
            <a:r>
              <a:rPr lang="en-GB" sz="2000" dirty="0">
                <a:solidFill>
                  <a:srgbClr val="000000"/>
                </a:solidFill>
                <a:latin typeface="Trebuchet MS" pitchFamily="34" charset="0"/>
              </a:rPr>
              <a:t> de profit </a:t>
            </a:r>
            <a:r>
              <a:rPr lang="en-GB" sz="2000" dirty="0" err="1">
                <a:solidFill>
                  <a:srgbClr val="000000"/>
                </a:solidFill>
                <a:latin typeface="Trebuchet MS" pitchFamily="34" charset="0"/>
              </a:rPr>
              <a:t>si</a:t>
            </a:r>
            <a:r>
              <a:rPr lang="en-GB" sz="2000" dirty="0">
                <a:solidFill>
                  <a:srgbClr val="000000"/>
                </a:solidFill>
                <a:latin typeface="Trebuchet MS" pitchFamily="34" charset="0"/>
              </a:rPr>
              <a:t> </a:t>
            </a:r>
            <a:r>
              <a:rPr lang="en-GB" sz="2000" dirty="0" err="1">
                <a:solidFill>
                  <a:srgbClr val="000000"/>
                </a:solidFill>
                <a:latin typeface="Trebuchet MS" pitchFamily="34" charset="0"/>
              </a:rPr>
              <a:t>pierderi</a:t>
            </a:r>
            <a:r>
              <a:rPr lang="en-GB" sz="2000" dirty="0">
                <a:solidFill>
                  <a:srgbClr val="000000"/>
                </a:solidFill>
                <a:latin typeface="Trebuchet MS" pitchFamily="34" charset="0"/>
              </a:rPr>
              <a:t>. </a:t>
            </a:r>
            <a:r>
              <a:rPr lang="en-GB" sz="2000" dirty="0" err="1">
                <a:solidFill>
                  <a:srgbClr val="000000"/>
                </a:solidFill>
                <a:latin typeface="Trebuchet MS" pitchFamily="34" charset="0"/>
              </a:rPr>
              <a:t>Vorbim</a:t>
            </a:r>
            <a:r>
              <a:rPr lang="en-GB" sz="2000" dirty="0">
                <a:solidFill>
                  <a:srgbClr val="000000"/>
                </a:solidFill>
                <a:latin typeface="Trebuchet MS" pitchFamily="34" charset="0"/>
              </a:rPr>
              <a:t> </a:t>
            </a:r>
            <a:r>
              <a:rPr lang="en-GB" sz="2000" dirty="0" err="1">
                <a:solidFill>
                  <a:srgbClr val="000000"/>
                </a:solidFill>
                <a:latin typeface="Trebuchet MS" pitchFamily="34" charset="0"/>
              </a:rPr>
              <a:t>aici</a:t>
            </a:r>
            <a:r>
              <a:rPr lang="en-GB" sz="2000" dirty="0">
                <a:solidFill>
                  <a:srgbClr val="000000"/>
                </a:solidFill>
                <a:latin typeface="Trebuchet MS" pitchFamily="34" charset="0"/>
              </a:rPr>
              <a:t> de </a:t>
            </a:r>
            <a:r>
              <a:rPr lang="en-GB" sz="2000" dirty="0" err="1">
                <a:solidFill>
                  <a:srgbClr val="000000"/>
                </a:solidFill>
                <a:latin typeface="Trebuchet MS" pitchFamily="34" charset="0"/>
              </a:rPr>
              <a:t>estimari</a:t>
            </a:r>
            <a:r>
              <a:rPr lang="en-GB" sz="2000" dirty="0">
                <a:solidFill>
                  <a:srgbClr val="000000"/>
                </a:solidFill>
                <a:latin typeface="Trebuchet MS" pitchFamily="34" charset="0"/>
              </a:rPr>
              <a:t> ale </a:t>
            </a:r>
            <a:r>
              <a:rPr lang="en-GB" sz="2000" dirty="0" err="1">
                <a:solidFill>
                  <a:srgbClr val="000000"/>
                </a:solidFill>
                <a:latin typeface="Trebuchet MS" pitchFamily="34" charset="0"/>
              </a:rPr>
              <a:t>vanzarilor</a:t>
            </a:r>
            <a:r>
              <a:rPr lang="en-GB" sz="2000" dirty="0">
                <a:solidFill>
                  <a:srgbClr val="000000"/>
                </a:solidFill>
                <a:latin typeface="Trebuchet MS" pitchFamily="34" charset="0"/>
              </a:rPr>
              <a:t>, </a:t>
            </a:r>
            <a:r>
              <a:rPr lang="en-GB" sz="2000" dirty="0" err="1">
                <a:solidFill>
                  <a:srgbClr val="000000"/>
                </a:solidFill>
                <a:latin typeface="Trebuchet MS" pitchFamily="34" charset="0"/>
              </a:rPr>
              <a:t>veniturilor</a:t>
            </a:r>
            <a:r>
              <a:rPr lang="en-GB" sz="2000" dirty="0">
                <a:solidFill>
                  <a:srgbClr val="000000"/>
                </a:solidFill>
                <a:latin typeface="Trebuchet MS" pitchFamily="34" charset="0"/>
              </a:rPr>
              <a:t> </a:t>
            </a:r>
            <a:r>
              <a:rPr lang="en-GB" sz="2000" dirty="0" err="1">
                <a:solidFill>
                  <a:srgbClr val="000000"/>
                </a:solidFill>
                <a:latin typeface="Trebuchet MS" pitchFamily="34" charset="0"/>
              </a:rPr>
              <a:t>si</a:t>
            </a:r>
            <a:r>
              <a:rPr lang="en-GB" sz="2000" dirty="0">
                <a:solidFill>
                  <a:srgbClr val="000000"/>
                </a:solidFill>
                <a:latin typeface="Trebuchet MS" pitchFamily="34" charset="0"/>
              </a:rPr>
              <a:t> </a:t>
            </a:r>
            <a:r>
              <a:rPr lang="en-GB" sz="2000" dirty="0" err="1">
                <a:solidFill>
                  <a:srgbClr val="000000"/>
                </a:solidFill>
                <a:latin typeface="Trebuchet MS" pitchFamily="34" charset="0"/>
              </a:rPr>
              <a:t>cheltuielilor</a:t>
            </a:r>
            <a:r>
              <a:rPr lang="en-GB" sz="2000" dirty="0">
                <a:solidFill>
                  <a:srgbClr val="000000"/>
                </a:solidFill>
                <a:latin typeface="Trebuchet MS" pitchFamily="34" charset="0"/>
              </a:rPr>
              <a:t> </a:t>
            </a:r>
            <a:r>
              <a:rPr lang="en-GB" sz="2000" dirty="0" err="1">
                <a:solidFill>
                  <a:srgbClr val="000000"/>
                </a:solidFill>
                <a:latin typeface="Trebuchet MS" pitchFamily="34" charset="0"/>
              </a:rPr>
              <a:t>pe</a:t>
            </a:r>
            <a:r>
              <a:rPr lang="en-GB" sz="2000" dirty="0">
                <a:solidFill>
                  <a:srgbClr val="000000"/>
                </a:solidFill>
                <a:latin typeface="Trebuchet MS" pitchFamily="34" charset="0"/>
              </a:rPr>
              <a:t> o </a:t>
            </a:r>
            <a:r>
              <a:rPr lang="en-GB" sz="2000" dirty="0" err="1">
                <a:solidFill>
                  <a:srgbClr val="000000"/>
                </a:solidFill>
                <a:latin typeface="Trebuchet MS" pitchFamily="34" charset="0"/>
              </a:rPr>
              <a:t>perioada</a:t>
            </a:r>
            <a:r>
              <a:rPr lang="en-GB" sz="2000" dirty="0">
                <a:solidFill>
                  <a:srgbClr val="000000"/>
                </a:solidFill>
                <a:latin typeface="Trebuchet MS" pitchFamily="34" charset="0"/>
              </a:rPr>
              <a:t> de </a:t>
            </a:r>
            <a:r>
              <a:rPr lang="en-GB" sz="2000" dirty="0" err="1">
                <a:solidFill>
                  <a:srgbClr val="000000"/>
                </a:solidFill>
                <a:latin typeface="Trebuchet MS" pitchFamily="34" charset="0"/>
              </a:rPr>
              <a:t>pana</a:t>
            </a:r>
            <a:r>
              <a:rPr lang="en-GB" sz="2000" dirty="0">
                <a:solidFill>
                  <a:srgbClr val="000000"/>
                </a:solidFill>
                <a:latin typeface="Trebuchet MS" pitchFamily="34" charset="0"/>
              </a:rPr>
              <a:t> la 3 </a:t>
            </a:r>
            <a:r>
              <a:rPr lang="en-GB" sz="2000" dirty="0" err="1">
                <a:solidFill>
                  <a:srgbClr val="000000"/>
                </a:solidFill>
                <a:latin typeface="Trebuchet MS" pitchFamily="34" charset="0"/>
              </a:rPr>
              <a:t>ani</a:t>
            </a:r>
            <a:r>
              <a:rPr lang="en-GB" sz="2000" dirty="0">
                <a:solidFill>
                  <a:srgbClr val="000000"/>
                </a:solidFill>
                <a:latin typeface="Trebuchet MS" pitchFamily="34" charset="0"/>
              </a:rPr>
              <a:t>.</a:t>
            </a:r>
            <a:endParaRPr lang="en-GB" sz="2000" b="0" i="0" dirty="0">
              <a:solidFill>
                <a:srgbClr val="000000"/>
              </a:solidFill>
              <a:effectLst/>
              <a:latin typeface="Trebuchet MS" pitchFamily="34" charset="0"/>
            </a:endParaRPr>
          </a:p>
        </p:txBody>
      </p:sp>
    </p:spTree>
    <p:extLst>
      <p:ext uri="{BB962C8B-B14F-4D97-AF65-F5344CB8AC3E}">
        <p14:creationId xmlns:p14="http://schemas.microsoft.com/office/powerpoint/2010/main" val="1595315110"/>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399" y="645761"/>
            <a:ext cx="11892455" cy="5944225"/>
          </a:xfrm>
        </p:spPr>
        <p:txBody>
          <a:bodyPr>
            <a:normAutofit/>
          </a:bodyPr>
          <a:lstStyle/>
          <a:p>
            <a:pPr algn="just" fontAlgn="base"/>
            <a:r>
              <a:rPr lang="vi-VN" sz="2000" dirty="0">
                <a:latin typeface="Merriweather"/>
              </a:rPr>
              <a:t>Orice afacere, indiferent de stadiul în care se află (plan, start-up, creștere, maturitate etc.), trebuie să identifice posibilele modalități ce pot fi utilizate în scopul finanțării activității sale (fie că este vorba de capitalul de început, activitatea curentă sau de investiții). Astfel, pe lângă binecunoscutele surse de finanțare reprezentate de acționari și de instituțiile de credit, vom încerca să arătăm în cele ce urmează că există și alte modalități prin care o întreprindere poate obține capitalul necesar pentru îndeplinirea obiectivelor sale.</a:t>
            </a:r>
          </a:p>
          <a:p>
            <a:pPr algn="just" fontAlgn="base"/>
            <a:r>
              <a:rPr lang="vi-VN" sz="2000" dirty="0">
                <a:latin typeface="Merriweather"/>
              </a:rPr>
              <a:t>Așa cum se știe, se disting două mari forme de finanțare, respectiv finanțarea prin </a:t>
            </a:r>
            <a:r>
              <a:rPr lang="vi-VN" sz="2000" b="1" dirty="0">
                <a:latin typeface="inherit"/>
              </a:rPr>
              <a:t>intermediul acționarilor (aport la capital)</a:t>
            </a:r>
            <a:r>
              <a:rPr lang="vi-VN" sz="2000" dirty="0">
                <a:latin typeface="Merriweather"/>
              </a:rPr>
              <a:t> și cea </a:t>
            </a:r>
            <a:r>
              <a:rPr lang="vi-VN" sz="2000" b="1" dirty="0">
                <a:latin typeface="inherit"/>
              </a:rPr>
              <a:t>prin îndatorare</a:t>
            </a:r>
            <a:r>
              <a:rPr lang="vi-VN" sz="2000" dirty="0">
                <a:latin typeface="Merriweather"/>
              </a:rPr>
              <a:t> (forma cea mai cunoscută fiind creditul bancar). Fiecare dintre aceste două categorii se poate manifesta sub mai multe forme. În afară de acestea, mai există și alte surse de finanțare, între care se remarcă leasing-ul, fondurile nerambursabile, creditele de la furnizori și clienți, dar și cele contra efectelor de comerț.</a:t>
            </a:r>
          </a:p>
          <a:p>
            <a:endParaRPr lang="en-GB" dirty="0"/>
          </a:p>
        </p:txBody>
      </p:sp>
      <p:sp>
        <p:nvSpPr>
          <p:cNvPr id="3" name="Title 2"/>
          <p:cNvSpPr>
            <a:spLocks noGrp="1"/>
          </p:cNvSpPr>
          <p:nvPr>
            <p:ph type="title"/>
          </p:nvPr>
        </p:nvSpPr>
        <p:spPr>
          <a:xfrm>
            <a:off x="262759" y="290403"/>
            <a:ext cx="10972800" cy="623996"/>
          </a:xfrm>
        </p:spPr>
        <p:txBody>
          <a:bodyPr>
            <a:normAutofit fontScale="90000"/>
          </a:bodyPr>
          <a:lstStyle/>
          <a:p>
            <a:pPr fontAlgn="base"/>
            <a:r>
              <a:rPr lang="vi-VN" sz="2700" dirty="0">
                <a:solidFill>
                  <a:srgbClr val="000000"/>
                </a:solidFill>
                <a:effectLst/>
                <a:latin typeface="Euclid Font Family"/>
              </a:rPr>
              <a:t>Surse de finanțare: Ce trebuie să alegi pentru afacerea ta?</a:t>
            </a:r>
            <a:r>
              <a:rPr lang="vi-VN" dirty="0">
                <a:solidFill>
                  <a:srgbClr val="000000"/>
                </a:solidFill>
                <a:effectLst/>
                <a:latin typeface="Euclid Font Family"/>
              </a:rPr>
              <a:t/>
            </a:r>
            <a:br>
              <a:rPr lang="vi-VN" dirty="0">
                <a:solidFill>
                  <a:srgbClr val="000000"/>
                </a:solidFill>
                <a:effectLst/>
                <a:latin typeface="Euclid Font Family"/>
              </a:rPr>
            </a:b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74111" y="4295775"/>
            <a:ext cx="3090206" cy="2030388"/>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23966" y="4295773"/>
            <a:ext cx="4531701" cy="2537753"/>
          </a:xfrm>
          <a:prstGeom prst="rect">
            <a:avLst/>
          </a:prstGeom>
        </p:spPr>
      </p:pic>
    </p:spTree>
    <p:extLst>
      <p:ext uri="{BB962C8B-B14F-4D97-AF65-F5344CB8AC3E}">
        <p14:creationId xmlns:p14="http://schemas.microsoft.com/office/powerpoint/2010/main" val="15447130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582698"/>
            <a:ext cx="11948784" cy="5723509"/>
          </a:xfrm>
        </p:spPr>
        <p:txBody>
          <a:bodyPr>
            <a:noAutofit/>
          </a:bodyPr>
          <a:lstStyle/>
          <a:p>
            <a:pPr marL="109728" indent="0" algn="just" fontAlgn="base">
              <a:buNone/>
            </a:pPr>
            <a:r>
              <a:rPr lang="vi-VN" sz="1800" dirty="0">
                <a:latin typeface="Merriweather"/>
              </a:rPr>
              <a:t>În ceea ce privește </a:t>
            </a:r>
            <a:r>
              <a:rPr lang="vi-VN" sz="1800" b="1" dirty="0">
                <a:latin typeface="inherit"/>
              </a:rPr>
              <a:t>finanțarea prin aport la capital</a:t>
            </a:r>
            <a:r>
              <a:rPr lang="vi-VN" sz="1800" dirty="0">
                <a:latin typeface="Merriweather"/>
              </a:rPr>
              <a:t>, există o multitudine de alternative ce pot fi avute în vedere atât în faza de început a firmei, cât și ulterior, după cum </a:t>
            </a:r>
            <a:r>
              <a:rPr lang="vi-VN" sz="1800" dirty="0" smtClean="0">
                <a:latin typeface="Merriweather"/>
              </a:rPr>
              <a:t>urmează:</a:t>
            </a:r>
            <a:endParaRPr lang="en-US" sz="1800" dirty="0" smtClean="0">
              <a:latin typeface="Merriweather"/>
            </a:endParaRPr>
          </a:p>
          <a:p>
            <a:pPr marL="109728" indent="0" algn="just" fontAlgn="base">
              <a:buNone/>
            </a:pPr>
            <a:r>
              <a:rPr lang="vi-VN" sz="1800" b="1" dirty="0" smtClean="0">
                <a:latin typeface="Euclid Font Family"/>
              </a:rPr>
              <a:t>1</a:t>
            </a:r>
            <a:r>
              <a:rPr lang="vi-VN" sz="1800" b="1" dirty="0">
                <a:latin typeface="Euclid Font Family"/>
              </a:rPr>
              <a:t>. Finanțarea de la rude și cunoștințe</a:t>
            </a:r>
          </a:p>
          <a:p>
            <a:pPr algn="just" fontAlgn="base"/>
            <a:r>
              <a:rPr lang="vi-VN" sz="1800" dirty="0">
                <a:latin typeface="Merriweather"/>
              </a:rPr>
              <a:t>Reprezintă o formă de finanțare privată, deși criteriul pe baza cărora se obțin fondurile nu este (de regulă) cel al viabilității (profitabilității) afacerii, ci mai degrabă este relația pe plan personal cu antreprenorul. În orice caz, procedura de obținere a fondurilor ar trebui să se realizeze în aceeași manieră în care s-ar fi realizat dacă am fi vorbit despre orice investitor, adică prin aport la capital, aportorul urmând a primi acțiuni care să ateste contribuția sa. Desigur, înainte de acest pas, antreprenorul poate apela și la fondurile de care el însuși dispune. Această opțiune se poate regăsi și sub forma îndatorării, astfel că sumele obținute pe această cale vor trebui rambursate (de cele mai multe ori doar suma împrumutată – sau principalul – se înapoiază, dobânzile fiind inexistente sau nesemnificative în acest caz).</a:t>
            </a:r>
          </a:p>
          <a:p>
            <a:pPr marL="109728" indent="0" algn="just" fontAlgn="base">
              <a:buNone/>
            </a:pPr>
            <a:r>
              <a:rPr lang="vi-VN" sz="1800" b="1" dirty="0">
                <a:latin typeface="Euclid Font Family"/>
              </a:rPr>
              <a:t>2. Fondurile de capital privat (private equity) și cele de capital de risc (venture capital)</a:t>
            </a:r>
          </a:p>
          <a:p>
            <a:pPr algn="just" fontAlgn="base"/>
            <a:r>
              <a:rPr lang="vi-VN" sz="1800" dirty="0">
                <a:latin typeface="Merriweather"/>
              </a:rPr>
              <a:t>Sunt investitori instituționali (bănci, fonduri de pensii, companii de asigurare, fonduri mutuale etc.) sau individuali ce acordă finanțare (de regulă) firmelor aflate la început de drum (start-up) despre care se crede că vor fi profitabile pe termen lung. Aceste infuzii de capital pot fi astfel utilizate pentru investiții în tehnologia necesară derulării activății, pentru achiziționarea unor companii cu profil similar, dar și pentru solidizarea bilanțului. De menționat că aceste investiții nu îmbracă totdeauna formă financiară (cash), ci se pot concretiza și în expertiză managerială sau tehnică (know – how).</a:t>
            </a:r>
          </a:p>
          <a:p>
            <a:pPr algn="just"/>
            <a:endParaRPr lang="en-GB" sz="1800" dirty="0"/>
          </a:p>
        </p:txBody>
      </p:sp>
      <p:sp>
        <p:nvSpPr>
          <p:cNvPr id="3" name="Title 2"/>
          <p:cNvSpPr>
            <a:spLocks noGrp="1"/>
          </p:cNvSpPr>
          <p:nvPr>
            <p:ph type="title"/>
          </p:nvPr>
        </p:nvSpPr>
        <p:spPr>
          <a:xfrm>
            <a:off x="120869" y="132748"/>
            <a:ext cx="10972800" cy="482107"/>
          </a:xfrm>
        </p:spPr>
        <p:txBody>
          <a:bodyPr>
            <a:normAutofit/>
          </a:bodyPr>
          <a:lstStyle/>
          <a:p>
            <a:pPr fontAlgn="base"/>
            <a:r>
              <a:rPr lang="en-GB" sz="2400" dirty="0" err="1">
                <a:effectLst>
                  <a:outerShdw blurRad="38100" dist="38100" dir="2700000" algn="tl">
                    <a:srgbClr val="000000">
                      <a:alpha val="43137"/>
                    </a:srgbClr>
                  </a:outerShdw>
                </a:effectLst>
              </a:rPr>
              <a:t>Finanțarea</a:t>
            </a:r>
            <a:r>
              <a:rPr lang="en-GB" sz="2400" dirty="0">
                <a:effectLst>
                  <a:outerShdw blurRad="38100" dist="38100" dir="2700000" algn="tl">
                    <a:srgbClr val="000000">
                      <a:alpha val="43137"/>
                    </a:srgbClr>
                  </a:outerShdw>
                </a:effectLst>
              </a:rPr>
              <a:t> </a:t>
            </a:r>
            <a:r>
              <a:rPr lang="en-GB" sz="2400" dirty="0" err="1">
                <a:effectLst>
                  <a:outerShdw blurRad="38100" dist="38100" dir="2700000" algn="tl">
                    <a:srgbClr val="000000">
                      <a:alpha val="43137"/>
                    </a:srgbClr>
                  </a:outerShdw>
                </a:effectLst>
              </a:rPr>
              <a:t>prin</a:t>
            </a:r>
            <a:r>
              <a:rPr lang="en-GB" sz="2400" dirty="0">
                <a:effectLst>
                  <a:outerShdw blurRad="38100" dist="38100" dir="2700000" algn="tl">
                    <a:srgbClr val="000000">
                      <a:alpha val="43137"/>
                    </a:srgbClr>
                  </a:outerShdw>
                </a:effectLst>
              </a:rPr>
              <a:t> </a:t>
            </a:r>
            <a:r>
              <a:rPr lang="en-GB" sz="2400" dirty="0" err="1">
                <a:effectLst>
                  <a:outerShdw blurRad="38100" dist="38100" dir="2700000" algn="tl">
                    <a:srgbClr val="000000">
                      <a:alpha val="43137"/>
                    </a:srgbClr>
                  </a:outerShdw>
                </a:effectLst>
              </a:rPr>
              <a:t>aport</a:t>
            </a:r>
            <a:r>
              <a:rPr lang="en-GB" sz="2400" dirty="0">
                <a:effectLst>
                  <a:outerShdw blurRad="38100" dist="38100" dir="2700000" algn="tl">
                    <a:srgbClr val="000000">
                      <a:alpha val="43137"/>
                    </a:srgbClr>
                  </a:outerShdw>
                </a:effectLst>
              </a:rPr>
              <a:t> la </a:t>
            </a:r>
            <a:r>
              <a:rPr lang="en-GB" sz="2400" dirty="0" smtClean="0">
                <a:effectLst>
                  <a:outerShdw blurRad="38100" dist="38100" dir="2700000" algn="tl">
                    <a:srgbClr val="000000">
                      <a:alpha val="43137"/>
                    </a:srgbClr>
                  </a:outerShdw>
                </a:effectLst>
              </a:rPr>
              <a:t>capital</a:t>
            </a:r>
            <a:endParaRPr lang="en-GB" sz="2400" dirty="0">
              <a:effectLst>
                <a:outerShdw blurRad="38100" dist="38100" dir="2700000" algn="tl">
                  <a:srgbClr val="000000">
                    <a:alpha val="43137"/>
                  </a:srgbClr>
                </a:outerShdw>
              </a:effectLst>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99920" y="5565228"/>
            <a:ext cx="1792080" cy="1284888"/>
          </a:xfrm>
          <a:prstGeom prst="rect">
            <a:avLst/>
          </a:prstGeom>
        </p:spPr>
      </p:pic>
    </p:spTree>
    <p:extLst>
      <p:ext uri="{BB962C8B-B14F-4D97-AF65-F5344CB8AC3E}">
        <p14:creationId xmlns:p14="http://schemas.microsoft.com/office/powerpoint/2010/main" val="1113159419"/>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0"/>
            <a:ext cx="12076386" cy="6338364"/>
          </a:xfrm>
        </p:spPr>
        <p:txBody>
          <a:bodyPr>
            <a:normAutofit/>
          </a:bodyPr>
          <a:lstStyle/>
          <a:p>
            <a:pPr marL="109728" indent="0" algn="just" fontAlgn="base">
              <a:buNone/>
            </a:pPr>
            <a:r>
              <a:rPr lang="vi-VN" sz="2000" b="1" dirty="0">
                <a:latin typeface="Euclid Font Family"/>
              </a:rPr>
              <a:t>3. Îngerii afacerilor (business angels/angels investors)</a:t>
            </a:r>
          </a:p>
          <a:p>
            <a:pPr algn="just" fontAlgn="base"/>
            <a:r>
              <a:rPr lang="vi-VN" sz="2000" dirty="0">
                <a:latin typeface="Merriweather"/>
              </a:rPr>
              <a:t>Sunt investitori privați (cu o avere individuală însemnată), foști sau actuali antreprenori, care plasează fonduri în companii aflate în primele stadii ale existenței și care prezintă potențial de creștere. Exact ca în cazul precedent, dobândesc participații la capital, putând influența pozitiv afacerea prin experiența care acompaniază fondurile investite. Principala diferență între un business angel și fondurile menționate la punctul precedent este aceea că primii sunt mai interesați să ajute compania să se dezvolte decât să obțină profit. Totuși, un dezavantaj este acela că fondurile investite nu acoperă de cele mai multe ori necesarul de finanțare, motiv pentru care apelul la alte surse este necesar.</a:t>
            </a:r>
          </a:p>
          <a:p>
            <a:pPr marL="109728" indent="0" algn="just" fontAlgn="base">
              <a:buNone/>
            </a:pPr>
            <a:r>
              <a:rPr lang="vi-VN" sz="2000" b="1" dirty="0">
                <a:latin typeface="Euclid Font Family"/>
              </a:rPr>
              <a:t>4. Emisiunea de acțiuni (finanțarea prin piața de capital)</a:t>
            </a:r>
          </a:p>
          <a:p>
            <a:pPr algn="just" fontAlgn="base"/>
            <a:r>
              <a:rPr lang="vi-VN" sz="2000" dirty="0">
                <a:latin typeface="Merriweather"/>
              </a:rPr>
              <a:t>Această modalitate de a atrage finanțare este caracteristică mai ales companiilor mari (prin listarea la bursă), dar se poate constitui o variantă și pentru întreprinderile mici și mijlocii (bursele au creat piețe alternative pe care aceste companii se pot lista). Desigur, acest proces presupune parcurgerea unor etape bine </a:t>
            </a:r>
            <a:r>
              <a:rPr lang="vi-VN" sz="2000" dirty="0" smtClean="0">
                <a:latin typeface="Merriweather"/>
              </a:rPr>
              <a:t>definite. </a:t>
            </a:r>
            <a:r>
              <a:rPr lang="vi-VN" sz="2000" dirty="0">
                <a:latin typeface="Merriweather"/>
              </a:rPr>
              <a:t>Emisiunea de acțiuni are avantajul de a putea mobiliza fonduri de la toți investorii interesați de societatea respectivă, însă are dezavantajul de a reduce din ponderea de participare la capital a vechilor acționari, motiv pentru care societățile de  mici dimensiuni preferă proceduri care să prezerve structura acționariatului (listarea tehnică și plasamentul privat) și implicit puterea decizională.</a:t>
            </a:r>
          </a:p>
          <a:p>
            <a:endParaRPr lang="en-GB" sz="20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439275" y="5070749"/>
            <a:ext cx="2752725" cy="1666875"/>
          </a:xfrm>
          <a:prstGeom prst="rect">
            <a:avLst/>
          </a:prstGeom>
        </p:spPr>
      </p:pic>
    </p:spTree>
    <p:extLst>
      <p:ext uri="{BB962C8B-B14F-4D97-AF65-F5344CB8AC3E}">
        <p14:creationId xmlns:p14="http://schemas.microsoft.com/office/powerpoint/2010/main" val="1853816374"/>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20869" y="740353"/>
            <a:ext cx="11876690" cy="5896930"/>
          </a:xfrm>
        </p:spPr>
        <p:txBody>
          <a:bodyPr>
            <a:normAutofit/>
          </a:bodyPr>
          <a:lstStyle/>
          <a:p>
            <a:pPr algn="just" fontAlgn="base"/>
            <a:r>
              <a:rPr lang="vi-VN" sz="2000" dirty="0">
                <a:latin typeface="Merriweather"/>
              </a:rPr>
              <a:t>Pe de altă parte, </a:t>
            </a:r>
            <a:r>
              <a:rPr lang="vi-VN" sz="2000" b="1" dirty="0">
                <a:latin typeface="inherit"/>
              </a:rPr>
              <a:t>finanțarea prin îndatorare</a:t>
            </a:r>
            <a:r>
              <a:rPr lang="vi-VN" sz="2000" dirty="0">
                <a:latin typeface="Merriweather"/>
              </a:rPr>
              <a:t> are dezavantajul returnării sumelor obținute (plus dobânda), însă are avantajul că nu afectează în niciun fel procesul decizional (însă există consecințe – restricții ce pot fi impuse – în cazul neutilizării fondurilor împrumutate în acord cu scopul declarat sau dacă firma are dificultăți în a-și onora obligațiile asumate). Principalele opțiuni când vorbim despre această modalitate de a obține capitalul necesar sunt:</a:t>
            </a:r>
          </a:p>
          <a:p>
            <a:pPr marL="109728" indent="0" algn="just" fontAlgn="base">
              <a:buNone/>
            </a:pPr>
            <a:r>
              <a:rPr lang="vi-VN" sz="2000" b="1" dirty="0">
                <a:latin typeface="Euclid Font Family"/>
              </a:rPr>
              <a:t>1. Finanțarea bancară</a:t>
            </a:r>
          </a:p>
          <a:p>
            <a:pPr algn="just" fontAlgn="base"/>
            <a:r>
              <a:rPr lang="vi-VN" sz="2000" dirty="0">
                <a:latin typeface="Merriweather"/>
              </a:rPr>
              <a:t>Este caracteristică îndeosebi întreprinderilor aflate în faze de creștere sau la maturitate, deoarece riscul nerambursării este considerat ca fiind mai mic (sau cel puțin acceptabil). Firmele aflate în stadiu de proiect sau nou-înființare pot accesa un credit în condițiile în care reușesc să convingă reprezentanții băncii de succesul pe care îl va avea afacerea odată ce a fost pusă în aplicare ideea. De menționat ar fi că aceasta este </a:t>
            </a:r>
            <a:r>
              <a:rPr lang="vi-VN" sz="2000" b="1" dirty="0">
                <a:latin typeface="inherit"/>
              </a:rPr>
              <a:t>cea mai răspândită (și mai cunoscută) formă de finanțare prin îndatorare.</a:t>
            </a:r>
            <a:endParaRPr lang="vi-VN" sz="2000" dirty="0">
              <a:latin typeface="Merriweather"/>
            </a:endParaRPr>
          </a:p>
          <a:p>
            <a:pPr algn="just"/>
            <a:endParaRPr lang="en-GB" sz="2000" dirty="0"/>
          </a:p>
        </p:txBody>
      </p:sp>
      <p:sp>
        <p:nvSpPr>
          <p:cNvPr id="3" name="Title 2"/>
          <p:cNvSpPr>
            <a:spLocks noGrp="1"/>
          </p:cNvSpPr>
          <p:nvPr>
            <p:ph type="title"/>
          </p:nvPr>
        </p:nvSpPr>
        <p:spPr>
          <a:xfrm>
            <a:off x="136634" y="243108"/>
            <a:ext cx="10972800" cy="623996"/>
          </a:xfrm>
        </p:spPr>
        <p:txBody>
          <a:bodyPr>
            <a:normAutofit fontScale="90000"/>
          </a:bodyPr>
          <a:lstStyle/>
          <a:p>
            <a:pPr fontAlgn="base"/>
            <a:r>
              <a:rPr lang="en-GB" sz="2700" dirty="0" err="1">
                <a:effectLst>
                  <a:outerShdw blurRad="38100" dist="38100" dir="2700000" algn="tl">
                    <a:srgbClr val="000000">
                      <a:alpha val="43137"/>
                    </a:srgbClr>
                  </a:outerShdw>
                </a:effectLst>
              </a:rPr>
              <a:t>Finanțarea</a:t>
            </a:r>
            <a:r>
              <a:rPr lang="en-GB" sz="2700" dirty="0">
                <a:effectLst>
                  <a:outerShdw blurRad="38100" dist="38100" dir="2700000" algn="tl">
                    <a:srgbClr val="000000">
                      <a:alpha val="43137"/>
                    </a:srgbClr>
                  </a:outerShdw>
                </a:effectLst>
              </a:rPr>
              <a:t> </a:t>
            </a:r>
            <a:r>
              <a:rPr lang="en-GB" sz="2700" dirty="0" err="1">
                <a:effectLst>
                  <a:outerShdw blurRad="38100" dist="38100" dir="2700000" algn="tl">
                    <a:srgbClr val="000000">
                      <a:alpha val="43137"/>
                    </a:srgbClr>
                  </a:outerShdw>
                </a:effectLst>
              </a:rPr>
              <a:t>prin</a:t>
            </a:r>
            <a:r>
              <a:rPr lang="en-GB" sz="2700" dirty="0">
                <a:effectLst>
                  <a:outerShdw blurRad="38100" dist="38100" dir="2700000" algn="tl">
                    <a:srgbClr val="000000">
                      <a:alpha val="43137"/>
                    </a:srgbClr>
                  </a:outerShdw>
                </a:effectLst>
              </a:rPr>
              <a:t> </a:t>
            </a:r>
            <a:r>
              <a:rPr lang="en-GB" sz="2700" dirty="0" err="1">
                <a:effectLst>
                  <a:outerShdw blurRad="38100" dist="38100" dir="2700000" algn="tl">
                    <a:srgbClr val="000000">
                      <a:alpha val="43137"/>
                    </a:srgbClr>
                  </a:outerShdw>
                </a:effectLst>
              </a:rPr>
              <a:t>îndatorare</a:t>
            </a:r>
            <a:r>
              <a:rPr lang="en-GB" dirty="0">
                <a:effectLst>
                  <a:outerShdw blurRad="38100" dist="38100" dir="2700000" algn="tl">
                    <a:srgbClr val="000000">
                      <a:alpha val="43137"/>
                    </a:srgbClr>
                  </a:outerShdw>
                </a:effectLst>
                <a:latin typeface="Euclid Font Family"/>
              </a:rPr>
              <a:t/>
            </a:r>
            <a:br>
              <a:rPr lang="en-GB" dirty="0">
                <a:effectLst>
                  <a:outerShdw blurRad="38100" dist="38100" dir="2700000" algn="tl">
                    <a:srgbClr val="000000">
                      <a:alpha val="43137"/>
                    </a:srgbClr>
                  </a:outerShdw>
                </a:effectLst>
                <a:latin typeface="Euclid Font Family"/>
              </a:rPr>
            </a:br>
            <a:endParaRPr lang="en-GB" dirty="0">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268559" y="4394636"/>
            <a:ext cx="4319095" cy="2418693"/>
          </a:xfrm>
          <a:prstGeom prst="rect">
            <a:avLst/>
          </a:prstGeom>
        </p:spPr>
      </p:pic>
    </p:spTree>
    <p:extLst>
      <p:ext uri="{BB962C8B-B14F-4D97-AF65-F5344CB8AC3E}">
        <p14:creationId xmlns:p14="http://schemas.microsoft.com/office/powerpoint/2010/main" val="383226559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89185" y="850711"/>
            <a:ext cx="11729545" cy="5770805"/>
          </a:xfrm>
        </p:spPr>
        <p:txBody>
          <a:bodyPr>
            <a:normAutofit/>
          </a:bodyPr>
          <a:lstStyle/>
          <a:p>
            <a:pPr algn="just" fontAlgn="base"/>
            <a:r>
              <a:rPr lang="vi-VN" sz="2000" b="1" i="1" dirty="0">
                <a:solidFill>
                  <a:srgbClr val="54595F"/>
                </a:solidFill>
                <a:latin typeface="Merriweather"/>
              </a:rPr>
              <a:t>Instituțiile de credit </a:t>
            </a:r>
            <a:r>
              <a:rPr lang="vi-VN" sz="2000" dirty="0">
                <a:solidFill>
                  <a:srgbClr val="54595F"/>
                </a:solidFill>
                <a:latin typeface="Merriweather"/>
              </a:rPr>
              <a:t>pun la dispoziție o gamă variată de produse de creditare adaptate la nevoile firmelor care își doresc să se dezvolte, dar care nu dispun de resursele financiare necesare.  Putem aminti aici despre liniile de credit destinate acoperii necesarului de capital de lucru (working capital), dar și credite pe termen scurt (destinate pentru a asigura necesarul de lichidități pentru obligațiile scadente în viitorul apropiat) și credite pe termen lung (destinate mai ales pentru realizarea investițiilor).</a:t>
            </a:r>
          </a:p>
          <a:p>
            <a:pPr algn="just" fontAlgn="base"/>
            <a:r>
              <a:rPr lang="vi-VN" sz="2000" b="1" i="1" dirty="0">
                <a:solidFill>
                  <a:srgbClr val="54595F"/>
                </a:solidFill>
                <a:latin typeface="Merriweather"/>
              </a:rPr>
              <a:t>Finanțarea bancară </a:t>
            </a:r>
            <a:r>
              <a:rPr lang="vi-VN" sz="2000" dirty="0">
                <a:solidFill>
                  <a:srgbClr val="54595F"/>
                </a:solidFill>
                <a:latin typeface="Merriweather"/>
              </a:rPr>
              <a:t>poate genera o serie de efecte pozitive mai ales prin atragerea unor alți investitori (deoarece faptul că banca a acordat creditul denotă o încredere în respectiva companie). Un alt beneficiu este dat de relația care se formează între firmă și instituția de credit, banca putând acorda anumite facilități acesteia (dobândă redusă, perioadă de grație mai mare, grafic de rambursare adaptat mai mult nevoilor firmei) în cazul în care și-a îndeplinit obligațiile contractuale cu profesionalism și promptitudine. Totuși, există și anumite dezavantaje între care menționăm constituirea unor garanții în favoarea băncii, plata principalului și a dobânzii, dar și toate riscurile ce decurg de aici (cel mai important fiind riscul nerambursării creditului).</a:t>
            </a:r>
          </a:p>
          <a:p>
            <a:endParaRPr lang="en-GB" dirty="0"/>
          </a:p>
        </p:txBody>
      </p:sp>
      <p:sp>
        <p:nvSpPr>
          <p:cNvPr id="3" name="Title 2"/>
          <p:cNvSpPr>
            <a:spLocks noGrp="1"/>
          </p:cNvSpPr>
          <p:nvPr>
            <p:ph type="title"/>
          </p:nvPr>
        </p:nvSpPr>
        <p:spPr>
          <a:xfrm>
            <a:off x="215462" y="164280"/>
            <a:ext cx="10972800" cy="623996"/>
          </a:xfrm>
        </p:spPr>
        <p:txBody>
          <a:bodyPr>
            <a:normAutofit/>
          </a:bodyPr>
          <a:lstStyle/>
          <a:p>
            <a:pPr marL="109728" lvl="0" fontAlgn="base">
              <a:spcBef>
                <a:spcPts val="400"/>
              </a:spcBef>
            </a:pPr>
            <a:r>
              <a:rPr lang="vi-VN" sz="2400" dirty="0">
                <a:solidFill>
                  <a:prstClr val="black"/>
                </a:solidFill>
                <a:effectLst/>
                <a:latin typeface="Euclid Font Family"/>
                <a:ea typeface="+mn-ea"/>
                <a:cs typeface="+mn-cs"/>
              </a:rPr>
              <a:t>Finanțarea </a:t>
            </a:r>
            <a:r>
              <a:rPr lang="vi-VN" sz="2400" dirty="0" smtClean="0">
                <a:solidFill>
                  <a:prstClr val="black"/>
                </a:solidFill>
                <a:effectLst/>
                <a:latin typeface="Euclid Font Family"/>
                <a:ea typeface="+mn-ea"/>
                <a:cs typeface="+mn-cs"/>
              </a:rPr>
              <a:t>bancară</a:t>
            </a: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70579" y="4995882"/>
            <a:ext cx="3078875" cy="1724170"/>
          </a:xfrm>
          <a:prstGeom prst="rect">
            <a:avLst/>
          </a:prstGeom>
        </p:spPr>
      </p:pic>
    </p:spTree>
    <p:extLst>
      <p:ext uri="{BB962C8B-B14F-4D97-AF65-F5344CB8AC3E}">
        <p14:creationId xmlns:p14="http://schemas.microsoft.com/office/powerpoint/2010/main" val="253945327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99697" y="819181"/>
            <a:ext cx="11655972" cy="5644681"/>
          </a:xfrm>
        </p:spPr>
        <p:txBody>
          <a:bodyPr>
            <a:normAutofit/>
          </a:bodyPr>
          <a:lstStyle/>
          <a:p>
            <a:pPr algn="just" fontAlgn="base"/>
            <a:r>
              <a:rPr lang="vi-VN" sz="2000" b="1" i="1" dirty="0" smtClean="0">
                <a:solidFill>
                  <a:srgbClr val="54595F"/>
                </a:solidFill>
                <a:latin typeface="Merriweather"/>
              </a:rPr>
              <a:t>Împrumutul </a:t>
            </a:r>
            <a:r>
              <a:rPr lang="vi-VN" sz="2000" b="1" i="1" dirty="0">
                <a:solidFill>
                  <a:srgbClr val="54595F"/>
                </a:solidFill>
                <a:latin typeface="Merriweather"/>
              </a:rPr>
              <a:t>obligatar </a:t>
            </a:r>
            <a:r>
              <a:rPr lang="vi-VN" sz="2000" dirty="0">
                <a:solidFill>
                  <a:srgbClr val="54595F"/>
                </a:solidFill>
                <a:latin typeface="Merriweather"/>
              </a:rPr>
              <a:t>reprezintă pe scurt emiterea de către o firmă a unor titluri financiare denumite obligațiuni, cu promisiunea restituirii sumei împrumutate (la scadență) și plata unei dobânzi (periodice sau la scadență) denumită cupon. Este o modalitate de finanțare la care apelează firmele ce se bucură de o oarecare recunoaștere în industria în care activează. Motivul este unul ușor de înțeles dacă ne gândim că un investitor nu va alege să-și plaseze (împrumute) lichiditățile într-o companie necunoscută sau despre care se cunosc puține informații. În general, societățile listate sunt cele care realizează emisiuni de obligațiuni. Sumele astfel obținute sunt direcționate către destinațiile specificate în prospectul de emisiune (sau memorandum, după caz).</a:t>
            </a:r>
          </a:p>
          <a:p>
            <a:pPr algn="just" fontAlgn="base"/>
            <a:r>
              <a:rPr lang="vi-VN" sz="2000" dirty="0">
                <a:solidFill>
                  <a:srgbClr val="54595F"/>
                </a:solidFill>
                <a:latin typeface="Merriweather"/>
              </a:rPr>
              <a:t>În funcție de preferințe și posibilități (există costuri asociate pentru listatarea pe </a:t>
            </a:r>
            <a:r>
              <a:rPr lang="vi-VN" sz="2000" dirty="0">
                <a:solidFill>
                  <a:srgbClr val="FF3131"/>
                </a:solidFill>
                <a:latin typeface="Euclid Font Family"/>
                <a:hlinkClick r:id="rId2"/>
              </a:rPr>
              <a:t>piața principală</a:t>
            </a:r>
            <a:r>
              <a:rPr lang="vi-VN" sz="2000" dirty="0">
                <a:solidFill>
                  <a:srgbClr val="54595F"/>
                </a:solidFill>
                <a:latin typeface="Merriweather"/>
              </a:rPr>
              <a:t>, </a:t>
            </a:r>
            <a:r>
              <a:rPr lang="vi-VN" sz="2000" dirty="0" smtClean="0">
                <a:solidFill>
                  <a:srgbClr val="54595F"/>
                </a:solidFill>
                <a:latin typeface="Merriweather"/>
              </a:rPr>
              <a:t>o </a:t>
            </a:r>
            <a:r>
              <a:rPr lang="vi-VN" sz="2000" dirty="0">
                <a:solidFill>
                  <a:srgbClr val="54595F"/>
                </a:solidFill>
                <a:latin typeface="Merriweather"/>
              </a:rPr>
              <a:t>companie care alege să se finanțeze astfel poate opta pentru listarea sau nu a obligațiunilor sale la bursă. Listarea presupune că prețul va fluctua în timp (deci piața decide prețul) față de momentul inițial, precum și faptul că investitorii interesați pot cumpăra aceste titluri de la alți investitori care le-au achiziționat anterior (în perioada emisiunii). În cazul în care nu se dorește listarea, prețul nu variază în timp, iar investitorii nu pot dobândi titlurile odată ce emisiunea a fost finalizată.</a:t>
            </a:r>
          </a:p>
          <a:p>
            <a:endParaRPr lang="en-GB" dirty="0"/>
          </a:p>
        </p:txBody>
      </p:sp>
      <p:sp>
        <p:nvSpPr>
          <p:cNvPr id="3" name="Title 2"/>
          <p:cNvSpPr>
            <a:spLocks noGrp="1"/>
          </p:cNvSpPr>
          <p:nvPr>
            <p:ph type="title"/>
          </p:nvPr>
        </p:nvSpPr>
        <p:spPr>
          <a:xfrm>
            <a:off x="120869" y="132749"/>
            <a:ext cx="10972800" cy="702823"/>
          </a:xfrm>
        </p:spPr>
        <p:txBody>
          <a:bodyPr>
            <a:normAutofit/>
          </a:bodyPr>
          <a:lstStyle/>
          <a:p>
            <a:pPr marL="365760" lvl="0" indent="-256032" algn="just" fontAlgn="base">
              <a:spcBef>
                <a:spcPts val="400"/>
              </a:spcBef>
            </a:pPr>
            <a:r>
              <a:rPr lang="vi-VN" sz="2400" dirty="0">
                <a:solidFill>
                  <a:prstClr val="black"/>
                </a:solidFill>
                <a:effectLst/>
                <a:latin typeface="Euclid Font Family"/>
                <a:ea typeface="+mn-ea"/>
                <a:cs typeface="+mn-cs"/>
              </a:rPr>
              <a:t>2.  Emisiunea de obligațiuni (împrumutul obligatar</a:t>
            </a:r>
            <a:r>
              <a:rPr lang="vi-VN" sz="2400" dirty="0" smtClean="0">
                <a:solidFill>
                  <a:prstClr val="black"/>
                </a:solidFill>
                <a:effectLst/>
                <a:latin typeface="Euclid Font Family"/>
                <a:ea typeface="+mn-ea"/>
                <a:cs typeface="+mn-cs"/>
              </a:rPr>
              <a:t>)</a:t>
            </a:r>
            <a:endParaRPr lang="en-GB" sz="24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96337" y="5238750"/>
            <a:ext cx="2828925" cy="1619250"/>
          </a:xfrm>
          <a:prstGeom prst="rect">
            <a:avLst/>
          </a:prstGeom>
        </p:spPr>
      </p:pic>
    </p:spTree>
    <p:extLst>
      <p:ext uri="{BB962C8B-B14F-4D97-AF65-F5344CB8AC3E}">
        <p14:creationId xmlns:p14="http://schemas.microsoft.com/office/powerpoint/2010/main" val="277831157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787650"/>
            <a:ext cx="12023835" cy="5818101"/>
          </a:xfrm>
        </p:spPr>
        <p:txBody>
          <a:bodyPr>
            <a:normAutofit/>
          </a:bodyPr>
          <a:lstStyle/>
          <a:p>
            <a:pPr algn="just" fontAlgn="base"/>
            <a:r>
              <a:rPr lang="vi-VN" sz="2000" dirty="0" smtClean="0">
                <a:solidFill>
                  <a:srgbClr val="54595F"/>
                </a:solidFill>
                <a:latin typeface="Merriweather"/>
              </a:rPr>
              <a:t>Constituie </a:t>
            </a:r>
            <a:r>
              <a:rPr lang="vi-VN" sz="2000" dirty="0">
                <a:solidFill>
                  <a:srgbClr val="54595F"/>
                </a:solidFill>
                <a:latin typeface="Merriweather"/>
              </a:rPr>
              <a:t>o alternativă la aportul la capital și presupune că sumele furnizate (plus dobânzile aferente) vor fi restituite după o perioadă (este o practică frecvent întâlnită în cazul firmelor din România). Astfel, în bilanțul societății, aceste sume se vor regăsi la secțiunea „datorii pe termen mediu și lung” și nu în cea de „capital și rezerve”, semnificând în fapt reducerea exigibilității acestor sume (capitalul propriu este în esență o datorie a firmei față de acționarii săi, dar cu scadență nedeterminată).</a:t>
            </a:r>
          </a:p>
          <a:p>
            <a:pPr algn="just" fontAlgn="base"/>
            <a:r>
              <a:rPr lang="vi-VN" sz="2000" b="1" i="1" dirty="0">
                <a:solidFill>
                  <a:srgbClr val="54595F"/>
                </a:solidFill>
                <a:latin typeface="Merriweather"/>
              </a:rPr>
              <a:t>Acționarii</a:t>
            </a:r>
            <a:r>
              <a:rPr lang="vi-VN" sz="2000" dirty="0">
                <a:solidFill>
                  <a:srgbClr val="54595F"/>
                </a:solidFill>
                <a:latin typeface="Merriweather"/>
              </a:rPr>
              <a:t> apelează la această metodă pentru a-și recupera investiția cât mai repede, însă comportă multe dezavantaje. În primul rând, fiind o datorie cu o exigibilitate determinată, constituie un impediment în accesarea altor forme de finanțare prin îndatorare (creditul bancar, de pildă) doarece băncile țin cont de aceste datorii în momentul în care stabilesc rata îndatorării firmei (situație neîntâlnită în cazul aportului la capital), putând înăspri condițiile de creditare. În al doilea rând, spre deosebire de creditul bancar, dobânzile plătite acționarilor sunt deductibile doar într-o anumită măsură și nu integral (depinde de legislația fiscală a fiecărui stat). Nu în ultimul rând, pe termen lung, această practică încetinește dezvoltarea firmei prin presiunea suplimentară generată de plata principalului și a dobânzilor.</a:t>
            </a:r>
          </a:p>
          <a:p>
            <a:endParaRPr lang="en-GB" sz="2000" dirty="0"/>
          </a:p>
        </p:txBody>
      </p:sp>
      <p:sp>
        <p:nvSpPr>
          <p:cNvPr id="3" name="Title 2"/>
          <p:cNvSpPr>
            <a:spLocks noGrp="1"/>
          </p:cNvSpPr>
          <p:nvPr>
            <p:ph type="title"/>
          </p:nvPr>
        </p:nvSpPr>
        <p:spPr>
          <a:xfrm>
            <a:off x="120868" y="148514"/>
            <a:ext cx="10972800" cy="560934"/>
          </a:xfrm>
        </p:spPr>
        <p:txBody>
          <a:bodyPr>
            <a:normAutofit/>
          </a:bodyPr>
          <a:lstStyle/>
          <a:p>
            <a:pPr marL="365760" lvl="0" indent="-256032" algn="just" fontAlgn="base">
              <a:spcBef>
                <a:spcPts val="400"/>
              </a:spcBef>
            </a:pPr>
            <a:r>
              <a:rPr lang="vi-VN" sz="2400" dirty="0">
                <a:solidFill>
                  <a:prstClr val="black"/>
                </a:solidFill>
                <a:effectLst/>
                <a:latin typeface="Euclid Font Family"/>
                <a:ea typeface="+mn-ea"/>
                <a:cs typeface="+mn-cs"/>
              </a:rPr>
              <a:t>3. Împrumutul de la </a:t>
            </a:r>
            <a:r>
              <a:rPr lang="vi-VN" sz="2400" dirty="0" smtClean="0">
                <a:solidFill>
                  <a:prstClr val="black"/>
                </a:solidFill>
                <a:effectLst/>
                <a:latin typeface="Euclid Font Family"/>
                <a:ea typeface="+mn-ea"/>
                <a:cs typeface="+mn-cs"/>
              </a:rPr>
              <a:t>acționari</a:t>
            </a: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16676" y="4934789"/>
            <a:ext cx="3317821" cy="1923211"/>
          </a:xfrm>
          <a:prstGeom prst="rect">
            <a:avLst/>
          </a:prstGeom>
        </p:spPr>
      </p:pic>
    </p:spTree>
    <p:extLst>
      <p:ext uri="{BB962C8B-B14F-4D97-AF65-F5344CB8AC3E}">
        <p14:creationId xmlns:p14="http://schemas.microsoft.com/office/powerpoint/2010/main" val="2087181369"/>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724588"/>
            <a:ext cx="12192000" cy="5644681"/>
          </a:xfrm>
        </p:spPr>
        <p:txBody>
          <a:bodyPr>
            <a:normAutofit fontScale="92500"/>
          </a:bodyPr>
          <a:lstStyle/>
          <a:p>
            <a:pPr marL="109728" indent="0" algn="just" fontAlgn="base">
              <a:buNone/>
            </a:pPr>
            <a:r>
              <a:rPr lang="vi-VN" sz="2200" dirty="0">
                <a:solidFill>
                  <a:srgbClr val="54595F"/>
                </a:solidFill>
                <a:latin typeface="Merriweather"/>
              </a:rPr>
              <a:t>În afară de cele două surse generale prezentate, mai există și </a:t>
            </a:r>
            <a:r>
              <a:rPr lang="vi-VN" sz="2200" b="1" dirty="0">
                <a:solidFill>
                  <a:srgbClr val="54595F"/>
                </a:solidFill>
                <a:latin typeface="inherit"/>
              </a:rPr>
              <a:t>alte surse de finanțare </a:t>
            </a:r>
            <a:r>
              <a:rPr lang="vi-VN" sz="2200" dirty="0">
                <a:solidFill>
                  <a:srgbClr val="54595F"/>
                </a:solidFill>
                <a:latin typeface="Merriweather"/>
              </a:rPr>
              <a:t>care pot procura capitalul necesar finanțării obiectivelor sale:</a:t>
            </a:r>
          </a:p>
          <a:p>
            <a:pPr marL="109728" indent="0" algn="just" fontAlgn="base">
              <a:buNone/>
            </a:pPr>
            <a:r>
              <a:rPr lang="vi-VN" sz="2200" b="1" dirty="0">
                <a:latin typeface="Euclid Font Family"/>
              </a:rPr>
              <a:t>1. Leasing-ul</a:t>
            </a:r>
          </a:p>
          <a:p>
            <a:pPr algn="just" fontAlgn="base"/>
            <a:r>
              <a:rPr lang="vi-VN" sz="2200" dirty="0">
                <a:solidFill>
                  <a:srgbClr val="54595F"/>
                </a:solidFill>
                <a:latin typeface="Merriweather"/>
              </a:rPr>
              <a:t>Poate fi definit ca o înțelegere contractuală între două părți (locatorul – sau deținătorul bunului – și locatar sau utilizator) prin care locatorul se angajează să pună la dispoziția utilizatorului un anumit bun în schimbul plății unei sume periodice cu titlu de chirie, urmând ca la finalul perioadei de închiriere acesta (utilizatorul) să opteze (în funcție de prevederile contractuale) pentru: încetarea contractului, prelungirea acestuia sau achiziționarea bunului la valoarea reziduală.</a:t>
            </a:r>
          </a:p>
          <a:p>
            <a:pPr algn="just" fontAlgn="base"/>
            <a:r>
              <a:rPr lang="vi-VN" sz="2200" dirty="0">
                <a:solidFill>
                  <a:srgbClr val="54595F"/>
                </a:solidFill>
                <a:latin typeface="Merriweather"/>
              </a:rPr>
              <a:t>Se practică mai ales în cazul în care firma dorește procurarea unor active mobile sau imobile (mașini, utilaje, clădiri, terenuri etc.) pentru nevoile sale de în ceea ce privește investițiie și nu dispune de resursele necesare.</a:t>
            </a:r>
          </a:p>
          <a:p>
            <a:pPr algn="just" fontAlgn="base"/>
            <a:r>
              <a:rPr lang="vi-VN" sz="2200" dirty="0">
                <a:solidFill>
                  <a:srgbClr val="54595F"/>
                </a:solidFill>
                <a:latin typeface="Merriweather"/>
              </a:rPr>
              <a:t>Pe lângă avantajul că nu necesită mobilizarea unor sume importante (care pot fi deci direcționate către alte destinații), ratele achitate sunt deductibile fiscal. Ca dezavantaj, putem invoca faptul că, nedeținând proprietatea bunului, societatea nu poate dispune de el așa cum dorește (deține doar dreptul de folosință și de uzufruct, nu și de înstrăinare), dar și faptul că, în funcție de contract, trebuie să plătească și costuri suplimentare legate de asigurare și întreținere ce sunt incluse de obicei în chirie.</a:t>
            </a:r>
          </a:p>
          <a:p>
            <a:endParaRPr lang="en-GB" dirty="0"/>
          </a:p>
        </p:txBody>
      </p:sp>
      <p:sp>
        <p:nvSpPr>
          <p:cNvPr id="3" name="Title 2"/>
          <p:cNvSpPr>
            <a:spLocks noGrp="1"/>
          </p:cNvSpPr>
          <p:nvPr>
            <p:ph type="title"/>
          </p:nvPr>
        </p:nvSpPr>
        <p:spPr>
          <a:xfrm>
            <a:off x="199697" y="180045"/>
            <a:ext cx="10972800" cy="576700"/>
          </a:xfrm>
        </p:spPr>
        <p:txBody>
          <a:bodyPr>
            <a:normAutofit/>
          </a:bodyPr>
          <a:lstStyle/>
          <a:p>
            <a:pPr algn="just" fontAlgn="base"/>
            <a:r>
              <a:rPr lang="en-GB" sz="2400" dirty="0" err="1">
                <a:effectLst/>
              </a:rPr>
              <a:t>Alte</a:t>
            </a:r>
            <a:r>
              <a:rPr lang="en-GB" sz="2400" dirty="0">
                <a:effectLst/>
              </a:rPr>
              <a:t> </a:t>
            </a:r>
            <a:r>
              <a:rPr lang="en-GB" sz="2400" dirty="0" err="1">
                <a:effectLst/>
              </a:rPr>
              <a:t>surse</a:t>
            </a:r>
            <a:r>
              <a:rPr lang="en-GB" sz="2400" dirty="0">
                <a:effectLst/>
              </a:rPr>
              <a:t> de </a:t>
            </a:r>
            <a:r>
              <a:rPr lang="en-GB" sz="2400" dirty="0" err="1" smtClean="0">
                <a:effectLst/>
              </a:rPr>
              <a:t>finanțare</a:t>
            </a: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41724" y="5788361"/>
            <a:ext cx="1354356" cy="1014460"/>
          </a:xfrm>
          <a:prstGeom prst="rect">
            <a:avLst/>
          </a:prstGeom>
        </p:spPr>
      </p:pic>
    </p:spTree>
    <p:extLst>
      <p:ext uri="{BB962C8B-B14F-4D97-AF65-F5344CB8AC3E}">
        <p14:creationId xmlns:p14="http://schemas.microsoft.com/office/powerpoint/2010/main" val="912641077"/>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598777"/>
            <a:ext cx="11813628" cy="5660446"/>
          </a:xfrm>
        </p:spPr>
        <p:txBody>
          <a:bodyPr>
            <a:normAutofit/>
          </a:bodyPr>
          <a:lstStyle/>
          <a:p>
            <a:pPr algn="just" fontAlgn="base"/>
            <a:r>
              <a:rPr lang="vi-VN" sz="2000" b="1" i="1" dirty="0" smtClean="0">
                <a:solidFill>
                  <a:srgbClr val="54595F"/>
                </a:solidFill>
                <a:latin typeface="Merriweather"/>
              </a:rPr>
              <a:t>Creditele </a:t>
            </a:r>
            <a:r>
              <a:rPr lang="vi-VN" sz="2000" b="1" i="1" dirty="0">
                <a:solidFill>
                  <a:srgbClr val="54595F"/>
                </a:solidFill>
                <a:latin typeface="Merriweather"/>
              </a:rPr>
              <a:t>furnizor </a:t>
            </a:r>
            <a:r>
              <a:rPr lang="vi-VN" sz="2000" dirty="0">
                <a:solidFill>
                  <a:srgbClr val="54595F"/>
                </a:solidFill>
                <a:latin typeface="Merriweather"/>
              </a:rPr>
              <a:t>sunt reprezentate de intervalul de timp trecut din momentul în care firma cumpărătoare dispune efectiv de bunul cumpărat și momentul în care trebuie să își onoreze obligația față de furnizor, constituind un credit sub formă de marfă. Pe de altă parte, creditele clienți reprezintă sume de bani încasate de firmă pentru produse vândute, dar încă nelivrate beneficiarului.</a:t>
            </a:r>
          </a:p>
          <a:p>
            <a:pPr algn="just" fontAlgn="base"/>
            <a:r>
              <a:rPr lang="vi-VN" sz="2000" dirty="0">
                <a:solidFill>
                  <a:srgbClr val="54595F"/>
                </a:solidFill>
                <a:latin typeface="Merriweather"/>
              </a:rPr>
              <a:t>Aceste relații dintre firme se pot manifesta în condițiile în care sunt caracterizate de încrederea dintre părți. Se utilizează mai ales pentru fluidizarea schimburilor și reducerea costurilor cu depozitarea și cu procurarea mijloacelor de plată. De asemenea, constituie un bun instrument de marketing, fiecare întreprindere adaptându-și condițiile legate de termenul de plată și valoarea sumelor.</a:t>
            </a:r>
          </a:p>
          <a:p>
            <a:pPr algn="just" fontAlgn="base"/>
            <a:r>
              <a:rPr lang="vi-VN" sz="2000" dirty="0">
                <a:solidFill>
                  <a:srgbClr val="54595F"/>
                </a:solidFill>
                <a:latin typeface="Merriweather"/>
              </a:rPr>
              <a:t>Ca avantaje, pe lângă flexibilitatea pe care o oferă, creditul comercial diminuează necesitatea de a apela la credite pe termen scurt pentru a face față unor obligații imediate, respectiv de a finanța producția viitoare în totalitate. Un dezavantaj este însă că producătorul poate vinde pe credit atât timp cât dispune de lichidități suficiente care să îi permită continuarea producției. De asemenea, o altă limită este aceea că proporțiile acestui credit depind în mare măsură de încasarea contravalorii creditelor anterior acordate, în caz contrar manifestându-se blocaje.</a:t>
            </a:r>
          </a:p>
          <a:p>
            <a:endParaRPr lang="en-GB" dirty="0"/>
          </a:p>
        </p:txBody>
      </p:sp>
      <p:sp>
        <p:nvSpPr>
          <p:cNvPr id="3" name="Title 2"/>
          <p:cNvSpPr>
            <a:spLocks noGrp="1"/>
          </p:cNvSpPr>
          <p:nvPr>
            <p:ph type="title"/>
          </p:nvPr>
        </p:nvSpPr>
        <p:spPr>
          <a:xfrm>
            <a:off x="199697" y="164279"/>
            <a:ext cx="10972800" cy="513638"/>
          </a:xfrm>
        </p:spPr>
        <p:txBody>
          <a:bodyPr>
            <a:normAutofit/>
          </a:bodyPr>
          <a:lstStyle/>
          <a:p>
            <a:pPr marL="365760" lvl="0" indent="-256032" algn="just" fontAlgn="base">
              <a:spcBef>
                <a:spcPts val="400"/>
              </a:spcBef>
            </a:pPr>
            <a:r>
              <a:rPr lang="vi-VN" sz="2400" dirty="0">
                <a:solidFill>
                  <a:prstClr val="black"/>
                </a:solidFill>
                <a:effectLst/>
                <a:latin typeface="Euclid Font Family"/>
                <a:ea typeface="+mn-ea"/>
                <a:cs typeface="+mn-cs"/>
              </a:rPr>
              <a:t>2. Credite de la furnizori și clienți (creditul comercial</a:t>
            </a:r>
            <a:r>
              <a:rPr lang="vi-VN" sz="2400" dirty="0" smtClean="0">
                <a:solidFill>
                  <a:prstClr val="black"/>
                </a:solidFill>
                <a:effectLst/>
                <a:latin typeface="Euclid Font Family"/>
                <a:ea typeface="+mn-ea"/>
                <a:cs typeface="+mn-cs"/>
              </a:rPr>
              <a:t>)</a:t>
            </a: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797159" y="5032325"/>
            <a:ext cx="3263297" cy="1833558"/>
          </a:xfrm>
          <a:prstGeom prst="rect">
            <a:avLst/>
          </a:prstGeom>
        </p:spPr>
      </p:pic>
    </p:spTree>
    <p:extLst>
      <p:ext uri="{BB962C8B-B14F-4D97-AF65-F5344CB8AC3E}">
        <p14:creationId xmlns:p14="http://schemas.microsoft.com/office/powerpoint/2010/main" val="1104546286"/>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6634" y="708824"/>
            <a:ext cx="11829394" cy="5723508"/>
          </a:xfrm>
        </p:spPr>
        <p:txBody>
          <a:bodyPr>
            <a:normAutofit/>
          </a:bodyPr>
          <a:lstStyle/>
          <a:p>
            <a:pPr algn="just" fontAlgn="base"/>
            <a:r>
              <a:rPr lang="vi-VN" sz="2000" b="1" i="1" dirty="0" smtClean="0">
                <a:latin typeface="Merriweather"/>
              </a:rPr>
              <a:t>Factoringul</a:t>
            </a:r>
            <a:r>
              <a:rPr lang="vi-VN" sz="2000" dirty="0" smtClean="0">
                <a:latin typeface="Merriweather"/>
              </a:rPr>
              <a:t> </a:t>
            </a:r>
            <a:r>
              <a:rPr lang="vi-VN" sz="2000" dirty="0">
                <a:latin typeface="Merriweather"/>
              </a:rPr>
              <a:t>reprezintă operațiunea prin care posesorul unor creanțe (denumit aderent) comerciale (cambii, bilete la ordin, incaso documentar, acreditiv documentar) nu se mai ocupă de încasarea lor, ci încredințează această sarcină unei instituții specializate (casă de factoring) sau unei bănci (denumit factor) contra unor dobânzi și comisioane. Deși este o modalitate de încasare a creanțelor înainte de scadență, aderentul trebuie să constituie garanții în favoarea factorului, buna reputație a celui dintâi constituind de multe ori o cerință.</a:t>
            </a:r>
          </a:p>
          <a:p>
            <a:pPr algn="just" fontAlgn="base"/>
            <a:r>
              <a:rPr lang="vi-VN" sz="2000" dirty="0">
                <a:latin typeface="Merriweather"/>
              </a:rPr>
              <a:t>Scontarea pe de altă parte se aseamănă cu factoringul prin aceea că deținătorul unui efect comercial (agentul economic) o poate ceda unei bănci în schimbul sumei de bani înscrise în document, mai puțin un comision numit taxă de scont privat. Un efect comercial reprezintă un înscris pe termen scurt (în general 90 de zile) prin care un debitor (numit tras) se obligă să plătească la cererea deținătorului (numit trăgător) o sumă de bani către un beneficiar. Beneficiarul și trăgătorul pot fi sau nu aceeași firmă sau persoană fizică. Totuși, în cazul în care trasul nu poate plăti, banca ce a acceptat înscrisul cambial are dreptul de a recupera suma de la toți posesorii anteriori în ordinea în care a fost deținută (fiind un document transferabil), constituind astfel un risc.</a:t>
            </a:r>
          </a:p>
          <a:p>
            <a:endParaRPr lang="en-GB" dirty="0"/>
          </a:p>
        </p:txBody>
      </p:sp>
      <p:sp>
        <p:nvSpPr>
          <p:cNvPr id="3" name="Title 2"/>
          <p:cNvSpPr>
            <a:spLocks noGrp="1"/>
          </p:cNvSpPr>
          <p:nvPr>
            <p:ph type="title"/>
          </p:nvPr>
        </p:nvSpPr>
        <p:spPr>
          <a:xfrm>
            <a:off x="168165" y="195811"/>
            <a:ext cx="10972800" cy="482106"/>
          </a:xfrm>
        </p:spPr>
        <p:txBody>
          <a:bodyPr>
            <a:normAutofit/>
          </a:bodyPr>
          <a:lstStyle/>
          <a:p>
            <a:pPr marL="365760" lvl="0" indent="-256032" algn="just" fontAlgn="base">
              <a:spcBef>
                <a:spcPts val="400"/>
              </a:spcBef>
            </a:pPr>
            <a:r>
              <a:rPr lang="vi-VN" sz="2400" dirty="0">
                <a:solidFill>
                  <a:prstClr val="black"/>
                </a:solidFill>
                <a:effectLst/>
                <a:latin typeface="Euclid Font Family"/>
                <a:ea typeface="+mn-ea"/>
                <a:cs typeface="+mn-cs"/>
              </a:rPr>
              <a:t>3. Operațiunile de factoring și </a:t>
            </a:r>
            <a:r>
              <a:rPr lang="vi-VN" sz="2400" dirty="0" smtClean="0">
                <a:solidFill>
                  <a:prstClr val="black"/>
                </a:solidFill>
                <a:effectLst/>
                <a:latin typeface="Euclid Font Family"/>
                <a:ea typeface="+mn-ea"/>
                <a:cs typeface="+mn-cs"/>
              </a:rPr>
              <a:t>scontare</a:t>
            </a: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497614" y="5080273"/>
            <a:ext cx="2914650" cy="1726830"/>
          </a:xfrm>
          <a:prstGeom prst="rect">
            <a:avLst/>
          </a:prstGeom>
        </p:spPr>
      </p:pic>
    </p:spTree>
    <p:extLst>
      <p:ext uri="{BB962C8B-B14F-4D97-AF65-F5344CB8AC3E}">
        <p14:creationId xmlns:p14="http://schemas.microsoft.com/office/powerpoint/2010/main" val="3654714663"/>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20868" y="898009"/>
            <a:ext cx="11908221" cy="5628915"/>
          </a:xfrm>
        </p:spPr>
        <p:txBody>
          <a:bodyPr>
            <a:normAutofit/>
          </a:bodyPr>
          <a:lstStyle/>
          <a:p>
            <a:pPr algn="just" fontAlgn="base"/>
            <a:r>
              <a:rPr lang="vi-VN" sz="2000" dirty="0">
                <a:solidFill>
                  <a:srgbClr val="54595F"/>
                </a:solidFill>
                <a:latin typeface="Merriweather"/>
              </a:rPr>
              <a:t>Pot fi accesate atât pentru a finanța o idee de afaceri, cât și pentru a obține fondurile necesare efectuării unei investiții. Acestea reprezintă sume de bani puse la dispoziție fie de către o entitate supranațională (Uniunea Europeană, de exemplu), fie de către stat prin programe destinate să impulsioneze spiritul antreprenorial, inovarea, utilizarea noilor tehnologii etc.</a:t>
            </a:r>
          </a:p>
          <a:p>
            <a:pPr algn="just" fontAlgn="base"/>
            <a:r>
              <a:rPr lang="vi-VN" sz="2000" dirty="0">
                <a:solidFill>
                  <a:srgbClr val="54595F"/>
                </a:solidFill>
                <a:latin typeface="Merriweather"/>
              </a:rPr>
              <a:t>Pentru a beneficia de aceste fonduri, solicitanții trebuie să conceapă un plan de afaceri (în cazul în care aceasta se află la statutul de idee) sau un proiect prin care să arate destinația banilor și cum anume va influența (pozitiv) activitatea firmei. Aceste documente includ de asemenea proiecții ale impactului financiar al investiției (reducerea costurilor prin eficientizarea producției) sau al afacerii (rezultatele anticipate după demarare, de regulă pe 5 ani). Important este ca proiectele să privească investiții care să fie în acord cu obiectivele avute în vedere de autoritatea care pune la dispoziție capitalul.</a:t>
            </a:r>
          </a:p>
          <a:p>
            <a:pPr marL="109728" indent="0" algn="just">
              <a:buNone/>
            </a:pPr>
            <a:r>
              <a:rPr lang="vi-VN" sz="2000" dirty="0"/>
              <a:t/>
            </a:r>
            <a:br>
              <a:rPr lang="vi-VN" sz="2000" dirty="0"/>
            </a:br>
            <a:endParaRPr lang="en-GB" sz="2000" dirty="0"/>
          </a:p>
        </p:txBody>
      </p:sp>
      <p:sp>
        <p:nvSpPr>
          <p:cNvPr id="3" name="Title 2"/>
          <p:cNvSpPr>
            <a:spLocks noGrp="1"/>
          </p:cNvSpPr>
          <p:nvPr>
            <p:ph type="title"/>
          </p:nvPr>
        </p:nvSpPr>
        <p:spPr>
          <a:xfrm>
            <a:off x="183931" y="132748"/>
            <a:ext cx="10972800" cy="592465"/>
          </a:xfrm>
        </p:spPr>
        <p:txBody>
          <a:bodyPr>
            <a:normAutofit/>
          </a:bodyPr>
          <a:lstStyle/>
          <a:p>
            <a:pPr fontAlgn="base"/>
            <a:r>
              <a:rPr lang="en-GB" sz="2400" dirty="0">
                <a:effectLst/>
                <a:latin typeface="Euclid Font Family"/>
              </a:rPr>
              <a:t>4. </a:t>
            </a:r>
            <a:r>
              <a:rPr lang="en-GB" sz="2400" dirty="0" err="1">
                <a:effectLst/>
                <a:latin typeface="Euclid Font Family"/>
              </a:rPr>
              <a:t>Fondurile</a:t>
            </a:r>
            <a:r>
              <a:rPr lang="en-GB" sz="2400" dirty="0">
                <a:effectLst/>
                <a:latin typeface="Euclid Font Family"/>
              </a:rPr>
              <a:t> </a:t>
            </a:r>
            <a:r>
              <a:rPr lang="en-GB" sz="2400" dirty="0" err="1">
                <a:effectLst/>
                <a:latin typeface="Euclid Font Family"/>
              </a:rPr>
              <a:t>nerambursabile</a:t>
            </a:r>
            <a:r>
              <a:rPr lang="en-GB" sz="2400" dirty="0">
                <a:effectLst/>
                <a:latin typeface="Euclid Font Family"/>
              </a:rPr>
              <a:t> (</a:t>
            </a:r>
            <a:r>
              <a:rPr lang="en-GB" sz="2400" dirty="0" err="1">
                <a:effectLst/>
                <a:latin typeface="Euclid Font Family"/>
              </a:rPr>
              <a:t>granturi</a:t>
            </a:r>
            <a:r>
              <a:rPr lang="en-GB" sz="2400" dirty="0" smtClean="0">
                <a:effectLst/>
                <a:latin typeface="Euclid Font Family"/>
              </a:rPr>
              <a:t>)</a:t>
            </a:r>
            <a:endParaRPr lang="en-GB" sz="24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90178" y="4263229"/>
            <a:ext cx="4476360" cy="2594771"/>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93203" y="4043750"/>
            <a:ext cx="2484547" cy="2814250"/>
          </a:xfrm>
          <a:prstGeom prst="rect">
            <a:avLst/>
          </a:prstGeom>
        </p:spPr>
      </p:pic>
    </p:spTree>
    <p:extLst>
      <p:ext uri="{BB962C8B-B14F-4D97-AF65-F5344CB8AC3E}">
        <p14:creationId xmlns:p14="http://schemas.microsoft.com/office/powerpoint/2010/main" val="129477267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50713"/>
            <a:ext cx="12192000" cy="6007287"/>
          </a:xfrm>
        </p:spPr>
        <p:txBody>
          <a:bodyPr>
            <a:normAutofit/>
          </a:bodyPr>
          <a:lstStyle/>
          <a:p>
            <a:pPr algn="just" fontAlgn="base"/>
            <a:r>
              <a:rPr lang="vi-VN" sz="2000" i="1" dirty="0">
                <a:solidFill>
                  <a:srgbClr val="54595F"/>
                </a:solidFill>
                <a:latin typeface="Merriweather"/>
              </a:rPr>
              <a:t>Fondurile nerambursabile </a:t>
            </a:r>
            <a:r>
              <a:rPr lang="vi-VN" sz="2000" dirty="0">
                <a:solidFill>
                  <a:srgbClr val="54595F"/>
                </a:solidFill>
                <a:latin typeface="Merriweather"/>
              </a:rPr>
              <a:t>reprezintă o alternativă foarte bună în comparație cu îndatorarea sau aportul la capital. Totuși, este necesar de precizat că este vorba în acest de cofinanțare, ceea ce înseamnă că beneficiarul trebuie să contribuie cu o anumită sumă (de regulă nu mai mult de 30 – 35%), diferența fiind acoperită de granturi. Un alt impediment poate fi reprezentat de documentația de întocmit și procedurile ce trebuie urmate care nu de puține ori au arătat (cel puțin în cazul României) că birocrația este încă o problemă. Nu în ultimul rând, este evident că, odată obținută finanțarea, sumele trebuie folosite în concordanță cu destinația declarată, în caz contrar acesteia fiind restituie în mod obligatoriu.</a:t>
            </a:r>
          </a:p>
          <a:p>
            <a:pPr algn="just" fontAlgn="base"/>
            <a:r>
              <a:rPr lang="vi-VN" sz="2000" dirty="0">
                <a:solidFill>
                  <a:srgbClr val="54595F"/>
                </a:solidFill>
                <a:latin typeface="Merriweather"/>
              </a:rPr>
              <a:t>A face rost de capitalul necesar este o necesitate pentru orice antreprenor. Tocmai din această cauză, este bine ca înainte de a lua o decizie să analizeze cu atenție toate posibilitățile care își pot dovedi viabilitatea ca soluție. O ultimă idee de reținut ar fi că, indiferent de alegere, toate finanțările presupun un anumit cost (financiar sau nu). De aceea, este bine a se realiza un mix între toate opțiunile disponibile pentru a îl minimiza.</a:t>
            </a:r>
          </a:p>
          <a:p>
            <a:pPr algn="just"/>
            <a:endParaRPr lang="en-GB" sz="2000" dirty="0"/>
          </a:p>
        </p:txBody>
      </p:sp>
      <p:sp>
        <p:nvSpPr>
          <p:cNvPr id="4" name="Title 2"/>
          <p:cNvSpPr>
            <a:spLocks noGrp="1"/>
          </p:cNvSpPr>
          <p:nvPr>
            <p:ph type="title"/>
          </p:nvPr>
        </p:nvSpPr>
        <p:spPr>
          <a:xfrm>
            <a:off x="152400" y="148514"/>
            <a:ext cx="10972800" cy="560934"/>
          </a:xfrm>
        </p:spPr>
        <p:txBody>
          <a:bodyPr>
            <a:normAutofit/>
          </a:bodyPr>
          <a:lstStyle/>
          <a:p>
            <a:pPr fontAlgn="base"/>
            <a:r>
              <a:rPr lang="en-GB" sz="2400" dirty="0">
                <a:effectLst/>
                <a:latin typeface="Euclid Font Family"/>
              </a:rPr>
              <a:t>4. </a:t>
            </a:r>
            <a:r>
              <a:rPr lang="en-GB" sz="2400" dirty="0" err="1">
                <a:effectLst/>
                <a:latin typeface="Euclid Font Family"/>
              </a:rPr>
              <a:t>Fondurile</a:t>
            </a:r>
            <a:r>
              <a:rPr lang="en-GB" sz="2400" dirty="0">
                <a:effectLst/>
                <a:latin typeface="Euclid Font Family"/>
              </a:rPr>
              <a:t> </a:t>
            </a:r>
            <a:r>
              <a:rPr lang="en-GB" sz="2400" dirty="0" err="1">
                <a:effectLst/>
                <a:latin typeface="Euclid Font Family"/>
              </a:rPr>
              <a:t>nerambursabile</a:t>
            </a:r>
            <a:r>
              <a:rPr lang="en-GB" sz="2400" dirty="0">
                <a:effectLst/>
                <a:latin typeface="Euclid Font Family"/>
              </a:rPr>
              <a:t> (</a:t>
            </a:r>
            <a:r>
              <a:rPr lang="en-GB" sz="2400" dirty="0" err="1">
                <a:effectLst/>
                <a:latin typeface="Euclid Font Family"/>
              </a:rPr>
              <a:t>granturi</a:t>
            </a:r>
            <a:r>
              <a:rPr lang="en-GB" sz="2400" dirty="0" smtClean="0">
                <a:effectLst/>
                <a:latin typeface="Euclid Font Family"/>
              </a:rPr>
              <a:t>)</a:t>
            </a:r>
            <a:endParaRPr lang="en-GB" sz="24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12258" y="4456879"/>
            <a:ext cx="2401121" cy="2401121"/>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13379" y="4402684"/>
            <a:ext cx="3277749" cy="2455148"/>
          </a:xfrm>
          <a:prstGeom prst="rect">
            <a:avLst/>
          </a:prstGeom>
        </p:spPr>
      </p:pic>
    </p:spTree>
    <p:extLst>
      <p:ext uri="{BB962C8B-B14F-4D97-AF65-F5344CB8AC3E}">
        <p14:creationId xmlns:p14="http://schemas.microsoft.com/office/powerpoint/2010/main" val="4169791046"/>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68165" y="866478"/>
            <a:ext cx="11908221" cy="5770805"/>
          </a:xfrm>
        </p:spPr>
        <p:txBody>
          <a:bodyPr>
            <a:normAutofit/>
          </a:bodyPr>
          <a:lstStyle/>
          <a:p>
            <a:pPr algn="just" fontAlgn="base"/>
            <a:r>
              <a:rPr lang="en-US" sz="2200" dirty="0" smtClean="0">
                <a:solidFill>
                  <a:srgbClr val="54595F"/>
                </a:solidFill>
              </a:rPr>
              <a:t>I</a:t>
            </a:r>
            <a:r>
              <a:rPr lang="vi-VN" sz="2200" dirty="0" smtClean="0">
                <a:solidFill>
                  <a:srgbClr val="54595F"/>
                </a:solidFill>
                <a:latin typeface="Merriweather"/>
              </a:rPr>
              <a:t>n </a:t>
            </a:r>
            <a:r>
              <a:rPr lang="vi-VN" sz="2200" dirty="0">
                <a:solidFill>
                  <a:srgbClr val="54595F"/>
                </a:solidFill>
                <a:latin typeface="Merriweather"/>
              </a:rPr>
              <a:t>ultimii ani, finanțarea direct de la consumatori prin platforme de crowdfunding a deveni o sursă foarte comună de notorietate și capital pentru start-up-uri. Platforme precum </a:t>
            </a:r>
            <a:r>
              <a:rPr lang="vi-VN" sz="2200" dirty="0">
                <a:solidFill>
                  <a:srgbClr val="FF3131"/>
                </a:solidFill>
                <a:latin typeface="Euclid Font Family"/>
                <a:hlinkClick r:id="rId2"/>
              </a:rPr>
              <a:t>Indigogo</a:t>
            </a:r>
            <a:r>
              <a:rPr lang="vi-VN" sz="2200" dirty="0">
                <a:solidFill>
                  <a:srgbClr val="54595F"/>
                </a:solidFill>
                <a:latin typeface="Merriweather"/>
              </a:rPr>
              <a:t> sau </a:t>
            </a:r>
            <a:r>
              <a:rPr lang="vi-VN" sz="2200" dirty="0">
                <a:solidFill>
                  <a:srgbClr val="FF3131"/>
                </a:solidFill>
                <a:latin typeface="Euclid Font Family"/>
                <a:hlinkClick r:id="rId3"/>
              </a:rPr>
              <a:t>Kickstarter </a:t>
            </a:r>
            <a:r>
              <a:rPr lang="vi-VN" sz="2200" dirty="0">
                <a:solidFill>
                  <a:srgbClr val="54595F"/>
                </a:solidFill>
                <a:latin typeface="Merriweather"/>
              </a:rPr>
              <a:t>au finanțat mii de afaceri.</a:t>
            </a:r>
          </a:p>
          <a:p>
            <a:pPr algn="just" fontAlgn="base"/>
            <a:r>
              <a:rPr lang="vi-VN" sz="2200" dirty="0">
                <a:solidFill>
                  <a:srgbClr val="54595F"/>
                </a:solidFill>
                <a:latin typeface="Merriweather"/>
              </a:rPr>
              <a:t>Acest tip de finanțare aduce clienți inițiali și investitori încă din faza preliminară a unei afaceri, când produsul încă nu este neapărat finalizat. Conceptul inițial este prezentat prin intermediul acestor platforme iar clienții care achiziționează produsul, primesc de obicei beneficii mult mai mari, față de clienții care achiziționează produsul la momentul lansării.</a:t>
            </a:r>
          </a:p>
          <a:p>
            <a:pPr algn="just" fontAlgn="base"/>
            <a:r>
              <a:rPr lang="vi-VN" sz="2200" dirty="0">
                <a:solidFill>
                  <a:srgbClr val="54595F"/>
                </a:solidFill>
                <a:latin typeface="Merriweather"/>
              </a:rPr>
              <a:t>Acest tip de finanțare vine însă cu riscuri atât pentru clienți cât și pentru afaceri! De exemplu, e posibil ca afacerea să nu reușească să producă la timp respectivul produs și va trebui să returneze banii crowdfunderilor (acțiune ce de obicei este costisitoare).</a:t>
            </a:r>
          </a:p>
          <a:p>
            <a:pPr algn="just" fontAlgn="base"/>
            <a:r>
              <a:rPr lang="vi-VN" sz="2200" dirty="0">
                <a:solidFill>
                  <a:srgbClr val="54595F"/>
                </a:solidFill>
                <a:latin typeface="Merriweather"/>
              </a:rPr>
              <a:t>Pentru clienți riscul vine prin faptul că produsul comandat poată să nu mai ajungă niciodată (în cazul în care start-up-ul dă faliment) și în anumite cazuri să </a:t>
            </a:r>
            <a:r>
              <a:rPr lang="vi-VN" sz="2200" dirty="0">
                <a:solidFill>
                  <a:srgbClr val="FF3131"/>
                </a:solidFill>
                <a:latin typeface="Euclid Font Family"/>
                <a:hlinkClick r:id="rId4"/>
              </a:rPr>
              <a:t>nu își mai primească banii înapoi.</a:t>
            </a:r>
            <a:endParaRPr lang="vi-VN" sz="2200" dirty="0">
              <a:solidFill>
                <a:srgbClr val="54595F"/>
              </a:solidFill>
              <a:latin typeface="Merriweather"/>
            </a:endParaRPr>
          </a:p>
          <a:p>
            <a:endParaRPr lang="en-GB" dirty="0"/>
          </a:p>
        </p:txBody>
      </p:sp>
      <p:sp>
        <p:nvSpPr>
          <p:cNvPr id="3" name="Title 2"/>
          <p:cNvSpPr>
            <a:spLocks noGrp="1"/>
          </p:cNvSpPr>
          <p:nvPr>
            <p:ph type="title"/>
          </p:nvPr>
        </p:nvSpPr>
        <p:spPr>
          <a:xfrm>
            <a:off x="120869" y="164280"/>
            <a:ext cx="10972800" cy="608230"/>
          </a:xfrm>
        </p:spPr>
        <p:txBody>
          <a:bodyPr>
            <a:normAutofit/>
          </a:bodyPr>
          <a:lstStyle/>
          <a:p>
            <a:pPr fontAlgn="base"/>
            <a:r>
              <a:rPr lang="en-GB" sz="2400" dirty="0">
                <a:effectLst/>
              </a:rPr>
              <a:t>5. </a:t>
            </a:r>
            <a:r>
              <a:rPr lang="en-GB" sz="2400" dirty="0" err="1" smtClean="0">
                <a:effectLst/>
              </a:rPr>
              <a:t>Crowdfunding</a:t>
            </a:r>
            <a:endParaRPr lang="en-GB" sz="2400" dirty="0"/>
          </a:p>
        </p:txBody>
      </p:sp>
      <p:pic>
        <p:nvPicPr>
          <p:cNvPr id="4" name="Picture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896350" y="5124450"/>
            <a:ext cx="2628900" cy="1733550"/>
          </a:xfrm>
          <a:prstGeom prst="rect">
            <a:avLst/>
          </a:prstGeom>
        </p:spPr>
      </p:pic>
    </p:spTree>
    <p:extLst>
      <p:ext uri="{BB962C8B-B14F-4D97-AF65-F5344CB8AC3E}">
        <p14:creationId xmlns:p14="http://schemas.microsoft.com/office/powerpoint/2010/main" val="1926651207"/>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78523" y="961071"/>
            <a:ext cx="11766331" cy="5770805"/>
          </a:xfrm>
        </p:spPr>
        <p:txBody>
          <a:bodyPr/>
          <a:lstStyle/>
          <a:p>
            <a:pPr algn="just" fontAlgn="base"/>
            <a:r>
              <a:rPr lang="vi-VN" sz="2000" dirty="0">
                <a:solidFill>
                  <a:srgbClr val="54595F"/>
                </a:solidFill>
                <a:latin typeface="Merriweather"/>
              </a:rPr>
              <a:t>Bootstraping-ul este probabil una din cele mai vechi surse de finanțare ale omenirii. Deși nu a avut o denumire până acum câțiva ani, bootstrapingul înseamnă </a:t>
            </a:r>
            <a:r>
              <a:rPr lang="vi-VN" sz="2000" b="1" i="1" dirty="0">
                <a:solidFill>
                  <a:srgbClr val="54595F"/>
                </a:solidFill>
                <a:latin typeface="Merriweather"/>
              </a:rPr>
              <a:t>finanțarea prin schimbul de servicii/produse.</a:t>
            </a:r>
          </a:p>
          <a:p>
            <a:pPr algn="just" fontAlgn="base"/>
            <a:r>
              <a:rPr lang="vi-VN" sz="2000" dirty="0">
                <a:solidFill>
                  <a:srgbClr val="54595F"/>
                </a:solidFill>
                <a:latin typeface="Merriweather"/>
              </a:rPr>
              <a:t>De exemplu, dacă ai o afacere care oferă servicii digitale, poți să oferi un website contabilului tău, ca el în schimb să îți ofere servicii de contabilitate timp de 1-2 ani. Același lucru este și în cazul produselor.</a:t>
            </a:r>
          </a:p>
          <a:p>
            <a:pPr algn="just" fontAlgn="base"/>
            <a:r>
              <a:rPr lang="vi-VN" sz="2000" dirty="0">
                <a:solidFill>
                  <a:srgbClr val="54595F"/>
                </a:solidFill>
                <a:latin typeface="Merriweather"/>
              </a:rPr>
              <a:t>Pentru afacerile care abia încep, această sursă de finanțare este una din cele mai potrivite și profitabile pe termen lung, deoarece nu implică costuri financiare mari ci doar efort prin serviciile oferite sau doar costul de producție.</a:t>
            </a:r>
          </a:p>
          <a:p>
            <a:endParaRPr lang="en-GB" dirty="0"/>
          </a:p>
        </p:txBody>
      </p:sp>
      <p:sp>
        <p:nvSpPr>
          <p:cNvPr id="3" name="Title 2"/>
          <p:cNvSpPr>
            <a:spLocks noGrp="1"/>
          </p:cNvSpPr>
          <p:nvPr>
            <p:ph type="title"/>
          </p:nvPr>
        </p:nvSpPr>
        <p:spPr>
          <a:xfrm>
            <a:off x="262759" y="132748"/>
            <a:ext cx="10972800" cy="655528"/>
          </a:xfrm>
        </p:spPr>
        <p:txBody>
          <a:bodyPr>
            <a:normAutofit/>
          </a:bodyPr>
          <a:lstStyle/>
          <a:p>
            <a:pPr algn="just" fontAlgn="base"/>
            <a:r>
              <a:rPr lang="en-GB" sz="2400" dirty="0">
                <a:effectLst/>
                <a:latin typeface="Euclid Font Family"/>
              </a:rPr>
              <a:t>6. </a:t>
            </a:r>
            <a:r>
              <a:rPr lang="en-GB" sz="2400" dirty="0" err="1" smtClean="0">
                <a:effectLst/>
                <a:latin typeface="Euclid Font Family"/>
              </a:rPr>
              <a:t>Bootstraping</a:t>
            </a: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009250" y="3802938"/>
            <a:ext cx="4562640" cy="3036229"/>
          </a:xfrm>
          <a:prstGeom prst="rect">
            <a:avLst/>
          </a:prstGeom>
        </p:spPr>
      </p:pic>
    </p:spTree>
    <p:extLst>
      <p:ext uri="{BB962C8B-B14F-4D97-AF65-F5344CB8AC3E}">
        <p14:creationId xmlns:p14="http://schemas.microsoft.com/office/powerpoint/2010/main" val="7150977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99697" y="898008"/>
            <a:ext cx="11813628" cy="5613150"/>
          </a:xfrm>
        </p:spPr>
        <p:txBody>
          <a:bodyPr>
            <a:normAutofit/>
          </a:bodyPr>
          <a:lstStyle/>
          <a:p>
            <a:pPr algn="just"/>
            <a:r>
              <a:rPr lang="vi-VN" sz="2000" dirty="0"/>
              <a:t>Reprezintă una dintre cele mai importante alternative când vorbim despre finanțarea cheltuielilor, mai ales cele ce privesc investițiile. Această sursă provine din rezultatele financiare ale companiei (profitul net) și nu din capitalul pus la dispoziție de acționari. Cu alte cuvinte, doar firmele deja existente pot apela la această opțiune, dacă AGA va dispune ca o parte (autofinanțare netă) sau chiar întreg profitul net (autofinanțare brută) să fie alocat resinvestirii (ca o alternativă la distribuția acestuia sub forma dividendelor). De aici rezultă că mărimea acesteia depinde în primul rând de existența profitului și apoi de hotărârea acționarilor de a îl utiliza cu această destinație</a:t>
            </a:r>
            <a:r>
              <a:rPr lang="vi-VN" sz="2000" dirty="0" smtClean="0"/>
              <a:t>.</a:t>
            </a:r>
            <a:endParaRPr lang="vi-VN" sz="2000" dirty="0"/>
          </a:p>
          <a:p>
            <a:pPr algn="just"/>
            <a:r>
              <a:rPr lang="vi-VN" sz="2000" dirty="0"/>
              <a:t>Autofinanțarea este benefică pentru o firmă doarece reflectă autonomia financiară a acesteia, precum și independența în luarea deciziilor (o firmă care se autofinanțează va fi mai puțin dependentă de alte surse – cum ar fi creditele de la bănci – și implicit își va reduce din riscul presupus de această formă de finanțare). Un alt avantaj care poate fi menționat este că de multe ori și statul stimulează reinvestirea profitului de către firme, motiv pentru care nu impozitează profitul repartizat cu această destinație (lucru valabil și în cazul României), spre deosebire de cazul distribuirii sub forma dividendelor.</a:t>
            </a:r>
            <a:endParaRPr lang="en-GB" sz="2000" dirty="0"/>
          </a:p>
        </p:txBody>
      </p:sp>
      <p:sp>
        <p:nvSpPr>
          <p:cNvPr id="3" name="Title 2"/>
          <p:cNvSpPr>
            <a:spLocks noGrp="1"/>
          </p:cNvSpPr>
          <p:nvPr>
            <p:ph type="title"/>
          </p:nvPr>
        </p:nvSpPr>
        <p:spPr>
          <a:xfrm>
            <a:off x="0" y="148514"/>
            <a:ext cx="10972800" cy="671293"/>
          </a:xfrm>
        </p:spPr>
        <p:txBody>
          <a:bodyPr>
            <a:normAutofit/>
          </a:bodyPr>
          <a:lstStyle/>
          <a:p>
            <a:pPr algn="just" fontAlgn="base"/>
            <a:r>
              <a:rPr lang="en-GB" sz="2400" dirty="0">
                <a:effectLst/>
                <a:latin typeface="Euclid Font Family"/>
              </a:rPr>
              <a:t>7. </a:t>
            </a:r>
            <a:r>
              <a:rPr lang="en-GB" sz="2400" dirty="0" err="1" smtClean="0">
                <a:effectLst/>
                <a:latin typeface="Euclid Font Family"/>
              </a:rPr>
              <a:t>Autofinanțarea</a:t>
            </a:r>
            <a:endParaRPr lang="en-GB" sz="24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69214" y="5211274"/>
            <a:ext cx="2032273" cy="1522243"/>
          </a:xfrm>
          <a:prstGeom prst="rect">
            <a:avLst/>
          </a:prstGeom>
        </p:spPr>
      </p:pic>
    </p:spTree>
    <p:extLst>
      <p:ext uri="{BB962C8B-B14F-4D97-AF65-F5344CB8AC3E}">
        <p14:creationId xmlns:p14="http://schemas.microsoft.com/office/powerpoint/2010/main" val="206718022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803416"/>
            <a:ext cx="12060621" cy="5628915"/>
          </a:xfrm>
        </p:spPr>
        <p:txBody>
          <a:bodyPr>
            <a:normAutofit/>
          </a:bodyPr>
          <a:lstStyle/>
          <a:p>
            <a:pPr algn="just" fontAlgn="base"/>
            <a:r>
              <a:rPr lang="vi-VN" sz="2000" dirty="0">
                <a:solidFill>
                  <a:srgbClr val="54595F"/>
                </a:solidFill>
                <a:latin typeface="Merriweather"/>
              </a:rPr>
              <a:t>Cu toate acestea, </a:t>
            </a:r>
            <a:r>
              <a:rPr lang="vi-VN" sz="2000" b="1" i="1" dirty="0">
                <a:solidFill>
                  <a:srgbClr val="54595F"/>
                </a:solidFill>
                <a:latin typeface="Merriweather"/>
              </a:rPr>
              <a:t>autofinanțarea </a:t>
            </a:r>
            <a:r>
              <a:rPr lang="vi-VN" sz="2000" dirty="0">
                <a:solidFill>
                  <a:srgbClr val="54595F"/>
                </a:solidFill>
                <a:latin typeface="Merriweather"/>
              </a:rPr>
              <a:t>este de cele mai multe ori insuficientă pentru a acoperi necesarul de finanțare. Din acest motiv, se impune completarea acesteia cu alte resurse deoarece apelarea în mod exclusiv la autofinanțare încetinește și chiar blochează dezvoltarea unei afaceri, nemaifiind capabilă să se adapteze în funcție de situație. Conform literaturii de specialitate, autofinanțarea este preferabilă în condițiile în care rata dobânzii la credite este superioară ratei de distribuire a dividendelor (procentul din profitul net cerut de acționari sub această formă), precum și decât  rentabilitatea anticipată a proiectelor de investiții.</a:t>
            </a:r>
          </a:p>
          <a:p>
            <a:pPr algn="just" fontAlgn="base"/>
            <a:r>
              <a:rPr lang="vi-VN" sz="2000" dirty="0">
                <a:solidFill>
                  <a:srgbClr val="54595F"/>
                </a:solidFill>
                <a:latin typeface="Merriweather"/>
              </a:rPr>
              <a:t>A face rost de capitalul necesar este o necesitate pentru orice antreprenor. Tocmai din această cauză, este bine ca înainte de a lua o decizie să analizeze cu atenție toate posibilitățile care își pot dovedi viabilitatea ca soluție. O ultimă idee de reținut ar fi că, indiferent de alegere, toate finanțările presupun un anumit cost (financiar sau nu). De aceea, este bine a se realiza un mix între toate opțiunile disponibile pentru a îl minimiza.</a:t>
            </a:r>
          </a:p>
          <a:p>
            <a:endParaRPr lang="en-GB" dirty="0"/>
          </a:p>
        </p:txBody>
      </p:sp>
      <p:sp>
        <p:nvSpPr>
          <p:cNvPr id="3" name="Title 2"/>
          <p:cNvSpPr>
            <a:spLocks noGrp="1"/>
          </p:cNvSpPr>
          <p:nvPr>
            <p:ph type="title"/>
          </p:nvPr>
        </p:nvSpPr>
        <p:spPr>
          <a:xfrm>
            <a:off x="262759" y="195811"/>
            <a:ext cx="10972800" cy="545169"/>
          </a:xfrm>
        </p:spPr>
        <p:txBody>
          <a:bodyPr>
            <a:normAutofit/>
          </a:bodyPr>
          <a:lstStyle/>
          <a:p>
            <a:pPr algn="just" fontAlgn="base"/>
            <a:r>
              <a:rPr lang="en-GB" sz="2400" dirty="0">
                <a:effectLst/>
                <a:latin typeface="Euclid Font Family"/>
              </a:rPr>
              <a:t>7. </a:t>
            </a:r>
            <a:r>
              <a:rPr lang="en-GB" sz="2400" dirty="0" err="1" smtClean="0">
                <a:effectLst/>
                <a:latin typeface="Euclid Font Family"/>
              </a:rPr>
              <a:t>Autofinanțarea</a:t>
            </a: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15567" y="4300537"/>
            <a:ext cx="3742833" cy="2490685"/>
          </a:xfrm>
          <a:prstGeom prst="rect">
            <a:avLst/>
          </a:prstGeom>
        </p:spPr>
      </p:pic>
    </p:spTree>
    <p:extLst>
      <p:ext uri="{BB962C8B-B14F-4D97-AF65-F5344CB8AC3E}">
        <p14:creationId xmlns:p14="http://schemas.microsoft.com/office/powerpoint/2010/main" val="2806884348"/>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descr="60_Metoda_necesarului_de_finantare.pdf - Google Chrome"/>
          <p:cNvPicPr>
            <a:picLocks noGrp="1" noChangeAspect="1"/>
          </p:cNvPicPr>
          <p:nvPr>
            <p:ph idx="1"/>
          </p:nvPr>
        </p:nvPicPr>
        <p:blipFill rotWithShape="1">
          <a:blip r:embed="rId2">
            <a:extLst>
              <a:ext uri="{28A0092B-C50C-407E-A947-70E740481C1C}">
                <a14:useLocalDpi xmlns:a14="http://schemas.microsoft.com/office/drawing/2010/main" val="0"/>
              </a:ext>
            </a:extLst>
          </a:blip>
          <a:srcRect l="33694" t="22362" r="12545" b="9178"/>
          <a:stretch/>
        </p:blipFill>
        <p:spPr>
          <a:xfrm>
            <a:off x="2822028" y="804041"/>
            <a:ext cx="8765627" cy="6090073"/>
          </a:xfrm>
        </p:spPr>
      </p:pic>
      <p:sp>
        <p:nvSpPr>
          <p:cNvPr id="3" name="Title 2"/>
          <p:cNvSpPr>
            <a:spLocks noGrp="1"/>
          </p:cNvSpPr>
          <p:nvPr>
            <p:ph type="title"/>
          </p:nvPr>
        </p:nvSpPr>
        <p:spPr>
          <a:xfrm>
            <a:off x="220717" y="132748"/>
            <a:ext cx="10972800" cy="655528"/>
          </a:xfrm>
        </p:spPr>
        <p:txBody>
          <a:bodyPr>
            <a:normAutofit/>
          </a:bodyPr>
          <a:lstStyle/>
          <a:p>
            <a:r>
              <a:rPr lang="en-US" sz="2400" dirty="0" err="1" smtClean="0"/>
              <a:t>Metoda</a:t>
            </a:r>
            <a:r>
              <a:rPr lang="en-US" sz="2400" dirty="0" smtClean="0"/>
              <a:t> </a:t>
            </a:r>
            <a:r>
              <a:rPr lang="en-US" sz="2400" dirty="0" err="1" smtClean="0"/>
              <a:t>necesarului</a:t>
            </a:r>
            <a:r>
              <a:rPr lang="en-US" sz="2400" dirty="0" smtClean="0"/>
              <a:t> de </a:t>
            </a:r>
            <a:r>
              <a:rPr lang="en-US" sz="2400" dirty="0" err="1" smtClean="0"/>
              <a:t>finantare</a:t>
            </a:r>
            <a:endParaRPr lang="en-GB" sz="2400" dirty="0"/>
          </a:p>
        </p:txBody>
      </p:sp>
    </p:spTree>
    <p:extLst>
      <p:ext uri="{BB962C8B-B14F-4D97-AF65-F5344CB8AC3E}">
        <p14:creationId xmlns:p14="http://schemas.microsoft.com/office/powerpoint/2010/main" val="179052569"/>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724588"/>
            <a:ext cx="11792607" cy="5487025"/>
          </a:xfrm>
        </p:spPr>
        <p:txBody>
          <a:bodyPr>
            <a:normAutofit/>
          </a:bodyPr>
          <a:lstStyle/>
          <a:p>
            <a:pPr algn="just" fontAlgn="base"/>
            <a:r>
              <a:rPr lang="en-GB" sz="2000" dirty="0">
                <a:solidFill>
                  <a:srgbClr val="333333"/>
                </a:solidFill>
              </a:rPr>
              <a:t>De </a:t>
            </a:r>
            <a:r>
              <a:rPr lang="en-GB" sz="2000" dirty="0" err="1">
                <a:solidFill>
                  <a:srgbClr val="333333"/>
                </a:solidFill>
              </a:rPr>
              <a:t>multe</a:t>
            </a:r>
            <a:r>
              <a:rPr lang="en-GB" sz="2000" dirty="0">
                <a:solidFill>
                  <a:srgbClr val="333333"/>
                </a:solidFill>
              </a:rPr>
              <a:t> </a:t>
            </a:r>
            <a:r>
              <a:rPr lang="en-GB" sz="2000" dirty="0" err="1">
                <a:solidFill>
                  <a:srgbClr val="333333"/>
                </a:solidFill>
              </a:rPr>
              <a:t>ori</a:t>
            </a:r>
            <a:r>
              <a:rPr lang="en-GB" sz="2000" dirty="0">
                <a:solidFill>
                  <a:srgbClr val="333333"/>
                </a:solidFill>
              </a:rPr>
              <a:t> </a:t>
            </a:r>
            <a:r>
              <a:rPr lang="en-GB" sz="2000" dirty="0" err="1">
                <a:solidFill>
                  <a:srgbClr val="333333"/>
                </a:solidFill>
              </a:rPr>
              <a:t>confundat</a:t>
            </a:r>
            <a:r>
              <a:rPr lang="en-GB" sz="2000" dirty="0">
                <a:solidFill>
                  <a:srgbClr val="333333"/>
                </a:solidFill>
              </a:rPr>
              <a:t> cu </a:t>
            </a:r>
            <a:r>
              <a:rPr lang="en-GB" sz="2000" dirty="0" err="1">
                <a:solidFill>
                  <a:srgbClr val="333333"/>
                </a:solidFill>
              </a:rPr>
              <a:t>activitatea</a:t>
            </a:r>
            <a:r>
              <a:rPr lang="en-GB" sz="2000" dirty="0">
                <a:solidFill>
                  <a:srgbClr val="333333"/>
                </a:solidFill>
              </a:rPr>
              <a:t> de </a:t>
            </a:r>
            <a:r>
              <a:rPr lang="en-GB" sz="2000" dirty="0" err="1">
                <a:solidFill>
                  <a:srgbClr val="333333"/>
                </a:solidFill>
              </a:rPr>
              <a:t>administrare</a:t>
            </a:r>
            <a:r>
              <a:rPr lang="en-GB" sz="2000" dirty="0">
                <a:solidFill>
                  <a:srgbClr val="333333"/>
                </a:solidFill>
              </a:rPr>
              <a:t> a </a:t>
            </a:r>
            <a:r>
              <a:rPr lang="en-GB" sz="2000" dirty="0" err="1">
                <a:solidFill>
                  <a:srgbClr val="333333"/>
                </a:solidFill>
              </a:rPr>
              <a:t>firmelor</a:t>
            </a:r>
            <a:r>
              <a:rPr lang="en-GB" sz="2000" dirty="0">
                <a:solidFill>
                  <a:srgbClr val="333333"/>
                </a:solidFill>
              </a:rPr>
              <a:t>, </a:t>
            </a:r>
            <a:r>
              <a:rPr lang="en-GB" sz="2000" b="1" i="1" dirty="0" err="1">
                <a:solidFill>
                  <a:srgbClr val="333333"/>
                </a:solidFill>
              </a:rPr>
              <a:t>managementul</a:t>
            </a:r>
            <a:r>
              <a:rPr lang="en-GB" sz="2000" b="1" i="1" dirty="0">
                <a:solidFill>
                  <a:srgbClr val="333333"/>
                </a:solidFill>
              </a:rPr>
              <a:t> </a:t>
            </a:r>
            <a:r>
              <a:rPr lang="en-GB" sz="2000" b="1" i="1" dirty="0" err="1">
                <a:solidFill>
                  <a:srgbClr val="333333"/>
                </a:solidFill>
              </a:rPr>
              <a:t>financiar</a:t>
            </a:r>
            <a:r>
              <a:rPr lang="en-GB" sz="2000" b="1" i="1" dirty="0">
                <a:solidFill>
                  <a:srgbClr val="333333"/>
                </a:solidFill>
              </a:rPr>
              <a:t> </a:t>
            </a:r>
            <a:r>
              <a:rPr lang="en-GB" sz="2000" dirty="0">
                <a:solidFill>
                  <a:srgbClr val="333333"/>
                </a:solidFill>
              </a:rPr>
              <a:t>a </a:t>
            </a:r>
            <a:r>
              <a:rPr lang="en-GB" sz="2000" dirty="0" err="1">
                <a:solidFill>
                  <a:srgbClr val="333333"/>
                </a:solidFill>
              </a:rPr>
              <a:t>aparut</a:t>
            </a:r>
            <a:r>
              <a:rPr lang="en-GB" sz="2000" dirty="0">
                <a:solidFill>
                  <a:srgbClr val="333333"/>
                </a:solidFill>
              </a:rPr>
              <a:t>, </a:t>
            </a:r>
            <a:r>
              <a:rPr lang="en-GB" sz="2000" dirty="0" err="1">
                <a:solidFill>
                  <a:srgbClr val="333333"/>
                </a:solidFill>
              </a:rPr>
              <a:t>ca</a:t>
            </a:r>
            <a:r>
              <a:rPr lang="en-GB" sz="2000" dirty="0">
                <a:solidFill>
                  <a:srgbClr val="333333"/>
                </a:solidFill>
              </a:rPr>
              <a:t> </a:t>
            </a:r>
            <a:r>
              <a:rPr lang="en-GB" sz="2000" dirty="0" err="1">
                <a:solidFill>
                  <a:srgbClr val="333333"/>
                </a:solidFill>
              </a:rPr>
              <a:t>obiect</a:t>
            </a:r>
            <a:r>
              <a:rPr lang="en-GB" sz="2000" dirty="0">
                <a:solidFill>
                  <a:srgbClr val="333333"/>
                </a:solidFill>
              </a:rPr>
              <a:t> individual de </a:t>
            </a:r>
            <a:r>
              <a:rPr lang="en-GB" sz="2000" dirty="0" err="1">
                <a:solidFill>
                  <a:srgbClr val="333333"/>
                </a:solidFill>
              </a:rPr>
              <a:t>studiu</a:t>
            </a:r>
            <a:r>
              <a:rPr lang="en-GB" sz="2000" dirty="0">
                <a:solidFill>
                  <a:srgbClr val="333333"/>
                </a:solidFill>
              </a:rPr>
              <a:t>, </a:t>
            </a:r>
            <a:r>
              <a:rPr lang="en-GB" sz="2000" dirty="0" err="1">
                <a:solidFill>
                  <a:srgbClr val="333333"/>
                </a:solidFill>
              </a:rPr>
              <a:t>pe</a:t>
            </a:r>
            <a:r>
              <a:rPr lang="en-GB" sz="2000" dirty="0">
                <a:solidFill>
                  <a:srgbClr val="333333"/>
                </a:solidFill>
              </a:rPr>
              <a:t> la </a:t>
            </a:r>
            <a:r>
              <a:rPr lang="en-GB" sz="2000" dirty="0" err="1">
                <a:solidFill>
                  <a:srgbClr val="333333"/>
                </a:solidFill>
              </a:rPr>
              <a:t>jumatatea</a:t>
            </a:r>
            <a:r>
              <a:rPr lang="en-GB" sz="2000" dirty="0">
                <a:solidFill>
                  <a:srgbClr val="333333"/>
                </a:solidFill>
              </a:rPr>
              <a:t> </a:t>
            </a:r>
            <a:r>
              <a:rPr lang="en-GB" sz="2000" dirty="0" err="1">
                <a:solidFill>
                  <a:srgbClr val="333333"/>
                </a:solidFill>
              </a:rPr>
              <a:t>secolului</a:t>
            </a:r>
            <a:r>
              <a:rPr lang="en-GB" sz="2000" dirty="0">
                <a:solidFill>
                  <a:srgbClr val="333333"/>
                </a:solidFill>
              </a:rPr>
              <a:t> </a:t>
            </a:r>
            <a:r>
              <a:rPr lang="en-GB" sz="2000" dirty="0" err="1">
                <a:solidFill>
                  <a:srgbClr val="333333"/>
                </a:solidFill>
              </a:rPr>
              <a:t>trecut</a:t>
            </a:r>
            <a:r>
              <a:rPr lang="en-GB" sz="2000" dirty="0">
                <a:solidFill>
                  <a:srgbClr val="333333"/>
                </a:solidFill>
              </a:rPr>
              <a:t>, </a:t>
            </a:r>
            <a:r>
              <a:rPr lang="en-GB" sz="2000" dirty="0" err="1">
                <a:solidFill>
                  <a:srgbClr val="333333"/>
                </a:solidFill>
              </a:rPr>
              <a:t>cand</a:t>
            </a:r>
            <a:r>
              <a:rPr lang="en-GB" sz="2000" dirty="0">
                <a:solidFill>
                  <a:srgbClr val="333333"/>
                </a:solidFill>
              </a:rPr>
              <a:t> </a:t>
            </a:r>
            <a:r>
              <a:rPr lang="en-GB" sz="2000" dirty="0" err="1">
                <a:solidFill>
                  <a:srgbClr val="333333"/>
                </a:solidFill>
              </a:rPr>
              <a:t>intensificarea</a:t>
            </a:r>
            <a:r>
              <a:rPr lang="en-GB" sz="2000" dirty="0">
                <a:solidFill>
                  <a:srgbClr val="333333"/>
                </a:solidFill>
              </a:rPr>
              <a:t> </a:t>
            </a:r>
            <a:r>
              <a:rPr lang="en-GB" sz="2000" dirty="0" err="1">
                <a:solidFill>
                  <a:srgbClr val="333333"/>
                </a:solidFill>
              </a:rPr>
              <a:t>industrializarii</a:t>
            </a:r>
            <a:r>
              <a:rPr lang="en-GB" sz="2000" dirty="0">
                <a:solidFill>
                  <a:srgbClr val="333333"/>
                </a:solidFill>
              </a:rPr>
              <a:t> </a:t>
            </a:r>
            <a:r>
              <a:rPr lang="en-GB" sz="2000" dirty="0" err="1">
                <a:solidFill>
                  <a:srgbClr val="333333"/>
                </a:solidFill>
              </a:rPr>
              <a:t>si</a:t>
            </a:r>
            <a:r>
              <a:rPr lang="en-GB" sz="2000" dirty="0">
                <a:solidFill>
                  <a:srgbClr val="333333"/>
                </a:solidFill>
              </a:rPr>
              <a:t> </a:t>
            </a:r>
            <a:r>
              <a:rPr lang="en-GB" sz="2000" dirty="0" err="1">
                <a:solidFill>
                  <a:srgbClr val="333333"/>
                </a:solidFill>
              </a:rPr>
              <a:t>avansurile</a:t>
            </a:r>
            <a:r>
              <a:rPr lang="en-GB" sz="2000" dirty="0">
                <a:solidFill>
                  <a:srgbClr val="333333"/>
                </a:solidFill>
              </a:rPr>
              <a:t> </a:t>
            </a:r>
            <a:r>
              <a:rPr lang="en-GB" sz="2000" dirty="0" err="1">
                <a:solidFill>
                  <a:srgbClr val="333333"/>
                </a:solidFill>
              </a:rPr>
              <a:t>economice</a:t>
            </a:r>
            <a:r>
              <a:rPr lang="en-GB" sz="2000" dirty="0">
                <a:solidFill>
                  <a:srgbClr val="333333"/>
                </a:solidFill>
              </a:rPr>
              <a:t> la </a:t>
            </a:r>
            <a:r>
              <a:rPr lang="en-GB" sz="2000" dirty="0" err="1">
                <a:solidFill>
                  <a:srgbClr val="333333"/>
                </a:solidFill>
              </a:rPr>
              <a:t>nivel</a:t>
            </a:r>
            <a:r>
              <a:rPr lang="en-GB" sz="2000" dirty="0">
                <a:solidFill>
                  <a:srgbClr val="333333"/>
                </a:solidFill>
              </a:rPr>
              <a:t> </a:t>
            </a:r>
            <a:r>
              <a:rPr lang="en-GB" sz="2000" dirty="0" err="1">
                <a:solidFill>
                  <a:srgbClr val="333333"/>
                </a:solidFill>
              </a:rPr>
              <a:t>mondial</a:t>
            </a:r>
            <a:r>
              <a:rPr lang="en-GB" sz="2000" dirty="0">
                <a:solidFill>
                  <a:srgbClr val="333333"/>
                </a:solidFill>
              </a:rPr>
              <a:t>, </a:t>
            </a:r>
            <a:r>
              <a:rPr lang="en-GB" sz="2000" dirty="0" err="1">
                <a:solidFill>
                  <a:srgbClr val="333333"/>
                </a:solidFill>
              </a:rPr>
              <a:t>prin</a:t>
            </a:r>
            <a:r>
              <a:rPr lang="en-GB" sz="2000" dirty="0">
                <a:solidFill>
                  <a:srgbClr val="333333"/>
                </a:solidFill>
              </a:rPr>
              <a:t> </a:t>
            </a:r>
            <a:r>
              <a:rPr lang="en-GB" sz="2000" dirty="0" err="1">
                <a:solidFill>
                  <a:srgbClr val="333333"/>
                </a:solidFill>
              </a:rPr>
              <a:t>aparitia</a:t>
            </a:r>
            <a:r>
              <a:rPr lang="en-GB" sz="2000" dirty="0">
                <a:solidFill>
                  <a:srgbClr val="333333"/>
                </a:solidFill>
              </a:rPr>
              <a:t> de </a:t>
            </a:r>
            <a:r>
              <a:rPr lang="en-GB" sz="2000" dirty="0" err="1">
                <a:solidFill>
                  <a:srgbClr val="333333"/>
                </a:solidFill>
              </a:rPr>
              <a:t>noi</a:t>
            </a:r>
            <a:r>
              <a:rPr lang="en-GB" sz="2000" dirty="0">
                <a:solidFill>
                  <a:srgbClr val="333333"/>
                </a:solidFill>
              </a:rPr>
              <a:t> </a:t>
            </a:r>
            <a:r>
              <a:rPr lang="en-GB" sz="2000" dirty="0" err="1">
                <a:solidFill>
                  <a:srgbClr val="333333"/>
                </a:solidFill>
              </a:rPr>
              <a:t>firme</a:t>
            </a:r>
            <a:r>
              <a:rPr lang="en-GB" sz="2000" dirty="0">
                <a:solidFill>
                  <a:srgbClr val="333333"/>
                </a:solidFill>
              </a:rPr>
              <a:t> </a:t>
            </a:r>
            <a:r>
              <a:rPr lang="en-GB" sz="2000" dirty="0" err="1">
                <a:solidFill>
                  <a:srgbClr val="333333"/>
                </a:solidFill>
              </a:rPr>
              <a:t>si</a:t>
            </a:r>
            <a:r>
              <a:rPr lang="en-GB" sz="2000" dirty="0">
                <a:solidFill>
                  <a:srgbClr val="333333"/>
                </a:solidFill>
              </a:rPr>
              <a:t> </a:t>
            </a:r>
            <a:r>
              <a:rPr lang="en-GB" sz="2000" dirty="0" err="1">
                <a:solidFill>
                  <a:srgbClr val="333333"/>
                </a:solidFill>
              </a:rPr>
              <a:t>cautarea</a:t>
            </a:r>
            <a:r>
              <a:rPr lang="en-GB" sz="2000" dirty="0">
                <a:solidFill>
                  <a:srgbClr val="333333"/>
                </a:solidFill>
              </a:rPr>
              <a:t> de </a:t>
            </a:r>
            <a:r>
              <a:rPr lang="en-GB" sz="2000" dirty="0" err="1">
                <a:solidFill>
                  <a:srgbClr val="333333"/>
                </a:solidFill>
              </a:rPr>
              <a:t>solutii</a:t>
            </a:r>
            <a:r>
              <a:rPr lang="en-GB" sz="2000" dirty="0">
                <a:solidFill>
                  <a:srgbClr val="333333"/>
                </a:solidFill>
              </a:rPr>
              <a:t> de </a:t>
            </a:r>
            <a:r>
              <a:rPr lang="en-GB" sz="2000" dirty="0" err="1">
                <a:solidFill>
                  <a:srgbClr val="333333"/>
                </a:solidFill>
              </a:rPr>
              <a:t>finantare</a:t>
            </a:r>
            <a:r>
              <a:rPr lang="en-GB" sz="2000" dirty="0">
                <a:solidFill>
                  <a:srgbClr val="333333"/>
                </a:solidFill>
              </a:rPr>
              <a:t>, au </a:t>
            </a:r>
            <a:r>
              <a:rPr lang="en-GB" sz="2000" dirty="0" err="1">
                <a:solidFill>
                  <a:srgbClr val="333333"/>
                </a:solidFill>
              </a:rPr>
              <a:t>inceput</a:t>
            </a:r>
            <a:r>
              <a:rPr lang="en-GB" sz="2000" dirty="0">
                <a:solidFill>
                  <a:srgbClr val="333333"/>
                </a:solidFill>
              </a:rPr>
              <a:t> </a:t>
            </a:r>
            <a:r>
              <a:rPr lang="en-GB" sz="2000" dirty="0" err="1">
                <a:solidFill>
                  <a:srgbClr val="333333"/>
                </a:solidFill>
              </a:rPr>
              <a:t>sa</a:t>
            </a:r>
            <a:r>
              <a:rPr lang="en-GB" sz="2000" dirty="0">
                <a:solidFill>
                  <a:srgbClr val="333333"/>
                </a:solidFill>
              </a:rPr>
              <a:t> </a:t>
            </a:r>
            <a:r>
              <a:rPr lang="en-GB" sz="2000" dirty="0" err="1">
                <a:solidFill>
                  <a:srgbClr val="333333"/>
                </a:solidFill>
              </a:rPr>
              <a:t>ridice</a:t>
            </a:r>
            <a:r>
              <a:rPr lang="en-GB" sz="2000" dirty="0">
                <a:solidFill>
                  <a:srgbClr val="333333"/>
                </a:solidFill>
              </a:rPr>
              <a:t> o </a:t>
            </a:r>
            <a:r>
              <a:rPr lang="en-GB" sz="2000" dirty="0" err="1">
                <a:solidFill>
                  <a:srgbClr val="333333"/>
                </a:solidFill>
              </a:rPr>
              <a:t>serie</a:t>
            </a:r>
            <a:r>
              <a:rPr lang="en-GB" sz="2000" dirty="0">
                <a:solidFill>
                  <a:srgbClr val="333333"/>
                </a:solidFill>
              </a:rPr>
              <a:t> de </a:t>
            </a:r>
            <a:r>
              <a:rPr lang="en-GB" sz="2000" dirty="0" err="1">
                <a:solidFill>
                  <a:srgbClr val="333333"/>
                </a:solidFill>
              </a:rPr>
              <a:t>probleme</a:t>
            </a:r>
            <a:r>
              <a:rPr lang="en-GB" sz="2000" dirty="0">
                <a:solidFill>
                  <a:srgbClr val="333333"/>
                </a:solidFill>
              </a:rPr>
              <a:t> </a:t>
            </a:r>
            <a:r>
              <a:rPr lang="en-GB" sz="2000" dirty="0" err="1">
                <a:solidFill>
                  <a:srgbClr val="333333"/>
                </a:solidFill>
              </a:rPr>
              <a:t>complexe</a:t>
            </a:r>
            <a:r>
              <a:rPr lang="en-GB" sz="2000" dirty="0">
                <a:solidFill>
                  <a:srgbClr val="333333"/>
                </a:solidFill>
              </a:rPr>
              <a:t> </a:t>
            </a:r>
            <a:r>
              <a:rPr lang="en-GB" sz="2000" dirty="0" err="1">
                <a:solidFill>
                  <a:srgbClr val="333333"/>
                </a:solidFill>
              </a:rPr>
              <a:t>privind</a:t>
            </a:r>
            <a:r>
              <a:rPr lang="en-GB" sz="2000" dirty="0">
                <a:solidFill>
                  <a:srgbClr val="333333"/>
                </a:solidFill>
              </a:rPr>
              <a:t> </a:t>
            </a:r>
            <a:r>
              <a:rPr lang="en-GB" sz="2000" dirty="0" err="1">
                <a:solidFill>
                  <a:srgbClr val="333333"/>
                </a:solidFill>
              </a:rPr>
              <a:t>abordarea</a:t>
            </a:r>
            <a:r>
              <a:rPr lang="en-GB" sz="2000" dirty="0">
                <a:solidFill>
                  <a:srgbClr val="333333"/>
                </a:solidFill>
              </a:rPr>
              <a:t> de </a:t>
            </a:r>
            <a:r>
              <a:rPr lang="en-GB" sz="2000" dirty="0" err="1">
                <a:solidFill>
                  <a:srgbClr val="333333"/>
                </a:solidFill>
              </a:rPr>
              <a:t>noi</a:t>
            </a:r>
            <a:r>
              <a:rPr lang="en-GB" sz="2000" dirty="0">
                <a:solidFill>
                  <a:srgbClr val="333333"/>
                </a:solidFill>
              </a:rPr>
              <a:t> </a:t>
            </a:r>
            <a:r>
              <a:rPr lang="en-GB" sz="2000" dirty="0" err="1">
                <a:solidFill>
                  <a:srgbClr val="333333"/>
                </a:solidFill>
              </a:rPr>
              <a:t>tehnici</a:t>
            </a:r>
            <a:r>
              <a:rPr lang="en-GB" sz="2000" dirty="0">
                <a:solidFill>
                  <a:srgbClr val="333333"/>
                </a:solidFill>
              </a:rPr>
              <a:t> de </a:t>
            </a:r>
            <a:r>
              <a:rPr lang="en-GB" sz="2000" dirty="0" err="1">
                <a:solidFill>
                  <a:srgbClr val="333333"/>
                </a:solidFill>
              </a:rPr>
              <a:t>maximizare</a:t>
            </a:r>
            <a:r>
              <a:rPr lang="en-GB" sz="2000" dirty="0">
                <a:solidFill>
                  <a:srgbClr val="333333"/>
                </a:solidFill>
              </a:rPr>
              <a:t> a </a:t>
            </a:r>
            <a:r>
              <a:rPr lang="en-GB" sz="2000" dirty="0" err="1">
                <a:solidFill>
                  <a:srgbClr val="333333"/>
                </a:solidFill>
              </a:rPr>
              <a:t>profitului</a:t>
            </a:r>
            <a:r>
              <a:rPr lang="en-GB" sz="2000" dirty="0">
                <a:solidFill>
                  <a:srgbClr val="333333"/>
                </a:solidFill>
              </a:rPr>
              <a:t> </a:t>
            </a:r>
            <a:r>
              <a:rPr lang="en-GB" sz="2000" dirty="0" err="1">
                <a:solidFill>
                  <a:srgbClr val="333333"/>
                </a:solidFill>
              </a:rPr>
              <a:t>si</a:t>
            </a:r>
            <a:r>
              <a:rPr lang="en-GB" sz="2000" dirty="0">
                <a:solidFill>
                  <a:srgbClr val="333333"/>
                </a:solidFill>
              </a:rPr>
              <a:t> </a:t>
            </a:r>
            <a:r>
              <a:rPr lang="en-GB" sz="2000" dirty="0" err="1">
                <a:solidFill>
                  <a:srgbClr val="333333"/>
                </a:solidFill>
              </a:rPr>
              <a:t>cresterea</a:t>
            </a:r>
            <a:r>
              <a:rPr lang="en-GB" sz="2000" dirty="0">
                <a:solidFill>
                  <a:srgbClr val="333333"/>
                </a:solidFill>
              </a:rPr>
              <a:t> </a:t>
            </a:r>
            <a:r>
              <a:rPr lang="en-GB" sz="2000" dirty="0" err="1">
                <a:solidFill>
                  <a:srgbClr val="333333"/>
                </a:solidFill>
              </a:rPr>
              <a:t>recompenselor</a:t>
            </a:r>
            <a:r>
              <a:rPr lang="en-GB" sz="2000" dirty="0">
                <a:solidFill>
                  <a:srgbClr val="333333"/>
                </a:solidFill>
              </a:rPr>
              <a:t> </a:t>
            </a:r>
            <a:r>
              <a:rPr lang="en-GB" sz="2000" dirty="0" err="1">
                <a:solidFill>
                  <a:srgbClr val="333333"/>
                </a:solidFill>
              </a:rPr>
              <a:t>actionarilor</a:t>
            </a:r>
            <a:r>
              <a:rPr lang="en-GB" sz="2000" dirty="0">
                <a:solidFill>
                  <a:srgbClr val="333333"/>
                </a:solidFill>
              </a:rPr>
              <a:t> </a:t>
            </a:r>
            <a:r>
              <a:rPr lang="en-GB" sz="2000" dirty="0" err="1">
                <a:solidFill>
                  <a:srgbClr val="333333"/>
                </a:solidFill>
              </a:rPr>
              <a:t>pentru</a:t>
            </a:r>
            <a:r>
              <a:rPr lang="en-GB" sz="2000" dirty="0">
                <a:solidFill>
                  <a:srgbClr val="333333"/>
                </a:solidFill>
              </a:rPr>
              <a:t> </a:t>
            </a:r>
            <a:r>
              <a:rPr lang="en-GB" sz="2000" dirty="0" err="1">
                <a:solidFill>
                  <a:srgbClr val="333333"/>
                </a:solidFill>
              </a:rPr>
              <a:t>capitalurie</a:t>
            </a:r>
            <a:r>
              <a:rPr lang="en-GB" sz="2000" dirty="0">
                <a:solidFill>
                  <a:srgbClr val="333333"/>
                </a:solidFill>
              </a:rPr>
              <a:t> </a:t>
            </a:r>
            <a:r>
              <a:rPr lang="en-GB" sz="2000" dirty="0" err="1">
                <a:solidFill>
                  <a:srgbClr val="333333"/>
                </a:solidFill>
              </a:rPr>
              <a:t>investite</a:t>
            </a:r>
            <a:r>
              <a:rPr lang="en-GB" sz="2000" dirty="0">
                <a:solidFill>
                  <a:srgbClr val="333333"/>
                </a:solidFill>
              </a:rPr>
              <a:t>. </a:t>
            </a:r>
          </a:p>
          <a:p>
            <a:pPr algn="just" fontAlgn="base"/>
            <a:r>
              <a:rPr lang="en-GB" sz="2000" dirty="0">
                <a:solidFill>
                  <a:srgbClr val="333333"/>
                </a:solidFill>
              </a:rPr>
              <a:t>In </a:t>
            </a:r>
            <a:r>
              <a:rPr lang="en-GB" sz="2000" dirty="0" err="1">
                <a:solidFill>
                  <a:srgbClr val="333333"/>
                </a:solidFill>
              </a:rPr>
              <a:t>acest</a:t>
            </a:r>
            <a:r>
              <a:rPr lang="en-GB" sz="2000" dirty="0">
                <a:solidFill>
                  <a:srgbClr val="333333"/>
                </a:solidFill>
              </a:rPr>
              <a:t> </a:t>
            </a:r>
            <a:r>
              <a:rPr lang="en-GB" sz="2000" dirty="0" err="1">
                <a:solidFill>
                  <a:srgbClr val="333333"/>
                </a:solidFill>
              </a:rPr>
              <a:t>scop</a:t>
            </a:r>
            <a:r>
              <a:rPr lang="en-GB" sz="2000" dirty="0">
                <a:solidFill>
                  <a:srgbClr val="333333"/>
                </a:solidFill>
              </a:rPr>
              <a:t> se </a:t>
            </a:r>
            <a:r>
              <a:rPr lang="en-GB" sz="2000" dirty="0" err="1">
                <a:solidFill>
                  <a:srgbClr val="333333"/>
                </a:solidFill>
              </a:rPr>
              <a:t>contura</a:t>
            </a:r>
            <a:r>
              <a:rPr lang="en-GB" sz="2000" dirty="0">
                <a:solidFill>
                  <a:srgbClr val="333333"/>
                </a:solidFill>
              </a:rPr>
              <a:t> </a:t>
            </a:r>
            <a:r>
              <a:rPr lang="en-GB" sz="2000" dirty="0" err="1">
                <a:solidFill>
                  <a:srgbClr val="333333"/>
                </a:solidFill>
              </a:rPr>
              <a:t>deja</a:t>
            </a:r>
            <a:r>
              <a:rPr lang="en-GB" sz="2000" dirty="0">
                <a:solidFill>
                  <a:srgbClr val="333333"/>
                </a:solidFill>
              </a:rPr>
              <a:t> o </a:t>
            </a:r>
            <a:r>
              <a:rPr lang="en-GB" sz="2000" dirty="0" err="1">
                <a:solidFill>
                  <a:srgbClr val="333333"/>
                </a:solidFill>
              </a:rPr>
              <a:t>nevoie</a:t>
            </a:r>
            <a:r>
              <a:rPr lang="en-GB" sz="2000" dirty="0">
                <a:solidFill>
                  <a:srgbClr val="333333"/>
                </a:solidFill>
              </a:rPr>
              <a:t> tot </a:t>
            </a:r>
            <a:r>
              <a:rPr lang="en-GB" sz="2000" dirty="0" err="1">
                <a:solidFill>
                  <a:srgbClr val="333333"/>
                </a:solidFill>
              </a:rPr>
              <a:t>mai</a:t>
            </a:r>
            <a:r>
              <a:rPr lang="en-GB" sz="2000" dirty="0">
                <a:solidFill>
                  <a:srgbClr val="333333"/>
                </a:solidFill>
              </a:rPr>
              <a:t> </a:t>
            </a:r>
            <a:r>
              <a:rPr lang="en-GB" sz="2000" dirty="0" err="1">
                <a:solidFill>
                  <a:srgbClr val="333333"/>
                </a:solidFill>
              </a:rPr>
              <a:t>acuta</a:t>
            </a:r>
            <a:r>
              <a:rPr lang="en-GB" sz="2000" dirty="0">
                <a:solidFill>
                  <a:srgbClr val="333333"/>
                </a:solidFill>
              </a:rPr>
              <a:t> </a:t>
            </a:r>
            <a:r>
              <a:rPr lang="en-GB" sz="2000" dirty="0" err="1">
                <a:solidFill>
                  <a:srgbClr val="333333"/>
                </a:solidFill>
              </a:rPr>
              <a:t>pentru</a:t>
            </a:r>
            <a:r>
              <a:rPr lang="en-GB" sz="2000" dirty="0">
                <a:solidFill>
                  <a:srgbClr val="333333"/>
                </a:solidFill>
              </a:rPr>
              <a:t> </a:t>
            </a:r>
            <a:r>
              <a:rPr lang="en-GB" sz="2000" dirty="0" err="1">
                <a:solidFill>
                  <a:srgbClr val="333333"/>
                </a:solidFill>
              </a:rPr>
              <a:t>elebaorarea</a:t>
            </a:r>
            <a:r>
              <a:rPr lang="en-GB" sz="2000" dirty="0">
                <a:solidFill>
                  <a:srgbClr val="333333"/>
                </a:solidFill>
              </a:rPr>
              <a:t> de </a:t>
            </a:r>
            <a:r>
              <a:rPr lang="en-GB" sz="2000" dirty="0" err="1">
                <a:solidFill>
                  <a:srgbClr val="333333"/>
                </a:solidFill>
              </a:rPr>
              <a:t>noi</a:t>
            </a:r>
            <a:r>
              <a:rPr lang="en-GB" sz="2000" dirty="0">
                <a:solidFill>
                  <a:srgbClr val="333333"/>
                </a:solidFill>
              </a:rPr>
              <a:t> </a:t>
            </a:r>
            <a:r>
              <a:rPr lang="en-GB" sz="2000" dirty="0" err="1">
                <a:solidFill>
                  <a:srgbClr val="333333"/>
                </a:solidFill>
              </a:rPr>
              <a:t>modalitati</a:t>
            </a:r>
            <a:r>
              <a:rPr lang="en-GB" sz="2000" dirty="0">
                <a:solidFill>
                  <a:srgbClr val="333333"/>
                </a:solidFill>
              </a:rPr>
              <a:t> </a:t>
            </a:r>
            <a:r>
              <a:rPr lang="en-GB" sz="2000" dirty="0" err="1">
                <a:solidFill>
                  <a:srgbClr val="333333"/>
                </a:solidFill>
              </a:rPr>
              <a:t>si</a:t>
            </a:r>
            <a:r>
              <a:rPr lang="en-GB" sz="2000" dirty="0">
                <a:solidFill>
                  <a:srgbClr val="333333"/>
                </a:solidFill>
              </a:rPr>
              <a:t> </a:t>
            </a:r>
            <a:r>
              <a:rPr lang="en-GB" sz="2000" dirty="0" err="1">
                <a:solidFill>
                  <a:srgbClr val="333333"/>
                </a:solidFill>
              </a:rPr>
              <a:t>metode</a:t>
            </a:r>
            <a:r>
              <a:rPr lang="en-GB" sz="2000" dirty="0">
                <a:solidFill>
                  <a:srgbClr val="333333"/>
                </a:solidFill>
              </a:rPr>
              <a:t> de </a:t>
            </a:r>
            <a:r>
              <a:rPr lang="en-GB" sz="2000" dirty="0" err="1">
                <a:solidFill>
                  <a:srgbClr val="333333"/>
                </a:solidFill>
              </a:rPr>
              <a:t>obtinere</a:t>
            </a:r>
            <a:r>
              <a:rPr lang="en-GB" sz="2000" dirty="0">
                <a:solidFill>
                  <a:srgbClr val="333333"/>
                </a:solidFill>
              </a:rPr>
              <a:t> a </a:t>
            </a:r>
            <a:r>
              <a:rPr lang="en-GB" sz="2000" dirty="0" err="1">
                <a:solidFill>
                  <a:srgbClr val="333333"/>
                </a:solidFill>
              </a:rPr>
              <a:t>informatiilor</a:t>
            </a:r>
            <a:r>
              <a:rPr lang="en-GB" sz="2000" dirty="0">
                <a:solidFill>
                  <a:srgbClr val="333333"/>
                </a:solidFill>
              </a:rPr>
              <a:t> </a:t>
            </a:r>
            <a:r>
              <a:rPr lang="en-GB" sz="2000" dirty="0" err="1">
                <a:solidFill>
                  <a:srgbClr val="333333"/>
                </a:solidFill>
              </a:rPr>
              <a:t>financiare</a:t>
            </a:r>
            <a:r>
              <a:rPr lang="en-GB" sz="2000" dirty="0">
                <a:solidFill>
                  <a:srgbClr val="333333"/>
                </a:solidFill>
              </a:rPr>
              <a:t> </a:t>
            </a:r>
            <a:r>
              <a:rPr lang="en-GB" sz="2000" dirty="0" err="1">
                <a:solidFill>
                  <a:srgbClr val="333333"/>
                </a:solidFill>
              </a:rPr>
              <a:t>necesare</a:t>
            </a:r>
            <a:r>
              <a:rPr lang="en-GB" sz="2000" dirty="0">
                <a:solidFill>
                  <a:srgbClr val="333333"/>
                </a:solidFill>
              </a:rPr>
              <a:t> </a:t>
            </a:r>
            <a:r>
              <a:rPr lang="en-GB" sz="2000" dirty="0" err="1">
                <a:solidFill>
                  <a:srgbClr val="333333"/>
                </a:solidFill>
              </a:rPr>
              <a:t>factorilor</a:t>
            </a:r>
            <a:r>
              <a:rPr lang="en-GB" sz="2000" dirty="0">
                <a:solidFill>
                  <a:srgbClr val="333333"/>
                </a:solidFill>
              </a:rPr>
              <a:t> de </a:t>
            </a:r>
            <a:r>
              <a:rPr lang="en-GB" sz="2000" dirty="0" err="1">
                <a:solidFill>
                  <a:srgbClr val="333333"/>
                </a:solidFill>
              </a:rPr>
              <a:t>decizie</a:t>
            </a:r>
            <a:r>
              <a:rPr lang="en-GB" sz="2000" dirty="0">
                <a:solidFill>
                  <a:srgbClr val="333333"/>
                </a:solidFill>
              </a:rPr>
              <a:t> in </a:t>
            </a:r>
            <a:r>
              <a:rPr lang="en-GB" sz="2000" dirty="0" err="1">
                <a:solidFill>
                  <a:srgbClr val="333333"/>
                </a:solidFill>
              </a:rPr>
              <a:t>luarea</a:t>
            </a:r>
            <a:r>
              <a:rPr lang="en-GB" sz="2000" dirty="0">
                <a:solidFill>
                  <a:srgbClr val="333333"/>
                </a:solidFill>
              </a:rPr>
              <a:t> </a:t>
            </a:r>
            <a:r>
              <a:rPr lang="en-GB" sz="2000" dirty="0" err="1">
                <a:solidFill>
                  <a:srgbClr val="333333"/>
                </a:solidFill>
              </a:rPr>
              <a:t>unor</a:t>
            </a:r>
            <a:r>
              <a:rPr lang="en-GB" sz="2000" dirty="0">
                <a:solidFill>
                  <a:srgbClr val="333333"/>
                </a:solidFill>
              </a:rPr>
              <a:t> </a:t>
            </a:r>
            <a:r>
              <a:rPr lang="en-GB" sz="2000" dirty="0" err="1">
                <a:solidFill>
                  <a:srgbClr val="333333"/>
                </a:solidFill>
              </a:rPr>
              <a:t>decizii</a:t>
            </a:r>
            <a:r>
              <a:rPr lang="en-GB" sz="2000" dirty="0">
                <a:solidFill>
                  <a:srgbClr val="333333"/>
                </a:solidFill>
              </a:rPr>
              <a:t> </a:t>
            </a:r>
            <a:r>
              <a:rPr lang="en-GB" sz="2000" dirty="0" err="1">
                <a:solidFill>
                  <a:srgbClr val="333333"/>
                </a:solidFill>
              </a:rPr>
              <a:t>corecte</a:t>
            </a:r>
            <a:r>
              <a:rPr lang="en-GB" sz="2000" dirty="0">
                <a:solidFill>
                  <a:srgbClr val="333333"/>
                </a:solidFill>
              </a:rPr>
              <a:t> </a:t>
            </a:r>
            <a:r>
              <a:rPr lang="en-GB" sz="2000" dirty="0" err="1">
                <a:solidFill>
                  <a:srgbClr val="333333"/>
                </a:solidFill>
              </a:rPr>
              <a:t>pentru</a:t>
            </a:r>
            <a:r>
              <a:rPr lang="en-GB" sz="2000" dirty="0">
                <a:solidFill>
                  <a:srgbClr val="333333"/>
                </a:solidFill>
              </a:rPr>
              <a:t> </a:t>
            </a:r>
            <a:r>
              <a:rPr lang="en-GB" sz="2000" dirty="0" err="1">
                <a:solidFill>
                  <a:srgbClr val="333333"/>
                </a:solidFill>
              </a:rPr>
              <a:t>evolutia</a:t>
            </a:r>
            <a:r>
              <a:rPr lang="en-GB" sz="2000" dirty="0">
                <a:solidFill>
                  <a:srgbClr val="333333"/>
                </a:solidFill>
              </a:rPr>
              <a:t> </a:t>
            </a:r>
            <a:r>
              <a:rPr lang="en-GB" sz="2000" dirty="0" err="1">
                <a:solidFill>
                  <a:srgbClr val="333333"/>
                </a:solidFill>
              </a:rPr>
              <a:t>pozitiva</a:t>
            </a:r>
            <a:r>
              <a:rPr lang="en-GB" sz="2000" dirty="0">
                <a:solidFill>
                  <a:srgbClr val="333333"/>
                </a:solidFill>
              </a:rPr>
              <a:t> a </a:t>
            </a:r>
            <a:r>
              <a:rPr lang="en-GB" sz="2000" dirty="0" err="1">
                <a:solidFill>
                  <a:srgbClr val="333333"/>
                </a:solidFill>
              </a:rPr>
              <a:t>activitatii</a:t>
            </a:r>
            <a:r>
              <a:rPr lang="en-GB" sz="2000" dirty="0">
                <a:solidFill>
                  <a:srgbClr val="333333"/>
                </a:solidFill>
              </a:rPr>
              <a:t> </a:t>
            </a:r>
            <a:r>
              <a:rPr lang="en-GB" sz="2000" dirty="0" err="1">
                <a:solidFill>
                  <a:srgbClr val="333333"/>
                </a:solidFill>
              </a:rPr>
              <a:t>firmei</a:t>
            </a:r>
            <a:r>
              <a:rPr lang="en-GB" sz="2000" dirty="0">
                <a:solidFill>
                  <a:srgbClr val="333333"/>
                </a:solidFill>
              </a:rPr>
              <a:t>. </a:t>
            </a:r>
            <a:r>
              <a:rPr lang="en-GB" sz="2000" dirty="0" err="1">
                <a:solidFill>
                  <a:srgbClr val="333333"/>
                </a:solidFill>
              </a:rPr>
              <a:t>Astfel</a:t>
            </a:r>
            <a:r>
              <a:rPr lang="en-GB" sz="2000" dirty="0">
                <a:solidFill>
                  <a:srgbClr val="333333"/>
                </a:solidFill>
              </a:rPr>
              <a:t>, a </a:t>
            </a:r>
            <a:r>
              <a:rPr lang="en-GB" sz="2000" dirty="0" err="1">
                <a:solidFill>
                  <a:srgbClr val="333333"/>
                </a:solidFill>
              </a:rPr>
              <a:t>luat</a:t>
            </a:r>
            <a:r>
              <a:rPr lang="en-GB" sz="2000" dirty="0">
                <a:solidFill>
                  <a:srgbClr val="333333"/>
                </a:solidFill>
              </a:rPr>
              <a:t> </a:t>
            </a:r>
            <a:r>
              <a:rPr lang="en-GB" sz="2000" dirty="0" err="1">
                <a:solidFill>
                  <a:srgbClr val="333333"/>
                </a:solidFill>
              </a:rPr>
              <a:t>nastere</a:t>
            </a:r>
            <a:r>
              <a:rPr lang="en-GB" sz="2000" dirty="0">
                <a:solidFill>
                  <a:srgbClr val="333333"/>
                </a:solidFill>
              </a:rPr>
              <a:t> o </a:t>
            </a:r>
            <a:r>
              <a:rPr lang="en-GB" sz="2000" dirty="0" err="1">
                <a:solidFill>
                  <a:srgbClr val="333333"/>
                </a:solidFill>
              </a:rPr>
              <a:t>noua</a:t>
            </a:r>
            <a:r>
              <a:rPr lang="en-GB" sz="2000" dirty="0">
                <a:solidFill>
                  <a:srgbClr val="333333"/>
                </a:solidFill>
              </a:rPr>
              <a:t> </a:t>
            </a:r>
            <a:r>
              <a:rPr lang="en-GB" sz="2000" dirty="0" err="1">
                <a:solidFill>
                  <a:srgbClr val="333333"/>
                </a:solidFill>
              </a:rPr>
              <a:t>ramura</a:t>
            </a:r>
            <a:r>
              <a:rPr lang="en-GB" sz="2000" dirty="0">
                <a:solidFill>
                  <a:srgbClr val="333333"/>
                </a:solidFill>
              </a:rPr>
              <a:t> a </a:t>
            </a:r>
            <a:r>
              <a:rPr lang="en-GB" sz="2000" dirty="0" err="1">
                <a:solidFill>
                  <a:srgbClr val="333333"/>
                </a:solidFill>
              </a:rPr>
              <a:t>managementului</a:t>
            </a:r>
            <a:r>
              <a:rPr lang="en-GB" sz="2000" dirty="0">
                <a:solidFill>
                  <a:srgbClr val="333333"/>
                </a:solidFill>
              </a:rPr>
              <a:t> </a:t>
            </a:r>
            <a:r>
              <a:rPr lang="en-GB" sz="2000" dirty="0" err="1">
                <a:solidFill>
                  <a:srgbClr val="333333"/>
                </a:solidFill>
              </a:rPr>
              <a:t>concentrata</a:t>
            </a:r>
            <a:r>
              <a:rPr lang="en-GB" sz="2000" dirty="0">
                <a:solidFill>
                  <a:srgbClr val="333333"/>
                </a:solidFill>
              </a:rPr>
              <a:t> </a:t>
            </a:r>
            <a:r>
              <a:rPr lang="en-GB" sz="2000" dirty="0" err="1">
                <a:solidFill>
                  <a:srgbClr val="333333"/>
                </a:solidFill>
              </a:rPr>
              <a:t>pe</a:t>
            </a:r>
            <a:r>
              <a:rPr lang="en-GB" sz="2000" dirty="0">
                <a:solidFill>
                  <a:srgbClr val="333333"/>
                </a:solidFill>
              </a:rPr>
              <a:t> </a:t>
            </a:r>
            <a:r>
              <a:rPr lang="en-GB" sz="2000" dirty="0" err="1">
                <a:solidFill>
                  <a:srgbClr val="333333"/>
                </a:solidFill>
              </a:rPr>
              <a:t>partea</a:t>
            </a:r>
            <a:r>
              <a:rPr lang="en-GB" sz="2000" dirty="0">
                <a:solidFill>
                  <a:srgbClr val="333333"/>
                </a:solidFill>
              </a:rPr>
              <a:t> </a:t>
            </a:r>
            <a:r>
              <a:rPr lang="en-GB" sz="2000" dirty="0" err="1">
                <a:solidFill>
                  <a:srgbClr val="333333"/>
                </a:solidFill>
              </a:rPr>
              <a:t>financiara</a:t>
            </a:r>
            <a:r>
              <a:rPr lang="en-GB" sz="2000" dirty="0">
                <a:solidFill>
                  <a:srgbClr val="333333"/>
                </a:solidFill>
              </a:rPr>
              <a:t> a </a:t>
            </a:r>
            <a:r>
              <a:rPr lang="en-GB" sz="2000" dirty="0" err="1">
                <a:solidFill>
                  <a:srgbClr val="333333"/>
                </a:solidFill>
              </a:rPr>
              <a:t>activitatii</a:t>
            </a:r>
            <a:r>
              <a:rPr lang="en-GB" sz="2000" dirty="0">
                <a:solidFill>
                  <a:srgbClr val="333333"/>
                </a:solidFill>
              </a:rPr>
              <a:t> </a:t>
            </a:r>
            <a:r>
              <a:rPr lang="en-GB" sz="2000" dirty="0" err="1">
                <a:solidFill>
                  <a:srgbClr val="333333"/>
                </a:solidFill>
              </a:rPr>
              <a:t>firmei</a:t>
            </a:r>
            <a:r>
              <a:rPr lang="en-GB" sz="2000" dirty="0">
                <a:solidFill>
                  <a:srgbClr val="333333"/>
                </a:solidFill>
              </a:rPr>
              <a:t> </a:t>
            </a:r>
            <a:r>
              <a:rPr lang="en-GB" sz="2000" dirty="0" err="1">
                <a:solidFill>
                  <a:srgbClr val="333333"/>
                </a:solidFill>
              </a:rPr>
              <a:t>si</a:t>
            </a:r>
            <a:r>
              <a:rPr lang="en-GB" sz="2000" dirty="0">
                <a:solidFill>
                  <a:srgbClr val="333333"/>
                </a:solidFill>
              </a:rPr>
              <a:t> care se </a:t>
            </a:r>
            <a:r>
              <a:rPr lang="en-GB" sz="2000" dirty="0" err="1">
                <a:solidFill>
                  <a:srgbClr val="333333"/>
                </a:solidFill>
              </a:rPr>
              <a:t>ocupa</a:t>
            </a:r>
            <a:r>
              <a:rPr lang="en-GB" sz="2000" dirty="0">
                <a:solidFill>
                  <a:srgbClr val="333333"/>
                </a:solidFill>
              </a:rPr>
              <a:t> de </a:t>
            </a:r>
            <a:r>
              <a:rPr lang="en-GB" sz="2000" dirty="0" err="1">
                <a:solidFill>
                  <a:srgbClr val="333333"/>
                </a:solidFill>
              </a:rPr>
              <a:t>dirijarea</a:t>
            </a:r>
            <a:r>
              <a:rPr lang="en-GB" sz="2000" dirty="0">
                <a:solidFill>
                  <a:srgbClr val="333333"/>
                </a:solidFill>
              </a:rPr>
              <a:t> </a:t>
            </a:r>
            <a:r>
              <a:rPr lang="en-GB" sz="2000" dirty="0" err="1">
                <a:solidFill>
                  <a:srgbClr val="333333"/>
                </a:solidFill>
              </a:rPr>
              <a:t>proceselor</a:t>
            </a:r>
            <a:r>
              <a:rPr lang="en-GB" sz="2000" dirty="0">
                <a:solidFill>
                  <a:srgbClr val="333333"/>
                </a:solidFill>
              </a:rPr>
              <a:t> </a:t>
            </a:r>
            <a:r>
              <a:rPr lang="en-GB" sz="2000" dirty="0" err="1">
                <a:solidFill>
                  <a:srgbClr val="333333"/>
                </a:solidFill>
              </a:rPr>
              <a:t>corespunzatoare</a:t>
            </a:r>
            <a:r>
              <a:rPr lang="en-GB" sz="2000" dirty="0">
                <a:solidFill>
                  <a:srgbClr val="333333"/>
                </a:solidFill>
              </a:rPr>
              <a:t>. </a:t>
            </a:r>
            <a:r>
              <a:rPr lang="en-GB" sz="2000" dirty="0" err="1">
                <a:solidFill>
                  <a:srgbClr val="333333"/>
                </a:solidFill>
              </a:rPr>
              <a:t>Aceasta</a:t>
            </a:r>
            <a:r>
              <a:rPr lang="en-GB" sz="2000" dirty="0">
                <a:solidFill>
                  <a:srgbClr val="333333"/>
                </a:solidFill>
              </a:rPr>
              <a:t> </a:t>
            </a:r>
            <a:r>
              <a:rPr lang="en-GB" sz="2000" dirty="0" err="1">
                <a:solidFill>
                  <a:srgbClr val="333333"/>
                </a:solidFill>
              </a:rPr>
              <a:t>dirijare</a:t>
            </a:r>
            <a:r>
              <a:rPr lang="en-GB" sz="2000" dirty="0">
                <a:solidFill>
                  <a:srgbClr val="333333"/>
                </a:solidFill>
              </a:rPr>
              <a:t> </a:t>
            </a:r>
            <a:r>
              <a:rPr lang="en-GB" sz="2000" dirty="0" err="1">
                <a:solidFill>
                  <a:srgbClr val="333333"/>
                </a:solidFill>
              </a:rPr>
              <a:t>este</a:t>
            </a:r>
            <a:r>
              <a:rPr lang="en-GB" sz="2000" dirty="0">
                <a:solidFill>
                  <a:srgbClr val="333333"/>
                </a:solidFill>
              </a:rPr>
              <a:t> </a:t>
            </a:r>
            <a:r>
              <a:rPr lang="en-GB" sz="2000" dirty="0" err="1">
                <a:solidFill>
                  <a:srgbClr val="333333"/>
                </a:solidFill>
              </a:rPr>
              <a:t>orientata</a:t>
            </a:r>
            <a:r>
              <a:rPr lang="en-GB" sz="2000" dirty="0">
                <a:solidFill>
                  <a:srgbClr val="333333"/>
                </a:solidFill>
              </a:rPr>
              <a:t> </a:t>
            </a:r>
            <a:r>
              <a:rPr lang="en-GB" sz="2000" dirty="0" err="1">
                <a:solidFill>
                  <a:srgbClr val="333333"/>
                </a:solidFill>
              </a:rPr>
              <a:t>spre</a:t>
            </a:r>
            <a:r>
              <a:rPr lang="en-GB" sz="2000" dirty="0">
                <a:solidFill>
                  <a:srgbClr val="333333"/>
                </a:solidFill>
              </a:rPr>
              <a:t> </a:t>
            </a:r>
            <a:r>
              <a:rPr lang="en-GB" sz="2000" dirty="0" err="1">
                <a:solidFill>
                  <a:srgbClr val="333333"/>
                </a:solidFill>
              </a:rPr>
              <a:t>valorificarea</a:t>
            </a:r>
            <a:r>
              <a:rPr lang="en-GB" sz="2000" dirty="0">
                <a:solidFill>
                  <a:srgbClr val="333333"/>
                </a:solidFill>
              </a:rPr>
              <a:t> </a:t>
            </a:r>
            <a:r>
              <a:rPr lang="en-GB" sz="2000" dirty="0" err="1">
                <a:solidFill>
                  <a:srgbClr val="333333"/>
                </a:solidFill>
              </a:rPr>
              <a:t>resurselor</a:t>
            </a:r>
            <a:r>
              <a:rPr lang="en-GB" sz="2000" dirty="0">
                <a:solidFill>
                  <a:srgbClr val="333333"/>
                </a:solidFill>
              </a:rPr>
              <a:t> de </a:t>
            </a:r>
            <a:r>
              <a:rPr lang="en-GB" sz="2000" dirty="0" err="1">
                <a:solidFill>
                  <a:srgbClr val="333333"/>
                </a:solidFill>
              </a:rPr>
              <a:t>natura</a:t>
            </a:r>
            <a:r>
              <a:rPr lang="en-GB" sz="2000" dirty="0">
                <a:solidFill>
                  <a:srgbClr val="333333"/>
                </a:solidFill>
              </a:rPr>
              <a:t> </a:t>
            </a:r>
            <a:r>
              <a:rPr lang="en-GB" sz="2000" dirty="0" err="1">
                <a:solidFill>
                  <a:srgbClr val="333333"/>
                </a:solidFill>
              </a:rPr>
              <a:t>financiara</a:t>
            </a:r>
            <a:r>
              <a:rPr lang="en-GB" sz="2000" dirty="0">
                <a:solidFill>
                  <a:srgbClr val="333333"/>
                </a:solidFill>
              </a:rPr>
              <a:t> in </a:t>
            </a:r>
            <a:r>
              <a:rPr lang="en-GB" sz="2000" dirty="0" err="1">
                <a:solidFill>
                  <a:srgbClr val="333333"/>
                </a:solidFill>
              </a:rPr>
              <a:t>sensul</a:t>
            </a:r>
            <a:r>
              <a:rPr lang="en-GB" sz="2000" dirty="0">
                <a:solidFill>
                  <a:srgbClr val="333333"/>
                </a:solidFill>
              </a:rPr>
              <a:t> </a:t>
            </a:r>
            <a:r>
              <a:rPr lang="en-GB" sz="2000" dirty="0" err="1">
                <a:solidFill>
                  <a:srgbClr val="333333"/>
                </a:solidFill>
              </a:rPr>
              <a:t>conservarii</a:t>
            </a:r>
            <a:r>
              <a:rPr lang="en-GB" sz="2000" dirty="0">
                <a:solidFill>
                  <a:srgbClr val="333333"/>
                </a:solidFill>
              </a:rPr>
              <a:t> </a:t>
            </a:r>
            <a:r>
              <a:rPr lang="en-GB" sz="2000" dirty="0" err="1">
                <a:solidFill>
                  <a:srgbClr val="333333"/>
                </a:solidFill>
              </a:rPr>
              <a:t>si</a:t>
            </a:r>
            <a:r>
              <a:rPr lang="en-GB" sz="2000" dirty="0">
                <a:solidFill>
                  <a:srgbClr val="333333"/>
                </a:solidFill>
              </a:rPr>
              <a:t> </a:t>
            </a:r>
            <a:r>
              <a:rPr lang="en-GB" sz="2000" dirty="0" err="1">
                <a:solidFill>
                  <a:srgbClr val="333333"/>
                </a:solidFill>
              </a:rPr>
              <a:t>cresterii</a:t>
            </a:r>
            <a:r>
              <a:rPr lang="en-GB" sz="2000" dirty="0">
                <a:solidFill>
                  <a:srgbClr val="333333"/>
                </a:solidFill>
              </a:rPr>
              <a:t> </a:t>
            </a:r>
            <a:r>
              <a:rPr lang="en-GB" sz="2000" dirty="0" err="1">
                <a:solidFill>
                  <a:srgbClr val="333333"/>
                </a:solidFill>
              </a:rPr>
              <a:t>valorii</a:t>
            </a:r>
            <a:r>
              <a:rPr lang="en-GB" sz="2000" dirty="0">
                <a:solidFill>
                  <a:srgbClr val="333333"/>
                </a:solidFill>
              </a:rPr>
              <a:t> de </a:t>
            </a:r>
            <a:r>
              <a:rPr lang="en-GB" sz="2000" dirty="0" err="1">
                <a:solidFill>
                  <a:srgbClr val="333333"/>
                </a:solidFill>
              </a:rPr>
              <a:t>piata</a:t>
            </a:r>
            <a:r>
              <a:rPr lang="en-GB" sz="2000" dirty="0">
                <a:solidFill>
                  <a:srgbClr val="333333"/>
                </a:solidFill>
              </a:rPr>
              <a:t> a </a:t>
            </a:r>
            <a:r>
              <a:rPr lang="en-GB" sz="2000" dirty="0" err="1">
                <a:solidFill>
                  <a:srgbClr val="333333"/>
                </a:solidFill>
              </a:rPr>
              <a:t>firmei</a:t>
            </a:r>
            <a:r>
              <a:rPr lang="en-GB" sz="2000" dirty="0">
                <a:solidFill>
                  <a:srgbClr val="333333"/>
                </a:solidFill>
              </a:rPr>
              <a:t>. </a:t>
            </a:r>
            <a:endParaRPr lang="en-GB" sz="2000" dirty="0" smtClean="0">
              <a:solidFill>
                <a:srgbClr val="333333"/>
              </a:solidFill>
            </a:endParaRPr>
          </a:p>
          <a:p>
            <a:pPr algn="just" fontAlgn="base"/>
            <a:r>
              <a:rPr lang="en-GB" sz="2000" dirty="0">
                <a:solidFill>
                  <a:srgbClr val="333333"/>
                </a:solidFill>
              </a:rPr>
              <a:t>In </a:t>
            </a:r>
            <a:r>
              <a:rPr lang="en-GB" sz="2000" dirty="0" err="1">
                <a:solidFill>
                  <a:srgbClr val="333333"/>
                </a:solidFill>
              </a:rPr>
              <a:t>ansamblul</a:t>
            </a:r>
            <a:r>
              <a:rPr lang="en-GB" sz="2000" dirty="0">
                <a:solidFill>
                  <a:srgbClr val="333333"/>
                </a:solidFill>
              </a:rPr>
              <a:t> </a:t>
            </a:r>
            <a:r>
              <a:rPr lang="en-GB" sz="2000" dirty="0" err="1">
                <a:solidFill>
                  <a:srgbClr val="333333"/>
                </a:solidFill>
              </a:rPr>
              <a:t>proceselor</a:t>
            </a:r>
            <a:r>
              <a:rPr lang="en-GB" sz="2000" dirty="0">
                <a:solidFill>
                  <a:srgbClr val="333333"/>
                </a:solidFill>
              </a:rPr>
              <a:t> </a:t>
            </a:r>
            <a:r>
              <a:rPr lang="en-GB" sz="2000" dirty="0" err="1">
                <a:solidFill>
                  <a:srgbClr val="333333"/>
                </a:solidFill>
              </a:rPr>
              <a:t>unei</a:t>
            </a:r>
            <a:r>
              <a:rPr lang="en-GB" sz="2000" dirty="0">
                <a:solidFill>
                  <a:srgbClr val="333333"/>
                </a:solidFill>
              </a:rPr>
              <a:t> </a:t>
            </a:r>
            <a:r>
              <a:rPr lang="en-GB" sz="2000" dirty="0" err="1">
                <a:solidFill>
                  <a:srgbClr val="333333"/>
                </a:solidFill>
              </a:rPr>
              <a:t>firme</a:t>
            </a:r>
            <a:r>
              <a:rPr lang="en-GB" sz="2000" dirty="0">
                <a:solidFill>
                  <a:srgbClr val="333333"/>
                </a:solidFill>
              </a:rPr>
              <a:t>, </a:t>
            </a:r>
            <a:r>
              <a:rPr lang="en-GB" sz="2000" dirty="0" err="1">
                <a:solidFill>
                  <a:srgbClr val="333333"/>
                </a:solidFill>
              </a:rPr>
              <a:t>managementul</a:t>
            </a:r>
            <a:r>
              <a:rPr lang="en-GB" sz="2000" dirty="0">
                <a:solidFill>
                  <a:srgbClr val="333333"/>
                </a:solidFill>
              </a:rPr>
              <a:t> </a:t>
            </a:r>
            <a:r>
              <a:rPr lang="en-GB" sz="2000" dirty="0" err="1">
                <a:solidFill>
                  <a:srgbClr val="333333"/>
                </a:solidFill>
              </a:rPr>
              <a:t>financiar</a:t>
            </a:r>
            <a:r>
              <a:rPr lang="en-GB" sz="2000" dirty="0">
                <a:solidFill>
                  <a:srgbClr val="333333"/>
                </a:solidFill>
              </a:rPr>
              <a:t> </a:t>
            </a:r>
            <a:r>
              <a:rPr lang="en-GB" sz="2000" dirty="0" err="1">
                <a:solidFill>
                  <a:srgbClr val="333333"/>
                </a:solidFill>
              </a:rPr>
              <a:t>este</a:t>
            </a:r>
            <a:r>
              <a:rPr lang="en-GB" sz="2000" dirty="0">
                <a:solidFill>
                  <a:srgbClr val="333333"/>
                </a:solidFill>
              </a:rPr>
              <a:t> </a:t>
            </a:r>
            <a:r>
              <a:rPr lang="en-GB" sz="2000" dirty="0" err="1">
                <a:solidFill>
                  <a:srgbClr val="333333"/>
                </a:solidFill>
              </a:rPr>
              <a:t>responsabil</a:t>
            </a:r>
            <a:r>
              <a:rPr lang="en-GB" sz="2000" dirty="0">
                <a:solidFill>
                  <a:srgbClr val="333333"/>
                </a:solidFill>
              </a:rPr>
              <a:t> de </a:t>
            </a:r>
            <a:r>
              <a:rPr lang="en-GB" sz="2000" dirty="0" err="1">
                <a:solidFill>
                  <a:srgbClr val="333333"/>
                </a:solidFill>
              </a:rPr>
              <a:t>stabilirea</a:t>
            </a:r>
            <a:r>
              <a:rPr lang="en-GB" sz="2000" dirty="0">
                <a:solidFill>
                  <a:srgbClr val="333333"/>
                </a:solidFill>
              </a:rPr>
              <a:t> </a:t>
            </a:r>
            <a:r>
              <a:rPr lang="en-GB" sz="2000" dirty="0" err="1">
                <a:solidFill>
                  <a:srgbClr val="333333"/>
                </a:solidFill>
              </a:rPr>
              <a:t>politicilor</a:t>
            </a:r>
            <a:r>
              <a:rPr lang="en-GB" sz="2000" dirty="0">
                <a:solidFill>
                  <a:srgbClr val="333333"/>
                </a:solidFill>
              </a:rPr>
              <a:t> care </a:t>
            </a:r>
            <a:r>
              <a:rPr lang="en-GB" sz="2000" dirty="0" err="1">
                <a:solidFill>
                  <a:srgbClr val="333333"/>
                </a:solidFill>
              </a:rPr>
              <a:t>urmeaza</a:t>
            </a:r>
            <a:r>
              <a:rPr lang="en-GB" sz="2000" dirty="0">
                <a:solidFill>
                  <a:srgbClr val="333333"/>
                </a:solidFill>
              </a:rPr>
              <a:t> a fi </a:t>
            </a:r>
            <a:r>
              <a:rPr lang="en-GB" sz="2000" dirty="0" err="1">
                <a:solidFill>
                  <a:srgbClr val="333333"/>
                </a:solidFill>
              </a:rPr>
              <a:t>implemnetate</a:t>
            </a:r>
            <a:r>
              <a:rPr lang="en-GB" sz="2000" dirty="0">
                <a:solidFill>
                  <a:srgbClr val="333333"/>
                </a:solidFill>
              </a:rPr>
              <a:t> in </a:t>
            </a:r>
            <a:r>
              <a:rPr lang="en-GB" sz="2000" dirty="0" err="1">
                <a:solidFill>
                  <a:srgbClr val="333333"/>
                </a:solidFill>
              </a:rPr>
              <a:t>scopul</a:t>
            </a:r>
            <a:r>
              <a:rPr lang="en-GB" sz="2000" dirty="0">
                <a:solidFill>
                  <a:srgbClr val="333333"/>
                </a:solidFill>
              </a:rPr>
              <a:t> de a </a:t>
            </a:r>
            <a:r>
              <a:rPr lang="en-GB" sz="2000" dirty="0" err="1">
                <a:solidFill>
                  <a:srgbClr val="333333"/>
                </a:solidFill>
              </a:rPr>
              <a:t>atinge</a:t>
            </a:r>
            <a:r>
              <a:rPr lang="en-GB" sz="2000" dirty="0">
                <a:solidFill>
                  <a:srgbClr val="333333"/>
                </a:solidFill>
              </a:rPr>
              <a:t> </a:t>
            </a:r>
            <a:r>
              <a:rPr lang="en-GB" sz="2000" dirty="0" err="1">
                <a:solidFill>
                  <a:srgbClr val="333333"/>
                </a:solidFill>
              </a:rPr>
              <a:t>obiectivele</a:t>
            </a:r>
            <a:r>
              <a:rPr lang="en-GB" sz="2000" dirty="0">
                <a:solidFill>
                  <a:srgbClr val="333333"/>
                </a:solidFill>
              </a:rPr>
              <a:t> </a:t>
            </a:r>
            <a:r>
              <a:rPr lang="en-GB" sz="2000" dirty="0" err="1">
                <a:solidFill>
                  <a:srgbClr val="333333"/>
                </a:solidFill>
              </a:rPr>
              <a:t>generale</a:t>
            </a:r>
            <a:r>
              <a:rPr lang="en-GB" sz="2000" dirty="0">
                <a:solidFill>
                  <a:srgbClr val="333333"/>
                </a:solidFill>
              </a:rPr>
              <a:t> </a:t>
            </a:r>
            <a:r>
              <a:rPr lang="en-GB" sz="2000" dirty="0" err="1">
                <a:solidFill>
                  <a:srgbClr val="333333"/>
                </a:solidFill>
              </a:rPr>
              <a:t>stabilite</a:t>
            </a:r>
            <a:r>
              <a:rPr lang="en-GB" sz="2000" dirty="0">
                <a:solidFill>
                  <a:srgbClr val="333333"/>
                </a:solidFill>
              </a:rPr>
              <a:t> de </a:t>
            </a:r>
            <a:r>
              <a:rPr lang="en-GB" sz="2000" dirty="0" err="1">
                <a:solidFill>
                  <a:srgbClr val="333333"/>
                </a:solidFill>
              </a:rPr>
              <a:t>actionari</a:t>
            </a:r>
            <a:r>
              <a:rPr lang="en-GB" sz="2000" dirty="0">
                <a:solidFill>
                  <a:srgbClr val="333333"/>
                </a:solidFill>
              </a:rPr>
              <a:t>. </a:t>
            </a:r>
          </a:p>
          <a:p>
            <a:pPr algn="just" fontAlgn="base"/>
            <a:endParaRPr lang="en-GB" sz="2000" b="0" i="0" dirty="0">
              <a:solidFill>
                <a:srgbClr val="333333"/>
              </a:solidFill>
              <a:effectLst/>
            </a:endParaRPr>
          </a:p>
        </p:txBody>
      </p:sp>
      <p:sp>
        <p:nvSpPr>
          <p:cNvPr id="3" name="Title 2"/>
          <p:cNvSpPr>
            <a:spLocks noGrp="1"/>
          </p:cNvSpPr>
          <p:nvPr>
            <p:ph type="title"/>
          </p:nvPr>
        </p:nvSpPr>
        <p:spPr>
          <a:xfrm>
            <a:off x="126124" y="0"/>
            <a:ext cx="11393214" cy="623996"/>
          </a:xfrm>
        </p:spPr>
        <p:txBody>
          <a:bodyPr>
            <a:normAutofit/>
          </a:bodyPr>
          <a:lstStyle/>
          <a:p>
            <a:pPr marL="800100" marR="0" lvl="1" indent="-342900" defTabSz="914400" rtl="0" eaLnBrk="1" fontAlgn="auto" latinLnBrk="0" hangingPunct="1">
              <a:lnSpc>
                <a:spcPct val="120000"/>
              </a:lnSpc>
              <a:spcBef>
                <a:spcPts val="300"/>
              </a:spcBef>
              <a:spcAft>
                <a:spcPts val="300"/>
              </a:spcAft>
              <a:tabLst>
                <a:tab pos="914400" algn="l"/>
              </a:tabLst>
              <a:defRPr/>
            </a:pPr>
            <a:r>
              <a:rPr kumimoji="0" lang="it-IT" sz="2400" b="1" i="1" u="none" strike="noStrike" kern="1200" cap="none" spc="0" normalizeH="0" baseline="0" noProof="0" dirty="0" smtClean="0">
                <a:ln>
                  <a:noFill/>
                </a:ln>
                <a:solidFill>
                  <a:prstClr val="black"/>
                </a:solidFill>
                <a:effectLst/>
                <a:uLnTx/>
                <a:uFillTx/>
                <a:latin typeface="Trebuchet MS" pitchFamily="34" charset="0"/>
                <a:ea typeface="+mn-ea"/>
                <a:cs typeface="+mn-cs"/>
              </a:rPr>
              <a:t>Managementul financiar contabil.</a:t>
            </a:r>
            <a:endParaRPr lang="en-GB" sz="24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11559" y="5120668"/>
            <a:ext cx="2480441" cy="1650621"/>
          </a:xfrm>
          <a:prstGeom prst="rect">
            <a:avLst/>
          </a:prstGeom>
        </p:spPr>
      </p:pic>
    </p:spTree>
    <p:extLst>
      <p:ext uri="{BB962C8B-B14F-4D97-AF65-F5344CB8AC3E}">
        <p14:creationId xmlns:p14="http://schemas.microsoft.com/office/powerpoint/2010/main" val="1801626518"/>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6634" y="283153"/>
            <a:ext cx="11939752" cy="6164944"/>
          </a:xfrm>
        </p:spPr>
        <p:txBody>
          <a:bodyPr>
            <a:normAutofit lnSpcReduction="10000"/>
          </a:bodyPr>
          <a:lstStyle/>
          <a:p>
            <a:pPr algn="just" fontAlgn="base"/>
            <a:r>
              <a:rPr lang="en-GB" sz="2200" b="1" dirty="0">
                <a:solidFill>
                  <a:srgbClr val="000000"/>
                </a:solidFill>
              </a:rPr>
              <a:t>1. </a:t>
            </a:r>
            <a:r>
              <a:rPr lang="en-GB" sz="2200" b="1" dirty="0" err="1">
                <a:solidFill>
                  <a:srgbClr val="000000"/>
                </a:solidFill>
              </a:rPr>
              <a:t>Managementul</a:t>
            </a:r>
            <a:r>
              <a:rPr lang="en-GB" sz="2200" b="1" dirty="0">
                <a:solidFill>
                  <a:srgbClr val="000000"/>
                </a:solidFill>
              </a:rPr>
              <a:t> </a:t>
            </a:r>
            <a:r>
              <a:rPr lang="en-GB" sz="2200" b="1" dirty="0" err="1">
                <a:solidFill>
                  <a:srgbClr val="000000"/>
                </a:solidFill>
              </a:rPr>
              <a:t>financiar</a:t>
            </a:r>
            <a:r>
              <a:rPr lang="en-GB" sz="2200" b="1" dirty="0">
                <a:solidFill>
                  <a:srgbClr val="000000"/>
                </a:solidFill>
              </a:rPr>
              <a:t> – </a:t>
            </a:r>
            <a:r>
              <a:rPr lang="en-GB" sz="2200" b="1" dirty="0" err="1">
                <a:solidFill>
                  <a:srgbClr val="000000"/>
                </a:solidFill>
              </a:rPr>
              <a:t>aparitia</a:t>
            </a:r>
            <a:r>
              <a:rPr lang="en-GB" sz="2200" b="1" dirty="0">
                <a:solidFill>
                  <a:srgbClr val="000000"/>
                </a:solidFill>
              </a:rPr>
              <a:t> </a:t>
            </a:r>
            <a:r>
              <a:rPr lang="en-GB" sz="2200" b="1" dirty="0" err="1">
                <a:solidFill>
                  <a:srgbClr val="000000"/>
                </a:solidFill>
              </a:rPr>
              <a:t>si</a:t>
            </a:r>
            <a:r>
              <a:rPr lang="en-GB" sz="2200" b="1" dirty="0">
                <a:solidFill>
                  <a:srgbClr val="000000"/>
                </a:solidFill>
              </a:rPr>
              <a:t> </a:t>
            </a:r>
            <a:r>
              <a:rPr lang="en-GB" sz="2200" b="1" dirty="0" err="1">
                <a:solidFill>
                  <a:srgbClr val="000000"/>
                </a:solidFill>
              </a:rPr>
              <a:t>conturarea</a:t>
            </a:r>
            <a:r>
              <a:rPr lang="en-GB" sz="2200" b="1" dirty="0">
                <a:solidFill>
                  <a:srgbClr val="000000"/>
                </a:solidFill>
              </a:rPr>
              <a:t> </a:t>
            </a:r>
            <a:r>
              <a:rPr lang="en-GB" sz="2200" b="1" dirty="0" err="1">
                <a:solidFill>
                  <a:srgbClr val="000000"/>
                </a:solidFill>
              </a:rPr>
              <a:t>conceptului</a:t>
            </a:r>
            <a:r>
              <a:rPr lang="en-GB" sz="2200" b="1" dirty="0">
                <a:solidFill>
                  <a:srgbClr val="000000"/>
                </a:solidFill>
              </a:rPr>
              <a:t> in </a:t>
            </a:r>
            <a:r>
              <a:rPr lang="en-GB" sz="2200" b="1" dirty="0" err="1">
                <a:solidFill>
                  <a:srgbClr val="000000"/>
                </a:solidFill>
              </a:rPr>
              <a:t>cadrul</a:t>
            </a:r>
            <a:r>
              <a:rPr lang="en-GB" sz="2200" b="1" dirty="0">
                <a:solidFill>
                  <a:srgbClr val="000000"/>
                </a:solidFill>
              </a:rPr>
              <a:t> </a:t>
            </a:r>
            <a:r>
              <a:rPr lang="en-GB" sz="2200" b="1" dirty="0" err="1">
                <a:solidFill>
                  <a:srgbClr val="000000"/>
                </a:solidFill>
              </a:rPr>
              <a:t>administrarii</a:t>
            </a:r>
            <a:r>
              <a:rPr lang="en-GB" sz="2200" b="1" dirty="0">
                <a:solidFill>
                  <a:srgbClr val="000000"/>
                </a:solidFill>
              </a:rPr>
              <a:t> </a:t>
            </a:r>
            <a:r>
              <a:rPr lang="en-GB" sz="2200" b="1" dirty="0" err="1">
                <a:solidFill>
                  <a:srgbClr val="000000"/>
                </a:solidFill>
              </a:rPr>
              <a:t>generale</a:t>
            </a:r>
            <a:r>
              <a:rPr lang="en-GB" sz="2200" b="1" dirty="0">
                <a:solidFill>
                  <a:srgbClr val="000000"/>
                </a:solidFill>
              </a:rPr>
              <a:t> a </a:t>
            </a:r>
            <a:r>
              <a:rPr lang="en-GB" sz="2200" b="1" dirty="0" err="1">
                <a:solidFill>
                  <a:srgbClr val="000000"/>
                </a:solidFill>
              </a:rPr>
              <a:t>unei</a:t>
            </a:r>
            <a:r>
              <a:rPr lang="en-GB" sz="2200" b="1" dirty="0">
                <a:solidFill>
                  <a:srgbClr val="000000"/>
                </a:solidFill>
              </a:rPr>
              <a:t> </a:t>
            </a:r>
            <a:r>
              <a:rPr lang="en-GB" sz="2200" b="1" dirty="0" err="1">
                <a:solidFill>
                  <a:srgbClr val="000000"/>
                </a:solidFill>
              </a:rPr>
              <a:t>firme</a:t>
            </a:r>
            <a:endParaRPr lang="en-GB" sz="2200" b="1" dirty="0">
              <a:solidFill>
                <a:srgbClr val="000000"/>
              </a:solidFill>
            </a:endParaRPr>
          </a:p>
          <a:p>
            <a:pPr algn="just" fontAlgn="base"/>
            <a:r>
              <a:rPr lang="en-GB" sz="2200" dirty="0" err="1">
                <a:solidFill>
                  <a:srgbClr val="333333"/>
                </a:solidFill>
              </a:rPr>
              <a:t>Privita</a:t>
            </a:r>
            <a:r>
              <a:rPr lang="en-GB" sz="2200" dirty="0">
                <a:solidFill>
                  <a:srgbClr val="333333"/>
                </a:solidFill>
              </a:rPr>
              <a:t> in </a:t>
            </a:r>
            <a:r>
              <a:rPr lang="en-GB" sz="2200" dirty="0" err="1">
                <a:solidFill>
                  <a:srgbClr val="333333"/>
                </a:solidFill>
              </a:rPr>
              <a:t>ansamblu</a:t>
            </a:r>
            <a:r>
              <a:rPr lang="en-GB" sz="2200" dirty="0">
                <a:solidFill>
                  <a:srgbClr val="333333"/>
                </a:solidFill>
              </a:rPr>
              <a:t>, </a:t>
            </a:r>
            <a:r>
              <a:rPr lang="en-GB" sz="2200" dirty="0" err="1">
                <a:solidFill>
                  <a:srgbClr val="333333"/>
                </a:solidFill>
              </a:rPr>
              <a:t>activitatea</a:t>
            </a:r>
            <a:r>
              <a:rPr lang="en-GB" sz="2200" dirty="0">
                <a:solidFill>
                  <a:srgbClr val="333333"/>
                </a:solidFill>
              </a:rPr>
              <a:t> de </a:t>
            </a:r>
            <a:r>
              <a:rPr lang="en-GB" sz="2200" dirty="0" err="1">
                <a:solidFill>
                  <a:srgbClr val="333333"/>
                </a:solidFill>
              </a:rPr>
              <a:t>conducere</a:t>
            </a:r>
            <a:r>
              <a:rPr lang="en-GB" sz="2200" dirty="0">
                <a:solidFill>
                  <a:srgbClr val="333333"/>
                </a:solidFill>
              </a:rPr>
              <a:t> a </a:t>
            </a:r>
            <a:r>
              <a:rPr lang="en-GB" sz="2200" dirty="0" err="1">
                <a:solidFill>
                  <a:srgbClr val="333333"/>
                </a:solidFill>
              </a:rPr>
              <a:t>unei</a:t>
            </a:r>
            <a:r>
              <a:rPr lang="en-GB" sz="2200" dirty="0">
                <a:solidFill>
                  <a:srgbClr val="333333"/>
                </a:solidFill>
              </a:rPr>
              <a:t> </a:t>
            </a:r>
            <a:r>
              <a:rPr lang="en-GB" sz="2200" dirty="0" err="1">
                <a:solidFill>
                  <a:srgbClr val="333333"/>
                </a:solidFill>
              </a:rPr>
              <a:t>firme</a:t>
            </a:r>
            <a:r>
              <a:rPr lang="en-GB" sz="2200" dirty="0">
                <a:solidFill>
                  <a:srgbClr val="333333"/>
                </a:solidFill>
              </a:rPr>
              <a:t> se </a:t>
            </a:r>
            <a:r>
              <a:rPr lang="en-GB" sz="2200" dirty="0" err="1">
                <a:solidFill>
                  <a:srgbClr val="333333"/>
                </a:solidFill>
              </a:rPr>
              <a:t>poate</a:t>
            </a:r>
            <a:r>
              <a:rPr lang="en-GB" sz="2200" dirty="0">
                <a:solidFill>
                  <a:srgbClr val="333333"/>
                </a:solidFill>
              </a:rPr>
              <a:t> divide in </a:t>
            </a:r>
            <a:r>
              <a:rPr lang="en-GB" sz="2200" dirty="0" err="1">
                <a:solidFill>
                  <a:srgbClr val="333333"/>
                </a:solidFill>
              </a:rPr>
              <a:t>managementul</a:t>
            </a:r>
            <a:r>
              <a:rPr lang="en-GB" sz="2200" dirty="0">
                <a:solidFill>
                  <a:srgbClr val="333333"/>
                </a:solidFill>
              </a:rPr>
              <a:t> </a:t>
            </a:r>
            <a:r>
              <a:rPr lang="en-GB" sz="2200" dirty="0" err="1">
                <a:solidFill>
                  <a:srgbClr val="333333"/>
                </a:solidFill>
              </a:rPr>
              <a:t>proceselor</a:t>
            </a:r>
            <a:r>
              <a:rPr lang="en-GB" sz="2200" dirty="0">
                <a:solidFill>
                  <a:srgbClr val="333333"/>
                </a:solidFill>
              </a:rPr>
              <a:t> </a:t>
            </a:r>
            <a:r>
              <a:rPr lang="en-GB" sz="2200" dirty="0" err="1">
                <a:solidFill>
                  <a:srgbClr val="333333"/>
                </a:solidFill>
              </a:rPr>
              <a:t>si</a:t>
            </a:r>
            <a:r>
              <a:rPr lang="en-GB" sz="2200" dirty="0">
                <a:solidFill>
                  <a:srgbClr val="333333"/>
                </a:solidFill>
              </a:rPr>
              <a:t> </a:t>
            </a:r>
            <a:r>
              <a:rPr lang="en-GB" sz="2200" dirty="0" err="1">
                <a:solidFill>
                  <a:srgbClr val="333333"/>
                </a:solidFill>
              </a:rPr>
              <a:t>operatiunilor</a:t>
            </a:r>
            <a:r>
              <a:rPr lang="en-GB" sz="2200" dirty="0">
                <a:solidFill>
                  <a:srgbClr val="333333"/>
                </a:solidFill>
              </a:rPr>
              <a:t> (</a:t>
            </a:r>
            <a:r>
              <a:rPr lang="en-GB" sz="2200" dirty="0" err="1">
                <a:solidFill>
                  <a:srgbClr val="333333"/>
                </a:solidFill>
              </a:rPr>
              <a:t>asa</a:t>
            </a:r>
            <a:r>
              <a:rPr lang="en-GB" sz="2200" dirty="0">
                <a:solidFill>
                  <a:srgbClr val="333333"/>
                </a:solidFill>
              </a:rPr>
              <a:t> cum </a:t>
            </a:r>
            <a:r>
              <a:rPr lang="en-GB" sz="2200" dirty="0" err="1">
                <a:solidFill>
                  <a:srgbClr val="333333"/>
                </a:solidFill>
              </a:rPr>
              <a:t>este</a:t>
            </a:r>
            <a:r>
              <a:rPr lang="en-GB" sz="2200" dirty="0">
                <a:solidFill>
                  <a:srgbClr val="333333"/>
                </a:solidFill>
              </a:rPr>
              <a:t> </a:t>
            </a:r>
            <a:r>
              <a:rPr lang="en-GB" sz="2200" dirty="0" err="1">
                <a:solidFill>
                  <a:srgbClr val="333333"/>
                </a:solidFill>
              </a:rPr>
              <a:t>cazul</a:t>
            </a:r>
            <a:r>
              <a:rPr lang="en-GB" sz="2200" dirty="0">
                <a:solidFill>
                  <a:srgbClr val="333333"/>
                </a:solidFill>
              </a:rPr>
              <a:t>, de </a:t>
            </a:r>
            <a:r>
              <a:rPr lang="en-GB" sz="2200" dirty="0" err="1">
                <a:solidFill>
                  <a:srgbClr val="333333"/>
                </a:solidFill>
              </a:rPr>
              <a:t>exemplu</a:t>
            </a:r>
            <a:r>
              <a:rPr lang="en-GB" sz="2200" dirty="0">
                <a:solidFill>
                  <a:srgbClr val="333333"/>
                </a:solidFill>
              </a:rPr>
              <a:t>, al </a:t>
            </a:r>
            <a:r>
              <a:rPr lang="en-GB" sz="2200" dirty="0" err="1">
                <a:solidFill>
                  <a:srgbClr val="333333"/>
                </a:solidFill>
              </a:rPr>
              <a:t>conducerii</a:t>
            </a:r>
            <a:r>
              <a:rPr lang="en-GB" sz="2200" dirty="0">
                <a:solidFill>
                  <a:srgbClr val="333333"/>
                </a:solidFill>
              </a:rPr>
              <a:t> </a:t>
            </a:r>
            <a:r>
              <a:rPr lang="en-GB" sz="2200" dirty="0" err="1">
                <a:solidFill>
                  <a:srgbClr val="333333"/>
                </a:solidFill>
              </a:rPr>
              <a:t>productiei</a:t>
            </a:r>
            <a:r>
              <a:rPr lang="en-GB" sz="2200" dirty="0">
                <a:solidFill>
                  <a:srgbClr val="333333"/>
                </a:solidFill>
              </a:rPr>
              <a:t>, </a:t>
            </a:r>
            <a:r>
              <a:rPr lang="en-GB" sz="2200" dirty="0" err="1">
                <a:solidFill>
                  <a:srgbClr val="333333"/>
                </a:solidFill>
              </a:rPr>
              <a:t>optimizarea</a:t>
            </a:r>
            <a:r>
              <a:rPr lang="en-GB" sz="2200" dirty="0">
                <a:solidFill>
                  <a:srgbClr val="333333"/>
                </a:solidFill>
              </a:rPr>
              <a:t> </a:t>
            </a:r>
            <a:r>
              <a:rPr lang="en-GB" sz="2200" dirty="0" err="1">
                <a:solidFill>
                  <a:srgbClr val="333333"/>
                </a:solidFill>
              </a:rPr>
              <a:t>resurselor</a:t>
            </a:r>
            <a:r>
              <a:rPr lang="en-GB" sz="2200" dirty="0">
                <a:solidFill>
                  <a:srgbClr val="333333"/>
                </a:solidFill>
              </a:rPr>
              <a:t> </a:t>
            </a:r>
            <a:r>
              <a:rPr lang="en-GB" sz="2200" dirty="0" err="1">
                <a:solidFill>
                  <a:srgbClr val="333333"/>
                </a:solidFill>
              </a:rPr>
              <a:t>umane</a:t>
            </a:r>
            <a:r>
              <a:rPr lang="en-GB" sz="2200" dirty="0">
                <a:solidFill>
                  <a:srgbClr val="333333"/>
                </a:solidFill>
              </a:rPr>
              <a:t>, </a:t>
            </a:r>
            <a:r>
              <a:rPr lang="en-GB" sz="2200" dirty="0" err="1">
                <a:solidFill>
                  <a:srgbClr val="333333"/>
                </a:solidFill>
              </a:rPr>
              <a:t>aprovizionarii</a:t>
            </a:r>
            <a:r>
              <a:rPr lang="en-GB" sz="2200" dirty="0">
                <a:solidFill>
                  <a:srgbClr val="333333"/>
                </a:solidFill>
              </a:rPr>
              <a:t> cu </a:t>
            </a:r>
            <a:r>
              <a:rPr lang="en-GB" sz="2200" dirty="0" err="1">
                <a:solidFill>
                  <a:srgbClr val="333333"/>
                </a:solidFill>
              </a:rPr>
              <a:t>materii</a:t>
            </a:r>
            <a:r>
              <a:rPr lang="en-GB" sz="2200" dirty="0">
                <a:solidFill>
                  <a:srgbClr val="333333"/>
                </a:solidFill>
              </a:rPr>
              <a:t> prime </a:t>
            </a:r>
            <a:r>
              <a:rPr lang="en-GB" sz="2200" dirty="0" err="1">
                <a:solidFill>
                  <a:srgbClr val="333333"/>
                </a:solidFill>
              </a:rPr>
              <a:t>si</a:t>
            </a:r>
            <a:r>
              <a:rPr lang="en-GB" sz="2200" dirty="0">
                <a:solidFill>
                  <a:srgbClr val="333333"/>
                </a:solidFill>
              </a:rPr>
              <a:t> </a:t>
            </a:r>
            <a:r>
              <a:rPr lang="en-GB" sz="2200" dirty="0" err="1">
                <a:solidFill>
                  <a:srgbClr val="333333"/>
                </a:solidFill>
              </a:rPr>
              <a:t>materiale</a:t>
            </a:r>
            <a:r>
              <a:rPr lang="en-GB" sz="2200" dirty="0">
                <a:solidFill>
                  <a:srgbClr val="333333"/>
                </a:solidFill>
              </a:rPr>
              <a:t>, </a:t>
            </a:r>
            <a:r>
              <a:rPr lang="en-GB" sz="2200" dirty="0" err="1">
                <a:solidFill>
                  <a:srgbClr val="333333"/>
                </a:solidFill>
              </a:rPr>
              <a:t>vanzarilor</a:t>
            </a:r>
            <a:r>
              <a:rPr lang="en-GB" sz="2200" dirty="0">
                <a:solidFill>
                  <a:srgbClr val="333333"/>
                </a:solidFill>
              </a:rPr>
              <a:t>, etc.) </a:t>
            </a:r>
            <a:r>
              <a:rPr lang="en-GB" sz="2200" dirty="0" err="1">
                <a:solidFill>
                  <a:srgbClr val="333333"/>
                </a:solidFill>
              </a:rPr>
              <a:t>si</a:t>
            </a:r>
            <a:r>
              <a:rPr lang="en-GB" sz="2200" dirty="0">
                <a:solidFill>
                  <a:srgbClr val="333333"/>
                </a:solidFill>
              </a:rPr>
              <a:t> in </a:t>
            </a:r>
            <a:r>
              <a:rPr lang="en-GB" sz="2200" dirty="0" err="1">
                <a:solidFill>
                  <a:srgbClr val="333333"/>
                </a:solidFill>
              </a:rPr>
              <a:t>managementul</a:t>
            </a:r>
            <a:r>
              <a:rPr lang="en-GB" sz="2200" dirty="0">
                <a:solidFill>
                  <a:srgbClr val="333333"/>
                </a:solidFill>
              </a:rPr>
              <a:t> </a:t>
            </a:r>
            <a:r>
              <a:rPr lang="en-GB" sz="2200" dirty="0" err="1">
                <a:solidFill>
                  <a:srgbClr val="333333"/>
                </a:solidFill>
              </a:rPr>
              <a:t>financiar</a:t>
            </a:r>
            <a:r>
              <a:rPr lang="en-GB" sz="2200" dirty="0">
                <a:solidFill>
                  <a:srgbClr val="333333"/>
                </a:solidFill>
              </a:rPr>
              <a:t>. </a:t>
            </a:r>
          </a:p>
          <a:p>
            <a:pPr algn="just" fontAlgn="base"/>
            <a:r>
              <a:rPr lang="en-GB" sz="2200" dirty="0" err="1">
                <a:solidFill>
                  <a:srgbClr val="333333"/>
                </a:solidFill>
              </a:rPr>
              <a:t>Managementul</a:t>
            </a:r>
            <a:r>
              <a:rPr lang="en-GB" sz="2200" dirty="0">
                <a:solidFill>
                  <a:srgbClr val="333333"/>
                </a:solidFill>
              </a:rPr>
              <a:t> </a:t>
            </a:r>
            <a:r>
              <a:rPr lang="en-GB" sz="2200" dirty="0" err="1">
                <a:solidFill>
                  <a:srgbClr val="333333"/>
                </a:solidFill>
              </a:rPr>
              <a:t>financiar</a:t>
            </a:r>
            <a:r>
              <a:rPr lang="en-GB" sz="2200" dirty="0">
                <a:solidFill>
                  <a:srgbClr val="333333"/>
                </a:solidFill>
              </a:rPr>
              <a:t> </a:t>
            </a:r>
            <a:r>
              <a:rPr lang="en-GB" sz="2200" dirty="0" err="1">
                <a:solidFill>
                  <a:srgbClr val="333333"/>
                </a:solidFill>
              </a:rPr>
              <a:t>poate</a:t>
            </a:r>
            <a:r>
              <a:rPr lang="en-GB" sz="2200" dirty="0">
                <a:solidFill>
                  <a:srgbClr val="333333"/>
                </a:solidFill>
              </a:rPr>
              <a:t> fi </a:t>
            </a:r>
            <a:r>
              <a:rPr lang="en-GB" sz="2200" dirty="0" err="1">
                <a:solidFill>
                  <a:srgbClr val="333333"/>
                </a:solidFill>
              </a:rPr>
              <a:t>privit</a:t>
            </a:r>
            <a:r>
              <a:rPr lang="en-GB" sz="2200" dirty="0">
                <a:solidFill>
                  <a:srgbClr val="333333"/>
                </a:solidFill>
              </a:rPr>
              <a:t> </a:t>
            </a:r>
            <a:r>
              <a:rPr lang="en-GB" sz="2200" dirty="0" err="1">
                <a:solidFill>
                  <a:srgbClr val="333333"/>
                </a:solidFill>
              </a:rPr>
              <a:t>si</a:t>
            </a:r>
            <a:r>
              <a:rPr lang="en-GB" sz="2200" dirty="0">
                <a:solidFill>
                  <a:srgbClr val="333333"/>
                </a:solidFill>
              </a:rPr>
              <a:t> </a:t>
            </a:r>
            <a:r>
              <a:rPr lang="en-GB" sz="2200" dirty="0" err="1">
                <a:solidFill>
                  <a:srgbClr val="333333"/>
                </a:solidFill>
              </a:rPr>
              <a:t>ca</a:t>
            </a:r>
            <a:r>
              <a:rPr lang="en-GB" sz="2200" dirty="0">
                <a:solidFill>
                  <a:srgbClr val="333333"/>
                </a:solidFill>
              </a:rPr>
              <a:t> o </a:t>
            </a:r>
            <a:r>
              <a:rPr lang="en-GB" sz="2200" dirty="0" err="1">
                <a:solidFill>
                  <a:srgbClr val="333333"/>
                </a:solidFill>
              </a:rPr>
              <a:t>ramura</a:t>
            </a:r>
            <a:r>
              <a:rPr lang="en-GB" sz="2200" dirty="0">
                <a:solidFill>
                  <a:srgbClr val="333333"/>
                </a:solidFill>
              </a:rPr>
              <a:t> a </a:t>
            </a:r>
            <a:r>
              <a:rPr lang="en-GB" sz="2200" dirty="0" err="1">
                <a:solidFill>
                  <a:srgbClr val="333333"/>
                </a:solidFill>
              </a:rPr>
              <a:t>managementului</a:t>
            </a:r>
            <a:r>
              <a:rPr lang="en-GB" sz="2200" dirty="0">
                <a:solidFill>
                  <a:srgbClr val="333333"/>
                </a:solidFill>
              </a:rPr>
              <a:t> general al </a:t>
            </a:r>
            <a:r>
              <a:rPr lang="en-GB" sz="2200" dirty="0" err="1">
                <a:solidFill>
                  <a:srgbClr val="333333"/>
                </a:solidFill>
              </a:rPr>
              <a:t>unei</a:t>
            </a:r>
            <a:r>
              <a:rPr lang="en-GB" sz="2200" dirty="0">
                <a:solidFill>
                  <a:srgbClr val="333333"/>
                </a:solidFill>
              </a:rPr>
              <a:t> </a:t>
            </a:r>
            <a:r>
              <a:rPr lang="en-GB" sz="2200" dirty="0" err="1">
                <a:solidFill>
                  <a:srgbClr val="333333"/>
                </a:solidFill>
              </a:rPr>
              <a:t>intreprinderi</a:t>
            </a:r>
            <a:r>
              <a:rPr lang="en-GB" sz="2200" dirty="0">
                <a:solidFill>
                  <a:srgbClr val="333333"/>
                </a:solidFill>
              </a:rPr>
              <a:t> </a:t>
            </a:r>
            <a:r>
              <a:rPr lang="en-GB" sz="2200" dirty="0" err="1">
                <a:solidFill>
                  <a:srgbClr val="333333"/>
                </a:solidFill>
              </a:rPr>
              <a:t>avand</a:t>
            </a:r>
            <a:r>
              <a:rPr lang="en-GB" sz="2200" dirty="0">
                <a:solidFill>
                  <a:srgbClr val="333333"/>
                </a:solidFill>
              </a:rPr>
              <a:t> </a:t>
            </a:r>
            <a:r>
              <a:rPr lang="en-GB" sz="2200" dirty="0" err="1">
                <a:solidFill>
                  <a:srgbClr val="333333"/>
                </a:solidFill>
              </a:rPr>
              <a:t>misiunea</a:t>
            </a:r>
            <a:r>
              <a:rPr lang="en-GB" sz="2200" dirty="0">
                <a:solidFill>
                  <a:srgbClr val="333333"/>
                </a:solidFill>
              </a:rPr>
              <a:t> de a se </a:t>
            </a:r>
            <a:r>
              <a:rPr lang="en-GB" sz="2200" dirty="0" err="1">
                <a:solidFill>
                  <a:srgbClr val="333333"/>
                </a:solidFill>
              </a:rPr>
              <a:t>asigura</a:t>
            </a:r>
            <a:r>
              <a:rPr lang="en-GB" sz="2200" dirty="0">
                <a:solidFill>
                  <a:srgbClr val="333333"/>
                </a:solidFill>
              </a:rPr>
              <a:t> </a:t>
            </a:r>
            <a:r>
              <a:rPr lang="en-GB" sz="2200" dirty="0" err="1">
                <a:solidFill>
                  <a:srgbClr val="333333"/>
                </a:solidFill>
              </a:rPr>
              <a:t>ca</a:t>
            </a:r>
            <a:r>
              <a:rPr lang="en-GB" sz="2200" dirty="0">
                <a:solidFill>
                  <a:srgbClr val="333333"/>
                </a:solidFill>
              </a:rPr>
              <a:t> firma </a:t>
            </a:r>
            <a:r>
              <a:rPr lang="en-GB" sz="2200" dirty="0" err="1">
                <a:solidFill>
                  <a:srgbClr val="333333"/>
                </a:solidFill>
              </a:rPr>
              <a:t>va</a:t>
            </a:r>
            <a:r>
              <a:rPr lang="en-GB" sz="2200" dirty="0">
                <a:solidFill>
                  <a:srgbClr val="333333"/>
                </a:solidFill>
              </a:rPr>
              <a:t> </a:t>
            </a:r>
            <a:r>
              <a:rPr lang="en-GB" sz="2200" dirty="0" err="1">
                <a:solidFill>
                  <a:srgbClr val="333333"/>
                </a:solidFill>
              </a:rPr>
              <a:t>beneficia</a:t>
            </a:r>
            <a:r>
              <a:rPr lang="en-GB" sz="2200" dirty="0">
                <a:solidFill>
                  <a:srgbClr val="333333"/>
                </a:solidFill>
              </a:rPr>
              <a:t> de </a:t>
            </a:r>
            <a:r>
              <a:rPr lang="en-GB" sz="2200" dirty="0" err="1">
                <a:solidFill>
                  <a:srgbClr val="333333"/>
                </a:solidFill>
              </a:rPr>
              <a:t>resursele</a:t>
            </a:r>
            <a:r>
              <a:rPr lang="en-GB" sz="2200" dirty="0">
                <a:solidFill>
                  <a:srgbClr val="333333"/>
                </a:solidFill>
              </a:rPr>
              <a:t> </a:t>
            </a:r>
            <a:r>
              <a:rPr lang="en-GB" sz="2200" dirty="0" err="1">
                <a:solidFill>
                  <a:srgbClr val="333333"/>
                </a:solidFill>
              </a:rPr>
              <a:t>financiare</a:t>
            </a:r>
            <a:r>
              <a:rPr lang="en-GB" sz="2200" dirty="0">
                <a:solidFill>
                  <a:srgbClr val="333333"/>
                </a:solidFill>
              </a:rPr>
              <a:t> </a:t>
            </a:r>
            <a:r>
              <a:rPr lang="en-GB" sz="2200" dirty="0" err="1">
                <a:solidFill>
                  <a:srgbClr val="333333"/>
                </a:solidFill>
              </a:rPr>
              <a:t>necesare</a:t>
            </a:r>
            <a:r>
              <a:rPr lang="en-GB" sz="2200" dirty="0">
                <a:solidFill>
                  <a:srgbClr val="333333"/>
                </a:solidFill>
              </a:rPr>
              <a:t> </a:t>
            </a:r>
            <a:r>
              <a:rPr lang="en-GB" sz="2200" dirty="0" err="1">
                <a:solidFill>
                  <a:srgbClr val="333333"/>
                </a:solidFill>
              </a:rPr>
              <a:t>activitatii</a:t>
            </a:r>
            <a:r>
              <a:rPr lang="en-GB" sz="2200" dirty="0">
                <a:solidFill>
                  <a:srgbClr val="333333"/>
                </a:solidFill>
              </a:rPr>
              <a:t> </a:t>
            </a:r>
            <a:r>
              <a:rPr lang="en-GB" sz="2200" dirty="0" err="1">
                <a:solidFill>
                  <a:srgbClr val="333333"/>
                </a:solidFill>
              </a:rPr>
              <a:t>si</a:t>
            </a:r>
            <a:r>
              <a:rPr lang="en-GB" sz="2200" dirty="0">
                <a:solidFill>
                  <a:srgbClr val="333333"/>
                </a:solidFill>
              </a:rPr>
              <a:t> </a:t>
            </a:r>
            <a:r>
              <a:rPr lang="en-GB" sz="2200" dirty="0" err="1">
                <a:solidFill>
                  <a:srgbClr val="333333"/>
                </a:solidFill>
              </a:rPr>
              <a:t>atingerii</a:t>
            </a:r>
            <a:r>
              <a:rPr lang="en-GB" sz="2200" dirty="0">
                <a:solidFill>
                  <a:srgbClr val="333333"/>
                </a:solidFill>
              </a:rPr>
              <a:t> </a:t>
            </a:r>
            <a:r>
              <a:rPr lang="en-GB" sz="2200" dirty="0" err="1">
                <a:solidFill>
                  <a:srgbClr val="333333"/>
                </a:solidFill>
              </a:rPr>
              <a:t>scopurilor</a:t>
            </a:r>
            <a:r>
              <a:rPr lang="en-GB" sz="2200" dirty="0">
                <a:solidFill>
                  <a:srgbClr val="333333"/>
                </a:solidFill>
              </a:rPr>
              <a:t> </a:t>
            </a:r>
            <a:r>
              <a:rPr lang="en-GB" sz="2200" dirty="0" err="1">
                <a:solidFill>
                  <a:srgbClr val="333333"/>
                </a:solidFill>
              </a:rPr>
              <a:t>propuse</a:t>
            </a:r>
            <a:r>
              <a:rPr lang="en-GB" sz="2200" dirty="0">
                <a:solidFill>
                  <a:srgbClr val="333333"/>
                </a:solidFill>
              </a:rPr>
              <a:t>. De </a:t>
            </a:r>
            <a:r>
              <a:rPr lang="en-GB" sz="2200" dirty="0" err="1">
                <a:solidFill>
                  <a:srgbClr val="333333"/>
                </a:solidFill>
              </a:rPr>
              <a:t>asemenea</a:t>
            </a:r>
            <a:r>
              <a:rPr lang="en-GB" sz="2200" dirty="0">
                <a:solidFill>
                  <a:srgbClr val="333333"/>
                </a:solidFill>
              </a:rPr>
              <a:t>, </a:t>
            </a:r>
            <a:r>
              <a:rPr lang="en-GB" sz="2200" dirty="0" err="1">
                <a:solidFill>
                  <a:srgbClr val="333333"/>
                </a:solidFill>
              </a:rPr>
              <a:t>aceasta</a:t>
            </a:r>
            <a:r>
              <a:rPr lang="en-GB" sz="2200" dirty="0">
                <a:solidFill>
                  <a:srgbClr val="333333"/>
                </a:solidFill>
              </a:rPr>
              <a:t> </a:t>
            </a:r>
            <a:r>
              <a:rPr lang="en-GB" sz="2200" dirty="0" err="1">
                <a:solidFill>
                  <a:srgbClr val="333333"/>
                </a:solidFill>
              </a:rPr>
              <a:t>ramura</a:t>
            </a:r>
            <a:r>
              <a:rPr lang="en-GB" sz="2200" dirty="0">
                <a:solidFill>
                  <a:srgbClr val="333333"/>
                </a:solidFill>
              </a:rPr>
              <a:t> a </a:t>
            </a:r>
            <a:r>
              <a:rPr lang="en-GB" sz="2200" dirty="0" err="1">
                <a:solidFill>
                  <a:srgbClr val="333333"/>
                </a:solidFill>
              </a:rPr>
              <a:t>managementului</a:t>
            </a:r>
            <a:r>
              <a:rPr lang="en-GB" sz="2200" dirty="0">
                <a:solidFill>
                  <a:srgbClr val="333333"/>
                </a:solidFill>
              </a:rPr>
              <a:t> are </a:t>
            </a:r>
            <a:r>
              <a:rPr lang="en-GB" sz="2200" dirty="0" err="1">
                <a:solidFill>
                  <a:srgbClr val="333333"/>
                </a:solidFill>
              </a:rPr>
              <a:t>raspunderea</a:t>
            </a:r>
            <a:r>
              <a:rPr lang="en-GB" sz="2200" dirty="0">
                <a:solidFill>
                  <a:srgbClr val="333333"/>
                </a:solidFill>
              </a:rPr>
              <a:t> </a:t>
            </a:r>
            <a:r>
              <a:rPr lang="en-GB" sz="2200" dirty="0" err="1">
                <a:solidFill>
                  <a:srgbClr val="333333"/>
                </a:solidFill>
              </a:rPr>
              <a:t>repartizarii</a:t>
            </a:r>
            <a:r>
              <a:rPr lang="en-GB" sz="2200" dirty="0">
                <a:solidFill>
                  <a:srgbClr val="333333"/>
                </a:solidFill>
              </a:rPr>
              <a:t> </a:t>
            </a:r>
            <a:r>
              <a:rPr lang="en-GB" sz="2200" dirty="0" err="1">
                <a:solidFill>
                  <a:srgbClr val="333333"/>
                </a:solidFill>
              </a:rPr>
              <a:t>acestor</a:t>
            </a:r>
            <a:r>
              <a:rPr lang="en-GB" sz="2200" dirty="0">
                <a:solidFill>
                  <a:srgbClr val="333333"/>
                </a:solidFill>
              </a:rPr>
              <a:t> </a:t>
            </a:r>
            <a:r>
              <a:rPr lang="en-GB" sz="2200" dirty="0" err="1">
                <a:solidFill>
                  <a:srgbClr val="333333"/>
                </a:solidFill>
              </a:rPr>
              <a:t>resurse</a:t>
            </a:r>
            <a:r>
              <a:rPr lang="en-GB" sz="2200" dirty="0">
                <a:solidFill>
                  <a:srgbClr val="333333"/>
                </a:solidFill>
              </a:rPr>
              <a:t> din </a:t>
            </a:r>
            <a:r>
              <a:rPr lang="en-GB" sz="2200" dirty="0" err="1">
                <a:solidFill>
                  <a:srgbClr val="333333"/>
                </a:solidFill>
              </a:rPr>
              <a:t>punct</a:t>
            </a:r>
            <a:r>
              <a:rPr lang="en-GB" sz="2200" dirty="0">
                <a:solidFill>
                  <a:srgbClr val="333333"/>
                </a:solidFill>
              </a:rPr>
              <a:t> de </a:t>
            </a:r>
            <a:r>
              <a:rPr lang="en-GB" sz="2200" dirty="0" err="1">
                <a:solidFill>
                  <a:srgbClr val="333333"/>
                </a:solidFill>
              </a:rPr>
              <a:t>vedere</a:t>
            </a:r>
            <a:r>
              <a:rPr lang="en-GB" sz="2200" dirty="0">
                <a:solidFill>
                  <a:srgbClr val="333333"/>
                </a:solidFill>
              </a:rPr>
              <a:t> strategic in </a:t>
            </a:r>
            <a:r>
              <a:rPr lang="en-GB" sz="2200" dirty="0" err="1">
                <a:solidFill>
                  <a:srgbClr val="333333"/>
                </a:solidFill>
              </a:rPr>
              <a:t>ariile</a:t>
            </a:r>
            <a:r>
              <a:rPr lang="en-GB" sz="2200" dirty="0">
                <a:solidFill>
                  <a:srgbClr val="333333"/>
                </a:solidFill>
              </a:rPr>
              <a:t> de </a:t>
            </a:r>
            <a:r>
              <a:rPr lang="en-GB" sz="2200" dirty="0" err="1">
                <a:solidFill>
                  <a:srgbClr val="333333"/>
                </a:solidFill>
              </a:rPr>
              <a:t>activitate</a:t>
            </a:r>
            <a:r>
              <a:rPr lang="en-GB" sz="2200" dirty="0">
                <a:solidFill>
                  <a:srgbClr val="333333"/>
                </a:solidFill>
              </a:rPr>
              <a:t> ale </a:t>
            </a:r>
            <a:r>
              <a:rPr lang="en-GB" sz="2200" dirty="0" err="1">
                <a:solidFill>
                  <a:srgbClr val="333333"/>
                </a:solidFill>
              </a:rPr>
              <a:t>unei</a:t>
            </a:r>
            <a:r>
              <a:rPr lang="en-GB" sz="2200" dirty="0">
                <a:solidFill>
                  <a:srgbClr val="333333"/>
                </a:solidFill>
              </a:rPr>
              <a:t> </a:t>
            </a:r>
            <a:r>
              <a:rPr lang="en-GB" sz="2200" dirty="0" err="1">
                <a:solidFill>
                  <a:srgbClr val="333333"/>
                </a:solidFill>
              </a:rPr>
              <a:t>firme</a:t>
            </a:r>
            <a:r>
              <a:rPr lang="en-GB" sz="2200" dirty="0">
                <a:solidFill>
                  <a:srgbClr val="333333"/>
                </a:solidFill>
              </a:rPr>
              <a:t> </a:t>
            </a:r>
            <a:r>
              <a:rPr lang="en-GB" sz="2200" dirty="0" err="1">
                <a:solidFill>
                  <a:srgbClr val="333333"/>
                </a:solidFill>
              </a:rPr>
              <a:t>si</a:t>
            </a:r>
            <a:r>
              <a:rPr lang="en-GB" sz="2200" dirty="0">
                <a:solidFill>
                  <a:srgbClr val="333333"/>
                </a:solidFill>
              </a:rPr>
              <a:t> </a:t>
            </a:r>
            <a:r>
              <a:rPr lang="en-GB" sz="2200" dirty="0" err="1">
                <a:solidFill>
                  <a:srgbClr val="333333"/>
                </a:solidFill>
              </a:rPr>
              <a:t>vegheaza</a:t>
            </a:r>
            <a:r>
              <a:rPr lang="en-GB" sz="2200" dirty="0">
                <a:solidFill>
                  <a:srgbClr val="333333"/>
                </a:solidFill>
              </a:rPr>
              <a:t> la </a:t>
            </a:r>
            <a:r>
              <a:rPr lang="en-GB" sz="2200" dirty="0" err="1">
                <a:solidFill>
                  <a:srgbClr val="333333"/>
                </a:solidFill>
              </a:rPr>
              <a:t>indeplinirea</a:t>
            </a:r>
            <a:r>
              <a:rPr lang="en-GB" sz="2200" dirty="0">
                <a:solidFill>
                  <a:srgbClr val="333333"/>
                </a:solidFill>
              </a:rPr>
              <a:t> </a:t>
            </a:r>
            <a:r>
              <a:rPr lang="en-GB" sz="2200" dirty="0" err="1">
                <a:solidFill>
                  <a:srgbClr val="333333"/>
                </a:solidFill>
              </a:rPr>
              <a:t>obiectivelor</a:t>
            </a:r>
            <a:r>
              <a:rPr lang="en-GB" sz="2200" dirty="0">
                <a:solidFill>
                  <a:srgbClr val="333333"/>
                </a:solidFill>
              </a:rPr>
              <a:t> de </a:t>
            </a:r>
            <a:r>
              <a:rPr lang="en-GB" sz="2200" dirty="0" err="1">
                <a:solidFill>
                  <a:srgbClr val="333333"/>
                </a:solidFill>
              </a:rPr>
              <a:t>performanta</a:t>
            </a:r>
            <a:r>
              <a:rPr lang="en-GB" sz="2200" dirty="0">
                <a:solidFill>
                  <a:srgbClr val="333333"/>
                </a:solidFill>
              </a:rPr>
              <a:t> </a:t>
            </a:r>
            <a:r>
              <a:rPr lang="en-GB" sz="2200" dirty="0" err="1">
                <a:solidFill>
                  <a:srgbClr val="333333"/>
                </a:solidFill>
              </a:rPr>
              <a:t>si</a:t>
            </a:r>
            <a:r>
              <a:rPr lang="en-GB" sz="2200" dirty="0">
                <a:solidFill>
                  <a:srgbClr val="333333"/>
                </a:solidFill>
              </a:rPr>
              <a:t> </a:t>
            </a:r>
            <a:r>
              <a:rPr lang="en-GB" sz="2200" dirty="0" err="1">
                <a:solidFill>
                  <a:srgbClr val="333333"/>
                </a:solidFill>
              </a:rPr>
              <a:t>eficienta</a:t>
            </a:r>
            <a:r>
              <a:rPr lang="en-GB" sz="2200" dirty="0">
                <a:solidFill>
                  <a:srgbClr val="333333"/>
                </a:solidFill>
              </a:rPr>
              <a:t>. </a:t>
            </a:r>
          </a:p>
          <a:p>
            <a:pPr algn="just" fontAlgn="base"/>
            <a:r>
              <a:rPr lang="en-GB" sz="2200" dirty="0" err="1">
                <a:solidFill>
                  <a:srgbClr val="333333"/>
                </a:solidFill>
              </a:rPr>
              <a:t>Managementul</a:t>
            </a:r>
            <a:r>
              <a:rPr lang="en-GB" sz="2200" dirty="0">
                <a:solidFill>
                  <a:srgbClr val="333333"/>
                </a:solidFill>
              </a:rPr>
              <a:t> </a:t>
            </a:r>
            <a:r>
              <a:rPr lang="en-GB" sz="2200" dirty="0" err="1">
                <a:solidFill>
                  <a:srgbClr val="333333"/>
                </a:solidFill>
              </a:rPr>
              <a:t>financiar</a:t>
            </a:r>
            <a:r>
              <a:rPr lang="en-GB" sz="2200" dirty="0">
                <a:solidFill>
                  <a:srgbClr val="333333"/>
                </a:solidFill>
              </a:rPr>
              <a:t> </a:t>
            </a:r>
            <a:r>
              <a:rPr lang="en-GB" sz="2200" dirty="0" err="1">
                <a:solidFill>
                  <a:srgbClr val="333333"/>
                </a:solidFill>
              </a:rPr>
              <a:t>poate</a:t>
            </a:r>
            <a:r>
              <a:rPr lang="en-GB" sz="2200" dirty="0">
                <a:solidFill>
                  <a:srgbClr val="333333"/>
                </a:solidFill>
              </a:rPr>
              <a:t> fi </a:t>
            </a:r>
            <a:r>
              <a:rPr lang="en-GB" sz="2200" dirty="0" err="1">
                <a:solidFill>
                  <a:srgbClr val="333333"/>
                </a:solidFill>
              </a:rPr>
              <a:t>definit</a:t>
            </a:r>
            <a:r>
              <a:rPr lang="en-GB" sz="2200" dirty="0">
                <a:solidFill>
                  <a:srgbClr val="333333"/>
                </a:solidFill>
              </a:rPr>
              <a:t> </a:t>
            </a:r>
            <a:r>
              <a:rPr lang="en-GB" sz="2200" dirty="0" err="1">
                <a:solidFill>
                  <a:srgbClr val="333333"/>
                </a:solidFill>
              </a:rPr>
              <a:t>ca</a:t>
            </a:r>
            <a:r>
              <a:rPr lang="en-GB" sz="2200" dirty="0">
                <a:solidFill>
                  <a:srgbClr val="333333"/>
                </a:solidFill>
              </a:rPr>
              <a:t> o </a:t>
            </a:r>
            <a:r>
              <a:rPr lang="en-GB" sz="2200" dirty="0" err="1">
                <a:solidFill>
                  <a:srgbClr val="333333"/>
                </a:solidFill>
              </a:rPr>
              <a:t>activitate</a:t>
            </a:r>
            <a:r>
              <a:rPr lang="en-GB" sz="2200" dirty="0">
                <a:solidFill>
                  <a:srgbClr val="333333"/>
                </a:solidFill>
              </a:rPr>
              <a:t> de </a:t>
            </a:r>
            <a:r>
              <a:rPr lang="en-GB" sz="2200" dirty="0" err="1">
                <a:solidFill>
                  <a:srgbClr val="333333"/>
                </a:solidFill>
              </a:rPr>
              <a:t>planificare</a:t>
            </a:r>
            <a:r>
              <a:rPr lang="en-GB" sz="2200" dirty="0">
                <a:solidFill>
                  <a:srgbClr val="333333"/>
                </a:solidFill>
              </a:rPr>
              <a:t>, </a:t>
            </a:r>
            <a:r>
              <a:rPr lang="en-GB" sz="2200" dirty="0" err="1">
                <a:solidFill>
                  <a:srgbClr val="333333"/>
                </a:solidFill>
              </a:rPr>
              <a:t>accesare</a:t>
            </a:r>
            <a:r>
              <a:rPr lang="en-GB" sz="2200" dirty="0">
                <a:solidFill>
                  <a:srgbClr val="333333"/>
                </a:solidFill>
              </a:rPr>
              <a:t>, </a:t>
            </a:r>
            <a:r>
              <a:rPr lang="en-GB" sz="2200" dirty="0" err="1">
                <a:solidFill>
                  <a:srgbClr val="333333"/>
                </a:solidFill>
              </a:rPr>
              <a:t>conservare</a:t>
            </a:r>
            <a:r>
              <a:rPr lang="en-GB" sz="2200" dirty="0">
                <a:solidFill>
                  <a:srgbClr val="333333"/>
                </a:solidFill>
              </a:rPr>
              <a:t> </a:t>
            </a:r>
            <a:r>
              <a:rPr lang="en-GB" sz="2200" dirty="0" err="1">
                <a:solidFill>
                  <a:srgbClr val="333333"/>
                </a:solidFill>
              </a:rPr>
              <a:t>si</a:t>
            </a:r>
            <a:r>
              <a:rPr lang="en-GB" sz="2200" dirty="0">
                <a:solidFill>
                  <a:srgbClr val="333333"/>
                </a:solidFill>
              </a:rPr>
              <a:t> </a:t>
            </a:r>
            <a:r>
              <a:rPr lang="en-GB" sz="2200" dirty="0" err="1">
                <a:solidFill>
                  <a:srgbClr val="333333"/>
                </a:solidFill>
              </a:rPr>
              <a:t>contributie</a:t>
            </a:r>
            <a:r>
              <a:rPr lang="en-GB" sz="2200" dirty="0">
                <a:solidFill>
                  <a:srgbClr val="333333"/>
                </a:solidFill>
              </a:rPr>
              <a:t> la </a:t>
            </a:r>
            <a:r>
              <a:rPr lang="en-GB" sz="2200" dirty="0" err="1">
                <a:solidFill>
                  <a:srgbClr val="333333"/>
                </a:solidFill>
              </a:rPr>
              <a:t>sporirea</a:t>
            </a:r>
            <a:r>
              <a:rPr lang="en-GB" sz="2200" dirty="0">
                <a:solidFill>
                  <a:srgbClr val="333333"/>
                </a:solidFill>
              </a:rPr>
              <a:t> </a:t>
            </a:r>
            <a:r>
              <a:rPr lang="en-GB" sz="2200" dirty="0" err="1">
                <a:solidFill>
                  <a:srgbClr val="333333"/>
                </a:solidFill>
              </a:rPr>
              <a:t>patrimoniului</a:t>
            </a:r>
            <a:r>
              <a:rPr lang="en-GB" sz="2200" dirty="0">
                <a:solidFill>
                  <a:srgbClr val="333333"/>
                </a:solidFill>
              </a:rPr>
              <a:t> </a:t>
            </a:r>
            <a:r>
              <a:rPr lang="en-GB" sz="2200" dirty="0" err="1">
                <a:solidFill>
                  <a:srgbClr val="333333"/>
                </a:solidFill>
              </a:rPr>
              <a:t>si</a:t>
            </a:r>
            <a:r>
              <a:rPr lang="en-GB" sz="2200" dirty="0">
                <a:solidFill>
                  <a:srgbClr val="333333"/>
                </a:solidFill>
              </a:rPr>
              <a:t> a </a:t>
            </a:r>
            <a:r>
              <a:rPr lang="en-GB" sz="2200" dirty="0" err="1">
                <a:solidFill>
                  <a:srgbClr val="333333"/>
                </a:solidFill>
              </a:rPr>
              <a:t>resurselor</a:t>
            </a:r>
            <a:r>
              <a:rPr lang="en-GB" sz="2200" dirty="0">
                <a:solidFill>
                  <a:srgbClr val="333333"/>
                </a:solidFill>
              </a:rPr>
              <a:t> </a:t>
            </a:r>
            <a:r>
              <a:rPr lang="en-GB" sz="2200" dirty="0" err="1">
                <a:solidFill>
                  <a:srgbClr val="333333"/>
                </a:solidFill>
              </a:rPr>
              <a:t>financiare</a:t>
            </a:r>
            <a:r>
              <a:rPr lang="en-GB" sz="2200" dirty="0">
                <a:solidFill>
                  <a:srgbClr val="333333"/>
                </a:solidFill>
              </a:rPr>
              <a:t> ale </a:t>
            </a:r>
            <a:r>
              <a:rPr lang="en-GB" sz="2200" dirty="0" err="1">
                <a:solidFill>
                  <a:srgbClr val="333333"/>
                </a:solidFill>
              </a:rPr>
              <a:t>companiilor</a:t>
            </a:r>
            <a:r>
              <a:rPr lang="en-GB" sz="2200" dirty="0">
                <a:solidFill>
                  <a:srgbClr val="333333"/>
                </a:solidFill>
              </a:rPr>
              <a:t>, </a:t>
            </a:r>
            <a:r>
              <a:rPr lang="en-GB" sz="2200" dirty="0" err="1">
                <a:solidFill>
                  <a:srgbClr val="333333"/>
                </a:solidFill>
              </a:rPr>
              <a:t>aducand</a:t>
            </a:r>
            <a:r>
              <a:rPr lang="en-GB" sz="2200" dirty="0">
                <a:solidFill>
                  <a:srgbClr val="333333"/>
                </a:solidFill>
              </a:rPr>
              <a:t> </a:t>
            </a:r>
            <a:r>
              <a:rPr lang="en-GB" sz="2200" dirty="0" err="1">
                <a:solidFill>
                  <a:srgbClr val="333333"/>
                </a:solidFill>
              </a:rPr>
              <a:t>beneficii</a:t>
            </a:r>
            <a:r>
              <a:rPr lang="en-GB" sz="2200" dirty="0">
                <a:solidFill>
                  <a:srgbClr val="333333"/>
                </a:solidFill>
              </a:rPr>
              <a:t> in </a:t>
            </a:r>
            <a:r>
              <a:rPr lang="en-GB" sz="2200" dirty="0" err="1">
                <a:solidFill>
                  <a:srgbClr val="333333"/>
                </a:solidFill>
              </a:rPr>
              <a:t>cadrul</a:t>
            </a:r>
            <a:r>
              <a:rPr lang="en-GB" sz="2200" dirty="0">
                <a:solidFill>
                  <a:srgbClr val="333333"/>
                </a:solidFill>
              </a:rPr>
              <a:t> </a:t>
            </a:r>
            <a:r>
              <a:rPr lang="en-GB" sz="2200" dirty="0" err="1">
                <a:solidFill>
                  <a:srgbClr val="333333"/>
                </a:solidFill>
              </a:rPr>
              <a:t>cresterii</a:t>
            </a:r>
            <a:r>
              <a:rPr lang="en-GB" sz="2200" dirty="0">
                <a:solidFill>
                  <a:srgbClr val="333333"/>
                </a:solidFill>
              </a:rPr>
              <a:t> </a:t>
            </a:r>
            <a:r>
              <a:rPr lang="en-GB" sz="2200" dirty="0" err="1">
                <a:solidFill>
                  <a:srgbClr val="333333"/>
                </a:solidFill>
              </a:rPr>
              <a:t>competitivitatii</a:t>
            </a:r>
            <a:r>
              <a:rPr lang="en-GB" sz="2200" dirty="0">
                <a:solidFill>
                  <a:srgbClr val="333333"/>
                </a:solidFill>
              </a:rPr>
              <a:t> </a:t>
            </a:r>
            <a:r>
              <a:rPr lang="en-GB" sz="2200" dirty="0" err="1">
                <a:solidFill>
                  <a:srgbClr val="333333"/>
                </a:solidFill>
              </a:rPr>
              <a:t>pe</a:t>
            </a:r>
            <a:r>
              <a:rPr lang="en-GB" sz="2200" dirty="0">
                <a:solidFill>
                  <a:srgbClr val="333333"/>
                </a:solidFill>
              </a:rPr>
              <a:t> </a:t>
            </a:r>
            <a:r>
              <a:rPr lang="en-GB" sz="2200" dirty="0" err="1">
                <a:solidFill>
                  <a:srgbClr val="333333"/>
                </a:solidFill>
              </a:rPr>
              <a:t>piata</a:t>
            </a:r>
            <a:r>
              <a:rPr lang="en-GB" sz="2200" dirty="0">
                <a:solidFill>
                  <a:srgbClr val="333333"/>
                </a:solidFill>
              </a:rPr>
              <a:t> </a:t>
            </a:r>
            <a:r>
              <a:rPr lang="en-GB" sz="2200" dirty="0" err="1">
                <a:solidFill>
                  <a:srgbClr val="333333"/>
                </a:solidFill>
              </a:rPr>
              <a:t>prin</a:t>
            </a:r>
            <a:r>
              <a:rPr lang="en-GB" sz="2200" dirty="0">
                <a:solidFill>
                  <a:srgbClr val="333333"/>
                </a:solidFill>
              </a:rPr>
              <a:t> </a:t>
            </a:r>
            <a:r>
              <a:rPr lang="en-GB" sz="2200" dirty="0" err="1">
                <a:solidFill>
                  <a:srgbClr val="333333"/>
                </a:solidFill>
              </a:rPr>
              <a:t>oferirea</a:t>
            </a:r>
            <a:r>
              <a:rPr lang="en-GB" sz="2200" dirty="0">
                <a:solidFill>
                  <a:srgbClr val="333333"/>
                </a:solidFill>
              </a:rPr>
              <a:t> de </a:t>
            </a:r>
            <a:r>
              <a:rPr lang="en-GB" sz="2200" dirty="0" err="1">
                <a:solidFill>
                  <a:srgbClr val="333333"/>
                </a:solidFill>
              </a:rPr>
              <a:t>produse</a:t>
            </a:r>
            <a:r>
              <a:rPr lang="en-GB" sz="2200" dirty="0">
                <a:solidFill>
                  <a:srgbClr val="333333"/>
                </a:solidFill>
              </a:rPr>
              <a:t> </a:t>
            </a:r>
            <a:r>
              <a:rPr lang="en-GB" sz="2200" dirty="0" err="1">
                <a:solidFill>
                  <a:srgbClr val="333333"/>
                </a:solidFill>
              </a:rPr>
              <a:t>si</a:t>
            </a:r>
            <a:r>
              <a:rPr lang="en-GB" sz="2200" dirty="0">
                <a:solidFill>
                  <a:srgbClr val="333333"/>
                </a:solidFill>
              </a:rPr>
              <a:t> </a:t>
            </a:r>
            <a:r>
              <a:rPr lang="en-GB" sz="2200" dirty="0" err="1">
                <a:solidFill>
                  <a:srgbClr val="333333"/>
                </a:solidFill>
              </a:rPr>
              <a:t>servicii</a:t>
            </a:r>
            <a:r>
              <a:rPr lang="en-GB" sz="2200" dirty="0">
                <a:solidFill>
                  <a:srgbClr val="333333"/>
                </a:solidFill>
              </a:rPr>
              <a:t> la </a:t>
            </a:r>
            <a:r>
              <a:rPr lang="en-GB" sz="2200" dirty="0" err="1">
                <a:solidFill>
                  <a:srgbClr val="333333"/>
                </a:solidFill>
              </a:rPr>
              <a:t>preturi</a:t>
            </a:r>
            <a:r>
              <a:rPr lang="en-GB" sz="2200" dirty="0">
                <a:solidFill>
                  <a:srgbClr val="333333"/>
                </a:solidFill>
              </a:rPr>
              <a:t> </a:t>
            </a:r>
            <a:r>
              <a:rPr lang="en-GB" sz="2200" dirty="0" err="1">
                <a:solidFill>
                  <a:srgbClr val="333333"/>
                </a:solidFill>
              </a:rPr>
              <a:t>mai</a:t>
            </a:r>
            <a:r>
              <a:rPr lang="en-GB" sz="2200" dirty="0">
                <a:solidFill>
                  <a:srgbClr val="333333"/>
                </a:solidFill>
              </a:rPr>
              <a:t> </a:t>
            </a:r>
            <a:r>
              <a:rPr lang="en-GB" sz="2200" dirty="0" err="1">
                <a:solidFill>
                  <a:srgbClr val="333333"/>
                </a:solidFill>
              </a:rPr>
              <a:t>bune</a:t>
            </a:r>
            <a:r>
              <a:rPr lang="en-GB" sz="2200" dirty="0">
                <a:solidFill>
                  <a:srgbClr val="333333"/>
                </a:solidFill>
              </a:rPr>
              <a:t>, </a:t>
            </a:r>
            <a:r>
              <a:rPr lang="en-GB" sz="2200" dirty="0" err="1">
                <a:solidFill>
                  <a:srgbClr val="333333"/>
                </a:solidFill>
              </a:rPr>
              <a:t>asigurarea</a:t>
            </a:r>
            <a:r>
              <a:rPr lang="en-GB" sz="2200" dirty="0">
                <a:solidFill>
                  <a:srgbClr val="333333"/>
                </a:solidFill>
              </a:rPr>
              <a:t> </a:t>
            </a:r>
            <a:r>
              <a:rPr lang="en-GB" sz="2200" dirty="0" err="1">
                <a:solidFill>
                  <a:srgbClr val="333333"/>
                </a:solidFill>
              </a:rPr>
              <a:t>oportunitatii</a:t>
            </a:r>
            <a:r>
              <a:rPr lang="en-GB" sz="2200" dirty="0">
                <a:solidFill>
                  <a:srgbClr val="333333"/>
                </a:solidFill>
              </a:rPr>
              <a:t> </a:t>
            </a:r>
            <a:r>
              <a:rPr lang="en-GB" sz="2200" dirty="0" err="1">
                <a:solidFill>
                  <a:srgbClr val="333333"/>
                </a:solidFill>
              </a:rPr>
              <a:t>unor</a:t>
            </a:r>
            <a:r>
              <a:rPr lang="en-GB" sz="2200" dirty="0">
                <a:solidFill>
                  <a:srgbClr val="333333"/>
                </a:solidFill>
              </a:rPr>
              <a:t> </a:t>
            </a:r>
            <a:r>
              <a:rPr lang="en-GB" sz="2200" dirty="0" err="1">
                <a:solidFill>
                  <a:srgbClr val="333333"/>
                </a:solidFill>
              </a:rPr>
              <a:t>salarii</a:t>
            </a:r>
            <a:r>
              <a:rPr lang="en-GB" sz="2200" dirty="0">
                <a:solidFill>
                  <a:srgbClr val="333333"/>
                </a:solidFill>
              </a:rPr>
              <a:t> </a:t>
            </a:r>
            <a:r>
              <a:rPr lang="en-GB" sz="2200" dirty="0" err="1">
                <a:solidFill>
                  <a:srgbClr val="333333"/>
                </a:solidFill>
              </a:rPr>
              <a:t>mai</a:t>
            </a:r>
            <a:r>
              <a:rPr lang="en-GB" sz="2200" dirty="0">
                <a:solidFill>
                  <a:srgbClr val="333333"/>
                </a:solidFill>
              </a:rPr>
              <a:t> </a:t>
            </a:r>
            <a:r>
              <a:rPr lang="en-GB" sz="2200" dirty="0" err="1">
                <a:solidFill>
                  <a:srgbClr val="333333"/>
                </a:solidFill>
              </a:rPr>
              <a:t>mari</a:t>
            </a:r>
            <a:r>
              <a:rPr lang="en-GB" sz="2200" dirty="0">
                <a:solidFill>
                  <a:srgbClr val="333333"/>
                </a:solidFill>
              </a:rPr>
              <a:t> </a:t>
            </a:r>
            <a:r>
              <a:rPr lang="en-GB" sz="2200" dirty="0" err="1">
                <a:solidFill>
                  <a:srgbClr val="333333"/>
                </a:solidFill>
              </a:rPr>
              <a:t>pentru</a:t>
            </a:r>
            <a:r>
              <a:rPr lang="en-GB" sz="2200" dirty="0">
                <a:solidFill>
                  <a:srgbClr val="333333"/>
                </a:solidFill>
              </a:rPr>
              <a:t> </a:t>
            </a:r>
            <a:r>
              <a:rPr lang="en-GB" sz="2200" dirty="0" err="1">
                <a:solidFill>
                  <a:srgbClr val="333333"/>
                </a:solidFill>
              </a:rPr>
              <a:t>angajati</a:t>
            </a:r>
            <a:r>
              <a:rPr lang="en-GB" sz="2200" dirty="0">
                <a:solidFill>
                  <a:srgbClr val="333333"/>
                </a:solidFill>
              </a:rPr>
              <a:t> </a:t>
            </a:r>
            <a:r>
              <a:rPr lang="en-GB" sz="2200" dirty="0" err="1">
                <a:solidFill>
                  <a:srgbClr val="333333"/>
                </a:solidFill>
              </a:rPr>
              <a:t>si</a:t>
            </a:r>
            <a:r>
              <a:rPr lang="en-GB" sz="2200" dirty="0">
                <a:solidFill>
                  <a:srgbClr val="333333"/>
                </a:solidFill>
              </a:rPr>
              <a:t> </a:t>
            </a:r>
            <a:r>
              <a:rPr lang="en-GB" sz="2200" dirty="0" err="1">
                <a:solidFill>
                  <a:srgbClr val="333333"/>
                </a:solidFill>
              </a:rPr>
              <a:t>realizarea</a:t>
            </a:r>
            <a:r>
              <a:rPr lang="en-GB" sz="2200" dirty="0">
                <a:solidFill>
                  <a:srgbClr val="333333"/>
                </a:solidFill>
              </a:rPr>
              <a:t> </a:t>
            </a:r>
            <a:r>
              <a:rPr lang="en-GB" sz="2200" dirty="0" err="1">
                <a:solidFill>
                  <a:srgbClr val="333333"/>
                </a:solidFill>
              </a:rPr>
              <a:t>unui</a:t>
            </a:r>
            <a:r>
              <a:rPr lang="en-GB" sz="2200" dirty="0">
                <a:solidFill>
                  <a:srgbClr val="333333"/>
                </a:solidFill>
              </a:rPr>
              <a:t> profit </a:t>
            </a:r>
            <a:r>
              <a:rPr lang="en-GB" sz="2200" dirty="0" err="1">
                <a:solidFill>
                  <a:srgbClr val="333333"/>
                </a:solidFill>
              </a:rPr>
              <a:t>convenabil</a:t>
            </a:r>
            <a:r>
              <a:rPr lang="en-GB" sz="2200" dirty="0">
                <a:solidFill>
                  <a:srgbClr val="333333"/>
                </a:solidFill>
              </a:rPr>
              <a:t> care </a:t>
            </a:r>
            <a:r>
              <a:rPr lang="en-GB" sz="2200" dirty="0" err="1">
                <a:solidFill>
                  <a:srgbClr val="333333"/>
                </a:solidFill>
              </a:rPr>
              <a:t>sa</a:t>
            </a:r>
            <a:r>
              <a:rPr lang="en-GB" sz="2200" dirty="0">
                <a:solidFill>
                  <a:srgbClr val="333333"/>
                </a:solidFill>
              </a:rPr>
              <a:t> </a:t>
            </a:r>
            <a:r>
              <a:rPr lang="en-GB" sz="2200" dirty="0" err="1">
                <a:solidFill>
                  <a:srgbClr val="333333"/>
                </a:solidFill>
              </a:rPr>
              <a:t>justifice</a:t>
            </a:r>
            <a:r>
              <a:rPr lang="en-GB" sz="2200" dirty="0">
                <a:solidFill>
                  <a:srgbClr val="333333"/>
                </a:solidFill>
              </a:rPr>
              <a:t> </a:t>
            </a:r>
            <a:r>
              <a:rPr lang="en-GB" sz="2200" dirty="0" err="1">
                <a:solidFill>
                  <a:srgbClr val="333333"/>
                </a:solidFill>
              </a:rPr>
              <a:t>efortul</a:t>
            </a:r>
            <a:r>
              <a:rPr lang="en-GB" sz="2200" dirty="0">
                <a:solidFill>
                  <a:srgbClr val="333333"/>
                </a:solidFill>
              </a:rPr>
              <a:t> </a:t>
            </a:r>
            <a:r>
              <a:rPr lang="en-GB" sz="2200" dirty="0" err="1">
                <a:solidFill>
                  <a:srgbClr val="333333"/>
                </a:solidFill>
              </a:rPr>
              <a:t>investitional</a:t>
            </a:r>
            <a:r>
              <a:rPr lang="en-GB" sz="2200" dirty="0">
                <a:solidFill>
                  <a:srgbClr val="333333"/>
                </a:solidFill>
              </a:rPr>
              <a:t> al </a:t>
            </a:r>
            <a:r>
              <a:rPr lang="en-GB" sz="2200" dirty="0" err="1">
                <a:solidFill>
                  <a:srgbClr val="333333"/>
                </a:solidFill>
              </a:rPr>
              <a:t>actionariatului</a:t>
            </a:r>
            <a:r>
              <a:rPr lang="en-GB" sz="2200" dirty="0">
                <a:solidFill>
                  <a:srgbClr val="333333"/>
                </a:solidFill>
              </a:rPr>
              <a:t>. </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152993" y="5591293"/>
            <a:ext cx="1903522" cy="1266707"/>
          </a:xfrm>
          <a:prstGeom prst="rect">
            <a:avLst/>
          </a:prstGeom>
        </p:spPr>
      </p:pic>
    </p:spTree>
    <p:extLst>
      <p:ext uri="{BB962C8B-B14F-4D97-AF65-F5344CB8AC3E}">
        <p14:creationId xmlns:p14="http://schemas.microsoft.com/office/powerpoint/2010/main" val="531592"/>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6634" y="157031"/>
            <a:ext cx="11813628" cy="6496018"/>
          </a:xfrm>
        </p:spPr>
        <p:txBody>
          <a:bodyPr>
            <a:normAutofit fontScale="92500"/>
          </a:bodyPr>
          <a:lstStyle/>
          <a:p>
            <a:pPr marL="109728" indent="0" algn="just" fontAlgn="base">
              <a:buNone/>
            </a:pPr>
            <a:r>
              <a:rPr lang="en-GB" sz="2200" dirty="0">
                <a:solidFill>
                  <a:srgbClr val="333333"/>
                </a:solidFill>
              </a:rPr>
              <a:t>In </a:t>
            </a:r>
            <a:r>
              <a:rPr lang="en-GB" sz="2200" dirty="0" err="1">
                <a:solidFill>
                  <a:srgbClr val="333333"/>
                </a:solidFill>
              </a:rPr>
              <a:t>cadrul</a:t>
            </a:r>
            <a:r>
              <a:rPr lang="en-GB" sz="2200" dirty="0">
                <a:solidFill>
                  <a:srgbClr val="333333"/>
                </a:solidFill>
              </a:rPr>
              <a:t> </a:t>
            </a:r>
            <a:r>
              <a:rPr lang="en-GB" sz="2200" dirty="0" err="1">
                <a:solidFill>
                  <a:srgbClr val="333333"/>
                </a:solidFill>
              </a:rPr>
              <a:t>functiei</a:t>
            </a:r>
            <a:r>
              <a:rPr lang="en-GB" sz="2200" dirty="0">
                <a:solidFill>
                  <a:srgbClr val="333333"/>
                </a:solidFill>
              </a:rPr>
              <a:t> </a:t>
            </a:r>
            <a:r>
              <a:rPr lang="en-GB" sz="2200" dirty="0" err="1">
                <a:solidFill>
                  <a:srgbClr val="333333"/>
                </a:solidFill>
              </a:rPr>
              <a:t>financiare</a:t>
            </a:r>
            <a:r>
              <a:rPr lang="en-GB" sz="2200" dirty="0">
                <a:solidFill>
                  <a:srgbClr val="333333"/>
                </a:solidFill>
              </a:rPr>
              <a:t> a </a:t>
            </a:r>
            <a:r>
              <a:rPr lang="en-GB" sz="2200" dirty="0" err="1">
                <a:solidFill>
                  <a:srgbClr val="333333"/>
                </a:solidFill>
              </a:rPr>
              <a:t>unei</a:t>
            </a:r>
            <a:r>
              <a:rPr lang="en-GB" sz="2200" dirty="0">
                <a:solidFill>
                  <a:srgbClr val="333333"/>
                </a:solidFill>
              </a:rPr>
              <a:t> </a:t>
            </a:r>
            <a:r>
              <a:rPr lang="en-GB" sz="2200" dirty="0" err="1">
                <a:solidFill>
                  <a:srgbClr val="333333"/>
                </a:solidFill>
              </a:rPr>
              <a:t>intreprinderi</a:t>
            </a:r>
            <a:r>
              <a:rPr lang="en-GB" sz="2200" dirty="0">
                <a:solidFill>
                  <a:srgbClr val="333333"/>
                </a:solidFill>
              </a:rPr>
              <a:t> </a:t>
            </a:r>
            <a:r>
              <a:rPr lang="en-GB" sz="2200" dirty="0" err="1">
                <a:solidFill>
                  <a:srgbClr val="333333"/>
                </a:solidFill>
              </a:rPr>
              <a:t>exista</a:t>
            </a:r>
            <a:r>
              <a:rPr lang="en-GB" sz="2200" dirty="0">
                <a:solidFill>
                  <a:srgbClr val="333333"/>
                </a:solidFill>
              </a:rPr>
              <a:t> o </a:t>
            </a:r>
            <a:r>
              <a:rPr lang="en-GB" sz="2200" dirty="0" err="1">
                <a:solidFill>
                  <a:srgbClr val="333333"/>
                </a:solidFill>
              </a:rPr>
              <a:t>serie</a:t>
            </a:r>
            <a:r>
              <a:rPr lang="en-GB" sz="2200" dirty="0">
                <a:solidFill>
                  <a:srgbClr val="333333"/>
                </a:solidFill>
              </a:rPr>
              <a:t> de </a:t>
            </a:r>
            <a:r>
              <a:rPr lang="en-GB" sz="2200" dirty="0" err="1">
                <a:solidFill>
                  <a:srgbClr val="333333"/>
                </a:solidFill>
              </a:rPr>
              <a:t>activitati</a:t>
            </a:r>
            <a:r>
              <a:rPr lang="en-GB" sz="2200" dirty="0">
                <a:solidFill>
                  <a:srgbClr val="333333"/>
                </a:solidFill>
              </a:rPr>
              <a:t> </a:t>
            </a:r>
            <a:r>
              <a:rPr lang="en-GB" sz="2200" dirty="0" err="1">
                <a:solidFill>
                  <a:srgbClr val="333333"/>
                </a:solidFill>
              </a:rPr>
              <a:t>esentiale</a:t>
            </a:r>
            <a:r>
              <a:rPr lang="en-GB" sz="2200" dirty="0">
                <a:solidFill>
                  <a:srgbClr val="333333"/>
                </a:solidFill>
              </a:rPr>
              <a:t> </a:t>
            </a:r>
            <a:r>
              <a:rPr lang="en-GB" sz="2200" dirty="0" err="1">
                <a:solidFill>
                  <a:srgbClr val="333333"/>
                </a:solidFill>
              </a:rPr>
              <a:t>pentru</a:t>
            </a:r>
            <a:r>
              <a:rPr lang="en-GB" sz="2200" dirty="0">
                <a:solidFill>
                  <a:srgbClr val="333333"/>
                </a:solidFill>
              </a:rPr>
              <a:t> </a:t>
            </a:r>
            <a:r>
              <a:rPr lang="en-GB" sz="2200" dirty="0" err="1">
                <a:solidFill>
                  <a:srgbClr val="333333"/>
                </a:solidFill>
              </a:rPr>
              <a:t>atingerea</a:t>
            </a:r>
            <a:r>
              <a:rPr lang="en-GB" sz="2200" dirty="0">
                <a:solidFill>
                  <a:srgbClr val="333333"/>
                </a:solidFill>
              </a:rPr>
              <a:t> </a:t>
            </a:r>
            <a:r>
              <a:rPr lang="en-GB" sz="2200" dirty="0" err="1">
                <a:solidFill>
                  <a:srgbClr val="333333"/>
                </a:solidFill>
              </a:rPr>
              <a:t>scopurilor</a:t>
            </a:r>
            <a:r>
              <a:rPr lang="en-GB" sz="2200" dirty="0">
                <a:solidFill>
                  <a:srgbClr val="333333"/>
                </a:solidFill>
              </a:rPr>
              <a:t> </a:t>
            </a:r>
            <a:r>
              <a:rPr lang="en-GB" sz="2200" dirty="0" err="1">
                <a:solidFill>
                  <a:srgbClr val="333333"/>
                </a:solidFill>
              </a:rPr>
              <a:t>propuse</a:t>
            </a:r>
            <a:r>
              <a:rPr lang="en-GB" sz="2200" dirty="0">
                <a:solidFill>
                  <a:srgbClr val="333333"/>
                </a:solidFill>
              </a:rPr>
              <a:t>. </a:t>
            </a:r>
            <a:r>
              <a:rPr lang="en-GB" sz="2200" dirty="0" err="1">
                <a:solidFill>
                  <a:srgbClr val="333333"/>
                </a:solidFill>
              </a:rPr>
              <a:t>Acestea</a:t>
            </a:r>
            <a:r>
              <a:rPr lang="en-GB" sz="2200" dirty="0">
                <a:solidFill>
                  <a:srgbClr val="333333"/>
                </a:solidFill>
              </a:rPr>
              <a:t> </a:t>
            </a:r>
            <a:r>
              <a:rPr lang="en-GB" sz="2200" dirty="0" err="1">
                <a:solidFill>
                  <a:srgbClr val="333333"/>
                </a:solidFill>
              </a:rPr>
              <a:t>includ</a:t>
            </a:r>
            <a:r>
              <a:rPr lang="en-GB" sz="2200" dirty="0">
                <a:solidFill>
                  <a:srgbClr val="333333"/>
                </a:solidFill>
              </a:rPr>
              <a:t>:</a:t>
            </a:r>
          </a:p>
          <a:p>
            <a:pPr algn="just" fontAlgn="base">
              <a:buFont typeface="Arial"/>
              <a:buChar char="•"/>
            </a:pPr>
            <a:r>
              <a:rPr lang="en-GB" sz="2200" b="1" dirty="0" err="1">
                <a:solidFill>
                  <a:srgbClr val="333333"/>
                </a:solidFill>
              </a:rPr>
              <a:t>Previziunea</a:t>
            </a:r>
            <a:r>
              <a:rPr lang="en-GB" sz="2200" b="1" dirty="0">
                <a:solidFill>
                  <a:srgbClr val="333333"/>
                </a:solidFill>
              </a:rPr>
              <a:t> </a:t>
            </a:r>
            <a:r>
              <a:rPr lang="en-GB" sz="2200" b="1" dirty="0" err="1">
                <a:solidFill>
                  <a:srgbClr val="333333"/>
                </a:solidFill>
              </a:rPr>
              <a:t>si</a:t>
            </a:r>
            <a:r>
              <a:rPr lang="en-GB" sz="2200" b="1" dirty="0">
                <a:solidFill>
                  <a:srgbClr val="333333"/>
                </a:solidFill>
              </a:rPr>
              <a:t> </a:t>
            </a:r>
            <a:r>
              <a:rPr lang="en-GB" sz="2200" b="1" dirty="0" err="1">
                <a:solidFill>
                  <a:srgbClr val="333333"/>
                </a:solidFill>
              </a:rPr>
              <a:t>prognoza</a:t>
            </a:r>
            <a:r>
              <a:rPr lang="en-GB" sz="2200" b="1" dirty="0">
                <a:solidFill>
                  <a:srgbClr val="333333"/>
                </a:solidFill>
              </a:rPr>
              <a:t> </a:t>
            </a:r>
            <a:r>
              <a:rPr lang="en-GB" sz="2200" b="1" dirty="0" err="1">
                <a:solidFill>
                  <a:srgbClr val="333333"/>
                </a:solidFill>
              </a:rPr>
              <a:t>financiara</a:t>
            </a:r>
            <a:r>
              <a:rPr lang="en-GB" sz="2200" b="1" dirty="0">
                <a:solidFill>
                  <a:srgbClr val="333333"/>
                </a:solidFill>
              </a:rPr>
              <a:t> </a:t>
            </a:r>
            <a:r>
              <a:rPr lang="en-GB" sz="2200" dirty="0">
                <a:solidFill>
                  <a:srgbClr val="333333"/>
                </a:solidFill>
              </a:rPr>
              <a:t>– care</a:t>
            </a:r>
            <a:r>
              <a:rPr lang="en-GB" sz="2200" b="1" dirty="0">
                <a:solidFill>
                  <a:srgbClr val="333333"/>
                </a:solidFill>
              </a:rPr>
              <a:t> </a:t>
            </a:r>
            <a:r>
              <a:rPr lang="en-GB" sz="2200" dirty="0" err="1">
                <a:solidFill>
                  <a:srgbClr val="333333"/>
                </a:solidFill>
              </a:rPr>
              <a:t>sunt</a:t>
            </a:r>
            <a:r>
              <a:rPr lang="en-GB" sz="2200" dirty="0">
                <a:solidFill>
                  <a:srgbClr val="333333"/>
                </a:solidFill>
              </a:rPr>
              <a:t> </a:t>
            </a:r>
            <a:r>
              <a:rPr lang="en-GB" sz="2200" dirty="0" err="1">
                <a:solidFill>
                  <a:srgbClr val="333333"/>
                </a:solidFill>
              </a:rPr>
              <a:t>activitati</a:t>
            </a:r>
            <a:r>
              <a:rPr lang="en-GB" sz="2200" dirty="0">
                <a:solidFill>
                  <a:srgbClr val="333333"/>
                </a:solidFill>
              </a:rPr>
              <a:t> </a:t>
            </a:r>
            <a:r>
              <a:rPr lang="en-GB" sz="2200" dirty="0" err="1">
                <a:solidFill>
                  <a:srgbClr val="333333"/>
                </a:solidFill>
              </a:rPr>
              <a:t>ce</a:t>
            </a:r>
            <a:r>
              <a:rPr lang="en-GB" sz="2200" dirty="0">
                <a:solidFill>
                  <a:srgbClr val="333333"/>
                </a:solidFill>
              </a:rPr>
              <a:t> tin de </a:t>
            </a:r>
            <a:r>
              <a:rPr lang="en-GB" sz="2200" dirty="0" err="1">
                <a:solidFill>
                  <a:srgbClr val="333333"/>
                </a:solidFill>
              </a:rPr>
              <a:t>intocmirea</a:t>
            </a:r>
            <a:r>
              <a:rPr lang="en-GB" sz="2200" dirty="0">
                <a:solidFill>
                  <a:srgbClr val="333333"/>
                </a:solidFill>
              </a:rPr>
              <a:t> </a:t>
            </a:r>
            <a:r>
              <a:rPr lang="en-GB" sz="2200" dirty="0" err="1">
                <a:solidFill>
                  <a:srgbClr val="333333"/>
                </a:solidFill>
              </a:rPr>
              <a:t>bugetelor</a:t>
            </a:r>
            <a:r>
              <a:rPr lang="en-GB" sz="2200" dirty="0">
                <a:solidFill>
                  <a:srgbClr val="333333"/>
                </a:solidFill>
              </a:rPr>
              <a:t> de </a:t>
            </a:r>
            <a:r>
              <a:rPr lang="en-GB" sz="2200" dirty="0" err="1">
                <a:solidFill>
                  <a:srgbClr val="333333"/>
                </a:solidFill>
              </a:rPr>
              <a:t>venituri</a:t>
            </a:r>
            <a:r>
              <a:rPr lang="en-GB" sz="2200" dirty="0">
                <a:solidFill>
                  <a:srgbClr val="333333"/>
                </a:solidFill>
              </a:rPr>
              <a:t> </a:t>
            </a:r>
            <a:r>
              <a:rPr lang="en-GB" sz="2200" dirty="0" err="1">
                <a:solidFill>
                  <a:srgbClr val="333333"/>
                </a:solidFill>
              </a:rPr>
              <a:t>si</a:t>
            </a:r>
            <a:r>
              <a:rPr lang="en-GB" sz="2200" dirty="0">
                <a:solidFill>
                  <a:srgbClr val="333333"/>
                </a:solidFill>
              </a:rPr>
              <a:t> </a:t>
            </a:r>
            <a:r>
              <a:rPr lang="en-GB" sz="2200" dirty="0" err="1">
                <a:solidFill>
                  <a:srgbClr val="333333"/>
                </a:solidFill>
              </a:rPr>
              <a:t>cheltuieli</a:t>
            </a:r>
            <a:r>
              <a:rPr lang="en-GB" sz="2200" dirty="0">
                <a:solidFill>
                  <a:srgbClr val="333333"/>
                </a:solidFill>
              </a:rPr>
              <a:t> </a:t>
            </a:r>
            <a:r>
              <a:rPr lang="en-GB" sz="2200" dirty="0" err="1">
                <a:solidFill>
                  <a:srgbClr val="333333"/>
                </a:solidFill>
              </a:rPr>
              <a:t>pe</a:t>
            </a:r>
            <a:r>
              <a:rPr lang="en-GB" sz="2200" dirty="0">
                <a:solidFill>
                  <a:srgbClr val="333333"/>
                </a:solidFill>
              </a:rPr>
              <a:t> </a:t>
            </a:r>
            <a:r>
              <a:rPr lang="en-GB" sz="2200" dirty="0" err="1">
                <a:solidFill>
                  <a:srgbClr val="333333"/>
                </a:solidFill>
              </a:rPr>
              <a:t>baza</a:t>
            </a:r>
            <a:r>
              <a:rPr lang="en-GB" sz="2200" dirty="0">
                <a:solidFill>
                  <a:srgbClr val="333333"/>
                </a:solidFill>
              </a:rPr>
              <a:t> </a:t>
            </a:r>
            <a:r>
              <a:rPr lang="en-GB" sz="2200" dirty="0" err="1">
                <a:solidFill>
                  <a:srgbClr val="333333"/>
                </a:solidFill>
              </a:rPr>
              <a:t>carora</a:t>
            </a:r>
            <a:r>
              <a:rPr lang="en-GB" sz="2200" dirty="0">
                <a:solidFill>
                  <a:srgbClr val="333333"/>
                </a:solidFill>
              </a:rPr>
              <a:t> se </a:t>
            </a:r>
            <a:r>
              <a:rPr lang="en-GB" sz="2200" dirty="0" err="1">
                <a:solidFill>
                  <a:srgbClr val="333333"/>
                </a:solidFill>
              </a:rPr>
              <a:t>va</a:t>
            </a:r>
            <a:r>
              <a:rPr lang="en-GB" sz="2200" dirty="0">
                <a:solidFill>
                  <a:srgbClr val="333333"/>
                </a:solidFill>
              </a:rPr>
              <a:t> </a:t>
            </a:r>
            <a:r>
              <a:rPr lang="en-GB" sz="2200" dirty="0" err="1">
                <a:solidFill>
                  <a:srgbClr val="333333"/>
                </a:solidFill>
              </a:rPr>
              <a:t>desfasura</a:t>
            </a:r>
            <a:r>
              <a:rPr lang="en-GB" sz="2200" dirty="0">
                <a:solidFill>
                  <a:srgbClr val="333333"/>
                </a:solidFill>
              </a:rPr>
              <a:t> </a:t>
            </a:r>
            <a:r>
              <a:rPr lang="en-GB" sz="2200" dirty="0" err="1">
                <a:solidFill>
                  <a:srgbClr val="333333"/>
                </a:solidFill>
              </a:rPr>
              <a:t>activitatea</a:t>
            </a:r>
            <a:r>
              <a:rPr lang="en-GB" sz="2200" dirty="0">
                <a:solidFill>
                  <a:srgbClr val="333333"/>
                </a:solidFill>
              </a:rPr>
              <a:t> </a:t>
            </a:r>
            <a:r>
              <a:rPr lang="en-GB" sz="2200" dirty="0" err="1">
                <a:solidFill>
                  <a:srgbClr val="333333"/>
                </a:solidFill>
              </a:rPr>
              <a:t>firmei</a:t>
            </a:r>
            <a:r>
              <a:rPr lang="en-GB" sz="2200" dirty="0">
                <a:solidFill>
                  <a:srgbClr val="333333"/>
                </a:solidFill>
              </a:rPr>
              <a:t> </a:t>
            </a:r>
            <a:r>
              <a:rPr lang="en-GB" sz="2200" dirty="0" err="1">
                <a:solidFill>
                  <a:srgbClr val="333333"/>
                </a:solidFill>
              </a:rPr>
              <a:t>pe</a:t>
            </a:r>
            <a:r>
              <a:rPr lang="en-GB" sz="2200" dirty="0">
                <a:solidFill>
                  <a:srgbClr val="333333"/>
                </a:solidFill>
              </a:rPr>
              <a:t> </a:t>
            </a:r>
            <a:r>
              <a:rPr lang="en-GB" sz="2200" dirty="0" err="1">
                <a:solidFill>
                  <a:srgbClr val="333333"/>
                </a:solidFill>
              </a:rPr>
              <a:t>termen</a:t>
            </a:r>
            <a:r>
              <a:rPr lang="en-GB" sz="2200" dirty="0">
                <a:solidFill>
                  <a:srgbClr val="333333"/>
                </a:solidFill>
              </a:rPr>
              <a:t> </a:t>
            </a:r>
            <a:r>
              <a:rPr lang="en-GB" sz="2200" dirty="0" err="1">
                <a:solidFill>
                  <a:srgbClr val="333333"/>
                </a:solidFill>
              </a:rPr>
              <a:t>mediu</a:t>
            </a:r>
            <a:r>
              <a:rPr lang="en-GB" sz="2200" dirty="0">
                <a:solidFill>
                  <a:srgbClr val="333333"/>
                </a:solidFill>
              </a:rPr>
              <a:t> </a:t>
            </a:r>
            <a:r>
              <a:rPr lang="en-GB" sz="2200" dirty="0" err="1">
                <a:solidFill>
                  <a:srgbClr val="333333"/>
                </a:solidFill>
              </a:rPr>
              <a:t>si</a:t>
            </a:r>
            <a:r>
              <a:rPr lang="en-GB" sz="2200" dirty="0">
                <a:solidFill>
                  <a:srgbClr val="333333"/>
                </a:solidFill>
              </a:rPr>
              <a:t> lung;</a:t>
            </a:r>
          </a:p>
          <a:p>
            <a:pPr algn="just" fontAlgn="base">
              <a:buFont typeface="Arial"/>
              <a:buChar char="•"/>
            </a:pPr>
            <a:r>
              <a:rPr lang="en-GB" sz="2200" b="1" dirty="0" err="1">
                <a:solidFill>
                  <a:srgbClr val="333333"/>
                </a:solidFill>
              </a:rPr>
              <a:t>Analiza</a:t>
            </a:r>
            <a:r>
              <a:rPr lang="en-GB" sz="2200" b="1" dirty="0">
                <a:solidFill>
                  <a:srgbClr val="333333"/>
                </a:solidFill>
              </a:rPr>
              <a:t> </a:t>
            </a:r>
            <a:r>
              <a:rPr lang="en-GB" sz="2200" b="1" dirty="0" err="1">
                <a:solidFill>
                  <a:srgbClr val="333333"/>
                </a:solidFill>
              </a:rPr>
              <a:t>financiara</a:t>
            </a:r>
            <a:r>
              <a:rPr lang="en-GB" sz="2200" dirty="0">
                <a:solidFill>
                  <a:srgbClr val="333333"/>
                </a:solidFill>
              </a:rPr>
              <a:t> – care </a:t>
            </a:r>
            <a:r>
              <a:rPr lang="en-GB" sz="2200" dirty="0" err="1">
                <a:solidFill>
                  <a:srgbClr val="333333"/>
                </a:solidFill>
              </a:rPr>
              <a:t>presupune</a:t>
            </a:r>
            <a:r>
              <a:rPr lang="en-GB" sz="2200" dirty="0">
                <a:solidFill>
                  <a:srgbClr val="333333"/>
                </a:solidFill>
              </a:rPr>
              <a:t> o </a:t>
            </a:r>
            <a:r>
              <a:rPr lang="en-GB" sz="2200" dirty="0" err="1">
                <a:solidFill>
                  <a:srgbClr val="333333"/>
                </a:solidFill>
              </a:rPr>
              <a:t>activitate</a:t>
            </a:r>
            <a:r>
              <a:rPr lang="en-GB" sz="2200" dirty="0">
                <a:solidFill>
                  <a:srgbClr val="333333"/>
                </a:solidFill>
              </a:rPr>
              <a:t> de </a:t>
            </a:r>
            <a:r>
              <a:rPr lang="en-GB" sz="2200" dirty="0" err="1">
                <a:solidFill>
                  <a:srgbClr val="333333"/>
                </a:solidFill>
              </a:rPr>
              <a:t>studii</a:t>
            </a:r>
            <a:r>
              <a:rPr lang="en-GB" sz="2200" dirty="0">
                <a:solidFill>
                  <a:srgbClr val="333333"/>
                </a:solidFill>
              </a:rPr>
              <a:t>, </a:t>
            </a:r>
            <a:r>
              <a:rPr lang="en-GB" sz="2200" dirty="0" err="1">
                <a:solidFill>
                  <a:srgbClr val="333333"/>
                </a:solidFill>
              </a:rPr>
              <a:t>estimari</a:t>
            </a:r>
            <a:r>
              <a:rPr lang="en-GB" sz="2200" dirty="0">
                <a:solidFill>
                  <a:srgbClr val="333333"/>
                </a:solidFill>
              </a:rPr>
              <a:t> </a:t>
            </a:r>
            <a:r>
              <a:rPr lang="en-GB" sz="2200" dirty="0" err="1">
                <a:solidFill>
                  <a:srgbClr val="333333"/>
                </a:solidFill>
              </a:rPr>
              <a:t>sau</a:t>
            </a:r>
            <a:r>
              <a:rPr lang="en-GB" sz="2200" dirty="0">
                <a:solidFill>
                  <a:srgbClr val="333333"/>
                </a:solidFill>
              </a:rPr>
              <a:t> </a:t>
            </a:r>
            <a:r>
              <a:rPr lang="en-GB" sz="2200" dirty="0" err="1">
                <a:solidFill>
                  <a:srgbClr val="333333"/>
                </a:solidFill>
              </a:rPr>
              <a:t>prognoze</a:t>
            </a:r>
            <a:r>
              <a:rPr lang="en-GB" sz="2200" dirty="0">
                <a:solidFill>
                  <a:srgbClr val="333333"/>
                </a:solidFill>
              </a:rPr>
              <a:t> </a:t>
            </a:r>
            <a:r>
              <a:rPr lang="en-GB" sz="2200" dirty="0" err="1">
                <a:solidFill>
                  <a:srgbClr val="333333"/>
                </a:solidFill>
              </a:rPr>
              <a:t>pe</a:t>
            </a:r>
            <a:r>
              <a:rPr lang="en-GB" sz="2200" dirty="0">
                <a:solidFill>
                  <a:srgbClr val="333333"/>
                </a:solidFill>
              </a:rPr>
              <a:t> </a:t>
            </a:r>
            <a:r>
              <a:rPr lang="en-GB" sz="2200" dirty="0" err="1">
                <a:solidFill>
                  <a:srgbClr val="333333"/>
                </a:solidFill>
              </a:rPr>
              <a:t>baza</a:t>
            </a:r>
            <a:r>
              <a:rPr lang="en-GB" sz="2200" dirty="0">
                <a:solidFill>
                  <a:srgbClr val="333333"/>
                </a:solidFill>
              </a:rPr>
              <a:t> </a:t>
            </a:r>
            <a:r>
              <a:rPr lang="en-GB" sz="2200" dirty="0" err="1">
                <a:solidFill>
                  <a:srgbClr val="333333"/>
                </a:solidFill>
              </a:rPr>
              <a:t>datelor</a:t>
            </a:r>
            <a:r>
              <a:rPr lang="en-GB" sz="2200" dirty="0">
                <a:solidFill>
                  <a:srgbClr val="333333"/>
                </a:solidFill>
              </a:rPr>
              <a:t> </a:t>
            </a:r>
            <a:r>
              <a:rPr lang="en-GB" sz="2200" dirty="0" err="1">
                <a:solidFill>
                  <a:srgbClr val="333333"/>
                </a:solidFill>
              </a:rPr>
              <a:t>avute</a:t>
            </a:r>
            <a:r>
              <a:rPr lang="en-GB" sz="2200" dirty="0">
                <a:solidFill>
                  <a:srgbClr val="333333"/>
                </a:solidFill>
              </a:rPr>
              <a:t> la </a:t>
            </a:r>
            <a:r>
              <a:rPr lang="en-GB" sz="2200" dirty="0" err="1">
                <a:solidFill>
                  <a:srgbClr val="333333"/>
                </a:solidFill>
              </a:rPr>
              <a:t>dispozitie</a:t>
            </a:r>
            <a:r>
              <a:rPr lang="en-GB" sz="2200" dirty="0">
                <a:solidFill>
                  <a:srgbClr val="333333"/>
                </a:solidFill>
              </a:rPr>
              <a:t> </a:t>
            </a:r>
            <a:r>
              <a:rPr lang="en-GB" sz="2200" dirty="0" err="1">
                <a:solidFill>
                  <a:srgbClr val="333333"/>
                </a:solidFill>
              </a:rPr>
              <a:t>privind</a:t>
            </a:r>
            <a:r>
              <a:rPr lang="en-GB" sz="2200" dirty="0">
                <a:solidFill>
                  <a:srgbClr val="333333"/>
                </a:solidFill>
              </a:rPr>
              <a:t> </a:t>
            </a:r>
            <a:r>
              <a:rPr lang="en-GB" sz="2200" dirty="0" err="1">
                <a:solidFill>
                  <a:srgbClr val="333333"/>
                </a:solidFill>
              </a:rPr>
              <a:t>puterea</a:t>
            </a:r>
            <a:r>
              <a:rPr lang="en-GB" sz="2200" dirty="0">
                <a:solidFill>
                  <a:srgbClr val="333333"/>
                </a:solidFill>
              </a:rPr>
              <a:t> </a:t>
            </a:r>
            <a:r>
              <a:rPr lang="en-GB" sz="2200" dirty="0" err="1">
                <a:solidFill>
                  <a:srgbClr val="333333"/>
                </a:solidFill>
              </a:rPr>
              <a:t>financiara</a:t>
            </a:r>
            <a:r>
              <a:rPr lang="en-GB" sz="2200" dirty="0">
                <a:solidFill>
                  <a:srgbClr val="333333"/>
                </a:solidFill>
              </a:rPr>
              <a:t> a </a:t>
            </a:r>
            <a:r>
              <a:rPr lang="en-GB" sz="2200" dirty="0" err="1">
                <a:solidFill>
                  <a:srgbClr val="333333"/>
                </a:solidFill>
              </a:rPr>
              <a:t>firmei</a:t>
            </a:r>
            <a:r>
              <a:rPr lang="en-GB" sz="2200" dirty="0">
                <a:solidFill>
                  <a:srgbClr val="333333"/>
                </a:solidFill>
              </a:rPr>
              <a:t> </a:t>
            </a:r>
            <a:r>
              <a:rPr lang="en-GB" sz="2200" dirty="0" err="1">
                <a:solidFill>
                  <a:srgbClr val="333333"/>
                </a:solidFill>
              </a:rPr>
              <a:t>si</a:t>
            </a:r>
            <a:r>
              <a:rPr lang="en-GB" sz="2200" dirty="0">
                <a:solidFill>
                  <a:srgbClr val="333333"/>
                </a:solidFill>
              </a:rPr>
              <a:t> </a:t>
            </a:r>
            <a:r>
              <a:rPr lang="en-GB" sz="2200" dirty="0" err="1">
                <a:solidFill>
                  <a:srgbClr val="333333"/>
                </a:solidFill>
              </a:rPr>
              <a:t>posibilitatile</a:t>
            </a:r>
            <a:r>
              <a:rPr lang="en-GB" sz="2200" dirty="0">
                <a:solidFill>
                  <a:srgbClr val="333333"/>
                </a:solidFill>
              </a:rPr>
              <a:t> </a:t>
            </a:r>
            <a:r>
              <a:rPr lang="en-GB" sz="2200" dirty="0" err="1">
                <a:solidFill>
                  <a:srgbClr val="333333"/>
                </a:solidFill>
              </a:rPr>
              <a:t>acesteia</a:t>
            </a:r>
            <a:r>
              <a:rPr lang="en-GB" sz="2200" dirty="0">
                <a:solidFill>
                  <a:srgbClr val="333333"/>
                </a:solidFill>
              </a:rPr>
              <a:t> de a se </a:t>
            </a:r>
            <a:r>
              <a:rPr lang="en-GB" sz="2200" dirty="0" err="1">
                <a:solidFill>
                  <a:srgbClr val="333333"/>
                </a:solidFill>
              </a:rPr>
              <a:t>lansa</a:t>
            </a:r>
            <a:r>
              <a:rPr lang="en-GB" sz="2200" dirty="0">
                <a:solidFill>
                  <a:srgbClr val="333333"/>
                </a:solidFill>
              </a:rPr>
              <a:t> in </a:t>
            </a:r>
            <a:r>
              <a:rPr lang="en-GB" sz="2200" dirty="0" err="1">
                <a:solidFill>
                  <a:srgbClr val="333333"/>
                </a:solidFill>
              </a:rPr>
              <a:t>noi</a:t>
            </a:r>
            <a:r>
              <a:rPr lang="en-GB" sz="2200" dirty="0">
                <a:solidFill>
                  <a:srgbClr val="333333"/>
                </a:solidFill>
              </a:rPr>
              <a:t> </a:t>
            </a:r>
            <a:r>
              <a:rPr lang="en-GB" sz="2200" dirty="0" err="1">
                <a:solidFill>
                  <a:srgbClr val="333333"/>
                </a:solidFill>
              </a:rPr>
              <a:t>operatiuni</a:t>
            </a:r>
            <a:r>
              <a:rPr lang="en-GB" sz="2200" dirty="0">
                <a:solidFill>
                  <a:srgbClr val="333333"/>
                </a:solidFill>
              </a:rPr>
              <a:t> </a:t>
            </a:r>
            <a:r>
              <a:rPr lang="en-GB" sz="2200" dirty="0" err="1">
                <a:solidFill>
                  <a:srgbClr val="333333"/>
                </a:solidFill>
              </a:rPr>
              <a:t>dar</a:t>
            </a:r>
            <a:r>
              <a:rPr lang="en-GB" sz="2200" dirty="0">
                <a:solidFill>
                  <a:srgbClr val="333333"/>
                </a:solidFill>
              </a:rPr>
              <a:t> </a:t>
            </a:r>
            <a:r>
              <a:rPr lang="en-GB" sz="2200" dirty="0" err="1">
                <a:solidFill>
                  <a:srgbClr val="333333"/>
                </a:solidFill>
              </a:rPr>
              <a:t>si</a:t>
            </a:r>
            <a:r>
              <a:rPr lang="en-GB" sz="2200" dirty="0">
                <a:solidFill>
                  <a:srgbClr val="333333"/>
                </a:solidFill>
              </a:rPr>
              <a:t> </a:t>
            </a:r>
            <a:r>
              <a:rPr lang="en-GB" sz="2200" dirty="0" err="1">
                <a:solidFill>
                  <a:srgbClr val="333333"/>
                </a:solidFill>
              </a:rPr>
              <a:t>privind</a:t>
            </a:r>
            <a:r>
              <a:rPr lang="en-GB" sz="2200" dirty="0">
                <a:solidFill>
                  <a:srgbClr val="333333"/>
                </a:solidFill>
              </a:rPr>
              <a:t> </a:t>
            </a:r>
            <a:r>
              <a:rPr lang="en-GB" sz="2200" dirty="0" err="1">
                <a:solidFill>
                  <a:srgbClr val="333333"/>
                </a:solidFill>
              </a:rPr>
              <a:t>rezultatele</a:t>
            </a:r>
            <a:r>
              <a:rPr lang="en-GB" sz="2200" dirty="0">
                <a:solidFill>
                  <a:srgbClr val="333333"/>
                </a:solidFill>
              </a:rPr>
              <a:t> </a:t>
            </a:r>
            <a:r>
              <a:rPr lang="en-GB" sz="2200" dirty="0" err="1">
                <a:solidFill>
                  <a:srgbClr val="333333"/>
                </a:solidFill>
              </a:rPr>
              <a:t>preconizate</a:t>
            </a:r>
            <a:r>
              <a:rPr lang="en-GB" sz="2200" dirty="0">
                <a:solidFill>
                  <a:srgbClr val="333333"/>
                </a:solidFill>
              </a:rPr>
              <a:t> din </a:t>
            </a:r>
            <a:r>
              <a:rPr lang="en-GB" sz="2200" dirty="0" err="1">
                <a:solidFill>
                  <a:srgbClr val="333333"/>
                </a:solidFill>
              </a:rPr>
              <a:t>punct</a:t>
            </a:r>
            <a:r>
              <a:rPr lang="en-GB" sz="2200" dirty="0">
                <a:solidFill>
                  <a:srgbClr val="333333"/>
                </a:solidFill>
              </a:rPr>
              <a:t> de </a:t>
            </a:r>
            <a:r>
              <a:rPr lang="en-GB" sz="2200" dirty="0" err="1">
                <a:solidFill>
                  <a:srgbClr val="333333"/>
                </a:solidFill>
              </a:rPr>
              <a:t>vedere</a:t>
            </a:r>
            <a:r>
              <a:rPr lang="en-GB" sz="2200" dirty="0">
                <a:solidFill>
                  <a:srgbClr val="333333"/>
                </a:solidFill>
              </a:rPr>
              <a:t> al </a:t>
            </a:r>
            <a:r>
              <a:rPr lang="en-GB" sz="2200" dirty="0" err="1">
                <a:solidFill>
                  <a:srgbClr val="333333"/>
                </a:solidFill>
              </a:rPr>
              <a:t>rentabilitatii</a:t>
            </a:r>
            <a:r>
              <a:rPr lang="en-GB" sz="2200" dirty="0">
                <a:solidFill>
                  <a:srgbClr val="333333"/>
                </a:solidFill>
              </a:rPr>
              <a:t> </a:t>
            </a:r>
            <a:r>
              <a:rPr lang="en-GB" sz="2200" dirty="0" err="1">
                <a:solidFill>
                  <a:srgbClr val="333333"/>
                </a:solidFill>
              </a:rPr>
              <a:t>si</a:t>
            </a:r>
            <a:r>
              <a:rPr lang="en-GB" sz="2200" dirty="0">
                <a:solidFill>
                  <a:srgbClr val="333333"/>
                </a:solidFill>
              </a:rPr>
              <a:t> </a:t>
            </a:r>
            <a:r>
              <a:rPr lang="en-GB" sz="2200" dirty="0" err="1">
                <a:solidFill>
                  <a:srgbClr val="333333"/>
                </a:solidFill>
              </a:rPr>
              <a:t>eficientei</a:t>
            </a:r>
            <a:r>
              <a:rPr lang="en-GB" sz="2200" dirty="0">
                <a:solidFill>
                  <a:srgbClr val="333333"/>
                </a:solidFill>
              </a:rPr>
              <a:t> </a:t>
            </a:r>
            <a:r>
              <a:rPr lang="en-GB" sz="2200" dirty="0" err="1">
                <a:solidFill>
                  <a:srgbClr val="333333"/>
                </a:solidFill>
              </a:rPr>
              <a:t>activitatilor</a:t>
            </a:r>
            <a:r>
              <a:rPr lang="en-GB" sz="2200" dirty="0">
                <a:solidFill>
                  <a:srgbClr val="333333"/>
                </a:solidFill>
              </a:rPr>
              <a:t> </a:t>
            </a:r>
            <a:r>
              <a:rPr lang="en-GB" sz="2200" dirty="0" err="1">
                <a:solidFill>
                  <a:srgbClr val="333333"/>
                </a:solidFill>
              </a:rPr>
              <a:t>si</a:t>
            </a:r>
            <a:r>
              <a:rPr lang="en-GB" sz="2200" dirty="0">
                <a:solidFill>
                  <a:srgbClr val="333333"/>
                </a:solidFill>
              </a:rPr>
              <a:t> ale </a:t>
            </a:r>
            <a:r>
              <a:rPr lang="en-GB" sz="2200" dirty="0" err="1">
                <a:solidFill>
                  <a:srgbClr val="333333"/>
                </a:solidFill>
              </a:rPr>
              <a:t>altor</a:t>
            </a:r>
            <a:r>
              <a:rPr lang="en-GB" sz="2200" dirty="0">
                <a:solidFill>
                  <a:srgbClr val="333333"/>
                </a:solidFill>
              </a:rPr>
              <a:t> </a:t>
            </a:r>
            <a:r>
              <a:rPr lang="en-GB" sz="2200" dirty="0" err="1">
                <a:solidFill>
                  <a:srgbClr val="333333"/>
                </a:solidFill>
              </a:rPr>
              <a:t>indicatori</a:t>
            </a:r>
            <a:r>
              <a:rPr lang="en-GB" sz="2200" dirty="0">
                <a:solidFill>
                  <a:srgbClr val="333333"/>
                </a:solidFill>
              </a:rPr>
              <a:t> </a:t>
            </a:r>
            <a:r>
              <a:rPr lang="en-GB" sz="2200" dirty="0" err="1">
                <a:solidFill>
                  <a:srgbClr val="333333"/>
                </a:solidFill>
              </a:rPr>
              <a:t>financiari</a:t>
            </a:r>
            <a:r>
              <a:rPr lang="en-GB" sz="2200" dirty="0">
                <a:solidFill>
                  <a:srgbClr val="333333"/>
                </a:solidFill>
              </a:rPr>
              <a:t>, </a:t>
            </a:r>
            <a:r>
              <a:rPr lang="en-GB" sz="2200" dirty="0" err="1">
                <a:solidFill>
                  <a:srgbClr val="333333"/>
                </a:solidFill>
              </a:rPr>
              <a:t>asa</a:t>
            </a:r>
            <a:r>
              <a:rPr lang="en-GB" sz="2200" dirty="0">
                <a:solidFill>
                  <a:srgbClr val="333333"/>
                </a:solidFill>
              </a:rPr>
              <a:t> cum </a:t>
            </a:r>
            <a:r>
              <a:rPr lang="en-GB" sz="2200" dirty="0" err="1">
                <a:solidFill>
                  <a:srgbClr val="333333"/>
                </a:solidFill>
              </a:rPr>
              <a:t>sunt</a:t>
            </a:r>
            <a:r>
              <a:rPr lang="en-GB" sz="2200" dirty="0">
                <a:solidFill>
                  <a:srgbClr val="333333"/>
                </a:solidFill>
              </a:rPr>
              <a:t>, de </a:t>
            </a:r>
            <a:r>
              <a:rPr lang="en-GB" sz="2200" dirty="0" err="1">
                <a:solidFill>
                  <a:srgbClr val="333333"/>
                </a:solidFill>
              </a:rPr>
              <a:t>exemplu</a:t>
            </a:r>
            <a:r>
              <a:rPr lang="en-GB" sz="2200" dirty="0">
                <a:solidFill>
                  <a:srgbClr val="333333"/>
                </a:solidFill>
              </a:rPr>
              <a:t>, </a:t>
            </a:r>
            <a:r>
              <a:rPr lang="en-GB" sz="2200" dirty="0" err="1">
                <a:solidFill>
                  <a:srgbClr val="333333"/>
                </a:solidFill>
              </a:rPr>
              <a:t>profitul</a:t>
            </a:r>
            <a:r>
              <a:rPr lang="en-GB" sz="2200" dirty="0">
                <a:solidFill>
                  <a:srgbClr val="333333"/>
                </a:solidFill>
              </a:rPr>
              <a:t> </a:t>
            </a:r>
            <a:r>
              <a:rPr lang="en-GB" sz="2200" dirty="0" err="1">
                <a:solidFill>
                  <a:srgbClr val="333333"/>
                </a:solidFill>
              </a:rPr>
              <a:t>sau</a:t>
            </a:r>
            <a:r>
              <a:rPr lang="en-GB" sz="2200" dirty="0">
                <a:solidFill>
                  <a:srgbClr val="333333"/>
                </a:solidFill>
              </a:rPr>
              <a:t> </a:t>
            </a:r>
            <a:r>
              <a:rPr lang="en-GB" sz="2200" dirty="0" err="1">
                <a:solidFill>
                  <a:srgbClr val="333333"/>
                </a:solidFill>
              </a:rPr>
              <a:t>cifrele</a:t>
            </a:r>
            <a:r>
              <a:rPr lang="en-GB" sz="2200" dirty="0">
                <a:solidFill>
                  <a:srgbClr val="333333"/>
                </a:solidFill>
              </a:rPr>
              <a:t> de </a:t>
            </a:r>
            <a:r>
              <a:rPr lang="en-GB" sz="2200" dirty="0" err="1">
                <a:solidFill>
                  <a:srgbClr val="333333"/>
                </a:solidFill>
              </a:rPr>
              <a:t>afaceri</a:t>
            </a:r>
            <a:r>
              <a:rPr lang="en-GB" sz="2200" dirty="0">
                <a:solidFill>
                  <a:srgbClr val="333333"/>
                </a:solidFill>
              </a:rPr>
              <a:t> estimate </a:t>
            </a:r>
            <a:r>
              <a:rPr lang="en-GB" sz="2200" dirty="0" err="1">
                <a:solidFill>
                  <a:srgbClr val="333333"/>
                </a:solidFill>
              </a:rPr>
              <a:t>pe</a:t>
            </a:r>
            <a:r>
              <a:rPr lang="en-GB" sz="2200" dirty="0">
                <a:solidFill>
                  <a:srgbClr val="333333"/>
                </a:solidFill>
              </a:rPr>
              <a:t> o </a:t>
            </a:r>
            <a:r>
              <a:rPr lang="en-GB" sz="2200" dirty="0" err="1">
                <a:solidFill>
                  <a:srgbClr val="333333"/>
                </a:solidFill>
              </a:rPr>
              <a:t>anumita</a:t>
            </a:r>
            <a:r>
              <a:rPr lang="en-GB" sz="2200" dirty="0">
                <a:solidFill>
                  <a:srgbClr val="333333"/>
                </a:solidFill>
              </a:rPr>
              <a:t> </a:t>
            </a:r>
            <a:r>
              <a:rPr lang="en-GB" sz="2200" dirty="0" err="1">
                <a:solidFill>
                  <a:srgbClr val="333333"/>
                </a:solidFill>
              </a:rPr>
              <a:t>perioada</a:t>
            </a:r>
            <a:r>
              <a:rPr lang="en-GB" sz="2200" dirty="0">
                <a:solidFill>
                  <a:srgbClr val="333333"/>
                </a:solidFill>
              </a:rPr>
              <a:t> de </a:t>
            </a:r>
            <a:r>
              <a:rPr lang="en-GB" sz="2200" dirty="0" err="1">
                <a:solidFill>
                  <a:srgbClr val="333333"/>
                </a:solidFill>
              </a:rPr>
              <a:t>timp</a:t>
            </a:r>
            <a:r>
              <a:rPr lang="en-GB" sz="2200" dirty="0">
                <a:solidFill>
                  <a:srgbClr val="333333"/>
                </a:solidFill>
              </a:rPr>
              <a:t>.  </a:t>
            </a:r>
          </a:p>
          <a:p>
            <a:pPr algn="just" fontAlgn="base">
              <a:buFont typeface="Arial"/>
              <a:buChar char="•"/>
            </a:pPr>
            <a:r>
              <a:rPr lang="en-GB" sz="2200" b="1" dirty="0" err="1" smtClean="0">
                <a:solidFill>
                  <a:srgbClr val="333333"/>
                </a:solidFill>
              </a:rPr>
              <a:t>Coordonarea</a:t>
            </a:r>
            <a:r>
              <a:rPr lang="en-GB" sz="2200" b="1" dirty="0" smtClean="0">
                <a:solidFill>
                  <a:srgbClr val="333333"/>
                </a:solidFill>
              </a:rPr>
              <a:t> </a:t>
            </a:r>
            <a:r>
              <a:rPr lang="en-GB" sz="2200" b="1" dirty="0" err="1">
                <a:solidFill>
                  <a:srgbClr val="333333"/>
                </a:solidFill>
              </a:rPr>
              <a:t>financiara</a:t>
            </a:r>
            <a:r>
              <a:rPr lang="en-GB" sz="2200" dirty="0">
                <a:solidFill>
                  <a:srgbClr val="333333"/>
                </a:solidFill>
              </a:rPr>
              <a:t> </a:t>
            </a:r>
            <a:r>
              <a:rPr lang="en-GB" sz="2200" dirty="0" err="1">
                <a:solidFill>
                  <a:srgbClr val="333333"/>
                </a:solidFill>
              </a:rPr>
              <a:t>presupune</a:t>
            </a:r>
            <a:r>
              <a:rPr lang="en-GB" sz="2200" dirty="0">
                <a:solidFill>
                  <a:srgbClr val="333333"/>
                </a:solidFill>
              </a:rPr>
              <a:t> </a:t>
            </a:r>
            <a:r>
              <a:rPr lang="en-GB" sz="2200" dirty="0" err="1">
                <a:solidFill>
                  <a:srgbClr val="333333"/>
                </a:solidFill>
              </a:rPr>
              <a:t>luarea</a:t>
            </a:r>
            <a:r>
              <a:rPr lang="en-GB" sz="2200" dirty="0">
                <a:solidFill>
                  <a:srgbClr val="333333"/>
                </a:solidFill>
              </a:rPr>
              <a:t> </a:t>
            </a:r>
            <a:r>
              <a:rPr lang="en-GB" sz="2200" dirty="0" err="1">
                <a:solidFill>
                  <a:srgbClr val="333333"/>
                </a:solidFill>
              </a:rPr>
              <a:t>unor</a:t>
            </a:r>
            <a:r>
              <a:rPr lang="en-GB" sz="2200" dirty="0">
                <a:solidFill>
                  <a:srgbClr val="333333"/>
                </a:solidFill>
              </a:rPr>
              <a:t> </a:t>
            </a:r>
            <a:r>
              <a:rPr lang="en-GB" sz="2200" dirty="0" err="1">
                <a:solidFill>
                  <a:srgbClr val="333333"/>
                </a:solidFill>
              </a:rPr>
              <a:t>decizii</a:t>
            </a:r>
            <a:r>
              <a:rPr lang="en-GB" sz="2200" dirty="0">
                <a:solidFill>
                  <a:srgbClr val="333333"/>
                </a:solidFill>
              </a:rPr>
              <a:t> </a:t>
            </a:r>
            <a:r>
              <a:rPr lang="en-GB" sz="2200" dirty="0" err="1">
                <a:solidFill>
                  <a:srgbClr val="333333"/>
                </a:solidFill>
              </a:rPr>
              <a:t>unitare</a:t>
            </a:r>
            <a:r>
              <a:rPr lang="en-GB" sz="2200" dirty="0">
                <a:solidFill>
                  <a:srgbClr val="333333"/>
                </a:solidFill>
              </a:rPr>
              <a:t> la </a:t>
            </a:r>
            <a:r>
              <a:rPr lang="en-GB" sz="2200" dirty="0" err="1">
                <a:solidFill>
                  <a:srgbClr val="333333"/>
                </a:solidFill>
              </a:rPr>
              <a:t>nivel</a:t>
            </a:r>
            <a:r>
              <a:rPr lang="en-GB" sz="2200" dirty="0">
                <a:solidFill>
                  <a:srgbClr val="333333"/>
                </a:solidFill>
              </a:rPr>
              <a:t> de </a:t>
            </a:r>
            <a:r>
              <a:rPr lang="en-GB" sz="2200" dirty="0" err="1">
                <a:solidFill>
                  <a:srgbClr val="333333"/>
                </a:solidFill>
              </a:rPr>
              <a:t>companie</a:t>
            </a:r>
            <a:r>
              <a:rPr lang="en-GB" sz="2200" dirty="0">
                <a:solidFill>
                  <a:srgbClr val="333333"/>
                </a:solidFill>
              </a:rPr>
              <a:t> in </a:t>
            </a:r>
            <a:r>
              <a:rPr lang="en-GB" sz="2200" dirty="0" err="1">
                <a:solidFill>
                  <a:srgbClr val="333333"/>
                </a:solidFill>
              </a:rPr>
              <a:t>ceea</a:t>
            </a:r>
            <a:r>
              <a:rPr lang="en-GB" sz="2200" dirty="0">
                <a:solidFill>
                  <a:srgbClr val="333333"/>
                </a:solidFill>
              </a:rPr>
              <a:t> </a:t>
            </a:r>
            <a:r>
              <a:rPr lang="en-GB" sz="2200" dirty="0" err="1">
                <a:solidFill>
                  <a:srgbClr val="333333"/>
                </a:solidFill>
              </a:rPr>
              <a:t>ce</a:t>
            </a:r>
            <a:r>
              <a:rPr lang="en-GB" sz="2200" dirty="0">
                <a:solidFill>
                  <a:srgbClr val="333333"/>
                </a:solidFill>
              </a:rPr>
              <a:t> </a:t>
            </a:r>
            <a:r>
              <a:rPr lang="en-GB" sz="2200" dirty="0" err="1">
                <a:solidFill>
                  <a:srgbClr val="333333"/>
                </a:solidFill>
              </a:rPr>
              <a:t>priveste</a:t>
            </a:r>
            <a:r>
              <a:rPr lang="en-GB" sz="2200" dirty="0">
                <a:solidFill>
                  <a:srgbClr val="333333"/>
                </a:solidFill>
              </a:rPr>
              <a:t> </a:t>
            </a:r>
            <a:r>
              <a:rPr lang="en-GB" sz="2200" dirty="0" err="1">
                <a:solidFill>
                  <a:srgbClr val="333333"/>
                </a:solidFill>
              </a:rPr>
              <a:t>conducerea</a:t>
            </a:r>
            <a:r>
              <a:rPr lang="en-GB" sz="2200" dirty="0">
                <a:solidFill>
                  <a:srgbClr val="333333"/>
                </a:solidFill>
              </a:rPr>
              <a:t> </a:t>
            </a:r>
            <a:r>
              <a:rPr lang="en-GB" sz="2200" dirty="0" err="1">
                <a:solidFill>
                  <a:srgbClr val="333333"/>
                </a:solidFill>
              </a:rPr>
              <a:t>activitatilor</a:t>
            </a:r>
            <a:r>
              <a:rPr lang="en-GB" sz="2200" dirty="0">
                <a:solidFill>
                  <a:srgbClr val="333333"/>
                </a:solidFill>
              </a:rPr>
              <a:t> din </a:t>
            </a:r>
            <a:r>
              <a:rPr lang="en-GB" sz="2200" dirty="0" err="1">
                <a:solidFill>
                  <a:srgbClr val="333333"/>
                </a:solidFill>
              </a:rPr>
              <a:t>punct</a:t>
            </a:r>
            <a:r>
              <a:rPr lang="en-GB" sz="2200" dirty="0">
                <a:solidFill>
                  <a:srgbClr val="333333"/>
                </a:solidFill>
              </a:rPr>
              <a:t> de </a:t>
            </a:r>
            <a:r>
              <a:rPr lang="en-GB" sz="2200" dirty="0" err="1">
                <a:solidFill>
                  <a:srgbClr val="333333"/>
                </a:solidFill>
              </a:rPr>
              <a:t>vedere</a:t>
            </a:r>
            <a:r>
              <a:rPr lang="en-GB" sz="2200" dirty="0">
                <a:solidFill>
                  <a:srgbClr val="333333"/>
                </a:solidFill>
              </a:rPr>
              <a:t> al </a:t>
            </a:r>
            <a:r>
              <a:rPr lang="en-GB" sz="2200" dirty="0" err="1">
                <a:solidFill>
                  <a:srgbClr val="333333"/>
                </a:solidFill>
              </a:rPr>
              <a:t>finantarilor</a:t>
            </a:r>
            <a:r>
              <a:rPr lang="en-GB" sz="2200" dirty="0">
                <a:solidFill>
                  <a:srgbClr val="333333"/>
                </a:solidFill>
              </a:rPr>
              <a:t> orientate </a:t>
            </a:r>
            <a:r>
              <a:rPr lang="en-GB" sz="2200" dirty="0" err="1">
                <a:solidFill>
                  <a:srgbClr val="333333"/>
                </a:solidFill>
              </a:rPr>
              <a:t>spre</a:t>
            </a:r>
            <a:r>
              <a:rPr lang="en-GB" sz="2200" dirty="0">
                <a:solidFill>
                  <a:srgbClr val="333333"/>
                </a:solidFill>
              </a:rPr>
              <a:t> </a:t>
            </a:r>
            <a:r>
              <a:rPr lang="en-GB" sz="2200" dirty="0" err="1">
                <a:solidFill>
                  <a:srgbClr val="333333"/>
                </a:solidFill>
              </a:rPr>
              <a:t>indeplinirea</a:t>
            </a:r>
            <a:r>
              <a:rPr lang="en-GB" sz="2200" dirty="0">
                <a:solidFill>
                  <a:srgbClr val="333333"/>
                </a:solidFill>
              </a:rPr>
              <a:t> </a:t>
            </a:r>
            <a:r>
              <a:rPr lang="en-GB" sz="2200" dirty="0" err="1">
                <a:solidFill>
                  <a:srgbClr val="333333"/>
                </a:solidFill>
              </a:rPr>
              <a:t>scopurilor</a:t>
            </a:r>
            <a:r>
              <a:rPr lang="en-GB" sz="2200" dirty="0">
                <a:solidFill>
                  <a:srgbClr val="333333"/>
                </a:solidFill>
              </a:rPr>
              <a:t> </a:t>
            </a:r>
            <a:r>
              <a:rPr lang="en-GB" sz="2200" dirty="0" err="1">
                <a:solidFill>
                  <a:srgbClr val="333333"/>
                </a:solidFill>
              </a:rPr>
              <a:t>stabilite</a:t>
            </a:r>
            <a:r>
              <a:rPr lang="en-GB" sz="2200" dirty="0">
                <a:solidFill>
                  <a:srgbClr val="333333"/>
                </a:solidFill>
              </a:rPr>
              <a:t> </a:t>
            </a:r>
            <a:r>
              <a:rPr lang="en-GB" sz="2200" dirty="0" err="1">
                <a:solidFill>
                  <a:srgbClr val="333333"/>
                </a:solidFill>
              </a:rPr>
              <a:t>prin</a:t>
            </a:r>
            <a:r>
              <a:rPr lang="en-GB" sz="2200" dirty="0">
                <a:solidFill>
                  <a:srgbClr val="333333"/>
                </a:solidFill>
              </a:rPr>
              <a:t> </a:t>
            </a:r>
            <a:r>
              <a:rPr lang="en-GB" sz="2200" dirty="0" err="1">
                <a:solidFill>
                  <a:srgbClr val="333333"/>
                </a:solidFill>
              </a:rPr>
              <a:t>strategia</a:t>
            </a:r>
            <a:r>
              <a:rPr lang="en-GB" sz="2200" dirty="0">
                <a:solidFill>
                  <a:srgbClr val="333333"/>
                </a:solidFill>
              </a:rPr>
              <a:t> </a:t>
            </a:r>
            <a:r>
              <a:rPr lang="en-GB" sz="2200" dirty="0" err="1">
                <a:solidFill>
                  <a:srgbClr val="333333"/>
                </a:solidFill>
              </a:rPr>
              <a:t>adoptata</a:t>
            </a:r>
            <a:r>
              <a:rPr lang="en-GB" sz="2200" dirty="0">
                <a:solidFill>
                  <a:srgbClr val="333333"/>
                </a:solidFill>
              </a:rPr>
              <a:t>. </a:t>
            </a:r>
          </a:p>
          <a:p>
            <a:pPr algn="just" fontAlgn="base">
              <a:buFont typeface="Arial"/>
              <a:buChar char="•"/>
            </a:pPr>
            <a:r>
              <a:rPr lang="en-GB" sz="2200" b="1" dirty="0" err="1">
                <a:solidFill>
                  <a:srgbClr val="333333"/>
                </a:solidFill>
              </a:rPr>
              <a:t>Controlul</a:t>
            </a:r>
            <a:r>
              <a:rPr lang="en-GB" sz="2200" b="1" dirty="0">
                <a:solidFill>
                  <a:srgbClr val="333333"/>
                </a:solidFill>
              </a:rPr>
              <a:t> </a:t>
            </a:r>
            <a:r>
              <a:rPr lang="en-GB" sz="2200" b="1" dirty="0" err="1">
                <a:solidFill>
                  <a:srgbClr val="333333"/>
                </a:solidFill>
              </a:rPr>
              <a:t>financiar</a:t>
            </a:r>
            <a:r>
              <a:rPr lang="en-GB" sz="2200" dirty="0">
                <a:solidFill>
                  <a:srgbClr val="333333"/>
                </a:solidFill>
              </a:rPr>
              <a:t> </a:t>
            </a:r>
            <a:r>
              <a:rPr lang="en-GB" sz="2200" dirty="0" err="1">
                <a:solidFill>
                  <a:srgbClr val="333333"/>
                </a:solidFill>
              </a:rPr>
              <a:t>este</a:t>
            </a:r>
            <a:r>
              <a:rPr lang="en-GB" sz="2200" dirty="0">
                <a:solidFill>
                  <a:srgbClr val="333333"/>
                </a:solidFill>
              </a:rPr>
              <a:t> </a:t>
            </a:r>
            <a:r>
              <a:rPr lang="en-GB" sz="2200" dirty="0" err="1">
                <a:solidFill>
                  <a:srgbClr val="333333"/>
                </a:solidFill>
              </a:rPr>
              <a:t>una</a:t>
            </a:r>
            <a:r>
              <a:rPr lang="en-GB" sz="2200" dirty="0">
                <a:solidFill>
                  <a:srgbClr val="333333"/>
                </a:solidFill>
              </a:rPr>
              <a:t> din </a:t>
            </a:r>
            <a:r>
              <a:rPr lang="en-GB" sz="2200" dirty="0" err="1">
                <a:solidFill>
                  <a:srgbClr val="333333"/>
                </a:solidFill>
              </a:rPr>
              <a:t>activitatile</a:t>
            </a:r>
            <a:r>
              <a:rPr lang="en-GB" sz="2200" dirty="0">
                <a:solidFill>
                  <a:srgbClr val="333333"/>
                </a:solidFill>
              </a:rPr>
              <a:t> </a:t>
            </a:r>
            <a:r>
              <a:rPr lang="en-GB" sz="2200" dirty="0" err="1">
                <a:solidFill>
                  <a:srgbClr val="333333"/>
                </a:solidFill>
              </a:rPr>
              <a:t>esentiale</a:t>
            </a:r>
            <a:r>
              <a:rPr lang="en-GB" sz="2200" dirty="0">
                <a:solidFill>
                  <a:srgbClr val="333333"/>
                </a:solidFill>
              </a:rPr>
              <a:t> din </a:t>
            </a:r>
            <a:r>
              <a:rPr lang="en-GB" sz="2200" dirty="0" err="1">
                <a:solidFill>
                  <a:srgbClr val="333333"/>
                </a:solidFill>
              </a:rPr>
              <a:t>cadrul</a:t>
            </a:r>
            <a:r>
              <a:rPr lang="en-GB" sz="2200" dirty="0">
                <a:solidFill>
                  <a:srgbClr val="333333"/>
                </a:solidFill>
              </a:rPr>
              <a:t> </a:t>
            </a:r>
            <a:r>
              <a:rPr lang="en-GB" sz="2200" dirty="0" err="1">
                <a:solidFill>
                  <a:srgbClr val="333333"/>
                </a:solidFill>
              </a:rPr>
              <a:t>managementului</a:t>
            </a:r>
            <a:r>
              <a:rPr lang="en-GB" sz="2200" dirty="0">
                <a:solidFill>
                  <a:srgbClr val="333333"/>
                </a:solidFill>
              </a:rPr>
              <a:t> </a:t>
            </a:r>
            <a:r>
              <a:rPr lang="en-GB" sz="2200" dirty="0" err="1">
                <a:solidFill>
                  <a:srgbClr val="333333"/>
                </a:solidFill>
              </a:rPr>
              <a:t>financiar</a:t>
            </a:r>
            <a:r>
              <a:rPr lang="en-GB" sz="2200" dirty="0">
                <a:solidFill>
                  <a:srgbClr val="333333"/>
                </a:solidFill>
              </a:rPr>
              <a:t> al </a:t>
            </a:r>
            <a:r>
              <a:rPr lang="en-GB" sz="2200" dirty="0" err="1">
                <a:solidFill>
                  <a:srgbClr val="333333"/>
                </a:solidFill>
              </a:rPr>
              <a:t>unei</a:t>
            </a:r>
            <a:r>
              <a:rPr lang="en-GB" sz="2200" dirty="0">
                <a:solidFill>
                  <a:srgbClr val="333333"/>
                </a:solidFill>
              </a:rPr>
              <a:t> </a:t>
            </a:r>
            <a:r>
              <a:rPr lang="en-GB" sz="2200" dirty="0" err="1">
                <a:solidFill>
                  <a:srgbClr val="333333"/>
                </a:solidFill>
              </a:rPr>
              <a:t>firme</a:t>
            </a:r>
            <a:r>
              <a:rPr lang="en-GB" sz="2200" dirty="0">
                <a:solidFill>
                  <a:srgbClr val="333333"/>
                </a:solidFill>
              </a:rPr>
              <a:t> </a:t>
            </a:r>
            <a:r>
              <a:rPr lang="en-GB" sz="2200" dirty="0" err="1">
                <a:solidFill>
                  <a:srgbClr val="333333"/>
                </a:solidFill>
              </a:rPr>
              <a:t>deoarece</a:t>
            </a:r>
            <a:r>
              <a:rPr lang="en-GB" sz="2200" dirty="0">
                <a:solidFill>
                  <a:srgbClr val="333333"/>
                </a:solidFill>
              </a:rPr>
              <a:t> </a:t>
            </a:r>
            <a:r>
              <a:rPr lang="en-GB" sz="2200" dirty="0" err="1">
                <a:solidFill>
                  <a:srgbClr val="333333"/>
                </a:solidFill>
              </a:rPr>
              <a:t>este</a:t>
            </a:r>
            <a:r>
              <a:rPr lang="en-GB" sz="2200" dirty="0">
                <a:solidFill>
                  <a:srgbClr val="333333"/>
                </a:solidFill>
              </a:rPr>
              <a:t> un instrument de </a:t>
            </a:r>
            <a:r>
              <a:rPr lang="en-GB" sz="2200" dirty="0" err="1">
                <a:solidFill>
                  <a:srgbClr val="333333"/>
                </a:solidFill>
              </a:rPr>
              <a:t>asigurare</a:t>
            </a:r>
            <a:r>
              <a:rPr lang="en-GB" sz="2200" dirty="0">
                <a:solidFill>
                  <a:srgbClr val="333333"/>
                </a:solidFill>
              </a:rPr>
              <a:t> a </a:t>
            </a:r>
            <a:r>
              <a:rPr lang="en-GB" sz="2200" dirty="0" err="1">
                <a:solidFill>
                  <a:srgbClr val="333333"/>
                </a:solidFill>
              </a:rPr>
              <a:t>corectitudinii</a:t>
            </a:r>
            <a:r>
              <a:rPr lang="en-GB" sz="2200" dirty="0">
                <a:solidFill>
                  <a:srgbClr val="333333"/>
                </a:solidFill>
              </a:rPr>
              <a:t> </a:t>
            </a:r>
            <a:r>
              <a:rPr lang="en-GB" sz="2200" dirty="0" err="1">
                <a:solidFill>
                  <a:srgbClr val="333333"/>
                </a:solidFill>
              </a:rPr>
              <a:t>si</a:t>
            </a:r>
            <a:r>
              <a:rPr lang="en-GB" sz="2200" dirty="0">
                <a:solidFill>
                  <a:srgbClr val="333333"/>
                </a:solidFill>
              </a:rPr>
              <a:t> </a:t>
            </a:r>
            <a:r>
              <a:rPr lang="en-GB" sz="2200" dirty="0" err="1">
                <a:solidFill>
                  <a:srgbClr val="333333"/>
                </a:solidFill>
              </a:rPr>
              <a:t>eliminare</a:t>
            </a:r>
            <a:r>
              <a:rPr lang="en-GB" sz="2200" dirty="0">
                <a:solidFill>
                  <a:srgbClr val="333333"/>
                </a:solidFill>
              </a:rPr>
              <a:t> a </a:t>
            </a:r>
            <a:r>
              <a:rPr lang="en-GB" sz="2200" dirty="0" err="1">
                <a:solidFill>
                  <a:srgbClr val="333333"/>
                </a:solidFill>
              </a:rPr>
              <a:t>posibilelor</a:t>
            </a:r>
            <a:r>
              <a:rPr lang="en-GB" sz="2200" dirty="0">
                <a:solidFill>
                  <a:srgbClr val="333333"/>
                </a:solidFill>
              </a:rPr>
              <a:t> </a:t>
            </a:r>
            <a:r>
              <a:rPr lang="en-GB" sz="2200" dirty="0" err="1">
                <a:solidFill>
                  <a:srgbClr val="333333"/>
                </a:solidFill>
              </a:rPr>
              <a:t>erori</a:t>
            </a:r>
            <a:r>
              <a:rPr lang="en-GB" sz="2200" dirty="0">
                <a:solidFill>
                  <a:srgbClr val="333333"/>
                </a:solidFill>
              </a:rPr>
              <a:t> </a:t>
            </a:r>
            <a:r>
              <a:rPr lang="en-GB" sz="2200" dirty="0" err="1">
                <a:solidFill>
                  <a:srgbClr val="333333"/>
                </a:solidFill>
              </a:rPr>
              <a:t>ce</a:t>
            </a:r>
            <a:r>
              <a:rPr lang="en-GB" sz="2200" dirty="0">
                <a:solidFill>
                  <a:srgbClr val="333333"/>
                </a:solidFill>
              </a:rPr>
              <a:t> pot </a:t>
            </a:r>
            <a:r>
              <a:rPr lang="en-GB" sz="2200" dirty="0" err="1">
                <a:solidFill>
                  <a:srgbClr val="333333"/>
                </a:solidFill>
              </a:rPr>
              <a:t>apare</a:t>
            </a:r>
            <a:r>
              <a:rPr lang="en-GB" sz="2200" dirty="0">
                <a:solidFill>
                  <a:srgbClr val="333333"/>
                </a:solidFill>
              </a:rPr>
              <a:t>. </a:t>
            </a:r>
            <a:r>
              <a:rPr lang="en-GB" sz="2200" dirty="0" err="1">
                <a:solidFill>
                  <a:srgbClr val="333333"/>
                </a:solidFill>
              </a:rPr>
              <a:t>Aceasta</a:t>
            </a:r>
            <a:r>
              <a:rPr lang="en-GB" sz="2200" dirty="0">
                <a:solidFill>
                  <a:srgbClr val="333333"/>
                </a:solidFill>
              </a:rPr>
              <a:t> </a:t>
            </a:r>
            <a:r>
              <a:rPr lang="en-GB" sz="2200" dirty="0" err="1">
                <a:solidFill>
                  <a:srgbClr val="333333"/>
                </a:solidFill>
              </a:rPr>
              <a:t>activitate</a:t>
            </a:r>
            <a:r>
              <a:rPr lang="en-GB" sz="2200" dirty="0">
                <a:solidFill>
                  <a:srgbClr val="333333"/>
                </a:solidFill>
              </a:rPr>
              <a:t> </a:t>
            </a:r>
            <a:r>
              <a:rPr lang="en-GB" sz="2200" dirty="0" err="1">
                <a:solidFill>
                  <a:srgbClr val="333333"/>
                </a:solidFill>
              </a:rPr>
              <a:t>este</a:t>
            </a:r>
            <a:r>
              <a:rPr lang="en-GB" sz="2200" dirty="0">
                <a:solidFill>
                  <a:srgbClr val="333333"/>
                </a:solidFill>
              </a:rPr>
              <a:t> </a:t>
            </a:r>
            <a:r>
              <a:rPr lang="en-GB" sz="2200" dirty="0" err="1">
                <a:solidFill>
                  <a:srgbClr val="333333"/>
                </a:solidFill>
              </a:rPr>
              <a:t>apanajul</a:t>
            </a:r>
            <a:r>
              <a:rPr lang="en-GB" sz="2200" dirty="0">
                <a:solidFill>
                  <a:srgbClr val="333333"/>
                </a:solidFill>
              </a:rPr>
              <a:t> </a:t>
            </a:r>
            <a:r>
              <a:rPr lang="en-GB" sz="2200" dirty="0" err="1">
                <a:solidFill>
                  <a:srgbClr val="333333"/>
                </a:solidFill>
              </a:rPr>
              <a:t>departamentelor</a:t>
            </a:r>
            <a:r>
              <a:rPr lang="en-GB" sz="2200" dirty="0">
                <a:solidFill>
                  <a:srgbClr val="333333"/>
                </a:solidFill>
              </a:rPr>
              <a:t> de control </a:t>
            </a:r>
            <a:r>
              <a:rPr lang="en-GB" sz="2200" dirty="0" err="1">
                <a:solidFill>
                  <a:srgbClr val="333333"/>
                </a:solidFill>
              </a:rPr>
              <a:t>financiar</a:t>
            </a:r>
            <a:r>
              <a:rPr lang="en-GB" sz="2200" dirty="0">
                <a:solidFill>
                  <a:srgbClr val="333333"/>
                </a:solidFill>
              </a:rPr>
              <a:t> </a:t>
            </a:r>
            <a:r>
              <a:rPr lang="en-GB" sz="2200" dirty="0" err="1">
                <a:solidFill>
                  <a:srgbClr val="333333"/>
                </a:solidFill>
              </a:rPr>
              <a:t>preventiv</a:t>
            </a:r>
            <a:r>
              <a:rPr lang="en-GB" sz="2200" dirty="0">
                <a:solidFill>
                  <a:srgbClr val="333333"/>
                </a:solidFill>
              </a:rPr>
              <a:t> </a:t>
            </a:r>
            <a:r>
              <a:rPr lang="en-GB" sz="2200" dirty="0" err="1">
                <a:solidFill>
                  <a:srgbClr val="333333"/>
                </a:solidFill>
              </a:rPr>
              <a:t>si</a:t>
            </a:r>
            <a:r>
              <a:rPr lang="en-GB" sz="2200" dirty="0">
                <a:solidFill>
                  <a:srgbClr val="333333"/>
                </a:solidFill>
              </a:rPr>
              <a:t> de </a:t>
            </a:r>
            <a:r>
              <a:rPr lang="en-GB" sz="2200" dirty="0" err="1">
                <a:solidFill>
                  <a:srgbClr val="333333"/>
                </a:solidFill>
              </a:rPr>
              <a:t>gestiune</a:t>
            </a:r>
            <a:r>
              <a:rPr lang="en-GB" sz="2200" dirty="0">
                <a:solidFill>
                  <a:srgbClr val="333333"/>
                </a:solidFill>
              </a:rPr>
              <a:t>. </a:t>
            </a:r>
          </a:p>
          <a:p>
            <a:pPr algn="just" fontAlgn="base">
              <a:buFont typeface="Arial"/>
              <a:buChar char="•"/>
            </a:pPr>
            <a:r>
              <a:rPr lang="en-GB" sz="2200" b="1" dirty="0" err="1">
                <a:solidFill>
                  <a:srgbClr val="333333"/>
                </a:solidFill>
              </a:rPr>
              <a:t>Executia</a:t>
            </a:r>
            <a:r>
              <a:rPr lang="en-GB" sz="2200" b="1" dirty="0">
                <a:solidFill>
                  <a:srgbClr val="333333"/>
                </a:solidFill>
              </a:rPr>
              <a:t> </a:t>
            </a:r>
            <a:r>
              <a:rPr lang="en-GB" sz="2200" b="1" dirty="0" err="1">
                <a:solidFill>
                  <a:srgbClr val="333333"/>
                </a:solidFill>
              </a:rPr>
              <a:t>financiara</a:t>
            </a:r>
            <a:r>
              <a:rPr lang="en-GB" sz="2200" b="1" dirty="0">
                <a:solidFill>
                  <a:srgbClr val="333333"/>
                </a:solidFill>
              </a:rPr>
              <a:t> </a:t>
            </a:r>
            <a:r>
              <a:rPr lang="en-GB" sz="2200" dirty="0" err="1">
                <a:solidFill>
                  <a:srgbClr val="333333"/>
                </a:solidFill>
              </a:rPr>
              <a:t>este</a:t>
            </a:r>
            <a:r>
              <a:rPr lang="en-GB" sz="2200" dirty="0">
                <a:solidFill>
                  <a:srgbClr val="333333"/>
                </a:solidFill>
              </a:rPr>
              <a:t> </a:t>
            </a:r>
            <a:r>
              <a:rPr lang="en-GB" sz="2200" dirty="0" err="1">
                <a:solidFill>
                  <a:srgbClr val="333333"/>
                </a:solidFill>
              </a:rPr>
              <a:t>partea</a:t>
            </a:r>
            <a:r>
              <a:rPr lang="en-GB" sz="2200" dirty="0">
                <a:solidFill>
                  <a:srgbClr val="333333"/>
                </a:solidFill>
              </a:rPr>
              <a:t> </a:t>
            </a:r>
            <a:r>
              <a:rPr lang="en-GB" sz="2200" dirty="0" err="1">
                <a:solidFill>
                  <a:srgbClr val="333333"/>
                </a:solidFill>
              </a:rPr>
              <a:t>managementului</a:t>
            </a:r>
            <a:r>
              <a:rPr lang="en-GB" sz="2200" dirty="0">
                <a:solidFill>
                  <a:srgbClr val="333333"/>
                </a:solidFill>
              </a:rPr>
              <a:t> </a:t>
            </a:r>
            <a:r>
              <a:rPr lang="en-GB" sz="2200" dirty="0" err="1">
                <a:solidFill>
                  <a:srgbClr val="333333"/>
                </a:solidFill>
              </a:rPr>
              <a:t>corespunzator</a:t>
            </a:r>
            <a:r>
              <a:rPr lang="en-GB" sz="2200" dirty="0">
                <a:solidFill>
                  <a:srgbClr val="333333"/>
                </a:solidFill>
              </a:rPr>
              <a:t> care se </a:t>
            </a:r>
            <a:r>
              <a:rPr lang="en-GB" sz="2200" dirty="0" err="1">
                <a:solidFill>
                  <a:srgbClr val="333333"/>
                </a:solidFill>
              </a:rPr>
              <a:t>ocupa</a:t>
            </a:r>
            <a:r>
              <a:rPr lang="en-GB" sz="2200" dirty="0">
                <a:solidFill>
                  <a:srgbClr val="333333"/>
                </a:solidFill>
              </a:rPr>
              <a:t> cu </a:t>
            </a:r>
            <a:r>
              <a:rPr lang="en-GB" sz="2200" dirty="0" err="1">
                <a:solidFill>
                  <a:srgbClr val="333333"/>
                </a:solidFill>
              </a:rPr>
              <a:t>implementarea</a:t>
            </a:r>
            <a:r>
              <a:rPr lang="en-GB" sz="2200" dirty="0">
                <a:solidFill>
                  <a:srgbClr val="333333"/>
                </a:solidFill>
              </a:rPr>
              <a:t> </a:t>
            </a:r>
            <a:r>
              <a:rPr lang="en-GB" sz="2200" dirty="0" err="1">
                <a:solidFill>
                  <a:srgbClr val="333333"/>
                </a:solidFill>
              </a:rPr>
              <a:t>si</a:t>
            </a:r>
            <a:r>
              <a:rPr lang="en-GB" sz="2200" dirty="0">
                <a:solidFill>
                  <a:srgbClr val="333333"/>
                </a:solidFill>
              </a:rPr>
              <a:t> </a:t>
            </a:r>
            <a:r>
              <a:rPr lang="en-GB" sz="2200" dirty="0" err="1">
                <a:solidFill>
                  <a:srgbClr val="333333"/>
                </a:solidFill>
              </a:rPr>
              <a:t>executarea</a:t>
            </a:r>
            <a:r>
              <a:rPr lang="en-GB" sz="2200" dirty="0">
                <a:solidFill>
                  <a:srgbClr val="333333"/>
                </a:solidFill>
              </a:rPr>
              <a:t> </a:t>
            </a:r>
            <a:r>
              <a:rPr lang="en-GB" sz="2200" dirty="0" err="1">
                <a:solidFill>
                  <a:srgbClr val="333333"/>
                </a:solidFill>
              </a:rPr>
              <a:t>actiunilor</a:t>
            </a:r>
            <a:r>
              <a:rPr lang="en-GB" sz="2200" dirty="0">
                <a:solidFill>
                  <a:srgbClr val="333333"/>
                </a:solidFill>
              </a:rPr>
              <a:t> </a:t>
            </a:r>
            <a:r>
              <a:rPr lang="en-GB" sz="2200" dirty="0" err="1">
                <a:solidFill>
                  <a:srgbClr val="333333"/>
                </a:solidFill>
              </a:rPr>
              <a:t>ce</a:t>
            </a:r>
            <a:r>
              <a:rPr lang="en-GB" sz="2200" dirty="0">
                <a:solidFill>
                  <a:srgbClr val="333333"/>
                </a:solidFill>
              </a:rPr>
              <a:t> </a:t>
            </a:r>
            <a:r>
              <a:rPr lang="en-GB" sz="2200" dirty="0" err="1">
                <a:solidFill>
                  <a:srgbClr val="333333"/>
                </a:solidFill>
              </a:rPr>
              <a:t>privesc</a:t>
            </a:r>
            <a:r>
              <a:rPr lang="en-GB" sz="2200" dirty="0">
                <a:solidFill>
                  <a:srgbClr val="333333"/>
                </a:solidFill>
              </a:rPr>
              <a:t> </a:t>
            </a:r>
            <a:r>
              <a:rPr lang="en-GB" sz="2200" dirty="0" err="1">
                <a:solidFill>
                  <a:srgbClr val="333333"/>
                </a:solidFill>
              </a:rPr>
              <a:t>toate</a:t>
            </a:r>
            <a:r>
              <a:rPr lang="en-GB" sz="2200" dirty="0">
                <a:solidFill>
                  <a:srgbClr val="333333"/>
                </a:solidFill>
              </a:rPr>
              <a:t> </a:t>
            </a:r>
            <a:r>
              <a:rPr lang="en-GB" sz="2200" dirty="0" err="1">
                <a:solidFill>
                  <a:srgbClr val="333333"/>
                </a:solidFill>
              </a:rPr>
              <a:t>activitatile</a:t>
            </a:r>
            <a:r>
              <a:rPr lang="en-GB" sz="2200" dirty="0">
                <a:solidFill>
                  <a:srgbClr val="333333"/>
                </a:solidFill>
              </a:rPr>
              <a:t> cu impact </a:t>
            </a:r>
            <a:r>
              <a:rPr lang="en-GB" sz="2200" dirty="0" err="1">
                <a:solidFill>
                  <a:srgbClr val="333333"/>
                </a:solidFill>
              </a:rPr>
              <a:t>banesc</a:t>
            </a:r>
            <a:r>
              <a:rPr lang="en-GB" sz="2200" dirty="0">
                <a:solidFill>
                  <a:srgbClr val="333333"/>
                </a:solidFill>
              </a:rPr>
              <a:t>, de la </a:t>
            </a:r>
            <a:r>
              <a:rPr lang="en-GB" sz="2200" dirty="0" err="1">
                <a:solidFill>
                  <a:srgbClr val="333333"/>
                </a:solidFill>
              </a:rPr>
              <a:t>operatiuni</a:t>
            </a:r>
            <a:r>
              <a:rPr lang="en-GB" sz="2200" dirty="0">
                <a:solidFill>
                  <a:srgbClr val="333333"/>
                </a:solidFill>
              </a:rPr>
              <a:t> de capital </a:t>
            </a:r>
            <a:r>
              <a:rPr lang="en-GB" sz="2200" dirty="0" err="1">
                <a:solidFill>
                  <a:srgbClr val="333333"/>
                </a:solidFill>
              </a:rPr>
              <a:t>si</a:t>
            </a:r>
            <a:r>
              <a:rPr lang="en-GB" sz="2200" dirty="0">
                <a:solidFill>
                  <a:srgbClr val="333333"/>
                </a:solidFill>
              </a:rPr>
              <a:t> </a:t>
            </a:r>
            <a:r>
              <a:rPr lang="en-GB" sz="2200" dirty="0" err="1">
                <a:solidFill>
                  <a:srgbClr val="333333"/>
                </a:solidFill>
              </a:rPr>
              <a:t>pana</a:t>
            </a:r>
            <a:r>
              <a:rPr lang="en-GB" sz="2200" dirty="0">
                <a:solidFill>
                  <a:srgbClr val="333333"/>
                </a:solidFill>
              </a:rPr>
              <a:t> la </a:t>
            </a:r>
            <a:r>
              <a:rPr lang="en-GB" sz="2200" dirty="0" err="1">
                <a:solidFill>
                  <a:srgbClr val="333333"/>
                </a:solidFill>
              </a:rPr>
              <a:t>platile</a:t>
            </a:r>
            <a:r>
              <a:rPr lang="en-GB" sz="2200" dirty="0">
                <a:solidFill>
                  <a:srgbClr val="333333"/>
                </a:solidFill>
              </a:rPr>
              <a:t> </a:t>
            </a:r>
            <a:r>
              <a:rPr lang="en-GB" sz="2200" dirty="0" err="1">
                <a:solidFill>
                  <a:srgbClr val="333333"/>
                </a:solidFill>
              </a:rPr>
              <a:t>efectuate</a:t>
            </a:r>
            <a:r>
              <a:rPr lang="en-GB" sz="2200" dirty="0">
                <a:solidFill>
                  <a:srgbClr val="333333"/>
                </a:solidFill>
              </a:rPr>
              <a:t> </a:t>
            </a:r>
            <a:r>
              <a:rPr lang="en-GB" sz="2200" dirty="0" err="1">
                <a:solidFill>
                  <a:srgbClr val="333333"/>
                </a:solidFill>
              </a:rPr>
              <a:t>pentru</a:t>
            </a:r>
            <a:r>
              <a:rPr lang="en-GB" sz="2200" dirty="0">
                <a:solidFill>
                  <a:srgbClr val="333333"/>
                </a:solidFill>
              </a:rPr>
              <a:t> </a:t>
            </a:r>
            <a:r>
              <a:rPr lang="en-GB" sz="2200" dirty="0" err="1">
                <a:solidFill>
                  <a:srgbClr val="333333"/>
                </a:solidFill>
              </a:rPr>
              <a:t>multiplele</a:t>
            </a:r>
            <a:r>
              <a:rPr lang="en-GB" sz="2200" dirty="0">
                <a:solidFill>
                  <a:srgbClr val="333333"/>
                </a:solidFill>
              </a:rPr>
              <a:t> </a:t>
            </a:r>
            <a:r>
              <a:rPr lang="en-GB" sz="2200" dirty="0" err="1">
                <a:solidFill>
                  <a:srgbClr val="333333"/>
                </a:solidFill>
              </a:rPr>
              <a:t>procese</a:t>
            </a:r>
            <a:r>
              <a:rPr lang="en-GB" sz="2200" dirty="0">
                <a:solidFill>
                  <a:srgbClr val="333333"/>
                </a:solidFill>
              </a:rPr>
              <a:t> </a:t>
            </a:r>
            <a:r>
              <a:rPr lang="en-GB" sz="2200" dirty="0" err="1">
                <a:solidFill>
                  <a:srgbClr val="333333"/>
                </a:solidFill>
              </a:rPr>
              <a:t>sau</a:t>
            </a:r>
            <a:r>
              <a:rPr lang="en-GB" sz="2200" dirty="0">
                <a:solidFill>
                  <a:srgbClr val="333333"/>
                </a:solidFill>
              </a:rPr>
              <a:t> </a:t>
            </a:r>
            <a:r>
              <a:rPr lang="en-GB" sz="2200" dirty="0" err="1">
                <a:solidFill>
                  <a:srgbClr val="333333"/>
                </a:solidFill>
              </a:rPr>
              <a:t>investitii</a:t>
            </a:r>
            <a:r>
              <a:rPr lang="en-GB" sz="2200" dirty="0">
                <a:solidFill>
                  <a:srgbClr val="333333"/>
                </a:solidFill>
              </a:rPr>
              <a:t> </a:t>
            </a:r>
            <a:r>
              <a:rPr lang="en-GB" sz="2200" dirty="0" err="1">
                <a:solidFill>
                  <a:srgbClr val="333333"/>
                </a:solidFill>
              </a:rPr>
              <a:t>ce</a:t>
            </a:r>
            <a:r>
              <a:rPr lang="en-GB" sz="2200" dirty="0">
                <a:solidFill>
                  <a:srgbClr val="333333"/>
                </a:solidFill>
              </a:rPr>
              <a:t> au </a:t>
            </a:r>
            <a:r>
              <a:rPr lang="en-GB" sz="2200" dirty="0" err="1">
                <a:solidFill>
                  <a:srgbClr val="333333"/>
                </a:solidFill>
              </a:rPr>
              <a:t>loc</a:t>
            </a:r>
            <a:r>
              <a:rPr lang="en-GB" sz="2200" dirty="0">
                <a:solidFill>
                  <a:srgbClr val="333333"/>
                </a:solidFill>
              </a:rPr>
              <a:t> </a:t>
            </a:r>
            <a:r>
              <a:rPr lang="en-GB" sz="2200" dirty="0" err="1">
                <a:solidFill>
                  <a:srgbClr val="333333"/>
                </a:solidFill>
              </a:rPr>
              <a:t>intr</a:t>
            </a:r>
            <a:r>
              <a:rPr lang="en-GB" sz="2200" dirty="0">
                <a:solidFill>
                  <a:srgbClr val="333333"/>
                </a:solidFill>
              </a:rPr>
              <a:t>-o firma. </a:t>
            </a:r>
          </a:p>
          <a:p>
            <a:endParaRPr lang="en-GB" dirty="0"/>
          </a:p>
        </p:txBody>
      </p:sp>
    </p:spTree>
    <p:extLst>
      <p:ext uri="{BB962C8B-B14F-4D97-AF65-F5344CB8AC3E}">
        <p14:creationId xmlns:p14="http://schemas.microsoft.com/office/powerpoint/2010/main" val="3139749796"/>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99695" y="267388"/>
            <a:ext cx="11797863" cy="6432957"/>
          </a:xfrm>
        </p:spPr>
        <p:txBody>
          <a:bodyPr>
            <a:normAutofit/>
          </a:bodyPr>
          <a:lstStyle/>
          <a:p>
            <a:pPr marL="109728" indent="0" fontAlgn="base">
              <a:buNone/>
            </a:pPr>
            <a:r>
              <a:rPr lang="en-GB" sz="2000" b="1" dirty="0">
                <a:solidFill>
                  <a:srgbClr val="000000"/>
                </a:solidFill>
              </a:rPr>
              <a:t>2. </a:t>
            </a:r>
            <a:r>
              <a:rPr lang="en-GB" sz="2000" b="1" dirty="0" err="1">
                <a:solidFill>
                  <a:srgbClr val="000000"/>
                </a:solidFill>
              </a:rPr>
              <a:t>Gestionarea</a:t>
            </a:r>
            <a:r>
              <a:rPr lang="en-GB" sz="2000" b="1" dirty="0">
                <a:solidFill>
                  <a:srgbClr val="000000"/>
                </a:solidFill>
              </a:rPr>
              <a:t> </a:t>
            </a:r>
            <a:r>
              <a:rPr lang="en-GB" sz="2000" b="1" dirty="0" err="1">
                <a:solidFill>
                  <a:srgbClr val="000000"/>
                </a:solidFill>
              </a:rPr>
              <a:t>financiara</a:t>
            </a:r>
            <a:r>
              <a:rPr lang="en-GB" sz="2000" b="1" dirty="0">
                <a:solidFill>
                  <a:srgbClr val="000000"/>
                </a:solidFill>
              </a:rPr>
              <a:t> a </a:t>
            </a:r>
            <a:r>
              <a:rPr lang="en-GB" sz="2000" b="1" dirty="0" err="1">
                <a:solidFill>
                  <a:srgbClr val="000000"/>
                </a:solidFill>
              </a:rPr>
              <a:t>unei</a:t>
            </a:r>
            <a:r>
              <a:rPr lang="en-GB" sz="2000" b="1" dirty="0">
                <a:solidFill>
                  <a:srgbClr val="000000"/>
                </a:solidFill>
              </a:rPr>
              <a:t> </a:t>
            </a:r>
            <a:r>
              <a:rPr lang="en-GB" sz="2000" b="1" dirty="0" err="1">
                <a:solidFill>
                  <a:srgbClr val="000000"/>
                </a:solidFill>
              </a:rPr>
              <a:t>firme</a:t>
            </a:r>
            <a:r>
              <a:rPr lang="en-GB" sz="2000" b="1" dirty="0">
                <a:solidFill>
                  <a:srgbClr val="000000"/>
                </a:solidFill>
              </a:rPr>
              <a:t> in </a:t>
            </a:r>
            <a:r>
              <a:rPr lang="en-GB" sz="2000" b="1" dirty="0" err="1">
                <a:solidFill>
                  <a:srgbClr val="000000"/>
                </a:solidFill>
              </a:rPr>
              <a:t>raport</a:t>
            </a:r>
            <a:r>
              <a:rPr lang="en-GB" sz="2000" b="1" dirty="0">
                <a:solidFill>
                  <a:srgbClr val="000000"/>
                </a:solidFill>
              </a:rPr>
              <a:t> cu </a:t>
            </a:r>
            <a:r>
              <a:rPr lang="en-GB" sz="2000" b="1" dirty="0" err="1">
                <a:solidFill>
                  <a:srgbClr val="000000"/>
                </a:solidFill>
              </a:rPr>
              <a:t>managementul</a:t>
            </a:r>
            <a:r>
              <a:rPr lang="en-GB" sz="2000" b="1" dirty="0">
                <a:solidFill>
                  <a:srgbClr val="000000"/>
                </a:solidFill>
              </a:rPr>
              <a:t> general al </a:t>
            </a:r>
            <a:r>
              <a:rPr lang="en-GB" sz="2000" b="1" dirty="0" err="1">
                <a:solidFill>
                  <a:srgbClr val="000000"/>
                </a:solidFill>
              </a:rPr>
              <a:t>acesteia</a:t>
            </a:r>
            <a:endParaRPr lang="en-GB" sz="2000" b="1" dirty="0">
              <a:solidFill>
                <a:srgbClr val="000000"/>
              </a:solidFill>
            </a:endParaRPr>
          </a:p>
          <a:p>
            <a:pPr algn="just" fontAlgn="base"/>
            <a:r>
              <a:rPr lang="en-GB" sz="2000" dirty="0" err="1">
                <a:solidFill>
                  <a:srgbClr val="333333"/>
                </a:solidFill>
              </a:rPr>
              <a:t>Activitatea</a:t>
            </a:r>
            <a:r>
              <a:rPr lang="en-GB" sz="2000" dirty="0">
                <a:solidFill>
                  <a:srgbClr val="333333"/>
                </a:solidFill>
              </a:rPr>
              <a:t> de </a:t>
            </a:r>
            <a:r>
              <a:rPr lang="en-GB" sz="2000" dirty="0" err="1">
                <a:solidFill>
                  <a:srgbClr val="333333"/>
                </a:solidFill>
              </a:rPr>
              <a:t>gestiune</a:t>
            </a:r>
            <a:r>
              <a:rPr lang="en-GB" sz="2000" dirty="0">
                <a:solidFill>
                  <a:srgbClr val="333333"/>
                </a:solidFill>
              </a:rPr>
              <a:t> </a:t>
            </a:r>
            <a:r>
              <a:rPr lang="en-GB" sz="2000" dirty="0" err="1">
                <a:solidFill>
                  <a:srgbClr val="333333"/>
                </a:solidFill>
              </a:rPr>
              <a:t>financiara</a:t>
            </a:r>
            <a:r>
              <a:rPr lang="en-GB" sz="2000" dirty="0">
                <a:solidFill>
                  <a:srgbClr val="333333"/>
                </a:solidFill>
              </a:rPr>
              <a:t> a </a:t>
            </a:r>
            <a:r>
              <a:rPr lang="en-GB" sz="2000" dirty="0" err="1">
                <a:solidFill>
                  <a:srgbClr val="333333"/>
                </a:solidFill>
              </a:rPr>
              <a:t>unei</a:t>
            </a:r>
            <a:r>
              <a:rPr lang="en-GB" sz="2000" dirty="0">
                <a:solidFill>
                  <a:srgbClr val="333333"/>
                </a:solidFill>
              </a:rPr>
              <a:t> </a:t>
            </a:r>
            <a:r>
              <a:rPr lang="en-GB" sz="2000" dirty="0" err="1">
                <a:solidFill>
                  <a:srgbClr val="333333"/>
                </a:solidFill>
              </a:rPr>
              <a:t>firme</a:t>
            </a:r>
            <a:r>
              <a:rPr lang="en-GB" sz="2000" dirty="0">
                <a:solidFill>
                  <a:srgbClr val="333333"/>
                </a:solidFill>
              </a:rPr>
              <a:t> </a:t>
            </a:r>
            <a:r>
              <a:rPr lang="en-GB" sz="2000" dirty="0" err="1">
                <a:solidFill>
                  <a:srgbClr val="333333"/>
                </a:solidFill>
              </a:rPr>
              <a:t>joaca</a:t>
            </a:r>
            <a:r>
              <a:rPr lang="en-GB" sz="2000" dirty="0">
                <a:solidFill>
                  <a:srgbClr val="333333"/>
                </a:solidFill>
              </a:rPr>
              <a:t> un </a:t>
            </a:r>
            <a:r>
              <a:rPr lang="en-GB" sz="2000" dirty="0" err="1">
                <a:solidFill>
                  <a:srgbClr val="333333"/>
                </a:solidFill>
              </a:rPr>
              <a:t>rol</a:t>
            </a:r>
            <a:r>
              <a:rPr lang="en-GB" sz="2000" dirty="0">
                <a:solidFill>
                  <a:srgbClr val="333333"/>
                </a:solidFill>
              </a:rPr>
              <a:t> crucial in </a:t>
            </a:r>
            <a:r>
              <a:rPr lang="en-GB" sz="2000" dirty="0" err="1">
                <a:solidFill>
                  <a:srgbClr val="333333"/>
                </a:solidFill>
              </a:rPr>
              <a:t>managementul</a:t>
            </a:r>
            <a:r>
              <a:rPr lang="en-GB" sz="2000" dirty="0">
                <a:solidFill>
                  <a:srgbClr val="333333"/>
                </a:solidFill>
              </a:rPr>
              <a:t> general al </a:t>
            </a:r>
            <a:r>
              <a:rPr lang="en-GB" sz="2000" dirty="0" err="1">
                <a:solidFill>
                  <a:srgbClr val="333333"/>
                </a:solidFill>
              </a:rPr>
              <a:t>acesteia</a:t>
            </a:r>
            <a:r>
              <a:rPr lang="en-GB" sz="2000" dirty="0">
                <a:solidFill>
                  <a:srgbClr val="333333"/>
                </a:solidFill>
              </a:rPr>
              <a:t> </a:t>
            </a:r>
            <a:r>
              <a:rPr lang="en-GB" sz="2000" dirty="0" err="1">
                <a:solidFill>
                  <a:srgbClr val="333333"/>
                </a:solidFill>
              </a:rPr>
              <a:t>deoarece</a:t>
            </a:r>
            <a:r>
              <a:rPr lang="en-GB" sz="2000" dirty="0">
                <a:solidFill>
                  <a:srgbClr val="333333"/>
                </a:solidFill>
              </a:rPr>
              <a:t> </a:t>
            </a:r>
            <a:r>
              <a:rPr lang="en-GB" sz="2000" dirty="0" err="1">
                <a:solidFill>
                  <a:srgbClr val="333333"/>
                </a:solidFill>
              </a:rPr>
              <a:t>este</a:t>
            </a:r>
            <a:r>
              <a:rPr lang="en-GB" sz="2000" dirty="0">
                <a:solidFill>
                  <a:srgbClr val="333333"/>
                </a:solidFill>
              </a:rPr>
              <a:t> </a:t>
            </a:r>
            <a:r>
              <a:rPr lang="en-GB" sz="2000" dirty="0" err="1">
                <a:solidFill>
                  <a:srgbClr val="333333"/>
                </a:solidFill>
              </a:rPr>
              <a:t>principala</a:t>
            </a:r>
            <a:r>
              <a:rPr lang="en-GB" sz="2000" dirty="0">
                <a:solidFill>
                  <a:srgbClr val="333333"/>
                </a:solidFill>
              </a:rPr>
              <a:t> </a:t>
            </a:r>
            <a:r>
              <a:rPr lang="en-GB" sz="2000" dirty="0" err="1">
                <a:solidFill>
                  <a:srgbClr val="333333"/>
                </a:solidFill>
              </a:rPr>
              <a:t>activitate</a:t>
            </a:r>
            <a:r>
              <a:rPr lang="en-GB" sz="2000" dirty="0">
                <a:solidFill>
                  <a:srgbClr val="333333"/>
                </a:solidFill>
              </a:rPr>
              <a:t> </a:t>
            </a:r>
            <a:r>
              <a:rPr lang="en-GB" sz="2000" dirty="0" err="1">
                <a:solidFill>
                  <a:srgbClr val="333333"/>
                </a:solidFill>
              </a:rPr>
              <a:t>responsabila</a:t>
            </a:r>
            <a:r>
              <a:rPr lang="en-GB" sz="2000" dirty="0">
                <a:solidFill>
                  <a:srgbClr val="333333"/>
                </a:solidFill>
              </a:rPr>
              <a:t> cu </a:t>
            </a:r>
            <a:r>
              <a:rPr lang="en-GB" sz="2000" dirty="0" err="1">
                <a:solidFill>
                  <a:srgbClr val="333333"/>
                </a:solidFill>
              </a:rPr>
              <a:t>mentinerea</a:t>
            </a:r>
            <a:r>
              <a:rPr lang="en-GB" sz="2000" dirty="0">
                <a:solidFill>
                  <a:srgbClr val="333333"/>
                </a:solidFill>
              </a:rPr>
              <a:t> </a:t>
            </a:r>
            <a:r>
              <a:rPr lang="en-GB" sz="2000" dirty="0" err="1">
                <a:solidFill>
                  <a:srgbClr val="333333"/>
                </a:solidFill>
              </a:rPr>
              <a:t>si</a:t>
            </a:r>
            <a:r>
              <a:rPr lang="en-GB" sz="2000" dirty="0">
                <a:solidFill>
                  <a:srgbClr val="333333"/>
                </a:solidFill>
              </a:rPr>
              <a:t> </a:t>
            </a:r>
            <a:r>
              <a:rPr lang="en-GB" sz="2000" dirty="0" err="1">
                <a:solidFill>
                  <a:srgbClr val="333333"/>
                </a:solidFill>
              </a:rPr>
              <a:t>progresul</a:t>
            </a:r>
            <a:r>
              <a:rPr lang="en-GB" sz="2000" dirty="0">
                <a:solidFill>
                  <a:srgbClr val="333333"/>
                </a:solidFill>
              </a:rPr>
              <a:t> economic </a:t>
            </a:r>
            <a:r>
              <a:rPr lang="en-GB" sz="2000" dirty="0" err="1">
                <a:solidFill>
                  <a:srgbClr val="333333"/>
                </a:solidFill>
              </a:rPr>
              <a:t>si</a:t>
            </a:r>
            <a:r>
              <a:rPr lang="en-GB" sz="2000" dirty="0">
                <a:solidFill>
                  <a:srgbClr val="333333"/>
                </a:solidFill>
              </a:rPr>
              <a:t> </a:t>
            </a:r>
            <a:r>
              <a:rPr lang="en-GB" sz="2000" dirty="0" err="1">
                <a:solidFill>
                  <a:srgbClr val="333333"/>
                </a:solidFill>
              </a:rPr>
              <a:t>financiar</a:t>
            </a:r>
            <a:r>
              <a:rPr lang="en-GB" sz="2000" dirty="0">
                <a:solidFill>
                  <a:srgbClr val="333333"/>
                </a:solidFill>
              </a:rPr>
              <a:t> al </a:t>
            </a:r>
            <a:r>
              <a:rPr lang="en-GB" sz="2000" dirty="0" err="1">
                <a:solidFill>
                  <a:srgbClr val="333333"/>
                </a:solidFill>
              </a:rPr>
              <a:t>companiei</a:t>
            </a:r>
            <a:r>
              <a:rPr lang="en-GB" sz="2000" dirty="0">
                <a:solidFill>
                  <a:srgbClr val="333333"/>
                </a:solidFill>
              </a:rPr>
              <a:t>. </a:t>
            </a:r>
          </a:p>
          <a:p>
            <a:pPr algn="just" fontAlgn="base"/>
            <a:r>
              <a:rPr lang="en-GB" sz="2000" dirty="0" err="1">
                <a:solidFill>
                  <a:srgbClr val="333333"/>
                </a:solidFill>
              </a:rPr>
              <a:t>Gestionarea</a:t>
            </a:r>
            <a:r>
              <a:rPr lang="en-GB" sz="2000" dirty="0">
                <a:solidFill>
                  <a:srgbClr val="333333"/>
                </a:solidFill>
              </a:rPr>
              <a:t> </a:t>
            </a:r>
            <a:r>
              <a:rPr lang="en-GB" sz="2000" dirty="0" err="1">
                <a:solidFill>
                  <a:srgbClr val="333333"/>
                </a:solidFill>
              </a:rPr>
              <a:t>financiara</a:t>
            </a:r>
            <a:r>
              <a:rPr lang="en-GB" sz="2000" dirty="0">
                <a:solidFill>
                  <a:srgbClr val="333333"/>
                </a:solidFill>
              </a:rPr>
              <a:t> a </a:t>
            </a:r>
            <a:r>
              <a:rPr lang="en-GB" sz="2000" dirty="0" err="1">
                <a:solidFill>
                  <a:srgbClr val="333333"/>
                </a:solidFill>
              </a:rPr>
              <a:t>unei</a:t>
            </a:r>
            <a:r>
              <a:rPr lang="en-GB" sz="2000" dirty="0">
                <a:solidFill>
                  <a:srgbClr val="333333"/>
                </a:solidFill>
              </a:rPr>
              <a:t> </a:t>
            </a:r>
            <a:r>
              <a:rPr lang="en-GB" sz="2000" dirty="0" err="1">
                <a:solidFill>
                  <a:srgbClr val="333333"/>
                </a:solidFill>
              </a:rPr>
              <a:t>firme</a:t>
            </a:r>
            <a:r>
              <a:rPr lang="en-GB" sz="2000" dirty="0">
                <a:solidFill>
                  <a:srgbClr val="333333"/>
                </a:solidFill>
              </a:rPr>
              <a:t> </a:t>
            </a:r>
            <a:r>
              <a:rPr lang="en-GB" sz="2000" dirty="0" err="1">
                <a:solidFill>
                  <a:srgbClr val="333333"/>
                </a:solidFill>
              </a:rPr>
              <a:t>implica</a:t>
            </a:r>
            <a:r>
              <a:rPr lang="en-GB" sz="2000" dirty="0">
                <a:solidFill>
                  <a:srgbClr val="333333"/>
                </a:solidFill>
              </a:rPr>
              <a:t> o </a:t>
            </a:r>
            <a:r>
              <a:rPr lang="en-GB" sz="2000" dirty="0" err="1">
                <a:solidFill>
                  <a:srgbClr val="333333"/>
                </a:solidFill>
              </a:rPr>
              <a:t>serie</a:t>
            </a:r>
            <a:r>
              <a:rPr lang="en-GB" sz="2000" dirty="0">
                <a:solidFill>
                  <a:srgbClr val="333333"/>
                </a:solidFill>
              </a:rPr>
              <a:t> </a:t>
            </a:r>
            <a:r>
              <a:rPr lang="en-GB" sz="2000" dirty="0" err="1">
                <a:solidFill>
                  <a:srgbClr val="333333"/>
                </a:solidFill>
              </a:rPr>
              <a:t>intreaga</a:t>
            </a:r>
            <a:r>
              <a:rPr lang="en-GB" sz="2000" dirty="0">
                <a:solidFill>
                  <a:srgbClr val="333333"/>
                </a:solidFill>
              </a:rPr>
              <a:t> de </a:t>
            </a:r>
            <a:r>
              <a:rPr lang="en-GB" sz="2000" dirty="0" err="1">
                <a:solidFill>
                  <a:srgbClr val="333333"/>
                </a:solidFill>
              </a:rPr>
              <a:t>actiuni</a:t>
            </a:r>
            <a:r>
              <a:rPr lang="en-GB" sz="2000" dirty="0">
                <a:solidFill>
                  <a:srgbClr val="333333"/>
                </a:solidFill>
              </a:rPr>
              <a:t> la </a:t>
            </a:r>
            <a:r>
              <a:rPr lang="en-GB" sz="2000" dirty="0" err="1">
                <a:solidFill>
                  <a:srgbClr val="333333"/>
                </a:solidFill>
              </a:rPr>
              <a:t>nivel</a:t>
            </a:r>
            <a:r>
              <a:rPr lang="en-GB" sz="2000" dirty="0">
                <a:solidFill>
                  <a:srgbClr val="333333"/>
                </a:solidFill>
              </a:rPr>
              <a:t> microeconomic. </a:t>
            </a:r>
            <a:r>
              <a:rPr lang="en-GB" sz="2000" dirty="0" err="1">
                <a:solidFill>
                  <a:srgbClr val="333333"/>
                </a:solidFill>
              </a:rPr>
              <a:t>Dintre</a:t>
            </a:r>
            <a:r>
              <a:rPr lang="en-GB" sz="2000" dirty="0">
                <a:solidFill>
                  <a:srgbClr val="333333"/>
                </a:solidFill>
              </a:rPr>
              <a:t> </a:t>
            </a:r>
            <a:r>
              <a:rPr lang="en-GB" sz="2000" dirty="0" err="1">
                <a:solidFill>
                  <a:srgbClr val="333333"/>
                </a:solidFill>
              </a:rPr>
              <a:t>acestea</a:t>
            </a:r>
            <a:r>
              <a:rPr lang="en-GB" sz="2000" dirty="0">
                <a:solidFill>
                  <a:srgbClr val="333333"/>
                </a:solidFill>
              </a:rPr>
              <a:t>, </a:t>
            </a:r>
            <a:r>
              <a:rPr lang="en-GB" sz="2000" dirty="0" err="1">
                <a:solidFill>
                  <a:srgbClr val="333333"/>
                </a:solidFill>
              </a:rPr>
              <a:t>cele</a:t>
            </a:r>
            <a:r>
              <a:rPr lang="en-GB" sz="2000" dirty="0">
                <a:solidFill>
                  <a:srgbClr val="333333"/>
                </a:solidFill>
              </a:rPr>
              <a:t> </a:t>
            </a:r>
            <a:r>
              <a:rPr lang="en-GB" sz="2000" dirty="0" err="1">
                <a:solidFill>
                  <a:srgbClr val="333333"/>
                </a:solidFill>
              </a:rPr>
              <a:t>mai</a:t>
            </a:r>
            <a:r>
              <a:rPr lang="en-GB" sz="2000" dirty="0">
                <a:solidFill>
                  <a:srgbClr val="333333"/>
                </a:solidFill>
              </a:rPr>
              <a:t> </a:t>
            </a:r>
            <a:r>
              <a:rPr lang="en-GB" sz="2000" dirty="0" err="1">
                <a:solidFill>
                  <a:srgbClr val="333333"/>
                </a:solidFill>
              </a:rPr>
              <a:t>importante</a:t>
            </a:r>
            <a:r>
              <a:rPr lang="en-GB" sz="2000" dirty="0">
                <a:solidFill>
                  <a:srgbClr val="333333"/>
                </a:solidFill>
              </a:rPr>
              <a:t> </a:t>
            </a:r>
            <a:r>
              <a:rPr lang="en-GB" sz="2000" dirty="0" err="1">
                <a:solidFill>
                  <a:srgbClr val="333333"/>
                </a:solidFill>
              </a:rPr>
              <a:t>sunt</a:t>
            </a:r>
            <a:r>
              <a:rPr lang="en-GB" sz="2000" dirty="0">
                <a:solidFill>
                  <a:srgbClr val="333333"/>
                </a:solidFill>
              </a:rPr>
              <a:t>: </a:t>
            </a:r>
          </a:p>
          <a:p>
            <a:pPr marL="109728" indent="0" fontAlgn="base">
              <a:buNone/>
            </a:pPr>
            <a:r>
              <a:rPr lang="en-GB" sz="2000" b="1" dirty="0" err="1">
                <a:solidFill>
                  <a:srgbClr val="333333"/>
                </a:solidFill>
              </a:rPr>
              <a:t>Analiza</a:t>
            </a:r>
            <a:endParaRPr lang="en-GB" sz="2000" dirty="0">
              <a:solidFill>
                <a:srgbClr val="333333"/>
              </a:solidFill>
            </a:endParaRPr>
          </a:p>
          <a:p>
            <a:pPr algn="just" fontAlgn="base"/>
            <a:r>
              <a:rPr lang="en-GB" sz="2000" dirty="0" err="1">
                <a:solidFill>
                  <a:srgbClr val="333333"/>
                </a:solidFill>
              </a:rPr>
              <a:t>Activitatile</a:t>
            </a:r>
            <a:r>
              <a:rPr lang="en-GB" sz="2000" dirty="0">
                <a:solidFill>
                  <a:srgbClr val="333333"/>
                </a:solidFill>
              </a:rPr>
              <a:t> de </a:t>
            </a:r>
            <a:r>
              <a:rPr lang="en-GB" sz="2000" dirty="0" err="1">
                <a:solidFill>
                  <a:srgbClr val="333333"/>
                </a:solidFill>
              </a:rPr>
              <a:t>analiza</a:t>
            </a:r>
            <a:r>
              <a:rPr lang="en-GB" sz="2000" dirty="0">
                <a:solidFill>
                  <a:srgbClr val="333333"/>
                </a:solidFill>
              </a:rPr>
              <a:t> din </a:t>
            </a:r>
            <a:r>
              <a:rPr lang="en-GB" sz="2000" dirty="0" err="1">
                <a:solidFill>
                  <a:srgbClr val="333333"/>
                </a:solidFill>
              </a:rPr>
              <a:t>cadrul</a:t>
            </a:r>
            <a:r>
              <a:rPr lang="en-GB" sz="2000" dirty="0">
                <a:solidFill>
                  <a:srgbClr val="333333"/>
                </a:solidFill>
              </a:rPr>
              <a:t> </a:t>
            </a:r>
            <a:r>
              <a:rPr lang="en-GB" sz="2000" dirty="0" err="1">
                <a:solidFill>
                  <a:srgbClr val="333333"/>
                </a:solidFill>
              </a:rPr>
              <a:t>gestionarii</a:t>
            </a:r>
            <a:r>
              <a:rPr lang="en-GB" sz="2000" dirty="0">
                <a:solidFill>
                  <a:srgbClr val="333333"/>
                </a:solidFill>
              </a:rPr>
              <a:t> </a:t>
            </a:r>
            <a:r>
              <a:rPr lang="en-GB" sz="2000" dirty="0" err="1">
                <a:solidFill>
                  <a:srgbClr val="333333"/>
                </a:solidFill>
              </a:rPr>
              <a:t>financiare</a:t>
            </a:r>
            <a:r>
              <a:rPr lang="en-GB" sz="2000" dirty="0">
                <a:solidFill>
                  <a:srgbClr val="333333"/>
                </a:solidFill>
              </a:rPr>
              <a:t> </a:t>
            </a:r>
            <a:r>
              <a:rPr lang="en-GB" sz="2000" dirty="0" err="1">
                <a:solidFill>
                  <a:srgbClr val="333333"/>
                </a:solidFill>
              </a:rPr>
              <a:t>sunt</a:t>
            </a:r>
            <a:r>
              <a:rPr lang="en-GB" sz="2000" dirty="0">
                <a:solidFill>
                  <a:srgbClr val="333333"/>
                </a:solidFill>
              </a:rPr>
              <a:t> concentrate </a:t>
            </a:r>
            <a:r>
              <a:rPr lang="en-GB" sz="2000" dirty="0" err="1">
                <a:solidFill>
                  <a:srgbClr val="333333"/>
                </a:solidFill>
              </a:rPr>
              <a:t>pe</a:t>
            </a:r>
            <a:r>
              <a:rPr lang="en-GB" sz="2000" dirty="0">
                <a:solidFill>
                  <a:srgbClr val="333333"/>
                </a:solidFill>
              </a:rPr>
              <a:t> </a:t>
            </a:r>
            <a:r>
              <a:rPr lang="en-GB" sz="2000" dirty="0" err="1">
                <a:solidFill>
                  <a:srgbClr val="333333"/>
                </a:solidFill>
              </a:rPr>
              <a:t>mai</a:t>
            </a:r>
            <a:r>
              <a:rPr lang="en-GB" sz="2000" dirty="0">
                <a:solidFill>
                  <a:srgbClr val="333333"/>
                </a:solidFill>
              </a:rPr>
              <a:t> </a:t>
            </a:r>
            <a:r>
              <a:rPr lang="en-GB" sz="2000" dirty="0" err="1">
                <a:solidFill>
                  <a:srgbClr val="333333"/>
                </a:solidFill>
              </a:rPr>
              <a:t>multe</a:t>
            </a:r>
            <a:r>
              <a:rPr lang="en-GB" sz="2000" dirty="0">
                <a:solidFill>
                  <a:srgbClr val="333333"/>
                </a:solidFill>
              </a:rPr>
              <a:t> </a:t>
            </a:r>
            <a:r>
              <a:rPr lang="en-GB" sz="2000" dirty="0" err="1">
                <a:solidFill>
                  <a:srgbClr val="333333"/>
                </a:solidFill>
              </a:rPr>
              <a:t>domenii</a:t>
            </a:r>
            <a:r>
              <a:rPr lang="en-GB" sz="2000" dirty="0">
                <a:solidFill>
                  <a:srgbClr val="333333"/>
                </a:solidFill>
              </a:rPr>
              <a:t> care, in </a:t>
            </a:r>
            <a:r>
              <a:rPr lang="en-GB" sz="2000" dirty="0" err="1">
                <a:solidFill>
                  <a:srgbClr val="333333"/>
                </a:solidFill>
              </a:rPr>
              <a:t>ansamblu</a:t>
            </a:r>
            <a:r>
              <a:rPr lang="en-GB" sz="2000" dirty="0">
                <a:solidFill>
                  <a:srgbClr val="333333"/>
                </a:solidFill>
              </a:rPr>
              <a:t>, </a:t>
            </a:r>
            <a:r>
              <a:rPr lang="en-GB" sz="2000" dirty="0" err="1">
                <a:solidFill>
                  <a:srgbClr val="333333"/>
                </a:solidFill>
              </a:rPr>
              <a:t>ofera</a:t>
            </a:r>
            <a:r>
              <a:rPr lang="en-GB" sz="2000" dirty="0">
                <a:solidFill>
                  <a:srgbClr val="333333"/>
                </a:solidFill>
              </a:rPr>
              <a:t> o imagine </a:t>
            </a:r>
            <a:r>
              <a:rPr lang="en-GB" sz="2000" dirty="0" err="1">
                <a:solidFill>
                  <a:srgbClr val="333333"/>
                </a:solidFill>
              </a:rPr>
              <a:t>completa</a:t>
            </a:r>
            <a:r>
              <a:rPr lang="en-GB" sz="2000" dirty="0">
                <a:solidFill>
                  <a:srgbClr val="333333"/>
                </a:solidFill>
              </a:rPr>
              <a:t> a </a:t>
            </a:r>
            <a:r>
              <a:rPr lang="en-GB" sz="2000" dirty="0" err="1">
                <a:solidFill>
                  <a:srgbClr val="333333"/>
                </a:solidFill>
              </a:rPr>
              <a:t>pozitiei</a:t>
            </a:r>
            <a:r>
              <a:rPr lang="en-GB" sz="2000" dirty="0">
                <a:solidFill>
                  <a:srgbClr val="333333"/>
                </a:solidFill>
              </a:rPr>
              <a:t> </a:t>
            </a:r>
            <a:r>
              <a:rPr lang="en-GB" sz="2000" dirty="0" err="1">
                <a:solidFill>
                  <a:srgbClr val="333333"/>
                </a:solidFill>
              </a:rPr>
              <a:t>firmei</a:t>
            </a:r>
            <a:r>
              <a:rPr lang="en-GB" sz="2000" dirty="0">
                <a:solidFill>
                  <a:srgbClr val="333333"/>
                </a:solidFill>
              </a:rPr>
              <a:t> din </a:t>
            </a:r>
            <a:r>
              <a:rPr lang="en-GB" sz="2000" dirty="0" err="1">
                <a:solidFill>
                  <a:srgbClr val="333333"/>
                </a:solidFill>
              </a:rPr>
              <a:t>punct</a:t>
            </a:r>
            <a:r>
              <a:rPr lang="en-GB" sz="2000" dirty="0">
                <a:solidFill>
                  <a:srgbClr val="333333"/>
                </a:solidFill>
              </a:rPr>
              <a:t> de </a:t>
            </a:r>
            <a:r>
              <a:rPr lang="en-GB" sz="2000" dirty="0" err="1">
                <a:solidFill>
                  <a:srgbClr val="333333"/>
                </a:solidFill>
              </a:rPr>
              <a:t>vedere</a:t>
            </a:r>
            <a:r>
              <a:rPr lang="en-GB" sz="2000" dirty="0">
                <a:solidFill>
                  <a:srgbClr val="333333"/>
                </a:solidFill>
              </a:rPr>
              <a:t> al </a:t>
            </a:r>
            <a:r>
              <a:rPr lang="en-GB" sz="2000" dirty="0" err="1">
                <a:solidFill>
                  <a:srgbClr val="333333"/>
                </a:solidFill>
              </a:rPr>
              <a:t>capacitatii</a:t>
            </a:r>
            <a:r>
              <a:rPr lang="en-GB" sz="2000" dirty="0">
                <a:solidFill>
                  <a:srgbClr val="333333"/>
                </a:solidFill>
              </a:rPr>
              <a:t> de </a:t>
            </a:r>
            <a:r>
              <a:rPr lang="en-GB" sz="2000" dirty="0" err="1">
                <a:solidFill>
                  <a:srgbClr val="333333"/>
                </a:solidFill>
              </a:rPr>
              <a:t>finantare</a:t>
            </a:r>
            <a:r>
              <a:rPr lang="en-GB" sz="2000" dirty="0">
                <a:solidFill>
                  <a:srgbClr val="333333"/>
                </a:solidFill>
              </a:rPr>
              <a:t>, al </a:t>
            </a:r>
            <a:r>
              <a:rPr lang="en-GB" sz="2000" dirty="0" err="1">
                <a:solidFill>
                  <a:srgbClr val="333333"/>
                </a:solidFill>
              </a:rPr>
              <a:t>profitabilitatii</a:t>
            </a:r>
            <a:r>
              <a:rPr lang="en-GB" sz="2000" dirty="0">
                <a:solidFill>
                  <a:srgbClr val="333333"/>
                </a:solidFill>
              </a:rPr>
              <a:t> </a:t>
            </a:r>
            <a:r>
              <a:rPr lang="en-GB" sz="2000" dirty="0" err="1">
                <a:solidFill>
                  <a:srgbClr val="333333"/>
                </a:solidFill>
              </a:rPr>
              <a:t>sau</a:t>
            </a:r>
            <a:r>
              <a:rPr lang="en-GB" sz="2000" dirty="0">
                <a:solidFill>
                  <a:srgbClr val="333333"/>
                </a:solidFill>
              </a:rPr>
              <a:t> a </a:t>
            </a:r>
            <a:r>
              <a:rPr lang="en-GB" sz="2000" dirty="0" err="1">
                <a:solidFill>
                  <a:srgbClr val="333333"/>
                </a:solidFill>
              </a:rPr>
              <a:t>capacitatii</a:t>
            </a:r>
            <a:r>
              <a:rPr lang="en-GB" sz="2000" dirty="0">
                <a:solidFill>
                  <a:srgbClr val="333333"/>
                </a:solidFill>
              </a:rPr>
              <a:t> de </a:t>
            </a:r>
            <a:r>
              <a:rPr lang="en-GB" sz="2000" dirty="0" err="1">
                <a:solidFill>
                  <a:srgbClr val="333333"/>
                </a:solidFill>
              </a:rPr>
              <a:t>rezistenta</a:t>
            </a:r>
            <a:r>
              <a:rPr lang="en-GB" sz="2000" dirty="0">
                <a:solidFill>
                  <a:srgbClr val="333333"/>
                </a:solidFill>
              </a:rPr>
              <a:t> la </a:t>
            </a:r>
            <a:r>
              <a:rPr lang="en-GB" sz="2000" dirty="0" err="1">
                <a:solidFill>
                  <a:srgbClr val="333333"/>
                </a:solidFill>
              </a:rPr>
              <a:t>activitatea</a:t>
            </a:r>
            <a:r>
              <a:rPr lang="en-GB" sz="2000" dirty="0">
                <a:solidFill>
                  <a:srgbClr val="333333"/>
                </a:solidFill>
              </a:rPr>
              <a:t> </a:t>
            </a:r>
            <a:r>
              <a:rPr lang="en-GB" sz="2000" dirty="0" err="1">
                <a:solidFill>
                  <a:srgbClr val="333333"/>
                </a:solidFill>
              </a:rPr>
              <a:t>curenta</a:t>
            </a:r>
            <a:r>
              <a:rPr lang="en-GB" sz="2000" dirty="0">
                <a:solidFill>
                  <a:srgbClr val="333333"/>
                </a:solidFill>
              </a:rPr>
              <a:t>. </a:t>
            </a:r>
          </a:p>
          <a:p>
            <a:pPr algn="just" fontAlgn="base"/>
            <a:r>
              <a:rPr lang="en-GB" sz="2000" dirty="0">
                <a:solidFill>
                  <a:srgbClr val="333333"/>
                </a:solidFill>
              </a:rPr>
              <a:t>O prima </a:t>
            </a:r>
            <a:r>
              <a:rPr lang="en-GB" sz="2000" dirty="0" err="1">
                <a:solidFill>
                  <a:srgbClr val="333333"/>
                </a:solidFill>
              </a:rPr>
              <a:t>directie</a:t>
            </a:r>
            <a:r>
              <a:rPr lang="en-GB" sz="2000" dirty="0">
                <a:solidFill>
                  <a:srgbClr val="333333"/>
                </a:solidFill>
              </a:rPr>
              <a:t> de </a:t>
            </a:r>
            <a:r>
              <a:rPr lang="en-GB" sz="2000" dirty="0" err="1">
                <a:solidFill>
                  <a:srgbClr val="333333"/>
                </a:solidFill>
              </a:rPr>
              <a:t>actiune</a:t>
            </a:r>
            <a:r>
              <a:rPr lang="en-GB" sz="2000" dirty="0">
                <a:solidFill>
                  <a:srgbClr val="333333"/>
                </a:solidFill>
              </a:rPr>
              <a:t> a </a:t>
            </a:r>
            <a:r>
              <a:rPr lang="en-GB" sz="2000" dirty="0" err="1">
                <a:solidFill>
                  <a:srgbClr val="333333"/>
                </a:solidFill>
              </a:rPr>
              <a:t>analizei</a:t>
            </a:r>
            <a:r>
              <a:rPr lang="en-GB" sz="2000" dirty="0">
                <a:solidFill>
                  <a:srgbClr val="333333"/>
                </a:solidFill>
              </a:rPr>
              <a:t> </a:t>
            </a:r>
            <a:r>
              <a:rPr lang="en-GB" sz="2000" dirty="0" err="1">
                <a:solidFill>
                  <a:srgbClr val="333333"/>
                </a:solidFill>
              </a:rPr>
              <a:t>priveste</a:t>
            </a:r>
            <a:r>
              <a:rPr lang="en-GB" sz="2000" dirty="0">
                <a:solidFill>
                  <a:srgbClr val="333333"/>
                </a:solidFill>
              </a:rPr>
              <a:t> </a:t>
            </a:r>
            <a:r>
              <a:rPr lang="en-GB" sz="2000" dirty="0" err="1">
                <a:solidFill>
                  <a:srgbClr val="333333"/>
                </a:solidFill>
              </a:rPr>
              <a:t>echilibrul</a:t>
            </a:r>
            <a:r>
              <a:rPr lang="en-GB" sz="2000" dirty="0">
                <a:solidFill>
                  <a:srgbClr val="333333"/>
                </a:solidFill>
              </a:rPr>
              <a:t> </a:t>
            </a:r>
            <a:r>
              <a:rPr lang="en-GB" sz="2000" dirty="0" err="1">
                <a:solidFill>
                  <a:srgbClr val="333333"/>
                </a:solidFill>
              </a:rPr>
              <a:t>financiar</a:t>
            </a:r>
            <a:r>
              <a:rPr lang="en-GB" sz="2000" dirty="0">
                <a:solidFill>
                  <a:srgbClr val="333333"/>
                </a:solidFill>
              </a:rPr>
              <a:t> al </a:t>
            </a:r>
            <a:r>
              <a:rPr lang="en-GB" sz="2000" dirty="0" err="1">
                <a:solidFill>
                  <a:srgbClr val="333333"/>
                </a:solidFill>
              </a:rPr>
              <a:t>firmei</a:t>
            </a:r>
            <a:r>
              <a:rPr lang="en-GB" sz="2000" dirty="0">
                <a:solidFill>
                  <a:srgbClr val="333333"/>
                </a:solidFill>
              </a:rPr>
              <a:t> care </a:t>
            </a:r>
            <a:r>
              <a:rPr lang="en-GB" sz="2000" dirty="0" err="1">
                <a:solidFill>
                  <a:srgbClr val="333333"/>
                </a:solidFill>
              </a:rPr>
              <a:t>este</a:t>
            </a:r>
            <a:r>
              <a:rPr lang="en-GB" sz="2000" dirty="0">
                <a:solidFill>
                  <a:srgbClr val="333333"/>
                </a:solidFill>
              </a:rPr>
              <a:t> </a:t>
            </a:r>
            <a:r>
              <a:rPr lang="en-GB" sz="2000" dirty="0" err="1">
                <a:solidFill>
                  <a:srgbClr val="333333"/>
                </a:solidFill>
              </a:rPr>
              <a:t>menit</a:t>
            </a:r>
            <a:r>
              <a:rPr lang="en-GB" sz="2000" dirty="0">
                <a:solidFill>
                  <a:srgbClr val="333333"/>
                </a:solidFill>
              </a:rPr>
              <a:t> </a:t>
            </a:r>
            <a:r>
              <a:rPr lang="en-GB" sz="2000" dirty="0" err="1">
                <a:solidFill>
                  <a:srgbClr val="333333"/>
                </a:solidFill>
              </a:rPr>
              <a:t>sa</a:t>
            </a:r>
            <a:r>
              <a:rPr lang="en-GB" sz="2000" dirty="0">
                <a:solidFill>
                  <a:srgbClr val="333333"/>
                </a:solidFill>
              </a:rPr>
              <a:t> </a:t>
            </a:r>
            <a:r>
              <a:rPr lang="en-GB" sz="2000" dirty="0" err="1">
                <a:solidFill>
                  <a:srgbClr val="333333"/>
                </a:solidFill>
              </a:rPr>
              <a:t>reliefeze</a:t>
            </a:r>
            <a:r>
              <a:rPr lang="en-GB" sz="2000" dirty="0">
                <a:solidFill>
                  <a:srgbClr val="333333"/>
                </a:solidFill>
              </a:rPr>
              <a:t> </a:t>
            </a:r>
            <a:r>
              <a:rPr lang="en-GB" sz="2000" dirty="0" err="1">
                <a:solidFill>
                  <a:srgbClr val="333333"/>
                </a:solidFill>
              </a:rPr>
              <a:t>raportul</a:t>
            </a:r>
            <a:r>
              <a:rPr lang="en-GB" sz="2000" dirty="0">
                <a:solidFill>
                  <a:srgbClr val="333333"/>
                </a:solidFill>
              </a:rPr>
              <a:t> </a:t>
            </a:r>
            <a:r>
              <a:rPr lang="en-GB" sz="2000" dirty="0" err="1">
                <a:solidFill>
                  <a:srgbClr val="333333"/>
                </a:solidFill>
              </a:rPr>
              <a:t>dintre</a:t>
            </a:r>
            <a:r>
              <a:rPr lang="en-GB" sz="2000" dirty="0">
                <a:solidFill>
                  <a:srgbClr val="333333"/>
                </a:solidFill>
              </a:rPr>
              <a:t> </a:t>
            </a:r>
            <a:r>
              <a:rPr lang="en-GB" sz="2000" dirty="0" err="1">
                <a:solidFill>
                  <a:srgbClr val="333333"/>
                </a:solidFill>
              </a:rPr>
              <a:t>activele</a:t>
            </a:r>
            <a:r>
              <a:rPr lang="en-GB" sz="2000" dirty="0">
                <a:solidFill>
                  <a:srgbClr val="333333"/>
                </a:solidFill>
              </a:rPr>
              <a:t> </a:t>
            </a:r>
            <a:r>
              <a:rPr lang="en-GB" sz="2000" dirty="0" err="1">
                <a:solidFill>
                  <a:srgbClr val="333333"/>
                </a:solidFill>
              </a:rPr>
              <a:t>si</a:t>
            </a:r>
            <a:r>
              <a:rPr lang="en-GB" sz="2000" dirty="0">
                <a:solidFill>
                  <a:srgbClr val="333333"/>
                </a:solidFill>
              </a:rPr>
              <a:t> </a:t>
            </a:r>
            <a:r>
              <a:rPr lang="en-GB" sz="2000" dirty="0" err="1">
                <a:solidFill>
                  <a:srgbClr val="333333"/>
                </a:solidFill>
              </a:rPr>
              <a:t>pasivele</a:t>
            </a:r>
            <a:r>
              <a:rPr lang="en-GB" sz="2000" dirty="0">
                <a:solidFill>
                  <a:srgbClr val="333333"/>
                </a:solidFill>
              </a:rPr>
              <a:t> </a:t>
            </a:r>
            <a:r>
              <a:rPr lang="en-GB" sz="2000" dirty="0" err="1">
                <a:solidFill>
                  <a:srgbClr val="333333"/>
                </a:solidFill>
              </a:rPr>
              <a:t>firmei</a:t>
            </a:r>
            <a:r>
              <a:rPr lang="en-GB" sz="2000" dirty="0">
                <a:solidFill>
                  <a:srgbClr val="333333"/>
                </a:solidFill>
              </a:rPr>
              <a:t>. De maxima </a:t>
            </a:r>
            <a:r>
              <a:rPr lang="en-GB" sz="2000" dirty="0" err="1">
                <a:solidFill>
                  <a:srgbClr val="333333"/>
                </a:solidFill>
              </a:rPr>
              <a:t>importanta</a:t>
            </a:r>
            <a:r>
              <a:rPr lang="en-GB" sz="2000" dirty="0">
                <a:solidFill>
                  <a:srgbClr val="333333"/>
                </a:solidFill>
              </a:rPr>
              <a:t> in </a:t>
            </a:r>
            <a:r>
              <a:rPr lang="en-GB" sz="2000" dirty="0" err="1">
                <a:solidFill>
                  <a:srgbClr val="333333"/>
                </a:solidFill>
              </a:rPr>
              <a:t>acest</a:t>
            </a:r>
            <a:r>
              <a:rPr lang="en-GB" sz="2000" dirty="0">
                <a:solidFill>
                  <a:srgbClr val="333333"/>
                </a:solidFill>
              </a:rPr>
              <a:t> </a:t>
            </a:r>
            <a:r>
              <a:rPr lang="en-GB" sz="2000" dirty="0" err="1">
                <a:solidFill>
                  <a:srgbClr val="333333"/>
                </a:solidFill>
              </a:rPr>
              <a:t>domeniu</a:t>
            </a:r>
            <a:r>
              <a:rPr lang="en-GB" sz="2000" dirty="0">
                <a:solidFill>
                  <a:srgbClr val="333333"/>
                </a:solidFill>
              </a:rPr>
              <a:t> </a:t>
            </a:r>
            <a:r>
              <a:rPr lang="en-GB" sz="2000" dirty="0" err="1">
                <a:solidFill>
                  <a:srgbClr val="333333"/>
                </a:solidFill>
              </a:rPr>
              <a:t>este</a:t>
            </a:r>
            <a:r>
              <a:rPr lang="en-GB" sz="2000" dirty="0">
                <a:solidFill>
                  <a:srgbClr val="333333"/>
                </a:solidFill>
              </a:rPr>
              <a:t> </a:t>
            </a:r>
            <a:r>
              <a:rPr lang="en-GB" sz="2000" dirty="0" err="1">
                <a:solidFill>
                  <a:srgbClr val="333333"/>
                </a:solidFill>
              </a:rPr>
              <a:t>bilantul</a:t>
            </a:r>
            <a:r>
              <a:rPr lang="en-GB" sz="2000" dirty="0">
                <a:solidFill>
                  <a:srgbClr val="333333"/>
                </a:solidFill>
              </a:rPr>
              <a:t> </a:t>
            </a:r>
            <a:r>
              <a:rPr lang="en-GB" sz="2000" dirty="0" err="1">
                <a:solidFill>
                  <a:srgbClr val="333333"/>
                </a:solidFill>
              </a:rPr>
              <a:t>firmei</a:t>
            </a:r>
            <a:r>
              <a:rPr lang="en-GB" sz="2000" dirty="0">
                <a:solidFill>
                  <a:srgbClr val="333333"/>
                </a:solidFill>
              </a:rPr>
              <a:t>. </a:t>
            </a:r>
            <a:r>
              <a:rPr lang="en-GB" sz="2000" dirty="0" err="1">
                <a:solidFill>
                  <a:srgbClr val="333333"/>
                </a:solidFill>
              </a:rPr>
              <a:t>Insa</a:t>
            </a:r>
            <a:r>
              <a:rPr lang="en-GB" sz="2000" dirty="0">
                <a:solidFill>
                  <a:srgbClr val="333333"/>
                </a:solidFill>
              </a:rPr>
              <a:t>, forma </a:t>
            </a:r>
            <a:r>
              <a:rPr lang="en-GB" sz="2000" dirty="0" err="1">
                <a:solidFill>
                  <a:srgbClr val="333333"/>
                </a:solidFill>
              </a:rPr>
              <a:t>acestuia</a:t>
            </a:r>
            <a:r>
              <a:rPr lang="en-GB" sz="2000" dirty="0">
                <a:solidFill>
                  <a:srgbClr val="333333"/>
                </a:solidFill>
              </a:rPr>
              <a:t>, </a:t>
            </a:r>
            <a:r>
              <a:rPr lang="en-GB" sz="2000" dirty="0" err="1">
                <a:solidFill>
                  <a:srgbClr val="333333"/>
                </a:solidFill>
              </a:rPr>
              <a:t>asa</a:t>
            </a:r>
            <a:r>
              <a:rPr lang="en-GB" sz="2000" dirty="0">
                <a:solidFill>
                  <a:srgbClr val="333333"/>
                </a:solidFill>
              </a:rPr>
              <a:t> cum </a:t>
            </a:r>
            <a:r>
              <a:rPr lang="en-GB" sz="2000" dirty="0" err="1">
                <a:solidFill>
                  <a:srgbClr val="333333"/>
                </a:solidFill>
              </a:rPr>
              <a:t>este</a:t>
            </a:r>
            <a:r>
              <a:rPr lang="en-GB" sz="2000" dirty="0">
                <a:solidFill>
                  <a:srgbClr val="333333"/>
                </a:solidFill>
              </a:rPr>
              <a:t> </a:t>
            </a:r>
            <a:r>
              <a:rPr lang="en-GB" sz="2000" dirty="0" err="1">
                <a:solidFill>
                  <a:srgbClr val="333333"/>
                </a:solidFill>
              </a:rPr>
              <a:t>ea</a:t>
            </a:r>
            <a:r>
              <a:rPr lang="en-GB" sz="2000" dirty="0">
                <a:solidFill>
                  <a:srgbClr val="333333"/>
                </a:solidFill>
              </a:rPr>
              <a:t> </a:t>
            </a:r>
            <a:r>
              <a:rPr lang="en-GB" sz="2000" dirty="0" err="1">
                <a:solidFill>
                  <a:srgbClr val="333333"/>
                </a:solidFill>
              </a:rPr>
              <a:t>solicitata</a:t>
            </a:r>
            <a:r>
              <a:rPr lang="en-GB" sz="2000" dirty="0">
                <a:solidFill>
                  <a:srgbClr val="333333"/>
                </a:solidFill>
              </a:rPr>
              <a:t> de </a:t>
            </a:r>
            <a:r>
              <a:rPr lang="en-GB" sz="2000" dirty="0" err="1">
                <a:solidFill>
                  <a:srgbClr val="333333"/>
                </a:solidFill>
              </a:rPr>
              <a:t>reglementarile</a:t>
            </a:r>
            <a:r>
              <a:rPr lang="en-GB" sz="2000" dirty="0">
                <a:solidFill>
                  <a:srgbClr val="333333"/>
                </a:solidFill>
              </a:rPr>
              <a:t> </a:t>
            </a:r>
            <a:r>
              <a:rPr lang="en-GB" sz="2000" dirty="0" err="1">
                <a:solidFill>
                  <a:srgbClr val="333333"/>
                </a:solidFill>
              </a:rPr>
              <a:t>legale</a:t>
            </a:r>
            <a:r>
              <a:rPr lang="en-GB" sz="2000" dirty="0">
                <a:solidFill>
                  <a:srgbClr val="333333"/>
                </a:solidFill>
              </a:rPr>
              <a:t> in </a:t>
            </a:r>
            <a:r>
              <a:rPr lang="en-GB" sz="2000" dirty="0" err="1">
                <a:solidFill>
                  <a:srgbClr val="333333"/>
                </a:solidFill>
              </a:rPr>
              <a:t>vigoare</a:t>
            </a:r>
            <a:r>
              <a:rPr lang="en-GB" sz="2000" dirty="0">
                <a:solidFill>
                  <a:srgbClr val="333333"/>
                </a:solidFill>
              </a:rPr>
              <a:t>, nu </a:t>
            </a:r>
            <a:r>
              <a:rPr lang="en-GB" sz="2000" dirty="0" err="1">
                <a:solidFill>
                  <a:srgbClr val="333333"/>
                </a:solidFill>
              </a:rPr>
              <a:t>ofera</a:t>
            </a:r>
            <a:r>
              <a:rPr lang="en-GB" sz="2000" dirty="0">
                <a:solidFill>
                  <a:srgbClr val="333333"/>
                </a:solidFill>
              </a:rPr>
              <a:t> </a:t>
            </a:r>
            <a:r>
              <a:rPr lang="en-GB" sz="2000" dirty="0" err="1">
                <a:solidFill>
                  <a:srgbClr val="333333"/>
                </a:solidFill>
              </a:rPr>
              <a:t>suficiente</a:t>
            </a:r>
            <a:r>
              <a:rPr lang="en-GB" sz="2000" dirty="0">
                <a:solidFill>
                  <a:srgbClr val="333333"/>
                </a:solidFill>
              </a:rPr>
              <a:t> date </a:t>
            </a:r>
            <a:r>
              <a:rPr lang="en-GB" sz="2000" dirty="0" err="1">
                <a:solidFill>
                  <a:srgbClr val="333333"/>
                </a:solidFill>
              </a:rPr>
              <a:t>privind</a:t>
            </a:r>
            <a:r>
              <a:rPr lang="en-GB" sz="2000" dirty="0">
                <a:solidFill>
                  <a:srgbClr val="333333"/>
                </a:solidFill>
              </a:rPr>
              <a:t> </a:t>
            </a:r>
            <a:r>
              <a:rPr lang="en-GB" sz="2000" dirty="0" err="1">
                <a:solidFill>
                  <a:srgbClr val="333333"/>
                </a:solidFill>
              </a:rPr>
              <a:t>mai</a:t>
            </a:r>
            <a:r>
              <a:rPr lang="en-GB" sz="2000" dirty="0">
                <a:solidFill>
                  <a:srgbClr val="333333"/>
                </a:solidFill>
              </a:rPr>
              <a:t> ales </a:t>
            </a:r>
            <a:r>
              <a:rPr lang="en-GB" sz="2000" dirty="0" err="1">
                <a:solidFill>
                  <a:srgbClr val="333333"/>
                </a:solidFill>
              </a:rPr>
              <a:t>lichiditatile</a:t>
            </a:r>
            <a:r>
              <a:rPr lang="en-GB" sz="2000" dirty="0">
                <a:solidFill>
                  <a:srgbClr val="333333"/>
                </a:solidFill>
              </a:rPr>
              <a:t> de care </a:t>
            </a:r>
            <a:r>
              <a:rPr lang="en-GB" sz="2000" dirty="0" err="1">
                <a:solidFill>
                  <a:srgbClr val="333333"/>
                </a:solidFill>
              </a:rPr>
              <a:t>poate</a:t>
            </a:r>
            <a:r>
              <a:rPr lang="en-GB" sz="2000" dirty="0">
                <a:solidFill>
                  <a:srgbClr val="333333"/>
                </a:solidFill>
              </a:rPr>
              <a:t> </a:t>
            </a:r>
            <a:r>
              <a:rPr lang="en-GB" sz="2000" dirty="0" err="1">
                <a:solidFill>
                  <a:srgbClr val="333333"/>
                </a:solidFill>
              </a:rPr>
              <a:t>dispune</a:t>
            </a:r>
            <a:r>
              <a:rPr lang="en-GB" sz="2000" dirty="0">
                <a:solidFill>
                  <a:srgbClr val="333333"/>
                </a:solidFill>
              </a:rPr>
              <a:t> o firma la un moment dat. </a:t>
            </a:r>
          </a:p>
          <a:p>
            <a:pPr algn="just" fontAlgn="base"/>
            <a:r>
              <a:rPr lang="en-GB" sz="2000" dirty="0">
                <a:solidFill>
                  <a:srgbClr val="333333"/>
                </a:solidFill>
              </a:rPr>
              <a:t>De </a:t>
            </a:r>
            <a:r>
              <a:rPr lang="en-GB" sz="2000" dirty="0" err="1">
                <a:solidFill>
                  <a:srgbClr val="333333"/>
                </a:solidFill>
              </a:rPr>
              <a:t>aceea</a:t>
            </a:r>
            <a:r>
              <a:rPr lang="en-GB" sz="2000" dirty="0">
                <a:solidFill>
                  <a:srgbClr val="333333"/>
                </a:solidFill>
              </a:rPr>
              <a:t>, in </a:t>
            </a:r>
            <a:r>
              <a:rPr lang="en-GB" sz="2000" dirty="0" err="1">
                <a:solidFill>
                  <a:srgbClr val="333333"/>
                </a:solidFill>
              </a:rPr>
              <a:t>cadrul</a:t>
            </a:r>
            <a:r>
              <a:rPr lang="en-GB" sz="2000" dirty="0">
                <a:solidFill>
                  <a:srgbClr val="333333"/>
                </a:solidFill>
              </a:rPr>
              <a:t> </a:t>
            </a:r>
            <a:r>
              <a:rPr lang="en-GB" sz="2000" dirty="0" err="1">
                <a:solidFill>
                  <a:srgbClr val="333333"/>
                </a:solidFill>
              </a:rPr>
              <a:t>acestei</a:t>
            </a:r>
            <a:r>
              <a:rPr lang="en-GB" sz="2000" dirty="0">
                <a:solidFill>
                  <a:srgbClr val="333333"/>
                </a:solidFill>
              </a:rPr>
              <a:t> </a:t>
            </a:r>
            <a:r>
              <a:rPr lang="en-GB" sz="2000" dirty="0" err="1">
                <a:solidFill>
                  <a:srgbClr val="333333"/>
                </a:solidFill>
              </a:rPr>
              <a:t>analize</a:t>
            </a:r>
            <a:r>
              <a:rPr lang="en-GB" sz="2000" dirty="0">
                <a:solidFill>
                  <a:srgbClr val="333333"/>
                </a:solidFill>
              </a:rPr>
              <a:t> se </a:t>
            </a:r>
            <a:r>
              <a:rPr lang="en-GB" sz="2000" dirty="0" err="1">
                <a:solidFill>
                  <a:srgbClr val="333333"/>
                </a:solidFill>
              </a:rPr>
              <a:t>va</a:t>
            </a:r>
            <a:r>
              <a:rPr lang="en-GB" sz="2000" dirty="0">
                <a:solidFill>
                  <a:srgbClr val="333333"/>
                </a:solidFill>
              </a:rPr>
              <a:t> </a:t>
            </a:r>
            <a:r>
              <a:rPr lang="en-GB" sz="2000" dirty="0" err="1">
                <a:solidFill>
                  <a:srgbClr val="333333"/>
                </a:solidFill>
              </a:rPr>
              <a:t>incerca</a:t>
            </a:r>
            <a:r>
              <a:rPr lang="en-GB" sz="2000" dirty="0">
                <a:solidFill>
                  <a:srgbClr val="333333"/>
                </a:solidFill>
              </a:rPr>
              <a:t> </a:t>
            </a:r>
            <a:r>
              <a:rPr lang="en-GB" sz="2000" dirty="0" err="1">
                <a:solidFill>
                  <a:srgbClr val="333333"/>
                </a:solidFill>
              </a:rPr>
              <a:t>evidentierea</a:t>
            </a:r>
            <a:r>
              <a:rPr lang="en-GB" sz="2000" dirty="0">
                <a:solidFill>
                  <a:srgbClr val="333333"/>
                </a:solidFill>
              </a:rPr>
              <a:t> </a:t>
            </a:r>
            <a:r>
              <a:rPr lang="en-GB" sz="2000" dirty="0" err="1">
                <a:solidFill>
                  <a:srgbClr val="333333"/>
                </a:solidFill>
              </a:rPr>
              <a:t>activului</a:t>
            </a:r>
            <a:r>
              <a:rPr lang="en-GB" sz="2000" dirty="0">
                <a:solidFill>
                  <a:srgbClr val="333333"/>
                </a:solidFill>
              </a:rPr>
              <a:t> </a:t>
            </a:r>
            <a:r>
              <a:rPr lang="en-GB" sz="2000" dirty="0" err="1">
                <a:solidFill>
                  <a:srgbClr val="333333"/>
                </a:solidFill>
              </a:rPr>
              <a:t>si</a:t>
            </a:r>
            <a:r>
              <a:rPr lang="en-GB" sz="2000" dirty="0">
                <a:solidFill>
                  <a:srgbClr val="333333"/>
                </a:solidFill>
              </a:rPr>
              <a:t> </a:t>
            </a:r>
            <a:r>
              <a:rPr lang="en-GB" sz="2000" dirty="0" err="1">
                <a:solidFill>
                  <a:srgbClr val="333333"/>
                </a:solidFill>
              </a:rPr>
              <a:t>pasivului</a:t>
            </a:r>
            <a:r>
              <a:rPr lang="en-GB" sz="2000" dirty="0">
                <a:solidFill>
                  <a:srgbClr val="333333"/>
                </a:solidFill>
              </a:rPr>
              <a:t> in </a:t>
            </a:r>
            <a:r>
              <a:rPr lang="en-GB" sz="2000" dirty="0" err="1">
                <a:solidFill>
                  <a:srgbClr val="333333"/>
                </a:solidFill>
              </a:rPr>
              <a:t>functie</a:t>
            </a:r>
            <a:r>
              <a:rPr lang="en-GB" sz="2000" dirty="0">
                <a:solidFill>
                  <a:srgbClr val="333333"/>
                </a:solidFill>
              </a:rPr>
              <a:t> de </a:t>
            </a:r>
            <a:r>
              <a:rPr lang="en-GB" sz="2000" dirty="0" err="1">
                <a:solidFill>
                  <a:srgbClr val="333333"/>
                </a:solidFill>
              </a:rPr>
              <a:t>gradele</a:t>
            </a:r>
            <a:r>
              <a:rPr lang="en-GB" sz="2000" dirty="0">
                <a:solidFill>
                  <a:srgbClr val="333333"/>
                </a:solidFill>
              </a:rPr>
              <a:t> de </a:t>
            </a:r>
            <a:r>
              <a:rPr lang="en-GB" sz="2000" dirty="0" err="1">
                <a:solidFill>
                  <a:srgbClr val="333333"/>
                </a:solidFill>
              </a:rPr>
              <a:t>lichiditate</a:t>
            </a:r>
            <a:r>
              <a:rPr lang="en-GB" sz="2000" dirty="0">
                <a:solidFill>
                  <a:srgbClr val="333333"/>
                </a:solidFill>
              </a:rPr>
              <a:t> </a:t>
            </a:r>
            <a:r>
              <a:rPr lang="en-GB" sz="2000" dirty="0" err="1">
                <a:solidFill>
                  <a:srgbClr val="333333"/>
                </a:solidFill>
              </a:rPr>
              <a:t>pe</a:t>
            </a:r>
            <a:r>
              <a:rPr lang="en-GB" sz="2000" dirty="0">
                <a:solidFill>
                  <a:srgbClr val="333333"/>
                </a:solidFill>
              </a:rPr>
              <a:t> care le </a:t>
            </a:r>
            <a:r>
              <a:rPr lang="en-GB" sz="2000" dirty="0" err="1">
                <a:solidFill>
                  <a:srgbClr val="333333"/>
                </a:solidFill>
              </a:rPr>
              <a:t>prezinta</a:t>
            </a:r>
            <a:r>
              <a:rPr lang="en-GB" sz="2000" dirty="0">
                <a:solidFill>
                  <a:srgbClr val="333333"/>
                </a:solidFill>
              </a:rPr>
              <a:t>. </a:t>
            </a:r>
            <a:r>
              <a:rPr lang="en-GB" dirty="0">
                <a:solidFill>
                  <a:srgbClr val="333333"/>
                </a:solidFill>
                <a:latin typeface="Arial"/>
              </a:rPr>
              <a:t> </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47586" y="5535513"/>
            <a:ext cx="1944414" cy="1322487"/>
          </a:xfrm>
          <a:prstGeom prst="rect">
            <a:avLst/>
          </a:prstGeom>
        </p:spPr>
      </p:pic>
    </p:spTree>
    <p:extLst>
      <p:ext uri="{BB962C8B-B14F-4D97-AF65-F5344CB8AC3E}">
        <p14:creationId xmlns:p14="http://schemas.microsoft.com/office/powerpoint/2010/main" val="3861485331"/>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6635" y="771884"/>
            <a:ext cx="11734800" cy="5550088"/>
          </a:xfrm>
        </p:spPr>
        <p:txBody>
          <a:bodyPr>
            <a:normAutofit/>
          </a:bodyPr>
          <a:lstStyle/>
          <a:p>
            <a:pPr algn="just" fontAlgn="base"/>
            <a:r>
              <a:rPr lang="en-GB" sz="2000" dirty="0" err="1" smtClean="0">
                <a:solidFill>
                  <a:srgbClr val="333333"/>
                </a:solidFill>
              </a:rPr>
              <a:t>Diagnosticul</a:t>
            </a:r>
            <a:r>
              <a:rPr lang="en-GB" sz="2000" dirty="0">
                <a:solidFill>
                  <a:srgbClr val="333333"/>
                </a:solidFill>
              </a:rPr>
              <a:t>, </a:t>
            </a:r>
            <a:r>
              <a:rPr lang="en-GB" sz="2000" dirty="0" err="1">
                <a:solidFill>
                  <a:srgbClr val="333333"/>
                </a:solidFill>
              </a:rPr>
              <a:t>ca</a:t>
            </a:r>
            <a:r>
              <a:rPr lang="en-GB" sz="2000" dirty="0">
                <a:solidFill>
                  <a:srgbClr val="333333"/>
                </a:solidFill>
              </a:rPr>
              <a:t> </a:t>
            </a:r>
            <a:r>
              <a:rPr lang="en-GB" sz="2000" dirty="0" err="1">
                <a:solidFill>
                  <a:srgbClr val="333333"/>
                </a:solidFill>
              </a:rPr>
              <a:t>activitate</a:t>
            </a:r>
            <a:r>
              <a:rPr lang="en-GB" sz="2000" dirty="0">
                <a:solidFill>
                  <a:srgbClr val="333333"/>
                </a:solidFill>
              </a:rPr>
              <a:t> din </a:t>
            </a:r>
            <a:r>
              <a:rPr lang="en-GB" sz="2000" dirty="0" err="1">
                <a:solidFill>
                  <a:srgbClr val="333333"/>
                </a:solidFill>
              </a:rPr>
              <a:t>cadrul</a:t>
            </a:r>
            <a:r>
              <a:rPr lang="en-GB" sz="2000" dirty="0">
                <a:solidFill>
                  <a:srgbClr val="333333"/>
                </a:solidFill>
              </a:rPr>
              <a:t> </a:t>
            </a:r>
            <a:r>
              <a:rPr lang="en-GB" sz="2000" dirty="0" err="1">
                <a:solidFill>
                  <a:srgbClr val="333333"/>
                </a:solidFill>
              </a:rPr>
              <a:t>gestionarii</a:t>
            </a:r>
            <a:r>
              <a:rPr lang="en-GB" sz="2000" dirty="0">
                <a:solidFill>
                  <a:srgbClr val="333333"/>
                </a:solidFill>
              </a:rPr>
              <a:t> </a:t>
            </a:r>
            <a:r>
              <a:rPr lang="en-GB" sz="2000" dirty="0" err="1">
                <a:solidFill>
                  <a:srgbClr val="333333"/>
                </a:solidFill>
              </a:rPr>
              <a:t>financiare</a:t>
            </a:r>
            <a:r>
              <a:rPr lang="en-GB" sz="2000" dirty="0">
                <a:solidFill>
                  <a:srgbClr val="333333"/>
                </a:solidFill>
              </a:rPr>
              <a:t> a </a:t>
            </a:r>
            <a:r>
              <a:rPr lang="en-GB" sz="2000" dirty="0" err="1">
                <a:solidFill>
                  <a:srgbClr val="333333"/>
                </a:solidFill>
              </a:rPr>
              <a:t>firmei</a:t>
            </a:r>
            <a:r>
              <a:rPr lang="en-GB" sz="2000" dirty="0">
                <a:solidFill>
                  <a:srgbClr val="333333"/>
                </a:solidFill>
              </a:rPr>
              <a:t>, are </a:t>
            </a:r>
            <a:r>
              <a:rPr lang="en-GB" sz="2000" dirty="0" err="1">
                <a:solidFill>
                  <a:srgbClr val="333333"/>
                </a:solidFill>
              </a:rPr>
              <a:t>drept</a:t>
            </a:r>
            <a:r>
              <a:rPr lang="en-GB" sz="2000" dirty="0">
                <a:solidFill>
                  <a:srgbClr val="333333"/>
                </a:solidFill>
              </a:rPr>
              <a:t> </a:t>
            </a:r>
            <a:r>
              <a:rPr lang="en-GB" sz="2000" dirty="0" err="1">
                <a:solidFill>
                  <a:srgbClr val="333333"/>
                </a:solidFill>
              </a:rPr>
              <a:t>scop</a:t>
            </a:r>
            <a:r>
              <a:rPr lang="en-GB" sz="2000" dirty="0">
                <a:solidFill>
                  <a:srgbClr val="333333"/>
                </a:solidFill>
              </a:rPr>
              <a:t> final </a:t>
            </a:r>
            <a:r>
              <a:rPr lang="en-GB" sz="2000" dirty="0" err="1">
                <a:solidFill>
                  <a:srgbClr val="333333"/>
                </a:solidFill>
              </a:rPr>
              <a:t>evaluarea</a:t>
            </a:r>
            <a:r>
              <a:rPr lang="en-GB" sz="2000" dirty="0">
                <a:solidFill>
                  <a:srgbClr val="333333"/>
                </a:solidFill>
              </a:rPr>
              <a:t> </a:t>
            </a:r>
            <a:r>
              <a:rPr lang="en-GB" sz="2000" dirty="0" err="1">
                <a:solidFill>
                  <a:srgbClr val="333333"/>
                </a:solidFill>
              </a:rPr>
              <a:t>stadiului</a:t>
            </a:r>
            <a:r>
              <a:rPr lang="en-GB" sz="2000" dirty="0">
                <a:solidFill>
                  <a:srgbClr val="333333"/>
                </a:solidFill>
              </a:rPr>
              <a:t> de </a:t>
            </a:r>
            <a:r>
              <a:rPr lang="en-GB" sz="2000" dirty="0" err="1">
                <a:solidFill>
                  <a:srgbClr val="333333"/>
                </a:solidFill>
              </a:rPr>
              <a:t>risc</a:t>
            </a:r>
            <a:r>
              <a:rPr lang="en-GB" sz="2000" dirty="0">
                <a:solidFill>
                  <a:srgbClr val="333333"/>
                </a:solidFill>
              </a:rPr>
              <a:t> al </a:t>
            </a:r>
            <a:r>
              <a:rPr lang="en-GB" sz="2000" dirty="0" err="1">
                <a:solidFill>
                  <a:srgbClr val="333333"/>
                </a:solidFill>
              </a:rPr>
              <a:t>companiei</a:t>
            </a:r>
            <a:r>
              <a:rPr lang="en-GB" sz="2000" dirty="0">
                <a:solidFill>
                  <a:srgbClr val="333333"/>
                </a:solidFill>
              </a:rPr>
              <a:t> </a:t>
            </a:r>
            <a:r>
              <a:rPr lang="en-GB" sz="2000" dirty="0" err="1">
                <a:solidFill>
                  <a:srgbClr val="333333"/>
                </a:solidFill>
              </a:rPr>
              <a:t>prin</a:t>
            </a:r>
            <a:r>
              <a:rPr lang="en-GB" sz="2000" dirty="0">
                <a:solidFill>
                  <a:srgbClr val="333333"/>
                </a:solidFill>
              </a:rPr>
              <a:t> </a:t>
            </a:r>
            <a:r>
              <a:rPr lang="en-GB" sz="2000" dirty="0" err="1">
                <a:solidFill>
                  <a:srgbClr val="333333"/>
                </a:solidFill>
              </a:rPr>
              <a:t>masuratori</a:t>
            </a:r>
            <a:r>
              <a:rPr lang="en-GB" sz="2000" dirty="0">
                <a:solidFill>
                  <a:srgbClr val="333333"/>
                </a:solidFill>
              </a:rPr>
              <a:t> de </a:t>
            </a:r>
            <a:r>
              <a:rPr lang="en-GB" sz="2000" dirty="0" err="1">
                <a:solidFill>
                  <a:srgbClr val="333333"/>
                </a:solidFill>
              </a:rPr>
              <a:t>rentabilitate</a:t>
            </a:r>
            <a:r>
              <a:rPr lang="en-GB" sz="2000" dirty="0">
                <a:solidFill>
                  <a:srgbClr val="333333"/>
                </a:solidFill>
              </a:rPr>
              <a:t> a </a:t>
            </a:r>
            <a:r>
              <a:rPr lang="en-GB" sz="2000" dirty="0" err="1">
                <a:solidFill>
                  <a:srgbClr val="333333"/>
                </a:solidFill>
              </a:rPr>
              <a:t>capitalurilor</a:t>
            </a:r>
            <a:r>
              <a:rPr lang="en-GB" sz="2000" dirty="0">
                <a:solidFill>
                  <a:srgbClr val="333333"/>
                </a:solidFill>
              </a:rPr>
              <a:t> </a:t>
            </a:r>
            <a:r>
              <a:rPr lang="en-GB" sz="2000" dirty="0" err="1">
                <a:solidFill>
                  <a:srgbClr val="333333"/>
                </a:solidFill>
              </a:rPr>
              <a:t>si</a:t>
            </a:r>
            <a:r>
              <a:rPr lang="en-GB" sz="2000" dirty="0">
                <a:solidFill>
                  <a:srgbClr val="333333"/>
                </a:solidFill>
              </a:rPr>
              <a:t> </a:t>
            </a:r>
            <a:r>
              <a:rPr lang="en-GB" sz="2000" dirty="0" err="1">
                <a:solidFill>
                  <a:srgbClr val="333333"/>
                </a:solidFill>
              </a:rPr>
              <a:t>evaluarea</a:t>
            </a:r>
            <a:r>
              <a:rPr lang="en-GB" sz="2000" dirty="0">
                <a:solidFill>
                  <a:srgbClr val="333333"/>
                </a:solidFill>
              </a:rPr>
              <a:t> </a:t>
            </a:r>
            <a:r>
              <a:rPr lang="en-GB" sz="2000" dirty="0" err="1">
                <a:solidFill>
                  <a:srgbClr val="333333"/>
                </a:solidFill>
              </a:rPr>
              <a:t>factorilor</a:t>
            </a:r>
            <a:r>
              <a:rPr lang="en-GB" sz="2000" dirty="0">
                <a:solidFill>
                  <a:srgbClr val="333333"/>
                </a:solidFill>
              </a:rPr>
              <a:t> de </a:t>
            </a:r>
            <a:r>
              <a:rPr lang="en-GB" sz="2000" dirty="0" err="1">
                <a:solidFill>
                  <a:srgbClr val="333333"/>
                </a:solidFill>
              </a:rPr>
              <a:t>echilibru</a:t>
            </a:r>
            <a:r>
              <a:rPr lang="en-GB" sz="2000" dirty="0">
                <a:solidFill>
                  <a:srgbClr val="333333"/>
                </a:solidFill>
              </a:rPr>
              <a:t> economic </a:t>
            </a:r>
            <a:r>
              <a:rPr lang="en-GB" sz="2000" dirty="0" err="1">
                <a:solidFill>
                  <a:srgbClr val="333333"/>
                </a:solidFill>
              </a:rPr>
              <a:t>si</a:t>
            </a:r>
            <a:r>
              <a:rPr lang="en-GB" sz="2000" dirty="0">
                <a:solidFill>
                  <a:srgbClr val="333333"/>
                </a:solidFill>
              </a:rPr>
              <a:t> </a:t>
            </a:r>
            <a:r>
              <a:rPr lang="en-GB" sz="2000" dirty="0" err="1">
                <a:solidFill>
                  <a:srgbClr val="333333"/>
                </a:solidFill>
              </a:rPr>
              <a:t>financiar</a:t>
            </a:r>
            <a:r>
              <a:rPr lang="en-GB" sz="2000" dirty="0">
                <a:solidFill>
                  <a:srgbClr val="333333"/>
                </a:solidFill>
              </a:rPr>
              <a:t>. </a:t>
            </a:r>
          </a:p>
          <a:p>
            <a:pPr algn="just" fontAlgn="base"/>
            <a:r>
              <a:rPr lang="en-GB" sz="2000" dirty="0" err="1">
                <a:solidFill>
                  <a:srgbClr val="333333"/>
                </a:solidFill>
              </a:rPr>
              <a:t>Diagnosticarea</a:t>
            </a:r>
            <a:r>
              <a:rPr lang="en-GB" sz="2000" dirty="0">
                <a:solidFill>
                  <a:srgbClr val="333333"/>
                </a:solidFill>
              </a:rPr>
              <a:t> </a:t>
            </a:r>
            <a:r>
              <a:rPr lang="en-GB" sz="2000" dirty="0" err="1">
                <a:solidFill>
                  <a:srgbClr val="333333"/>
                </a:solidFill>
              </a:rPr>
              <a:t>rentabilitatii</a:t>
            </a:r>
            <a:r>
              <a:rPr lang="en-GB" sz="2000" dirty="0">
                <a:solidFill>
                  <a:srgbClr val="333333"/>
                </a:solidFill>
              </a:rPr>
              <a:t> </a:t>
            </a:r>
            <a:r>
              <a:rPr lang="en-GB" sz="2000" dirty="0" err="1">
                <a:solidFill>
                  <a:srgbClr val="333333"/>
                </a:solidFill>
              </a:rPr>
              <a:t>unei</a:t>
            </a:r>
            <a:r>
              <a:rPr lang="en-GB" sz="2000" dirty="0">
                <a:solidFill>
                  <a:srgbClr val="333333"/>
                </a:solidFill>
              </a:rPr>
              <a:t> </a:t>
            </a:r>
            <a:r>
              <a:rPr lang="en-GB" sz="2000" dirty="0" err="1">
                <a:solidFill>
                  <a:srgbClr val="333333"/>
                </a:solidFill>
              </a:rPr>
              <a:t>firme</a:t>
            </a:r>
            <a:r>
              <a:rPr lang="en-GB" sz="2000" dirty="0">
                <a:solidFill>
                  <a:srgbClr val="333333"/>
                </a:solidFill>
              </a:rPr>
              <a:t> </a:t>
            </a:r>
            <a:r>
              <a:rPr lang="en-GB" sz="2000" dirty="0" err="1">
                <a:solidFill>
                  <a:srgbClr val="333333"/>
                </a:solidFill>
              </a:rPr>
              <a:t>este</a:t>
            </a:r>
            <a:r>
              <a:rPr lang="en-GB" sz="2000" dirty="0">
                <a:solidFill>
                  <a:srgbClr val="333333"/>
                </a:solidFill>
              </a:rPr>
              <a:t> de </a:t>
            </a:r>
            <a:r>
              <a:rPr lang="en-GB" sz="2000" dirty="0" err="1">
                <a:solidFill>
                  <a:srgbClr val="333333"/>
                </a:solidFill>
              </a:rPr>
              <a:t>fapt</a:t>
            </a:r>
            <a:r>
              <a:rPr lang="en-GB" sz="2000" dirty="0">
                <a:solidFill>
                  <a:srgbClr val="333333"/>
                </a:solidFill>
              </a:rPr>
              <a:t> un </a:t>
            </a:r>
            <a:r>
              <a:rPr lang="en-GB" sz="2000" dirty="0" err="1">
                <a:solidFill>
                  <a:srgbClr val="333333"/>
                </a:solidFill>
              </a:rPr>
              <a:t>ansamblu</a:t>
            </a:r>
            <a:r>
              <a:rPr lang="en-GB" sz="2000" dirty="0">
                <a:solidFill>
                  <a:srgbClr val="333333"/>
                </a:solidFill>
              </a:rPr>
              <a:t> de </a:t>
            </a:r>
            <a:r>
              <a:rPr lang="en-GB" sz="2000" dirty="0" err="1">
                <a:solidFill>
                  <a:srgbClr val="333333"/>
                </a:solidFill>
              </a:rPr>
              <a:t>rapoarte</a:t>
            </a:r>
            <a:r>
              <a:rPr lang="en-GB" sz="2000" dirty="0">
                <a:solidFill>
                  <a:srgbClr val="333333"/>
                </a:solidFill>
              </a:rPr>
              <a:t> care </a:t>
            </a:r>
            <a:r>
              <a:rPr lang="en-GB" sz="2000" dirty="0" err="1">
                <a:solidFill>
                  <a:srgbClr val="333333"/>
                </a:solidFill>
              </a:rPr>
              <a:t>ilustreaza</a:t>
            </a:r>
            <a:r>
              <a:rPr lang="en-GB" sz="2000" dirty="0">
                <a:solidFill>
                  <a:srgbClr val="333333"/>
                </a:solidFill>
              </a:rPr>
              <a:t> </a:t>
            </a:r>
            <a:r>
              <a:rPr lang="en-GB" sz="2000" dirty="0" err="1">
                <a:solidFill>
                  <a:srgbClr val="333333"/>
                </a:solidFill>
              </a:rPr>
              <a:t>eficienta</a:t>
            </a:r>
            <a:r>
              <a:rPr lang="en-GB" sz="2000" dirty="0">
                <a:solidFill>
                  <a:srgbClr val="333333"/>
                </a:solidFill>
              </a:rPr>
              <a:t> </a:t>
            </a:r>
            <a:r>
              <a:rPr lang="en-GB" sz="2000" dirty="0" err="1">
                <a:solidFill>
                  <a:srgbClr val="333333"/>
                </a:solidFill>
              </a:rPr>
              <a:t>activitatii</a:t>
            </a:r>
            <a:r>
              <a:rPr lang="en-GB" sz="2000" dirty="0">
                <a:solidFill>
                  <a:srgbClr val="333333"/>
                </a:solidFill>
              </a:rPr>
              <a:t> </a:t>
            </a:r>
            <a:r>
              <a:rPr lang="en-GB" sz="2000" dirty="0" err="1">
                <a:solidFill>
                  <a:srgbClr val="333333"/>
                </a:solidFill>
              </a:rPr>
              <a:t>companiei</a:t>
            </a:r>
            <a:r>
              <a:rPr lang="en-GB" sz="2000" dirty="0">
                <a:solidFill>
                  <a:srgbClr val="333333"/>
                </a:solidFill>
              </a:rPr>
              <a:t>. </a:t>
            </a:r>
            <a:r>
              <a:rPr lang="en-GB" sz="2000" dirty="0" err="1">
                <a:solidFill>
                  <a:srgbClr val="333333"/>
                </a:solidFill>
              </a:rPr>
              <a:t>Acest</a:t>
            </a:r>
            <a:r>
              <a:rPr lang="en-GB" sz="2000" dirty="0">
                <a:solidFill>
                  <a:srgbClr val="333333"/>
                </a:solidFill>
              </a:rPr>
              <a:t> </a:t>
            </a:r>
            <a:r>
              <a:rPr lang="en-GB" sz="2000" dirty="0" err="1">
                <a:solidFill>
                  <a:srgbClr val="333333"/>
                </a:solidFill>
              </a:rPr>
              <a:t>ansamblu</a:t>
            </a:r>
            <a:r>
              <a:rPr lang="en-GB" sz="2000" dirty="0">
                <a:solidFill>
                  <a:srgbClr val="333333"/>
                </a:solidFill>
              </a:rPr>
              <a:t> </a:t>
            </a:r>
            <a:r>
              <a:rPr lang="en-GB" sz="2000" dirty="0" err="1">
                <a:solidFill>
                  <a:srgbClr val="333333"/>
                </a:solidFill>
              </a:rPr>
              <a:t>cuprinde</a:t>
            </a:r>
            <a:r>
              <a:rPr lang="en-GB" sz="2000" dirty="0">
                <a:solidFill>
                  <a:srgbClr val="333333"/>
                </a:solidFill>
              </a:rPr>
              <a:t> rate de </a:t>
            </a:r>
            <a:r>
              <a:rPr lang="en-GB" sz="2000" dirty="0" err="1">
                <a:solidFill>
                  <a:srgbClr val="333333"/>
                </a:solidFill>
              </a:rPr>
              <a:t>marja</a:t>
            </a:r>
            <a:r>
              <a:rPr lang="en-GB" sz="2000" dirty="0">
                <a:solidFill>
                  <a:srgbClr val="333333"/>
                </a:solidFill>
              </a:rPr>
              <a:t>, rate de </a:t>
            </a:r>
            <a:r>
              <a:rPr lang="en-GB" sz="2000" dirty="0" err="1">
                <a:solidFill>
                  <a:srgbClr val="333333"/>
                </a:solidFill>
              </a:rPr>
              <a:t>rotatie</a:t>
            </a:r>
            <a:r>
              <a:rPr lang="en-GB" sz="2000" dirty="0">
                <a:solidFill>
                  <a:srgbClr val="333333"/>
                </a:solidFill>
              </a:rPr>
              <a:t> </a:t>
            </a:r>
            <a:r>
              <a:rPr lang="en-GB" sz="2000" dirty="0" err="1">
                <a:solidFill>
                  <a:srgbClr val="333333"/>
                </a:solidFill>
              </a:rPr>
              <a:t>si</a:t>
            </a:r>
            <a:r>
              <a:rPr lang="en-GB" sz="2000" dirty="0">
                <a:solidFill>
                  <a:srgbClr val="333333"/>
                </a:solidFill>
              </a:rPr>
              <a:t> rate de </a:t>
            </a:r>
            <a:r>
              <a:rPr lang="en-GB" sz="2000" dirty="0" err="1">
                <a:solidFill>
                  <a:srgbClr val="333333"/>
                </a:solidFill>
              </a:rPr>
              <a:t>structura</a:t>
            </a:r>
            <a:r>
              <a:rPr lang="en-GB" sz="2000" dirty="0">
                <a:solidFill>
                  <a:srgbClr val="333333"/>
                </a:solidFill>
              </a:rPr>
              <a:t> a </a:t>
            </a:r>
            <a:r>
              <a:rPr lang="en-GB" sz="2000" dirty="0" err="1">
                <a:solidFill>
                  <a:srgbClr val="333333"/>
                </a:solidFill>
              </a:rPr>
              <a:t>capitalurilor</a:t>
            </a:r>
            <a:r>
              <a:rPr lang="en-GB" sz="2000" dirty="0">
                <a:solidFill>
                  <a:srgbClr val="333333"/>
                </a:solidFill>
              </a:rPr>
              <a:t>. </a:t>
            </a:r>
          </a:p>
          <a:p>
            <a:pPr algn="just" fontAlgn="base"/>
            <a:r>
              <a:rPr lang="en-GB" sz="2000" dirty="0">
                <a:solidFill>
                  <a:srgbClr val="333333"/>
                </a:solidFill>
              </a:rPr>
              <a:t>Rata de </a:t>
            </a:r>
            <a:r>
              <a:rPr lang="en-GB" sz="2000" dirty="0" err="1">
                <a:solidFill>
                  <a:srgbClr val="333333"/>
                </a:solidFill>
              </a:rPr>
              <a:t>marja</a:t>
            </a:r>
            <a:r>
              <a:rPr lang="en-GB" sz="2000" dirty="0">
                <a:solidFill>
                  <a:srgbClr val="333333"/>
                </a:solidFill>
              </a:rPr>
              <a:t> </a:t>
            </a:r>
            <a:r>
              <a:rPr lang="en-GB" sz="2000" dirty="0" err="1">
                <a:solidFill>
                  <a:srgbClr val="333333"/>
                </a:solidFill>
              </a:rPr>
              <a:t>sau</a:t>
            </a:r>
            <a:r>
              <a:rPr lang="en-GB" sz="2000" dirty="0">
                <a:solidFill>
                  <a:srgbClr val="333333"/>
                </a:solidFill>
              </a:rPr>
              <a:t>, </a:t>
            </a:r>
            <a:r>
              <a:rPr lang="en-GB" sz="2000" dirty="0" err="1">
                <a:solidFill>
                  <a:srgbClr val="333333"/>
                </a:solidFill>
              </a:rPr>
              <a:t>asa</a:t>
            </a:r>
            <a:r>
              <a:rPr lang="en-GB" sz="2000" dirty="0">
                <a:solidFill>
                  <a:srgbClr val="333333"/>
                </a:solidFill>
              </a:rPr>
              <a:t> cum </a:t>
            </a:r>
            <a:r>
              <a:rPr lang="en-GB" sz="2000" dirty="0" err="1">
                <a:solidFill>
                  <a:srgbClr val="333333"/>
                </a:solidFill>
              </a:rPr>
              <a:t>mai</a:t>
            </a:r>
            <a:r>
              <a:rPr lang="en-GB" sz="2000" dirty="0">
                <a:solidFill>
                  <a:srgbClr val="333333"/>
                </a:solidFill>
              </a:rPr>
              <a:t> </a:t>
            </a:r>
            <a:r>
              <a:rPr lang="en-GB" sz="2000" dirty="0" err="1">
                <a:solidFill>
                  <a:srgbClr val="333333"/>
                </a:solidFill>
              </a:rPr>
              <a:t>este</a:t>
            </a:r>
            <a:r>
              <a:rPr lang="en-GB" sz="2000" dirty="0">
                <a:solidFill>
                  <a:srgbClr val="333333"/>
                </a:solidFill>
              </a:rPr>
              <a:t> </a:t>
            </a:r>
            <a:r>
              <a:rPr lang="en-GB" sz="2000" dirty="0" err="1">
                <a:solidFill>
                  <a:srgbClr val="333333"/>
                </a:solidFill>
              </a:rPr>
              <a:t>denumita</a:t>
            </a:r>
            <a:r>
              <a:rPr lang="en-GB" sz="2000" dirty="0">
                <a:solidFill>
                  <a:srgbClr val="333333"/>
                </a:solidFill>
              </a:rPr>
              <a:t>, rata de </a:t>
            </a:r>
            <a:r>
              <a:rPr lang="en-GB" sz="2000" dirty="0" err="1">
                <a:solidFill>
                  <a:srgbClr val="333333"/>
                </a:solidFill>
              </a:rPr>
              <a:t>rentabilitate</a:t>
            </a:r>
            <a:r>
              <a:rPr lang="en-GB" sz="2000" dirty="0">
                <a:solidFill>
                  <a:srgbClr val="333333"/>
                </a:solidFill>
              </a:rPr>
              <a:t> </a:t>
            </a:r>
            <a:r>
              <a:rPr lang="en-GB" sz="2000" dirty="0" err="1">
                <a:solidFill>
                  <a:srgbClr val="333333"/>
                </a:solidFill>
              </a:rPr>
              <a:t>comerciala</a:t>
            </a:r>
            <a:r>
              <a:rPr lang="en-GB" sz="2000" dirty="0">
                <a:solidFill>
                  <a:srgbClr val="333333"/>
                </a:solidFill>
              </a:rPr>
              <a:t>, </a:t>
            </a:r>
            <a:r>
              <a:rPr lang="en-GB" sz="2000" dirty="0" err="1">
                <a:solidFill>
                  <a:srgbClr val="333333"/>
                </a:solidFill>
              </a:rPr>
              <a:t>indica</a:t>
            </a:r>
            <a:r>
              <a:rPr lang="en-GB" sz="2000" dirty="0">
                <a:solidFill>
                  <a:srgbClr val="333333"/>
                </a:solidFill>
              </a:rPr>
              <a:t> </a:t>
            </a:r>
            <a:r>
              <a:rPr lang="en-GB" sz="2000" dirty="0" err="1">
                <a:solidFill>
                  <a:srgbClr val="333333"/>
                </a:solidFill>
              </a:rPr>
              <a:t>gradul</a:t>
            </a:r>
            <a:r>
              <a:rPr lang="en-GB" sz="2000" dirty="0">
                <a:solidFill>
                  <a:srgbClr val="333333"/>
                </a:solidFill>
              </a:rPr>
              <a:t> de </a:t>
            </a:r>
            <a:r>
              <a:rPr lang="en-GB" sz="2000" dirty="0" err="1">
                <a:solidFill>
                  <a:srgbClr val="333333"/>
                </a:solidFill>
              </a:rPr>
              <a:t>profitabilitate</a:t>
            </a:r>
            <a:r>
              <a:rPr lang="en-GB" sz="2000" dirty="0">
                <a:solidFill>
                  <a:srgbClr val="333333"/>
                </a:solidFill>
              </a:rPr>
              <a:t> </a:t>
            </a:r>
            <a:r>
              <a:rPr lang="en-GB" sz="2000" dirty="0" err="1">
                <a:solidFill>
                  <a:srgbClr val="333333"/>
                </a:solidFill>
              </a:rPr>
              <a:t>raportat</a:t>
            </a:r>
            <a:r>
              <a:rPr lang="en-GB" sz="2000" dirty="0">
                <a:solidFill>
                  <a:srgbClr val="333333"/>
                </a:solidFill>
              </a:rPr>
              <a:t> la </a:t>
            </a:r>
            <a:r>
              <a:rPr lang="en-GB" sz="2000" dirty="0" err="1">
                <a:solidFill>
                  <a:srgbClr val="333333"/>
                </a:solidFill>
              </a:rPr>
              <a:t>cifra</a:t>
            </a:r>
            <a:r>
              <a:rPr lang="en-GB" sz="2000" dirty="0">
                <a:solidFill>
                  <a:srgbClr val="333333"/>
                </a:solidFill>
              </a:rPr>
              <a:t> </a:t>
            </a:r>
            <a:r>
              <a:rPr lang="en-GB" sz="2000" dirty="0" err="1">
                <a:solidFill>
                  <a:srgbClr val="333333"/>
                </a:solidFill>
              </a:rPr>
              <a:t>totala</a:t>
            </a:r>
            <a:r>
              <a:rPr lang="en-GB" sz="2000" dirty="0">
                <a:solidFill>
                  <a:srgbClr val="333333"/>
                </a:solidFill>
              </a:rPr>
              <a:t> de </a:t>
            </a:r>
            <a:r>
              <a:rPr lang="en-GB" sz="2000" dirty="0" err="1">
                <a:solidFill>
                  <a:srgbClr val="333333"/>
                </a:solidFill>
              </a:rPr>
              <a:t>afaceri</a:t>
            </a:r>
            <a:r>
              <a:rPr lang="en-GB" sz="2000" dirty="0">
                <a:solidFill>
                  <a:srgbClr val="333333"/>
                </a:solidFill>
              </a:rPr>
              <a:t>, cu </a:t>
            </a:r>
            <a:r>
              <a:rPr lang="en-GB" sz="2000" dirty="0" err="1">
                <a:solidFill>
                  <a:srgbClr val="333333"/>
                </a:solidFill>
              </a:rPr>
              <a:t>alte</a:t>
            </a:r>
            <a:r>
              <a:rPr lang="en-GB" sz="2000" dirty="0">
                <a:solidFill>
                  <a:srgbClr val="333333"/>
                </a:solidFill>
              </a:rPr>
              <a:t> </a:t>
            </a:r>
            <a:r>
              <a:rPr lang="en-GB" sz="2000" dirty="0" err="1">
                <a:solidFill>
                  <a:srgbClr val="333333"/>
                </a:solidFill>
              </a:rPr>
              <a:t>cuvinte</a:t>
            </a:r>
            <a:r>
              <a:rPr lang="en-GB" sz="2000" dirty="0">
                <a:solidFill>
                  <a:srgbClr val="333333"/>
                </a:solidFill>
              </a:rPr>
              <a:t>, la </a:t>
            </a:r>
            <a:r>
              <a:rPr lang="en-GB" sz="2000" dirty="0" err="1">
                <a:solidFill>
                  <a:srgbClr val="333333"/>
                </a:solidFill>
              </a:rPr>
              <a:t>intreaga</a:t>
            </a:r>
            <a:r>
              <a:rPr lang="en-GB" sz="2000" dirty="0">
                <a:solidFill>
                  <a:srgbClr val="333333"/>
                </a:solidFill>
              </a:rPr>
              <a:t> </a:t>
            </a:r>
            <a:r>
              <a:rPr lang="en-GB" sz="2000" dirty="0" err="1">
                <a:solidFill>
                  <a:srgbClr val="333333"/>
                </a:solidFill>
              </a:rPr>
              <a:t>activitate</a:t>
            </a:r>
            <a:r>
              <a:rPr lang="en-GB" sz="2000" dirty="0">
                <a:solidFill>
                  <a:srgbClr val="333333"/>
                </a:solidFill>
              </a:rPr>
              <a:t> de </a:t>
            </a:r>
            <a:r>
              <a:rPr lang="en-GB" sz="2000" dirty="0" err="1">
                <a:solidFill>
                  <a:srgbClr val="333333"/>
                </a:solidFill>
              </a:rPr>
              <a:t>natura</a:t>
            </a:r>
            <a:r>
              <a:rPr lang="en-GB" sz="2000" dirty="0">
                <a:solidFill>
                  <a:srgbClr val="333333"/>
                </a:solidFill>
              </a:rPr>
              <a:t> </a:t>
            </a:r>
            <a:r>
              <a:rPr lang="en-GB" sz="2000" dirty="0" err="1">
                <a:solidFill>
                  <a:srgbClr val="333333"/>
                </a:solidFill>
              </a:rPr>
              <a:t>comerciala</a:t>
            </a:r>
            <a:r>
              <a:rPr lang="en-GB" sz="2000" dirty="0">
                <a:solidFill>
                  <a:srgbClr val="333333"/>
                </a:solidFill>
              </a:rPr>
              <a:t>.  </a:t>
            </a:r>
          </a:p>
          <a:p>
            <a:pPr algn="just" fontAlgn="base"/>
            <a:r>
              <a:rPr lang="en-GB" sz="2000" dirty="0">
                <a:solidFill>
                  <a:srgbClr val="333333"/>
                </a:solidFill>
              </a:rPr>
              <a:t>Rata de </a:t>
            </a:r>
            <a:r>
              <a:rPr lang="en-GB" sz="2000" dirty="0" err="1">
                <a:solidFill>
                  <a:srgbClr val="333333"/>
                </a:solidFill>
              </a:rPr>
              <a:t>rotatie</a:t>
            </a:r>
            <a:r>
              <a:rPr lang="en-GB" sz="2000" dirty="0">
                <a:solidFill>
                  <a:srgbClr val="333333"/>
                </a:solidFill>
              </a:rPr>
              <a:t> </a:t>
            </a:r>
            <a:r>
              <a:rPr lang="en-GB" sz="2000" dirty="0" err="1">
                <a:solidFill>
                  <a:srgbClr val="333333"/>
                </a:solidFill>
              </a:rPr>
              <a:t>este</a:t>
            </a:r>
            <a:r>
              <a:rPr lang="en-GB" sz="2000" dirty="0">
                <a:solidFill>
                  <a:srgbClr val="333333"/>
                </a:solidFill>
              </a:rPr>
              <a:t> un indicator care </a:t>
            </a:r>
            <a:r>
              <a:rPr lang="en-GB" sz="2000" dirty="0" err="1">
                <a:solidFill>
                  <a:srgbClr val="333333"/>
                </a:solidFill>
              </a:rPr>
              <a:t>ilustreaza</a:t>
            </a:r>
            <a:r>
              <a:rPr lang="en-GB" sz="2000" dirty="0">
                <a:solidFill>
                  <a:srgbClr val="333333"/>
                </a:solidFill>
              </a:rPr>
              <a:t> </a:t>
            </a:r>
            <a:r>
              <a:rPr lang="en-GB" sz="2000" dirty="0" err="1">
                <a:solidFill>
                  <a:srgbClr val="333333"/>
                </a:solidFill>
              </a:rPr>
              <a:t>masura</a:t>
            </a:r>
            <a:r>
              <a:rPr lang="en-GB" sz="2000" dirty="0">
                <a:solidFill>
                  <a:srgbClr val="333333"/>
                </a:solidFill>
              </a:rPr>
              <a:t> in care </a:t>
            </a:r>
            <a:r>
              <a:rPr lang="en-GB" sz="2000" dirty="0" err="1">
                <a:solidFill>
                  <a:srgbClr val="333333"/>
                </a:solidFill>
              </a:rPr>
              <a:t>activele</a:t>
            </a:r>
            <a:r>
              <a:rPr lang="en-GB" sz="2000" dirty="0">
                <a:solidFill>
                  <a:srgbClr val="333333"/>
                </a:solidFill>
              </a:rPr>
              <a:t> </a:t>
            </a:r>
            <a:r>
              <a:rPr lang="en-GB" sz="2000" dirty="0" err="1">
                <a:solidFill>
                  <a:srgbClr val="333333"/>
                </a:solidFill>
              </a:rPr>
              <a:t>intreprinderii</a:t>
            </a:r>
            <a:r>
              <a:rPr lang="en-GB" sz="2000" dirty="0">
                <a:solidFill>
                  <a:srgbClr val="333333"/>
                </a:solidFill>
              </a:rPr>
              <a:t> </a:t>
            </a:r>
            <a:r>
              <a:rPr lang="en-GB" sz="2000" dirty="0" err="1">
                <a:solidFill>
                  <a:srgbClr val="333333"/>
                </a:solidFill>
              </a:rPr>
              <a:t>sunt</a:t>
            </a:r>
            <a:r>
              <a:rPr lang="en-GB" sz="2000" dirty="0">
                <a:solidFill>
                  <a:srgbClr val="333333"/>
                </a:solidFill>
              </a:rPr>
              <a:t> </a:t>
            </a:r>
            <a:r>
              <a:rPr lang="en-GB" sz="2000" dirty="0" err="1">
                <a:solidFill>
                  <a:srgbClr val="333333"/>
                </a:solidFill>
              </a:rPr>
              <a:t>utilizate</a:t>
            </a:r>
            <a:r>
              <a:rPr lang="en-GB" sz="2000" dirty="0">
                <a:solidFill>
                  <a:srgbClr val="333333"/>
                </a:solidFill>
              </a:rPr>
              <a:t> </a:t>
            </a:r>
            <a:r>
              <a:rPr lang="en-GB" sz="2000" dirty="0" err="1">
                <a:solidFill>
                  <a:srgbClr val="333333"/>
                </a:solidFill>
              </a:rPr>
              <a:t>pentru</a:t>
            </a:r>
            <a:r>
              <a:rPr lang="en-GB" sz="2000" dirty="0">
                <a:solidFill>
                  <a:srgbClr val="333333"/>
                </a:solidFill>
              </a:rPr>
              <a:t> </a:t>
            </a:r>
            <a:r>
              <a:rPr lang="en-GB" sz="2000" dirty="0" err="1">
                <a:solidFill>
                  <a:srgbClr val="333333"/>
                </a:solidFill>
              </a:rPr>
              <a:t>cresterea</a:t>
            </a:r>
            <a:r>
              <a:rPr lang="en-GB" sz="2000" dirty="0">
                <a:solidFill>
                  <a:srgbClr val="333333"/>
                </a:solidFill>
              </a:rPr>
              <a:t> </a:t>
            </a:r>
            <a:r>
              <a:rPr lang="en-GB" sz="2000" dirty="0" err="1">
                <a:solidFill>
                  <a:srgbClr val="333333"/>
                </a:solidFill>
              </a:rPr>
              <a:t>cifrei</a:t>
            </a:r>
            <a:r>
              <a:rPr lang="en-GB" sz="2000" dirty="0">
                <a:solidFill>
                  <a:srgbClr val="333333"/>
                </a:solidFill>
              </a:rPr>
              <a:t> de </a:t>
            </a:r>
            <a:r>
              <a:rPr lang="en-GB" sz="2000" dirty="0" err="1">
                <a:solidFill>
                  <a:srgbClr val="333333"/>
                </a:solidFill>
              </a:rPr>
              <a:t>afaceri</a:t>
            </a:r>
            <a:r>
              <a:rPr lang="en-GB" sz="2000" dirty="0">
                <a:solidFill>
                  <a:srgbClr val="333333"/>
                </a:solidFill>
              </a:rPr>
              <a:t>, </a:t>
            </a:r>
            <a:r>
              <a:rPr lang="en-GB" sz="2000" dirty="0" err="1">
                <a:solidFill>
                  <a:srgbClr val="333333"/>
                </a:solidFill>
              </a:rPr>
              <a:t>iar</a:t>
            </a:r>
            <a:r>
              <a:rPr lang="en-GB" sz="2000" dirty="0">
                <a:solidFill>
                  <a:srgbClr val="333333"/>
                </a:solidFill>
              </a:rPr>
              <a:t> </a:t>
            </a:r>
            <a:r>
              <a:rPr lang="en-GB" sz="2000" dirty="0" err="1">
                <a:solidFill>
                  <a:srgbClr val="333333"/>
                </a:solidFill>
              </a:rPr>
              <a:t>ratele</a:t>
            </a:r>
            <a:r>
              <a:rPr lang="en-GB" sz="2000" dirty="0">
                <a:solidFill>
                  <a:srgbClr val="333333"/>
                </a:solidFill>
              </a:rPr>
              <a:t> de </a:t>
            </a:r>
            <a:r>
              <a:rPr lang="en-GB" sz="2000" dirty="0" err="1">
                <a:solidFill>
                  <a:srgbClr val="333333"/>
                </a:solidFill>
              </a:rPr>
              <a:t>structura</a:t>
            </a:r>
            <a:r>
              <a:rPr lang="en-GB" sz="2000" dirty="0">
                <a:solidFill>
                  <a:srgbClr val="333333"/>
                </a:solidFill>
              </a:rPr>
              <a:t> a </a:t>
            </a:r>
            <a:r>
              <a:rPr lang="en-GB" sz="2000" dirty="0" err="1">
                <a:solidFill>
                  <a:srgbClr val="333333"/>
                </a:solidFill>
              </a:rPr>
              <a:t>capitalurilor</a:t>
            </a:r>
            <a:r>
              <a:rPr lang="en-GB" sz="2000" dirty="0">
                <a:solidFill>
                  <a:srgbClr val="333333"/>
                </a:solidFill>
              </a:rPr>
              <a:t> </a:t>
            </a:r>
            <a:r>
              <a:rPr lang="en-GB" sz="2000" dirty="0" err="1">
                <a:solidFill>
                  <a:srgbClr val="333333"/>
                </a:solidFill>
              </a:rPr>
              <a:t>indica</a:t>
            </a:r>
            <a:r>
              <a:rPr lang="en-GB" sz="2000" dirty="0">
                <a:solidFill>
                  <a:srgbClr val="333333"/>
                </a:solidFill>
              </a:rPr>
              <a:t> </a:t>
            </a:r>
            <a:r>
              <a:rPr lang="en-GB" sz="2000" dirty="0" err="1">
                <a:solidFill>
                  <a:srgbClr val="333333"/>
                </a:solidFill>
              </a:rPr>
              <a:t>echilibrul</a:t>
            </a:r>
            <a:r>
              <a:rPr lang="en-GB" sz="2000" dirty="0">
                <a:solidFill>
                  <a:srgbClr val="333333"/>
                </a:solidFill>
              </a:rPr>
              <a:t> </a:t>
            </a:r>
            <a:r>
              <a:rPr lang="en-GB" sz="2000" dirty="0" err="1">
                <a:solidFill>
                  <a:srgbClr val="333333"/>
                </a:solidFill>
              </a:rPr>
              <a:t>intre</a:t>
            </a:r>
            <a:r>
              <a:rPr lang="en-GB" sz="2000" dirty="0">
                <a:solidFill>
                  <a:srgbClr val="333333"/>
                </a:solidFill>
              </a:rPr>
              <a:t> </a:t>
            </a:r>
            <a:r>
              <a:rPr lang="en-GB" sz="2000" dirty="0" err="1">
                <a:solidFill>
                  <a:srgbClr val="333333"/>
                </a:solidFill>
              </a:rPr>
              <a:t>capitalul</a:t>
            </a:r>
            <a:r>
              <a:rPr lang="en-GB" sz="2000" dirty="0">
                <a:solidFill>
                  <a:srgbClr val="333333"/>
                </a:solidFill>
              </a:rPr>
              <a:t> </a:t>
            </a:r>
            <a:r>
              <a:rPr lang="en-GB" sz="2000" dirty="0" err="1">
                <a:solidFill>
                  <a:srgbClr val="333333"/>
                </a:solidFill>
              </a:rPr>
              <a:t>atras</a:t>
            </a:r>
            <a:r>
              <a:rPr lang="en-GB" sz="2000" dirty="0">
                <a:solidFill>
                  <a:srgbClr val="333333"/>
                </a:solidFill>
              </a:rPr>
              <a:t> </a:t>
            </a:r>
            <a:r>
              <a:rPr lang="en-GB" sz="2000" dirty="0" err="1">
                <a:solidFill>
                  <a:srgbClr val="333333"/>
                </a:solidFill>
              </a:rPr>
              <a:t>si</a:t>
            </a:r>
            <a:r>
              <a:rPr lang="en-GB" sz="2000" dirty="0">
                <a:solidFill>
                  <a:srgbClr val="333333"/>
                </a:solidFill>
              </a:rPr>
              <a:t> </a:t>
            </a:r>
            <a:r>
              <a:rPr lang="en-GB" sz="2000" dirty="0" err="1">
                <a:solidFill>
                  <a:srgbClr val="333333"/>
                </a:solidFill>
              </a:rPr>
              <a:t>obligatiile</a:t>
            </a:r>
            <a:r>
              <a:rPr lang="en-GB" sz="2000" dirty="0">
                <a:solidFill>
                  <a:srgbClr val="333333"/>
                </a:solidFill>
              </a:rPr>
              <a:t> care </a:t>
            </a:r>
            <a:r>
              <a:rPr lang="en-GB" sz="2000" dirty="0" err="1">
                <a:solidFill>
                  <a:srgbClr val="333333"/>
                </a:solidFill>
              </a:rPr>
              <a:t>rezulta</a:t>
            </a:r>
            <a:r>
              <a:rPr lang="en-GB" sz="2000" dirty="0">
                <a:solidFill>
                  <a:srgbClr val="333333"/>
                </a:solidFill>
              </a:rPr>
              <a:t> din </a:t>
            </a:r>
            <a:r>
              <a:rPr lang="en-GB" sz="2000" dirty="0" err="1">
                <a:solidFill>
                  <a:srgbClr val="333333"/>
                </a:solidFill>
              </a:rPr>
              <a:t>asumarea</a:t>
            </a:r>
            <a:r>
              <a:rPr lang="en-GB" sz="2000" dirty="0">
                <a:solidFill>
                  <a:srgbClr val="333333"/>
                </a:solidFill>
              </a:rPr>
              <a:t> </a:t>
            </a:r>
            <a:r>
              <a:rPr lang="en-GB" sz="2000" dirty="0" err="1">
                <a:solidFill>
                  <a:srgbClr val="333333"/>
                </a:solidFill>
              </a:rPr>
              <a:t>acestor</a:t>
            </a:r>
            <a:r>
              <a:rPr lang="en-GB" sz="2000" dirty="0">
                <a:solidFill>
                  <a:srgbClr val="333333"/>
                </a:solidFill>
              </a:rPr>
              <a:t> </a:t>
            </a:r>
            <a:r>
              <a:rPr lang="en-GB" sz="2000" dirty="0" err="1">
                <a:solidFill>
                  <a:srgbClr val="333333"/>
                </a:solidFill>
              </a:rPr>
              <a:t>finantari</a:t>
            </a:r>
            <a:r>
              <a:rPr lang="en-GB" sz="2000" dirty="0">
                <a:solidFill>
                  <a:srgbClr val="333333"/>
                </a:solidFill>
              </a:rPr>
              <a:t> </a:t>
            </a:r>
            <a:r>
              <a:rPr lang="en-GB" sz="2000" dirty="0" err="1">
                <a:solidFill>
                  <a:srgbClr val="333333"/>
                </a:solidFill>
              </a:rPr>
              <a:t>si</a:t>
            </a:r>
            <a:r>
              <a:rPr lang="en-GB" sz="2000" dirty="0">
                <a:solidFill>
                  <a:srgbClr val="333333"/>
                </a:solidFill>
              </a:rPr>
              <a:t> se </a:t>
            </a:r>
            <a:r>
              <a:rPr lang="en-GB" sz="2000" dirty="0" err="1">
                <a:solidFill>
                  <a:srgbClr val="333333"/>
                </a:solidFill>
              </a:rPr>
              <a:t>determina</a:t>
            </a:r>
            <a:r>
              <a:rPr lang="en-GB" sz="2000" dirty="0">
                <a:solidFill>
                  <a:srgbClr val="333333"/>
                </a:solidFill>
              </a:rPr>
              <a:t> </a:t>
            </a:r>
            <a:r>
              <a:rPr lang="en-GB" sz="2000" dirty="0" err="1">
                <a:solidFill>
                  <a:srgbClr val="333333"/>
                </a:solidFill>
              </a:rPr>
              <a:t>ca</a:t>
            </a:r>
            <a:r>
              <a:rPr lang="en-GB" sz="2000" dirty="0">
                <a:solidFill>
                  <a:srgbClr val="333333"/>
                </a:solidFill>
              </a:rPr>
              <a:t> </a:t>
            </a:r>
            <a:r>
              <a:rPr lang="en-GB" sz="2000" dirty="0" err="1">
                <a:solidFill>
                  <a:srgbClr val="333333"/>
                </a:solidFill>
              </a:rPr>
              <a:t>raport</a:t>
            </a:r>
            <a:r>
              <a:rPr lang="en-GB" sz="2000" dirty="0">
                <a:solidFill>
                  <a:srgbClr val="333333"/>
                </a:solidFill>
              </a:rPr>
              <a:t> </a:t>
            </a:r>
            <a:r>
              <a:rPr lang="en-GB" sz="2000" dirty="0" err="1">
                <a:solidFill>
                  <a:srgbClr val="333333"/>
                </a:solidFill>
              </a:rPr>
              <a:t>intre</a:t>
            </a:r>
            <a:r>
              <a:rPr lang="en-GB" sz="2000" dirty="0">
                <a:solidFill>
                  <a:srgbClr val="333333"/>
                </a:solidFill>
              </a:rPr>
              <a:t> </a:t>
            </a:r>
            <a:r>
              <a:rPr lang="en-GB" sz="2000" dirty="0" err="1">
                <a:solidFill>
                  <a:srgbClr val="333333"/>
                </a:solidFill>
              </a:rPr>
              <a:t>rezultatele</a:t>
            </a:r>
            <a:r>
              <a:rPr lang="en-GB" sz="2000" dirty="0">
                <a:solidFill>
                  <a:srgbClr val="333333"/>
                </a:solidFill>
              </a:rPr>
              <a:t> </a:t>
            </a:r>
            <a:r>
              <a:rPr lang="en-GB" sz="2000" dirty="0" err="1">
                <a:solidFill>
                  <a:srgbClr val="333333"/>
                </a:solidFill>
              </a:rPr>
              <a:t>obtinute</a:t>
            </a:r>
            <a:r>
              <a:rPr lang="en-GB" sz="2000" dirty="0">
                <a:solidFill>
                  <a:srgbClr val="333333"/>
                </a:solidFill>
              </a:rPr>
              <a:t> de </a:t>
            </a:r>
            <a:r>
              <a:rPr lang="en-GB" sz="2000" dirty="0" err="1">
                <a:solidFill>
                  <a:srgbClr val="333333"/>
                </a:solidFill>
              </a:rPr>
              <a:t>companie</a:t>
            </a:r>
            <a:r>
              <a:rPr lang="en-GB" sz="2000" dirty="0">
                <a:solidFill>
                  <a:srgbClr val="333333"/>
                </a:solidFill>
              </a:rPr>
              <a:t> </a:t>
            </a:r>
            <a:r>
              <a:rPr lang="en-GB" sz="2000" dirty="0" err="1">
                <a:solidFill>
                  <a:srgbClr val="333333"/>
                </a:solidFill>
              </a:rPr>
              <a:t>si</a:t>
            </a:r>
            <a:r>
              <a:rPr lang="en-GB" sz="2000" dirty="0">
                <a:solidFill>
                  <a:srgbClr val="333333"/>
                </a:solidFill>
              </a:rPr>
              <a:t> </a:t>
            </a:r>
            <a:r>
              <a:rPr lang="en-GB" sz="2000" dirty="0" err="1">
                <a:solidFill>
                  <a:srgbClr val="333333"/>
                </a:solidFill>
              </a:rPr>
              <a:t>capitalurile</a:t>
            </a:r>
            <a:r>
              <a:rPr lang="en-GB" sz="2000" dirty="0">
                <a:solidFill>
                  <a:srgbClr val="333333"/>
                </a:solidFill>
              </a:rPr>
              <a:t> </a:t>
            </a:r>
            <a:r>
              <a:rPr lang="en-GB" sz="2000" dirty="0" err="1">
                <a:solidFill>
                  <a:srgbClr val="333333"/>
                </a:solidFill>
              </a:rPr>
              <a:t>investite</a:t>
            </a:r>
            <a:r>
              <a:rPr lang="en-GB" sz="2000" dirty="0">
                <a:solidFill>
                  <a:srgbClr val="333333"/>
                </a:solidFill>
              </a:rPr>
              <a:t>. </a:t>
            </a:r>
          </a:p>
          <a:p>
            <a:endParaRPr lang="en-GB" dirty="0"/>
          </a:p>
        </p:txBody>
      </p:sp>
      <p:sp>
        <p:nvSpPr>
          <p:cNvPr id="3" name="Title 2"/>
          <p:cNvSpPr>
            <a:spLocks noGrp="1"/>
          </p:cNvSpPr>
          <p:nvPr>
            <p:ph type="title"/>
          </p:nvPr>
        </p:nvSpPr>
        <p:spPr>
          <a:xfrm>
            <a:off x="215462" y="132748"/>
            <a:ext cx="10972800" cy="671293"/>
          </a:xfrm>
        </p:spPr>
        <p:txBody>
          <a:bodyPr/>
          <a:lstStyle/>
          <a:p>
            <a:pPr marL="365760" lvl="0" indent="-256032" fontAlgn="base">
              <a:spcBef>
                <a:spcPts val="400"/>
              </a:spcBef>
            </a:pPr>
            <a:r>
              <a:rPr lang="en-GB" sz="2300" dirty="0" err="1">
                <a:solidFill>
                  <a:srgbClr val="333333"/>
                </a:solidFill>
                <a:effectLst/>
                <a:latin typeface="Arial"/>
                <a:ea typeface="+mn-ea"/>
                <a:cs typeface="+mn-cs"/>
              </a:rPr>
              <a:t>Diagnosticul</a:t>
            </a:r>
            <a:r>
              <a:rPr lang="en-GB" sz="2300" dirty="0">
                <a:solidFill>
                  <a:srgbClr val="333333"/>
                </a:solidFill>
                <a:effectLst/>
                <a:latin typeface="Arial"/>
                <a:ea typeface="+mn-ea"/>
                <a:cs typeface="+mn-cs"/>
              </a:rPr>
              <a:t> </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827750" y="4981903"/>
            <a:ext cx="3364250" cy="1883980"/>
          </a:xfrm>
          <a:prstGeom prst="rect">
            <a:avLst/>
          </a:prstGeom>
        </p:spPr>
      </p:pic>
    </p:spTree>
    <p:extLst>
      <p:ext uri="{BB962C8B-B14F-4D97-AF65-F5344CB8AC3E}">
        <p14:creationId xmlns:p14="http://schemas.microsoft.com/office/powerpoint/2010/main" val="2253072522"/>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1017" y="913774"/>
            <a:ext cx="11902964" cy="4525963"/>
          </a:xfrm>
        </p:spPr>
        <p:txBody>
          <a:bodyPr>
            <a:normAutofit fontScale="92500" lnSpcReduction="10000"/>
          </a:bodyPr>
          <a:lstStyle/>
          <a:p>
            <a:pPr algn="just" fontAlgn="base"/>
            <a:r>
              <a:rPr lang="en-GB" sz="2400" dirty="0" err="1">
                <a:solidFill>
                  <a:srgbClr val="333333"/>
                </a:solidFill>
              </a:rPr>
              <a:t>Managementul</a:t>
            </a:r>
            <a:r>
              <a:rPr lang="en-GB" sz="2400" dirty="0">
                <a:solidFill>
                  <a:srgbClr val="333333"/>
                </a:solidFill>
              </a:rPr>
              <a:t> </a:t>
            </a:r>
            <a:r>
              <a:rPr lang="en-GB" sz="2400" dirty="0" err="1">
                <a:solidFill>
                  <a:srgbClr val="333333"/>
                </a:solidFill>
              </a:rPr>
              <a:t>financiar</a:t>
            </a:r>
            <a:r>
              <a:rPr lang="en-GB" sz="2400" dirty="0">
                <a:solidFill>
                  <a:srgbClr val="333333"/>
                </a:solidFill>
              </a:rPr>
              <a:t> al </a:t>
            </a:r>
            <a:r>
              <a:rPr lang="en-GB" sz="2400" dirty="0" err="1">
                <a:solidFill>
                  <a:srgbClr val="333333"/>
                </a:solidFill>
              </a:rPr>
              <a:t>unei</a:t>
            </a:r>
            <a:r>
              <a:rPr lang="en-GB" sz="2400" dirty="0">
                <a:solidFill>
                  <a:srgbClr val="333333"/>
                </a:solidFill>
              </a:rPr>
              <a:t> </a:t>
            </a:r>
            <a:r>
              <a:rPr lang="en-GB" sz="2400" dirty="0" err="1">
                <a:solidFill>
                  <a:srgbClr val="333333"/>
                </a:solidFill>
              </a:rPr>
              <a:t>firme</a:t>
            </a:r>
            <a:r>
              <a:rPr lang="en-GB" sz="2400" dirty="0">
                <a:solidFill>
                  <a:srgbClr val="333333"/>
                </a:solidFill>
              </a:rPr>
              <a:t> </a:t>
            </a:r>
            <a:r>
              <a:rPr lang="en-GB" sz="2400" dirty="0" err="1">
                <a:solidFill>
                  <a:srgbClr val="333333"/>
                </a:solidFill>
              </a:rPr>
              <a:t>consta</a:t>
            </a:r>
            <a:r>
              <a:rPr lang="en-GB" sz="2400" dirty="0">
                <a:solidFill>
                  <a:srgbClr val="333333"/>
                </a:solidFill>
              </a:rPr>
              <a:t> </a:t>
            </a:r>
            <a:r>
              <a:rPr lang="en-GB" sz="2400" dirty="0" err="1">
                <a:solidFill>
                  <a:srgbClr val="333333"/>
                </a:solidFill>
              </a:rPr>
              <a:t>intr</a:t>
            </a:r>
            <a:r>
              <a:rPr lang="en-GB" sz="2400" dirty="0">
                <a:solidFill>
                  <a:srgbClr val="333333"/>
                </a:solidFill>
              </a:rPr>
              <a:t>-o </a:t>
            </a:r>
            <a:r>
              <a:rPr lang="en-GB" sz="2400" dirty="0" err="1">
                <a:solidFill>
                  <a:srgbClr val="333333"/>
                </a:solidFill>
              </a:rPr>
              <a:t>serie</a:t>
            </a:r>
            <a:r>
              <a:rPr lang="en-GB" sz="2400" dirty="0">
                <a:solidFill>
                  <a:srgbClr val="333333"/>
                </a:solidFill>
              </a:rPr>
              <a:t> de </a:t>
            </a:r>
            <a:r>
              <a:rPr lang="en-GB" sz="2400" dirty="0" err="1">
                <a:solidFill>
                  <a:srgbClr val="333333"/>
                </a:solidFill>
              </a:rPr>
              <a:t>functii</a:t>
            </a:r>
            <a:r>
              <a:rPr lang="en-GB" sz="2400" dirty="0">
                <a:solidFill>
                  <a:srgbClr val="333333"/>
                </a:solidFill>
              </a:rPr>
              <a:t> de </a:t>
            </a:r>
            <a:r>
              <a:rPr lang="en-GB" sz="2400" dirty="0" err="1">
                <a:solidFill>
                  <a:srgbClr val="333333"/>
                </a:solidFill>
              </a:rPr>
              <a:t>natura</a:t>
            </a:r>
            <a:r>
              <a:rPr lang="en-GB" sz="2400" dirty="0">
                <a:solidFill>
                  <a:srgbClr val="333333"/>
                </a:solidFill>
              </a:rPr>
              <a:t> </a:t>
            </a:r>
            <a:r>
              <a:rPr lang="en-GB" sz="2400" dirty="0" err="1">
                <a:solidFill>
                  <a:srgbClr val="333333"/>
                </a:solidFill>
              </a:rPr>
              <a:t>speciala</a:t>
            </a:r>
            <a:r>
              <a:rPr lang="en-GB" sz="2400" dirty="0">
                <a:solidFill>
                  <a:srgbClr val="333333"/>
                </a:solidFill>
              </a:rPr>
              <a:t> </a:t>
            </a:r>
            <a:r>
              <a:rPr lang="en-GB" sz="2400" dirty="0" err="1">
                <a:solidFill>
                  <a:srgbClr val="333333"/>
                </a:solidFill>
              </a:rPr>
              <a:t>prin</a:t>
            </a:r>
            <a:r>
              <a:rPr lang="en-GB" sz="2400" dirty="0">
                <a:solidFill>
                  <a:srgbClr val="333333"/>
                </a:solidFill>
              </a:rPr>
              <a:t> care se </a:t>
            </a:r>
            <a:r>
              <a:rPr lang="en-GB" sz="2400" dirty="0" err="1">
                <a:solidFill>
                  <a:srgbClr val="333333"/>
                </a:solidFill>
              </a:rPr>
              <a:t>realizeaza</a:t>
            </a:r>
            <a:r>
              <a:rPr lang="en-GB" sz="2400" dirty="0">
                <a:solidFill>
                  <a:srgbClr val="333333"/>
                </a:solidFill>
              </a:rPr>
              <a:t> </a:t>
            </a:r>
            <a:r>
              <a:rPr lang="en-GB" sz="2400" dirty="0" err="1">
                <a:solidFill>
                  <a:srgbClr val="333333"/>
                </a:solidFill>
              </a:rPr>
              <a:t>gestiunea</a:t>
            </a:r>
            <a:r>
              <a:rPr lang="en-GB" sz="2400" dirty="0">
                <a:solidFill>
                  <a:srgbClr val="333333"/>
                </a:solidFill>
              </a:rPr>
              <a:t> </a:t>
            </a:r>
            <a:r>
              <a:rPr lang="en-GB" sz="2400" dirty="0" err="1">
                <a:solidFill>
                  <a:srgbClr val="333333"/>
                </a:solidFill>
              </a:rPr>
              <a:t>unor</a:t>
            </a:r>
            <a:r>
              <a:rPr lang="en-GB" sz="2400" dirty="0">
                <a:solidFill>
                  <a:srgbClr val="333333"/>
                </a:solidFill>
              </a:rPr>
              <a:t> </a:t>
            </a:r>
            <a:r>
              <a:rPr lang="en-GB" sz="2400" dirty="0" err="1">
                <a:solidFill>
                  <a:srgbClr val="333333"/>
                </a:solidFill>
              </a:rPr>
              <a:t>domenii</a:t>
            </a:r>
            <a:r>
              <a:rPr lang="en-GB" sz="2400" dirty="0">
                <a:solidFill>
                  <a:srgbClr val="333333"/>
                </a:solidFill>
              </a:rPr>
              <a:t> de maxima </a:t>
            </a:r>
            <a:r>
              <a:rPr lang="en-GB" sz="2400" dirty="0" err="1">
                <a:solidFill>
                  <a:srgbClr val="333333"/>
                </a:solidFill>
              </a:rPr>
              <a:t>importanta</a:t>
            </a:r>
            <a:r>
              <a:rPr lang="en-GB" sz="2400" dirty="0">
                <a:solidFill>
                  <a:srgbClr val="333333"/>
                </a:solidFill>
              </a:rPr>
              <a:t> </a:t>
            </a:r>
            <a:r>
              <a:rPr lang="en-GB" sz="2400" dirty="0" err="1">
                <a:solidFill>
                  <a:srgbClr val="333333"/>
                </a:solidFill>
              </a:rPr>
              <a:t>pentru</a:t>
            </a:r>
            <a:r>
              <a:rPr lang="en-GB" sz="2400" dirty="0">
                <a:solidFill>
                  <a:srgbClr val="333333"/>
                </a:solidFill>
              </a:rPr>
              <a:t> </a:t>
            </a:r>
            <a:r>
              <a:rPr lang="en-GB" sz="2400" dirty="0" err="1">
                <a:solidFill>
                  <a:srgbClr val="333333"/>
                </a:solidFill>
              </a:rPr>
              <a:t>activitatea</a:t>
            </a:r>
            <a:r>
              <a:rPr lang="en-GB" sz="2400" dirty="0">
                <a:solidFill>
                  <a:srgbClr val="333333"/>
                </a:solidFill>
              </a:rPr>
              <a:t> </a:t>
            </a:r>
            <a:r>
              <a:rPr lang="en-GB" sz="2400" dirty="0" err="1">
                <a:solidFill>
                  <a:srgbClr val="333333"/>
                </a:solidFill>
              </a:rPr>
              <a:t>companiei</a:t>
            </a:r>
            <a:r>
              <a:rPr lang="en-GB" sz="2400" dirty="0">
                <a:solidFill>
                  <a:srgbClr val="333333"/>
                </a:solidFill>
              </a:rPr>
              <a:t>. </a:t>
            </a:r>
            <a:r>
              <a:rPr lang="en-GB" sz="2400" dirty="0" err="1">
                <a:solidFill>
                  <a:srgbClr val="333333"/>
                </a:solidFill>
              </a:rPr>
              <a:t>Acestea</a:t>
            </a:r>
            <a:r>
              <a:rPr lang="en-GB" sz="2400" dirty="0">
                <a:solidFill>
                  <a:srgbClr val="333333"/>
                </a:solidFill>
              </a:rPr>
              <a:t> </a:t>
            </a:r>
            <a:r>
              <a:rPr lang="en-GB" sz="2400" dirty="0" err="1">
                <a:solidFill>
                  <a:srgbClr val="333333"/>
                </a:solidFill>
              </a:rPr>
              <a:t>sunt</a:t>
            </a:r>
            <a:r>
              <a:rPr lang="en-GB" sz="2400" dirty="0">
                <a:solidFill>
                  <a:srgbClr val="333333"/>
                </a:solidFill>
              </a:rPr>
              <a:t>:</a:t>
            </a:r>
          </a:p>
          <a:p>
            <a:pPr algn="just" fontAlgn="base">
              <a:buFont typeface="Arial"/>
              <a:buChar char="•"/>
            </a:pPr>
            <a:r>
              <a:rPr lang="en-GB" sz="2400" b="1" dirty="0" err="1">
                <a:solidFill>
                  <a:srgbClr val="333333"/>
                </a:solidFill>
              </a:rPr>
              <a:t>Gestiunea</a:t>
            </a:r>
            <a:r>
              <a:rPr lang="en-GB" sz="2400" b="1" dirty="0">
                <a:solidFill>
                  <a:srgbClr val="333333"/>
                </a:solidFill>
              </a:rPr>
              <a:t> </a:t>
            </a:r>
            <a:r>
              <a:rPr lang="en-GB" sz="2400" b="1" dirty="0" err="1">
                <a:solidFill>
                  <a:srgbClr val="333333"/>
                </a:solidFill>
              </a:rPr>
              <a:t>activelor</a:t>
            </a:r>
            <a:r>
              <a:rPr lang="en-GB" sz="2400" b="1" dirty="0">
                <a:solidFill>
                  <a:srgbClr val="333333"/>
                </a:solidFill>
              </a:rPr>
              <a:t> </a:t>
            </a:r>
            <a:r>
              <a:rPr lang="en-GB" sz="2400" b="1" dirty="0" err="1">
                <a:solidFill>
                  <a:srgbClr val="333333"/>
                </a:solidFill>
              </a:rPr>
              <a:t>companiei</a:t>
            </a:r>
            <a:r>
              <a:rPr lang="en-GB" sz="2400" dirty="0">
                <a:solidFill>
                  <a:srgbClr val="333333"/>
                </a:solidFill>
              </a:rPr>
              <a:t>, </a:t>
            </a:r>
            <a:r>
              <a:rPr lang="en-GB" sz="2400" dirty="0" err="1">
                <a:solidFill>
                  <a:srgbClr val="333333"/>
                </a:solidFill>
              </a:rPr>
              <a:t>atat</a:t>
            </a:r>
            <a:r>
              <a:rPr lang="en-GB" sz="2400" dirty="0">
                <a:solidFill>
                  <a:srgbClr val="333333"/>
                </a:solidFill>
              </a:rPr>
              <a:t> a </a:t>
            </a:r>
            <a:r>
              <a:rPr lang="en-GB" sz="2400" dirty="0" err="1">
                <a:solidFill>
                  <a:srgbClr val="333333"/>
                </a:solidFill>
              </a:rPr>
              <a:t>celor</a:t>
            </a:r>
            <a:r>
              <a:rPr lang="en-GB" sz="2400" dirty="0">
                <a:solidFill>
                  <a:srgbClr val="333333"/>
                </a:solidFill>
              </a:rPr>
              <a:t> fixe cat </a:t>
            </a:r>
            <a:r>
              <a:rPr lang="en-GB" sz="2400" dirty="0" err="1">
                <a:solidFill>
                  <a:srgbClr val="333333"/>
                </a:solidFill>
              </a:rPr>
              <a:t>si</a:t>
            </a:r>
            <a:r>
              <a:rPr lang="en-GB" sz="2400" dirty="0">
                <a:solidFill>
                  <a:srgbClr val="333333"/>
                </a:solidFill>
              </a:rPr>
              <a:t> a </a:t>
            </a:r>
            <a:r>
              <a:rPr lang="en-GB" sz="2400" dirty="0" err="1">
                <a:solidFill>
                  <a:srgbClr val="333333"/>
                </a:solidFill>
              </a:rPr>
              <a:t>celor</a:t>
            </a:r>
            <a:r>
              <a:rPr lang="en-GB" sz="2400" dirty="0">
                <a:solidFill>
                  <a:srgbClr val="333333"/>
                </a:solidFill>
              </a:rPr>
              <a:t> </a:t>
            </a:r>
            <a:r>
              <a:rPr lang="en-GB" sz="2400" dirty="0" err="1">
                <a:solidFill>
                  <a:srgbClr val="333333"/>
                </a:solidFill>
              </a:rPr>
              <a:t>circulante</a:t>
            </a:r>
            <a:r>
              <a:rPr lang="en-GB" sz="2400" dirty="0">
                <a:solidFill>
                  <a:srgbClr val="333333"/>
                </a:solidFill>
              </a:rPr>
              <a:t>, </a:t>
            </a:r>
            <a:r>
              <a:rPr lang="en-GB" sz="2400" dirty="0" err="1">
                <a:solidFill>
                  <a:srgbClr val="333333"/>
                </a:solidFill>
              </a:rPr>
              <a:t>curente</a:t>
            </a:r>
            <a:r>
              <a:rPr lang="en-GB" sz="2400" dirty="0">
                <a:solidFill>
                  <a:srgbClr val="333333"/>
                </a:solidFill>
              </a:rPr>
              <a:t>;</a:t>
            </a:r>
          </a:p>
          <a:p>
            <a:pPr algn="just" fontAlgn="base">
              <a:buFont typeface="Arial"/>
              <a:buChar char="•"/>
            </a:pPr>
            <a:r>
              <a:rPr lang="en-GB" sz="2400" b="1" dirty="0" err="1">
                <a:solidFill>
                  <a:srgbClr val="333333"/>
                </a:solidFill>
              </a:rPr>
              <a:t>Gestiunea</a:t>
            </a:r>
            <a:r>
              <a:rPr lang="en-GB" sz="2400" b="1" dirty="0">
                <a:solidFill>
                  <a:srgbClr val="333333"/>
                </a:solidFill>
              </a:rPr>
              <a:t> </a:t>
            </a:r>
            <a:r>
              <a:rPr lang="en-GB" sz="2400" b="1" dirty="0" err="1">
                <a:solidFill>
                  <a:srgbClr val="333333"/>
                </a:solidFill>
              </a:rPr>
              <a:t>capitalurilor</a:t>
            </a:r>
            <a:r>
              <a:rPr lang="en-GB" sz="2400" dirty="0">
                <a:solidFill>
                  <a:srgbClr val="333333"/>
                </a:solidFill>
              </a:rPr>
              <a:t> de </a:t>
            </a:r>
            <a:r>
              <a:rPr lang="en-GB" sz="2400" dirty="0" err="1">
                <a:solidFill>
                  <a:srgbClr val="333333"/>
                </a:solidFill>
              </a:rPr>
              <a:t>orice</a:t>
            </a:r>
            <a:r>
              <a:rPr lang="en-GB" sz="2400" dirty="0">
                <a:solidFill>
                  <a:srgbClr val="333333"/>
                </a:solidFill>
              </a:rPr>
              <a:t> </a:t>
            </a:r>
            <a:r>
              <a:rPr lang="en-GB" sz="2400" dirty="0" err="1">
                <a:solidFill>
                  <a:srgbClr val="333333"/>
                </a:solidFill>
              </a:rPr>
              <a:t>natura</a:t>
            </a:r>
            <a:r>
              <a:rPr lang="en-GB" sz="2400" dirty="0">
                <a:solidFill>
                  <a:srgbClr val="333333"/>
                </a:solidFill>
              </a:rPr>
              <a:t>, fie </a:t>
            </a:r>
            <a:r>
              <a:rPr lang="en-GB" sz="2400" dirty="0" err="1">
                <a:solidFill>
                  <a:srgbClr val="333333"/>
                </a:solidFill>
              </a:rPr>
              <a:t>ele</a:t>
            </a:r>
            <a:r>
              <a:rPr lang="en-GB" sz="2400" dirty="0">
                <a:solidFill>
                  <a:srgbClr val="333333"/>
                </a:solidFill>
              </a:rPr>
              <a:t> </a:t>
            </a:r>
            <a:r>
              <a:rPr lang="en-GB" sz="2400" dirty="0" err="1">
                <a:solidFill>
                  <a:srgbClr val="333333"/>
                </a:solidFill>
              </a:rPr>
              <a:t>proprii</a:t>
            </a:r>
            <a:r>
              <a:rPr lang="en-GB" sz="2400" dirty="0">
                <a:solidFill>
                  <a:srgbClr val="333333"/>
                </a:solidFill>
              </a:rPr>
              <a:t> </a:t>
            </a:r>
            <a:r>
              <a:rPr lang="en-GB" sz="2400" dirty="0" err="1">
                <a:solidFill>
                  <a:srgbClr val="333333"/>
                </a:solidFill>
              </a:rPr>
              <a:t>firmei</a:t>
            </a:r>
            <a:r>
              <a:rPr lang="en-GB" sz="2400" dirty="0">
                <a:solidFill>
                  <a:srgbClr val="333333"/>
                </a:solidFill>
              </a:rPr>
              <a:t>, fie </a:t>
            </a:r>
            <a:r>
              <a:rPr lang="en-GB" sz="2400" dirty="0" err="1">
                <a:solidFill>
                  <a:srgbClr val="333333"/>
                </a:solidFill>
              </a:rPr>
              <a:t>cele</a:t>
            </a:r>
            <a:r>
              <a:rPr lang="en-GB" sz="2400" dirty="0">
                <a:solidFill>
                  <a:srgbClr val="333333"/>
                </a:solidFill>
              </a:rPr>
              <a:t> </a:t>
            </a:r>
            <a:r>
              <a:rPr lang="en-GB" sz="2400" dirty="0" err="1">
                <a:solidFill>
                  <a:srgbClr val="333333"/>
                </a:solidFill>
              </a:rPr>
              <a:t>atrase</a:t>
            </a:r>
            <a:r>
              <a:rPr lang="en-GB" sz="2400" dirty="0">
                <a:solidFill>
                  <a:srgbClr val="333333"/>
                </a:solidFill>
              </a:rPr>
              <a:t> </a:t>
            </a:r>
            <a:r>
              <a:rPr lang="en-GB" sz="2400" dirty="0" err="1">
                <a:solidFill>
                  <a:srgbClr val="333333"/>
                </a:solidFill>
              </a:rPr>
              <a:t>prin</a:t>
            </a:r>
            <a:r>
              <a:rPr lang="en-GB" sz="2400" dirty="0">
                <a:solidFill>
                  <a:srgbClr val="333333"/>
                </a:solidFill>
              </a:rPr>
              <a:t> </a:t>
            </a:r>
            <a:r>
              <a:rPr lang="en-GB" sz="2400" dirty="0" err="1">
                <a:solidFill>
                  <a:srgbClr val="333333"/>
                </a:solidFill>
              </a:rPr>
              <a:t>imprumuturi</a:t>
            </a:r>
            <a:r>
              <a:rPr lang="en-GB" sz="2400" dirty="0">
                <a:solidFill>
                  <a:srgbClr val="333333"/>
                </a:solidFill>
              </a:rPr>
              <a:t> </a:t>
            </a:r>
            <a:r>
              <a:rPr lang="en-GB" sz="2400" dirty="0" err="1">
                <a:solidFill>
                  <a:srgbClr val="333333"/>
                </a:solidFill>
              </a:rPr>
              <a:t>sau</a:t>
            </a:r>
            <a:r>
              <a:rPr lang="en-GB" sz="2400" dirty="0">
                <a:solidFill>
                  <a:srgbClr val="333333"/>
                </a:solidFill>
              </a:rPr>
              <a:t> </a:t>
            </a:r>
            <a:r>
              <a:rPr lang="en-GB" sz="2400" dirty="0" err="1">
                <a:solidFill>
                  <a:srgbClr val="333333"/>
                </a:solidFill>
              </a:rPr>
              <a:t>emisiuni</a:t>
            </a:r>
            <a:r>
              <a:rPr lang="en-GB" sz="2400" dirty="0">
                <a:solidFill>
                  <a:srgbClr val="333333"/>
                </a:solidFill>
              </a:rPr>
              <a:t> de </a:t>
            </a:r>
            <a:r>
              <a:rPr lang="en-GB" sz="2400" dirty="0" err="1">
                <a:solidFill>
                  <a:srgbClr val="333333"/>
                </a:solidFill>
              </a:rPr>
              <a:t>actiuni</a:t>
            </a:r>
            <a:r>
              <a:rPr lang="en-GB" sz="2400" dirty="0">
                <a:solidFill>
                  <a:srgbClr val="333333"/>
                </a:solidFill>
              </a:rPr>
              <a:t> </a:t>
            </a:r>
            <a:r>
              <a:rPr lang="en-GB" sz="2400" dirty="0" err="1">
                <a:solidFill>
                  <a:srgbClr val="333333"/>
                </a:solidFill>
              </a:rPr>
              <a:t>sau</a:t>
            </a:r>
            <a:r>
              <a:rPr lang="en-GB" sz="2400" dirty="0">
                <a:solidFill>
                  <a:srgbClr val="333333"/>
                </a:solidFill>
              </a:rPr>
              <a:t> </a:t>
            </a:r>
            <a:r>
              <a:rPr lang="en-GB" sz="2400" dirty="0" err="1">
                <a:solidFill>
                  <a:srgbClr val="333333"/>
                </a:solidFill>
              </a:rPr>
              <a:t>obligatiuni</a:t>
            </a:r>
            <a:r>
              <a:rPr lang="en-GB" sz="2400" dirty="0">
                <a:solidFill>
                  <a:srgbClr val="333333"/>
                </a:solidFill>
              </a:rPr>
              <a:t>;</a:t>
            </a:r>
          </a:p>
          <a:p>
            <a:pPr algn="just" fontAlgn="base">
              <a:buFont typeface="Arial"/>
              <a:buChar char="•"/>
            </a:pPr>
            <a:r>
              <a:rPr lang="en-GB" sz="2400" b="1" dirty="0" err="1">
                <a:solidFill>
                  <a:srgbClr val="333333"/>
                </a:solidFill>
              </a:rPr>
              <a:t>Gestiunea</a:t>
            </a:r>
            <a:r>
              <a:rPr lang="en-GB" sz="2400" b="1" dirty="0">
                <a:solidFill>
                  <a:srgbClr val="333333"/>
                </a:solidFill>
              </a:rPr>
              <a:t> </a:t>
            </a:r>
            <a:r>
              <a:rPr lang="en-GB" sz="2400" b="1" dirty="0" err="1">
                <a:solidFill>
                  <a:srgbClr val="333333"/>
                </a:solidFill>
              </a:rPr>
              <a:t>investitiilor</a:t>
            </a:r>
            <a:r>
              <a:rPr lang="en-GB" sz="2400" dirty="0">
                <a:solidFill>
                  <a:srgbClr val="333333"/>
                </a:solidFill>
              </a:rPr>
              <a:t> de </a:t>
            </a:r>
            <a:r>
              <a:rPr lang="en-GB" sz="2400" dirty="0" err="1">
                <a:solidFill>
                  <a:srgbClr val="333333"/>
                </a:solidFill>
              </a:rPr>
              <a:t>natura</a:t>
            </a:r>
            <a:r>
              <a:rPr lang="en-GB" sz="2400" dirty="0">
                <a:solidFill>
                  <a:srgbClr val="333333"/>
                </a:solidFill>
              </a:rPr>
              <a:t> </a:t>
            </a:r>
            <a:r>
              <a:rPr lang="en-GB" sz="2400" dirty="0" err="1">
                <a:solidFill>
                  <a:srgbClr val="333333"/>
                </a:solidFill>
              </a:rPr>
              <a:t>mijloacelor</a:t>
            </a:r>
            <a:r>
              <a:rPr lang="en-GB" sz="2400" dirty="0">
                <a:solidFill>
                  <a:srgbClr val="333333"/>
                </a:solidFill>
              </a:rPr>
              <a:t> de </a:t>
            </a:r>
            <a:r>
              <a:rPr lang="en-GB" sz="2400" dirty="0" err="1">
                <a:solidFill>
                  <a:srgbClr val="333333"/>
                </a:solidFill>
              </a:rPr>
              <a:t>productie</a:t>
            </a:r>
            <a:r>
              <a:rPr lang="en-GB" sz="2400" dirty="0">
                <a:solidFill>
                  <a:srgbClr val="333333"/>
                </a:solidFill>
              </a:rPr>
              <a:t>, </a:t>
            </a:r>
            <a:r>
              <a:rPr lang="en-GB" sz="2400" dirty="0" err="1">
                <a:solidFill>
                  <a:srgbClr val="333333"/>
                </a:solidFill>
              </a:rPr>
              <a:t>imobiliare</a:t>
            </a:r>
            <a:r>
              <a:rPr lang="en-GB" sz="2400" dirty="0">
                <a:solidFill>
                  <a:srgbClr val="333333"/>
                </a:solidFill>
              </a:rPr>
              <a:t> </a:t>
            </a:r>
            <a:r>
              <a:rPr lang="en-GB" sz="2400" dirty="0" err="1">
                <a:solidFill>
                  <a:srgbClr val="333333"/>
                </a:solidFill>
              </a:rPr>
              <a:t>sau</a:t>
            </a:r>
            <a:r>
              <a:rPr lang="en-GB" sz="2400" dirty="0">
                <a:solidFill>
                  <a:srgbClr val="333333"/>
                </a:solidFill>
              </a:rPr>
              <a:t> </a:t>
            </a:r>
            <a:r>
              <a:rPr lang="en-GB" sz="2400" dirty="0" err="1">
                <a:solidFill>
                  <a:srgbClr val="333333"/>
                </a:solidFill>
              </a:rPr>
              <a:t>altele</a:t>
            </a:r>
            <a:r>
              <a:rPr lang="en-GB" sz="2400" dirty="0">
                <a:solidFill>
                  <a:srgbClr val="333333"/>
                </a:solidFill>
              </a:rPr>
              <a:t> </a:t>
            </a:r>
            <a:r>
              <a:rPr lang="en-GB" sz="2400" dirty="0" err="1">
                <a:solidFill>
                  <a:srgbClr val="333333"/>
                </a:solidFill>
              </a:rPr>
              <a:t>asemenea</a:t>
            </a:r>
            <a:r>
              <a:rPr lang="en-GB" sz="2400" dirty="0">
                <a:solidFill>
                  <a:srgbClr val="333333"/>
                </a:solidFill>
              </a:rPr>
              <a:t> </a:t>
            </a:r>
            <a:r>
              <a:rPr lang="en-GB" sz="2400" dirty="0" err="1">
                <a:solidFill>
                  <a:srgbClr val="333333"/>
                </a:solidFill>
              </a:rPr>
              <a:t>ori</a:t>
            </a:r>
            <a:r>
              <a:rPr lang="en-GB" sz="2400" dirty="0">
                <a:solidFill>
                  <a:srgbClr val="333333"/>
                </a:solidFill>
              </a:rPr>
              <a:t> a </a:t>
            </a:r>
            <a:r>
              <a:rPr lang="en-GB" sz="2400" dirty="0" err="1">
                <a:solidFill>
                  <a:srgbClr val="333333"/>
                </a:solidFill>
              </a:rPr>
              <a:t>celor</a:t>
            </a:r>
            <a:r>
              <a:rPr lang="en-GB" sz="2400" dirty="0">
                <a:solidFill>
                  <a:srgbClr val="333333"/>
                </a:solidFill>
              </a:rPr>
              <a:t> de </a:t>
            </a:r>
            <a:r>
              <a:rPr lang="en-GB" sz="2400" dirty="0" err="1">
                <a:solidFill>
                  <a:srgbClr val="333333"/>
                </a:solidFill>
              </a:rPr>
              <a:t>natura</a:t>
            </a:r>
            <a:r>
              <a:rPr lang="en-GB" sz="2400" dirty="0">
                <a:solidFill>
                  <a:srgbClr val="333333"/>
                </a:solidFill>
              </a:rPr>
              <a:t> </a:t>
            </a:r>
            <a:r>
              <a:rPr lang="en-GB" sz="2400" dirty="0" err="1">
                <a:solidFill>
                  <a:srgbClr val="333333"/>
                </a:solidFill>
              </a:rPr>
              <a:t>financiara</a:t>
            </a:r>
            <a:r>
              <a:rPr lang="en-GB" sz="2400" dirty="0">
                <a:solidFill>
                  <a:srgbClr val="333333"/>
                </a:solidFill>
              </a:rPr>
              <a:t> (de </a:t>
            </a:r>
            <a:r>
              <a:rPr lang="en-GB" sz="2400" dirty="0" err="1">
                <a:solidFill>
                  <a:srgbClr val="333333"/>
                </a:solidFill>
              </a:rPr>
              <a:t>exemplu</a:t>
            </a:r>
            <a:r>
              <a:rPr lang="en-GB" sz="2400" dirty="0">
                <a:solidFill>
                  <a:srgbClr val="333333"/>
                </a:solidFill>
              </a:rPr>
              <a:t>, </a:t>
            </a:r>
            <a:r>
              <a:rPr lang="en-GB" sz="2400" dirty="0" err="1">
                <a:solidFill>
                  <a:srgbClr val="333333"/>
                </a:solidFill>
              </a:rPr>
              <a:t>plasamente</a:t>
            </a:r>
            <a:r>
              <a:rPr lang="en-GB" sz="2400" dirty="0">
                <a:solidFill>
                  <a:srgbClr val="333333"/>
                </a:solidFill>
              </a:rPr>
              <a:t> in </a:t>
            </a:r>
            <a:r>
              <a:rPr lang="en-GB" sz="2400" dirty="0" err="1">
                <a:solidFill>
                  <a:srgbClr val="333333"/>
                </a:solidFill>
              </a:rPr>
              <a:t>actiuni</a:t>
            </a:r>
            <a:r>
              <a:rPr lang="en-GB" sz="2400" dirty="0">
                <a:solidFill>
                  <a:srgbClr val="333333"/>
                </a:solidFill>
              </a:rPr>
              <a:t> </a:t>
            </a:r>
            <a:r>
              <a:rPr lang="en-GB" sz="2400" dirty="0" err="1">
                <a:solidFill>
                  <a:srgbClr val="333333"/>
                </a:solidFill>
              </a:rPr>
              <a:t>si</a:t>
            </a:r>
            <a:r>
              <a:rPr lang="en-GB" sz="2400" dirty="0">
                <a:solidFill>
                  <a:srgbClr val="333333"/>
                </a:solidFill>
              </a:rPr>
              <a:t> </a:t>
            </a:r>
            <a:r>
              <a:rPr lang="en-GB" sz="2400" dirty="0" err="1">
                <a:solidFill>
                  <a:srgbClr val="333333"/>
                </a:solidFill>
              </a:rPr>
              <a:t>alte</a:t>
            </a:r>
            <a:r>
              <a:rPr lang="en-GB" sz="2400" dirty="0">
                <a:solidFill>
                  <a:srgbClr val="333333"/>
                </a:solidFill>
              </a:rPr>
              <a:t> </a:t>
            </a:r>
            <a:r>
              <a:rPr lang="en-GB" sz="2400" dirty="0" err="1">
                <a:solidFill>
                  <a:srgbClr val="333333"/>
                </a:solidFill>
              </a:rPr>
              <a:t>instrumente</a:t>
            </a:r>
            <a:r>
              <a:rPr lang="en-GB" sz="2400" dirty="0">
                <a:solidFill>
                  <a:srgbClr val="333333"/>
                </a:solidFill>
              </a:rPr>
              <a:t> </a:t>
            </a:r>
            <a:r>
              <a:rPr lang="en-GB" sz="2400" dirty="0" err="1">
                <a:solidFill>
                  <a:srgbClr val="333333"/>
                </a:solidFill>
              </a:rPr>
              <a:t>financiare</a:t>
            </a:r>
            <a:r>
              <a:rPr lang="en-GB" sz="2400" dirty="0">
                <a:solidFill>
                  <a:srgbClr val="333333"/>
                </a:solidFill>
              </a:rPr>
              <a:t>);</a:t>
            </a:r>
          </a:p>
          <a:p>
            <a:pPr algn="just" fontAlgn="base">
              <a:buFont typeface="Arial"/>
              <a:buChar char="•"/>
            </a:pPr>
            <a:r>
              <a:rPr lang="en-GB" sz="2400" b="1" dirty="0" err="1">
                <a:solidFill>
                  <a:srgbClr val="333333"/>
                </a:solidFill>
              </a:rPr>
              <a:t>Gestiunea</a:t>
            </a:r>
            <a:r>
              <a:rPr lang="en-GB" sz="2400" b="1" dirty="0">
                <a:solidFill>
                  <a:srgbClr val="333333"/>
                </a:solidFill>
              </a:rPr>
              <a:t> cash-flow-</a:t>
            </a:r>
            <a:r>
              <a:rPr lang="en-GB" sz="2400" b="1" dirty="0" err="1">
                <a:solidFill>
                  <a:srgbClr val="333333"/>
                </a:solidFill>
              </a:rPr>
              <a:t>ului</a:t>
            </a:r>
            <a:r>
              <a:rPr lang="en-GB" sz="2400" dirty="0">
                <a:solidFill>
                  <a:srgbClr val="333333"/>
                </a:solidFill>
              </a:rPr>
              <a:t> </a:t>
            </a:r>
            <a:r>
              <a:rPr lang="en-GB" sz="2400" dirty="0" err="1">
                <a:solidFill>
                  <a:srgbClr val="333333"/>
                </a:solidFill>
              </a:rPr>
              <a:t>sau</a:t>
            </a:r>
            <a:r>
              <a:rPr lang="en-GB" sz="2400" dirty="0">
                <a:solidFill>
                  <a:srgbClr val="333333"/>
                </a:solidFill>
              </a:rPr>
              <a:t> a </a:t>
            </a:r>
            <a:r>
              <a:rPr lang="en-GB" sz="2400" dirty="0" err="1">
                <a:solidFill>
                  <a:srgbClr val="333333"/>
                </a:solidFill>
              </a:rPr>
              <a:t>numerarului</a:t>
            </a:r>
            <a:r>
              <a:rPr lang="en-GB" sz="2400" dirty="0">
                <a:solidFill>
                  <a:srgbClr val="333333"/>
                </a:solidFill>
              </a:rPr>
              <a:t>;</a:t>
            </a:r>
          </a:p>
          <a:p>
            <a:pPr algn="just" fontAlgn="base">
              <a:buFont typeface="Arial"/>
              <a:buChar char="•"/>
            </a:pPr>
            <a:r>
              <a:rPr lang="en-GB" sz="2400" b="1" dirty="0" err="1">
                <a:solidFill>
                  <a:srgbClr val="333333"/>
                </a:solidFill>
              </a:rPr>
              <a:t>Gestiunea</a:t>
            </a:r>
            <a:r>
              <a:rPr lang="en-GB" sz="2400" b="1" dirty="0">
                <a:solidFill>
                  <a:srgbClr val="333333"/>
                </a:solidFill>
              </a:rPr>
              <a:t> </a:t>
            </a:r>
            <a:r>
              <a:rPr lang="en-GB" sz="2400" b="1" dirty="0" err="1">
                <a:solidFill>
                  <a:srgbClr val="333333"/>
                </a:solidFill>
              </a:rPr>
              <a:t>riscurilor</a:t>
            </a:r>
            <a:r>
              <a:rPr lang="en-GB" sz="2400" dirty="0">
                <a:solidFill>
                  <a:srgbClr val="333333"/>
                </a:solidFill>
              </a:rPr>
              <a:t> de </a:t>
            </a:r>
            <a:r>
              <a:rPr lang="en-GB" sz="2400" dirty="0" err="1">
                <a:solidFill>
                  <a:srgbClr val="333333"/>
                </a:solidFill>
              </a:rPr>
              <a:t>natura</a:t>
            </a:r>
            <a:r>
              <a:rPr lang="en-GB" sz="2400" dirty="0">
                <a:solidFill>
                  <a:srgbClr val="333333"/>
                </a:solidFill>
              </a:rPr>
              <a:t> </a:t>
            </a:r>
            <a:r>
              <a:rPr lang="en-GB" sz="2400" dirty="0" err="1">
                <a:solidFill>
                  <a:srgbClr val="333333"/>
                </a:solidFill>
              </a:rPr>
              <a:t>financiara</a:t>
            </a:r>
            <a:r>
              <a:rPr lang="en-GB" sz="2400" dirty="0">
                <a:solidFill>
                  <a:srgbClr val="333333"/>
                </a:solidFill>
              </a:rPr>
              <a:t> </a:t>
            </a:r>
            <a:r>
              <a:rPr lang="en-GB" sz="2400" dirty="0" err="1">
                <a:solidFill>
                  <a:srgbClr val="333333"/>
                </a:solidFill>
              </a:rPr>
              <a:t>mai</a:t>
            </a:r>
            <a:r>
              <a:rPr lang="en-GB" sz="2400" dirty="0">
                <a:solidFill>
                  <a:srgbClr val="333333"/>
                </a:solidFill>
              </a:rPr>
              <a:t> ales in </a:t>
            </a:r>
            <a:r>
              <a:rPr lang="en-GB" sz="2400" dirty="0" err="1">
                <a:solidFill>
                  <a:srgbClr val="333333"/>
                </a:solidFill>
              </a:rPr>
              <a:t>privinta</a:t>
            </a:r>
            <a:r>
              <a:rPr lang="en-GB" sz="2400" dirty="0">
                <a:solidFill>
                  <a:srgbClr val="333333"/>
                </a:solidFill>
              </a:rPr>
              <a:t> </a:t>
            </a:r>
            <a:r>
              <a:rPr lang="en-GB" sz="2400" dirty="0" err="1">
                <a:solidFill>
                  <a:srgbClr val="333333"/>
                </a:solidFill>
              </a:rPr>
              <a:t>evitari</a:t>
            </a:r>
            <a:r>
              <a:rPr lang="en-GB" sz="2400" dirty="0">
                <a:solidFill>
                  <a:srgbClr val="333333"/>
                </a:solidFill>
              </a:rPr>
              <a:t> </a:t>
            </a:r>
            <a:r>
              <a:rPr lang="en-GB" sz="2400" dirty="0" err="1">
                <a:solidFill>
                  <a:srgbClr val="333333"/>
                </a:solidFill>
              </a:rPr>
              <a:t>situatiilor</a:t>
            </a:r>
            <a:r>
              <a:rPr lang="en-GB" sz="2400" dirty="0">
                <a:solidFill>
                  <a:srgbClr val="333333"/>
                </a:solidFill>
              </a:rPr>
              <a:t> care pot </a:t>
            </a:r>
            <a:r>
              <a:rPr lang="en-GB" sz="2400" dirty="0" err="1">
                <a:solidFill>
                  <a:srgbClr val="333333"/>
                </a:solidFill>
              </a:rPr>
              <a:t>duce</a:t>
            </a:r>
            <a:r>
              <a:rPr lang="en-GB" sz="2400" dirty="0">
                <a:solidFill>
                  <a:srgbClr val="333333"/>
                </a:solidFill>
              </a:rPr>
              <a:t> la </a:t>
            </a:r>
            <a:r>
              <a:rPr lang="en-GB" sz="2400" dirty="0" err="1">
                <a:solidFill>
                  <a:srgbClr val="333333"/>
                </a:solidFill>
              </a:rPr>
              <a:t>insolvabilitate</a:t>
            </a:r>
            <a:r>
              <a:rPr lang="en-GB" sz="2400" dirty="0">
                <a:solidFill>
                  <a:srgbClr val="333333"/>
                </a:solidFill>
              </a:rPr>
              <a:t> </a:t>
            </a:r>
            <a:r>
              <a:rPr lang="en-GB" sz="2400" dirty="0" err="1">
                <a:solidFill>
                  <a:srgbClr val="333333"/>
                </a:solidFill>
              </a:rPr>
              <a:t>sau</a:t>
            </a:r>
            <a:r>
              <a:rPr lang="en-GB" sz="2400" dirty="0">
                <a:solidFill>
                  <a:srgbClr val="333333"/>
                </a:solidFill>
              </a:rPr>
              <a:t> </a:t>
            </a:r>
            <a:r>
              <a:rPr lang="en-GB" sz="2400" dirty="0" err="1">
                <a:solidFill>
                  <a:srgbClr val="333333"/>
                </a:solidFill>
              </a:rPr>
              <a:t>faliment</a:t>
            </a:r>
            <a:r>
              <a:rPr lang="en-GB" sz="2400" dirty="0">
                <a:solidFill>
                  <a:srgbClr val="333333"/>
                </a:solidFill>
              </a:rPr>
              <a:t>, </a:t>
            </a:r>
            <a:r>
              <a:rPr lang="en-GB" sz="2400" dirty="0" err="1">
                <a:solidFill>
                  <a:srgbClr val="333333"/>
                </a:solidFill>
              </a:rPr>
              <a:t>adica</a:t>
            </a:r>
            <a:r>
              <a:rPr lang="en-GB" sz="2400" dirty="0">
                <a:solidFill>
                  <a:srgbClr val="333333"/>
                </a:solidFill>
              </a:rPr>
              <a:t> la </a:t>
            </a:r>
            <a:r>
              <a:rPr lang="en-GB" sz="2400" dirty="0" err="1">
                <a:solidFill>
                  <a:srgbClr val="333333"/>
                </a:solidFill>
              </a:rPr>
              <a:t>disparitia</a:t>
            </a:r>
            <a:r>
              <a:rPr lang="en-GB" sz="2400" dirty="0">
                <a:solidFill>
                  <a:srgbClr val="333333"/>
                </a:solidFill>
              </a:rPr>
              <a:t> </a:t>
            </a:r>
            <a:r>
              <a:rPr lang="en-GB" sz="2400" dirty="0" err="1">
                <a:solidFill>
                  <a:srgbClr val="333333"/>
                </a:solidFill>
              </a:rPr>
              <a:t>firmei</a:t>
            </a:r>
            <a:r>
              <a:rPr lang="en-GB" sz="2400" dirty="0">
                <a:solidFill>
                  <a:srgbClr val="333333"/>
                </a:solidFill>
              </a:rPr>
              <a:t> din </a:t>
            </a:r>
            <a:r>
              <a:rPr lang="en-GB" sz="2400" dirty="0" err="1">
                <a:solidFill>
                  <a:srgbClr val="333333"/>
                </a:solidFill>
              </a:rPr>
              <a:t>circuitul</a:t>
            </a:r>
            <a:r>
              <a:rPr lang="en-GB" sz="2400" dirty="0">
                <a:solidFill>
                  <a:srgbClr val="333333"/>
                </a:solidFill>
              </a:rPr>
              <a:t> economic </a:t>
            </a:r>
            <a:r>
              <a:rPr lang="en-GB" sz="2400" dirty="0" err="1">
                <a:solidFill>
                  <a:srgbClr val="333333"/>
                </a:solidFill>
              </a:rPr>
              <a:t>si</a:t>
            </a:r>
            <a:r>
              <a:rPr lang="en-GB" sz="2400" dirty="0">
                <a:solidFill>
                  <a:srgbClr val="333333"/>
                </a:solidFill>
              </a:rPr>
              <a:t> </a:t>
            </a:r>
            <a:r>
              <a:rPr lang="en-GB" sz="2400" dirty="0" err="1">
                <a:solidFill>
                  <a:srgbClr val="333333"/>
                </a:solidFill>
              </a:rPr>
              <a:t>juridic</a:t>
            </a:r>
            <a:r>
              <a:rPr lang="en-GB" sz="2400" dirty="0">
                <a:solidFill>
                  <a:srgbClr val="333333"/>
                </a:solidFill>
              </a:rPr>
              <a:t>.</a:t>
            </a:r>
          </a:p>
          <a:p>
            <a:endParaRPr lang="en-GB" dirty="0"/>
          </a:p>
        </p:txBody>
      </p:sp>
      <p:sp>
        <p:nvSpPr>
          <p:cNvPr id="3" name="Title 2"/>
          <p:cNvSpPr>
            <a:spLocks noGrp="1"/>
          </p:cNvSpPr>
          <p:nvPr>
            <p:ph type="title"/>
          </p:nvPr>
        </p:nvSpPr>
        <p:spPr>
          <a:xfrm>
            <a:off x="152400" y="148514"/>
            <a:ext cx="10972800" cy="718589"/>
          </a:xfrm>
        </p:spPr>
        <p:txBody>
          <a:bodyPr>
            <a:normAutofit/>
          </a:bodyPr>
          <a:lstStyle/>
          <a:p>
            <a:pPr algn="just"/>
            <a:r>
              <a:rPr lang="en-GB" sz="2400" dirty="0" err="1">
                <a:solidFill>
                  <a:srgbClr val="333333"/>
                </a:solidFill>
                <a:effectLst/>
                <a:ea typeface="+mn-ea"/>
                <a:cs typeface="+mn-cs"/>
              </a:rPr>
              <a:t>Managementul</a:t>
            </a:r>
            <a:r>
              <a:rPr lang="en-GB" sz="2400" dirty="0">
                <a:solidFill>
                  <a:srgbClr val="333333"/>
                </a:solidFill>
                <a:effectLst/>
                <a:ea typeface="+mn-ea"/>
                <a:cs typeface="+mn-cs"/>
              </a:rPr>
              <a:t> </a:t>
            </a:r>
            <a:r>
              <a:rPr lang="en-GB" sz="2400" dirty="0" err="1">
                <a:solidFill>
                  <a:srgbClr val="333333"/>
                </a:solidFill>
                <a:effectLst/>
                <a:ea typeface="+mn-ea"/>
                <a:cs typeface="+mn-cs"/>
              </a:rPr>
              <a:t>financiar</a:t>
            </a:r>
            <a:r>
              <a:rPr lang="en-GB" sz="2400" dirty="0">
                <a:solidFill>
                  <a:srgbClr val="333333"/>
                </a:solidFill>
                <a:effectLst/>
                <a:ea typeface="+mn-ea"/>
                <a:cs typeface="+mn-cs"/>
              </a:rPr>
              <a:t> al </a:t>
            </a:r>
            <a:r>
              <a:rPr lang="en-GB" sz="2400" dirty="0" err="1">
                <a:solidFill>
                  <a:srgbClr val="333333"/>
                </a:solidFill>
                <a:effectLst/>
                <a:ea typeface="+mn-ea"/>
                <a:cs typeface="+mn-cs"/>
              </a:rPr>
              <a:t>unei</a:t>
            </a:r>
            <a:r>
              <a:rPr lang="en-GB" sz="2400" dirty="0">
                <a:solidFill>
                  <a:srgbClr val="333333"/>
                </a:solidFill>
                <a:effectLst/>
                <a:ea typeface="+mn-ea"/>
                <a:cs typeface="+mn-cs"/>
              </a:rPr>
              <a:t> </a:t>
            </a:r>
            <a:r>
              <a:rPr lang="en-GB" sz="2400" dirty="0" err="1">
                <a:solidFill>
                  <a:srgbClr val="333333"/>
                </a:solidFill>
                <a:effectLst/>
                <a:ea typeface="+mn-ea"/>
                <a:cs typeface="+mn-cs"/>
              </a:rPr>
              <a:t>firme</a:t>
            </a: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89348" y="4918841"/>
            <a:ext cx="2924633" cy="1939159"/>
          </a:xfrm>
          <a:prstGeom prst="rect">
            <a:avLst/>
          </a:prstGeom>
        </p:spPr>
      </p:pic>
    </p:spTree>
    <p:extLst>
      <p:ext uri="{BB962C8B-B14F-4D97-AF65-F5344CB8AC3E}">
        <p14:creationId xmlns:p14="http://schemas.microsoft.com/office/powerpoint/2010/main" val="2661602956"/>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83931" y="756119"/>
            <a:ext cx="12008069" cy="5628916"/>
          </a:xfrm>
        </p:spPr>
        <p:txBody>
          <a:bodyPr>
            <a:normAutofit/>
          </a:bodyPr>
          <a:lstStyle/>
          <a:p>
            <a:pPr algn="just" fontAlgn="base"/>
            <a:r>
              <a:rPr lang="en-GB" sz="2200" dirty="0">
                <a:solidFill>
                  <a:srgbClr val="333333"/>
                </a:solidFill>
              </a:rPr>
              <a:t>O </a:t>
            </a:r>
            <a:r>
              <a:rPr lang="en-GB" sz="2200" dirty="0" err="1">
                <a:solidFill>
                  <a:srgbClr val="333333"/>
                </a:solidFill>
              </a:rPr>
              <a:t>problema</a:t>
            </a:r>
            <a:r>
              <a:rPr lang="en-GB" sz="2200" dirty="0">
                <a:solidFill>
                  <a:srgbClr val="333333"/>
                </a:solidFill>
              </a:rPr>
              <a:t> care </a:t>
            </a:r>
            <a:r>
              <a:rPr lang="en-GB" sz="2200" dirty="0" err="1">
                <a:solidFill>
                  <a:srgbClr val="333333"/>
                </a:solidFill>
              </a:rPr>
              <a:t>poate</a:t>
            </a:r>
            <a:r>
              <a:rPr lang="en-GB" sz="2200" dirty="0">
                <a:solidFill>
                  <a:srgbClr val="333333"/>
                </a:solidFill>
              </a:rPr>
              <a:t> </a:t>
            </a:r>
            <a:r>
              <a:rPr lang="en-GB" sz="2200" dirty="0" err="1">
                <a:solidFill>
                  <a:srgbClr val="333333"/>
                </a:solidFill>
              </a:rPr>
              <a:t>naste</a:t>
            </a:r>
            <a:r>
              <a:rPr lang="en-GB" sz="2200" dirty="0">
                <a:solidFill>
                  <a:srgbClr val="333333"/>
                </a:solidFill>
              </a:rPr>
              <a:t> </a:t>
            </a:r>
            <a:r>
              <a:rPr lang="en-GB" sz="2200" dirty="0" err="1">
                <a:solidFill>
                  <a:srgbClr val="333333"/>
                </a:solidFill>
              </a:rPr>
              <a:t>confuzie</a:t>
            </a:r>
            <a:r>
              <a:rPr lang="en-GB" sz="2200" dirty="0">
                <a:solidFill>
                  <a:srgbClr val="333333"/>
                </a:solidFill>
              </a:rPr>
              <a:t> in </a:t>
            </a:r>
            <a:r>
              <a:rPr lang="en-GB" sz="2200" dirty="0" err="1">
                <a:solidFill>
                  <a:srgbClr val="333333"/>
                </a:solidFill>
              </a:rPr>
              <a:t>randul</a:t>
            </a:r>
            <a:r>
              <a:rPr lang="en-GB" sz="2200" dirty="0">
                <a:solidFill>
                  <a:srgbClr val="333333"/>
                </a:solidFill>
              </a:rPr>
              <a:t> </a:t>
            </a:r>
            <a:r>
              <a:rPr lang="en-GB" sz="2200" dirty="0" err="1">
                <a:solidFill>
                  <a:srgbClr val="333333"/>
                </a:solidFill>
              </a:rPr>
              <a:t>multor</a:t>
            </a:r>
            <a:r>
              <a:rPr lang="en-GB" sz="2200" dirty="0">
                <a:solidFill>
                  <a:srgbClr val="333333"/>
                </a:solidFill>
              </a:rPr>
              <a:t> </a:t>
            </a:r>
            <a:r>
              <a:rPr lang="en-GB" sz="2200" dirty="0" err="1">
                <a:solidFill>
                  <a:srgbClr val="333333"/>
                </a:solidFill>
              </a:rPr>
              <a:t>antreprenori</a:t>
            </a:r>
            <a:r>
              <a:rPr lang="en-GB" sz="2200" dirty="0">
                <a:solidFill>
                  <a:srgbClr val="333333"/>
                </a:solidFill>
              </a:rPr>
              <a:t> </a:t>
            </a:r>
            <a:r>
              <a:rPr lang="en-GB" sz="2200" dirty="0" err="1">
                <a:solidFill>
                  <a:srgbClr val="333333"/>
                </a:solidFill>
              </a:rPr>
              <a:t>si</a:t>
            </a:r>
            <a:r>
              <a:rPr lang="en-GB" sz="2200" dirty="0">
                <a:solidFill>
                  <a:srgbClr val="333333"/>
                </a:solidFill>
              </a:rPr>
              <a:t> </a:t>
            </a:r>
            <a:r>
              <a:rPr lang="en-GB" sz="2200" dirty="0" err="1">
                <a:solidFill>
                  <a:srgbClr val="333333"/>
                </a:solidFill>
              </a:rPr>
              <a:t>chiar</a:t>
            </a:r>
            <a:r>
              <a:rPr lang="en-GB" sz="2200" dirty="0">
                <a:solidFill>
                  <a:srgbClr val="333333"/>
                </a:solidFill>
              </a:rPr>
              <a:t> a </a:t>
            </a:r>
            <a:r>
              <a:rPr lang="en-GB" sz="2200" dirty="0" err="1">
                <a:solidFill>
                  <a:srgbClr val="333333"/>
                </a:solidFill>
              </a:rPr>
              <a:t>oamenilor</a:t>
            </a:r>
            <a:r>
              <a:rPr lang="en-GB" sz="2200" dirty="0">
                <a:solidFill>
                  <a:srgbClr val="333333"/>
                </a:solidFill>
              </a:rPr>
              <a:t> de </a:t>
            </a:r>
            <a:r>
              <a:rPr lang="en-GB" sz="2200" dirty="0" err="1">
                <a:solidFill>
                  <a:srgbClr val="333333"/>
                </a:solidFill>
              </a:rPr>
              <a:t>afaceri</a:t>
            </a:r>
            <a:r>
              <a:rPr lang="en-GB" sz="2200" dirty="0">
                <a:solidFill>
                  <a:srgbClr val="333333"/>
                </a:solidFill>
              </a:rPr>
              <a:t> </a:t>
            </a:r>
            <a:r>
              <a:rPr lang="en-GB" sz="2200" dirty="0" err="1">
                <a:solidFill>
                  <a:srgbClr val="333333"/>
                </a:solidFill>
              </a:rPr>
              <a:t>mai</a:t>
            </a:r>
            <a:r>
              <a:rPr lang="en-GB" sz="2200" dirty="0">
                <a:solidFill>
                  <a:srgbClr val="333333"/>
                </a:solidFill>
              </a:rPr>
              <a:t> </a:t>
            </a:r>
            <a:r>
              <a:rPr lang="en-GB" sz="2200" dirty="0" err="1">
                <a:solidFill>
                  <a:srgbClr val="333333"/>
                </a:solidFill>
              </a:rPr>
              <a:t>experimentati</a:t>
            </a:r>
            <a:r>
              <a:rPr lang="en-GB" sz="2200" dirty="0">
                <a:solidFill>
                  <a:srgbClr val="333333"/>
                </a:solidFill>
              </a:rPr>
              <a:t> </a:t>
            </a:r>
            <a:r>
              <a:rPr lang="en-GB" sz="2200" dirty="0" err="1">
                <a:solidFill>
                  <a:srgbClr val="333333"/>
                </a:solidFill>
              </a:rPr>
              <a:t>este</a:t>
            </a:r>
            <a:r>
              <a:rPr lang="en-GB" sz="2200" dirty="0">
                <a:solidFill>
                  <a:srgbClr val="333333"/>
                </a:solidFill>
              </a:rPr>
              <a:t> </a:t>
            </a:r>
            <a:r>
              <a:rPr lang="en-GB" sz="2200" dirty="0" err="1">
                <a:solidFill>
                  <a:srgbClr val="333333"/>
                </a:solidFill>
              </a:rPr>
              <a:t>alaturarea</a:t>
            </a:r>
            <a:r>
              <a:rPr lang="en-GB" sz="2200" dirty="0">
                <a:solidFill>
                  <a:srgbClr val="333333"/>
                </a:solidFill>
              </a:rPr>
              <a:t> </a:t>
            </a:r>
            <a:r>
              <a:rPr lang="en-GB" sz="2200" dirty="0" err="1">
                <a:solidFill>
                  <a:srgbClr val="333333"/>
                </a:solidFill>
              </a:rPr>
              <a:t>notiunilor</a:t>
            </a:r>
            <a:r>
              <a:rPr lang="en-GB" sz="2200" dirty="0">
                <a:solidFill>
                  <a:srgbClr val="333333"/>
                </a:solidFill>
              </a:rPr>
              <a:t> de </a:t>
            </a:r>
            <a:r>
              <a:rPr lang="en-GB" sz="2200" dirty="0" err="1">
                <a:solidFill>
                  <a:srgbClr val="333333"/>
                </a:solidFill>
              </a:rPr>
              <a:t>contabilitate</a:t>
            </a:r>
            <a:r>
              <a:rPr lang="en-GB" sz="2200" dirty="0">
                <a:solidFill>
                  <a:srgbClr val="333333"/>
                </a:solidFill>
              </a:rPr>
              <a:t> </a:t>
            </a:r>
            <a:r>
              <a:rPr lang="en-GB" sz="2200" dirty="0" err="1">
                <a:solidFill>
                  <a:srgbClr val="333333"/>
                </a:solidFill>
              </a:rPr>
              <a:t>financiara</a:t>
            </a:r>
            <a:r>
              <a:rPr lang="en-GB" sz="2200" dirty="0">
                <a:solidFill>
                  <a:srgbClr val="333333"/>
                </a:solidFill>
              </a:rPr>
              <a:t> </a:t>
            </a:r>
            <a:r>
              <a:rPr lang="en-GB" sz="2200" dirty="0" err="1">
                <a:solidFill>
                  <a:srgbClr val="333333"/>
                </a:solidFill>
              </a:rPr>
              <a:t>si</a:t>
            </a:r>
            <a:r>
              <a:rPr lang="en-GB" sz="2200" dirty="0">
                <a:solidFill>
                  <a:srgbClr val="333333"/>
                </a:solidFill>
              </a:rPr>
              <a:t> </a:t>
            </a:r>
            <a:r>
              <a:rPr lang="en-GB" sz="2200" dirty="0" err="1">
                <a:solidFill>
                  <a:srgbClr val="333333"/>
                </a:solidFill>
              </a:rPr>
              <a:t>contabiltate</a:t>
            </a:r>
            <a:r>
              <a:rPr lang="en-GB" sz="2200" dirty="0">
                <a:solidFill>
                  <a:srgbClr val="333333"/>
                </a:solidFill>
              </a:rPr>
              <a:t> de </a:t>
            </a:r>
            <a:r>
              <a:rPr lang="en-GB" sz="2200" dirty="0" err="1">
                <a:solidFill>
                  <a:srgbClr val="333333"/>
                </a:solidFill>
              </a:rPr>
              <a:t>gestiune</a:t>
            </a:r>
            <a:r>
              <a:rPr lang="en-GB" sz="2200" dirty="0">
                <a:solidFill>
                  <a:srgbClr val="333333"/>
                </a:solidFill>
              </a:rPr>
              <a:t>, </a:t>
            </a:r>
            <a:r>
              <a:rPr lang="en-GB" sz="2200" dirty="0" err="1">
                <a:solidFill>
                  <a:srgbClr val="333333"/>
                </a:solidFill>
              </a:rPr>
              <a:t>ambele</a:t>
            </a:r>
            <a:r>
              <a:rPr lang="en-GB" sz="2200" dirty="0">
                <a:solidFill>
                  <a:srgbClr val="333333"/>
                </a:solidFill>
              </a:rPr>
              <a:t> </a:t>
            </a:r>
            <a:r>
              <a:rPr lang="en-GB" sz="2200" dirty="0" err="1">
                <a:solidFill>
                  <a:srgbClr val="333333"/>
                </a:solidFill>
              </a:rPr>
              <a:t>fiind</a:t>
            </a:r>
            <a:r>
              <a:rPr lang="en-GB" sz="2200" dirty="0">
                <a:solidFill>
                  <a:srgbClr val="333333"/>
                </a:solidFill>
              </a:rPr>
              <a:t> </a:t>
            </a:r>
            <a:r>
              <a:rPr lang="en-GB" sz="2200" dirty="0" err="1">
                <a:solidFill>
                  <a:srgbClr val="333333"/>
                </a:solidFill>
              </a:rPr>
              <a:t>domenii</a:t>
            </a:r>
            <a:r>
              <a:rPr lang="en-GB" sz="2200" dirty="0">
                <a:solidFill>
                  <a:srgbClr val="333333"/>
                </a:solidFill>
              </a:rPr>
              <a:t> de </a:t>
            </a:r>
            <a:r>
              <a:rPr lang="en-GB" sz="2200" dirty="0" err="1">
                <a:solidFill>
                  <a:srgbClr val="333333"/>
                </a:solidFill>
              </a:rPr>
              <a:t>baza</a:t>
            </a:r>
            <a:r>
              <a:rPr lang="en-GB" sz="2200" dirty="0">
                <a:solidFill>
                  <a:srgbClr val="333333"/>
                </a:solidFill>
              </a:rPr>
              <a:t> ale </a:t>
            </a:r>
            <a:r>
              <a:rPr lang="en-GB" sz="2200" dirty="0" err="1">
                <a:solidFill>
                  <a:srgbClr val="333333"/>
                </a:solidFill>
              </a:rPr>
              <a:t>managementului</a:t>
            </a:r>
            <a:r>
              <a:rPr lang="en-GB" sz="2200" dirty="0">
                <a:solidFill>
                  <a:srgbClr val="333333"/>
                </a:solidFill>
              </a:rPr>
              <a:t> </a:t>
            </a:r>
            <a:r>
              <a:rPr lang="en-GB" sz="2200" dirty="0" err="1">
                <a:solidFill>
                  <a:srgbClr val="333333"/>
                </a:solidFill>
              </a:rPr>
              <a:t>financiar</a:t>
            </a:r>
            <a:r>
              <a:rPr lang="en-GB" sz="2200" dirty="0">
                <a:solidFill>
                  <a:srgbClr val="333333"/>
                </a:solidFill>
              </a:rPr>
              <a:t>. </a:t>
            </a:r>
          </a:p>
          <a:p>
            <a:pPr algn="just" fontAlgn="base"/>
            <a:r>
              <a:rPr lang="en-GB" sz="2200" dirty="0" err="1">
                <a:solidFill>
                  <a:srgbClr val="333333"/>
                </a:solidFill>
              </a:rPr>
              <a:t>Asa</a:t>
            </a:r>
            <a:r>
              <a:rPr lang="en-GB" sz="2200" dirty="0">
                <a:solidFill>
                  <a:srgbClr val="333333"/>
                </a:solidFill>
              </a:rPr>
              <a:t> cum </a:t>
            </a:r>
            <a:r>
              <a:rPr lang="en-GB" sz="2200" dirty="0" err="1">
                <a:solidFill>
                  <a:srgbClr val="333333"/>
                </a:solidFill>
              </a:rPr>
              <a:t>ai</a:t>
            </a:r>
            <a:r>
              <a:rPr lang="en-GB" sz="2200" dirty="0">
                <a:solidFill>
                  <a:srgbClr val="333333"/>
                </a:solidFill>
              </a:rPr>
              <a:t> </a:t>
            </a:r>
            <a:r>
              <a:rPr lang="en-GB" sz="2200" dirty="0" err="1">
                <a:solidFill>
                  <a:srgbClr val="333333"/>
                </a:solidFill>
              </a:rPr>
              <a:t>vazut</a:t>
            </a:r>
            <a:r>
              <a:rPr lang="en-GB" sz="2200" dirty="0">
                <a:solidFill>
                  <a:srgbClr val="333333"/>
                </a:solidFill>
              </a:rPr>
              <a:t> </a:t>
            </a:r>
            <a:r>
              <a:rPr lang="en-GB" sz="2200" dirty="0" err="1">
                <a:solidFill>
                  <a:srgbClr val="333333"/>
                </a:solidFill>
              </a:rPr>
              <a:t>deja</a:t>
            </a:r>
            <a:r>
              <a:rPr lang="en-GB" sz="2200" dirty="0">
                <a:solidFill>
                  <a:srgbClr val="333333"/>
                </a:solidFill>
              </a:rPr>
              <a:t> in </a:t>
            </a:r>
            <a:r>
              <a:rPr lang="en-GB" sz="2200" dirty="0" err="1">
                <a:solidFill>
                  <a:srgbClr val="333333"/>
                </a:solidFill>
              </a:rPr>
              <a:t>articol</a:t>
            </a:r>
            <a:r>
              <a:rPr lang="en-GB" sz="2200" dirty="0">
                <a:solidFill>
                  <a:srgbClr val="333333"/>
                </a:solidFill>
              </a:rPr>
              <a:t>, </a:t>
            </a:r>
            <a:r>
              <a:rPr lang="en-GB" sz="2200" dirty="0" err="1">
                <a:solidFill>
                  <a:srgbClr val="333333"/>
                </a:solidFill>
              </a:rPr>
              <a:t>contabilitatea</a:t>
            </a:r>
            <a:r>
              <a:rPr lang="en-GB" sz="2200" dirty="0">
                <a:solidFill>
                  <a:srgbClr val="333333"/>
                </a:solidFill>
              </a:rPr>
              <a:t>, in general, </a:t>
            </a:r>
            <a:r>
              <a:rPr lang="en-GB" sz="2200" dirty="0" err="1">
                <a:solidFill>
                  <a:srgbClr val="333333"/>
                </a:solidFill>
              </a:rPr>
              <a:t>este</a:t>
            </a:r>
            <a:r>
              <a:rPr lang="en-GB" sz="2200" dirty="0">
                <a:solidFill>
                  <a:srgbClr val="333333"/>
                </a:solidFill>
              </a:rPr>
              <a:t> </a:t>
            </a:r>
            <a:r>
              <a:rPr lang="en-GB" sz="2200" dirty="0" err="1">
                <a:solidFill>
                  <a:srgbClr val="333333"/>
                </a:solidFill>
              </a:rPr>
              <a:t>activitatea</a:t>
            </a:r>
            <a:r>
              <a:rPr lang="en-GB" sz="2200" dirty="0">
                <a:solidFill>
                  <a:srgbClr val="333333"/>
                </a:solidFill>
              </a:rPr>
              <a:t> </a:t>
            </a:r>
            <a:r>
              <a:rPr lang="en-GB" sz="2200" dirty="0" err="1">
                <a:solidFill>
                  <a:srgbClr val="333333"/>
                </a:solidFill>
              </a:rPr>
              <a:t>pe</a:t>
            </a:r>
            <a:r>
              <a:rPr lang="en-GB" sz="2200" dirty="0">
                <a:solidFill>
                  <a:srgbClr val="333333"/>
                </a:solidFill>
              </a:rPr>
              <a:t> care se </a:t>
            </a:r>
            <a:r>
              <a:rPr lang="en-GB" sz="2200" dirty="0" err="1">
                <a:solidFill>
                  <a:srgbClr val="333333"/>
                </a:solidFill>
              </a:rPr>
              <a:t>sprijina</a:t>
            </a:r>
            <a:r>
              <a:rPr lang="en-GB" sz="2200" dirty="0">
                <a:solidFill>
                  <a:srgbClr val="333333"/>
                </a:solidFill>
              </a:rPr>
              <a:t> </a:t>
            </a:r>
            <a:r>
              <a:rPr lang="en-GB" sz="2200" dirty="0" err="1">
                <a:solidFill>
                  <a:srgbClr val="333333"/>
                </a:solidFill>
              </a:rPr>
              <a:t>intreg</a:t>
            </a:r>
            <a:r>
              <a:rPr lang="en-GB" sz="2200" dirty="0">
                <a:solidFill>
                  <a:srgbClr val="333333"/>
                </a:solidFill>
              </a:rPr>
              <a:t> </a:t>
            </a:r>
            <a:r>
              <a:rPr lang="en-GB" sz="2200" dirty="0" err="1">
                <a:solidFill>
                  <a:srgbClr val="333333"/>
                </a:solidFill>
              </a:rPr>
              <a:t>managementul</a:t>
            </a:r>
            <a:r>
              <a:rPr lang="en-GB" sz="2200" dirty="0">
                <a:solidFill>
                  <a:srgbClr val="333333"/>
                </a:solidFill>
              </a:rPr>
              <a:t> </a:t>
            </a:r>
            <a:r>
              <a:rPr lang="en-GB" sz="2200" dirty="0" err="1">
                <a:solidFill>
                  <a:srgbClr val="333333"/>
                </a:solidFill>
              </a:rPr>
              <a:t>financiar</a:t>
            </a:r>
            <a:r>
              <a:rPr lang="en-GB" sz="2200" dirty="0">
                <a:solidFill>
                  <a:srgbClr val="333333"/>
                </a:solidFill>
              </a:rPr>
              <a:t> </a:t>
            </a:r>
            <a:r>
              <a:rPr lang="en-GB" sz="2200" dirty="0" err="1">
                <a:solidFill>
                  <a:srgbClr val="333333"/>
                </a:solidFill>
              </a:rPr>
              <a:t>datorita</a:t>
            </a:r>
            <a:r>
              <a:rPr lang="en-GB" sz="2200" dirty="0">
                <a:solidFill>
                  <a:srgbClr val="333333"/>
                </a:solidFill>
              </a:rPr>
              <a:t> </a:t>
            </a:r>
            <a:r>
              <a:rPr lang="en-GB" sz="2200" dirty="0" err="1">
                <a:solidFill>
                  <a:srgbClr val="333333"/>
                </a:solidFill>
              </a:rPr>
              <a:t>informatiilor</a:t>
            </a:r>
            <a:r>
              <a:rPr lang="en-GB" sz="2200" dirty="0">
                <a:solidFill>
                  <a:srgbClr val="333333"/>
                </a:solidFill>
              </a:rPr>
              <a:t> </a:t>
            </a:r>
            <a:r>
              <a:rPr lang="en-GB" sz="2200" dirty="0" err="1">
                <a:solidFill>
                  <a:srgbClr val="333333"/>
                </a:solidFill>
              </a:rPr>
              <a:t>pe</a:t>
            </a:r>
            <a:r>
              <a:rPr lang="en-GB" sz="2200" dirty="0">
                <a:solidFill>
                  <a:srgbClr val="333333"/>
                </a:solidFill>
              </a:rPr>
              <a:t> care </a:t>
            </a:r>
            <a:r>
              <a:rPr lang="en-GB" sz="2200" dirty="0" err="1">
                <a:solidFill>
                  <a:srgbClr val="333333"/>
                </a:solidFill>
              </a:rPr>
              <a:t>acesta</a:t>
            </a:r>
            <a:r>
              <a:rPr lang="en-GB" sz="2200" dirty="0">
                <a:solidFill>
                  <a:srgbClr val="333333"/>
                </a:solidFill>
              </a:rPr>
              <a:t> le </a:t>
            </a:r>
            <a:r>
              <a:rPr lang="en-GB" sz="2200" dirty="0" err="1">
                <a:solidFill>
                  <a:srgbClr val="333333"/>
                </a:solidFill>
              </a:rPr>
              <a:t>furnizeaza</a:t>
            </a:r>
            <a:r>
              <a:rPr lang="en-GB" sz="2200" dirty="0">
                <a:solidFill>
                  <a:srgbClr val="333333"/>
                </a:solidFill>
              </a:rPr>
              <a:t> </a:t>
            </a:r>
            <a:r>
              <a:rPr lang="en-GB" sz="2200" dirty="0" err="1">
                <a:solidFill>
                  <a:srgbClr val="333333"/>
                </a:solidFill>
              </a:rPr>
              <a:t>si</a:t>
            </a:r>
            <a:r>
              <a:rPr lang="en-GB" sz="2200" dirty="0">
                <a:solidFill>
                  <a:srgbClr val="333333"/>
                </a:solidFill>
              </a:rPr>
              <a:t> </a:t>
            </a:r>
            <a:r>
              <a:rPr lang="en-GB" sz="2200" dirty="0" err="1">
                <a:solidFill>
                  <a:srgbClr val="333333"/>
                </a:solidFill>
              </a:rPr>
              <a:t>pe</a:t>
            </a:r>
            <a:r>
              <a:rPr lang="en-GB" sz="2200" dirty="0">
                <a:solidFill>
                  <a:srgbClr val="333333"/>
                </a:solidFill>
              </a:rPr>
              <a:t> </a:t>
            </a:r>
            <a:r>
              <a:rPr lang="en-GB" sz="2200" dirty="0" err="1">
                <a:solidFill>
                  <a:srgbClr val="333333"/>
                </a:solidFill>
              </a:rPr>
              <a:t>baza</a:t>
            </a:r>
            <a:r>
              <a:rPr lang="en-GB" sz="2200" dirty="0">
                <a:solidFill>
                  <a:srgbClr val="333333"/>
                </a:solidFill>
              </a:rPr>
              <a:t> </a:t>
            </a:r>
            <a:r>
              <a:rPr lang="en-GB" sz="2200" dirty="0" err="1">
                <a:solidFill>
                  <a:srgbClr val="333333"/>
                </a:solidFill>
              </a:rPr>
              <a:t>carora</a:t>
            </a:r>
            <a:r>
              <a:rPr lang="en-GB" sz="2200" dirty="0">
                <a:solidFill>
                  <a:srgbClr val="333333"/>
                </a:solidFill>
              </a:rPr>
              <a:t> se pot </a:t>
            </a:r>
            <a:r>
              <a:rPr lang="en-GB" sz="2200" dirty="0" err="1">
                <a:solidFill>
                  <a:srgbClr val="333333"/>
                </a:solidFill>
              </a:rPr>
              <a:t>lua</a:t>
            </a:r>
            <a:r>
              <a:rPr lang="en-GB" sz="2200" dirty="0">
                <a:solidFill>
                  <a:srgbClr val="333333"/>
                </a:solidFill>
              </a:rPr>
              <a:t> </a:t>
            </a:r>
            <a:r>
              <a:rPr lang="en-GB" sz="2200" dirty="0" err="1">
                <a:solidFill>
                  <a:srgbClr val="333333"/>
                </a:solidFill>
              </a:rPr>
              <a:t>decizii</a:t>
            </a:r>
            <a:r>
              <a:rPr lang="en-GB" sz="2200" dirty="0">
                <a:solidFill>
                  <a:srgbClr val="333333"/>
                </a:solidFill>
              </a:rPr>
              <a:t> la </a:t>
            </a:r>
            <a:r>
              <a:rPr lang="en-GB" sz="2200" dirty="0" err="1">
                <a:solidFill>
                  <a:srgbClr val="333333"/>
                </a:solidFill>
              </a:rPr>
              <a:t>nivel</a:t>
            </a:r>
            <a:r>
              <a:rPr lang="en-GB" sz="2200" dirty="0">
                <a:solidFill>
                  <a:srgbClr val="333333"/>
                </a:solidFill>
              </a:rPr>
              <a:t> </a:t>
            </a:r>
            <a:r>
              <a:rPr lang="en-GB" sz="2200" dirty="0" err="1">
                <a:solidFill>
                  <a:srgbClr val="333333"/>
                </a:solidFill>
              </a:rPr>
              <a:t>inalt</a:t>
            </a:r>
            <a:r>
              <a:rPr lang="en-GB" sz="2200" dirty="0">
                <a:solidFill>
                  <a:srgbClr val="333333"/>
                </a:solidFill>
              </a:rPr>
              <a:t>. </a:t>
            </a:r>
            <a:r>
              <a:rPr lang="en-GB" sz="2200" dirty="0" err="1">
                <a:solidFill>
                  <a:srgbClr val="333333"/>
                </a:solidFill>
              </a:rPr>
              <a:t>Contabilitatea</a:t>
            </a:r>
            <a:r>
              <a:rPr lang="en-GB" sz="2200" dirty="0">
                <a:solidFill>
                  <a:srgbClr val="333333"/>
                </a:solidFill>
              </a:rPr>
              <a:t> </a:t>
            </a:r>
            <a:r>
              <a:rPr lang="en-GB" sz="2200" dirty="0" err="1">
                <a:solidFill>
                  <a:srgbClr val="333333"/>
                </a:solidFill>
              </a:rPr>
              <a:t>este</a:t>
            </a:r>
            <a:r>
              <a:rPr lang="en-GB" sz="2200" dirty="0">
                <a:solidFill>
                  <a:srgbClr val="333333"/>
                </a:solidFill>
              </a:rPr>
              <a:t>, </a:t>
            </a:r>
            <a:r>
              <a:rPr lang="en-GB" sz="2200" dirty="0" err="1">
                <a:solidFill>
                  <a:srgbClr val="333333"/>
                </a:solidFill>
              </a:rPr>
              <a:t>daca</a:t>
            </a:r>
            <a:r>
              <a:rPr lang="en-GB" sz="2200" dirty="0">
                <a:solidFill>
                  <a:srgbClr val="333333"/>
                </a:solidFill>
              </a:rPr>
              <a:t> </a:t>
            </a:r>
            <a:r>
              <a:rPr lang="en-GB" sz="2200" dirty="0" err="1">
                <a:solidFill>
                  <a:srgbClr val="333333"/>
                </a:solidFill>
              </a:rPr>
              <a:t>vrei</a:t>
            </a:r>
            <a:r>
              <a:rPr lang="en-GB" sz="2200" dirty="0">
                <a:solidFill>
                  <a:srgbClr val="333333"/>
                </a:solidFill>
              </a:rPr>
              <a:t>, un </a:t>
            </a:r>
            <a:r>
              <a:rPr lang="en-GB" sz="2200" dirty="0" err="1">
                <a:solidFill>
                  <a:srgbClr val="333333"/>
                </a:solidFill>
              </a:rPr>
              <a:t>sistem</a:t>
            </a:r>
            <a:r>
              <a:rPr lang="en-GB" sz="2200" dirty="0">
                <a:solidFill>
                  <a:srgbClr val="333333"/>
                </a:solidFill>
              </a:rPr>
              <a:t> de </a:t>
            </a:r>
            <a:r>
              <a:rPr lang="en-GB" sz="2200" dirty="0" err="1">
                <a:solidFill>
                  <a:srgbClr val="333333"/>
                </a:solidFill>
              </a:rPr>
              <a:t>informatii</a:t>
            </a:r>
            <a:r>
              <a:rPr lang="en-GB" sz="2200" dirty="0">
                <a:solidFill>
                  <a:srgbClr val="333333"/>
                </a:solidFill>
              </a:rPr>
              <a:t> </a:t>
            </a:r>
            <a:r>
              <a:rPr lang="en-GB" sz="2200" dirty="0" err="1">
                <a:solidFill>
                  <a:srgbClr val="333333"/>
                </a:solidFill>
              </a:rPr>
              <a:t>corecte</a:t>
            </a:r>
            <a:r>
              <a:rPr lang="en-GB" sz="2200" dirty="0">
                <a:solidFill>
                  <a:srgbClr val="333333"/>
                </a:solidFill>
              </a:rPr>
              <a:t> </a:t>
            </a:r>
            <a:r>
              <a:rPr lang="en-GB" sz="2200" dirty="0" err="1">
                <a:solidFill>
                  <a:srgbClr val="333333"/>
                </a:solidFill>
              </a:rPr>
              <a:t>si</a:t>
            </a:r>
            <a:r>
              <a:rPr lang="en-GB" sz="2200" dirty="0">
                <a:solidFill>
                  <a:srgbClr val="333333"/>
                </a:solidFill>
              </a:rPr>
              <a:t> de prima </a:t>
            </a:r>
            <a:r>
              <a:rPr lang="en-GB" sz="2200" dirty="0" err="1">
                <a:solidFill>
                  <a:srgbClr val="333333"/>
                </a:solidFill>
              </a:rPr>
              <a:t>importanta</a:t>
            </a:r>
            <a:r>
              <a:rPr lang="en-GB" sz="2200" dirty="0">
                <a:solidFill>
                  <a:srgbClr val="333333"/>
                </a:solidFill>
              </a:rPr>
              <a:t> in </a:t>
            </a:r>
            <a:r>
              <a:rPr lang="en-GB" sz="2200" dirty="0" err="1">
                <a:solidFill>
                  <a:srgbClr val="333333"/>
                </a:solidFill>
              </a:rPr>
              <a:t>activitatea</a:t>
            </a:r>
            <a:r>
              <a:rPr lang="en-GB" sz="2200" dirty="0">
                <a:solidFill>
                  <a:srgbClr val="333333"/>
                </a:solidFill>
              </a:rPr>
              <a:t> </a:t>
            </a:r>
            <a:r>
              <a:rPr lang="en-GB" sz="2200" dirty="0" err="1">
                <a:solidFill>
                  <a:srgbClr val="333333"/>
                </a:solidFill>
              </a:rPr>
              <a:t>oricarei</a:t>
            </a:r>
            <a:r>
              <a:rPr lang="en-GB" sz="2200" dirty="0">
                <a:solidFill>
                  <a:srgbClr val="333333"/>
                </a:solidFill>
              </a:rPr>
              <a:t> </a:t>
            </a:r>
            <a:r>
              <a:rPr lang="en-GB" sz="2200" dirty="0" err="1">
                <a:solidFill>
                  <a:srgbClr val="333333"/>
                </a:solidFill>
              </a:rPr>
              <a:t>firme</a:t>
            </a:r>
            <a:r>
              <a:rPr lang="en-GB" sz="2200" dirty="0">
                <a:solidFill>
                  <a:srgbClr val="333333"/>
                </a:solidFill>
              </a:rPr>
              <a:t>. </a:t>
            </a:r>
            <a:r>
              <a:rPr lang="en-GB" sz="2200" dirty="0" err="1">
                <a:solidFill>
                  <a:srgbClr val="333333"/>
                </a:solidFill>
              </a:rPr>
              <a:t>Aceste</a:t>
            </a:r>
            <a:r>
              <a:rPr lang="en-GB" sz="2200" dirty="0">
                <a:solidFill>
                  <a:srgbClr val="333333"/>
                </a:solidFill>
              </a:rPr>
              <a:t> </a:t>
            </a:r>
            <a:r>
              <a:rPr lang="en-GB" sz="2200" dirty="0" err="1">
                <a:solidFill>
                  <a:srgbClr val="333333"/>
                </a:solidFill>
              </a:rPr>
              <a:t>informatii</a:t>
            </a:r>
            <a:r>
              <a:rPr lang="en-GB" sz="2200" dirty="0">
                <a:solidFill>
                  <a:srgbClr val="333333"/>
                </a:solidFill>
              </a:rPr>
              <a:t> se impart </a:t>
            </a:r>
            <a:r>
              <a:rPr lang="en-GB" sz="2200" dirty="0" err="1">
                <a:solidFill>
                  <a:srgbClr val="333333"/>
                </a:solidFill>
              </a:rPr>
              <a:t>insa</a:t>
            </a:r>
            <a:r>
              <a:rPr lang="en-GB" sz="2200" dirty="0">
                <a:solidFill>
                  <a:srgbClr val="333333"/>
                </a:solidFill>
              </a:rPr>
              <a:t> in </a:t>
            </a:r>
            <a:r>
              <a:rPr lang="en-GB" sz="2200" dirty="0" err="1">
                <a:solidFill>
                  <a:srgbClr val="333333"/>
                </a:solidFill>
              </a:rPr>
              <a:t>doua</a:t>
            </a:r>
            <a:r>
              <a:rPr lang="en-GB" sz="2200" dirty="0">
                <a:solidFill>
                  <a:srgbClr val="333333"/>
                </a:solidFill>
              </a:rPr>
              <a:t> </a:t>
            </a:r>
            <a:r>
              <a:rPr lang="en-GB" sz="2200" dirty="0" err="1">
                <a:solidFill>
                  <a:srgbClr val="333333"/>
                </a:solidFill>
              </a:rPr>
              <a:t>mari</a:t>
            </a:r>
            <a:r>
              <a:rPr lang="en-GB" sz="2200" dirty="0">
                <a:solidFill>
                  <a:srgbClr val="333333"/>
                </a:solidFill>
              </a:rPr>
              <a:t> </a:t>
            </a:r>
            <a:r>
              <a:rPr lang="en-GB" sz="2200" dirty="0" err="1">
                <a:solidFill>
                  <a:srgbClr val="333333"/>
                </a:solidFill>
              </a:rPr>
              <a:t>fluxuri</a:t>
            </a:r>
            <a:r>
              <a:rPr lang="en-GB" sz="2200" dirty="0">
                <a:solidFill>
                  <a:srgbClr val="333333"/>
                </a:solidFill>
              </a:rPr>
              <a:t>: </a:t>
            </a:r>
            <a:r>
              <a:rPr lang="en-GB" sz="2200" dirty="0" err="1">
                <a:solidFill>
                  <a:srgbClr val="333333"/>
                </a:solidFill>
              </a:rPr>
              <a:t>financiare</a:t>
            </a:r>
            <a:r>
              <a:rPr lang="en-GB" sz="2200" dirty="0">
                <a:solidFill>
                  <a:srgbClr val="333333"/>
                </a:solidFill>
              </a:rPr>
              <a:t> </a:t>
            </a:r>
            <a:r>
              <a:rPr lang="en-GB" sz="2200" dirty="0" err="1">
                <a:solidFill>
                  <a:srgbClr val="333333"/>
                </a:solidFill>
              </a:rPr>
              <a:t>si</a:t>
            </a:r>
            <a:r>
              <a:rPr lang="en-GB" sz="2200" dirty="0">
                <a:solidFill>
                  <a:srgbClr val="333333"/>
                </a:solidFill>
              </a:rPr>
              <a:t> de </a:t>
            </a:r>
            <a:r>
              <a:rPr lang="en-GB" sz="2200" dirty="0" err="1">
                <a:solidFill>
                  <a:srgbClr val="333333"/>
                </a:solidFill>
              </a:rPr>
              <a:t>gestiune</a:t>
            </a:r>
            <a:r>
              <a:rPr lang="en-GB" sz="2200" dirty="0">
                <a:solidFill>
                  <a:srgbClr val="333333"/>
                </a:solidFill>
              </a:rPr>
              <a:t>. </a:t>
            </a:r>
          </a:p>
          <a:p>
            <a:pPr algn="just" fontAlgn="base"/>
            <a:r>
              <a:rPr lang="en-GB" sz="2200" dirty="0" err="1">
                <a:solidFill>
                  <a:srgbClr val="333333"/>
                </a:solidFill>
              </a:rPr>
              <a:t>Informatiile</a:t>
            </a:r>
            <a:r>
              <a:rPr lang="en-GB" sz="2200" dirty="0">
                <a:solidFill>
                  <a:srgbClr val="333333"/>
                </a:solidFill>
              </a:rPr>
              <a:t> </a:t>
            </a:r>
            <a:r>
              <a:rPr lang="en-GB" sz="2200" dirty="0" err="1">
                <a:solidFill>
                  <a:srgbClr val="333333"/>
                </a:solidFill>
              </a:rPr>
              <a:t>contabile</a:t>
            </a:r>
            <a:r>
              <a:rPr lang="en-GB" sz="2200" dirty="0">
                <a:solidFill>
                  <a:srgbClr val="333333"/>
                </a:solidFill>
              </a:rPr>
              <a:t> </a:t>
            </a:r>
            <a:r>
              <a:rPr lang="en-GB" sz="2200" dirty="0" err="1">
                <a:solidFill>
                  <a:srgbClr val="333333"/>
                </a:solidFill>
              </a:rPr>
              <a:t>financiare</a:t>
            </a:r>
            <a:r>
              <a:rPr lang="en-GB" sz="2200" dirty="0">
                <a:solidFill>
                  <a:srgbClr val="333333"/>
                </a:solidFill>
              </a:rPr>
              <a:t> </a:t>
            </a:r>
            <a:r>
              <a:rPr lang="en-GB" sz="2200" dirty="0" err="1">
                <a:solidFill>
                  <a:srgbClr val="333333"/>
                </a:solidFill>
              </a:rPr>
              <a:t>sunt</a:t>
            </a:r>
            <a:r>
              <a:rPr lang="en-GB" sz="2200" dirty="0">
                <a:solidFill>
                  <a:srgbClr val="333333"/>
                </a:solidFill>
              </a:rPr>
              <a:t> </a:t>
            </a:r>
            <a:r>
              <a:rPr lang="en-GB" sz="2200" dirty="0" err="1">
                <a:solidFill>
                  <a:srgbClr val="333333"/>
                </a:solidFill>
              </a:rPr>
              <a:t>prelucrate</a:t>
            </a:r>
            <a:r>
              <a:rPr lang="en-GB" sz="2200" dirty="0">
                <a:solidFill>
                  <a:srgbClr val="333333"/>
                </a:solidFill>
              </a:rPr>
              <a:t> de </a:t>
            </a:r>
            <a:r>
              <a:rPr lang="en-GB" sz="2200" dirty="0" err="1">
                <a:solidFill>
                  <a:srgbClr val="333333"/>
                </a:solidFill>
              </a:rPr>
              <a:t>contabilitatea</a:t>
            </a:r>
            <a:r>
              <a:rPr lang="en-GB" sz="2200" dirty="0">
                <a:solidFill>
                  <a:srgbClr val="333333"/>
                </a:solidFill>
              </a:rPr>
              <a:t> </a:t>
            </a:r>
            <a:r>
              <a:rPr lang="en-GB" sz="2200" dirty="0" err="1">
                <a:solidFill>
                  <a:srgbClr val="333333"/>
                </a:solidFill>
              </a:rPr>
              <a:t>financiara</a:t>
            </a:r>
            <a:r>
              <a:rPr lang="en-GB" sz="2200" dirty="0">
                <a:solidFill>
                  <a:srgbClr val="333333"/>
                </a:solidFill>
              </a:rPr>
              <a:t> </a:t>
            </a:r>
            <a:r>
              <a:rPr lang="en-GB" sz="2200" dirty="0" err="1">
                <a:solidFill>
                  <a:srgbClr val="333333"/>
                </a:solidFill>
              </a:rPr>
              <a:t>unde</a:t>
            </a:r>
            <a:r>
              <a:rPr lang="en-GB" sz="2200" dirty="0">
                <a:solidFill>
                  <a:srgbClr val="333333"/>
                </a:solidFill>
              </a:rPr>
              <a:t> </a:t>
            </a:r>
            <a:r>
              <a:rPr lang="en-GB" sz="2200" dirty="0" err="1">
                <a:solidFill>
                  <a:srgbClr val="333333"/>
                </a:solidFill>
              </a:rPr>
              <a:t>ele</a:t>
            </a:r>
            <a:r>
              <a:rPr lang="en-GB" sz="2200" dirty="0">
                <a:solidFill>
                  <a:srgbClr val="333333"/>
                </a:solidFill>
              </a:rPr>
              <a:t> </a:t>
            </a:r>
            <a:r>
              <a:rPr lang="en-GB" sz="2200" dirty="0" err="1">
                <a:solidFill>
                  <a:srgbClr val="333333"/>
                </a:solidFill>
              </a:rPr>
              <a:t>sunt</a:t>
            </a:r>
            <a:r>
              <a:rPr lang="en-GB" sz="2200" dirty="0">
                <a:solidFill>
                  <a:srgbClr val="333333"/>
                </a:solidFill>
              </a:rPr>
              <a:t> </a:t>
            </a:r>
            <a:r>
              <a:rPr lang="en-GB" sz="2200" dirty="0" err="1">
                <a:solidFill>
                  <a:srgbClr val="333333"/>
                </a:solidFill>
              </a:rPr>
              <a:t>convertite</a:t>
            </a:r>
            <a:r>
              <a:rPr lang="en-GB" sz="2200" dirty="0">
                <a:solidFill>
                  <a:srgbClr val="333333"/>
                </a:solidFill>
              </a:rPr>
              <a:t> </a:t>
            </a:r>
            <a:r>
              <a:rPr lang="en-GB" sz="2200" dirty="0" err="1">
                <a:solidFill>
                  <a:srgbClr val="333333"/>
                </a:solidFill>
              </a:rPr>
              <a:t>si</a:t>
            </a:r>
            <a:r>
              <a:rPr lang="en-GB" sz="2200" dirty="0">
                <a:solidFill>
                  <a:srgbClr val="333333"/>
                </a:solidFill>
              </a:rPr>
              <a:t> </a:t>
            </a:r>
            <a:r>
              <a:rPr lang="en-GB" sz="2200" dirty="0" err="1">
                <a:solidFill>
                  <a:srgbClr val="333333"/>
                </a:solidFill>
              </a:rPr>
              <a:t>agregate</a:t>
            </a:r>
            <a:r>
              <a:rPr lang="en-GB" sz="2200" dirty="0">
                <a:solidFill>
                  <a:srgbClr val="333333"/>
                </a:solidFill>
              </a:rPr>
              <a:t> in </a:t>
            </a:r>
            <a:r>
              <a:rPr lang="en-GB" sz="2200" dirty="0" err="1">
                <a:solidFill>
                  <a:srgbClr val="333333"/>
                </a:solidFill>
              </a:rPr>
              <a:t>situatii</a:t>
            </a:r>
            <a:r>
              <a:rPr lang="en-GB" sz="2200" dirty="0">
                <a:solidFill>
                  <a:srgbClr val="333333"/>
                </a:solidFill>
              </a:rPr>
              <a:t> </a:t>
            </a:r>
            <a:r>
              <a:rPr lang="en-GB" sz="2200" dirty="0" err="1">
                <a:solidFill>
                  <a:srgbClr val="333333"/>
                </a:solidFill>
              </a:rPr>
              <a:t>financiare</a:t>
            </a:r>
            <a:r>
              <a:rPr lang="en-GB" sz="2200" dirty="0">
                <a:solidFill>
                  <a:srgbClr val="333333"/>
                </a:solidFill>
              </a:rPr>
              <a:t> </a:t>
            </a:r>
            <a:r>
              <a:rPr lang="en-GB" sz="2200" dirty="0" err="1">
                <a:solidFill>
                  <a:srgbClr val="333333"/>
                </a:solidFill>
              </a:rPr>
              <a:t>si</a:t>
            </a:r>
            <a:r>
              <a:rPr lang="en-GB" sz="2200" dirty="0">
                <a:solidFill>
                  <a:srgbClr val="333333"/>
                </a:solidFill>
              </a:rPr>
              <a:t> </a:t>
            </a:r>
            <a:r>
              <a:rPr lang="en-GB" sz="2200" dirty="0" err="1">
                <a:solidFill>
                  <a:srgbClr val="333333"/>
                </a:solidFill>
              </a:rPr>
              <a:t>rapoarte</a:t>
            </a:r>
            <a:r>
              <a:rPr lang="en-GB" sz="2200" dirty="0">
                <a:solidFill>
                  <a:srgbClr val="333333"/>
                </a:solidFill>
              </a:rPr>
              <a:t>. De </a:t>
            </a:r>
            <a:r>
              <a:rPr lang="en-GB" sz="2200" dirty="0" err="1">
                <a:solidFill>
                  <a:srgbClr val="333333"/>
                </a:solidFill>
              </a:rPr>
              <a:t>notat</a:t>
            </a:r>
            <a:r>
              <a:rPr lang="en-GB" sz="2200" dirty="0">
                <a:solidFill>
                  <a:srgbClr val="333333"/>
                </a:solidFill>
              </a:rPr>
              <a:t> </a:t>
            </a:r>
            <a:r>
              <a:rPr lang="en-GB" sz="2200" dirty="0" err="1">
                <a:solidFill>
                  <a:srgbClr val="333333"/>
                </a:solidFill>
              </a:rPr>
              <a:t>ca</a:t>
            </a:r>
            <a:r>
              <a:rPr lang="en-GB" sz="2200" dirty="0">
                <a:solidFill>
                  <a:srgbClr val="333333"/>
                </a:solidFill>
              </a:rPr>
              <a:t> </a:t>
            </a:r>
            <a:r>
              <a:rPr lang="en-GB" sz="2200" dirty="0" err="1">
                <a:solidFill>
                  <a:srgbClr val="333333"/>
                </a:solidFill>
              </a:rPr>
              <a:t>aceste</a:t>
            </a:r>
            <a:r>
              <a:rPr lang="en-GB" sz="2200" dirty="0">
                <a:solidFill>
                  <a:srgbClr val="333333"/>
                </a:solidFill>
              </a:rPr>
              <a:t> </a:t>
            </a:r>
            <a:r>
              <a:rPr lang="en-GB" sz="2200" dirty="0" err="1">
                <a:solidFill>
                  <a:srgbClr val="333333"/>
                </a:solidFill>
              </a:rPr>
              <a:t>informatii</a:t>
            </a:r>
            <a:r>
              <a:rPr lang="en-GB" sz="2200" dirty="0">
                <a:solidFill>
                  <a:srgbClr val="333333"/>
                </a:solidFill>
              </a:rPr>
              <a:t> </a:t>
            </a:r>
            <a:r>
              <a:rPr lang="en-GB" sz="2200" dirty="0" err="1">
                <a:solidFill>
                  <a:srgbClr val="333333"/>
                </a:solidFill>
              </a:rPr>
              <a:t>servesc</a:t>
            </a:r>
            <a:r>
              <a:rPr lang="en-GB" sz="2200" dirty="0">
                <a:solidFill>
                  <a:srgbClr val="333333"/>
                </a:solidFill>
              </a:rPr>
              <a:t>, cu </a:t>
            </a:r>
            <a:r>
              <a:rPr lang="en-GB" sz="2200" dirty="0" err="1">
                <a:solidFill>
                  <a:srgbClr val="333333"/>
                </a:solidFill>
              </a:rPr>
              <a:t>precadere</a:t>
            </a:r>
            <a:r>
              <a:rPr lang="en-GB" sz="2200" dirty="0">
                <a:solidFill>
                  <a:srgbClr val="333333"/>
                </a:solidFill>
              </a:rPr>
              <a:t>, </a:t>
            </a:r>
            <a:r>
              <a:rPr lang="en-GB" sz="2200" dirty="0" err="1">
                <a:solidFill>
                  <a:srgbClr val="333333"/>
                </a:solidFill>
              </a:rPr>
              <a:t>jucatorii</a:t>
            </a:r>
            <a:r>
              <a:rPr lang="en-GB" sz="2200" dirty="0">
                <a:solidFill>
                  <a:srgbClr val="333333"/>
                </a:solidFill>
              </a:rPr>
              <a:t> </a:t>
            </a:r>
            <a:r>
              <a:rPr lang="en-GB" sz="2200" dirty="0" err="1">
                <a:solidFill>
                  <a:srgbClr val="333333"/>
                </a:solidFill>
              </a:rPr>
              <a:t>externi</a:t>
            </a:r>
            <a:r>
              <a:rPr lang="en-GB" sz="2200" dirty="0">
                <a:solidFill>
                  <a:srgbClr val="333333"/>
                </a:solidFill>
              </a:rPr>
              <a:t> </a:t>
            </a:r>
            <a:r>
              <a:rPr lang="en-GB" sz="2200" dirty="0" err="1">
                <a:solidFill>
                  <a:srgbClr val="333333"/>
                </a:solidFill>
              </a:rPr>
              <a:t>ai</a:t>
            </a:r>
            <a:r>
              <a:rPr lang="en-GB" sz="2200" dirty="0">
                <a:solidFill>
                  <a:srgbClr val="333333"/>
                </a:solidFill>
              </a:rPr>
              <a:t> </a:t>
            </a:r>
            <a:r>
              <a:rPr lang="en-GB" sz="2200" dirty="0" err="1">
                <a:solidFill>
                  <a:srgbClr val="333333"/>
                </a:solidFill>
              </a:rPr>
              <a:t>intreprinderii</a:t>
            </a:r>
            <a:r>
              <a:rPr lang="en-GB" sz="2200" dirty="0">
                <a:solidFill>
                  <a:srgbClr val="333333"/>
                </a:solidFill>
              </a:rPr>
              <a:t> </a:t>
            </a:r>
            <a:r>
              <a:rPr lang="en-GB" sz="2200" dirty="0" err="1">
                <a:solidFill>
                  <a:srgbClr val="333333"/>
                </a:solidFill>
              </a:rPr>
              <a:t>sau</a:t>
            </a:r>
            <a:r>
              <a:rPr lang="en-GB" sz="2200" dirty="0">
                <a:solidFill>
                  <a:srgbClr val="333333"/>
                </a:solidFill>
              </a:rPr>
              <a:t> </a:t>
            </a:r>
            <a:r>
              <a:rPr lang="en-GB" sz="2200" dirty="0" err="1">
                <a:solidFill>
                  <a:srgbClr val="333333"/>
                </a:solidFill>
              </a:rPr>
              <a:t>firmei</a:t>
            </a:r>
            <a:r>
              <a:rPr lang="en-GB" sz="2200" dirty="0">
                <a:solidFill>
                  <a:srgbClr val="333333"/>
                </a:solidFill>
              </a:rPr>
              <a:t> cu care </a:t>
            </a:r>
            <a:r>
              <a:rPr lang="en-GB" sz="2200" dirty="0" err="1">
                <a:solidFill>
                  <a:srgbClr val="333333"/>
                </a:solidFill>
              </a:rPr>
              <a:t>aceasta</a:t>
            </a:r>
            <a:r>
              <a:rPr lang="en-GB" sz="2200" dirty="0">
                <a:solidFill>
                  <a:srgbClr val="333333"/>
                </a:solidFill>
              </a:rPr>
              <a:t> are </a:t>
            </a:r>
            <a:r>
              <a:rPr lang="en-GB" sz="2200" dirty="0" err="1">
                <a:solidFill>
                  <a:srgbClr val="333333"/>
                </a:solidFill>
              </a:rPr>
              <a:t>relatii</a:t>
            </a:r>
            <a:r>
              <a:rPr lang="en-GB" sz="2200" dirty="0">
                <a:solidFill>
                  <a:srgbClr val="333333"/>
                </a:solidFill>
              </a:rPr>
              <a:t> de </a:t>
            </a:r>
            <a:r>
              <a:rPr lang="en-GB" sz="2200" dirty="0" err="1">
                <a:solidFill>
                  <a:srgbClr val="333333"/>
                </a:solidFill>
              </a:rPr>
              <a:t>afaceri</a:t>
            </a:r>
            <a:r>
              <a:rPr lang="en-GB" sz="2200" dirty="0">
                <a:solidFill>
                  <a:srgbClr val="333333"/>
                </a:solidFill>
              </a:rPr>
              <a:t> </a:t>
            </a:r>
            <a:r>
              <a:rPr lang="en-GB" sz="2200" dirty="0" err="1">
                <a:solidFill>
                  <a:srgbClr val="333333"/>
                </a:solidFill>
              </a:rPr>
              <a:t>sau</a:t>
            </a:r>
            <a:r>
              <a:rPr lang="en-GB" sz="2200" dirty="0">
                <a:solidFill>
                  <a:srgbClr val="333333"/>
                </a:solidFill>
              </a:rPr>
              <a:t> </a:t>
            </a:r>
            <a:r>
              <a:rPr lang="en-GB" sz="2200" dirty="0" err="1">
                <a:solidFill>
                  <a:srgbClr val="333333"/>
                </a:solidFill>
              </a:rPr>
              <a:t>relatii</a:t>
            </a:r>
            <a:r>
              <a:rPr lang="en-GB" sz="2200" dirty="0">
                <a:solidFill>
                  <a:srgbClr val="333333"/>
                </a:solidFill>
              </a:rPr>
              <a:t> </a:t>
            </a:r>
            <a:r>
              <a:rPr lang="en-GB" sz="2200" dirty="0" err="1">
                <a:solidFill>
                  <a:srgbClr val="333333"/>
                </a:solidFill>
              </a:rPr>
              <a:t>bazate</a:t>
            </a:r>
            <a:r>
              <a:rPr lang="en-GB" sz="2200" dirty="0">
                <a:solidFill>
                  <a:srgbClr val="333333"/>
                </a:solidFill>
              </a:rPr>
              <a:t> </a:t>
            </a:r>
            <a:r>
              <a:rPr lang="en-GB" sz="2200" dirty="0" err="1">
                <a:solidFill>
                  <a:srgbClr val="333333"/>
                </a:solidFill>
              </a:rPr>
              <a:t>pe</a:t>
            </a:r>
            <a:r>
              <a:rPr lang="en-GB" sz="2200" dirty="0">
                <a:solidFill>
                  <a:srgbClr val="333333"/>
                </a:solidFill>
              </a:rPr>
              <a:t> </a:t>
            </a:r>
            <a:r>
              <a:rPr lang="en-GB" sz="2200" dirty="0" err="1">
                <a:solidFill>
                  <a:srgbClr val="333333"/>
                </a:solidFill>
              </a:rPr>
              <a:t>obligatii</a:t>
            </a:r>
            <a:r>
              <a:rPr lang="en-GB" sz="2200" dirty="0">
                <a:solidFill>
                  <a:srgbClr val="333333"/>
                </a:solidFill>
              </a:rPr>
              <a:t> </a:t>
            </a:r>
            <a:r>
              <a:rPr lang="en-GB" sz="2200" dirty="0" err="1">
                <a:solidFill>
                  <a:srgbClr val="333333"/>
                </a:solidFill>
              </a:rPr>
              <a:t>legale</a:t>
            </a:r>
            <a:r>
              <a:rPr lang="en-GB" sz="2200" dirty="0">
                <a:solidFill>
                  <a:srgbClr val="333333"/>
                </a:solidFill>
              </a:rPr>
              <a:t>: </a:t>
            </a:r>
            <a:r>
              <a:rPr lang="en-GB" sz="2200" dirty="0" err="1">
                <a:solidFill>
                  <a:srgbClr val="333333"/>
                </a:solidFill>
              </a:rPr>
              <a:t>bancile</a:t>
            </a:r>
            <a:r>
              <a:rPr lang="en-GB" sz="2200" dirty="0">
                <a:solidFill>
                  <a:srgbClr val="333333"/>
                </a:solidFill>
              </a:rPr>
              <a:t> de la care firma </a:t>
            </a:r>
            <a:r>
              <a:rPr lang="en-GB" sz="2200" dirty="0" err="1">
                <a:solidFill>
                  <a:srgbClr val="333333"/>
                </a:solidFill>
              </a:rPr>
              <a:t>doreste</a:t>
            </a:r>
            <a:r>
              <a:rPr lang="en-GB" sz="2200" dirty="0">
                <a:solidFill>
                  <a:srgbClr val="333333"/>
                </a:solidFill>
              </a:rPr>
              <a:t> </a:t>
            </a:r>
            <a:r>
              <a:rPr lang="en-GB" sz="2200" dirty="0" err="1">
                <a:solidFill>
                  <a:srgbClr val="333333"/>
                </a:solidFill>
              </a:rPr>
              <a:t>sa</a:t>
            </a:r>
            <a:r>
              <a:rPr lang="en-GB" sz="2200" dirty="0">
                <a:solidFill>
                  <a:srgbClr val="333333"/>
                </a:solidFill>
              </a:rPr>
              <a:t> </a:t>
            </a:r>
            <a:r>
              <a:rPr lang="en-GB" sz="2200" dirty="0" err="1">
                <a:solidFill>
                  <a:srgbClr val="333333"/>
                </a:solidFill>
              </a:rPr>
              <a:t>obtina</a:t>
            </a:r>
            <a:r>
              <a:rPr lang="en-GB" sz="2200" dirty="0">
                <a:solidFill>
                  <a:srgbClr val="333333"/>
                </a:solidFill>
              </a:rPr>
              <a:t> </a:t>
            </a:r>
            <a:r>
              <a:rPr lang="en-GB" sz="2200" dirty="0" err="1">
                <a:solidFill>
                  <a:srgbClr val="333333"/>
                </a:solidFill>
              </a:rPr>
              <a:t>credite</a:t>
            </a:r>
            <a:r>
              <a:rPr lang="en-GB" sz="2200" dirty="0">
                <a:solidFill>
                  <a:srgbClr val="333333"/>
                </a:solidFill>
              </a:rPr>
              <a:t>, </a:t>
            </a:r>
            <a:r>
              <a:rPr lang="en-GB" sz="2200" dirty="0" err="1">
                <a:solidFill>
                  <a:srgbClr val="333333"/>
                </a:solidFill>
              </a:rPr>
              <a:t>furnizorii</a:t>
            </a:r>
            <a:r>
              <a:rPr lang="en-GB" sz="2200" dirty="0">
                <a:solidFill>
                  <a:srgbClr val="333333"/>
                </a:solidFill>
              </a:rPr>
              <a:t> cu care firma </a:t>
            </a:r>
            <a:r>
              <a:rPr lang="en-GB" sz="2200" dirty="0" err="1">
                <a:solidFill>
                  <a:srgbClr val="333333"/>
                </a:solidFill>
              </a:rPr>
              <a:t>doreste</a:t>
            </a:r>
            <a:r>
              <a:rPr lang="en-GB" sz="2200" dirty="0">
                <a:solidFill>
                  <a:srgbClr val="333333"/>
                </a:solidFill>
              </a:rPr>
              <a:t> </a:t>
            </a:r>
            <a:r>
              <a:rPr lang="en-GB" sz="2200" dirty="0" err="1">
                <a:solidFill>
                  <a:srgbClr val="333333"/>
                </a:solidFill>
              </a:rPr>
              <a:t>sa</a:t>
            </a:r>
            <a:r>
              <a:rPr lang="en-GB" sz="2200" dirty="0">
                <a:solidFill>
                  <a:srgbClr val="333333"/>
                </a:solidFill>
              </a:rPr>
              <a:t> </a:t>
            </a:r>
            <a:r>
              <a:rPr lang="en-GB" sz="2200" dirty="0" err="1">
                <a:solidFill>
                  <a:srgbClr val="333333"/>
                </a:solidFill>
              </a:rPr>
              <a:t>intre</a:t>
            </a:r>
            <a:r>
              <a:rPr lang="en-GB" sz="2200" dirty="0">
                <a:solidFill>
                  <a:srgbClr val="333333"/>
                </a:solidFill>
              </a:rPr>
              <a:t> in </a:t>
            </a:r>
            <a:r>
              <a:rPr lang="en-GB" sz="2200" dirty="0" err="1">
                <a:solidFill>
                  <a:srgbClr val="333333"/>
                </a:solidFill>
              </a:rPr>
              <a:t>relatii</a:t>
            </a:r>
            <a:r>
              <a:rPr lang="en-GB" sz="2200" dirty="0">
                <a:solidFill>
                  <a:srgbClr val="333333"/>
                </a:solidFill>
              </a:rPr>
              <a:t> </a:t>
            </a:r>
            <a:r>
              <a:rPr lang="en-GB" sz="2200" dirty="0" err="1">
                <a:solidFill>
                  <a:srgbClr val="333333"/>
                </a:solidFill>
              </a:rPr>
              <a:t>comerciale</a:t>
            </a:r>
            <a:r>
              <a:rPr lang="en-GB" sz="2200" dirty="0">
                <a:solidFill>
                  <a:srgbClr val="333333"/>
                </a:solidFill>
              </a:rPr>
              <a:t>, </a:t>
            </a:r>
            <a:r>
              <a:rPr lang="en-GB" sz="2200" dirty="0" err="1">
                <a:solidFill>
                  <a:srgbClr val="333333"/>
                </a:solidFill>
              </a:rPr>
              <a:t>investiorii</a:t>
            </a:r>
            <a:r>
              <a:rPr lang="en-GB" sz="2200" dirty="0">
                <a:solidFill>
                  <a:srgbClr val="333333"/>
                </a:solidFill>
              </a:rPr>
              <a:t> care pot fi </a:t>
            </a:r>
            <a:r>
              <a:rPr lang="en-GB" sz="2200" dirty="0" err="1">
                <a:solidFill>
                  <a:srgbClr val="333333"/>
                </a:solidFill>
              </a:rPr>
              <a:t>atrasi</a:t>
            </a:r>
            <a:r>
              <a:rPr lang="en-GB" sz="2200" dirty="0">
                <a:solidFill>
                  <a:srgbClr val="333333"/>
                </a:solidFill>
              </a:rPr>
              <a:t> </a:t>
            </a:r>
            <a:r>
              <a:rPr lang="en-GB" sz="2200" dirty="0" err="1">
                <a:solidFill>
                  <a:srgbClr val="333333"/>
                </a:solidFill>
              </a:rPr>
              <a:t>sa</a:t>
            </a:r>
            <a:r>
              <a:rPr lang="en-GB" sz="2200" dirty="0">
                <a:solidFill>
                  <a:srgbClr val="333333"/>
                </a:solidFill>
              </a:rPr>
              <a:t> </a:t>
            </a:r>
            <a:r>
              <a:rPr lang="en-GB" sz="2200" dirty="0" err="1">
                <a:solidFill>
                  <a:srgbClr val="333333"/>
                </a:solidFill>
              </a:rPr>
              <a:t>aduca</a:t>
            </a:r>
            <a:r>
              <a:rPr lang="en-GB" sz="2200" dirty="0">
                <a:solidFill>
                  <a:srgbClr val="333333"/>
                </a:solidFill>
              </a:rPr>
              <a:t> </a:t>
            </a:r>
            <a:r>
              <a:rPr lang="en-GB" sz="2200" dirty="0" err="1">
                <a:solidFill>
                  <a:srgbClr val="333333"/>
                </a:solidFill>
              </a:rPr>
              <a:t>infuzii</a:t>
            </a:r>
            <a:r>
              <a:rPr lang="en-GB" sz="2200" dirty="0">
                <a:solidFill>
                  <a:srgbClr val="333333"/>
                </a:solidFill>
              </a:rPr>
              <a:t> de capital, </a:t>
            </a:r>
            <a:r>
              <a:rPr lang="en-GB" sz="2200" dirty="0" err="1">
                <a:solidFill>
                  <a:srgbClr val="333333"/>
                </a:solidFill>
              </a:rPr>
              <a:t>autoritatile</a:t>
            </a:r>
            <a:r>
              <a:rPr lang="en-GB" sz="2200" dirty="0">
                <a:solidFill>
                  <a:srgbClr val="333333"/>
                </a:solidFill>
              </a:rPr>
              <a:t> </a:t>
            </a:r>
            <a:r>
              <a:rPr lang="en-GB" sz="2200" dirty="0" err="1">
                <a:solidFill>
                  <a:srgbClr val="333333"/>
                </a:solidFill>
              </a:rPr>
              <a:t>statului</a:t>
            </a:r>
            <a:r>
              <a:rPr lang="en-GB" sz="2200" dirty="0">
                <a:solidFill>
                  <a:srgbClr val="333333"/>
                </a:solidFill>
              </a:rPr>
              <a:t>, etc.   </a:t>
            </a:r>
          </a:p>
          <a:p>
            <a:endParaRPr lang="en-GB" dirty="0"/>
          </a:p>
        </p:txBody>
      </p:sp>
      <p:sp>
        <p:nvSpPr>
          <p:cNvPr id="3" name="Title 2"/>
          <p:cNvSpPr>
            <a:spLocks noGrp="1"/>
          </p:cNvSpPr>
          <p:nvPr>
            <p:ph type="title"/>
          </p:nvPr>
        </p:nvSpPr>
        <p:spPr>
          <a:xfrm>
            <a:off x="220717" y="274638"/>
            <a:ext cx="11713779" cy="623996"/>
          </a:xfrm>
        </p:spPr>
        <p:txBody>
          <a:bodyPr>
            <a:normAutofit fontScale="90000"/>
          </a:bodyPr>
          <a:lstStyle/>
          <a:p>
            <a:pPr fontAlgn="base"/>
            <a:r>
              <a:rPr lang="it-IT" sz="2700" dirty="0">
                <a:solidFill>
                  <a:srgbClr val="000000"/>
                </a:solidFill>
                <a:effectLst/>
              </a:rPr>
              <a:t>Managementul financiar si contabilitatea – diferentele intre contabilitatea financiara si </a:t>
            </a:r>
            <a:r>
              <a:rPr lang="it-IT" sz="2700" dirty="0" smtClean="0">
                <a:solidFill>
                  <a:srgbClr val="000000"/>
                </a:solidFill>
                <a:effectLst/>
              </a:rPr>
              <a:t>de </a:t>
            </a:r>
            <a:r>
              <a:rPr lang="it-IT" sz="2700" dirty="0">
                <a:solidFill>
                  <a:srgbClr val="000000"/>
                </a:solidFill>
                <a:effectLst/>
              </a:rPr>
              <a:t>gestiune</a:t>
            </a:r>
            <a:r>
              <a:rPr lang="it-IT" dirty="0">
                <a:solidFill>
                  <a:srgbClr val="000000"/>
                </a:solidFill>
                <a:effectLst/>
                <a:latin typeface="Arial"/>
              </a:rPr>
              <a:t/>
            </a:r>
            <a:br>
              <a:rPr lang="it-IT" dirty="0">
                <a:solidFill>
                  <a:srgbClr val="000000"/>
                </a:solidFill>
                <a:effectLst/>
                <a:latin typeface="Arial"/>
              </a:rPr>
            </a:b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37683" y="5291309"/>
            <a:ext cx="2354317" cy="1566691"/>
          </a:xfrm>
          <a:prstGeom prst="rect">
            <a:avLst/>
          </a:prstGeom>
        </p:spPr>
      </p:pic>
    </p:spTree>
    <p:extLst>
      <p:ext uri="{BB962C8B-B14F-4D97-AF65-F5344CB8AC3E}">
        <p14:creationId xmlns:p14="http://schemas.microsoft.com/office/powerpoint/2010/main" val="1701980095"/>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41264"/>
            <a:ext cx="12029090" cy="6480254"/>
          </a:xfrm>
        </p:spPr>
        <p:txBody>
          <a:bodyPr>
            <a:noAutofit/>
          </a:bodyPr>
          <a:lstStyle/>
          <a:p>
            <a:pPr algn="just" fontAlgn="base"/>
            <a:r>
              <a:rPr lang="en-GB" sz="2000" dirty="0" err="1">
                <a:solidFill>
                  <a:srgbClr val="333333"/>
                </a:solidFill>
              </a:rPr>
              <a:t>Specifice</a:t>
            </a:r>
            <a:r>
              <a:rPr lang="en-GB" sz="2000" dirty="0">
                <a:solidFill>
                  <a:srgbClr val="333333"/>
                </a:solidFill>
              </a:rPr>
              <a:t> </a:t>
            </a:r>
            <a:r>
              <a:rPr lang="en-GB" sz="2000" dirty="0" err="1">
                <a:solidFill>
                  <a:srgbClr val="333333"/>
                </a:solidFill>
              </a:rPr>
              <a:t>contabilitatii</a:t>
            </a:r>
            <a:r>
              <a:rPr lang="en-GB" sz="2000" dirty="0">
                <a:solidFill>
                  <a:srgbClr val="333333"/>
                </a:solidFill>
              </a:rPr>
              <a:t> </a:t>
            </a:r>
            <a:r>
              <a:rPr lang="en-GB" sz="2000" dirty="0" err="1">
                <a:solidFill>
                  <a:srgbClr val="333333"/>
                </a:solidFill>
              </a:rPr>
              <a:t>financiare</a:t>
            </a:r>
            <a:r>
              <a:rPr lang="en-GB" sz="2000" dirty="0">
                <a:solidFill>
                  <a:srgbClr val="333333"/>
                </a:solidFill>
              </a:rPr>
              <a:t> ii </a:t>
            </a:r>
            <a:r>
              <a:rPr lang="en-GB" sz="2000" dirty="0" err="1">
                <a:solidFill>
                  <a:srgbClr val="333333"/>
                </a:solidFill>
              </a:rPr>
              <a:t>sunt</a:t>
            </a:r>
            <a:r>
              <a:rPr lang="en-GB" sz="2000" dirty="0">
                <a:solidFill>
                  <a:srgbClr val="333333"/>
                </a:solidFill>
              </a:rPr>
              <a:t> </a:t>
            </a:r>
            <a:r>
              <a:rPr lang="en-GB" sz="2000" dirty="0" err="1">
                <a:solidFill>
                  <a:srgbClr val="333333"/>
                </a:solidFill>
              </a:rPr>
              <a:t>intocmirea</a:t>
            </a:r>
            <a:r>
              <a:rPr lang="en-GB" sz="2000" dirty="0">
                <a:solidFill>
                  <a:srgbClr val="333333"/>
                </a:solidFill>
              </a:rPr>
              <a:t> de </a:t>
            </a:r>
            <a:r>
              <a:rPr lang="en-GB" sz="2000" dirty="0" err="1">
                <a:solidFill>
                  <a:srgbClr val="333333"/>
                </a:solidFill>
              </a:rPr>
              <a:t>rapoarte</a:t>
            </a:r>
            <a:r>
              <a:rPr lang="en-GB" sz="2000" dirty="0">
                <a:solidFill>
                  <a:srgbClr val="333333"/>
                </a:solidFill>
              </a:rPr>
              <a:t> </a:t>
            </a:r>
            <a:r>
              <a:rPr lang="en-GB" sz="2000" dirty="0" err="1">
                <a:solidFill>
                  <a:srgbClr val="333333"/>
                </a:solidFill>
              </a:rPr>
              <a:t>financiare</a:t>
            </a:r>
            <a:r>
              <a:rPr lang="en-GB" sz="2000" dirty="0">
                <a:solidFill>
                  <a:srgbClr val="333333"/>
                </a:solidFill>
              </a:rPr>
              <a:t> </a:t>
            </a:r>
            <a:r>
              <a:rPr lang="en-GB" sz="2000" dirty="0" err="1">
                <a:solidFill>
                  <a:srgbClr val="333333"/>
                </a:solidFill>
              </a:rPr>
              <a:t>pe</a:t>
            </a:r>
            <a:r>
              <a:rPr lang="en-GB" sz="2000" dirty="0">
                <a:solidFill>
                  <a:srgbClr val="333333"/>
                </a:solidFill>
              </a:rPr>
              <a:t> care </a:t>
            </a:r>
            <a:r>
              <a:rPr lang="en-GB" sz="2000" dirty="0" err="1">
                <a:solidFill>
                  <a:srgbClr val="333333"/>
                </a:solidFill>
              </a:rPr>
              <a:t>managementul</a:t>
            </a:r>
            <a:r>
              <a:rPr lang="en-GB" sz="2000" dirty="0">
                <a:solidFill>
                  <a:srgbClr val="333333"/>
                </a:solidFill>
              </a:rPr>
              <a:t> </a:t>
            </a:r>
            <a:r>
              <a:rPr lang="en-GB" sz="2000" dirty="0" err="1">
                <a:solidFill>
                  <a:srgbClr val="333333"/>
                </a:solidFill>
              </a:rPr>
              <a:t>firmei</a:t>
            </a:r>
            <a:r>
              <a:rPr lang="en-GB" sz="2000" dirty="0">
                <a:solidFill>
                  <a:srgbClr val="333333"/>
                </a:solidFill>
              </a:rPr>
              <a:t> </a:t>
            </a:r>
            <a:r>
              <a:rPr lang="en-GB" sz="2000" dirty="0" err="1">
                <a:solidFill>
                  <a:srgbClr val="333333"/>
                </a:solidFill>
              </a:rPr>
              <a:t>trebuie</a:t>
            </a:r>
            <a:r>
              <a:rPr lang="en-GB" sz="2000" dirty="0">
                <a:solidFill>
                  <a:srgbClr val="333333"/>
                </a:solidFill>
              </a:rPr>
              <a:t> </a:t>
            </a:r>
            <a:r>
              <a:rPr lang="en-GB" sz="2000" dirty="0" err="1">
                <a:solidFill>
                  <a:srgbClr val="333333"/>
                </a:solidFill>
              </a:rPr>
              <a:t>sa</a:t>
            </a:r>
            <a:r>
              <a:rPr lang="en-GB" sz="2000" dirty="0">
                <a:solidFill>
                  <a:srgbClr val="333333"/>
                </a:solidFill>
              </a:rPr>
              <a:t> le </a:t>
            </a:r>
            <a:r>
              <a:rPr lang="en-GB" sz="2000" dirty="0" err="1">
                <a:solidFill>
                  <a:srgbClr val="333333"/>
                </a:solidFill>
              </a:rPr>
              <a:t>alaboreze</a:t>
            </a:r>
            <a:r>
              <a:rPr lang="en-GB" sz="2000" dirty="0">
                <a:solidFill>
                  <a:srgbClr val="333333"/>
                </a:solidFill>
              </a:rPr>
              <a:t> la </a:t>
            </a:r>
            <a:r>
              <a:rPr lang="en-GB" sz="2000" dirty="0" err="1">
                <a:solidFill>
                  <a:srgbClr val="333333"/>
                </a:solidFill>
              </a:rPr>
              <a:t>intervale</a:t>
            </a:r>
            <a:r>
              <a:rPr lang="en-GB" sz="2000" dirty="0">
                <a:solidFill>
                  <a:srgbClr val="333333"/>
                </a:solidFill>
              </a:rPr>
              <a:t> regulate de </a:t>
            </a:r>
            <a:r>
              <a:rPr lang="en-GB" sz="2000" dirty="0" err="1">
                <a:solidFill>
                  <a:srgbClr val="333333"/>
                </a:solidFill>
              </a:rPr>
              <a:t>timp</a:t>
            </a:r>
            <a:r>
              <a:rPr lang="en-GB" sz="2000" dirty="0">
                <a:solidFill>
                  <a:srgbClr val="333333"/>
                </a:solidFill>
              </a:rPr>
              <a:t> </a:t>
            </a:r>
            <a:r>
              <a:rPr lang="en-GB" sz="2000" dirty="0" err="1">
                <a:solidFill>
                  <a:srgbClr val="333333"/>
                </a:solidFill>
              </a:rPr>
              <a:t>si</a:t>
            </a:r>
            <a:r>
              <a:rPr lang="en-GB" sz="2000" dirty="0">
                <a:solidFill>
                  <a:srgbClr val="333333"/>
                </a:solidFill>
              </a:rPr>
              <a:t> care </a:t>
            </a:r>
            <a:r>
              <a:rPr lang="en-GB" sz="2000" dirty="0" err="1">
                <a:solidFill>
                  <a:srgbClr val="333333"/>
                </a:solidFill>
              </a:rPr>
              <a:t>cuprind</a:t>
            </a:r>
            <a:r>
              <a:rPr lang="en-GB" sz="2000" dirty="0">
                <a:solidFill>
                  <a:srgbClr val="333333"/>
                </a:solidFill>
              </a:rPr>
              <a:t>: </a:t>
            </a:r>
            <a:r>
              <a:rPr lang="en-GB" sz="2000" dirty="0" err="1">
                <a:solidFill>
                  <a:srgbClr val="333333"/>
                </a:solidFill>
              </a:rPr>
              <a:t>rezultatele</a:t>
            </a:r>
            <a:r>
              <a:rPr lang="en-GB" sz="2000" dirty="0">
                <a:solidFill>
                  <a:srgbClr val="333333"/>
                </a:solidFill>
              </a:rPr>
              <a:t> </a:t>
            </a:r>
            <a:r>
              <a:rPr lang="en-GB" sz="2000" dirty="0" err="1">
                <a:solidFill>
                  <a:srgbClr val="333333"/>
                </a:solidFill>
              </a:rPr>
              <a:t>financiare</a:t>
            </a:r>
            <a:r>
              <a:rPr lang="en-GB" sz="2000" dirty="0">
                <a:solidFill>
                  <a:srgbClr val="333333"/>
                </a:solidFill>
              </a:rPr>
              <a:t> </a:t>
            </a:r>
            <a:r>
              <a:rPr lang="en-GB" sz="2000" dirty="0" err="1">
                <a:solidFill>
                  <a:srgbClr val="333333"/>
                </a:solidFill>
              </a:rPr>
              <a:t>anuale</a:t>
            </a:r>
            <a:r>
              <a:rPr lang="en-GB" sz="2000" dirty="0">
                <a:solidFill>
                  <a:srgbClr val="333333"/>
                </a:solidFill>
              </a:rPr>
              <a:t>, </a:t>
            </a:r>
            <a:r>
              <a:rPr lang="en-GB" sz="2000" dirty="0" err="1">
                <a:solidFill>
                  <a:srgbClr val="333333"/>
                </a:solidFill>
              </a:rPr>
              <a:t>bilanturi</a:t>
            </a:r>
            <a:r>
              <a:rPr lang="en-GB" sz="2000" dirty="0">
                <a:solidFill>
                  <a:srgbClr val="333333"/>
                </a:solidFill>
              </a:rPr>
              <a:t>, </a:t>
            </a:r>
            <a:r>
              <a:rPr lang="en-GB" sz="2000" dirty="0" err="1">
                <a:solidFill>
                  <a:srgbClr val="333333"/>
                </a:solidFill>
              </a:rPr>
              <a:t>fluxuri</a:t>
            </a:r>
            <a:r>
              <a:rPr lang="en-GB" sz="2000" dirty="0">
                <a:solidFill>
                  <a:srgbClr val="333333"/>
                </a:solidFill>
              </a:rPr>
              <a:t> de </a:t>
            </a:r>
            <a:r>
              <a:rPr lang="en-GB" sz="2000" dirty="0" err="1">
                <a:solidFill>
                  <a:srgbClr val="333333"/>
                </a:solidFill>
              </a:rPr>
              <a:t>lichiditati</a:t>
            </a:r>
            <a:r>
              <a:rPr lang="en-GB" sz="2000" dirty="0">
                <a:solidFill>
                  <a:srgbClr val="333333"/>
                </a:solidFill>
              </a:rPr>
              <a:t>, </a:t>
            </a:r>
            <a:r>
              <a:rPr lang="en-GB" sz="2000" dirty="0" err="1">
                <a:solidFill>
                  <a:srgbClr val="333333"/>
                </a:solidFill>
              </a:rPr>
              <a:t>performantele</a:t>
            </a:r>
            <a:r>
              <a:rPr lang="en-GB" sz="2000" dirty="0">
                <a:solidFill>
                  <a:srgbClr val="333333"/>
                </a:solidFill>
              </a:rPr>
              <a:t> </a:t>
            </a:r>
            <a:r>
              <a:rPr lang="en-GB" sz="2000" dirty="0" err="1">
                <a:solidFill>
                  <a:srgbClr val="333333"/>
                </a:solidFill>
              </a:rPr>
              <a:t>inregistrate</a:t>
            </a:r>
            <a:r>
              <a:rPr lang="en-GB" sz="2000" dirty="0">
                <a:solidFill>
                  <a:srgbClr val="333333"/>
                </a:solidFill>
              </a:rPr>
              <a:t>, </a:t>
            </a:r>
            <a:r>
              <a:rPr lang="en-GB" sz="2000" dirty="0" err="1">
                <a:solidFill>
                  <a:srgbClr val="333333"/>
                </a:solidFill>
              </a:rPr>
              <a:t>inventarieri</a:t>
            </a:r>
            <a:r>
              <a:rPr lang="en-GB" sz="2000" dirty="0">
                <a:solidFill>
                  <a:srgbClr val="333333"/>
                </a:solidFill>
              </a:rPr>
              <a:t>, </a:t>
            </a:r>
            <a:r>
              <a:rPr lang="en-GB" sz="2000" dirty="0" err="1">
                <a:solidFill>
                  <a:srgbClr val="333333"/>
                </a:solidFill>
              </a:rPr>
              <a:t>pozitia</a:t>
            </a:r>
            <a:r>
              <a:rPr lang="en-GB" sz="2000" dirty="0">
                <a:solidFill>
                  <a:srgbClr val="333333"/>
                </a:solidFill>
              </a:rPr>
              <a:t> </a:t>
            </a:r>
            <a:r>
              <a:rPr lang="en-GB" sz="2000" dirty="0" err="1">
                <a:solidFill>
                  <a:srgbClr val="333333"/>
                </a:solidFill>
              </a:rPr>
              <a:t>si</a:t>
            </a:r>
            <a:r>
              <a:rPr lang="en-GB" sz="2000" dirty="0">
                <a:solidFill>
                  <a:srgbClr val="333333"/>
                </a:solidFill>
              </a:rPr>
              <a:t> </a:t>
            </a:r>
            <a:r>
              <a:rPr lang="en-GB" sz="2000" dirty="0" err="1">
                <a:solidFill>
                  <a:srgbClr val="333333"/>
                </a:solidFill>
              </a:rPr>
              <a:t>riscul</a:t>
            </a:r>
            <a:r>
              <a:rPr lang="en-GB" sz="2000" dirty="0">
                <a:solidFill>
                  <a:srgbClr val="333333"/>
                </a:solidFill>
              </a:rPr>
              <a:t> </a:t>
            </a:r>
            <a:r>
              <a:rPr lang="en-GB" sz="2000" dirty="0" err="1">
                <a:solidFill>
                  <a:srgbClr val="333333"/>
                </a:solidFill>
              </a:rPr>
              <a:t>financiar</a:t>
            </a:r>
            <a:r>
              <a:rPr lang="en-GB" sz="2000" dirty="0">
                <a:solidFill>
                  <a:srgbClr val="333333"/>
                </a:solidFill>
              </a:rPr>
              <a:t>.</a:t>
            </a:r>
          </a:p>
          <a:p>
            <a:pPr algn="just" fontAlgn="base"/>
            <a:r>
              <a:rPr lang="en-GB" sz="2000" dirty="0" err="1">
                <a:solidFill>
                  <a:srgbClr val="333333"/>
                </a:solidFill>
              </a:rPr>
              <a:t>Informatiile</a:t>
            </a:r>
            <a:r>
              <a:rPr lang="en-GB" sz="2000" dirty="0">
                <a:solidFill>
                  <a:srgbClr val="333333"/>
                </a:solidFill>
              </a:rPr>
              <a:t> </a:t>
            </a:r>
            <a:r>
              <a:rPr lang="en-GB" sz="2000" dirty="0" err="1">
                <a:solidFill>
                  <a:srgbClr val="333333"/>
                </a:solidFill>
              </a:rPr>
              <a:t>contabile</a:t>
            </a:r>
            <a:r>
              <a:rPr lang="en-GB" sz="2000" dirty="0">
                <a:solidFill>
                  <a:srgbClr val="333333"/>
                </a:solidFill>
              </a:rPr>
              <a:t> de </a:t>
            </a:r>
            <a:r>
              <a:rPr lang="en-GB" sz="2000" dirty="0" err="1">
                <a:solidFill>
                  <a:srgbClr val="333333"/>
                </a:solidFill>
              </a:rPr>
              <a:t>gestiune</a:t>
            </a:r>
            <a:r>
              <a:rPr lang="en-GB" sz="2000" dirty="0">
                <a:solidFill>
                  <a:srgbClr val="333333"/>
                </a:solidFill>
              </a:rPr>
              <a:t>, </a:t>
            </a:r>
            <a:r>
              <a:rPr lang="en-GB" sz="2000" dirty="0" err="1">
                <a:solidFill>
                  <a:srgbClr val="333333"/>
                </a:solidFill>
              </a:rPr>
              <a:t>pe</a:t>
            </a:r>
            <a:r>
              <a:rPr lang="en-GB" sz="2000" dirty="0">
                <a:solidFill>
                  <a:srgbClr val="333333"/>
                </a:solidFill>
              </a:rPr>
              <a:t> de </a:t>
            </a:r>
            <a:r>
              <a:rPr lang="en-GB" sz="2000" dirty="0" err="1">
                <a:solidFill>
                  <a:srgbClr val="333333"/>
                </a:solidFill>
              </a:rPr>
              <a:t>alta</a:t>
            </a:r>
            <a:r>
              <a:rPr lang="en-GB" sz="2000" dirty="0">
                <a:solidFill>
                  <a:srgbClr val="333333"/>
                </a:solidFill>
              </a:rPr>
              <a:t> parte, </a:t>
            </a:r>
            <a:r>
              <a:rPr lang="en-GB" sz="2000" dirty="0" err="1">
                <a:solidFill>
                  <a:srgbClr val="333333"/>
                </a:solidFill>
              </a:rPr>
              <a:t>sunt</a:t>
            </a:r>
            <a:r>
              <a:rPr lang="en-GB" sz="2000" dirty="0">
                <a:solidFill>
                  <a:srgbClr val="333333"/>
                </a:solidFill>
              </a:rPr>
              <a:t> </a:t>
            </a:r>
            <a:r>
              <a:rPr lang="en-GB" sz="2000" dirty="0" err="1">
                <a:solidFill>
                  <a:srgbClr val="333333"/>
                </a:solidFill>
              </a:rPr>
              <a:t>folosite</a:t>
            </a:r>
            <a:r>
              <a:rPr lang="en-GB" sz="2000" dirty="0">
                <a:solidFill>
                  <a:srgbClr val="333333"/>
                </a:solidFill>
              </a:rPr>
              <a:t> in </a:t>
            </a:r>
            <a:r>
              <a:rPr lang="en-GB" sz="2000" dirty="0" err="1">
                <a:solidFill>
                  <a:srgbClr val="333333"/>
                </a:solidFill>
              </a:rPr>
              <a:t>lucrul</a:t>
            </a:r>
            <a:r>
              <a:rPr lang="en-GB" sz="2000" dirty="0">
                <a:solidFill>
                  <a:srgbClr val="333333"/>
                </a:solidFill>
              </a:rPr>
              <a:t> </a:t>
            </a:r>
            <a:r>
              <a:rPr lang="en-GB" sz="2000" dirty="0" err="1">
                <a:solidFill>
                  <a:srgbClr val="333333"/>
                </a:solidFill>
              </a:rPr>
              <a:t>zilnic</a:t>
            </a:r>
            <a:r>
              <a:rPr lang="en-GB" sz="2000" dirty="0">
                <a:solidFill>
                  <a:srgbClr val="333333"/>
                </a:solidFill>
              </a:rPr>
              <a:t> </a:t>
            </a:r>
            <a:r>
              <a:rPr lang="en-GB" sz="2000" dirty="0" err="1">
                <a:solidFill>
                  <a:srgbClr val="333333"/>
                </a:solidFill>
              </a:rPr>
              <a:t>pentru</a:t>
            </a:r>
            <a:r>
              <a:rPr lang="en-GB" sz="2000" dirty="0">
                <a:solidFill>
                  <a:srgbClr val="333333"/>
                </a:solidFill>
              </a:rPr>
              <a:t> </a:t>
            </a:r>
            <a:r>
              <a:rPr lang="en-GB" sz="2000" dirty="0" err="1">
                <a:solidFill>
                  <a:srgbClr val="333333"/>
                </a:solidFill>
              </a:rPr>
              <a:t>inregistrarea</a:t>
            </a:r>
            <a:r>
              <a:rPr lang="en-GB" sz="2000" dirty="0">
                <a:solidFill>
                  <a:srgbClr val="333333"/>
                </a:solidFill>
              </a:rPr>
              <a:t> </a:t>
            </a:r>
            <a:r>
              <a:rPr lang="en-GB" sz="2000" dirty="0" err="1">
                <a:solidFill>
                  <a:srgbClr val="333333"/>
                </a:solidFill>
              </a:rPr>
              <a:t>operatiunilor</a:t>
            </a:r>
            <a:r>
              <a:rPr lang="en-GB" sz="2000" dirty="0">
                <a:solidFill>
                  <a:srgbClr val="333333"/>
                </a:solidFill>
              </a:rPr>
              <a:t> </a:t>
            </a:r>
            <a:r>
              <a:rPr lang="en-GB" sz="2000" dirty="0" err="1">
                <a:solidFill>
                  <a:srgbClr val="333333"/>
                </a:solidFill>
              </a:rPr>
              <a:t>curente</a:t>
            </a:r>
            <a:r>
              <a:rPr lang="en-GB" sz="2000" dirty="0">
                <a:solidFill>
                  <a:srgbClr val="333333"/>
                </a:solidFill>
              </a:rPr>
              <a:t> </a:t>
            </a:r>
            <a:r>
              <a:rPr lang="en-GB" sz="2000" dirty="0" err="1">
                <a:solidFill>
                  <a:srgbClr val="333333"/>
                </a:solidFill>
              </a:rPr>
              <a:t>si</a:t>
            </a:r>
            <a:r>
              <a:rPr lang="en-GB" sz="2000" dirty="0">
                <a:solidFill>
                  <a:srgbClr val="333333"/>
                </a:solidFill>
              </a:rPr>
              <a:t> a </a:t>
            </a:r>
            <a:r>
              <a:rPr lang="en-GB" sz="2000" dirty="0" err="1">
                <a:solidFill>
                  <a:srgbClr val="333333"/>
                </a:solidFill>
              </a:rPr>
              <a:t>tranzactiilor</a:t>
            </a:r>
            <a:r>
              <a:rPr lang="en-GB" sz="2000" dirty="0">
                <a:solidFill>
                  <a:srgbClr val="333333"/>
                </a:solidFill>
              </a:rPr>
              <a:t> la care firma </a:t>
            </a:r>
            <a:r>
              <a:rPr lang="en-GB" sz="2000" dirty="0" err="1">
                <a:solidFill>
                  <a:srgbClr val="333333"/>
                </a:solidFill>
              </a:rPr>
              <a:t>ia</a:t>
            </a:r>
            <a:r>
              <a:rPr lang="en-GB" sz="2000" dirty="0">
                <a:solidFill>
                  <a:srgbClr val="333333"/>
                </a:solidFill>
              </a:rPr>
              <a:t> parte. </a:t>
            </a:r>
            <a:r>
              <a:rPr lang="en-GB" sz="2000" dirty="0" err="1">
                <a:solidFill>
                  <a:srgbClr val="333333"/>
                </a:solidFill>
              </a:rPr>
              <a:t>Contabilitatea</a:t>
            </a:r>
            <a:r>
              <a:rPr lang="en-GB" sz="2000" dirty="0">
                <a:solidFill>
                  <a:srgbClr val="333333"/>
                </a:solidFill>
              </a:rPr>
              <a:t> de </a:t>
            </a:r>
            <a:r>
              <a:rPr lang="en-GB" sz="2000" dirty="0" err="1">
                <a:solidFill>
                  <a:srgbClr val="333333"/>
                </a:solidFill>
              </a:rPr>
              <a:t>gestiune</a:t>
            </a:r>
            <a:r>
              <a:rPr lang="en-GB" sz="2000" dirty="0">
                <a:solidFill>
                  <a:srgbClr val="333333"/>
                </a:solidFill>
              </a:rPr>
              <a:t>, </a:t>
            </a:r>
            <a:r>
              <a:rPr lang="en-GB" sz="2000" dirty="0" err="1">
                <a:solidFill>
                  <a:srgbClr val="333333"/>
                </a:solidFill>
              </a:rPr>
              <a:t>spre</a:t>
            </a:r>
            <a:r>
              <a:rPr lang="en-GB" sz="2000" dirty="0">
                <a:solidFill>
                  <a:srgbClr val="333333"/>
                </a:solidFill>
              </a:rPr>
              <a:t> </a:t>
            </a:r>
            <a:r>
              <a:rPr lang="en-GB" sz="2000" dirty="0" err="1">
                <a:solidFill>
                  <a:srgbClr val="333333"/>
                </a:solidFill>
              </a:rPr>
              <a:t>deosebire</a:t>
            </a:r>
            <a:r>
              <a:rPr lang="en-GB" sz="2000" dirty="0">
                <a:solidFill>
                  <a:srgbClr val="333333"/>
                </a:solidFill>
              </a:rPr>
              <a:t> de </a:t>
            </a:r>
            <a:r>
              <a:rPr lang="en-GB" sz="2000" dirty="0" err="1">
                <a:solidFill>
                  <a:srgbClr val="333333"/>
                </a:solidFill>
              </a:rPr>
              <a:t>cea</a:t>
            </a:r>
            <a:r>
              <a:rPr lang="en-GB" sz="2000" dirty="0">
                <a:solidFill>
                  <a:srgbClr val="333333"/>
                </a:solidFill>
              </a:rPr>
              <a:t> </a:t>
            </a:r>
            <a:r>
              <a:rPr lang="en-GB" sz="2000" dirty="0" err="1">
                <a:solidFill>
                  <a:srgbClr val="333333"/>
                </a:solidFill>
              </a:rPr>
              <a:t>financiara</a:t>
            </a:r>
            <a:r>
              <a:rPr lang="en-GB" sz="2000" dirty="0">
                <a:solidFill>
                  <a:srgbClr val="333333"/>
                </a:solidFill>
              </a:rPr>
              <a:t>, </a:t>
            </a:r>
            <a:r>
              <a:rPr lang="en-GB" sz="2000" dirty="0" err="1">
                <a:solidFill>
                  <a:srgbClr val="333333"/>
                </a:solidFill>
              </a:rPr>
              <a:t>lucreaza</a:t>
            </a:r>
            <a:r>
              <a:rPr lang="en-GB" sz="2000" dirty="0">
                <a:solidFill>
                  <a:srgbClr val="333333"/>
                </a:solidFill>
              </a:rPr>
              <a:t> cu o </a:t>
            </a:r>
            <a:r>
              <a:rPr lang="en-GB" sz="2000" dirty="0" err="1">
                <a:solidFill>
                  <a:srgbClr val="333333"/>
                </a:solidFill>
              </a:rPr>
              <a:t>serie</a:t>
            </a:r>
            <a:r>
              <a:rPr lang="en-GB" sz="2000" dirty="0">
                <a:solidFill>
                  <a:srgbClr val="333333"/>
                </a:solidFill>
              </a:rPr>
              <a:t> de </a:t>
            </a:r>
            <a:r>
              <a:rPr lang="en-GB" sz="2000" dirty="0" err="1">
                <a:solidFill>
                  <a:srgbClr val="333333"/>
                </a:solidFill>
              </a:rPr>
              <a:t>rapoarte</a:t>
            </a:r>
            <a:r>
              <a:rPr lang="en-GB" sz="2000" dirty="0">
                <a:solidFill>
                  <a:srgbClr val="333333"/>
                </a:solidFill>
              </a:rPr>
              <a:t> </a:t>
            </a:r>
            <a:r>
              <a:rPr lang="en-GB" sz="2000" dirty="0" err="1">
                <a:solidFill>
                  <a:srgbClr val="333333"/>
                </a:solidFill>
              </a:rPr>
              <a:t>adresate</a:t>
            </a:r>
            <a:r>
              <a:rPr lang="en-GB" sz="2000" dirty="0">
                <a:solidFill>
                  <a:srgbClr val="333333"/>
                </a:solidFill>
              </a:rPr>
              <a:t> </a:t>
            </a:r>
            <a:r>
              <a:rPr lang="en-GB" sz="2000" dirty="0" err="1">
                <a:solidFill>
                  <a:srgbClr val="333333"/>
                </a:solidFill>
              </a:rPr>
              <a:t>mai</a:t>
            </a:r>
            <a:r>
              <a:rPr lang="en-GB" sz="2000" dirty="0">
                <a:solidFill>
                  <a:srgbClr val="333333"/>
                </a:solidFill>
              </a:rPr>
              <a:t> ales </a:t>
            </a:r>
            <a:r>
              <a:rPr lang="en-GB" sz="2000" dirty="0" err="1">
                <a:solidFill>
                  <a:srgbClr val="333333"/>
                </a:solidFill>
              </a:rPr>
              <a:t>uzului</a:t>
            </a:r>
            <a:r>
              <a:rPr lang="en-GB" sz="2000" dirty="0">
                <a:solidFill>
                  <a:srgbClr val="333333"/>
                </a:solidFill>
              </a:rPr>
              <a:t> intern, </a:t>
            </a:r>
            <a:r>
              <a:rPr lang="en-GB" sz="2000" dirty="0" err="1">
                <a:solidFill>
                  <a:srgbClr val="333333"/>
                </a:solidFill>
              </a:rPr>
              <a:t>necesare</a:t>
            </a:r>
            <a:r>
              <a:rPr lang="en-GB" sz="2000" dirty="0">
                <a:solidFill>
                  <a:srgbClr val="333333"/>
                </a:solidFill>
              </a:rPr>
              <a:t> </a:t>
            </a:r>
            <a:r>
              <a:rPr lang="en-GB" sz="2000" dirty="0" err="1">
                <a:solidFill>
                  <a:srgbClr val="333333"/>
                </a:solidFill>
              </a:rPr>
              <a:t>managementului</a:t>
            </a:r>
            <a:r>
              <a:rPr lang="en-GB" sz="2000" dirty="0">
                <a:solidFill>
                  <a:srgbClr val="333333"/>
                </a:solidFill>
              </a:rPr>
              <a:t> </a:t>
            </a:r>
            <a:r>
              <a:rPr lang="en-GB" sz="2000" dirty="0" err="1">
                <a:solidFill>
                  <a:srgbClr val="333333"/>
                </a:solidFill>
              </a:rPr>
              <a:t>companiei</a:t>
            </a:r>
            <a:r>
              <a:rPr lang="en-GB" sz="2000" dirty="0">
                <a:solidFill>
                  <a:srgbClr val="333333"/>
                </a:solidFill>
              </a:rPr>
              <a:t> </a:t>
            </a:r>
            <a:r>
              <a:rPr lang="en-GB" sz="2000" dirty="0" err="1">
                <a:solidFill>
                  <a:srgbClr val="333333"/>
                </a:solidFill>
              </a:rPr>
              <a:t>pentru</a:t>
            </a:r>
            <a:r>
              <a:rPr lang="en-GB" sz="2000" dirty="0">
                <a:solidFill>
                  <a:srgbClr val="333333"/>
                </a:solidFill>
              </a:rPr>
              <a:t> </a:t>
            </a:r>
            <a:r>
              <a:rPr lang="en-GB" sz="2000" dirty="0" err="1">
                <a:solidFill>
                  <a:srgbClr val="333333"/>
                </a:solidFill>
              </a:rPr>
              <a:t>construirea</a:t>
            </a:r>
            <a:r>
              <a:rPr lang="en-GB" sz="2000" dirty="0">
                <a:solidFill>
                  <a:srgbClr val="333333"/>
                </a:solidFill>
              </a:rPr>
              <a:t> </a:t>
            </a:r>
            <a:r>
              <a:rPr lang="en-GB" sz="2000" dirty="0" err="1">
                <a:solidFill>
                  <a:srgbClr val="333333"/>
                </a:solidFill>
              </a:rPr>
              <a:t>unui</a:t>
            </a:r>
            <a:r>
              <a:rPr lang="en-GB" sz="2000" dirty="0">
                <a:solidFill>
                  <a:srgbClr val="333333"/>
                </a:solidFill>
              </a:rPr>
              <a:t> </a:t>
            </a:r>
            <a:r>
              <a:rPr lang="en-GB" sz="2000" dirty="0" err="1">
                <a:solidFill>
                  <a:srgbClr val="333333"/>
                </a:solidFill>
              </a:rPr>
              <a:t>tablou</a:t>
            </a:r>
            <a:r>
              <a:rPr lang="en-GB" sz="2000" dirty="0">
                <a:solidFill>
                  <a:srgbClr val="333333"/>
                </a:solidFill>
              </a:rPr>
              <a:t> exact in </a:t>
            </a:r>
            <a:r>
              <a:rPr lang="en-GB" sz="2000" dirty="0" err="1">
                <a:solidFill>
                  <a:srgbClr val="333333"/>
                </a:solidFill>
              </a:rPr>
              <a:t>orice</a:t>
            </a:r>
            <a:r>
              <a:rPr lang="en-GB" sz="2000" dirty="0">
                <a:solidFill>
                  <a:srgbClr val="333333"/>
                </a:solidFill>
              </a:rPr>
              <a:t> moment </a:t>
            </a:r>
            <a:r>
              <a:rPr lang="en-GB" sz="2000" dirty="0" err="1">
                <a:solidFill>
                  <a:srgbClr val="333333"/>
                </a:solidFill>
              </a:rPr>
              <a:t>pe</a:t>
            </a:r>
            <a:r>
              <a:rPr lang="en-GB" sz="2000" dirty="0">
                <a:solidFill>
                  <a:srgbClr val="333333"/>
                </a:solidFill>
              </a:rPr>
              <a:t> </a:t>
            </a:r>
            <a:r>
              <a:rPr lang="en-GB" sz="2000" dirty="0" err="1">
                <a:solidFill>
                  <a:srgbClr val="333333"/>
                </a:solidFill>
              </a:rPr>
              <a:t>baza</a:t>
            </a:r>
            <a:r>
              <a:rPr lang="en-GB" sz="2000" dirty="0">
                <a:solidFill>
                  <a:srgbClr val="333333"/>
                </a:solidFill>
              </a:rPr>
              <a:t> </a:t>
            </a:r>
            <a:r>
              <a:rPr lang="en-GB" sz="2000" dirty="0" err="1">
                <a:solidFill>
                  <a:srgbClr val="333333"/>
                </a:solidFill>
              </a:rPr>
              <a:t>caruia</a:t>
            </a:r>
            <a:r>
              <a:rPr lang="en-GB" sz="2000" dirty="0">
                <a:solidFill>
                  <a:srgbClr val="333333"/>
                </a:solidFill>
              </a:rPr>
              <a:t> se </a:t>
            </a:r>
            <a:r>
              <a:rPr lang="en-GB" sz="2000" dirty="0" err="1">
                <a:solidFill>
                  <a:srgbClr val="333333"/>
                </a:solidFill>
              </a:rPr>
              <a:t>iau</a:t>
            </a:r>
            <a:r>
              <a:rPr lang="en-GB" sz="2000" dirty="0">
                <a:solidFill>
                  <a:srgbClr val="333333"/>
                </a:solidFill>
              </a:rPr>
              <a:t> </a:t>
            </a:r>
            <a:r>
              <a:rPr lang="en-GB" sz="2000" dirty="0" err="1">
                <a:solidFill>
                  <a:srgbClr val="333333"/>
                </a:solidFill>
              </a:rPr>
              <a:t>deciziile</a:t>
            </a:r>
            <a:r>
              <a:rPr lang="en-GB" sz="2000" dirty="0">
                <a:solidFill>
                  <a:srgbClr val="333333"/>
                </a:solidFill>
              </a:rPr>
              <a:t> </a:t>
            </a:r>
            <a:r>
              <a:rPr lang="en-GB" sz="2000" dirty="0" err="1">
                <a:solidFill>
                  <a:srgbClr val="333333"/>
                </a:solidFill>
              </a:rPr>
              <a:t>ce</a:t>
            </a:r>
            <a:r>
              <a:rPr lang="en-GB" sz="2000" dirty="0">
                <a:solidFill>
                  <a:srgbClr val="333333"/>
                </a:solidFill>
              </a:rPr>
              <a:t> </a:t>
            </a:r>
            <a:r>
              <a:rPr lang="en-GB" sz="2000" dirty="0" err="1">
                <a:solidFill>
                  <a:srgbClr val="333333"/>
                </a:solidFill>
              </a:rPr>
              <a:t>privesc</a:t>
            </a:r>
            <a:r>
              <a:rPr lang="en-GB" sz="2000" dirty="0">
                <a:solidFill>
                  <a:srgbClr val="333333"/>
                </a:solidFill>
              </a:rPr>
              <a:t> </a:t>
            </a:r>
            <a:r>
              <a:rPr lang="en-GB" sz="2000" dirty="0" err="1">
                <a:solidFill>
                  <a:srgbClr val="333333"/>
                </a:solidFill>
              </a:rPr>
              <a:t>viitorul</a:t>
            </a:r>
            <a:r>
              <a:rPr lang="en-GB" sz="2000" dirty="0">
                <a:solidFill>
                  <a:srgbClr val="333333"/>
                </a:solidFill>
              </a:rPr>
              <a:t> </a:t>
            </a:r>
            <a:r>
              <a:rPr lang="en-GB" sz="2000" dirty="0" err="1">
                <a:solidFill>
                  <a:srgbClr val="333333"/>
                </a:solidFill>
              </a:rPr>
              <a:t>firmei</a:t>
            </a:r>
            <a:r>
              <a:rPr lang="en-GB" sz="2000" dirty="0">
                <a:solidFill>
                  <a:srgbClr val="333333"/>
                </a:solidFill>
              </a:rPr>
              <a:t>. </a:t>
            </a:r>
          </a:p>
          <a:p>
            <a:pPr algn="just" fontAlgn="base"/>
            <a:r>
              <a:rPr lang="en-GB" sz="2000" dirty="0" err="1">
                <a:solidFill>
                  <a:srgbClr val="333333"/>
                </a:solidFill>
              </a:rPr>
              <a:t>Relatia</a:t>
            </a:r>
            <a:r>
              <a:rPr lang="en-GB" sz="2000" dirty="0">
                <a:solidFill>
                  <a:srgbClr val="333333"/>
                </a:solidFill>
              </a:rPr>
              <a:t> </a:t>
            </a:r>
            <a:r>
              <a:rPr lang="en-GB" sz="2000" dirty="0" err="1">
                <a:solidFill>
                  <a:srgbClr val="333333"/>
                </a:solidFill>
              </a:rPr>
              <a:t>dintre</a:t>
            </a:r>
            <a:r>
              <a:rPr lang="en-GB" sz="2000" dirty="0">
                <a:solidFill>
                  <a:srgbClr val="333333"/>
                </a:solidFill>
              </a:rPr>
              <a:t> </a:t>
            </a:r>
            <a:r>
              <a:rPr lang="en-GB" sz="2000" dirty="0" err="1">
                <a:solidFill>
                  <a:srgbClr val="333333"/>
                </a:solidFill>
              </a:rPr>
              <a:t>cele</a:t>
            </a:r>
            <a:r>
              <a:rPr lang="en-GB" sz="2000" dirty="0">
                <a:solidFill>
                  <a:srgbClr val="333333"/>
                </a:solidFill>
              </a:rPr>
              <a:t> </a:t>
            </a:r>
            <a:r>
              <a:rPr lang="en-GB" sz="2000" dirty="0" err="1">
                <a:solidFill>
                  <a:srgbClr val="333333"/>
                </a:solidFill>
              </a:rPr>
              <a:t>doua</a:t>
            </a:r>
            <a:r>
              <a:rPr lang="en-GB" sz="2000" dirty="0">
                <a:solidFill>
                  <a:srgbClr val="333333"/>
                </a:solidFill>
              </a:rPr>
              <a:t> </a:t>
            </a:r>
            <a:r>
              <a:rPr lang="en-GB" sz="2000" dirty="0" err="1">
                <a:solidFill>
                  <a:srgbClr val="333333"/>
                </a:solidFill>
              </a:rPr>
              <a:t>activitati</a:t>
            </a:r>
            <a:r>
              <a:rPr lang="en-GB" sz="2000" dirty="0">
                <a:solidFill>
                  <a:srgbClr val="333333"/>
                </a:solidFill>
              </a:rPr>
              <a:t> de </a:t>
            </a:r>
            <a:r>
              <a:rPr lang="en-GB" sz="2000" dirty="0" err="1">
                <a:solidFill>
                  <a:srgbClr val="333333"/>
                </a:solidFill>
              </a:rPr>
              <a:t>contabilitate</a:t>
            </a:r>
            <a:r>
              <a:rPr lang="en-GB" sz="2000" dirty="0">
                <a:solidFill>
                  <a:srgbClr val="333333"/>
                </a:solidFill>
              </a:rPr>
              <a:t> </a:t>
            </a:r>
            <a:r>
              <a:rPr lang="en-GB" sz="2000" dirty="0" err="1">
                <a:solidFill>
                  <a:srgbClr val="333333"/>
                </a:solidFill>
              </a:rPr>
              <a:t>este</a:t>
            </a:r>
            <a:r>
              <a:rPr lang="en-GB" sz="2000" dirty="0">
                <a:solidFill>
                  <a:srgbClr val="333333"/>
                </a:solidFill>
              </a:rPr>
              <a:t> de la parte la </a:t>
            </a:r>
            <a:r>
              <a:rPr lang="en-GB" sz="2000" dirty="0" err="1">
                <a:solidFill>
                  <a:srgbClr val="333333"/>
                </a:solidFill>
              </a:rPr>
              <a:t>intreg</a:t>
            </a:r>
            <a:r>
              <a:rPr lang="en-GB" sz="2000" dirty="0">
                <a:solidFill>
                  <a:srgbClr val="333333"/>
                </a:solidFill>
              </a:rPr>
              <a:t>. </a:t>
            </a:r>
            <a:r>
              <a:rPr lang="en-GB" sz="2000" dirty="0" err="1">
                <a:solidFill>
                  <a:srgbClr val="333333"/>
                </a:solidFill>
              </a:rPr>
              <a:t>Astfel</a:t>
            </a:r>
            <a:r>
              <a:rPr lang="en-GB" sz="2000" dirty="0">
                <a:solidFill>
                  <a:srgbClr val="333333"/>
                </a:solidFill>
              </a:rPr>
              <a:t>, </a:t>
            </a:r>
            <a:r>
              <a:rPr lang="en-GB" sz="2000" dirty="0" err="1">
                <a:solidFill>
                  <a:srgbClr val="333333"/>
                </a:solidFill>
              </a:rPr>
              <a:t>contabilitatea</a:t>
            </a:r>
            <a:r>
              <a:rPr lang="en-GB" sz="2000" dirty="0">
                <a:solidFill>
                  <a:srgbClr val="333333"/>
                </a:solidFill>
              </a:rPr>
              <a:t> de </a:t>
            </a:r>
            <a:r>
              <a:rPr lang="en-GB" sz="2000" dirty="0" err="1">
                <a:solidFill>
                  <a:srgbClr val="333333"/>
                </a:solidFill>
              </a:rPr>
              <a:t>gestiune</a:t>
            </a:r>
            <a:r>
              <a:rPr lang="en-GB" sz="2000" dirty="0">
                <a:solidFill>
                  <a:srgbClr val="333333"/>
                </a:solidFill>
              </a:rPr>
              <a:t> </a:t>
            </a:r>
            <a:r>
              <a:rPr lang="en-GB" sz="2000" dirty="0" err="1">
                <a:solidFill>
                  <a:srgbClr val="333333"/>
                </a:solidFill>
              </a:rPr>
              <a:t>este</a:t>
            </a:r>
            <a:r>
              <a:rPr lang="en-GB" sz="2000" dirty="0">
                <a:solidFill>
                  <a:srgbClr val="333333"/>
                </a:solidFill>
              </a:rPr>
              <a:t> </a:t>
            </a:r>
            <a:r>
              <a:rPr lang="en-GB" sz="2000" dirty="0" err="1">
                <a:solidFill>
                  <a:srgbClr val="333333"/>
                </a:solidFill>
              </a:rPr>
              <a:t>cea</a:t>
            </a:r>
            <a:r>
              <a:rPr lang="en-GB" sz="2000" dirty="0">
                <a:solidFill>
                  <a:srgbClr val="333333"/>
                </a:solidFill>
              </a:rPr>
              <a:t> care </a:t>
            </a:r>
            <a:r>
              <a:rPr lang="en-GB" sz="2000" dirty="0" err="1">
                <a:solidFill>
                  <a:srgbClr val="333333"/>
                </a:solidFill>
              </a:rPr>
              <a:t>ofera</a:t>
            </a:r>
            <a:r>
              <a:rPr lang="en-GB" sz="2000" dirty="0">
                <a:solidFill>
                  <a:srgbClr val="333333"/>
                </a:solidFill>
              </a:rPr>
              <a:t> </a:t>
            </a:r>
            <a:r>
              <a:rPr lang="en-GB" sz="2000" dirty="0" err="1">
                <a:solidFill>
                  <a:srgbClr val="333333"/>
                </a:solidFill>
              </a:rPr>
              <a:t>informatia</a:t>
            </a:r>
            <a:r>
              <a:rPr lang="en-GB" sz="2000" dirty="0">
                <a:solidFill>
                  <a:srgbClr val="333333"/>
                </a:solidFill>
              </a:rPr>
              <a:t> </a:t>
            </a:r>
            <a:r>
              <a:rPr lang="en-GB" sz="2000" dirty="0" err="1">
                <a:solidFill>
                  <a:srgbClr val="333333"/>
                </a:solidFill>
              </a:rPr>
              <a:t>bruta</a:t>
            </a:r>
            <a:r>
              <a:rPr lang="en-GB" sz="2000" dirty="0">
                <a:solidFill>
                  <a:srgbClr val="333333"/>
                </a:solidFill>
              </a:rPr>
              <a:t> de </a:t>
            </a:r>
            <a:r>
              <a:rPr lang="en-GB" sz="2000" dirty="0" err="1">
                <a:solidFill>
                  <a:srgbClr val="333333"/>
                </a:solidFill>
              </a:rPr>
              <a:t>baza</a:t>
            </a:r>
            <a:r>
              <a:rPr lang="en-GB" sz="2000" dirty="0">
                <a:solidFill>
                  <a:srgbClr val="333333"/>
                </a:solidFill>
              </a:rPr>
              <a:t> (</a:t>
            </a:r>
            <a:r>
              <a:rPr lang="en-GB" sz="2000" dirty="0" err="1">
                <a:solidFill>
                  <a:srgbClr val="333333"/>
                </a:solidFill>
              </a:rPr>
              <a:t>avand</a:t>
            </a:r>
            <a:r>
              <a:rPr lang="en-GB" sz="2000" dirty="0">
                <a:solidFill>
                  <a:srgbClr val="333333"/>
                </a:solidFill>
              </a:rPr>
              <a:t> </a:t>
            </a:r>
            <a:r>
              <a:rPr lang="en-GB" sz="2000" dirty="0" err="1">
                <a:solidFill>
                  <a:srgbClr val="333333"/>
                </a:solidFill>
              </a:rPr>
              <a:t>ca</a:t>
            </a:r>
            <a:r>
              <a:rPr lang="en-GB" sz="2000" dirty="0">
                <a:solidFill>
                  <a:srgbClr val="333333"/>
                </a:solidFill>
              </a:rPr>
              <a:t> </a:t>
            </a:r>
            <a:r>
              <a:rPr lang="en-GB" sz="2000" dirty="0" err="1">
                <a:solidFill>
                  <a:srgbClr val="333333"/>
                </a:solidFill>
              </a:rPr>
              <a:t>sursa</a:t>
            </a:r>
            <a:r>
              <a:rPr lang="en-GB" sz="2000" dirty="0">
                <a:solidFill>
                  <a:srgbClr val="333333"/>
                </a:solidFill>
              </a:rPr>
              <a:t> </a:t>
            </a:r>
            <a:r>
              <a:rPr lang="en-GB" sz="2000" dirty="0" err="1">
                <a:solidFill>
                  <a:srgbClr val="333333"/>
                </a:solidFill>
              </a:rPr>
              <a:t>operatiunile</a:t>
            </a:r>
            <a:r>
              <a:rPr lang="en-GB" sz="2000" dirty="0">
                <a:solidFill>
                  <a:srgbClr val="333333"/>
                </a:solidFill>
              </a:rPr>
              <a:t> </a:t>
            </a:r>
            <a:r>
              <a:rPr lang="en-GB" sz="2000" dirty="0" err="1">
                <a:solidFill>
                  <a:srgbClr val="333333"/>
                </a:solidFill>
              </a:rPr>
              <a:t>si</a:t>
            </a:r>
            <a:r>
              <a:rPr lang="en-GB" sz="2000" dirty="0">
                <a:solidFill>
                  <a:srgbClr val="333333"/>
                </a:solidFill>
              </a:rPr>
              <a:t> </a:t>
            </a:r>
            <a:r>
              <a:rPr lang="en-GB" sz="2000" dirty="0" err="1">
                <a:solidFill>
                  <a:srgbClr val="333333"/>
                </a:solidFill>
              </a:rPr>
              <a:t>tranzactiile</a:t>
            </a:r>
            <a:r>
              <a:rPr lang="en-GB" sz="2000" dirty="0">
                <a:solidFill>
                  <a:srgbClr val="333333"/>
                </a:solidFill>
              </a:rPr>
              <a:t> </a:t>
            </a:r>
            <a:r>
              <a:rPr lang="en-GB" sz="2000" dirty="0" err="1">
                <a:solidFill>
                  <a:srgbClr val="333333"/>
                </a:solidFill>
              </a:rPr>
              <a:t>inregistrate</a:t>
            </a:r>
            <a:r>
              <a:rPr lang="en-GB" sz="2000" dirty="0">
                <a:solidFill>
                  <a:srgbClr val="333333"/>
                </a:solidFill>
              </a:rPr>
              <a:t> </a:t>
            </a:r>
            <a:r>
              <a:rPr lang="en-GB" sz="2000" dirty="0" err="1">
                <a:solidFill>
                  <a:srgbClr val="333333"/>
                </a:solidFill>
              </a:rPr>
              <a:t>zilnic</a:t>
            </a:r>
            <a:r>
              <a:rPr lang="en-GB" sz="2000" dirty="0">
                <a:solidFill>
                  <a:srgbClr val="333333"/>
                </a:solidFill>
              </a:rPr>
              <a:t>) care </a:t>
            </a:r>
            <a:r>
              <a:rPr lang="en-GB" sz="2000" dirty="0" err="1">
                <a:solidFill>
                  <a:srgbClr val="333333"/>
                </a:solidFill>
              </a:rPr>
              <a:t>sunt</a:t>
            </a:r>
            <a:r>
              <a:rPr lang="en-GB" sz="2000" dirty="0">
                <a:solidFill>
                  <a:srgbClr val="333333"/>
                </a:solidFill>
              </a:rPr>
              <a:t> </a:t>
            </a:r>
            <a:r>
              <a:rPr lang="en-GB" sz="2000" dirty="0" err="1">
                <a:solidFill>
                  <a:srgbClr val="333333"/>
                </a:solidFill>
              </a:rPr>
              <a:t>prelucrate</a:t>
            </a:r>
            <a:r>
              <a:rPr lang="en-GB" sz="2000" dirty="0">
                <a:solidFill>
                  <a:srgbClr val="333333"/>
                </a:solidFill>
              </a:rPr>
              <a:t> de </a:t>
            </a:r>
            <a:r>
              <a:rPr lang="en-GB" sz="2000" dirty="0" err="1">
                <a:solidFill>
                  <a:srgbClr val="333333"/>
                </a:solidFill>
              </a:rPr>
              <a:t>contabilitatea</a:t>
            </a:r>
            <a:r>
              <a:rPr lang="en-GB" sz="2000" dirty="0">
                <a:solidFill>
                  <a:srgbClr val="333333"/>
                </a:solidFill>
              </a:rPr>
              <a:t> </a:t>
            </a:r>
            <a:r>
              <a:rPr lang="en-GB" sz="2000" dirty="0" err="1">
                <a:solidFill>
                  <a:srgbClr val="333333"/>
                </a:solidFill>
              </a:rPr>
              <a:t>financiara</a:t>
            </a:r>
            <a:r>
              <a:rPr lang="en-GB" sz="2000" dirty="0">
                <a:solidFill>
                  <a:srgbClr val="333333"/>
                </a:solidFill>
              </a:rPr>
              <a:t> in </a:t>
            </a:r>
            <a:r>
              <a:rPr lang="en-GB" sz="2000" dirty="0" err="1">
                <a:solidFill>
                  <a:srgbClr val="333333"/>
                </a:solidFill>
              </a:rPr>
              <a:t>vederea</a:t>
            </a:r>
            <a:r>
              <a:rPr lang="en-GB" sz="2000" dirty="0">
                <a:solidFill>
                  <a:srgbClr val="333333"/>
                </a:solidFill>
              </a:rPr>
              <a:t> </a:t>
            </a:r>
            <a:r>
              <a:rPr lang="en-GB" sz="2000" dirty="0" err="1">
                <a:solidFill>
                  <a:srgbClr val="333333"/>
                </a:solidFill>
              </a:rPr>
              <a:t>elaborarii</a:t>
            </a:r>
            <a:r>
              <a:rPr lang="en-GB" sz="2000" dirty="0">
                <a:solidFill>
                  <a:srgbClr val="333333"/>
                </a:solidFill>
              </a:rPr>
              <a:t> </a:t>
            </a:r>
            <a:r>
              <a:rPr lang="en-GB" sz="2000" dirty="0" err="1">
                <a:solidFill>
                  <a:srgbClr val="333333"/>
                </a:solidFill>
              </a:rPr>
              <a:t>rapoartelor</a:t>
            </a:r>
            <a:r>
              <a:rPr lang="en-GB" sz="2000" dirty="0">
                <a:solidFill>
                  <a:srgbClr val="333333"/>
                </a:solidFill>
              </a:rPr>
              <a:t> </a:t>
            </a:r>
            <a:r>
              <a:rPr lang="en-GB" sz="2000" dirty="0" err="1">
                <a:solidFill>
                  <a:srgbClr val="333333"/>
                </a:solidFill>
              </a:rPr>
              <a:t>pomenite</a:t>
            </a:r>
            <a:r>
              <a:rPr lang="en-GB" sz="2000" dirty="0">
                <a:solidFill>
                  <a:srgbClr val="333333"/>
                </a:solidFill>
              </a:rPr>
              <a:t>. </a:t>
            </a:r>
          </a:p>
          <a:p>
            <a:pPr algn="just"/>
            <a:r>
              <a:rPr lang="en-GB" sz="2000" dirty="0" err="1">
                <a:solidFill>
                  <a:srgbClr val="333333"/>
                </a:solidFill>
              </a:rPr>
              <a:t>Desigur</a:t>
            </a:r>
            <a:r>
              <a:rPr lang="en-GB" sz="2000" dirty="0">
                <a:solidFill>
                  <a:srgbClr val="333333"/>
                </a:solidFill>
              </a:rPr>
              <a:t>, </a:t>
            </a:r>
            <a:r>
              <a:rPr lang="en-GB" sz="2000" dirty="0" err="1">
                <a:solidFill>
                  <a:srgbClr val="333333"/>
                </a:solidFill>
              </a:rPr>
              <a:t>diferentierile</a:t>
            </a:r>
            <a:r>
              <a:rPr lang="en-GB" sz="2000" dirty="0">
                <a:solidFill>
                  <a:srgbClr val="333333"/>
                </a:solidFill>
              </a:rPr>
              <a:t> enumerate </a:t>
            </a:r>
            <a:r>
              <a:rPr lang="en-GB" sz="2000" dirty="0" err="1">
                <a:solidFill>
                  <a:srgbClr val="333333"/>
                </a:solidFill>
              </a:rPr>
              <a:t>intre</a:t>
            </a:r>
            <a:r>
              <a:rPr lang="en-GB" sz="2000" dirty="0">
                <a:solidFill>
                  <a:srgbClr val="333333"/>
                </a:solidFill>
              </a:rPr>
              <a:t> </a:t>
            </a:r>
            <a:r>
              <a:rPr lang="en-GB" sz="2000" dirty="0" err="1">
                <a:solidFill>
                  <a:srgbClr val="333333"/>
                </a:solidFill>
              </a:rPr>
              <a:t>cele</a:t>
            </a:r>
            <a:r>
              <a:rPr lang="en-GB" sz="2000" dirty="0">
                <a:solidFill>
                  <a:srgbClr val="333333"/>
                </a:solidFill>
              </a:rPr>
              <a:t> </a:t>
            </a:r>
            <a:r>
              <a:rPr lang="en-GB" sz="2000" dirty="0" err="1">
                <a:solidFill>
                  <a:srgbClr val="333333"/>
                </a:solidFill>
              </a:rPr>
              <a:t>doua</a:t>
            </a:r>
            <a:r>
              <a:rPr lang="en-GB" sz="2000" dirty="0">
                <a:solidFill>
                  <a:srgbClr val="333333"/>
                </a:solidFill>
              </a:rPr>
              <a:t> </a:t>
            </a:r>
            <a:r>
              <a:rPr lang="en-GB" sz="2000" dirty="0" err="1">
                <a:solidFill>
                  <a:srgbClr val="333333"/>
                </a:solidFill>
              </a:rPr>
              <a:t>concepte</a:t>
            </a:r>
            <a:r>
              <a:rPr lang="en-GB" sz="2000" dirty="0">
                <a:solidFill>
                  <a:srgbClr val="333333"/>
                </a:solidFill>
              </a:rPr>
              <a:t> nu </a:t>
            </a:r>
            <a:r>
              <a:rPr lang="en-GB" sz="2000" dirty="0" err="1">
                <a:solidFill>
                  <a:srgbClr val="333333"/>
                </a:solidFill>
              </a:rPr>
              <a:t>ar</a:t>
            </a:r>
            <a:r>
              <a:rPr lang="en-GB" sz="2000" dirty="0">
                <a:solidFill>
                  <a:srgbClr val="333333"/>
                </a:solidFill>
              </a:rPr>
              <a:t> </a:t>
            </a:r>
            <a:r>
              <a:rPr lang="en-GB" sz="2000" dirty="0" err="1">
                <a:solidFill>
                  <a:srgbClr val="333333"/>
                </a:solidFill>
              </a:rPr>
              <a:t>trebui</a:t>
            </a:r>
            <a:r>
              <a:rPr lang="en-GB" sz="2000" dirty="0">
                <a:solidFill>
                  <a:srgbClr val="333333"/>
                </a:solidFill>
              </a:rPr>
              <a:t> </a:t>
            </a:r>
            <a:r>
              <a:rPr lang="en-GB" sz="2000" dirty="0" err="1">
                <a:solidFill>
                  <a:srgbClr val="333333"/>
                </a:solidFill>
              </a:rPr>
              <a:t>sa</a:t>
            </a:r>
            <a:r>
              <a:rPr lang="en-GB" sz="2000" dirty="0">
                <a:solidFill>
                  <a:srgbClr val="333333"/>
                </a:solidFill>
              </a:rPr>
              <a:t> </a:t>
            </a:r>
            <a:r>
              <a:rPr lang="en-GB" sz="2000" dirty="0" err="1">
                <a:solidFill>
                  <a:srgbClr val="333333"/>
                </a:solidFill>
              </a:rPr>
              <a:t>te</a:t>
            </a:r>
            <a:r>
              <a:rPr lang="en-GB" sz="2000" dirty="0">
                <a:solidFill>
                  <a:srgbClr val="333333"/>
                </a:solidFill>
              </a:rPr>
              <a:t> </a:t>
            </a:r>
            <a:r>
              <a:rPr lang="en-GB" sz="2000" dirty="0" err="1">
                <a:solidFill>
                  <a:srgbClr val="333333"/>
                </a:solidFill>
              </a:rPr>
              <a:t>duca</a:t>
            </a:r>
            <a:r>
              <a:rPr lang="en-GB" sz="2000" dirty="0">
                <a:solidFill>
                  <a:srgbClr val="333333"/>
                </a:solidFill>
              </a:rPr>
              <a:t> cu </a:t>
            </a:r>
            <a:r>
              <a:rPr lang="en-GB" sz="2000" dirty="0" err="1">
                <a:solidFill>
                  <a:srgbClr val="333333"/>
                </a:solidFill>
              </a:rPr>
              <a:t>gandul</a:t>
            </a:r>
            <a:r>
              <a:rPr lang="en-GB" sz="2000" dirty="0">
                <a:solidFill>
                  <a:srgbClr val="333333"/>
                </a:solidFill>
              </a:rPr>
              <a:t> </a:t>
            </a:r>
            <a:r>
              <a:rPr lang="en-GB" sz="2000" dirty="0" err="1">
                <a:solidFill>
                  <a:srgbClr val="333333"/>
                </a:solidFill>
              </a:rPr>
              <a:t>ca</a:t>
            </a:r>
            <a:r>
              <a:rPr lang="en-GB" sz="2000" dirty="0">
                <a:solidFill>
                  <a:srgbClr val="333333"/>
                </a:solidFill>
              </a:rPr>
              <a:t> </a:t>
            </a:r>
            <a:r>
              <a:rPr lang="en-GB" sz="2000" dirty="0" err="1">
                <a:solidFill>
                  <a:srgbClr val="333333"/>
                </a:solidFill>
              </a:rPr>
              <a:t>intr</a:t>
            </a:r>
            <a:r>
              <a:rPr lang="en-GB" sz="2000" dirty="0">
                <a:solidFill>
                  <a:srgbClr val="333333"/>
                </a:solidFill>
              </a:rPr>
              <a:t>-o firma </a:t>
            </a:r>
            <a:r>
              <a:rPr lang="en-GB" sz="2000" dirty="0" err="1">
                <a:solidFill>
                  <a:srgbClr val="333333"/>
                </a:solidFill>
              </a:rPr>
              <a:t>exista</a:t>
            </a:r>
            <a:r>
              <a:rPr lang="en-GB" sz="2000" dirty="0">
                <a:solidFill>
                  <a:srgbClr val="333333"/>
                </a:solidFill>
              </a:rPr>
              <a:t> </a:t>
            </a:r>
            <a:r>
              <a:rPr lang="en-GB" sz="2000" dirty="0" err="1">
                <a:solidFill>
                  <a:srgbClr val="333333"/>
                </a:solidFill>
              </a:rPr>
              <a:t>doua</a:t>
            </a:r>
            <a:r>
              <a:rPr lang="en-GB" sz="2000" dirty="0">
                <a:solidFill>
                  <a:srgbClr val="333333"/>
                </a:solidFill>
              </a:rPr>
              <a:t> </a:t>
            </a:r>
            <a:r>
              <a:rPr lang="en-GB" sz="2000" dirty="0" err="1">
                <a:solidFill>
                  <a:srgbClr val="333333"/>
                </a:solidFill>
              </a:rPr>
              <a:t>tipuri</a:t>
            </a:r>
            <a:r>
              <a:rPr lang="en-GB" sz="2000" dirty="0">
                <a:solidFill>
                  <a:srgbClr val="333333"/>
                </a:solidFill>
              </a:rPr>
              <a:t> de </a:t>
            </a:r>
            <a:r>
              <a:rPr lang="en-GB" sz="2000" dirty="0" err="1">
                <a:solidFill>
                  <a:srgbClr val="333333"/>
                </a:solidFill>
              </a:rPr>
              <a:t>contabilitati</a:t>
            </a:r>
            <a:r>
              <a:rPr lang="en-GB" sz="2000" dirty="0">
                <a:solidFill>
                  <a:srgbClr val="333333"/>
                </a:solidFill>
              </a:rPr>
              <a:t> </a:t>
            </a:r>
            <a:r>
              <a:rPr lang="en-GB" sz="2000" dirty="0" err="1">
                <a:solidFill>
                  <a:srgbClr val="333333"/>
                </a:solidFill>
              </a:rPr>
              <a:t>ce</a:t>
            </a:r>
            <a:r>
              <a:rPr lang="en-GB" sz="2000" dirty="0">
                <a:solidFill>
                  <a:srgbClr val="333333"/>
                </a:solidFill>
              </a:rPr>
              <a:t> </a:t>
            </a:r>
            <a:r>
              <a:rPr lang="en-GB" sz="2000" dirty="0" err="1">
                <a:solidFill>
                  <a:srgbClr val="333333"/>
                </a:solidFill>
              </a:rPr>
              <a:t>lucreaza</a:t>
            </a:r>
            <a:r>
              <a:rPr lang="en-GB" sz="2000" dirty="0">
                <a:solidFill>
                  <a:srgbClr val="333333"/>
                </a:solidFill>
              </a:rPr>
              <a:t> in </a:t>
            </a:r>
            <a:r>
              <a:rPr lang="en-GB" sz="2000" dirty="0" err="1">
                <a:solidFill>
                  <a:srgbClr val="333333"/>
                </a:solidFill>
              </a:rPr>
              <a:t>paralel</a:t>
            </a:r>
            <a:r>
              <a:rPr lang="en-GB" sz="2000" dirty="0">
                <a:solidFill>
                  <a:srgbClr val="333333"/>
                </a:solidFill>
              </a:rPr>
              <a:t>. </a:t>
            </a:r>
            <a:r>
              <a:rPr lang="en-GB" sz="2000" dirty="0" err="1">
                <a:solidFill>
                  <a:srgbClr val="333333"/>
                </a:solidFill>
              </a:rPr>
              <a:t>Dimpotriva</a:t>
            </a:r>
            <a:r>
              <a:rPr lang="en-GB" sz="2000" dirty="0">
                <a:solidFill>
                  <a:srgbClr val="333333"/>
                </a:solidFill>
              </a:rPr>
              <a:t>, </a:t>
            </a:r>
            <a:r>
              <a:rPr lang="en-GB" sz="2000" dirty="0" err="1">
                <a:solidFill>
                  <a:srgbClr val="333333"/>
                </a:solidFill>
              </a:rPr>
              <a:t>trebuie</a:t>
            </a:r>
            <a:r>
              <a:rPr lang="en-GB" sz="2000" dirty="0">
                <a:solidFill>
                  <a:srgbClr val="333333"/>
                </a:solidFill>
              </a:rPr>
              <a:t> </a:t>
            </a:r>
            <a:r>
              <a:rPr lang="en-GB" sz="2000" dirty="0" err="1">
                <a:solidFill>
                  <a:srgbClr val="333333"/>
                </a:solidFill>
              </a:rPr>
              <a:t>retinut</a:t>
            </a:r>
            <a:r>
              <a:rPr lang="en-GB" sz="2000" dirty="0">
                <a:solidFill>
                  <a:srgbClr val="333333"/>
                </a:solidFill>
              </a:rPr>
              <a:t> </a:t>
            </a:r>
            <a:r>
              <a:rPr lang="en-GB" sz="2000" dirty="0" err="1">
                <a:solidFill>
                  <a:srgbClr val="333333"/>
                </a:solidFill>
              </a:rPr>
              <a:t>ca</a:t>
            </a:r>
            <a:r>
              <a:rPr lang="en-GB" sz="2000" dirty="0">
                <a:solidFill>
                  <a:srgbClr val="333333"/>
                </a:solidFill>
              </a:rPr>
              <a:t> </a:t>
            </a:r>
            <a:r>
              <a:rPr lang="en-GB" sz="2000" dirty="0" err="1">
                <a:solidFill>
                  <a:srgbClr val="333333"/>
                </a:solidFill>
              </a:rPr>
              <a:t>ambele</a:t>
            </a:r>
            <a:r>
              <a:rPr lang="en-GB" sz="2000" dirty="0">
                <a:solidFill>
                  <a:srgbClr val="333333"/>
                </a:solidFill>
              </a:rPr>
              <a:t> </a:t>
            </a:r>
            <a:r>
              <a:rPr lang="en-GB" sz="2000" dirty="0" err="1">
                <a:solidFill>
                  <a:srgbClr val="333333"/>
                </a:solidFill>
              </a:rPr>
              <a:t>isi</a:t>
            </a:r>
            <a:r>
              <a:rPr lang="en-GB" sz="2000" dirty="0">
                <a:solidFill>
                  <a:srgbClr val="333333"/>
                </a:solidFill>
              </a:rPr>
              <a:t> </a:t>
            </a:r>
            <a:r>
              <a:rPr lang="en-GB" sz="2000" dirty="0" err="1">
                <a:solidFill>
                  <a:srgbClr val="333333"/>
                </a:solidFill>
              </a:rPr>
              <a:t>extrag</a:t>
            </a:r>
            <a:r>
              <a:rPr lang="en-GB" sz="2000" dirty="0">
                <a:solidFill>
                  <a:srgbClr val="333333"/>
                </a:solidFill>
              </a:rPr>
              <a:t> </a:t>
            </a:r>
            <a:r>
              <a:rPr lang="en-GB" sz="2000" dirty="0" err="1">
                <a:solidFill>
                  <a:srgbClr val="333333"/>
                </a:solidFill>
              </a:rPr>
              <a:t>informatiile</a:t>
            </a:r>
            <a:r>
              <a:rPr lang="en-GB" sz="2000" dirty="0">
                <a:solidFill>
                  <a:srgbClr val="333333"/>
                </a:solidFill>
              </a:rPr>
              <a:t> </a:t>
            </a:r>
            <a:r>
              <a:rPr lang="en-GB" sz="2000" dirty="0" err="1">
                <a:solidFill>
                  <a:srgbClr val="333333"/>
                </a:solidFill>
              </a:rPr>
              <a:t>dintr</a:t>
            </a:r>
            <a:r>
              <a:rPr lang="en-GB" sz="2000" dirty="0">
                <a:solidFill>
                  <a:srgbClr val="333333"/>
                </a:solidFill>
              </a:rPr>
              <a:t>-un </a:t>
            </a:r>
            <a:r>
              <a:rPr lang="en-GB" sz="2000" dirty="0" err="1">
                <a:solidFill>
                  <a:srgbClr val="333333"/>
                </a:solidFill>
              </a:rPr>
              <a:t>trunchi</a:t>
            </a:r>
            <a:r>
              <a:rPr lang="en-GB" sz="2000" dirty="0">
                <a:solidFill>
                  <a:srgbClr val="333333"/>
                </a:solidFill>
              </a:rPr>
              <a:t> </a:t>
            </a:r>
            <a:r>
              <a:rPr lang="en-GB" sz="2000" dirty="0" err="1">
                <a:solidFill>
                  <a:srgbClr val="333333"/>
                </a:solidFill>
              </a:rPr>
              <a:t>comun</a:t>
            </a:r>
            <a:r>
              <a:rPr lang="en-GB" sz="2000" dirty="0">
                <a:solidFill>
                  <a:srgbClr val="333333"/>
                </a:solidFill>
              </a:rPr>
              <a:t> al </a:t>
            </a:r>
            <a:r>
              <a:rPr lang="en-GB" sz="2000" dirty="0" err="1">
                <a:solidFill>
                  <a:srgbClr val="333333"/>
                </a:solidFill>
              </a:rPr>
              <a:t>fluxului</a:t>
            </a:r>
            <a:r>
              <a:rPr lang="en-GB" sz="2000" dirty="0">
                <a:solidFill>
                  <a:srgbClr val="333333"/>
                </a:solidFill>
              </a:rPr>
              <a:t>, </a:t>
            </a:r>
            <a:r>
              <a:rPr lang="en-GB" sz="2000" dirty="0" err="1">
                <a:solidFill>
                  <a:srgbClr val="333333"/>
                </a:solidFill>
              </a:rPr>
              <a:t>doar</a:t>
            </a:r>
            <a:r>
              <a:rPr lang="en-GB" sz="2000" dirty="0">
                <a:solidFill>
                  <a:srgbClr val="333333"/>
                </a:solidFill>
              </a:rPr>
              <a:t> </a:t>
            </a:r>
            <a:r>
              <a:rPr lang="en-GB" sz="2000" dirty="0" err="1">
                <a:solidFill>
                  <a:srgbClr val="333333"/>
                </a:solidFill>
              </a:rPr>
              <a:t>utilizarea</a:t>
            </a:r>
            <a:r>
              <a:rPr lang="en-GB" sz="2000" dirty="0">
                <a:solidFill>
                  <a:srgbClr val="333333"/>
                </a:solidFill>
              </a:rPr>
              <a:t> </a:t>
            </a:r>
            <a:r>
              <a:rPr lang="en-GB" sz="2000" dirty="0" err="1">
                <a:solidFill>
                  <a:srgbClr val="333333"/>
                </a:solidFill>
              </a:rPr>
              <a:t>acestora</a:t>
            </a:r>
            <a:r>
              <a:rPr lang="en-GB" sz="2000" dirty="0">
                <a:solidFill>
                  <a:srgbClr val="333333"/>
                </a:solidFill>
              </a:rPr>
              <a:t> </a:t>
            </a:r>
            <a:r>
              <a:rPr lang="en-GB" sz="2000" dirty="0" err="1">
                <a:solidFill>
                  <a:srgbClr val="333333"/>
                </a:solidFill>
              </a:rPr>
              <a:t>fiind</a:t>
            </a:r>
            <a:r>
              <a:rPr lang="en-GB" sz="2000" dirty="0">
                <a:solidFill>
                  <a:srgbClr val="333333"/>
                </a:solidFill>
              </a:rPr>
              <a:t> </a:t>
            </a:r>
            <a:r>
              <a:rPr lang="en-GB" sz="2000" dirty="0" err="1">
                <a:solidFill>
                  <a:srgbClr val="333333"/>
                </a:solidFill>
              </a:rPr>
              <a:t>oarecum</a:t>
            </a:r>
            <a:r>
              <a:rPr lang="en-GB" sz="2000" dirty="0">
                <a:solidFill>
                  <a:srgbClr val="333333"/>
                </a:solidFill>
              </a:rPr>
              <a:t> </a:t>
            </a:r>
            <a:r>
              <a:rPr lang="en-GB" sz="2000" dirty="0" err="1">
                <a:solidFill>
                  <a:srgbClr val="333333"/>
                </a:solidFill>
              </a:rPr>
              <a:t>diferita</a:t>
            </a:r>
            <a:r>
              <a:rPr lang="en-GB" sz="2000" dirty="0">
                <a:solidFill>
                  <a:srgbClr val="333333"/>
                </a:solidFill>
              </a:rPr>
              <a:t>. </a:t>
            </a:r>
            <a:r>
              <a:rPr lang="en-GB" sz="2000" dirty="0" err="1">
                <a:solidFill>
                  <a:srgbClr val="333333"/>
                </a:solidFill>
              </a:rPr>
              <a:t>Totusi</a:t>
            </a:r>
            <a:r>
              <a:rPr lang="en-GB" sz="2000" dirty="0">
                <a:solidFill>
                  <a:srgbClr val="333333"/>
                </a:solidFill>
              </a:rPr>
              <a:t>, pot </a:t>
            </a:r>
            <a:r>
              <a:rPr lang="en-GB" sz="2000" dirty="0" err="1">
                <a:solidFill>
                  <a:srgbClr val="333333"/>
                </a:solidFill>
              </a:rPr>
              <a:t>exista</a:t>
            </a:r>
            <a:r>
              <a:rPr lang="en-GB" sz="2000" dirty="0">
                <a:solidFill>
                  <a:srgbClr val="333333"/>
                </a:solidFill>
              </a:rPr>
              <a:t> </a:t>
            </a:r>
            <a:r>
              <a:rPr lang="en-GB" sz="2000" dirty="0" err="1">
                <a:solidFill>
                  <a:srgbClr val="333333"/>
                </a:solidFill>
              </a:rPr>
              <a:t>cazuri</a:t>
            </a:r>
            <a:r>
              <a:rPr lang="en-GB" sz="2000" dirty="0">
                <a:solidFill>
                  <a:srgbClr val="333333"/>
                </a:solidFill>
              </a:rPr>
              <a:t>, </a:t>
            </a:r>
            <a:r>
              <a:rPr lang="en-GB" sz="2000" dirty="0" err="1">
                <a:solidFill>
                  <a:srgbClr val="333333"/>
                </a:solidFill>
              </a:rPr>
              <a:t>mai</a:t>
            </a:r>
            <a:r>
              <a:rPr lang="en-GB" sz="2000" dirty="0">
                <a:solidFill>
                  <a:srgbClr val="333333"/>
                </a:solidFill>
              </a:rPr>
              <a:t> ales in </a:t>
            </a:r>
            <a:r>
              <a:rPr lang="en-GB" sz="2000" dirty="0" err="1">
                <a:solidFill>
                  <a:srgbClr val="333333"/>
                </a:solidFill>
              </a:rPr>
              <a:t>privinta</a:t>
            </a:r>
            <a:r>
              <a:rPr lang="en-GB" sz="2000" dirty="0">
                <a:solidFill>
                  <a:srgbClr val="333333"/>
                </a:solidFill>
              </a:rPr>
              <a:t> </a:t>
            </a:r>
            <a:r>
              <a:rPr lang="en-GB" sz="2000" dirty="0" err="1">
                <a:solidFill>
                  <a:srgbClr val="333333"/>
                </a:solidFill>
              </a:rPr>
              <a:t>marilor</a:t>
            </a:r>
            <a:r>
              <a:rPr lang="en-GB" sz="2000" dirty="0">
                <a:solidFill>
                  <a:srgbClr val="333333"/>
                </a:solidFill>
              </a:rPr>
              <a:t> </a:t>
            </a:r>
            <a:r>
              <a:rPr lang="en-GB" sz="2000" dirty="0" err="1">
                <a:solidFill>
                  <a:srgbClr val="333333"/>
                </a:solidFill>
              </a:rPr>
              <a:t>corporatii</a:t>
            </a:r>
            <a:r>
              <a:rPr lang="en-GB" sz="2000" dirty="0">
                <a:solidFill>
                  <a:srgbClr val="333333"/>
                </a:solidFill>
              </a:rPr>
              <a:t> care, </a:t>
            </a:r>
            <a:r>
              <a:rPr lang="en-GB" sz="2000" dirty="0" err="1">
                <a:solidFill>
                  <a:srgbClr val="333333"/>
                </a:solidFill>
              </a:rPr>
              <a:t>pentru</a:t>
            </a:r>
            <a:r>
              <a:rPr lang="en-GB" sz="2000" dirty="0">
                <a:solidFill>
                  <a:srgbClr val="333333"/>
                </a:solidFill>
              </a:rPr>
              <a:t> </a:t>
            </a:r>
            <a:r>
              <a:rPr lang="en-GB" sz="2000" dirty="0" err="1">
                <a:solidFill>
                  <a:srgbClr val="333333"/>
                </a:solidFill>
              </a:rPr>
              <a:t>eficienta</a:t>
            </a:r>
            <a:r>
              <a:rPr lang="en-GB" sz="2000" dirty="0">
                <a:solidFill>
                  <a:srgbClr val="333333"/>
                </a:solidFill>
              </a:rPr>
              <a:t> </a:t>
            </a:r>
            <a:r>
              <a:rPr lang="en-GB" sz="2000" dirty="0" err="1">
                <a:solidFill>
                  <a:srgbClr val="333333"/>
                </a:solidFill>
              </a:rPr>
              <a:t>activitatii</a:t>
            </a:r>
            <a:r>
              <a:rPr lang="en-GB" sz="2000" dirty="0">
                <a:solidFill>
                  <a:srgbClr val="333333"/>
                </a:solidFill>
              </a:rPr>
              <a:t>, pot </a:t>
            </a:r>
            <a:r>
              <a:rPr lang="en-GB" sz="2000" dirty="0" err="1">
                <a:solidFill>
                  <a:srgbClr val="333333"/>
                </a:solidFill>
              </a:rPr>
              <a:t>organiza</a:t>
            </a:r>
            <a:r>
              <a:rPr lang="en-GB" sz="2000" dirty="0">
                <a:solidFill>
                  <a:srgbClr val="333333"/>
                </a:solidFill>
              </a:rPr>
              <a:t> </a:t>
            </a:r>
            <a:r>
              <a:rPr lang="en-GB" sz="2000" dirty="0" err="1">
                <a:solidFill>
                  <a:srgbClr val="333333"/>
                </a:solidFill>
              </a:rPr>
              <a:t>departamente</a:t>
            </a:r>
            <a:r>
              <a:rPr lang="en-GB" sz="2000" dirty="0">
                <a:solidFill>
                  <a:srgbClr val="333333"/>
                </a:solidFill>
              </a:rPr>
              <a:t> separate care </a:t>
            </a:r>
            <a:r>
              <a:rPr lang="en-GB" sz="2000" dirty="0" err="1">
                <a:solidFill>
                  <a:srgbClr val="333333"/>
                </a:solidFill>
              </a:rPr>
              <a:t>sa</a:t>
            </a:r>
            <a:r>
              <a:rPr lang="en-GB" sz="2000" dirty="0">
                <a:solidFill>
                  <a:srgbClr val="333333"/>
                </a:solidFill>
              </a:rPr>
              <a:t> se </a:t>
            </a:r>
            <a:r>
              <a:rPr lang="en-GB" sz="2000" dirty="0" err="1">
                <a:solidFill>
                  <a:srgbClr val="333333"/>
                </a:solidFill>
              </a:rPr>
              <a:t>ocupe</a:t>
            </a:r>
            <a:r>
              <a:rPr lang="en-GB" sz="2000" dirty="0">
                <a:solidFill>
                  <a:srgbClr val="333333"/>
                </a:solidFill>
              </a:rPr>
              <a:t> cu </a:t>
            </a:r>
            <a:r>
              <a:rPr lang="en-GB" sz="2000" dirty="0" err="1">
                <a:solidFill>
                  <a:srgbClr val="333333"/>
                </a:solidFill>
              </a:rPr>
              <a:t>fiecare</a:t>
            </a:r>
            <a:r>
              <a:rPr lang="en-GB" sz="2000" dirty="0">
                <a:solidFill>
                  <a:srgbClr val="333333"/>
                </a:solidFill>
              </a:rPr>
              <a:t> </a:t>
            </a:r>
            <a:r>
              <a:rPr lang="en-GB" sz="2000" dirty="0" err="1">
                <a:solidFill>
                  <a:srgbClr val="333333"/>
                </a:solidFill>
              </a:rPr>
              <a:t>dintre</a:t>
            </a:r>
            <a:r>
              <a:rPr lang="en-GB" sz="2000" dirty="0">
                <a:solidFill>
                  <a:srgbClr val="333333"/>
                </a:solidFill>
              </a:rPr>
              <a:t> </a:t>
            </a:r>
            <a:r>
              <a:rPr lang="en-GB" sz="2000" dirty="0" err="1">
                <a:solidFill>
                  <a:srgbClr val="333333"/>
                </a:solidFill>
              </a:rPr>
              <a:t>aceste</a:t>
            </a:r>
            <a:r>
              <a:rPr lang="en-GB" sz="2000" dirty="0">
                <a:solidFill>
                  <a:srgbClr val="333333"/>
                </a:solidFill>
              </a:rPr>
              <a:t> </a:t>
            </a:r>
            <a:r>
              <a:rPr lang="en-GB" sz="2000" dirty="0" err="1">
                <a:solidFill>
                  <a:srgbClr val="333333"/>
                </a:solidFill>
              </a:rPr>
              <a:t>doua</a:t>
            </a:r>
            <a:r>
              <a:rPr lang="en-GB" sz="2000" dirty="0">
                <a:solidFill>
                  <a:srgbClr val="333333"/>
                </a:solidFill>
              </a:rPr>
              <a:t> </a:t>
            </a:r>
            <a:r>
              <a:rPr lang="en-GB" sz="1800" dirty="0" err="1">
                <a:solidFill>
                  <a:srgbClr val="333333"/>
                </a:solidFill>
              </a:rPr>
              <a:t>a</a:t>
            </a:r>
            <a:r>
              <a:rPr lang="en-GB" sz="2000" dirty="0" err="1">
                <a:solidFill>
                  <a:srgbClr val="333333"/>
                </a:solidFill>
              </a:rPr>
              <a:t>ctivitati</a:t>
            </a:r>
            <a:r>
              <a:rPr lang="en-GB" sz="2000" dirty="0">
                <a:solidFill>
                  <a:srgbClr val="333333"/>
                </a:solidFill>
              </a:rPr>
              <a:t> </a:t>
            </a:r>
            <a:r>
              <a:rPr lang="en-GB" sz="2000" dirty="0" err="1">
                <a:solidFill>
                  <a:srgbClr val="333333"/>
                </a:solidFill>
              </a:rPr>
              <a:t>contabile</a:t>
            </a:r>
            <a:r>
              <a:rPr lang="en-GB" sz="2000" dirty="0">
                <a:solidFill>
                  <a:srgbClr val="333333"/>
                </a:solidFill>
              </a:rPr>
              <a:t> </a:t>
            </a:r>
            <a:r>
              <a:rPr lang="en-GB" sz="2000" dirty="0" err="1">
                <a:solidFill>
                  <a:srgbClr val="333333"/>
                </a:solidFill>
              </a:rPr>
              <a:t>dublate</a:t>
            </a:r>
            <a:r>
              <a:rPr lang="en-GB" sz="2000" dirty="0">
                <a:solidFill>
                  <a:srgbClr val="333333"/>
                </a:solidFill>
              </a:rPr>
              <a:t> de </a:t>
            </a:r>
            <a:r>
              <a:rPr lang="en-GB" sz="2000" dirty="0" err="1">
                <a:solidFill>
                  <a:srgbClr val="333333"/>
                </a:solidFill>
              </a:rPr>
              <a:t>alte</a:t>
            </a:r>
            <a:r>
              <a:rPr lang="en-GB" sz="2000" dirty="0">
                <a:solidFill>
                  <a:srgbClr val="333333"/>
                </a:solidFill>
              </a:rPr>
              <a:t> </a:t>
            </a:r>
            <a:r>
              <a:rPr lang="en-GB" sz="2000" dirty="0" err="1">
                <a:solidFill>
                  <a:srgbClr val="333333"/>
                </a:solidFill>
              </a:rPr>
              <a:t>compartimente</a:t>
            </a:r>
            <a:r>
              <a:rPr lang="en-GB" sz="2000" dirty="0">
                <a:solidFill>
                  <a:srgbClr val="333333"/>
                </a:solidFill>
              </a:rPr>
              <a:t> cu </a:t>
            </a:r>
            <a:r>
              <a:rPr lang="en-GB" sz="2000" dirty="0" err="1">
                <a:solidFill>
                  <a:srgbClr val="333333"/>
                </a:solidFill>
              </a:rPr>
              <a:t>rol</a:t>
            </a:r>
            <a:r>
              <a:rPr lang="en-GB" sz="2000" dirty="0">
                <a:solidFill>
                  <a:srgbClr val="333333"/>
                </a:solidFill>
              </a:rPr>
              <a:t> de control </a:t>
            </a:r>
            <a:r>
              <a:rPr lang="en-GB" sz="2000" dirty="0" err="1">
                <a:solidFill>
                  <a:srgbClr val="333333"/>
                </a:solidFill>
              </a:rPr>
              <a:t>si</a:t>
            </a:r>
            <a:r>
              <a:rPr lang="en-GB" sz="2000" dirty="0">
                <a:solidFill>
                  <a:srgbClr val="333333"/>
                </a:solidFill>
              </a:rPr>
              <a:t> </a:t>
            </a:r>
            <a:r>
              <a:rPr lang="en-GB" sz="2000" dirty="0" err="1">
                <a:solidFill>
                  <a:srgbClr val="333333"/>
                </a:solidFill>
              </a:rPr>
              <a:t>verificare</a:t>
            </a:r>
            <a:r>
              <a:rPr lang="en-GB" sz="2000" dirty="0">
                <a:solidFill>
                  <a:srgbClr val="333333"/>
                </a:solidFill>
              </a:rPr>
              <a:t> </a:t>
            </a:r>
            <a:r>
              <a:rPr lang="en-GB" sz="2000" dirty="0" err="1">
                <a:solidFill>
                  <a:srgbClr val="333333"/>
                </a:solidFill>
              </a:rPr>
              <a:t>asupra</a:t>
            </a:r>
            <a:r>
              <a:rPr lang="en-GB" sz="2000" dirty="0">
                <a:solidFill>
                  <a:srgbClr val="333333"/>
                </a:solidFill>
              </a:rPr>
              <a:t> </a:t>
            </a:r>
            <a:r>
              <a:rPr lang="en-GB" sz="2000" dirty="0" err="1">
                <a:solidFill>
                  <a:srgbClr val="333333"/>
                </a:solidFill>
              </a:rPr>
              <a:t>lucrarilor</a:t>
            </a:r>
            <a:r>
              <a:rPr lang="en-GB" sz="2000" dirty="0">
                <a:solidFill>
                  <a:srgbClr val="333333"/>
                </a:solidFill>
              </a:rPr>
              <a:t> elaborate. </a:t>
            </a:r>
            <a:r>
              <a:rPr lang="en-GB" sz="2000" dirty="0" err="1">
                <a:solidFill>
                  <a:srgbClr val="333333"/>
                </a:solidFill>
              </a:rPr>
              <a:t>Totusi</a:t>
            </a:r>
            <a:r>
              <a:rPr lang="en-GB" sz="2000" dirty="0">
                <a:solidFill>
                  <a:srgbClr val="333333"/>
                </a:solidFill>
              </a:rPr>
              <a:t>, in </a:t>
            </a:r>
            <a:r>
              <a:rPr lang="en-GB" sz="2000" dirty="0" err="1">
                <a:solidFill>
                  <a:srgbClr val="333333"/>
                </a:solidFill>
              </a:rPr>
              <a:t>cazul</a:t>
            </a:r>
            <a:r>
              <a:rPr lang="en-GB" sz="2000" dirty="0">
                <a:solidFill>
                  <a:srgbClr val="333333"/>
                </a:solidFill>
              </a:rPr>
              <a:t> </a:t>
            </a:r>
            <a:r>
              <a:rPr lang="en-GB" sz="2000" dirty="0" err="1">
                <a:solidFill>
                  <a:srgbClr val="333333"/>
                </a:solidFill>
              </a:rPr>
              <a:t>firmelor</a:t>
            </a:r>
            <a:r>
              <a:rPr lang="en-GB" sz="2000" dirty="0">
                <a:solidFill>
                  <a:srgbClr val="333333"/>
                </a:solidFill>
              </a:rPr>
              <a:t> </a:t>
            </a:r>
            <a:r>
              <a:rPr lang="en-GB" sz="2000" dirty="0" err="1">
                <a:solidFill>
                  <a:srgbClr val="333333"/>
                </a:solidFill>
              </a:rPr>
              <a:t>mici</a:t>
            </a:r>
            <a:r>
              <a:rPr lang="en-GB" sz="2000" dirty="0">
                <a:solidFill>
                  <a:srgbClr val="333333"/>
                </a:solidFill>
              </a:rPr>
              <a:t> </a:t>
            </a:r>
            <a:r>
              <a:rPr lang="en-GB" sz="2000" dirty="0" err="1">
                <a:solidFill>
                  <a:srgbClr val="333333"/>
                </a:solidFill>
              </a:rPr>
              <a:t>si</a:t>
            </a:r>
            <a:r>
              <a:rPr lang="en-GB" sz="2000" dirty="0">
                <a:solidFill>
                  <a:srgbClr val="333333"/>
                </a:solidFill>
              </a:rPr>
              <a:t> </a:t>
            </a:r>
            <a:r>
              <a:rPr lang="en-GB" sz="2000" dirty="0" err="1">
                <a:solidFill>
                  <a:srgbClr val="333333"/>
                </a:solidFill>
              </a:rPr>
              <a:t>chiar</a:t>
            </a:r>
            <a:r>
              <a:rPr lang="en-GB" sz="2000" dirty="0">
                <a:solidFill>
                  <a:srgbClr val="333333"/>
                </a:solidFill>
              </a:rPr>
              <a:t> </a:t>
            </a:r>
            <a:r>
              <a:rPr lang="en-GB" sz="2000" dirty="0" err="1">
                <a:solidFill>
                  <a:srgbClr val="333333"/>
                </a:solidFill>
              </a:rPr>
              <a:t>mijlocii</a:t>
            </a:r>
            <a:r>
              <a:rPr lang="en-GB" sz="2000" dirty="0">
                <a:solidFill>
                  <a:srgbClr val="333333"/>
                </a:solidFill>
              </a:rPr>
              <a:t>, </a:t>
            </a:r>
            <a:r>
              <a:rPr lang="en-GB" sz="2000" dirty="0" err="1">
                <a:solidFill>
                  <a:srgbClr val="333333"/>
                </a:solidFill>
              </a:rPr>
              <a:t>cele</a:t>
            </a:r>
            <a:r>
              <a:rPr lang="en-GB" sz="2000" dirty="0">
                <a:solidFill>
                  <a:srgbClr val="333333"/>
                </a:solidFill>
              </a:rPr>
              <a:t> </a:t>
            </a:r>
            <a:r>
              <a:rPr lang="en-GB" sz="2000" dirty="0" err="1">
                <a:solidFill>
                  <a:srgbClr val="333333"/>
                </a:solidFill>
              </a:rPr>
              <a:t>doua</a:t>
            </a:r>
            <a:r>
              <a:rPr lang="en-GB" sz="2000" dirty="0">
                <a:solidFill>
                  <a:srgbClr val="333333"/>
                </a:solidFill>
              </a:rPr>
              <a:t> </a:t>
            </a:r>
            <a:r>
              <a:rPr lang="en-GB" sz="2000" dirty="0" err="1">
                <a:solidFill>
                  <a:srgbClr val="333333"/>
                </a:solidFill>
              </a:rPr>
              <a:t>activitati</a:t>
            </a:r>
            <a:r>
              <a:rPr lang="en-GB" sz="2000" dirty="0">
                <a:solidFill>
                  <a:srgbClr val="333333"/>
                </a:solidFill>
              </a:rPr>
              <a:t> </a:t>
            </a:r>
            <a:r>
              <a:rPr lang="en-GB" sz="2000" dirty="0" err="1">
                <a:solidFill>
                  <a:srgbClr val="333333"/>
                </a:solidFill>
              </a:rPr>
              <a:t>sunt</a:t>
            </a:r>
            <a:r>
              <a:rPr lang="en-GB" sz="2000" dirty="0">
                <a:solidFill>
                  <a:srgbClr val="333333"/>
                </a:solidFill>
              </a:rPr>
              <a:t> </a:t>
            </a:r>
            <a:r>
              <a:rPr lang="en-GB" sz="2000" dirty="0" err="1">
                <a:solidFill>
                  <a:srgbClr val="333333"/>
                </a:solidFill>
              </a:rPr>
              <a:t>executate</a:t>
            </a:r>
            <a:r>
              <a:rPr lang="en-GB" sz="2000" dirty="0">
                <a:solidFill>
                  <a:srgbClr val="333333"/>
                </a:solidFill>
              </a:rPr>
              <a:t> in </a:t>
            </a:r>
            <a:r>
              <a:rPr lang="en-GB" sz="2000" dirty="0" err="1">
                <a:solidFill>
                  <a:srgbClr val="333333"/>
                </a:solidFill>
              </a:rPr>
              <a:t>cadrul</a:t>
            </a:r>
            <a:r>
              <a:rPr lang="en-GB" sz="2000" dirty="0">
                <a:solidFill>
                  <a:srgbClr val="333333"/>
                </a:solidFill>
              </a:rPr>
              <a:t> </a:t>
            </a:r>
            <a:r>
              <a:rPr lang="en-GB" sz="2000" dirty="0" err="1">
                <a:solidFill>
                  <a:srgbClr val="333333"/>
                </a:solidFill>
              </a:rPr>
              <a:t>aceluiasi</a:t>
            </a:r>
            <a:r>
              <a:rPr lang="en-GB" sz="2000" dirty="0">
                <a:solidFill>
                  <a:srgbClr val="333333"/>
                </a:solidFill>
              </a:rPr>
              <a:t> </a:t>
            </a:r>
            <a:r>
              <a:rPr lang="en-GB" sz="2000" dirty="0" err="1">
                <a:solidFill>
                  <a:srgbClr val="333333"/>
                </a:solidFill>
              </a:rPr>
              <a:t>departament</a:t>
            </a:r>
            <a:r>
              <a:rPr lang="en-GB" sz="2000" dirty="0">
                <a:solidFill>
                  <a:srgbClr val="333333"/>
                </a:solidFill>
              </a:rPr>
              <a:t> </a:t>
            </a:r>
            <a:r>
              <a:rPr lang="en-GB" sz="2000" dirty="0" err="1">
                <a:solidFill>
                  <a:srgbClr val="333333"/>
                </a:solidFill>
              </a:rPr>
              <a:t>financiar-contabil</a:t>
            </a:r>
            <a:r>
              <a:rPr lang="en-GB" sz="2000" dirty="0">
                <a:solidFill>
                  <a:srgbClr val="333333"/>
                </a:solidFill>
              </a:rPr>
              <a:t> </a:t>
            </a:r>
            <a:r>
              <a:rPr lang="en-GB" sz="2000" dirty="0" err="1">
                <a:solidFill>
                  <a:srgbClr val="333333"/>
                </a:solidFill>
              </a:rPr>
              <a:t>si</a:t>
            </a:r>
            <a:r>
              <a:rPr lang="en-GB" sz="2000" dirty="0">
                <a:solidFill>
                  <a:srgbClr val="333333"/>
                </a:solidFill>
              </a:rPr>
              <a:t>, </a:t>
            </a:r>
            <a:r>
              <a:rPr lang="en-GB" sz="2000" dirty="0" err="1">
                <a:solidFill>
                  <a:srgbClr val="333333"/>
                </a:solidFill>
              </a:rPr>
              <a:t>uneori</a:t>
            </a:r>
            <a:r>
              <a:rPr lang="en-GB" sz="2000" dirty="0">
                <a:solidFill>
                  <a:srgbClr val="333333"/>
                </a:solidFill>
              </a:rPr>
              <a:t>, </a:t>
            </a:r>
            <a:r>
              <a:rPr lang="en-GB" sz="2000" dirty="0" err="1">
                <a:solidFill>
                  <a:srgbClr val="333333"/>
                </a:solidFill>
              </a:rPr>
              <a:t>chiar</a:t>
            </a:r>
            <a:r>
              <a:rPr lang="en-GB" sz="2000" dirty="0">
                <a:solidFill>
                  <a:srgbClr val="333333"/>
                </a:solidFill>
              </a:rPr>
              <a:t> de </a:t>
            </a:r>
            <a:r>
              <a:rPr lang="en-GB" sz="2000" dirty="0" err="1">
                <a:solidFill>
                  <a:srgbClr val="333333"/>
                </a:solidFill>
              </a:rPr>
              <a:t>catre</a:t>
            </a:r>
            <a:r>
              <a:rPr lang="en-GB" sz="2000" dirty="0">
                <a:solidFill>
                  <a:srgbClr val="333333"/>
                </a:solidFill>
              </a:rPr>
              <a:t> o </a:t>
            </a:r>
            <a:r>
              <a:rPr lang="en-GB" sz="2000" dirty="0" err="1">
                <a:solidFill>
                  <a:srgbClr val="333333"/>
                </a:solidFill>
              </a:rPr>
              <a:t>singura</a:t>
            </a:r>
            <a:r>
              <a:rPr lang="en-GB" sz="2000" dirty="0">
                <a:solidFill>
                  <a:srgbClr val="333333"/>
                </a:solidFill>
              </a:rPr>
              <a:t> </a:t>
            </a:r>
            <a:r>
              <a:rPr lang="en-GB" sz="2000" dirty="0" err="1">
                <a:solidFill>
                  <a:srgbClr val="333333"/>
                </a:solidFill>
              </a:rPr>
              <a:t>persoana</a:t>
            </a:r>
            <a:r>
              <a:rPr lang="en-GB" sz="2000" dirty="0">
                <a:solidFill>
                  <a:srgbClr val="333333"/>
                </a:solidFill>
              </a:rPr>
              <a:t>, </a:t>
            </a:r>
            <a:r>
              <a:rPr lang="en-GB" sz="2000" dirty="0" err="1">
                <a:solidFill>
                  <a:srgbClr val="333333"/>
                </a:solidFill>
              </a:rPr>
              <a:t>contabilul</a:t>
            </a:r>
            <a:r>
              <a:rPr lang="en-GB" sz="2000" dirty="0">
                <a:solidFill>
                  <a:srgbClr val="333333"/>
                </a:solidFill>
              </a:rPr>
              <a:t>.    </a:t>
            </a:r>
            <a:endParaRPr lang="en-GB" sz="2000" dirty="0"/>
          </a:p>
        </p:txBody>
      </p:sp>
    </p:spTree>
    <p:extLst>
      <p:ext uri="{BB962C8B-B14F-4D97-AF65-F5344CB8AC3E}">
        <p14:creationId xmlns:p14="http://schemas.microsoft.com/office/powerpoint/2010/main" val="2875600830"/>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66649"/>
            <a:ext cx="11945007" cy="5460255"/>
          </a:xfrm>
        </p:spPr>
        <p:txBody>
          <a:bodyPr>
            <a:noAutofit/>
          </a:bodyPr>
          <a:lstStyle/>
          <a:p>
            <a:pPr algn="just"/>
            <a:r>
              <a:rPr lang="vi-VN" sz="1900" b="1" i="1" dirty="0"/>
              <a:t>Evidenţa contabilă </a:t>
            </a:r>
            <a:r>
              <a:rPr lang="vi-VN" sz="1900" dirty="0"/>
              <a:t>este un sistem complex de colectare, identificare, grupare, prelucrare, înregistrare, generalizare a elementelor contabile şi de raportare financiară prin reflectarea documentară, integrală şi neîntreruptă a tuturor faptelor economice ale întreprinderii</a:t>
            </a:r>
            <a:r>
              <a:rPr lang="vi-VN" sz="1900" dirty="0" smtClean="0"/>
              <a:t>.</a:t>
            </a:r>
            <a:endParaRPr lang="en-US" sz="1900" dirty="0" smtClean="0"/>
          </a:p>
          <a:p>
            <a:pPr algn="just"/>
            <a:r>
              <a:rPr lang="vi-VN" sz="1900" dirty="0"/>
              <a:t>Utilizatorii informaţiilor contabile se subdivizează în: interni şi externi. </a:t>
            </a:r>
            <a:endParaRPr lang="en-US" sz="1900" dirty="0" smtClean="0"/>
          </a:p>
          <a:p>
            <a:pPr algn="just"/>
            <a:r>
              <a:rPr lang="vi-VN" sz="1900" b="1" i="1" dirty="0" smtClean="0"/>
              <a:t>Funcțiile </a:t>
            </a:r>
            <a:r>
              <a:rPr lang="vi-VN" sz="1900" b="1" i="1" dirty="0"/>
              <a:t>contabilității: </a:t>
            </a:r>
            <a:endParaRPr lang="en-US" sz="1900" b="1" i="1" dirty="0" smtClean="0"/>
          </a:p>
          <a:p>
            <a:pPr algn="just"/>
            <a:r>
              <a:rPr lang="vi-VN" sz="1900" dirty="0" smtClean="0"/>
              <a:t>1</a:t>
            </a:r>
            <a:r>
              <a:rPr lang="vi-VN" sz="1900" dirty="0"/>
              <a:t>. </a:t>
            </a:r>
            <a:r>
              <a:rPr lang="vi-VN" sz="1900" b="1" i="1" dirty="0"/>
              <a:t>Funcţia de înregistrare şi prelucrare a datelor </a:t>
            </a:r>
            <a:r>
              <a:rPr lang="vi-VN" sz="1900" dirty="0"/>
              <a:t>- constă în consemnarea, potrivit unor principii şi reguli proprii, a proceselor şi fenomenelor economice ce apar în cadrul unităţilor economice şi se pot exprima valoric. </a:t>
            </a:r>
            <a:endParaRPr lang="en-US" sz="1900" dirty="0" smtClean="0"/>
          </a:p>
          <a:p>
            <a:pPr algn="just"/>
            <a:r>
              <a:rPr lang="vi-VN" sz="1900" dirty="0" smtClean="0"/>
              <a:t>2</a:t>
            </a:r>
            <a:r>
              <a:rPr lang="vi-VN" sz="1900" dirty="0"/>
              <a:t>. </a:t>
            </a:r>
            <a:r>
              <a:rPr lang="vi-VN" sz="1900" b="1" i="1" dirty="0"/>
              <a:t>Funcţia de control a contabilităţii </a:t>
            </a:r>
            <a:r>
              <a:rPr lang="vi-VN" sz="1900" dirty="0"/>
              <a:t>constă în asigurarea integrităţii şi utilizării raţionale a bunurilor agentului economic. </a:t>
            </a:r>
            <a:endParaRPr lang="en-US" sz="1900" dirty="0" smtClean="0"/>
          </a:p>
          <a:p>
            <a:pPr algn="just"/>
            <a:r>
              <a:rPr lang="vi-VN" sz="1900" dirty="0" smtClean="0"/>
              <a:t>3</a:t>
            </a:r>
            <a:r>
              <a:rPr lang="vi-VN" sz="1900" dirty="0"/>
              <a:t>. </a:t>
            </a:r>
            <a:r>
              <a:rPr lang="vi-VN" sz="1900" b="1" i="1" dirty="0"/>
              <a:t>Funcţia informaţională </a:t>
            </a:r>
            <a:r>
              <a:rPr lang="vi-VN" sz="1900" dirty="0"/>
              <a:t>constă în faptul că contabilitatea este furnizorul de bază al informaţiei de diverse niveluri de gestiune. </a:t>
            </a:r>
            <a:endParaRPr lang="en-US" sz="1900" dirty="0" smtClean="0"/>
          </a:p>
          <a:p>
            <a:pPr algn="just"/>
            <a:r>
              <a:rPr lang="vi-VN" sz="1900" dirty="0" smtClean="0"/>
              <a:t>4</a:t>
            </a:r>
            <a:r>
              <a:rPr lang="vi-VN" sz="1900" dirty="0"/>
              <a:t>. </a:t>
            </a:r>
            <a:r>
              <a:rPr lang="vi-VN" sz="1900" b="1" i="1" dirty="0"/>
              <a:t>Funcţia analitică </a:t>
            </a:r>
            <a:r>
              <a:rPr lang="vi-VN" sz="1900" dirty="0"/>
              <a:t>constă în faptul că sistemul contabil reflectă situaţia financiară a entităţii economice la o dată concretă, iar indicatorii obţinuţi sunt importanţi la luarea deciziilor de către utilizatori. </a:t>
            </a:r>
            <a:endParaRPr lang="en-US" sz="1900" dirty="0" smtClean="0"/>
          </a:p>
          <a:p>
            <a:pPr algn="just"/>
            <a:r>
              <a:rPr lang="vi-VN" sz="1900" dirty="0" smtClean="0"/>
              <a:t>5</a:t>
            </a:r>
            <a:r>
              <a:rPr lang="vi-VN" sz="1900" dirty="0"/>
              <a:t>. </a:t>
            </a:r>
            <a:r>
              <a:rPr lang="vi-VN" sz="1900" b="1" i="1" dirty="0"/>
              <a:t>Funcţia juridică </a:t>
            </a:r>
            <a:r>
              <a:rPr lang="vi-VN" sz="1900" dirty="0"/>
              <a:t>- datele furnizate de contabilitate şi documentele de evidenţă servesc ca mijloc de probă în justiţie, pentru a dovedi realitatea unor operaţii economice şi a stabili răspunderea patrimonială pentru pagubele produse.</a:t>
            </a:r>
            <a:endParaRPr lang="en-GB" sz="1900" dirty="0"/>
          </a:p>
        </p:txBody>
      </p:sp>
      <p:sp>
        <p:nvSpPr>
          <p:cNvPr id="3" name="Title 2"/>
          <p:cNvSpPr>
            <a:spLocks noGrp="1"/>
          </p:cNvSpPr>
          <p:nvPr>
            <p:ph type="title"/>
          </p:nvPr>
        </p:nvSpPr>
        <p:spPr>
          <a:xfrm>
            <a:off x="231228" y="180045"/>
            <a:ext cx="10972800" cy="671293"/>
          </a:xfrm>
        </p:spPr>
        <p:txBody>
          <a:bodyPr>
            <a:normAutofit/>
          </a:bodyPr>
          <a:lstStyle/>
          <a:p>
            <a:r>
              <a:rPr lang="vi-VN" sz="2400" b="0" dirty="0">
                <a:solidFill>
                  <a:prstClr val="black"/>
                </a:solidFill>
                <a:effectLst/>
                <a:ea typeface="+mn-ea"/>
                <a:cs typeface="+mn-cs"/>
              </a:rPr>
              <a:t>Evidenţa contabilă</a:t>
            </a: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96450" y="1"/>
            <a:ext cx="2495550" cy="1166648"/>
          </a:xfrm>
          <a:prstGeom prst="rect">
            <a:avLst/>
          </a:prstGeom>
        </p:spPr>
      </p:pic>
    </p:spTree>
    <p:extLst>
      <p:ext uri="{BB962C8B-B14F-4D97-AF65-F5344CB8AC3E}">
        <p14:creationId xmlns:p14="http://schemas.microsoft.com/office/powerpoint/2010/main" val="1613612354"/>
      </p:ext>
    </p:extLst>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600" y="157030"/>
            <a:ext cx="12060785" cy="6464488"/>
          </a:xfrm>
        </p:spPr>
        <p:txBody>
          <a:bodyPr>
            <a:normAutofit/>
          </a:bodyPr>
          <a:lstStyle/>
          <a:p>
            <a:pPr marL="109728" indent="0" algn="just">
              <a:buNone/>
            </a:pPr>
            <a:r>
              <a:rPr lang="vi-VN" sz="2000" b="1" dirty="0"/>
              <a:t>Particularităţile evidenţei contabile </a:t>
            </a:r>
            <a:r>
              <a:rPr lang="vi-VN" sz="2000" b="1" dirty="0" smtClean="0"/>
              <a:t>s</a:t>
            </a:r>
            <a:r>
              <a:rPr lang="en-US" sz="2000" b="1" dirty="0" smtClean="0"/>
              <a:t>u</a:t>
            </a:r>
            <a:r>
              <a:rPr lang="vi-VN" sz="2000" b="1" dirty="0" smtClean="0"/>
              <a:t>nt</a:t>
            </a:r>
            <a:r>
              <a:rPr lang="vi-VN" sz="2000" b="1" dirty="0"/>
              <a:t>: </a:t>
            </a:r>
            <a:endParaRPr lang="en-US" sz="2000" b="1" dirty="0" smtClean="0"/>
          </a:p>
          <a:p>
            <a:pPr marL="109728" indent="0" algn="just">
              <a:buNone/>
            </a:pPr>
            <a:r>
              <a:rPr lang="vi-VN" sz="2000" dirty="0" smtClean="0"/>
              <a:t> </a:t>
            </a:r>
            <a:r>
              <a:rPr lang="vi-VN" sz="2000" dirty="0"/>
              <a:t>perfectarea documentară a tuturor operaţiunilor economice; </a:t>
            </a:r>
            <a:endParaRPr lang="en-US" sz="2000" dirty="0" smtClean="0"/>
          </a:p>
          <a:p>
            <a:pPr marL="109728" indent="0" algn="just">
              <a:buNone/>
            </a:pPr>
            <a:r>
              <a:rPr lang="vi-VN" sz="2000" dirty="0" smtClean="0"/>
              <a:t> </a:t>
            </a:r>
            <a:r>
              <a:rPr lang="vi-VN" sz="2000" dirty="0"/>
              <a:t>continuitatea evidenţei, adică informaţia se înregistrează permanent, fără întreruperi; </a:t>
            </a:r>
            <a:endParaRPr lang="en-US" sz="2000" dirty="0" smtClean="0"/>
          </a:p>
          <a:p>
            <a:pPr marL="109728" indent="0" algn="just">
              <a:buNone/>
            </a:pPr>
            <a:r>
              <a:rPr lang="vi-VN" sz="2000" dirty="0" smtClean="0"/>
              <a:t> </a:t>
            </a:r>
            <a:r>
              <a:rPr lang="vi-VN" sz="2000" dirty="0"/>
              <a:t>caracterul complet al evidenţei care se asigură prin înregistrarea tuturor faptelor fără excepţie, ce au loc în activitatea întreprinderii; </a:t>
            </a:r>
            <a:endParaRPr lang="en-US" sz="2000" dirty="0" smtClean="0"/>
          </a:p>
          <a:p>
            <a:pPr marL="109728" indent="0" algn="just">
              <a:buNone/>
            </a:pPr>
            <a:r>
              <a:rPr lang="vi-VN" sz="2000" dirty="0" smtClean="0"/>
              <a:t> </a:t>
            </a:r>
            <a:r>
              <a:rPr lang="vi-VN" sz="2000" dirty="0"/>
              <a:t>aplicarea metodelor specifice de prelucrare a datelor (contul, dubla înregistrare, bilanţul etc.) Sistemul contabil prevede divizarea contabilităţii în: financiară și de gestiune (managerială). Contabilitatea financiară se ţine în conformitate cu prevederile S.N.C. şi Planului de conturi, aprobate în modul stabilit de Guvern, fiind în aşa mod reglementată. </a:t>
            </a:r>
            <a:endParaRPr lang="en-US" sz="2000" dirty="0" smtClean="0"/>
          </a:p>
          <a:p>
            <a:pPr marL="109728" indent="0" algn="just">
              <a:buNone/>
            </a:pPr>
            <a:r>
              <a:rPr lang="vi-VN" sz="2000" b="1" dirty="0" smtClean="0"/>
              <a:t>Organizarea </a:t>
            </a:r>
            <a:r>
              <a:rPr lang="vi-VN" sz="2000" b="1" dirty="0"/>
              <a:t>contabilităţii financiare </a:t>
            </a:r>
            <a:r>
              <a:rPr lang="vi-VN" sz="2000" dirty="0"/>
              <a:t>conform principiilor şi regulilor stabilite în mod legislativ înseamnă că statul apară interesele creditorilor, investitorilor şi a altor utilizatori de informaţie în vederea respectării regulilor unice pentru toţi utilizatorii de informaţii în vederea întocmirii rapoartelor financiare. </a:t>
            </a:r>
            <a:endParaRPr lang="en-US" sz="2000" dirty="0" smtClean="0"/>
          </a:p>
          <a:p>
            <a:pPr marL="109728" indent="0" algn="just">
              <a:buNone/>
            </a:pPr>
            <a:r>
              <a:rPr lang="vi-VN" sz="2000" b="1" dirty="0" smtClean="0"/>
              <a:t>Contabilitatea </a:t>
            </a:r>
            <a:r>
              <a:rPr lang="vi-VN" sz="2000" b="1" dirty="0"/>
              <a:t>de gestiune </a:t>
            </a:r>
            <a:r>
              <a:rPr lang="vi-VN" sz="2000" dirty="0"/>
              <a:t>este organizată în scopul obţinerii unei informaţii, necesare conducerii entității, indiferent de metodele şi regulile contabile utilizate la obţinerea acestei informaţii. Ea se referă la contabilitatea consumurilor, calcularea costurilor, calcularea rentabilităţii produselor fabricate ş.a.</a:t>
            </a:r>
            <a:endParaRPr lang="en-GB" sz="20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05236" y="5391807"/>
            <a:ext cx="2071289" cy="1466193"/>
          </a:xfrm>
          <a:prstGeom prst="rect">
            <a:avLst/>
          </a:prstGeom>
        </p:spPr>
      </p:pic>
    </p:spTree>
    <p:extLst>
      <p:ext uri="{BB962C8B-B14F-4D97-AF65-F5344CB8AC3E}">
        <p14:creationId xmlns:p14="http://schemas.microsoft.com/office/powerpoint/2010/main" val="507282115"/>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68012" y="222876"/>
            <a:ext cx="11493064" cy="4525963"/>
          </a:xfrm>
        </p:spPr>
        <p:txBody>
          <a:bodyPr>
            <a:normAutofit/>
          </a:bodyPr>
          <a:lstStyle/>
          <a:p>
            <a:pPr algn="just"/>
            <a:r>
              <a:rPr lang="vi-VN" sz="2000" dirty="0"/>
              <a:t>Obiectul de studiu al contabilităţii îl constituie patrimoniul întreprinderile şi operaţiunile ce contribuie la modificarea lui. </a:t>
            </a:r>
            <a:r>
              <a:rPr lang="vi-VN" sz="2000" dirty="0" smtClean="0"/>
              <a:t>Patrimoniul </a:t>
            </a:r>
            <a:r>
              <a:rPr lang="vi-VN" sz="2000" dirty="0"/>
              <a:t>entităţii economice este reprezentat astfel</a:t>
            </a:r>
            <a:r>
              <a:rPr lang="vi-VN" sz="2000" dirty="0" smtClean="0"/>
              <a:t>:</a:t>
            </a:r>
            <a:endParaRPr lang="en-US" sz="2000" dirty="0" smtClean="0"/>
          </a:p>
          <a:p>
            <a:pPr algn="just"/>
            <a:endParaRPr lang="en-GB" sz="2000" dirty="0"/>
          </a:p>
        </p:txBody>
      </p:sp>
      <p:pic>
        <p:nvPicPr>
          <p:cNvPr id="4" name="Picture 3" descr="cfm_tema-1.pdf - Google Chrome"/>
          <p:cNvPicPr>
            <a:picLocks noChangeAspect="1"/>
          </p:cNvPicPr>
          <p:nvPr/>
        </p:nvPicPr>
        <p:blipFill rotWithShape="1">
          <a:blip r:embed="rId2">
            <a:extLst>
              <a:ext uri="{28A0092B-C50C-407E-A947-70E740481C1C}">
                <a14:useLocalDpi xmlns:a14="http://schemas.microsoft.com/office/drawing/2010/main" val="0"/>
              </a:ext>
            </a:extLst>
          </a:blip>
          <a:srcRect l="42285" t="45615" r="22155" b="36609"/>
          <a:stretch/>
        </p:blipFill>
        <p:spPr>
          <a:xfrm>
            <a:off x="1623846" y="1222542"/>
            <a:ext cx="8261131" cy="2253038"/>
          </a:xfrm>
          <a:prstGeom prst="rect">
            <a:avLst/>
          </a:prstGeom>
        </p:spPr>
      </p:pic>
      <p:sp>
        <p:nvSpPr>
          <p:cNvPr id="5" name="Rectangle 4"/>
          <p:cNvSpPr/>
          <p:nvPr/>
        </p:nvSpPr>
        <p:spPr>
          <a:xfrm>
            <a:off x="478220" y="3929032"/>
            <a:ext cx="11424746" cy="2246769"/>
          </a:xfrm>
          <a:prstGeom prst="rect">
            <a:avLst/>
          </a:prstGeom>
        </p:spPr>
        <p:txBody>
          <a:bodyPr wrap="square">
            <a:spAutoFit/>
          </a:bodyPr>
          <a:lstStyle/>
          <a:p>
            <a:pPr algn="just"/>
            <a:r>
              <a:rPr lang="vi-VN" sz="2000" dirty="0"/>
              <a:t>Obiectul de studii cuprinde următoarele elemente contabile: </a:t>
            </a:r>
            <a:endParaRPr lang="en-US" sz="2000" dirty="0" smtClean="0">
              <a:latin typeface="Trebuchet MS" pitchFamily="34" charset="0"/>
            </a:endParaRPr>
          </a:p>
          <a:p>
            <a:pPr algn="just"/>
            <a:r>
              <a:rPr lang="vi-VN" sz="2000" dirty="0" smtClean="0"/>
              <a:t> </a:t>
            </a:r>
            <a:r>
              <a:rPr lang="vi-VN" sz="2000" dirty="0"/>
              <a:t>activele, </a:t>
            </a:r>
            <a:endParaRPr lang="en-US" sz="2000" dirty="0" smtClean="0">
              <a:latin typeface="Trebuchet MS" pitchFamily="34" charset="0"/>
            </a:endParaRPr>
          </a:p>
          <a:p>
            <a:pPr algn="just"/>
            <a:r>
              <a:rPr lang="vi-VN" sz="2000" dirty="0" smtClean="0"/>
              <a:t> </a:t>
            </a:r>
            <a:r>
              <a:rPr lang="vi-VN" sz="2000" dirty="0"/>
              <a:t>capitalul propriu, </a:t>
            </a:r>
            <a:endParaRPr lang="en-US" sz="2000" dirty="0" smtClean="0">
              <a:latin typeface="Trebuchet MS" pitchFamily="34" charset="0"/>
            </a:endParaRPr>
          </a:p>
          <a:p>
            <a:pPr algn="just"/>
            <a:r>
              <a:rPr lang="vi-VN" sz="2000" dirty="0" smtClean="0"/>
              <a:t> </a:t>
            </a:r>
            <a:r>
              <a:rPr lang="vi-VN" sz="2000" dirty="0"/>
              <a:t>datoriile, </a:t>
            </a:r>
            <a:endParaRPr lang="en-US" sz="2000" dirty="0" smtClean="0">
              <a:latin typeface="Trebuchet MS" pitchFamily="34" charset="0"/>
            </a:endParaRPr>
          </a:p>
          <a:p>
            <a:pPr algn="just"/>
            <a:r>
              <a:rPr lang="vi-VN" sz="2000" dirty="0" smtClean="0"/>
              <a:t> </a:t>
            </a:r>
            <a:r>
              <a:rPr lang="vi-VN" sz="2000" dirty="0"/>
              <a:t>veniturile, </a:t>
            </a:r>
            <a:endParaRPr lang="en-US" sz="2000" dirty="0" smtClean="0">
              <a:latin typeface="Trebuchet MS" pitchFamily="34" charset="0"/>
            </a:endParaRPr>
          </a:p>
          <a:p>
            <a:pPr algn="just"/>
            <a:r>
              <a:rPr lang="vi-VN" sz="2000" dirty="0" smtClean="0"/>
              <a:t> </a:t>
            </a:r>
            <a:r>
              <a:rPr lang="vi-VN" sz="2000" dirty="0"/>
              <a:t>cheltuielile, </a:t>
            </a:r>
            <a:endParaRPr lang="en-US" sz="2000" dirty="0" smtClean="0">
              <a:latin typeface="Trebuchet MS" pitchFamily="34" charset="0"/>
            </a:endParaRPr>
          </a:p>
          <a:p>
            <a:pPr algn="just"/>
            <a:r>
              <a:rPr lang="vi-VN" sz="2000" dirty="0" smtClean="0"/>
              <a:t> </a:t>
            </a:r>
            <a:r>
              <a:rPr lang="vi-VN" sz="2000" dirty="0"/>
              <a:t>rezultatele financiare.</a:t>
            </a:r>
            <a:endParaRPr lang="en-GB" sz="2000" dirty="0">
              <a:latin typeface="Trebuchet MS"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14221" y="4816425"/>
            <a:ext cx="5633426" cy="1868154"/>
          </a:xfrm>
          <a:prstGeom prst="rect">
            <a:avLst/>
          </a:prstGeom>
        </p:spPr>
      </p:pic>
    </p:spTree>
    <p:extLst>
      <p:ext uri="{BB962C8B-B14F-4D97-AF65-F5344CB8AC3E}">
        <p14:creationId xmlns:p14="http://schemas.microsoft.com/office/powerpoint/2010/main" val="3919870075"/>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26124" y="283153"/>
            <a:ext cx="11887200" cy="6574847"/>
          </a:xfrm>
        </p:spPr>
        <p:txBody>
          <a:bodyPr>
            <a:noAutofit/>
          </a:bodyPr>
          <a:lstStyle/>
          <a:p>
            <a:pPr algn="just"/>
            <a:r>
              <a:rPr lang="vi-VN" sz="2000" b="1" dirty="0"/>
              <a:t>“Managementul financiar-contabil </a:t>
            </a:r>
            <a:r>
              <a:rPr lang="vi-VN" sz="2000" dirty="0"/>
              <a:t>al firmei este definit ca o funcţie al cărui scop constă în asigurarea permanentă a întreprinderii cu fondurile necesare, înregistrarea şi evidenţa cantitativ-valorică a resurselor materiale şi financiare şi controlul cu privire la rentabilitatea operaţiunilor angajate cu aceste fonduri. Obiectivele managementului financiar-contabil urmăresc în esenţă realizarea obiectivelor fundamentale ale întreprinderii şi constau, în principal, în: maximizarea profitului, maximizarea valorii întreprinderii (a averii acţionarilor). </a:t>
            </a:r>
            <a:endParaRPr lang="en-US" sz="2000" dirty="0" smtClean="0"/>
          </a:p>
          <a:p>
            <a:pPr algn="just"/>
            <a:r>
              <a:rPr lang="vi-VN" sz="2000" dirty="0" smtClean="0"/>
              <a:t>Managementul </a:t>
            </a:r>
            <a:r>
              <a:rPr lang="vi-VN" sz="2000" dirty="0"/>
              <a:t>financiar-contabil trebuie sa caute investiţiile creatoare de bogăţie şi să reţină acele investiţii şi mijloace financiare care permit obţinerea valorii celei mai mari a întreprinderii</a:t>
            </a:r>
            <a:r>
              <a:rPr lang="vi-VN" sz="2000" dirty="0" smtClean="0"/>
              <a:t>.” </a:t>
            </a:r>
            <a:r>
              <a:rPr lang="vi-VN" sz="2000" dirty="0"/>
              <a:t>Pentru realizarea unui management financiar-contabil eficient într-o economie de piaţă este necesară asigurarea unei autonomii financiare a întreprinderii care presupune realizarea pe criterii economice reale a procesului de procurare a fondurilor. </a:t>
            </a:r>
            <a:endParaRPr lang="en-US" sz="2000" dirty="0" smtClean="0"/>
          </a:p>
          <a:p>
            <a:pPr algn="just"/>
            <a:r>
              <a:rPr lang="vi-VN" sz="2000" b="1" i="1" dirty="0" smtClean="0"/>
              <a:t>Managementul </a:t>
            </a:r>
            <a:r>
              <a:rPr lang="vi-VN" sz="2000" b="1" i="1" dirty="0"/>
              <a:t>financiar-contabil </a:t>
            </a:r>
            <a:r>
              <a:rPr lang="vi-VN" sz="2000" dirty="0"/>
              <a:t>trebuie să se preocupe constant pentru realizarea de investiţii creatoare de bogăţie care permit o rentabilitate sporită a întreprinderii. Rolul principal al managerilor din domeniul financiar într-o companie este acela de a lua decizii eficiente care să genereze profit în mod direct prin gestionarea rapoartelor financiare şi analize economico-financiare. Din punctul de vedere al utilizării activelor unei firme, managerii sunt, în cele din urmă, principalii generatori de informaţie, întrucât ei trebuie să planifice activitatea şi să elaboreze proiectele şi bugetele de venituri şi cheltuieli. Pe baza acestor informaţii se iau decizii, iar în urma activităţilor rezultate, informaţiile economice se transformă în informaţii contabile referitoare la starea şi gestiunea patrimoniului. </a:t>
            </a:r>
            <a:endParaRPr lang="en-GB" sz="2000" dirty="0"/>
          </a:p>
        </p:txBody>
      </p:sp>
    </p:spTree>
    <p:extLst>
      <p:ext uri="{BB962C8B-B14F-4D97-AF65-F5344CB8AC3E}">
        <p14:creationId xmlns:p14="http://schemas.microsoft.com/office/powerpoint/2010/main" val="236130751"/>
      </p:ext>
    </p:extLst>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14654" y="866478"/>
            <a:ext cx="11750565" cy="5581618"/>
          </a:xfrm>
        </p:spPr>
        <p:txBody>
          <a:bodyPr>
            <a:normAutofit/>
          </a:bodyPr>
          <a:lstStyle/>
          <a:p>
            <a:pPr marL="109728" indent="0">
              <a:buNone/>
            </a:pPr>
            <a:r>
              <a:rPr lang="en-GB" sz="2000" b="1" i="1" dirty="0" err="1"/>
              <a:t>Ipoteze</a:t>
            </a:r>
            <a:r>
              <a:rPr lang="en-GB" sz="2000" b="1" i="1" dirty="0"/>
              <a:t>:</a:t>
            </a:r>
          </a:p>
          <a:p>
            <a:pPr algn="just"/>
            <a:r>
              <a:rPr lang="en-GB" sz="2000" i="1" dirty="0" err="1"/>
              <a:t>În</a:t>
            </a:r>
            <a:r>
              <a:rPr lang="en-GB" sz="2000" i="1" dirty="0"/>
              <a:t> </a:t>
            </a:r>
            <a:r>
              <a:rPr lang="en-GB" sz="2000" i="1" dirty="0" err="1"/>
              <a:t>elaborarea</a:t>
            </a:r>
            <a:r>
              <a:rPr lang="en-GB" sz="2000" i="1" dirty="0"/>
              <a:t> </a:t>
            </a:r>
            <a:r>
              <a:rPr lang="en-GB" sz="2000" i="1" dirty="0" err="1"/>
              <a:t>proiecţiilor</a:t>
            </a:r>
            <a:r>
              <a:rPr lang="en-GB" sz="2000" i="1" dirty="0"/>
              <a:t> </a:t>
            </a:r>
            <a:r>
              <a:rPr lang="en-GB" sz="2000" i="1" dirty="0" err="1"/>
              <a:t>financiare</a:t>
            </a:r>
            <a:r>
              <a:rPr lang="en-GB" sz="2000" i="1" dirty="0"/>
              <a:t> se </a:t>
            </a:r>
            <a:r>
              <a:rPr lang="en-GB" sz="2000" i="1" dirty="0" err="1"/>
              <a:t>foloseste</a:t>
            </a:r>
            <a:r>
              <a:rPr lang="en-GB" sz="2000" i="1" dirty="0"/>
              <a:t> </a:t>
            </a:r>
            <a:r>
              <a:rPr lang="en-GB" sz="2000" i="1" dirty="0" err="1"/>
              <a:t>metoda</a:t>
            </a:r>
            <a:r>
              <a:rPr lang="en-GB" sz="2000" i="1" dirty="0"/>
              <a:t> </a:t>
            </a:r>
            <a:r>
              <a:rPr lang="en-GB" sz="2000" i="1" dirty="0" err="1"/>
              <a:t>fluxului</a:t>
            </a:r>
            <a:r>
              <a:rPr lang="en-GB" sz="2000" i="1" dirty="0"/>
              <a:t> net de </a:t>
            </a:r>
            <a:r>
              <a:rPr lang="en-GB" sz="2000" i="1" dirty="0" err="1"/>
              <a:t>numerar</a:t>
            </a:r>
            <a:r>
              <a:rPr lang="en-GB" sz="2000" i="1" dirty="0"/>
              <a:t> </a:t>
            </a:r>
            <a:r>
              <a:rPr lang="en-GB" sz="2000" i="1" dirty="0" err="1"/>
              <a:t>actualizat</a:t>
            </a:r>
            <a:r>
              <a:rPr lang="en-GB" sz="2000" i="1" dirty="0"/>
              <a:t>.</a:t>
            </a:r>
          </a:p>
          <a:p>
            <a:pPr algn="just"/>
            <a:r>
              <a:rPr lang="en-GB" sz="2000" i="1" dirty="0" err="1"/>
              <a:t>Principalii</a:t>
            </a:r>
            <a:r>
              <a:rPr lang="en-GB" sz="2000" i="1" dirty="0"/>
              <a:t> </a:t>
            </a:r>
            <a:r>
              <a:rPr lang="en-GB" sz="2000" i="1" dirty="0" err="1"/>
              <a:t>indicatori</a:t>
            </a:r>
            <a:r>
              <a:rPr lang="en-GB" sz="2000" i="1" dirty="0"/>
              <a:t> </a:t>
            </a:r>
            <a:r>
              <a:rPr lang="en-GB" sz="2000" i="1" dirty="0" err="1"/>
              <a:t>ai</a:t>
            </a:r>
            <a:r>
              <a:rPr lang="en-GB" sz="2000" i="1" dirty="0"/>
              <a:t> </a:t>
            </a:r>
            <a:r>
              <a:rPr lang="en-GB" sz="2000" i="1" dirty="0" err="1"/>
              <a:t>investiţiei</a:t>
            </a:r>
            <a:r>
              <a:rPr lang="en-GB" sz="2000" i="1" dirty="0"/>
              <a:t> (</a:t>
            </a:r>
            <a:r>
              <a:rPr lang="en-GB" sz="2000" i="1" dirty="0" err="1"/>
              <a:t>indicatorii</a:t>
            </a:r>
            <a:r>
              <a:rPr lang="en-GB" sz="2000" i="1" dirty="0"/>
              <a:t> strict </a:t>
            </a:r>
            <a:r>
              <a:rPr lang="en-GB" sz="2000" i="1" dirty="0" err="1"/>
              <a:t>legaţi</a:t>
            </a:r>
            <a:r>
              <a:rPr lang="en-GB" sz="2000" i="1" dirty="0"/>
              <a:t> de </a:t>
            </a:r>
            <a:r>
              <a:rPr lang="en-GB" sz="2000" i="1" dirty="0" err="1"/>
              <a:t>proiect</a:t>
            </a:r>
            <a:r>
              <a:rPr lang="en-GB" sz="2000" i="1" dirty="0"/>
              <a:t>, </a:t>
            </a:r>
            <a:r>
              <a:rPr lang="en-GB" sz="2000" i="1" dirty="0" err="1"/>
              <a:t>calculaţi</a:t>
            </a:r>
            <a:r>
              <a:rPr lang="en-GB" sz="2000" i="1" dirty="0"/>
              <a:t> </a:t>
            </a:r>
            <a:r>
              <a:rPr lang="en-GB" sz="2000" i="1" dirty="0" err="1"/>
              <a:t>pe</a:t>
            </a:r>
            <a:r>
              <a:rPr lang="en-GB" sz="2000" i="1" dirty="0"/>
              <a:t> </a:t>
            </a:r>
            <a:r>
              <a:rPr lang="en-GB" sz="2000" i="1" dirty="0" err="1"/>
              <a:t>baza</a:t>
            </a:r>
            <a:r>
              <a:rPr lang="en-GB" sz="2000" i="1" dirty="0"/>
              <a:t> </a:t>
            </a:r>
            <a:r>
              <a:rPr lang="en-GB" sz="2000" i="1" dirty="0" err="1" smtClean="0"/>
              <a:t>fluxurilor</a:t>
            </a:r>
            <a:r>
              <a:rPr lang="en-GB" sz="2000" i="1" dirty="0" smtClean="0"/>
              <a:t> </a:t>
            </a:r>
            <a:r>
              <a:rPr lang="vi-VN" sz="2000" i="1" dirty="0" smtClean="0">
                <a:latin typeface="TimesNewRomanPS-ItalicMT"/>
              </a:rPr>
              <a:t>financiare </a:t>
            </a:r>
            <a:r>
              <a:rPr lang="vi-VN" sz="2000" i="1" dirty="0">
                <a:latin typeface="TimesNewRomanPS-ItalicMT"/>
              </a:rPr>
              <a:t>marginale/diferenţiale ale proiectului faţă de firma existentă).</a:t>
            </a:r>
          </a:p>
          <a:p>
            <a:pPr algn="just"/>
            <a:r>
              <a:rPr lang="vi-VN" sz="2000" i="1" dirty="0">
                <a:latin typeface="TimesNewRomanPS-ItalicMT"/>
              </a:rPr>
              <a:t>Orizontul de analiză pentru proiectele de investiţii finanţate din fondur</a:t>
            </a:r>
            <a:r>
              <a:rPr lang="vi-VN" sz="2000" i="1" dirty="0">
                <a:latin typeface="Times New Roman"/>
              </a:rPr>
              <a:t>i structurale este de 15 ani de la</a:t>
            </a:r>
          </a:p>
          <a:p>
            <a:pPr algn="just"/>
            <a:r>
              <a:rPr lang="en-GB" sz="2000" i="1" dirty="0" err="1"/>
              <a:t>terminarea</a:t>
            </a:r>
            <a:r>
              <a:rPr lang="en-GB" sz="2000" i="1" dirty="0"/>
              <a:t> </a:t>
            </a:r>
            <a:r>
              <a:rPr lang="en-GB" sz="2000" i="1" dirty="0" err="1"/>
              <a:t>investiţiei</a:t>
            </a:r>
            <a:r>
              <a:rPr lang="en-GB" sz="2000" i="1" dirty="0"/>
              <a:t>.</a:t>
            </a:r>
          </a:p>
          <a:p>
            <a:pPr algn="just"/>
            <a:r>
              <a:rPr lang="en-GB" sz="2000" i="1" dirty="0"/>
              <a:t>Rata de </a:t>
            </a:r>
            <a:r>
              <a:rPr lang="en-GB" sz="2000" i="1" dirty="0" err="1"/>
              <a:t>actualizare</a:t>
            </a:r>
            <a:r>
              <a:rPr lang="en-GB" sz="2000" i="1" dirty="0"/>
              <a:t> </a:t>
            </a:r>
            <a:r>
              <a:rPr lang="en-GB" sz="2000" i="1" dirty="0" err="1"/>
              <a:t>în</a:t>
            </a:r>
            <a:r>
              <a:rPr lang="en-GB" sz="2000" i="1" dirty="0"/>
              <a:t> </a:t>
            </a:r>
            <a:r>
              <a:rPr lang="en-GB" sz="2000" i="1" dirty="0" err="1"/>
              <a:t>cadrul</a:t>
            </a:r>
            <a:r>
              <a:rPr lang="en-GB" sz="2000" i="1" dirty="0"/>
              <a:t> </a:t>
            </a:r>
            <a:r>
              <a:rPr lang="en-GB" sz="2000" i="1" dirty="0" err="1"/>
              <a:t>analizei</a:t>
            </a:r>
            <a:r>
              <a:rPr lang="en-GB" sz="2000" i="1" dirty="0"/>
              <a:t> </a:t>
            </a:r>
            <a:r>
              <a:rPr lang="en-GB" sz="2000" i="1" dirty="0" err="1"/>
              <a:t>financiare</a:t>
            </a:r>
            <a:r>
              <a:rPr lang="en-GB" sz="2000" i="1" dirty="0"/>
              <a:t> </a:t>
            </a:r>
            <a:r>
              <a:rPr lang="en-GB" sz="2000" i="1" dirty="0" err="1"/>
              <a:t>pentru</a:t>
            </a:r>
            <a:r>
              <a:rPr lang="en-GB" sz="2000" i="1" dirty="0"/>
              <a:t> </a:t>
            </a:r>
            <a:r>
              <a:rPr lang="en-GB" sz="2000" i="1" dirty="0" err="1"/>
              <a:t>actualizarea</a:t>
            </a:r>
            <a:r>
              <a:rPr lang="en-GB" sz="2000" i="1" dirty="0"/>
              <a:t> </a:t>
            </a:r>
            <a:r>
              <a:rPr lang="en-GB" sz="2000" i="1" dirty="0" err="1"/>
              <a:t>fluxurilor</a:t>
            </a:r>
            <a:r>
              <a:rPr lang="en-GB" sz="2000" i="1" dirty="0"/>
              <a:t> de </a:t>
            </a:r>
            <a:r>
              <a:rPr lang="en-GB" sz="2000" i="1" dirty="0" err="1"/>
              <a:t>numerar</a:t>
            </a:r>
            <a:r>
              <a:rPr lang="en-GB" sz="2000" i="1" dirty="0"/>
              <a:t> </a:t>
            </a:r>
            <a:r>
              <a:rPr lang="en-GB" sz="2000" i="1" dirty="0" err="1"/>
              <a:t>nete</a:t>
            </a:r>
            <a:r>
              <a:rPr lang="en-GB" sz="2000" i="1" dirty="0"/>
              <a:t> </a:t>
            </a:r>
            <a:r>
              <a:rPr lang="en-GB" sz="2000" i="1" dirty="0" err="1"/>
              <a:t>este</a:t>
            </a:r>
            <a:r>
              <a:rPr lang="en-GB" sz="2000" i="1" dirty="0"/>
              <a:t> de </a:t>
            </a:r>
            <a:r>
              <a:rPr lang="en-GB" sz="2000" i="1" dirty="0" smtClean="0"/>
              <a:t>9 </a:t>
            </a:r>
            <a:r>
              <a:rPr lang="it-IT" sz="2000" i="1" dirty="0" smtClean="0"/>
              <a:t>% </a:t>
            </a:r>
            <a:r>
              <a:rPr lang="it-IT" sz="2000" i="1" dirty="0"/>
              <a:t>în termeni reali (analiza se realizeaza în preţuri constante, fără inflaţie).</a:t>
            </a:r>
          </a:p>
          <a:p>
            <a:pPr algn="just"/>
            <a:r>
              <a:rPr lang="it-IT" sz="2000" i="1" dirty="0"/>
              <a:t>Valoarea </a:t>
            </a:r>
            <a:r>
              <a:rPr lang="it-IT" sz="2000" i="1" dirty="0" smtClean="0"/>
              <a:t>reziduala </a:t>
            </a:r>
            <a:r>
              <a:rPr lang="it-IT" sz="2000" i="1" dirty="0"/>
              <a:t>aferenta proiectului va fi calculata prin prezentarea metodologiei utilizate</a:t>
            </a:r>
            <a:r>
              <a:rPr lang="it-IT" sz="2000" i="1" dirty="0" smtClean="0"/>
              <a:t>.</a:t>
            </a:r>
          </a:p>
          <a:p>
            <a:pPr marL="109728" indent="0" algn="just">
              <a:buNone/>
            </a:pPr>
            <a:r>
              <a:rPr lang="en-GB" sz="2000" b="1" dirty="0" err="1"/>
              <a:t>Valoarea</a:t>
            </a:r>
            <a:r>
              <a:rPr lang="en-GB" sz="2000" b="1" dirty="0"/>
              <a:t> </a:t>
            </a:r>
            <a:r>
              <a:rPr lang="en-GB" sz="2000" b="1" dirty="0" err="1"/>
              <a:t>reziduala</a:t>
            </a:r>
            <a:r>
              <a:rPr lang="en-GB" sz="2000" b="1" dirty="0"/>
              <a:t> </a:t>
            </a:r>
            <a:r>
              <a:rPr lang="en-GB" sz="2000" dirty="0" err="1"/>
              <a:t>aferenta</a:t>
            </a:r>
            <a:r>
              <a:rPr lang="en-GB" sz="2000" dirty="0"/>
              <a:t> </a:t>
            </a:r>
            <a:r>
              <a:rPr lang="en-GB" sz="2000" dirty="0" err="1"/>
              <a:t>proiectului</a:t>
            </a:r>
            <a:r>
              <a:rPr lang="en-GB" sz="2000" dirty="0"/>
              <a:t> in </a:t>
            </a:r>
            <a:r>
              <a:rPr lang="en-GB" sz="2000" dirty="0" err="1"/>
              <a:t>cazul</a:t>
            </a:r>
            <a:r>
              <a:rPr lang="en-GB" sz="2000" dirty="0"/>
              <a:t> </a:t>
            </a:r>
            <a:r>
              <a:rPr lang="en-GB" sz="2000" dirty="0" err="1"/>
              <a:t>achizitiei</a:t>
            </a:r>
            <a:r>
              <a:rPr lang="en-GB" sz="2000" dirty="0"/>
              <a:t> </a:t>
            </a:r>
            <a:r>
              <a:rPr lang="en-GB" sz="2000" dirty="0" err="1"/>
              <a:t>sau</a:t>
            </a:r>
            <a:r>
              <a:rPr lang="en-GB" sz="2000" dirty="0"/>
              <a:t> </a:t>
            </a:r>
            <a:r>
              <a:rPr lang="en-GB" sz="2000" dirty="0" err="1"/>
              <a:t>constructiei</a:t>
            </a:r>
            <a:r>
              <a:rPr lang="en-GB" sz="2000" dirty="0"/>
              <a:t> de </a:t>
            </a:r>
            <a:r>
              <a:rPr lang="en-GB" sz="2000" dirty="0" err="1"/>
              <a:t>cladiri</a:t>
            </a:r>
            <a:r>
              <a:rPr lang="en-GB" sz="2000" dirty="0"/>
              <a:t> se </a:t>
            </a:r>
            <a:r>
              <a:rPr lang="en-GB" sz="2000" dirty="0" err="1"/>
              <a:t>calculeaza</a:t>
            </a:r>
            <a:r>
              <a:rPr lang="en-GB" sz="2000" dirty="0"/>
              <a:t> </a:t>
            </a:r>
            <a:r>
              <a:rPr lang="en-GB" sz="2000" dirty="0" err="1" smtClean="0"/>
              <a:t>dupa</a:t>
            </a:r>
            <a:r>
              <a:rPr lang="en-GB" sz="2000" dirty="0" smtClean="0"/>
              <a:t> </a:t>
            </a:r>
            <a:r>
              <a:rPr lang="it-IT" sz="2000" dirty="0" smtClean="0"/>
              <a:t>perioada </a:t>
            </a:r>
            <a:r>
              <a:rPr lang="it-IT" sz="2000" dirty="0"/>
              <a:t>de implementare si </a:t>
            </a:r>
            <a:r>
              <a:rPr lang="it-IT" sz="2000" i="1" dirty="0"/>
              <a:t>15 ani de la terminarea investiţiei </a:t>
            </a:r>
            <a:r>
              <a:rPr lang="it-IT" sz="2000" dirty="0"/>
              <a:t>prin evaluare ca valoare de piata, </a:t>
            </a:r>
            <a:r>
              <a:rPr lang="it-IT" sz="2000" dirty="0" smtClean="0"/>
              <a:t>procentual din </a:t>
            </a:r>
            <a:r>
              <a:rPr lang="it-IT" sz="2000" dirty="0"/>
              <a:t>valoarea de achizitie in conditiile in care durata de viata economica va fi prezumata la 40 de </a:t>
            </a:r>
            <a:r>
              <a:rPr lang="it-IT" sz="2000" dirty="0" smtClean="0"/>
              <a:t>ani. Valoarea </a:t>
            </a:r>
            <a:r>
              <a:rPr lang="it-IT" sz="2000" dirty="0"/>
              <a:t>reziduala nu va fi calculata ca valoarea contabila</a:t>
            </a:r>
            <a:r>
              <a:rPr lang="it-IT" sz="2000" dirty="0" smtClean="0"/>
              <a:t>.</a:t>
            </a:r>
          </a:p>
          <a:p>
            <a:pPr marL="109728" indent="0" algn="just">
              <a:buNone/>
            </a:pPr>
            <a:endParaRPr lang="en-GB" sz="2000" dirty="0"/>
          </a:p>
        </p:txBody>
      </p:sp>
      <p:sp>
        <p:nvSpPr>
          <p:cNvPr id="3" name="Title 2"/>
          <p:cNvSpPr>
            <a:spLocks noGrp="1"/>
          </p:cNvSpPr>
          <p:nvPr>
            <p:ph type="title"/>
          </p:nvPr>
        </p:nvSpPr>
        <p:spPr>
          <a:xfrm>
            <a:off x="246993" y="243107"/>
            <a:ext cx="10972800" cy="545169"/>
          </a:xfrm>
        </p:spPr>
        <p:txBody>
          <a:bodyPr>
            <a:normAutofit/>
          </a:bodyPr>
          <a:lstStyle/>
          <a:p>
            <a:r>
              <a:rPr lang="en-GB" sz="2400" dirty="0" err="1"/>
              <a:t>Proiectii</a:t>
            </a:r>
            <a:r>
              <a:rPr lang="en-GB" sz="2400" dirty="0"/>
              <a:t> </a:t>
            </a:r>
            <a:r>
              <a:rPr lang="en-GB" sz="2400" dirty="0" err="1"/>
              <a:t>financiare</a:t>
            </a: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112469" y="5204460"/>
            <a:ext cx="2952750" cy="1653540"/>
          </a:xfrm>
          <a:prstGeom prst="rect">
            <a:avLst/>
          </a:prstGeom>
        </p:spPr>
      </p:pic>
    </p:spTree>
    <p:extLst>
      <p:ext uri="{BB962C8B-B14F-4D97-AF65-F5344CB8AC3E}">
        <p14:creationId xmlns:p14="http://schemas.microsoft.com/office/powerpoint/2010/main" val="3692775460"/>
      </p:ext>
    </p:extLst>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5462" y="961071"/>
            <a:ext cx="11734800" cy="5581619"/>
          </a:xfrm>
        </p:spPr>
        <p:txBody>
          <a:bodyPr>
            <a:normAutofit/>
          </a:bodyPr>
          <a:lstStyle/>
          <a:p>
            <a:pPr algn="just"/>
            <a:r>
              <a:rPr lang="vi-VN" sz="2000" dirty="0"/>
              <a:t>Valoarea totală a investiţiei include totalul costurilor eligibile şi </a:t>
            </a:r>
            <a:r>
              <a:rPr lang="vi-VN" sz="2000" dirty="0" smtClean="0"/>
              <a:t>neeligibile</a:t>
            </a:r>
            <a:r>
              <a:rPr lang="vi-VN" sz="2000" dirty="0"/>
              <a:t>.</a:t>
            </a:r>
          </a:p>
          <a:p>
            <a:pPr algn="just"/>
            <a:r>
              <a:rPr lang="vi-VN" sz="2000" dirty="0"/>
              <a:t>Veniturile si costurile proiectului vor fi fara TVA, daca TVA-ul nu este recuperabil</a:t>
            </a:r>
          </a:p>
          <a:p>
            <a:pPr algn="just"/>
            <a:r>
              <a:rPr lang="vi-VN" sz="2000" dirty="0"/>
              <a:t>Analiza financiară se realizeaza pe baza a doua scenarii tehnico-economice de implementare a </a:t>
            </a:r>
            <a:r>
              <a:rPr lang="vi-VN" sz="2000" dirty="0" smtClean="0"/>
              <a:t>Proiectului,</a:t>
            </a:r>
            <a:r>
              <a:rPr lang="en-US" sz="2000" dirty="0" smtClean="0"/>
              <a:t> </a:t>
            </a:r>
            <a:r>
              <a:rPr lang="vi-VN" sz="2000" dirty="0" smtClean="0"/>
              <a:t>care </a:t>
            </a:r>
            <a:r>
              <a:rPr lang="vi-VN" sz="2000" dirty="0"/>
              <a:t>reprezintă alternative investiţionale dimensionate valoric.</a:t>
            </a:r>
          </a:p>
          <a:p>
            <a:pPr algn="just"/>
            <a:r>
              <a:rPr lang="vi-VN" sz="2000" dirty="0"/>
              <a:t>Pe perioada de implementare a Proiectului nu sunt generate venituri corespunzătoare perioadei de operare </a:t>
            </a:r>
            <a:r>
              <a:rPr lang="vi-VN" sz="2000" dirty="0" smtClean="0"/>
              <a:t>a</a:t>
            </a:r>
            <a:r>
              <a:rPr lang="en-US" sz="2000" dirty="0" smtClean="0"/>
              <a:t> </a:t>
            </a:r>
            <a:r>
              <a:rPr lang="vi-VN" sz="2000" dirty="0" smtClean="0"/>
              <a:t>Proiectului;</a:t>
            </a:r>
            <a:endParaRPr lang="en-US" sz="2000" dirty="0" smtClean="0"/>
          </a:p>
          <a:p>
            <a:pPr algn="just"/>
            <a:r>
              <a:rPr lang="vi-VN" sz="2000" dirty="0"/>
              <a:t>Estimările se realizeaza în lei</a:t>
            </a:r>
            <a:r>
              <a:rPr lang="vi-VN" sz="2000" dirty="0" smtClean="0"/>
              <a:t>.</a:t>
            </a:r>
            <a:endParaRPr lang="en-US" sz="2000" dirty="0" smtClean="0"/>
          </a:p>
          <a:p>
            <a:pPr algn="just"/>
            <a:endParaRPr lang="en-GB" sz="2000" dirty="0"/>
          </a:p>
        </p:txBody>
      </p:sp>
      <p:sp>
        <p:nvSpPr>
          <p:cNvPr id="3" name="Title 2"/>
          <p:cNvSpPr>
            <a:spLocks noGrp="1"/>
          </p:cNvSpPr>
          <p:nvPr>
            <p:ph type="title"/>
          </p:nvPr>
        </p:nvSpPr>
        <p:spPr>
          <a:xfrm>
            <a:off x="183931" y="227342"/>
            <a:ext cx="10972800" cy="482107"/>
          </a:xfrm>
        </p:spPr>
        <p:txBody>
          <a:bodyPr>
            <a:normAutofit/>
          </a:bodyPr>
          <a:lstStyle/>
          <a:p>
            <a:r>
              <a:rPr lang="en-GB" sz="2400" dirty="0" err="1"/>
              <a:t>Proiectii</a:t>
            </a:r>
            <a:r>
              <a:rPr lang="en-GB" sz="2400" dirty="0"/>
              <a:t> </a:t>
            </a:r>
            <a:r>
              <a:rPr lang="en-GB" sz="2400" dirty="0" err="1"/>
              <a:t>financiare</a:t>
            </a: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41779" y="2828458"/>
            <a:ext cx="4811439" cy="3868397"/>
          </a:xfrm>
          <a:prstGeom prst="rect">
            <a:avLst/>
          </a:prstGeom>
        </p:spPr>
      </p:pic>
    </p:spTree>
    <p:extLst>
      <p:ext uri="{BB962C8B-B14F-4D97-AF65-F5344CB8AC3E}">
        <p14:creationId xmlns:p14="http://schemas.microsoft.com/office/powerpoint/2010/main" val="850799255"/>
      </p:ext>
    </p:extLst>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52399" y="1039899"/>
            <a:ext cx="11892455" cy="5550087"/>
          </a:xfrm>
        </p:spPr>
        <p:txBody>
          <a:bodyPr>
            <a:normAutofit/>
          </a:bodyPr>
          <a:lstStyle/>
          <a:p>
            <a:pPr marL="109728" indent="0" algn="just">
              <a:buNone/>
            </a:pPr>
            <a:r>
              <a:rPr lang="vi-VN" sz="2000" dirty="0"/>
              <a:t>1. </a:t>
            </a:r>
            <a:r>
              <a:rPr lang="vi-VN" sz="2000" b="1" dirty="0"/>
              <a:t>Valoarea Netă Actualizată </a:t>
            </a:r>
            <a:r>
              <a:rPr lang="vi-VN" sz="2000" dirty="0"/>
              <a:t>(VNA) reprezintăvaloarea actualizată a fluxului de numerar cumulat </a:t>
            </a:r>
            <a:r>
              <a:rPr lang="vi-VN" sz="2000" dirty="0" smtClean="0"/>
              <a:t>pentru</a:t>
            </a:r>
            <a:r>
              <a:rPr lang="en-US" sz="2000" dirty="0" smtClean="0"/>
              <a:t> </a:t>
            </a:r>
            <a:r>
              <a:rPr lang="vi-VN" sz="2000" dirty="0" smtClean="0"/>
              <a:t>o </a:t>
            </a:r>
            <a:r>
              <a:rPr lang="vi-VN" sz="2000" dirty="0"/>
              <a:t>investiţie (suma fluxurilor de numerar anuale actualizate pentru un proiect). Este o valoare </a:t>
            </a:r>
            <a:r>
              <a:rPr lang="vi-VN" sz="2000" dirty="0" smtClean="0"/>
              <a:t>unică,</a:t>
            </a:r>
            <a:r>
              <a:rPr lang="en-US" sz="2000" dirty="0" smtClean="0"/>
              <a:t> </a:t>
            </a:r>
            <a:r>
              <a:rPr lang="vi-VN" sz="2000" dirty="0" smtClean="0"/>
              <a:t>exprimată </a:t>
            </a:r>
            <a:r>
              <a:rPr lang="vi-VN" sz="2000" dirty="0"/>
              <a:t>în unităţi monetare.</a:t>
            </a:r>
          </a:p>
          <a:p>
            <a:pPr algn="just"/>
            <a:r>
              <a:rPr lang="vi-VN" sz="2000" dirty="0"/>
              <a:t>În mod obişnuit soldul fluxului de numerar în primii ani este negativ şi devine pozitiv după câţiva ani.</a:t>
            </a:r>
          </a:p>
          <a:p>
            <a:pPr algn="just"/>
            <a:r>
              <a:rPr lang="vi-VN" sz="2000" dirty="0"/>
              <a:t>VNA pozitivă însemnă că proiectul generează un beneficiu net şi este dezirabil.</a:t>
            </a:r>
          </a:p>
          <a:p>
            <a:pPr algn="just"/>
            <a:r>
              <a:rPr lang="vi-VN" sz="2000" dirty="0"/>
              <a:t>Valoarea VNA depinde de rata de actualizare utilizată.</a:t>
            </a:r>
          </a:p>
          <a:p>
            <a:pPr algn="just"/>
            <a:r>
              <a:rPr lang="vi-VN" sz="2000" dirty="0"/>
              <a:t>Un proiect poate avea VNA pozitiv pentru o rată de actualizare mică şi un VNA negativ pentru o rată </a:t>
            </a:r>
            <a:r>
              <a:rPr lang="vi-VN" sz="2000" dirty="0" smtClean="0"/>
              <a:t>de</a:t>
            </a:r>
            <a:r>
              <a:rPr lang="en-US" sz="2000" dirty="0" smtClean="0"/>
              <a:t> </a:t>
            </a:r>
            <a:r>
              <a:rPr lang="vi-VN" sz="2000" dirty="0" smtClean="0"/>
              <a:t>actualizare </a:t>
            </a:r>
            <a:r>
              <a:rPr lang="vi-VN" sz="2000" dirty="0"/>
              <a:t>mai mare. Acesta este principalul dezavantaj al utilizării VNA şi din acest motiv se </a:t>
            </a:r>
            <a:r>
              <a:rPr lang="vi-VN" sz="2000" dirty="0" smtClean="0"/>
              <a:t>utilizează</a:t>
            </a:r>
            <a:r>
              <a:rPr lang="en-US" sz="2000" dirty="0" smtClean="0"/>
              <a:t> </a:t>
            </a:r>
            <a:r>
              <a:rPr lang="vi-VN" sz="2000" dirty="0" smtClean="0"/>
              <a:t>împreuna </a:t>
            </a:r>
            <a:r>
              <a:rPr lang="vi-VN" sz="2000" dirty="0"/>
              <a:t>cu ceilalţi indicatori ai ACB, RIR şi raportul </a:t>
            </a:r>
            <a:r>
              <a:rPr lang="vi-VN" sz="2000" dirty="0" smtClean="0"/>
              <a:t>B/C</a:t>
            </a:r>
            <a:r>
              <a:rPr lang="en-US" sz="2000" dirty="0" smtClean="0"/>
              <a:t>.</a:t>
            </a:r>
          </a:p>
          <a:p>
            <a:pPr algn="just"/>
            <a:endParaRPr lang="en-GB" sz="2000" dirty="0"/>
          </a:p>
        </p:txBody>
      </p:sp>
      <p:sp>
        <p:nvSpPr>
          <p:cNvPr id="3" name="Title 2"/>
          <p:cNvSpPr>
            <a:spLocks noGrp="1"/>
          </p:cNvSpPr>
          <p:nvPr>
            <p:ph type="title"/>
          </p:nvPr>
        </p:nvSpPr>
        <p:spPr>
          <a:xfrm>
            <a:off x="168166" y="180045"/>
            <a:ext cx="10972800" cy="671293"/>
          </a:xfrm>
        </p:spPr>
        <p:txBody>
          <a:bodyPr>
            <a:normAutofit/>
          </a:bodyPr>
          <a:lstStyle/>
          <a:p>
            <a:r>
              <a:rPr lang="en-GB" sz="2400" i="1" dirty="0" err="1"/>
              <a:t>Indicatorii</a:t>
            </a:r>
            <a:r>
              <a:rPr lang="en-GB" sz="2400" i="1" dirty="0"/>
              <a:t> </a:t>
            </a:r>
            <a:r>
              <a:rPr lang="en-GB" sz="2400" i="1" dirty="0" err="1"/>
              <a:t>proiectului</a:t>
            </a: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302391" y="4682029"/>
            <a:ext cx="4742464" cy="2240305"/>
          </a:xfrm>
          <a:prstGeom prst="rect">
            <a:avLst/>
          </a:prstGeom>
        </p:spPr>
      </p:pic>
    </p:spTree>
    <p:extLst>
      <p:ext uri="{BB962C8B-B14F-4D97-AF65-F5344CB8AC3E}">
        <p14:creationId xmlns:p14="http://schemas.microsoft.com/office/powerpoint/2010/main" val="3285559848"/>
      </p:ext>
    </p:extLst>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68166" y="204326"/>
            <a:ext cx="11908220" cy="6243771"/>
          </a:xfrm>
        </p:spPr>
        <p:txBody>
          <a:bodyPr>
            <a:normAutofit/>
          </a:bodyPr>
          <a:lstStyle/>
          <a:p>
            <a:pPr marL="109728" indent="0" algn="just">
              <a:buNone/>
            </a:pPr>
            <a:r>
              <a:rPr lang="vi-VN" sz="2000" dirty="0">
                <a:latin typeface="Times New Roman"/>
              </a:rPr>
              <a:t>2. </a:t>
            </a:r>
            <a:r>
              <a:rPr lang="vi-VN" sz="2000" b="1" dirty="0">
                <a:latin typeface="TimesNewRomanPS-BoldMT"/>
              </a:rPr>
              <a:t>Rata internă de rentabilitate </a:t>
            </a:r>
            <a:r>
              <a:rPr lang="vi-VN" sz="2000" dirty="0">
                <a:latin typeface="Times New Roman"/>
              </a:rPr>
              <a:t>(RIR</a:t>
            </a:r>
            <a:r>
              <a:rPr lang="vi-VN" sz="2000" dirty="0">
                <a:latin typeface="TimesNewRomanPSMT"/>
              </a:rPr>
              <a:t>) reprezintă acea rată de actualizare care aduce la zero valoarea </a:t>
            </a:r>
            <a:r>
              <a:rPr lang="vi-VN" sz="2000" dirty="0" smtClean="0">
                <a:latin typeface="TimesNewRomanPSMT"/>
              </a:rPr>
              <a:t>netă</a:t>
            </a:r>
            <a:r>
              <a:rPr lang="en-US" sz="2000" dirty="0" smtClean="0"/>
              <a:t> </a:t>
            </a:r>
            <a:r>
              <a:rPr lang="vi-VN" sz="2000" dirty="0" smtClean="0">
                <a:latin typeface="TimesNewRomanPSMT"/>
              </a:rPr>
              <a:t>actualizată </a:t>
            </a:r>
            <a:r>
              <a:rPr lang="vi-VN" sz="2000" dirty="0">
                <a:latin typeface="TimesNewRomanPSMT"/>
              </a:rPr>
              <a:t>a fluxurilor de costuri şi beneficii ale unei investiţii. Se exprimă în procente.</a:t>
            </a:r>
          </a:p>
          <a:p>
            <a:pPr algn="just"/>
            <a:r>
              <a:rPr lang="vi-VN" sz="2000" dirty="0">
                <a:latin typeface="TimesNewRomanPSMT"/>
              </a:rPr>
              <a:t>RIR este indicatorul eficienţei relative a investiţiei. În general RIR trebuie să fie mai m</a:t>
            </a:r>
            <a:r>
              <a:rPr lang="vi-VN" sz="2000" dirty="0">
                <a:latin typeface="Times New Roman"/>
              </a:rPr>
              <a:t>are decât rata </a:t>
            </a:r>
            <a:r>
              <a:rPr lang="vi-VN" sz="2000" dirty="0" smtClean="0">
                <a:latin typeface="Times New Roman"/>
              </a:rPr>
              <a:t>de</a:t>
            </a:r>
            <a:r>
              <a:rPr lang="en-US" sz="2000" dirty="0" smtClean="0"/>
              <a:t> </a:t>
            </a:r>
            <a:r>
              <a:rPr lang="vi-VN" sz="2000" dirty="0" smtClean="0">
                <a:latin typeface="TimesNewRomanPSMT"/>
              </a:rPr>
              <a:t>actualizare </a:t>
            </a:r>
            <a:r>
              <a:rPr lang="vi-VN" sz="2000" dirty="0">
                <a:latin typeface="TimesNewRomanPSMT"/>
              </a:rPr>
              <a:t>pentru ca un proiect să fie dezirabil.Sunt cazuri când acest indicator nu se poate calcula (</a:t>
            </a:r>
            <a:r>
              <a:rPr lang="vi-VN" sz="2000" dirty="0" smtClean="0">
                <a:latin typeface="TimesNewRomanPSMT"/>
              </a:rPr>
              <a:t>proiect</a:t>
            </a:r>
            <a:r>
              <a:rPr lang="en-US" sz="2000" dirty="0" smtClean="0"/>
              <a:t> </a:t>
            </a:r>
            <a:r>
              <a:rPr lang="en-GB" sz="2000" dirty="0" err="1" smtClean="0"/>
              <a:t>numai</a:t>
            </a:r>
            <a:r>
              <a:rPr lang="en-GB" sz="2000" dirty="0" smtClean="0"/>
              <a:t> </a:t>
            </a:r>
            <a:r>
              <a:rPr lang="en-GB" sz="2000" dirty="0"/>
              <a:t>cu </a:t>
            </a:r>
            <a:r>
              <a:rPr lang="en-GB" sz="2000" dirty="0" err="1"/>
              <a:t>fluxuri</a:t>
            </a:r>
            <a:r>
              <a:rPr lang="en-GB" sz="2000" dirty="0"/>
              <a:t> negative, de ex. un </a:t>
            </a:r>
            <a:r>
              <a:rPr lang="en-GB" sz="2000" dirty="0" err="1"/>
              <a:t>proiect</a:t>
            </a:r>
            <a:r>
              <a:rPr lang="en-GB" sz="2000" dirty="0"/>
              <a:t> de </a:t>
            </a:r>
            <a:r>
              <a:rPr lang="en-GB" sz="2000" dirty="0" err="1"/>
              <a:t>investiţie</a:t>
            </a:r>
            <a:r>
              <a:rPr lang="en-GB" sz="2000" dirty="0"/>
              <a:t> </a:t>
            </a:r>
            <a:r>
              <a:rPr lang="en-GB" sz="2000" dirty="0" err="1"/>
              <a:t>pentru</a:t>
            </a:r>
            <a:r>
              <a:rPr lang="en-GB" sz="2000" dirty="0"/>
              <a:t> un drum </a:t>
            </a:r>
            <a:r>
              <a:rPr lang="en-GB" sz="2000" dirty="0" err="1"/>
              <a:t>judeţean</a:t>
            </a:r>
            <a:r>
              <a:rPr lang="en-GB" sz="2000" dirty="0"/>
              <a:t>, </a:t>
            </a:r>
            <a:r>
              <a:rPr lang="en-GB" sz="2000" dirty="0" err="1"/>
              <a:t>unde</a:t>
            </a:r>
            <a:r>
              <a:rPr lang="en-GB" sz="2000" dirty="0"/>
              <a:t> </a:t>
            </a:r>
            <a:r>
              <a:rPr lang="en-GB" sz="2000" dirty="0" err="1"/>
              <a:t>fluxurile</a:t>
            </a:r>
            <a:r>
              <a:rPr lang="en-GB" sz="2000" dirty="0"/>
              <a:t> </a:t>
            </a:r>
            <a:r>
              <a:rPr lang="en-GB" sz="2000" dirty="0" err="1" smtClean="0"/>
              <a:t>financiare</a:t>
            </a:r>
            <a:r>
              <a:rPr lang="en-GB" sz="2000" dirty="0" smtClean="0"/>
              <a:t> </a:t>
            </a:r>
            <a:r>
              <a:rPr lang="en-GB" sz="2000" dirty="0" err="1" smtClean="0"/>
              <a:t>sunt</a:t>
            </a:r>
            <a:r>
              <a:rPr lang="en-GB" sz="2000" dirty="0" smtClean="0"/>
              <a:t> </a:t>
            </a:r>
            <a:r>
              <a:rPr lang="en-GB" sz="2000" dirty="0" err="1"/>
              <a:t>numai</a:t>
            </a:r>
            <a:r>
              <a:rPr lang="en-GB" sz="2000" dirty="0"/>
              <a:t> negative) </a:t>
            </a:r>
            <a:r>
              <a:rPr lang="en-GB" sz="2000" dirty="0" err="1"/>
              <a:t>sau</a:t>
            </a:r>
            <a:r>
              <a:rPr lang="en-GB" sz="2000" dirty="0"/>
              <a:t> </a:t>
            </a:r>
            <a:r>
              <a:rPr lang="en-GB" sz="2000" dirty="0" err="1"/>
              <a:t>când</a:t>
            </a:r>
            <a:r>
              <a:rPr lang="en-GB" sz="2000" dirty="0"/>
              <a:t> un </a:t>
            </a:r>
            <a:r>
              <a:rPr lang="en-GB" sz="2000" dirty="0" err="1"/>
              <a:t>proiect</a:t>
            </a:r>
            <a:r>
              <a:rPr lang="en-GB" sz="2000" dirty="0"/>
              <a:t> are RIR multiple (</a:t>
            </a:r>
            <a:r>
              <a:rPr lang="en-GB" sz="2000" dirty="0" err="1"/>
              <a:t>proiecte</a:t>
            </a:r>
            <a:r>
              <a:rPr lang="en-GB" sz="2000" dirty="0"/>
              <a:t> </a:t>
            </a:r>
            <a:r>
              <a:rPr lang="en-GB" sz="2000" dirty="0" err="1"/>
              <a:t>unde</a:t>
            </a:r>
            <a:r>
              <a:rPr lang="en-GB" sz="2000" dirty="0"/>
              <a:t> </a:t>
            </a:r>
            <a:r>
              <a:rPr lang="en-GB" sz="2000" dirty="0" err="1"/>
              <a:t>veniturile</a:t>
            </a:r>
            <a:r>
              <a:rPr lang="en-GB" sz="2000" dirty="0"/>
              <a:t> se </a:t>
            </a:r>
            <a:r>
              <a:rPr lang="en-GB" sz="2000" dirty="0" err="1"/>
              <a:t>reinvestesc</a:t>
            </a:r>
            <a:r>
              <a:rPr lang="en-GB" sz="2000" dirty="0"/>
              <a:t>, cum </a:t>
            </a:r>
            <a:r>
              <a:rPr lang="en-GB" sz="2000" dirty="0" err="1" smtClean="0"/>
              <a:t>ar</a:t>
            </a:r>
            <a:r>
              <a:rPr lang="en-GB" sz="2000" dirty="0" smtClean="0"/>
              <a:t> </a:t>
            </a:r>
            <a:r>
              <a:rPr lang="vi-VN" sz="2000" dirty="0" smtClean="0">
                <a:latin typeface="TimesNewRomanPSMT"/>
              </a:rPr>
              <a:t>fi </a:t>
            </a:r>
            <a:r>
              <a:rPr lang="vi-VN" sz="2000" dirty="0">
                <a:latin typeface="TimesNewRomanPSMT"/>
              </a:rPr>
              <a:t>proiect pentru un depozit ecologic de deşeuri pentru care orizontul de analiză este dat de </a:t>
            </a:r>
            <a:r>
              <a:rPr lang="vi-VN" sz="2000" dirty="0" smtClean="0">
                <a:latin typeface="TimesNewRomanPSMT"/>
              </a:rPr>
              <a:t>capacitatea</a:t>
            </a:r>
            <a:r>
              <a:rPr lang="en-US" sz="2000" dirty="0" smtClean="0"/>
              <a:t> </a:t>
            </a:r>
            <a:r>
              <a:rPr lang="en-GB" sz="2000" dirty="0" err="1" smtClean="0"/>
              <a:t>depozitului</a:t>
            </a:r>
            <a:r>
              <a:rPr lang="en-GB" sz="2000" dirty="0" smtClean="0"/>
              <a:t> </a:t>
            </a:r>
            <a:r>
              <a:rPr lang="en-GB" sz="2000" dirty="0"/>
              <a:t>–de ex. 30 </a:t>
            </a:r>
            <a:r>
              <a:rPr lang="en-GB" sz="2000" dirty="0" err="1" smtClean="0"/>
              <a:t>ani</a:t>
            </a:r>
            <a:r>
              <a:rPr lang="vi-VN" sz="2000" dirty="0"/>
              <a:t>–dar din 5 în 5 ani sunt necesare investiţii pentru închiderea unei celule </a:t>
            </a:r>
            <a:r>
              <a:rPr lang="vi-VN" sz="2000" dirty="0" smtClean="0"/>
              <a:t>şi</a:t>
            </a:r>
            <a:r>
              <a:rPr lang="en-US" sz="2000" dirty="0" smtClean="0"/>
              <a:t> </a:t>
            </a:r>
            <a:r>
              <a:rPr lang="vi-VN" sz="2000" dirty="0" smtClean="0"/>
              <a:t>construcţia </a:t>
            </a:r>
            <a:r>
              <a:rPr lang="vi-VN" sz="2000" dirty="0"/>
              <a:t>următoarei).</a:t>
            </a:r>
          </a:p>
          <a:p>
            <a:pPr algn="just"/>
            <a:r>
              <a:rPr lang="vi-VN" sz="2000" dirty="0"/>
              <a:t>Din acest motiv şi RIR se utilizează împreună cu împreuna cu ceilalţiind icatori ai ACB, VNA şi </a:t>
            </a:r>
            <a:r>
              <a:rPr lang="vi-VN" sz="2000" dirty="0" smtClean="0"/>
              <a:t>raportul</a:t>
            </a:r>
            <a:r>
              <a:rPr lang="en-US" sz="2000" dirty="0" smtClean="0"/>
              <a:t> </a:t>
            </a:r>
            <a:r>
              <a:rPr lang="vi-VN" sz="2000" dirty="0" smtClean="0"/>
              <a:t>B/C</a:t>
            </a:r>
            <a:r>
              <a:rPr lang="en-US" sz="2000" dirty="0" smtClean="0"/>
              <a:t>.</a:t>
            </a:r>
          </a:p>
          <a:p>
            <a:pPr algn="just"/>
            <a:endParaRPr lang="en-GB" sz="20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90553" y="3604555"/>
            <a:ext cx="5008334" cy="3032728"/>
          </a:xfrm>
          <a:prstGeom prst="rect">
            <a:avLst/>
          </a:prstGeom>
        </p:spPr>
      </p:pic>
    </p:spTree>
    <p:extLst>
      <p:ext uri="{BB962C8B-B14F-4D97-AF65-F5344CB8AC3E}">
        <p14:creationId xmlns:p14="http://schemas.microsoft.com/office/powerpoint/2010/main" val="2405844115"/>
      </p:ext>
    </p:extLst>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6633" y="235857"/>
            <a:ext cx="11923987" cy="6622143"/>
          </a:xfrm>
        </p:spPr>
        <p:txBody>
          <a:bodyPr>
            <a:normAutofit/>
          </a:bodyPr>
          <a:lstStyle/>
          <a:p>
            <a:pPr marL="109728" indent="0" algn="just">
              <a:buNone/>
            </a:pPr>
            <a:r>
              <a:rPr lang="vi-VN" sz="2000" b="1" dirty="0">
                <a:latin typeface="Times New Roman"/>
              </a:rPr>
              <a:t>3. Raportul </a:t>
            </a:r>
            <a:r>
              <a:rPr lang="vi-VN" sz="2000" b="1" dirty="0" smtClean="0">
                <a:latin typeface="Times New Roman"/>
              </a:rPr>
              <a:t>Beneficiu/ </a:t>
            </a:r>
            <a:r>
              <a:rPr lang="vi-VN" sz="2000" b="1" dirty="0">
                <a:latin typeface="Times New Roman"/>
              </a:rPr>
              <a:t>Cost </a:t>
            </a:r>
            <a:r>
              <a:rPr lang="vi-VN" sz="2000" dirty="0">
                <a:latin typeface="TimesNewRomanPSMT"/>
              </a:rPr>
              <a:t>(B/C) se calculează ca raportul dintre suma beneficiilor actualizate şi </a:t>
            </a:r>
            <a:r>
              <a:rPr lang="vi-VN" sz="2000" dirty="0" smtClean="0">
                <a:latin typeface="TimesNewRomanPSMT"/>
              </a:rPr>
              <a:t>suma</a:t>
            </a:r>
            <a:r>
              <a:rPr lang="en-US" sz="2000" dirty="0" smtClean="0"/>
              <a:t> </a:t>
            </a:r>
            <a:r>
              <a:rPr lang="en-GB" sz="2000" dirty="0" err="1" smtClean="0"/>
              <a:t>costurilor</a:t>
            </a:r>
            <a:r>
              <a:rPr lang="en-GB" sz="2000" dirty="0" smtClean="0"/>
              <a:t> </a:t>
            </a:r>
            <a:r>
              <a:rPr lang="en-GB" sz="2000" dirty="0" err="1"/>
              <a:t>actualizate</a:t>
            </a:r>
            <a:r>
              <a:rPr lang="en-GB" sz="2000" dirty="0"/>
              <a:t>.</a:t>
            </a:r>
          </a:p>
          <a:p>
            <a:pPr algn="just"/>
            <a:r>
              <a:rPr lang="vi-VN" sz="2000" dirty="0">
                <a:latin typeface="TimesNewRomanPSMT"/>
              </a:rPr>
              <a:t>Este un număr, fără unitate de măsură (un raport</a:t>
            </a:r>
            <a:r>
              <a:rPr lang="vi-VN" sz="2000" dirty="0" smtClean="0">
                <a:latin typeface="TimesNewRomanPSMT"/>
              </a:rPr>
              <a:t>).</a:t>
            </a:r>
            <a:r>
              <a:rPr lang="vi-VN" sz="2000" dirty="0">
                <a:latin typeface="TimesNewRomanPSMT"/>
              </a:rPr>
              <a:t> In cazul in care B/C este supraunitar, proiectul este corespunzător, deoarece beneficiile </a:t>
            </a:r>
            <a:r>
              <a:rPr lang="vi-VN" sz="2000" dirty="0" smtClean="0">
                <a:latin typeface="TimesNewRomanPSMT"/>
              </a:rPr>
              <a:t>proiectului</a:t>
            </a:r>
            <a:r>
              <a:rPr lang="en-US" sz="2000" dirty="0" smtClean="0"/>
              <a:t> </a:t>
            </a:r>
            <a:r>
              <a:rPr lang="vi-VN" sz="2000" dirty="0" smtClean="0">
                <a:latin typeface="TimesNewRomanPSMT"/>
              </a:rPr>
              <a:t>depăşesc </a:t>
            </a:r>
            <a:r>
              <a:rPr lang="vi-VN" sz="2000" dirty="0">
                <a:latin typeface="TimesNewRomanPSMT"/>
              </a:rPr>
              <a:t>costurile acestuia</a:t>
            </a:r>
          </a:p>
          <a:p>
            <a:pPr marL="109728" indent="0" algn="just">
              <a:buNone/>
            </a:pPr>
            <a:endParaRPr lang="it-IT" sz="2000" b="1" dirty="0" smtClean="0"/>
          </a:p>
          <a:p>
            <a:pPr marL="109728" indent="0" algn="just">
              <a:buNone/>
            </a:pPr>
            <a:r>
              <a:rPr lang="it-IT" sz="2000" b="1" dirty="0" smtClean="0"/>
              <a:t>4</a:t>
            </a:r>
            <a:r>
              <a:rPr lang="it-IT" sz="2000" b="1" dirty="0"/>
              <a:t>. Indicatorii analizei financiare (VFNA, RIRF şi B/C financiar)</a:t>
            </a:r>
          </a:p>
          <a:p>
            <a:pPr algn="just"/>
            <a:r>
              <a:rPr lang="en-GB" sz="2000" dirty="0" err="1"/>
              <a:t>Indicatorii</a:t>
            </a:r>
            <a:r>
              <a:rPr lang="en-GB" sz="2000" dirty="0"/>
              <a:t> </a:t>
            </a:r>
            <a:r>
              <a:rPr lang="en-GB" sz="2000" dirty="0" err="1"/>
              <a:t>analizei</a:t>
            </a:r>
            <a:r>
              <a:rPr lang="en-GB" sz="2000" dirty="0"/>
              <a:t> </a:t>
            </a:r>
            <a:r>
              <a:rPr lang="en-GB" sz="2000" dirty="0" err="1"/>
              <a:t>financiare</a:t>
            </a:r>
            <a:r>
              <a:rPr lang="en-GB" sz="2000" dirty="0"/>
              <a:t> </a:t>
            </a:r>
            <a:r>
              <a:rPr lang="en-GB" sz="2000" dirty="0" err="1"/>
              <a:t>sunt</a:t>
            </a:r>
            <a:r>
              <a:rPr lang="en-GB" sz="2000" dirty="0"/>
              <a:t> </a:t>
            </a:r>
            <a:r>
              <a:rPr lang="en-GB" sz="2000" dirty="0" err="1"/>
              <a:t>determinaţi</a:t>
            </a:r>
            <a:r>
              <a:rPr lang="en-GB" sz="2000" dirty="0"/>
              <a:t> </a:t>
            </a:r>
            <a:r>
              <a:rPr lang="en-GB" sz="2000" dirty="0" err="1"/>
              <a:t>pe</a:t>
            </a:r>
            <a:r>
              <a:rPr lang="en-GB" sz="2000" dirty="0"/>
              <a:t> </a:t>
            </a:r>
            <a:r>
              <a:rPr lang="en-GB" sz="2000" dirty="0" err="1"/>
              <a:t>baza</a:t>
            </a:r>
            <a:r>
              <a:rPr lang="en-GB" sz="2000" dirty="0"/>
              <a:t> </a:t>
            </a:r>
            <a:r>
              <a:rPr lang="en-GB" sz="2000" dirty="0" err="1"/>
              <a:t>fluxurilor</a:t>
            </a:r>
            <a:r>
              <a:rPr lang="en-GB" sz="2000" dirty="0"/>
              <a:t> </a:t>
            </a:r>
            <a:r>
              <a:rPr lang="en-GB" sz="2000" dirty="0" err="1"/>
              <a:t>financiare</a:t>
            </a:r>
            <a:r>
              <a:rPr lang="en-GB" sz="2000" dirty="0"/>
              <a:t> ale </a:t>
            </a:r>
            <a:r>
              <a:rPr lang="en-GB" sz="2000" dirty="0" err="1"/>
              <a:t>proiectului</a:t>
            </a:r>
            <a:r>
              <a:rPr lang="en-GB" sz="2000" dirty="0"/>
              <a:t>.</a:t>
            </a:r>
          </a:p>
          <a:p>
            <a:pPr algn="just"/>
            <a:r>
              <a:rPr lang="vi-VN" sz="2000" dirty="0">
                <a:latin typeface="TimesNewRomanPSMT"/>
              </a:rPr>
              <a:t>Ei exprimă profitabilitatea proiectului.</a:t>
            </a:r>
          </a:p>
          <a:p>
            <a:pPr algn="just"/>
            <a:r>
              <a:rPr lang="vi-VN" sz="2000" dirty="0">
                <a:latin typeface="TimesNewRomanPSMT"/>
              </a:rPr>
              <a:t>Valoarea financiară netă actualizată (VFNA) pozitiv, calculat utilizând o rată de actualizare egală cu </a:t>
            </a:r>
            <a:r>
              <a:rPr lang="vi-VN" sz="2000" dirty="0" smtClean="0">
                <a:latin typeface="TimesNewRomanPSMT"/>
              </a:rPr>
              <a:t>costul</a:t>
            </a:r>
            <a:r>
              <a:rPr lang="en-US" sz="2000" dirty="0" smtClean="0"/>
              <a:t> </a:t>
            </a:r>
            <a:r>
              <a:rPr lang="it-IT" sz="2000" dirty="0" smtClean="0"/>
              <a:t>mediu </a:t>
            </a:r>
            <a:r>
              <a:rPr lang="it-IT" sz="2000" dirty="0"/>
              <a:t>ponderat al capitalului, arată un proiect profitabil financiar. Rata internă de rentabilitate </a:t>
            </a:r>
            <a:r>
              <a:rPr lang="it-IT" sz="2000" dirty="0" smtClean="0"/>
              <a:t>financiară </a:t>
            </a:r>
            <a:r>
              <a:rPr lang="vi-VN" sz="2000" dirty="0" smtClean="0">
                <a:latin typeface="TimesNewRomanPSMT"/>
              </a:rPr>
              <a:t>(RIRF</a:t>
            </a:r>
            <a:r>
              <a:rPr lang="vi-VN" sz="2000" dirty="0">
                <a:latin typeface="TimesNewRomanPSMT"/>
              </a:rPr>
              <a:t>) mai mare decât costul capitalului utilizat în finanţarea acestuia arată un proiect profitabil </a:t>
            </a:r>
            <a:r>
              <a:rPr lang="vi-VN" sz="2000" dirty="0" smtClean="0">
                <a:latin typeface="TimesNewRomanPSMT"/>
              </a:rPr>
              <a:t>financia</a:t>
            </a:r>
            <a:r>
              <a:rPr lang="vi-VN" sz="2000" dirty="0" smtClean="0">
                <a:latin typeface="Times New Roman"/>
              </a:rPr>
              <a:t>r</a:t>
            </a:r>
            <a:r>
              <a:rPr lang="en-US" sz="2000" dirty="0" smtClean="0"/>
              <a:t>.</a:t>
            </a:r>
          </a:p>
          <a:p>
            <a:pPr algn="just"/>
            <a:endParaRPr lang="en-GB" sz="20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62558" y="4016265"/>
            <a:ext cx="4652234" cy="2605251"/>
          </a:xfrm>
          <a:prstGeom prst="rect">
            <a:avLst/>
          </a:prstGeom>
        </p:spPr>
      </p:pic>
    </p:spTree>
    <p:extLst>
      <p:ext uri="{BB962C8B-B14F-4D97-AF65-F5344CB8AC3E}">
        <p14:creationId xmlns:p14="http://schemas.microsoft.com/office/powerpoint/2010/main" val="4022936720"/>
      </p:ext>
    </p:extLst>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68164" y="188561"/>
            <a:ext cx="11845159" cy="6480253"/>
          </a:xfrm>
        </p:spPr>
        <p:txBody>
          <a:bodyPr>
            <a:normAutofit/>
          </a:bodyPr>
          <a:lstStyle/>
          <a:p>
            <a:pPr algn="just"/>
            <a:r>
              <a:rPr lang="vi-VN" sz="2000" b="1" dirty="0"/>
              <a:t>5. Indicatorii profitabilităţii investiţiei (VFNA/C, RIRF/C)</a:t>
            </a:r>
          </a:p>
          <a:p>
            <a:pPr marL="109728" indent="0" algn="just">
              <a:buNone/>
            </a:pPr>
            <a:r>
              <a:rPr lang="vi-VN" sz="2000" dirty="0"/>
              <a:t>Aceşti indicatori sunt calculaţi luând în consideraţie toate costurile de investiţie ale proiectului, </a:t>
            </a:r>
            <a:r>
              <a:rPr lang="vi-VN" sz="2000" dirty="0" smtClean="0"/>
              <a:t>indiferent</a:t>
            </a:r>
            <a:r>
              <a:rPr lang="en-US" sz="2000" dirty="0" smtClean="0"/>
              <a:t> </a:t>
            </a:r>
            <a:r>
              <a:rPr lang="vi-VN" sz="2000" dirty="0" smtClean="0"/>
              <a:t>de </a:t>
            </a:r>
            <a:r>
              <a:rPr lang="vi-VN" sz="2000" dirty="0"/>
              <a:t>sursele de finanţare.Arată dacă proiectul are nevoie sau nu de finanţare nerambursabilă.</a:t>
            </a:r>
          </a:p>
          <a:p>
            <a:pPr algn="just"/>
            <a:r>
              <a:rPr lang="vi-VN" sz="2000" dirty="0"/>
              <a:t>Valori bune ale acestor indicatori (VFNA/C pozitiv şi RIRF/C mai mare decât rata de actualizare) arată </a:t>
            </a:r>
            <a:r>
              <a:rPr lang="vi-VN" sz="2000" dirty="0" smtClean="0"/>
              <a:t>că</a:t>
            </a:r>
            <a:r>
              <a:rPr lang="en-US" sz="2000" dirty="0" smtClean="0"/>
              <a:t> </a:t>
            </a:r>
            <a:r>
              <a:rPr lang="vi-VN" sz="2000" dirty="0" smtClean="0"/>
              <a:t>proiectul </a:t>
            </a:r>
            <a:r>
              <a:rPr lang="vi-VN" sz="2000" dirty="0"/>
              <a:t>este suficient de profitabil pentru a obţine o finanţare de la o bancă, atunci când rata </a:t>
            </a:r>
            <a:r>
              <a:rPr lang="vi-VN" sz="2000" dirty="0" smtClean="0"/>
              <a:t>de</a:t>
            </a:r>
            <a:r>
              <a:rPr lang="en-US" sz="2000" dirty="0" smtClean="0"/>
              <a:t> </a:t>
            </a:r>
            <a:r>
              <a:rPr lang="vi-VN" sz="2000" dirty="0" smtClean="0"/>
              <a:t>actualizare </a:t>
            </a:r>
            <a:r>
              <a:rPr lang="vi-VN" sz="2000" dirty="0"/>
              <a:t>reprezintă costul finanţării de pe piaţa bancară.</a:t>
            </a:r>
            <a:endParaRPr lang="en-GB" sz="2000" dirty="0"/>
          </a:p>
        </p:txBody>
      </p:sp>
      <p:grpSp>
        <p:nvGrpSpPr>
          <p:cNvPr id="7" name="Group 6"/>
          <p:cNvGrpSpPr/>
          <p:nvPr/>
        </p:nvGrpSpPr>
        <p:grpSpPr>
          <a:xfrm>
            <a:off x="204952" y="2665087"/>
            <a:ext cx="11698014" cy="4151144"/>
            <a:chOff x="1" y="2665087"/>
            <a:chExt cx="12191999" cy="4151144"/>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2665087"/>
              <a:ext cx="5880538" cy="2334898"/>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880539" y="4630796"/>
              <a:ext cx="6311461" cy="2185435"/>
            </a:xfrm>
            <a:prstGeom prst="rect">
              <a:avLst/>
            </a:prstGeom>
          </p:spPr>
        </p:pic>
      </p:grpSp>
    </p:spTree>
    <p:extLst>
      <p:ext uri="{BB962C8B-B14F-4D97-AF65-F5344CB8AC3E}">
        <p14:creationId xmlns:p14="http://schemas.microsoft.com/office/powerpoint/2010/main" val="1789007099"/>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317" y="0"/>
            <a:ext cx="12029090" cy="6338364"/>
          </a:xfrm>
        </p:spPr>
        <p:txBody>
          <a:bodyPr>
            <a:noAutofit/>
          </a:bodyPr>
          <a:lstStyle/>
          <a:p>
            <a:pPr marL="109728" indent="0" algn="just">
              <a:buNone/>
            </a:pPr>
            <a:r>
              <a:rPr lang="vi-VN" sz="2000" b="1" dirty="0"/>
              <a:t>6. Indicatorii profitabilităţii capitalului investit (VFNA/K, RIRF/K)</a:t>
            </a:r>
          </a:p>
          <a:p>
            <a:pPr algn="just"/>
            <a:r>
              <a:rPr lang="vi-VN" sz="2000" dirty="0"/>
              <a:t>Indicatori calculaţi considerând numai partea de capital ce revine promotorului proiectului, scăzând </a:t>
            </a:r>
            <a:r>
              <a:rPr lang="vi-VN" sz="2000" dirty="0" smtClean="0"/>
              <a:t>din</a:t>
            </a:r>
            <a:r>
              <a:rPr lang="en-US" sz="2000" dirty="0" smtClean="0"/>
              <a:t> </a:t>
            </a:r>
            <a:r>
              <a:rPr lang="vi-VN" sz="2000" dirty="0" smtClean="0"/>
              <a:t>valoarea </a:t>
            </a:r>
            <a:r>
              <a:rPr lang="vi-VN" sz="2000" dirty="0"/>
              <a:t>investiţiei contribuţia finantatorului (UE pentru finantari nerambursabile).</a:t>
            </a:r>
          </a:p>
          <a:p>
            <a:pPr algn="just"/>
            <a:r>
              <a:rPr lang="vi-VN" sz="2000" dirty="0"/>
              <a:t>Arată profitabilitatea proiectului în cazul în care o parte din valoarea investiţiei este acoperită de </a:t>
            </a:r>
            <a:r>
              <a:rPr lang="vi-VN" sz="2000" dirty="0" smtClean="0"/>
              <a:t>finanţarea</a:t>
            </a:r>
            <a:r>
              <a:rPr lang="en-US" sz="2000" dirty="0" smtClean="0"/>
              <a:t> </a:t>
            </a:r>
            <a:r>
              <a:rPr lang="vi-VN" sz="2000" dirty="0" smtClean="0"/>
              <a:t>nerambursabilă </a:t>
            </a:r>
            <a:r>
              <a:rPr lang="vi-VN" sz="2000" dirty="0"/>
              <a:t>şi presiunea asupra promotorului scade.</a:t>
            </a:r>
          </a:p>
          <a:p>
            <a:pPr algn="just"/>
            <a:r>
              <a:rPr lang="vi-VN" sz="2000" dirty="0"/>
              <a:t>În aceste condiţii, VFNA/K aproape de zero şi RIRF/K cu valori în jurul ratei de actualizare arată că</a:t>
            </a:r>
          </a:p>
          <a:p>
            <a:pPr marL="109728" indent="0" algn="just">
              <a:buNone/>
            </a:pPr>
            <a:r>
              <a:rPr lang="vi-VN" sz="2000" dirty="0"/>
              <a:t>proporţia de finanţare nerambursabilă este cea corectă.</a:t>
            </a:r>
          </a:p>
          <a:p>
            <a:pPr algn="just"/>
            <a:r>
              <a:rPr lang="vi-VN" sz="2000" dirty="0"/>
              <a:t>VFNA /K negativ şi RIRF /K mult mai mic decât rata de actualizare arată că proiectul are nevoie de </a:t>
            </a:r>
            <a:r>
              <a:rPr lang="vi-VN" sz="2000" dirty="0" smtClean="0"/>
              <a:t>o</a:t>
            </a:r>
            <a:r>
              <a:rPr lang="en-US" sz="2000" dirty="0" smtClean="0"/>
              <a:t> </a:t>
            </a:r>
            <a:r>
              <a:rPr lang="vi-VN" sz="2000" dirty="0" smtClean="0"/>
              <a:t>proporţie </a:t>
            </a:r>
            <a:r>
              <a:rPr lang="vi-VN" sz="2000" dirty="0"/>
              <a:t>mai mare de finanţare nerambursabilă şi nu poate fi acceptat decât la proiectele ne-generatoare devenit, sau la proiectele generatoare de venit în care cheltuielile eligibile au fost determinate prin </a:t>
            </a:r>
            <a:r>
              <a:rPr lang="vi-VN" sz="2000" dirty="0" smtClean="0"/>
              <a:t>metoda</a:t>
            </a:r>
            <a:r>
              <a:rPr lang="en-US" sz="2000" dirty="0" smtClean="0"/>
              <a:t> </a:t>
            </a:r>
            <a:r>
              <a:rPr lang="vi-VN" sz="2000" dirty="0" smtClean="0"/>
              <a:t>diferenţei </a:t>
            </a:r>
            <a:r>
              <a:rPr lang="vi-VN" sz="2000" dirty="0"/>
              <a:t>de finanţat.</a:t>
            </a:r>
          </a:p>
          <a:p>
            <a:pPr algn="just"/>
            <a:r>
              <a:rPr lang="vi-VN" sz="2000" dirty="0"/>
              <a:t>În cazul proiectelor de investiţii productive, o astfel de situaţie pune sub semnul întrebării </a:t>
            </a:r>
            <a:r>
              <a:rPr lang="vi-VN" sz="2000" dirty="0" smtClean="0"/>
              <a:t>sustenabilitatea</a:t>
            </a:r>
            <a:r>
              <a:rPr lang="en-US" sz="2000" dirty="0" smtClean="0"/>
              <a:t> </a:t>
            </a:r>
            <a:r>
              <a:rPr lang="vi-VN" sz="2000" dirty="0" smtClean="0"/>
              <a:t>financiară </a:t>
            </a:r>
            <a:r>
              <a:rPr lang="vi-VN" sz="2000" dirty="0"/>
              <a:t>a proiectului.</a:t>
            </a:r>
          </a:p>
          <a:p>
            <a:pPr algn="just"/>
            <a:r>
              <a:rPr lang="vi-VN" sz="2000" dirty="0"/>
              <a:t>Dacă </a:t>
            </a:r>
            <a:r>
              <a:rPr lang="vi-VN" sz="2000" dirty="0" smtClean="0"/>
              <a:t>RIRF/K</a:t>
            </a:r>
            <a:r>
              <a:rPr lang="vi-VN" sz="2000" dirty="0"/>
              <a:t>, deşi mai mic decât rata de actualizare, este în limitele profitabilităţii sectorului </a:t>
            </a:r>
            <a:r>
              <a:rPr lang="vi-VN" sz="2000" dirty="0" smtClean="0"/>
              <a:t>productiv</a:t>
            </a:r>
            <a:r>
              <a:rPr lang="en-US" sz="2000" dirty="0" smtClean="0"/>
              <a:t> </a:t>
            </a:r>
            <a:r>
              <a:rPr lang="vi-VN" sz="2000" dirty="0" smtClean="0"/>
              <a:t>pentru </a:t>
            </a:r>
            <a:r>
              <a:rPr lang="vi-VN" sz="2000" dirty="0"/>
              <a:t>care se propune investiţia, proiectul poate fi acceptat.În cazul în care VFNA/K pozitiv (mare) </a:t>
            </a:r>
            <a:r>
              <a:rPr lang="vi-VN" sz="2000" dirty="0" smtClean="0"/>
              <a:t>şi</a:t>
            </a:r>
            <a:r>
              <a:rPr lang="en-US" sz="2000" dirty="0" smtClean="0"/>
              <a:t> </a:t>
            </a:r>
            <a:r>
              <a:rPr lang="vi-VN" sz="2000" dirty="0" smtClean="0"/>
              <a:t>RIRF/K </a:t>
            </a:r>
            <a:r>
              <a:rPr lang="vi-VN" sz="2000" dirty="0"/>
              <a:t>mai mare decât rata de actualizare şi mai mare decât profitabilitatea medie a sectorului, </a:t>
            </a:r>
            <a:r>
              <a:rPr lang="vi-VN" sz="2000" dirty="0" smtClean="0"/>
              <a:t>putem</a:t>
            </a:r>
            <a:r>
              <a:rPr lang="en-US" sz="2000" dirty="0" smtClean="0"/>
              <a:t> </a:t>
            </a:r>
            <a:r>
              <a:rPr lang="vi-VN" sz="2000" dirty="0" smtClean="0"/>
              <a:t>considera </a:t>
            </a:r>
            <a:r>
              <a:rPr lang="vi-VN" sz="2000" dirty="0"/>
              <a:t>fie că ACB nu a fost corect elaborată, fie că proporţia de finanţare nerambursabilă este prea </a:t>
            </a:r>
            <a:r>
              <a:rPr lang="vi-VN" sz="2000" dirty="0" smtClean="0"/>
              <a:t>mare</a:t>
            </a:r>
            <a:r>
              <a:rPr lang="en-US" sz="2000" dirty="0" smtClean="0"/>
              <a:t> </a:t>
            </a:r>
            <a:r>
              <a:rPr lang="vi-VN" sz="2000" dirty="0" smtClean="0"/>
              <a:t>şi </a:t>
            </a:r>
            <a:r>
              <a:rPr lang="vi-VN" sz="2000" dirty="0"/>
              <a:t>ar trebui ajustată.</a:t>
            </a:r>
            <a:endParaRPr lang="en-GB" sz="20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36317" y="5610985"/>
            <a:ext cx="1455683" cy="1148207"/>
          </a:xfrm>
          <a:prstGeom prst="rect">
            <a:avLst/>
          </a:prstGeom>
        </p:spPr>
      </p:pic>
    </p:spTree>
    <p:extLst>
      <p:ext uri="{BB962C8B-B14F-4D97-AF65-F5344CB8AC3E}">
        <p14:creationId xmlns:p14="http://schemas.microsoft.com/office/powerpoint/2010/main" val="1831066642"/>
      </p:ext>
    </p:extLst>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31227" y="220092"/>
            <a:ext cx="11797863" cy="6259536"/>
          </a:xfrm>
        </p:spPr>
        <p:txBody>
          <a:bodyPr>
            <a:noAutofit/>
          </a:bodyPr>
          <a:lstStyle/>
          <a:p>
            <a:pPr marL="109728" indent="0" algn="just">
              <a:buNone/>
            </a:pPr>
            <a:r>
              <a:rPr lang="vi-VN" sz="2000" dirty="0"/>
              <a:t>7. </a:t>
            </a:r>
            <a:r>
              <a:rPr lang="vi-VN" sz="2000" b="1" dirty="0"/>
              <a:t>Indicatorii analizei economice (</a:t>
            </a:r>
            <a:r>
              <a:rPr lang="vi-VN" sz="2000" b="1" dirty="0" smtClean="0"/>
              <a:t>Valoarea</a:t>
            </a:r>
            <a:r>
              <a:rPr lang="en-US" sz="2000" b="1" dirty="0" smtClean="0"/>
              <a:t> </a:t>
            </a:r>
            <a:r>
              <a:rPr lang="vi-VN" sz="2000" b="1" dirty="0" smtClean="0"/>
              <a:t>Economic</a:t>
            </a:r>
            <a:r>
              <a:rPr lang="en-US" sz="2000" b="1" dirty="0" smtClean="0"/>
              <a:t> </a:t>
            </a:r>
            <a:r>
              <a:rPr lang="vi-VN" sz="2000" b="1" dirty="0" smtClean="0"/>
              <a:t>Neta</a:t>
            </a:r>
            <a:r>
              <a:rPr lang="en-US" sz="2000" b="1" dirty="0" smtClean="0"/>
              <a:t> </a:t>
            </a:r>
            <a:r>
              <a:rPr lang="vi-VN" sz="2000" b="1" dirty="0" smtClean="0"/>
              <a:t>Aactualizata,Rata</a:t>
            </a:r>
            <a:r>
              <a:rPr lang="en-US" sz="2000" b="1" dirty="0" smtClean="0"/>
              <a:t> </a:t>
            </a:r>
            <a:r>
              <a:rPr lang="vi-VN" sz="2000" b="1" dirty="0" smtClean="0"/>
              <a:t>Interna</a:t>
            </a:r>
            <a:r>
              <a:rPr lang="en-US" sz="2000" b="1" dirty="0" smtClean="0"/>
              <a:t> </a:t>
            </a:r>
            <a:r>
              <a:rPr lang="vi-VN" sz="2000" b="1" dirty="0" smtClean="0"/>
              <a:t>Rentabilitate</a:t>
            </a:r>
            <a:r>
              <a:rPr lang="en-US" sz="2000" b="1" dirty="0" smtClean="0"/>
              <a:t> </a:t>
            </a:r>
            <a:r>
              <a:rPr lang="vi-VN" sz="2000" b="1" dirty="0" smtClean="0"/>
              <a:t>Economica</a:t>
            </a:r>
            <a:r>
              <a:rPr lang="vi-VN" sz="2000" b="1" dirty="0"/>
              <a:t>, raportul B/C economic)</a:t>
            </a:r>
          </a:p>
          <a:p>
            <a:pPr algn="just"/>
            <a:r>
              <a:rPr lang="vi-VN" sz="2000" dirty="0"/>
              <a:t>Indicatorii analizei economice sunt determinaţi cu aceleaşi formule matematice ca şi cei ai </a:t>
            </a:r>
            <a:r>
              <a:rPr lang="vi-VN" sz="2000" dirty="0" smtClean="0"/>
              <a:t>analizei</a:t>
            </a:r>
            <a:r>
              <a:rPr lang="en-US" sz="2000" dirty="0" smtClean="0"/>
              <a:t> </a:t>
            </a:r>
            <a:r>
              <a:rPr lang="vi-VN" sz="2000" dirty="0" smtClean="0"/>
              <a:t>financiare</a:t>
            </a:r>
            <a:r>
              <a:rPr lang="vi-VN" sz="2000" dirty="0"/>
              <a:t>, dar prin aplicarea unor corecţii asupra fluxurilor financiare (corecţii fiscale, corecţii </a:t>
            </a:r>
            <a:r>
              <a:rPr lang="vi-VN" sz="2000" dirty="0" smtClean="0"/>
              <a:t>pentru</a:t>
            </a:r>
            <a:r>
              <a:rPr lang="en-US" sz="2000" dirty="0" smtClean="0"/>
              <a:t> </a:t>
            </a:r>
            <a:r>
              <a:rPr lang="vi-VN" sz="2000" dirty="0" smtClean="0"/>
              <a:t>preţurile </a:t>
            </a:r>
            <a:r>
              <a:rPr lang="vi-VN" sz="2000" dirty="0"/>
              <a:t>umbră şi corecţii pentru externalităţi). Ei exprimă în ce măsură proiectul este benefic </a:t>
            </a:r>
            <a:r>
              <a:rPr lang="vi-VN" sz="2000" dirty="0" smtClean="0"/>
              <a:t>pentru</a:t>
            </a:r>
            <a:r>
              <a:rPr lang="en-US" sz="2000" dirty="0" smtClean="0"/>
              <a:t> </a:t>
            </a:r>
            <a:r>
              <a:rPr lang="vi-VN" sz="2000" dirty="0" smtClean="0"/>
              <a:t>societate</a:t>
            </a:r>
            <a:r>
              <a:rPr lang="vi-VN" sz="2000" dirty="0"/>
              <a:t>.</a:t>
            </a:r>
          </a:p>
          <a:p>
            <a:pPr algn="just"/>
            <a:r>
              <a:rPr lang="vi-VN" sz="2000" dirty="0"/>
              <a:t>Preturile umbra , numite si preturi contabile, reflectă costul de oportunitate pentru input-urile utilizate </a:t>
            </a:r>
            <a:r>
              <a:rPr lang="vi-VN" sz="2000" dirty="0" smtClean="0"/>
              <a:t>în</a:t>
            </a:r>
            <a:r>
              <a:rPr lang="en-US" sz="2000" dirty="0" smtClean="0"/>
              <a:t> </a:t>
            </a:r>
            <a:r>
              <a:rPr lang="vi-VN" sz="2000" dirty="0" smtClean="0"/>
              <a:t>analiză </a:t>
            </a:r>
            <a:r>
              <a:rPr lang="vi-VN" sz="2000" dirty="0"/>
              <a:t>şi disponibilitatea de plată a consumatorilor pentru bunurile sau serviciile oferite.</a:t>
            </a:r>
          </a:p>
          <a:p>
            <a:pPr algn="just"/>
            <a:r>
              <a:rPr lang="vi-VN" sz="2000" dirty="0"/>
              <a:t>Pentru transformarea preturilor de piata in preturi contabile (umbra) se utilizeaza factori de conversie.</a:t>
            </a:r>
          </a:p>
          <a:p>
            <a:pPr algn="just"/>
            <a:r>
              <a:rPr lang="vi-VN" sz="2000" dirty="0"/>
              <a:t>Factorii de conversie se calculează pe baza unei tehnici numite Analiza semi-input-output (SIO). </a:t>
            </a:r>
            <a:r>
              <a:rPr lang="vi-VN" sz="2000" dirty="0" smtClean="0"/>
              <a:t>Analiza</a:t>
            </a:r>
            <a:r>
              <a:rPr lang="en-US" sz="2000" dirty="0" smtClean="0"/>
              <a:t> </a:t>
            </a:r>
            <a:r>
              <a:rPr lang="vi-VN" sz="2000" dirty="0" smtClean="0"/>
              <a:t>SIO </a:t>
            </a:r>
            <a:r>
              <a:rPr lang="vi-VN" sz="2000" dirty="0"/>
              <a:t>foloseşte tabele de intrări-ieşiri cu date la nivel naţional, de recensăminte naţionale, sondaje cu </a:t>
            </a:r>
            <a:r>
              <a:rPr lang="vi-VN" sz="2000" dirty="0" smtClean="0"/>
              <a:t>privire</a:t>
            </a:r>
            <a:r>
              <a:rPr lang="en-US" sz="2000" dirty="0" smtClean="0"/>
              <a:t> </a:t>
            </a:r>
            <a:r>
              <a:rPr lang="vi-VN" sz="2000" dirty="0" smtClean="0"/>
              <a:t>la </a:t>
            </a:r>
            <a:r>
              <a:rPr lang="vi-VN" sz="2000" dirty="0"/>
              <a:t>cheltuielile gospodăriilor şi alte surse de date la nivel naţional, cum ar fi date cu privire la </a:t>
            </a:r>
            <a:r>
              <a:rPr lang="vi-VN" sz="2000" dirty="0" smtClean="0"/>
              <a:t>tarifele</a:t>
            </a:r>
            <a:r>
              <a:rPr lang="en-US" sz="2000" dirty="0" smtClean="0"/>
              <a:t> </a:t>
            </a:r>
            <a:r>
              <a:rPr lang="vi-VN" sz="2000" dirty="0" smtClean="0"/>
              <a:t>vamale</a:t>
            </a:r>
            <a:r>
              <a:rPr lang="vi-VN" sz="2000" dirty="0"/>
              <a:t>, cotaţii şi subvenţii.</a:t>
            </a:r>
          </a:p>
          <a:p>
            <a:pPr algn="just"/>
            <a:r>
              <a:rPr lang="vi-VN" sz="2000" dirty="0"/>
              <a:t>Analiza SIO poate fi folosită şi pentru obţinerea factorilor de conversie pentru forţa de muncă </a:t>
            </a:r>
            <a:r>
              <a:rPr lang="vi-VN" sz="2000" dirty="0" smtClean="0"/>
              <a:t>necalificată</a:t>
            </a:r>
            <a:r>
              <a:rPr lang="en-US" sz="2000" dirty="0" smtClean="0"/>
              <a:t> </a:t>
            </a:r>
            <a:r>
              <a:rPr lang="vi-VN" sz="2000" dirty="0" smtClean="0"/>
              <a:t>şi </a:t>
            </a:r>
            <a:r>
              <a:rPr lang="vi-VN" sz="2000" dirty="0"/>
              <a:t>calificată, precum şi pentru obţinerea unor factori de conversie agregaţi.</a:t>
            </a:r>
            <a:endParaRPr lang="en-GB" sz="20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522372" y="5707116"/>
            <a:ext cx="2558119" cy="1150883"/>
          </a:xfrm>
          <a:prstGeom prst="rect">
            <a:avLst/>
          </a:prstGeom>
        </p:spPr>
      </p:pic>
    </p:spTree>
    <p:extLst>
      <p:ext uri="{BB962C8B-B14F-4D97-AF65-F5344CB8AC3E}">
        <p14:creationId xmlns:p14="http://schemas.microsoft.com/office/powerpoint/2010/main" val="1973377840"/>
      </p:ext>
    </p:extLst>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13774"/>
            <a:ext cx="12060621" cy="5423964"/>
          </a:xfrm>
        </p:spPr>
        <p:txBody>
          <a:bodyPr>
            <a:normAutofit/>
          </a:bodyPr>
          <a:lstStyle/>
          <a:p>
            <a:pPr marL="109728" indent="0" algn="just">
              <a:buNone/>
            </a:pPr>
            <a:r>
              <a:rPr lang="vi-VN" sz="2000" b="1" i="1" dirty="0"/>
              <a:t>Aceştia sunt indicatori statici, nu utilizează tehnica actualizării.</a:t>
            </a:r>
          </a:p>
          <a:p>
            <a:pPr marL="109728" indent="0" algn="just">
              <a:buNone/>
            </a:pPr>
            <a:r>
              <a:rPr lang="vi-VN" sz="2000" dirty="0"/>
              <a:t>Furnizează informații despre capacitatea financiară a beneficiarului de a asigura implementarea și</a:t>
            </a:r>
          </a:p>
          <a:p>
            <a:pPr marL="109728" indent="0" algn="just">
              <a:buNone/>
            </a:pPr>
            <a:r>
              <a:rPr lang="vi-VN" sz="2000" dirty="0"/>
              <a:t>sustenabilitatea </a:t>
            </a:r>
            <a:r>
              <a:rPr lang="vi-VN" sz="2000" dirty="0" smtClean="0"/>
              <a:t>proiectului</a:t>
            </a:r>
            <a:r>
              <a:rPr lang="en-US" sz="2000" dirty="0" smtClean="0"/>
              <a:t>.</a:t>
            </a:r>
          </a:p>
          <a:p>
            <a:pPr marL="109728" indent="0" algn="just">
              <a:buNone/>
            </a:pPr>
            <a:r>
              <a:rPr lang="vi-VN" sz="2000" b="1" i="1" dirty="0" smtClean="0"/>
              <a:t>8</a:t>
            </a:r>
            <a:r>
              <a:rPr lang="vi-VN" sz="2000" b="1" i="1" dirty="0"/>
              <a:t>. Fuxul de numerar net cumulat </a:t>
            </a:r>
            <a:r>
              <a:rPr lang="vi-VN" sz="2000" dirty="0"/>
              <a:t>se determină prin cumularea fluxurilor financiare pe parcursul </a:t>
            </a:r>
            <a:r>
              <a:rPr lang="vi-VN" sz="2000" dirty="0" smtClean="0"/>
              <a:t>perioadei</a:t>
            </a:r>
            <a:r>
              <a:rPr lang="en-US" sz="2000" dirty="0" smtClean="0"/>
              <a:t> </a:t>
            </a:r>
            <a:r>
              <a:rPr lang="vi-VN" sz="2000" dirty="0" smtClean="0"/>
              <a:t>de </a:t>
            </a:r>
            <a:r>
              <a:rPr lang="vi-VN" sz="2000" dirty="0"/>
              <a:t>analiză (ex. : fluxul cumulat pentru anul (n) = fluxul cumulat pentru anul (n-1) + fluxul de numerar </a:t>
            </a:r>
            <a:r>
              <a:rPr lang="vi-VN" sz="2000" dirty="0" smtClean="0"/>
              <a:t>net</a:t>
            </a:r>
            <a:r>
              <a:rPr lang="en-US" sz="2000" dirty="0" smtClean="0"/>
              <a:t> </a:t>
            </a:r>
            <a:r>
              <a:rPr lang="vi-VN" sz="2000" dirty="0" smtClean="0"/>
              <a:t>pentru </a:t>
            </a:r>
            <a:r>
              <a:rPr lang="vi-VN" sz="2000" dirty="0"/>
              <a:t>anul (n))</a:t>
            </a:r>
          </a:p>
          <a:p>
            <a:pPr marL="109728" indent="0" algn="just">
              <a:buNone/>
            </a:pPr>
            <a:r>
              <a:rPr lang="vi-VN" sz="2000" dirty="0"/>
              <a:t>Pentru primul an (primii doi ani) de implementare se determină lună de lună, apoi trimestru de trimestru </a:t>
            </a:r>
            <a:r>
              <a:rPr lang="vi-VN" sz="2000" dirty="0" smtClean="0"/>
              <a:t>pe</a:t>
            </a:r>
            <a:r>
              <a:rPr lang="en-US" sz="2000" dirty="0" smtClean="0"/>
              <a:t> </a:t>
            </a:r>
            <a:r>
              <a:rPr lang="vi-VN" sz="2000" dirty="0" smtClean="0"/>
              <a:t>perioada </a:t>
            </a:r>
            <a:r>
              <a:rPr lang="vi-VN" sz="2000" dirty="0"/>
              <a:t>implementării şi apoi an de an.</a:t>
            </a:r>
          </a:p>
          <a:p>
            <a:pPr marL="109728" indent="0" algn="just">
              <a:buNone/>
            </a:pPr>
            <a:r>
              <a:rPr lang="vi-VN" sz="2000" dirty="0"/>
              <a:t>Se determină pentru întreg </a:t>
            </a:r>
            <a:r>
              <a:rPr lang="vi-VN" sz="2000" dirty="0" smtClean="0"/>
              <a:t>sistemul/ </a:t>
            </a:r>
            <a:r>
              <a:rPr lang="vi-VN" sz="2000" dirty="0"/>
              <a:t>entitate, în situaţia fără proiect (business as usual) şi în situaţia </a:t>
            </a:r>
            <a:r>
              <a:rPr lang="vi-VN" sz="2000" dirty="0" smtClean="0"/>
              <a:t>cu</a:t>
            </a:r>
            <a:r>
              <a:rPr lang="en-US" sz="2000" dirty="0" smtClean="0"/>
              <a:t> </a:t>
            </a:r>
            <a:r>
              <a:rPr lang="vi-VN" sz="2000" dirty="0" smtClean="0"/>
              <a:t>proiect.</a:t>
            </a:r>
            <a:endParaRPr lang="en-US" sz="2000" dirty="0" smtClean="0"/>
          </a:p>
          <a:p>
            <a:pPr marL="109728" indent="0" algn="just">
              <a:buNone/>
            </a:pPr>
            <a:r>
              <a:rPr lang="vi-VN" sz="2000" dirty="0"/>
              <a:t>Fluxul de numerar cumulat trebuie să fie pozitiv în fiecare perioadă, atât în scenariul fără proiect cât şi </a:t>
            </a:r>
            <a:r>
              <a:rPr lang="vi-VN" sz="2000" dirty="0" smtClean="0"/>
              <a:t>în</a:t>
            </a:r>
            <a:r>
              <a:rPr lang="en-US" sz="2000" dirty="0" smtClean="0"/>
              <a:t> </a:t>
            </a:r>
            <a:r>
              <a:rPr lang="vi-VN" sz="2000" dirty="0" smtClean="0"/>
              <a:t>scenariul </a:t>
            </a:r>
            <a:r>
              <a:rPr lang="vi-VN" sz="2000" dirty="0"/>
              <a:t>cu proiect, altfel, arată că beneficiarul nu are capacitatea de a asigura sustenabilitatea financiară </a:t>
            </a:r>
            <a:r>
              <a:rPr lang="vi-VN" sz="2000" dirty="0" smtClean="0"/>
              <a:t>a</a:t>
            </a:r>
            <a:r>
              <a:rPr lang="en-US" sz="2000" dirty="0" smtClean="0"/>
              <a:t> </a:t>
            </a:r>
            <a:r>
              <a:rPr lang="vi-VN" sz="2000" dirty="0" smtClean="0"/>
              <a:t>proiectului</a:t>
            </a:r>
            <a:r>
              <a:rPr lang="vi-VN" sz="2000" dirty="0"/>
              <a:t>.</a:t>
            </a:r>
            <a:endParaRPr lang="en-GB" sz="2000" dirty="0"/>
          </a:p>
        </p:txBody>
      </p:sp>
      <p:sp>
        <p:nvSpPr>
          <p:cNvPr id="3" name="Title 2"/>
          <p:cNvSpPr>
            <a:spLocks noGrp="1"/>
          </p:cNvSpPr>
          <p:nvPr>
            <p:ph type="title"/>
          </p:nvPr>
        </p:nvSpPr>
        <p:spPr>
          <a:xfrm>
            <a:off x="0" y="0"/>
            <a:ext cx="10972800" cy="813183"/>
          </a:xfrm>
        </p:spPr>
        <p:txBody>
          <a:bodyPr>
            <a:normAutofit/>
          </a:bodyPr>
          <a:lstStyle/>
          <a:p>
            <a:pPr algn="just"/>
            <a:r>
              <a:rPr lang="it-IT" sz="2400" dirty="0"/>
              <a:t>II. Indicatori pentru </a:t>
            </a:r>
            <a:r>
              <a:rPr lang="it-IT" sz="2400" dirty="0" smtClean="0"/>
              <a:t>măsurarea sustenabilității </a:t>
            </a:r>
            <a:r>
              <a:rPr lang="it-IT" sz="2400" dirty="0"/>
              <a:t>proiectului</a:t>
            </a: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853448" y="4944681"/>
            <a:ext cx="2045576" cy="1913319"/>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49538" y="5144102"/>
            <a:ext cx="3028950" cy="1514475"/>
          </a:xfrm>
          <a:prstGeom prst="rect">
            <a:avLst/>
          </a:prstGeom>
        </p:spPr>
      </p:pic>
    </p:spTree>
    <p:extLst>
      <p:ext uri="{BB962C8B-B14F-4D97-AF65-F5344CB8AC3E}">
        <p14:creationId xmlns:p14="http://schemas.microsoft.com/office/powerpoint/2010/main" val="1838245351"/>
      </p:ext>
    </p:extLst>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10359" y="141264"/>
            <a:ext cx="11776841" cy="6149178"/>
          </a:xfrm>
        </p:spPr>
        <p:txBody>
          <a:bodyPr>
            <a:noAutofit/>
          </a:bodyPr>
          <a:lstStyle/>
          <a:p>
            <a:pPr marL="109728" indent="0" algn="just">
              <a:buNone/>
            </a:pPr>
            <a:r>
              <a:rPr lang="vi-VN" sz="2000" b="1" dirty="0"/>
              <a:t>9. Rata îndatorării (sau capacitatea de îndatorare)</a:t>
            </a:r>
          </a:p>
          <a:p>
            <a:pPr algn="just"/>
            <a:r>
              <a:rPr lang="vi-VN" sz="2000" dirty="0"/>
              <a:t>Se calculează ca total datorii împărţit la total active. Se determină incluzând în total datorii şi </a:t>
            </a:r>
            <a:r>
              <a:rPr lang="vi-VN" sz="2000" dirty="0" smtClean="0"/>
              <a:t>valoarea</a:t>
            </a:r>
            <a:r>
              <a:rPr lang="en-US" sz="2000" dirty="0" smtClean="0"/>
              <a:t> </a:t>
            </a:r>
            <a:r>
              <a:rPr lang="vi-VN" sz="2000" dirty="0" smtClean="0"/>
              <a:t>contribuţiei </a:t>
            </a:r>
            <a:r>
              <a:rPr lang="vi-VN" sz="2000" dirty="0"/>
              <a:t>aplicantului la realizarea proiectului.</a:t>
            </a:r>
          </a:p>
          <a:p>
            <a:pPr algn="just"/>
            <a:r>
              <a:rPr lang="vi-VN" sz="2000" dirty="0"/>
              <a:t>Trebuie să aibă o valoare acceptată de către cei ce acordă împrumuturi (bănci). Ne indică faptul </a:t>
            </a:r>
            <a:r>
              <a:rPr lang="vi-VN" sz="2000" dirty="0" smtClean="0"/>
              <a:t>că</a:t>
            </a:r>
            <a:r>
              <a:rPr lang="en-US" sz="2000" dirty="0" smtClean="0"/>
              <a:t> </a:t>
            </a:r>
            <a:r>
              <a:rPr lang="vi-VN" sz="2000" dirty="0" smtClean="0"/>
              <a:t>aplicantul </a:t>
            </a:r>
            <a:r>
              <a:rPr lang="vi-VN" sz="2000" dirty="0"/>
              <a:t>are capacitate de a procura sumele necesare contribuţiei proprii printr-un împrumut bancar.</a:t>
            </a:r>
          </a:p>
          <a:p>
            <a:pPr algn="just"/>
            <a:r>
              <a:rPr lang="vi-VN" sz="2000" dirty="0"/>
              <a:t>Capacitatea de îndatorare se utilizează si în cazul unei instituţii publice sau al unei autorităţi publice.</a:t>
            </a:r>
          </a:p>
          <a:p>
            <a:pPr algn="just"/>
            <a:r>
              <a:rPr lang="vi-VN" sz="2000" dirty="0"/>
              <a:t>Această capacitate se determină ca fiind diferenţa dintre rata îndatorării şi pragul stabilit de lege (în </a:t>
            </a:r>
            <a:r>
              <a:rPr lang="vi-VN" sz="2000" dirty="0" smtClean="0"/>
              <a:t>prezent</a:t>
            </a:r>
            <a:r>
              <a:rPr lang="en-US" sz="2000" dirty="0" smtClean="0"/>
              <a:t> </a:t>
            </a:r>
            <a:r>
              <a:rPr lang="vi-VN" sz="2000" dirty="0" smtClean="0"/>
              <a:t>30</a:t>
            </a:r>
            <a:r>
              <a:rPr lang="vi-VN" sz="2000" dirty="0"/>
              <a:t>% din totalul veniturilor proprii).</a:t>
            </a:r>
          </a:p>
          <a:p>
            <a:pPr algn="just"/>
            <a:r>
              <a:rPr lang="vi-VN" sz="2000" dirty="0"/>
              <a:t>În situaţia acestor instituţii, rata îndatorării se determină ca raportul dintre totalul serviciului datoriei </a:t>
            </a:r>
            <a:r>
              <a:rPr lang="vi-VN" sz="2000" dirty="0" smtClean="0"/>
              <a:t>în</a:t>
            </a:r>
            <a:r>
              <a:rPr lang="en-US" sz="2000" dirty="0" smtClean="0"/>
              <a:t> </a:t>
            </a:r>
            <a:r>
              <a:rPr lang="vi-VN" sz="2000" dirty="0" smtClean="0"/>
              <a:t>fiecare </a:t>
            </a:r>
            <a:r>
              <a:rPr lang="vi-VN" sz="2000" dirty="0"/>
              <a:t>an şi total venituri proprii în fiecare an. Se exprimă ca procent.</a:t>
            </a:r>
          </a:p>
          <a:p>
            <a:pPr algn="just"/>
            <a:r>
              <a:rPr lang="vi-VN" sz="2000" dirty="0"/>
              <a:t>Diferenţa între acesta şi pragul de 30% din total venituri proprii în fiecare an trebuie să acopere </a:t>
            </a:r>
            <a:r>
              <a:rPr lang="vi-VN" sz="2000" dirty="0" smtClean="0"/>
              <a:t>serviciul</a:t>
            </a:r>
            <a:r>
              <a:rPr lang="en-US" sz="2000" dirty="0" smtClean="0"/>
              <a:t> </a:t>
            </a:r>
            <a:r>
              <a:rPr lang="vi-VN" sz="2000" dirty="0" smtClean="0"/>
              <a:t>datoriei </a:t>
            </a:r>
            <a:r>
              <a:rPr lang="vi-VN" sz="2000" dirty="0"/>
              <a:t>pentru proiectul propus pentru finanţare (adică rata îndatorării calculată incluzând </a:t>
            </a:r>
            <a:r>
              <a:rPr lang="vi-VN" sz="2000" dirty="0" smtClean="0"/>
              <a:t>împrumutul</a:t>
            </a:r>
            <a:r>
              <a:rPr lang="en-US" sz="2000" dirty="0" smtClean="0"/>
              <a:t> </a:t>
            </a:r>
            <a:r>
              <a:rPr lang="vi-VN" sz="2000" dirty="0" smtClean="0"/>
              <a:t>necesar </a:t>
            </a:r>
            <a:r>
              <a:rPr lang="vi-VN" sz="2000" dirty="0"/>
              <a:t>pentru proiect nu trebuie să depăşească 30% pentru fiecare an din durata de rambursare </a:t>
            </a:r>
            <a:r>
              <a:rPr lang="vi-VN" sz="2000" dirty="0" smtClean="0"/>
              <a:t>a</a:t>
            </a:r>
            <a:r>
              <a:rPr lang="en-US" sz="2000" dirty="0" smtClean="0"/>
              <a:t> </a:t>
            </a:r>
            <a:r>
              <a:rPr lang="vi-VN" sz="2000" dirty="0" smtClean="0"/>
              <a:t>împrumutului</a:t>
            </a:r>
            <a:r>
              <a:rPr lang="en-US" sz="2000" dirty="0" smtClean="0"/>
              <a:t>.</a:t>
            </a:r>
            <a:endParaRPr lang="en-GB" sz="20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26414" y="5129542"/>
            <a:ext cx="1728458" cy="1728458"/>
          </a:xfrm>
          <a:prstGeom prst="rect">
            <a:avLst/>
          </a:prstGeom>
        </p:spPr>
      </p:pic>
    </p:spTree>
    <p:extLst>
      <p:ext uri="{BB962C8B-B14F-4D97-AF65-F5344CB8AC3E}">
        <p14:creationId xmlns:p14="http://schemas.microsoft.com/office/powerpoint/2010/main" val="3991594198"/>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20868" y="141264"/>
            <a:ext cx="11955518" cy="6149178"/>
          </a:xfrm>
        </p:spPr>
        <p:txBody>
          <a:bodyPr>
            <a:normAutofit/>
          </a:bodyPr>
          <a:lstStyle/>
          <a:p>
            <a:pPr marL="109728" indent="0" algn="just">
              <a:buNone/>
            </a:pPr>
            <a:r>
              <a:rPr lang="vi-VN" sz="2000" dirty="0"/>
              <a:t>10. </a:t>
            </a:r>
            <a:r>
              <a:rPr lang="vi-VN" sz="2000" b="1" i="1" dirty="0"/>
              <a:t>Rata acoperirii serviciului datoriei </a:t>
            </a:r>
            <a:r>
              <a:rPr lang="vi-VN" sz="2000" dirty="0"/>
              <a:t>se determină ca raportul dintre EBITDA şi serviciul datoriei şi </a:t>
            </a:r>
            <a:r>
              <a:rPr lang="vi-VN" sz="2000" dirty="0" smtClean="0"/>
              <a:t>se</a:t>
            </a:r>
            <a:r>
              <a:rPr lang="en-US" sz="2000" dirty="0" smtClean="0"/>
              <a:t> </a:t>
            </a:r>
            <a:r>
              <a:rPr lang="vi-VN" sz="2000" dirty="0" smtClean="0"/>
              <a:t>determină </a:t>
            </a:r>
            <a:r>
              <a:rPr lang="vi-VN" sz="2000" dirty="0"/>
              <a:t>pentru fiecare an al perioadei de amortizare a împrumutului.</a:t>
            </a:r>
          </a:p>
          <a:p>
            <a:pPr algn="just"/>
            <a:r>
              <a:rPr lang="vi-VN" sz="2000" dirty="0"/>
              <a:t>EBITDA = veniturile nete (venituri minus costuri), înainte de dobândă, impozite, taxe, depreciere </a:t>
            </a:r>
            <a:r>
              <a:rPr lang="vi-VN" sz="2000" dirty="0" smtClean="0"/>
              <a:t>şi</a:t>
            </a:r>
            <a:r>
              <a:rPr lang="en-US" sz="2000" dirty="0" smtClean="0"/>
              <a:t> </a:t>
            </a:r>
            <a:r>
              <a:rPr lang="vi-VN" sz="2000" dirty="0" smtClean="0"/>
              <a:t>amortizare</a:t>
            </a:r>
            <a:endParaRPr lang="vi-VN" sz="2000" dirty="0"/>
          </a:p>
          <a:p>
            <a:pPr algn="just"/>
            <a:r>
              <a:rPr lang="vi-VN" sz="2000" dirty="0"/>
              <a:t>EBITDA =profit net+cheltuieli cu impozitele+cheltuieli cu dobanzile+cheltuieli cu amortizarea</a:t>
            </a:r>
          </a:p>
          <a:p>
            <a:pPr algn="just"/>
            <a:r>
              <a:rPr lang="vi-VN" sz="2000" dirty="0"/>
              <a:t>Serviciul datoriei = principal (rata la împrumut) + dobânzi + comisioane</a:t>
            </a:r>
          </a:p>
          <a:p>
            <a:pPr algn="just"/>
            <a:r>
              <a:rPr lang="vi-VN" sz="2000" dirty="0"/>
              <a:t>Datorii totale=datorii ce trebuie platite intr-o perioada mai mare de un </a:t>
            </a:r>
            <a:r>
              <a:rPr lang="vi-VN" sz="2000" dirty="0" smtClean="0"/>
              <a:t>an</a:t>
            </a:r>
            <a:r>
              <a:rPr lang="en-US" sz="2000" dirty="0" smtClean="0"/>
              <a:t> </a:t>
            </a:r>
            <a:r>
              <a:rPr lang="vi-VN" sz="2000" dirty="0" smtClean="0"/>
              <a:t>+ </a:t>
            </a:r>
            <a:r>
              <a:rPr lang="vi-VN" sz="2000" dirty="0"/>
              <a:t>datorii ce trebuie platite </a:t>
            </a:r>
            <a:r>
              <a:rPr lang="vi-VN" sz="2000" dirty="0" smtClean="0"/>
              <a:t>intr-o</a:t>
            </a:r>
            <a:r>
              <a:rPr lang="en-US" sz="2000" dirty="0" smtClean="0"/>
              <a:t> </a:t>
            </a:r>
            <a:r>
              <a:rPr lang="vi-VN" sz="2000" dirty="0" smtClean="0"/>
              <a:t>perioada </a:t>
            </a:r>
            <a:r>
              <a:rPr lang="vi-VN" sz="2000" dirty="0"/>
              <a:t>mai mica de un </a:t>
            </a:r>
            <a:r>
              <a:rPr lang="vi-VN" sz="2000" dirty="0" smtClean="0"/>
              <a:t>an</a:t>
            </a:r>
            <a:endParaRPr lang="en-US" sz="2000" dirty="0" smtClean="0"/>
          </a:p>
          <a:p>
            <a:pPr marL="109728" indent="0" algn="just">
              <a:buNone/>
            </a:pPr>
            <a:r>
              <a:rPr lang="en-GB" sz="2000" dirty="0"/>
              <a:t>Firma nu </a:t>
            </a:r>
            <a:r>
              <a:rPr lang="en-GB" sz="2000" dirty="0" err="1"/>
              <a:t>este</a:t>
            </a:r>
            <a:r>
              <a:rPr lang="en-GB" sz="2000" dirty="0"/>
              <a:t> in </a:t>
            </a:r>
            <a:r>
              <a:rPr lang="en-GB" sz="2000" dirty="0" err="1"/>
              <a:t>dificultate</a:t>
            </a:r>
            <a:r>
              <a:rPr lang="en-GB" sz="2000" dirty="0"/>
              <a:t> </a:t>
            </a:r>
            <a:r>
              <a:rPr lang="en-GB" sz="2000" dirty="0" err="1"/>
              <a:t>daca</a:t>
            </a:r>
            <a:r>
              <a:rPr lang="en-GB" sz="2000" dirty="0" smtClean="0"/>
              <a:t>:</a:t>
            </a:r>
          </a:p>
          <a:p>
            <a:pPr algn="just"/>
            <a:r>
              <a:rPr lang="vi-VN" sz="2000" dirty="0"/>
              <a:t>0&lt;datorii totale/capitaluri proprii&lt;7,5 si EBITDA/cheltuieli cu dobanzile&gt;1</a:t>
            </a:r>
          </a:p>
          <a:p>
            <a:pPr algn="just"/>
            <a:r>
              <a:rPr lang="vi-VN" sz="2000" dirty="0"/>
              <a:t>Este un număr, fără unitate de măsură (un raport).</a:t>
            </a:r>
          </a:p>
          <a:p>
            <a:pPr marL="109728" indent="0" algn="just">
              <a:buNone/>
            </a:pPr>
            <a:r>
              <a:rPr lang="vi-VN" sz="2000" dirty="0"/>
              <a:t>Pentru investiţiile productive ca şi pentru investiţiile în infrastructură generatoare de venit, </a:t>
            </a:r>
            <a:r>
              <a:rPr lang="vi-VN" sz="2000" dirty="0" smtClean="0"/>
              <a:t>indicatorul</a:t>
            </a:r>
            <a:r>
              <a:rPr lang="en-US" sz="2000" dirty="0" smtClean="0"/>
              <a:t> </a:t>
            </a:r>
            <a:r>
              <a:rPr lang="vi-VN" sz="2000" dirty="0" smtClean="0"/>
              <a:t>arată</a:t>
            </a:r>
            <a:r>
              <a:rPr lang="vi-VN" sz="2000" dirty="0"/>
              <a:t>, în cazul în care contribuţia aplicantului va fi acoperită de un împrumut, că proiectul va </a:t>
            </a:r>
            <a:r>
              <a:rPr lang="vi-VN" sz="2000" dirty="0" smtClean="0"/>
              <a:t>genera</a:t>
            </a:r>
            <a:r>
              <a:rPr lang="en-US" sz="2000" dirty="0" smtClean="0"/>
              <a:t> </a:t>
            </a:r>
            <a:r>
              <a:rPr lang="vi-VN" sz="2000" dirty="0" smtClean="0"/>
              <a:t>suficiente </a:t>
            </a:r>
            <a:r>
              <a:rPr lang="vi-VN" sz="2000" dirty="0"/>
              <a:t>venituri pentru acoperirea serviciului datoriei.</a:t>
            </a:r>
          </a:p>
          <a:p>
            <a:pPr marL="109728" indent="0" algn="just">
              <a:buNone/>
            </a:pPr>
            <a:r>
              <a:rPr lang="vi-VN" sz="2000" dirty="0"/>
              <a:t>Rata acoperirii serviciului datoriei uzual trebuie să fie mai mare decât 1,2 în fiecare an al perioadei </a:t>
            </a:r>
            <a:r>
              <a:rPr lang="vi-VN" sz="2000" dirty="0" smtClean="0"/>
              <a:t>de</a:t>
            </a:r>
            <a:r>
              <a:rPr lang="en-US" sz="2000" dirty="0" smtClean="0"/>
              <a:t> </a:t>
            </a:r>
            <a:r>
              <a:rPr lang="vi-VN" sz="2000" dirty="0" smtClean="0"/>
              <a:t>amortizare </a:t>
            </a:r>
            <a:r>
              <a:rPr lang="vi-VN" sz="2000" dirty="0"/>
              <a:t>a împrumutului.</a:t>
            </a:r>
            <a:endParaRPr lang="en-GB" sz="20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263353" y="5230507"/>
            <a:ext cx="1771320" cy="1627494"/>
          </a:xfrm>
          <a:prstGeom prst="rect">
            <a:avLst/>
          </a:prstGeom>
        </p:spPr>
      </p:pic>
    </p:spTree>
    <p:extLst>
      <p:ext uri="{BB962C8B-B14F-4D97-AF65-F5344CB8AC3E}">
        <p14:creationId xmlns:p14="http://schemas.microsoft.com/office/powerpoint/2010/main" val="2892472389"/>
      </p:ext>
    </p:extLst>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5462" y="0"/>
            <a:ext cx="11750566" cy="6306833"/>
          </a:xfrm>
        </p:spPr>
        <p:txBody>
          <a:bodyPr>
            <a:noAutofit/>
          </a:bodyPr>
          <a:lstStyle/>
          <a:p>
            <a:pPr marL="109728" indent="0" algn="just">
              <a:buNone/>
            </a:pPr>
            <a:r>
              <a:rPr lang="vi-VN" sz="2000" dirty="0"/>
              <a:t>11. </a:t>
            </a:r>
            <a:r>
              <a:rPr lang="vi-VN" sz="2000" b="1" i="1" dirty="0"/>
              <a:t>Costul total al investiţiei </a:t>
            </a:r>
            <a:r>
              <a:rPr lang="vi-VN" sz="2000" dirty="0"/>
              <a:t>reprezintă suma tuturor costurilor generate de un proiect de investiţie, </a:t>
            </a:r>
            <a:r>
              <a:rPr lang="vi-VN" sz="2000" dirty="0" smtClean="0"/>
              <a:t>pe</a:t>
            </a:r>
            <a:r>
              <a:rPr lang="en-US" sz="2000" dirty="0" smtClean="0"/>
              <a:t> </a:t>
            </a:r>
            <a:r>
              <a:rPr lang="vi-VN" sz="2000" dirty="0" smtClean="0"/>
              <a:t>toată </a:t>
            </a:r>
            <a:r>
              <a:rPr lang="vi-VN" sz="2000" dirty="0"/>
              <a:t>durata sa de viaţă, actualizate la data punerii în funcţiune.</a:t>
            </a:r>
          </a:p>
          <a:p>
            <a:pPr algn="just"/>
            <a:r>
              <a:rPr lang="vi-VN" sz="2000" dirty="0"/>
              <a:t>Este un indicator dinamic.</a:t>
            </a:r>
          </a:p>
          <a:p>
            <a:pPr algn="just"/>
            <a:r>
              <a:rPr lang="vi-VN" sz="2000" dirty="0"/>
              <a:t>Influenţa ratei de actualizare se analizează intr-o analiză de senzitivitate.</a:t>
            </a:r>
          </a:p>
          <a:p>
            <a:pPr algn="just"/>
            <a:r>
              <a:rPr lang="vi-VN" sz="2000" dirty="0"/>
              <a:t>Se utilizează pentru proiecte publice, când decizia de finanţare este luată, pentru a determina </a:t>
            </a:r>
            <a:r>
              <a:rPr lang="vi-VN" sz="2000" dirty="0" smtClean="0"/>
              <a:t>varianta</a:t>
            </a:r>
            <a:r>
              <a:rPr lang="en-US" sz="2000" dirty="0" smtClean="0"/>
              <a:t> </a:t>
            </a:r>
            <a:r>
              <a:rPr lang="vi-VN" sz="2000" dirty="0" smtClean="0"/>
              <a:t>tehnică </a:t>
            </a:r>
            <a:r>
              <a:rPr lang="vi-VN" sz="2000" dirty="0"/>
              <a:t>cu costul cel mai scăzut, sau pentru selectarea dintre proiecte alternative care conduc la </a:t>
            </a:r>
            <a:r>
              <a:rPr lang="vi-VN" sz="2000" dirty="0" smtClean="0"/>
              <a:t>atingerea</a:t>
            </a:r>
            <a:r>
              <a:rPr lang="en-US" sz="2000" dirty="0" smtClean="0"/>
              <a:t> </a:t>
            </a:r>
            <a:r>
              <a:rPr lang="vi-VN" sz="2000" dirty="0" smtClean="0"/>
              <a:t>aceloraşi </a:t>
            </a:r>
            <a:r>
              <a:rPr lang="vi-VN" sz="2000" dirty="0"/>
              <a:t>obiective.</a:t>
            </a:r>
          </a:p>
          <a:p>
            <a:pPr algn="just"/>
            <a:r>
              <a:rPr lang="vi-VN" sz="2000" dirty="0"/>
              <a:t>Un dezavantaj al utilizării se dovedeşte atunci când duratele de viaţă nu sunt egale. În aceste situaţii </a:t>
            </a:r>
            <a:r>
              <a:rPr lang="vi-VN" sz="2000" dirty="0" smtClean="0"/>
              <a:t>se</a:t>
            </a:r>
            <a:r>
              <a:rPr lang="en-US" sz="2000" dirty="0" smtClean="0"/>
              <a:t> </a:t>
            </a:r>
            <a:r>
              <a:rPr lang="vi-VN" sz="2000" dirty="0" smtClean="0"/>
              <a:t>utilizează </a:t>
            </a:r>
            <a:r>
              <a:rPr lang="vi-VN" sz="2000" dirty="0"/>
              <a:t>tehnici care să facă costurile comparabile.</a:t>
            </a:r>
          </a:p>
          <a:p>
            <a:pPr algn="just"/>
            <a:r>
              <a:rPr lang="vi-VN" sz="2000" dirty="0"/>
              <a:t>Proiectul care are costul cel mai scăzut pentru atingerea aceleaşi ţinte este preferat</a:t>
            </a:r>
            <a:r>
              <a:rPr lang="vi-VN" sz="2000" dirty="0" smtClean="0"/>
              <a:t>.</a:t>
            </a:r>
            <a:endParaRPr lang="en-US" sz="2000" dirty="0" smtClean="0"/>
          </a:p>
          <a:p>
            <a:pPr marL="109728" indent="0" algn="just">
              <a:buNone/>
            </a:pPr>
            <a:r>
              <a:rPr lang="vi-VN" sz="2000" dirty="0"/>
              <a:t>12. </a:t>
            </a:r>
            <a:r>
              <a:rPr lang="vi-VN" sz="2000" b="1" i="1" dirty="0"/>
              <a:t>Investiţia specifica </a:t>
            </a:r>
            <a:r>
              <a:rPr lang="vi-VN" sz="2000" dirty="0"/>
              <a:t>reprezintă raportul dintre valoarea totală a proiectului şi capacitatea de </a:t>
            </a:r>
            <a:r>
              <a:rPr lang="vi-VN" sz="2000" dirty="0" smtClean="0"/>
              <a:t>producţie,</a:t>
            </a:r>
            <a:r>
              <a:rPr lang="en-US" sz="2000" dirty="0" smtClean="0"/>
              <a:t> </a:t>
            </a:r>
            <a:r>
              <a:rPr lang="vi-VN" sz="2000" dirty="0" smtClean="0"/>
              <a:t>sau </a:t>
            </a:r>
            <a:r>
              <a:rPr lang="vi-VN" sz="2000" dirty="0"/>
              <a:t>de furnizare a anumitor servicii.</a:t>
            </a:r>
          </a:p>
          <a:p>
            <a:pPr algn="just"/>
            <a:r>
              <a:rPr lang="vi-VN" sz="2000" dirty="0"/>
              <a:t>Capacitatea de producţie este cea rezultată din proiect poate fi exprimată în unităţi fizice şi / sau valorice.</a:t>
            </a:r>
          </a:p>
          <a:p>
            <a:pPr algn="just"/>
            <a:r>
              <a:rPr lang="vi-VN" sz="2000" dirty="0"/>
              <a:t>Indicatorul se poate adapta utilizând în locul capacităţii de producţie, un alt indicator care arată cum</a:t>
            </a:r>
          </a:p>
          <a:p>
            <a:pPr algn="just"/>
            <a:r>
              <a:rPr lang="vi-VN" sz="2000" dirty="0"/>
              <a:t>contribuie proiectul la realizarea obiectivului său general.</a:t>
            </a:r>
          </a:p>
          <a:p>
            <a:pPr algn="just"/>
            <a:r>
              <a:rPr lang="vi-VN" sz="2000" dirty="0"/>
              <a:t>Indicatorul se poate utiliza şi calculat cu formula inversă: număr de unităţi fizice ale unui indicator </a:t>
            </a:r>
            <a:r>
              <a:rPr lang="vi-VN" sz="2000" dirty="0" smtClean="0"/>
              <a:t>de</a:t>
            </a:r>
            <a:r>
              <a:rPr lang="en-US" sz="2000" dirty="0" smtClean="0"/>
              <a:t> </a:t>
            </a:r>
            <a:r>
              <a:rPr lang="vi-VN" sz="2000" dirty="0" smtClean="0"/>
              <a:t>realizare </a:t>
            </a:r>
            <a:r>
              <a:rPr lang="vi-VN" sz="2000" dirty="0"/>
              <a:t>sau de impact la o mie lei/ 10.000 lei investiţie (sau finanţare nerambursabilă</a:t>
            </a:r>
            <a:r>
              <a:rPr lang="vi-VN" sz="2000" dirty="0" smtClean="0"/>
              <a:t>)</a:t>
            </a:r>
            <a:r>
              <a:rPr lang="en-US" sz="2000" dirty="0" smtClean="0"/>
              <a:t>.</a:t>
            </a:r>
            <a:endParaRPr lang="vi-VN" sz="2000" dirty="0"/>
          </a:p>
        </p:txBody>
      </p:sp>
    </p:spTree>
    <p:extLst>
      <p:ext uri="{BB962C8B-B14F-4D97-AF65-F5344CB8AC3E}">
        <p14:creationId xmlns:p14="http://schemas.microsoft.com/office/powerpoint/2010/main" val="1184834149"/>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2"/>
          <p:cNvSpPr>
            <a:spLocks noGrp="1"/>
          </p:cNvSpPr>
          <p:nvPr>
            <p:ph idx="1"/>
          </p:nvPr>
        </p:nvSpPr>
        <p:spPr>
          <a:xfrm>
            <a:off x="0" y="173257"/>
            <a:ext cx="11960225" cy="6480175"/>
          </a:xfrm>
        </p:spPr>
        <p:txBody>
          <a:bodyPr>
            <a:noAutofit/>
          </a:bodyPr>
          <a:lstStyle/>
          <a:p>
            <a:pPr marL="109728" indent="0" algn="just">
              <a:buNone/>
            </a:pPr>
            <a:r>
              <a:rPr lang="vi-VN" sz="2000" dirty="0"/>
              <a:t>13. </a:t>
            </a:r>
            <a:r>
              <a:rPr lang="vi-VN" sz="2000" b="1" dirty="0"/>
              <a:t>Costul (preţul) unitar dinamic (DPC)</a:t>
            </a:r>
            <a:r>
              <a:rPr lang="vi-VN" sz="2000" dirty="0"/>
              <a:t> se calculează prin împărţirea costului total al investiţiei </a:t>
            </a:r>
            <a:r>
              <a:rPr lang="vi-VN" sz="2000" dirty="0" smtClean="0"/>
              <a:t>la</a:t>
            </a:r>
            <a:r>
              <a:rPr lang="en-US" sz="2000" dirty="0" smtClean="0"/>
              <a:t> </a:t>
            </a:r>
            <a:r>
              <a:rPr lang="vi-VN" sz="2000" dirty="0" smtClean="0"/>
              <a:t>valoarea </a:t>
            </a:r>
            <a:r>
              <a:rPr lang="vi-VN" sz="2000" dirty="0"/>
              <a:t>actualizată a producţiei / serviciilor oferite de proiect pe întreaga durata de viaţă.</a:t>
            </a:r>
          </a:p>
          <a:p>
            <a:pPr algn="just"/>
            <a:r>
              <a:rPr lang="vi-VN" sz="2000" dirty="0"/>
              <a:t>Se poate utiliza atunci când ieşirile proiectului sunt omogene şi se pot exprima în aceeaşi unitate de </a:t>
            </a:r>
            <a:r>
              <a:rPr lang="vi-VN" sz="2000" dirty="0" smtClean="0"/>
              <a:t>măsură</a:t>
            </a:r>
            <a:r>
              <a:rPr lang="en-US" sz="2000" dirty="0" smtClean="0"/>
              <a:t> </a:t>
            </a:r>
            <a:r>
              <a:rPr lang="vi-VN" sz="2000" dirty="0" smtClean="0"/>
              <a:t>sau </a:t>
            </a:r>
            <a:r>
              <a:rPr lang="vi-VN" sz="2000" dirty="0"/>
              <a:t>când există metode de echivalare a acestora.</a:t>
            </a:r>
          </a:p>
          <a:p>
            <a:pPr algn="just"/>
            <a:r>
              <a:rPr lang="vi-VN" sz="2000" dirty="0"/>
              <a:t>Cu cât DPC (costul unitar dnamic)este mai mic, cu atât fondurile disponibile sunt mai bine utilizate</a:t>
            </a:r>
          </a:p>
          <a:p>
            <a:pPr marL="109728" indent="0" algn="just">
              <a:buNone/>
            </a:pPr>
            <a:endParaRPr lang="en-US" sz="800" dirty="0" smtClean="0"/>
          </a:p>
          <a:p>
            <a:pPr marL="109728" indent="0" algn="just">
              <a:buNone/>
            </a:pPr>
            <a:r>
              <a:rPr lang="vi-VN" sz="2000" dirty="0" smtClean="0"/>
              <a:t>14</a:t>
            </a:r>
            <a:r>
              <a:rPr lang="vi-VN" sz="2000" dirty="0"/>
              <a:t>. </a:t>
            </a:r>
            <a:r>
              <a:rPr lang="vi-VN" sz="2000" b="1" dirty="0"/>
              <a:t>Termenul de recuperare al investiţiei este un indicator static.</a:t>
            </a:r>
          </a:p>
          <a:p>
            <a:pPr algn="just"/>
            <a:r>
              <a:rPr lang="vi-VN" sz="2000" dirty="0"/>
              <a:t>Se determină ca fiind raportul dintre valoarea totală a investiţiei şi profitul brut suplimentar obţinut </a:t>
            </a:r>
            <a:r>
              <a:rPr lang="vi-VN" sz="2000" dirty="0" smtClean="0"/>
              <a:t>annual</a:t>
            </a:r>
            <a:r>
              <a:rPr lang="en-US" sz="2000" dirty="0" smtClean="0"/>
              <a:t> </a:t>
            </a:r>
            <a:r>
              <a:rPr lang="vi-VN" sz="2000" dirty="0" smtClean="0"/>
              <a:t>prin </a:t>
            </a:r>
            <a:r>
              <a:rPr lang="vi-VN" sz="2000" dirty="0"/>
              <a:t>implementarea investiţiei.</a:t>
            </a:r>
          </a:p>
          <a:p>
            <a:pPr algn="just"/>
            <a:r>
              <a:rPr lang="vi-VN" sz="2000" dirty="0"/>
              <a:t>Se exprimă în număr de ani.</a:t>
            </a:r>
          </a:p>
          <a:p>
            <a:pPr algn="just"/>
            <a:r>
              <a:rPr lang="vi-VN" sz="2000" dirty="0"/>
              <a:t>Profitul brut suplimentar se determină prin scăderea din veniturile suplimentare estimate a fi obţinute </a:t>
            </a:r>
            <a:r>
              <a:rPr lang="vi-VN" sz="2000" dirty="0" smtClean="0"/>
              <a:t>la</a:t>
            </a:r>
            <a:r>
              <a:rPr lang="en-US" sz="2000" dirty="0" smtClean="0"/>
              <a:t> </a:t>
            </a:r>
            <a:r>
              <a:rPr lang="vi-VN" sz="2000" dirty="0" smtClean="0"/>
              <a:t>atingerea </a:t>
            </a:r>
            <a:r>
              <a:rPr lang="vi-VN" sz="2000" dirty="0"/>
              <a:t>parametrilor proiectaţi a costurilor suplimentare estimate a fi necesare la funcţionarea </a:t>
            </a:r>
            <a:r>
              <a:rPr lang="vi-VN" sz="2000" dirty="0" smtClean="0"/>
              <a:t>investiţiei</a:t>
            </a:r>
            <a:r>
              <a:rPr lang="en-US" sz="2000" dirty="0" smtClean="0"/>
              <a:t> </a:t>
            </a:r>
            <a:r>
              <a:rPr lang="vi-VN" sz="2000" dirty="0" smtClean="0"/>
              <a:t>la </a:t>
            </a:r>
            <a:r>
              <a:rPr lang="vi-VN" sz="2000" dirty="0"/>
              <a:t>parametrii proiectaţi.</a:t>
            </a:r>
          </a:p>
          <a:p>
            <a:pPr algn="just"/>
            <a:r>
              <a:rPr lang="vi-VN" sz="2000" dirty="0"/>
              <a:t>Profitul brut suplimentar mai poate fi determinat ca fiind economiile la costuri obţinute prin </a:t>
            </a:r>
            <a:r>
              <a:rPr lang="vi-VN" sz="2000" dirty="0" smtClean="0"/>
              <a:t>implementarea</a:t>
            </a:r>
            <a:r>
              <a:rPr lang="en-US" sz="2000" dirty="0" smtClean="0"/>
              <a:t> </a:t>
            </a:r>
            <a:r>
              <a:rPr lang="vi-VN" sz="2000" dirty="0" smtClean="0"/>
              <a:t>investiţiei</a:t>
            </a:r>
            <a:r>
              <a:rPr lang="vi-VN" sz="2000" dirty="0"/>
              <a:t>.</a:t>
            </a:r>
          </a:p>
          <a:p>
            <a:pPr algn="just"/>
            <a:r>
              <a:rPr lang="vi-VN" sz="2000" dirty="0"/>
              <a:t>Pentru ca o investiţie să poată fi finanţată, termenul de recuperare al investiţiei trebuie să fie mai mic </a:t>
            </a:r>
            <a:r>
              <a:rPr lang="vi-VN" sz="2000" dirty="0" smtClean="0"/>
              <a:t>decât</a:t>
            </a:r>
            <a:r>
              <a:rPr lang="en-US" sz="2000" dirty="0" smtClean="0"/>
              <a:t> </a:t>
            </a:r>
            <a:r>
              <a:rPr lang="vi-VN" sz="2000" dirty="0" smtClean="0"/>
              <a:t>durata </a:t>
            </a:r>
            <a:r>
              <a:rPr lang="vi-VN" sz="2000" dirty="0"/>
              <a:t>medie normată de viaţă a investiţiei, determinată ca medie ponderată, plecând de la duratele </a:t>
            </a:r>
            <a:r>
              <a:rPr lang="vi-VN" sz="2000" dirty="0" smtClean="0"/>
              <a:t>normate</a:t>
            </a:r>
            <a:r>
              <a:rPr lang="en-US" sz="2000" dirty="0" smtClean="0"/>
              <a:t> </a:t>
            </a:r>
            <a:r>
              <a:rPr lang="vi-VN" sz="2000" dirty="0" smtClean="0"/>
              <a:t>de </a:t>
            </a:r>
            <a:r>
              <a:rPr lang="vi-VN" sz="2000" dirty="0"/>
              <a:t>funcţionare prevăzute în legislaţie pentru fiecare din componentele proiectului (construcţii, </a:t>
            </a:r>
            <a:r>
              <a:rPr lang="vi-VN" sz="2000" dirty="0" smtClean="0"/>
              <a:t>reţele,</a:t>
            </a:r>
            <a:r>
              <a:rPr lang="en-US" sz="2000" dirty="0" smtClean="0"/>
              <a:t> </a:t>
            </a:r>
            <a:r>
              <a:rPr lang="vi-VN" sz="2000" dirty="0" smtClean="0"/>
              <a:t>instalaţii</a:t>
            </a:r>
            <a:r>
              <a:rPr lang="vi-VN" sz="2000" dirty="0"/>
              <a:t>, utilaje tehnologice, echipamente</a:t>
            </a:r>
            <a:r>
              <a:rPr lang="vi-VN" sz="2000" dirty="0" smtClean="0"/>
              <a:t>)</a:t>
            </a:r>
            <a:r>
              <a:rPr lang="en-US" sz="2000" dirty="0" smtClean="0"/>
              <a:t>.</a:t>
            </a:r>
            <a:endParaRPr lang="en-GB" sz="2000"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15295" y="6010274"/>
            <a:ext cx="1347788" cy="847725"/>
          </a:xfrm>
          <a:prstGeom prst="rect">
            <a:avLst/>
          </a:prstGeom>
        </p:spPr>
      </p:pic>
    </p:spTree>
    <p:extLst>
      <p:ext uri="{BB962C8B-B14F-4D97-AF65-F5344CB8AC3E}">
        <p14:creationId xmlns:p14="http://schemas.microsoft.com/office/powerpoint/2010/main" val="3484614819"/>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99695" y="283154"/>
            <a:ext cx="11845159" cy="6291067"/>
          </a:xfrm>
        </p:spPr>
        <p:txBody>
          <a:bodyPr>
            <a:noAutofit/>
          </a:bodyPr>
          <a:lstStyle/>
          <a:p>
            <a:pPr marL="109728" indent="0" algn="just">
              <a:buNone/>
            </a:pPr>
            <a:r>
              <a:rPr lang="vi-VN" sz="2000" dirty="0"/>
              <a:t>15. </a:t>
            </a:r>
            <a:r>
              <a:rPr lang="vi-VN" sz="2000" b="1" dirty="0"/>
              <a:t>Durata de recuperare a investiţiei </a:t>
            </a:r>
            <a:r>
              <a:rPr lang="vi-VN" sz="2000" dirty="0"/>
              <a:t>(PaybackPeriod–PP) reprezintă perioada de timp, măsurată în </a:t>
            </a:r>
            <a:r>
              <a:rPr lang="vi-VN" sz="2000" dirty="0" smtClean="0"/>
              <a:t>ani,</a:t>
            </a:r>
            <a:r>
              <a:rPr lang="en-US" sz="2000" dirty="0" smtClean="0"/>
              <a:t> </a:t>
            </a:r>
            <a:r>
              <a:rPr lang="vi-VN" sz="2000" dirty="0" smtClean="0"/>
              <a:t>după </a:t>
            </a:r>
            <a:r>
              <a:rPr lang="vi-VN" sz="2000" dirty="0"/>
              <a:t>care participanţii la finanţarea unui proiect de investiţii îşi recuperează atât investiţia cât şi </a:t>
            </a:r>
            <a:r>
              <a:rPr lang="vi-VN" sz="2000" dirty="0" smtClean="0"/>
              <a:t>profiturile</a:t>
            </a:r>
            <a:r>
              <a:rPr lang="en-US" sz="2000" dirty="0" smtClean="0"/>
              <a:t> </a:t>
            </a:r>
            <a:r>
              <a:rPr lang="vi-VN" sz="2000" dirty="0" smtClean="0"/>
              <a:t>aşteptate</a:t>
            </a:r>
            <a:r>
              <a:rPr lang="vi-VN" sz="2000" dirty="0"/>
              <a:t>.</a:t>
            </a:r>
          </a:p>
          <a:p>
            <a:pPr marL="109728" indent="0" algn="just">
              <a:buNone/>
            </a:pPr>
            <a:r>
              <a:rPr lang="vi-VN" sz="2000" dirty="0"/>
              <a:t>Durata de recuperare a investiţiei se va calcula pe baza fluxurilor de lichidităţi disponibile, actualizate </a:t>
            </a:r>
            <a:r>
              <a:rPr lang="vi-VN" sz="2000" dirty="0" smtClean="0"/>
              <a:t>cu</a:t>
            </a:r>
            <a:r>
              <a:rPr lang="en-US" sz="2000" dirty="0" smtClean="0"/>
              <a:t> </a:t>
            </a:r>
            <a:r>
              <a:rPr lang="vi-VN" sz="2000" dirty="0" smtClean="0"/>
              <a:t>rata </a:t>
            </a:r>
            <a:r>
              <a:rPr lang="vi-VN" sz="2000" dirty="0"/>
              <a:t>de actualizare estimată pentru calculul VNA, astfel:</a:t>
            </a:r>
          </a:p>
          <a:p>
            <a:pPr marL="109728" indent="0" algn="just">
              <a:buNone/>
            </a:pPr>
            <a:r>
              <a:rPr lang="vi-VN" sz="2000" dirty="0"/>
              <a:t>-se calculează fluxurile de lichidităţi disponibile actualizate (FDAC), cumulate anual începând cu primul </a:t>
            </a:r>
            <a:r>
              <a:rPr lang="vi-VN" sz="2000" dirty="0" smtClean="0"/>
              <a:t>an</a:t>
            </a:r>
            <a:r>
              <a:rPr lang="en-US" sz="2000" dirty="0" smtClean="0"/>
              <a:t> </a:t>
            </a:r>
            <a:r>
              <a:rPr lang="vi-VN" sz="2000" dirty="0" smtClean="0"/>
              <a:t>al </a:t>
            </a:r>
            <a:r>
              <a:rPr lang="vi-VN" sz="2000" dirty="0"/>
              <a:t>proiecţiei (Anul 0</a:t>
            </a:r>
            <a:r>
              <a:rPr lang="vi-VN" sz="2000" dirty="0" smtClean="0"/>
              <a:t>).</a:t>
            </a:r>
            <a:endParaRPr lang="en-US" sz="2000" dirty="0" smtClean="0"/>
          </a:p>
          <a:p>
            <a:pPr marL="109728" indent="0" algn="just">
              <a:buNone/>
            </a:pPr>
            <a:r>
              <a:rPr lang="vi-VN" sz="2000" dirty="0"/>
              <a:t>-se reţine numărul de ani (i) după care fluxurile de lichidităţi disponibile actualizate cumulate trec de la </a:t>
            </a:r>
            <a:r>
              <a:rPr lang="vi-VN" sz="2000" dirty="0" smtClean="0"/>
              <a:t>o</a:t>
            </a:r>
            <a:r>
              <a:rPr lang="en-US" sz="2000" dirty="0" smtClean="0"/>
              <a:t> </a:t>
            </a:r>
            <a:r>
              <a:rPr lang="vi-VN" sz="2000" dirty="0" smtClean="0"/>
              <a:t>valoare </a:t>
            </a:r>
            <a:r>
              <a:rPr lang="vi-VN" sz="2000" dirty="0"/>
              <a:t>negativă –FDACi-1, la o valoare pozitivă +FDACi</a:t>
            </a:r>
          </a:p>
          <a:p>
            <a:pPr marL="109728" indent="0" algn="just">
              <a:buNone/>
            </a:pPr>
            <a:r>
              <a:rPr lang="vi-VN" sz="2000" dirty="0"/>
              <a:t>a) Evaluarea profitabilităţii financiare a investiţiei şi a capitalului propriu</a:t>
            </a:r>
          </a:p>
          <a:p>
            <a:pPr algn="just"/>
            <a:r>
              <a:rPr lang="vi-VN" sz="2000" dirty="0"/>
              <a:t>În cazul proiectelor ce vor fi subvenţionate, analiza profitabilităţii este realizată pentru a </a:t>
            </a:r>
            <a:r>
              <a:rPr lang="vi-VN" sz="2000" dirty="0" smtClean="0"/>
              <a:t>stabili dacă</a:t>
            </a:r>
            <a:r>
              <a:rPr lang="en-US" sz="2000" dirty="0" smtClean="0"/>
              <a:t> </a:t>
            </a:r>
            <a:r>
              <a:rPr lang="vi-VN" sz="2000" dirty="0" smtClean="0"/>
              <a:t>subvenţia </a:t>
            </a:r>
            <a:r>
              <a:rPr lang="vi-VN" sz="2000" dirty="0"/>
              <a:t>a fost determinată corespunzător şi nu sunt transferate către beneficiarul proiectului </a:t>
            </a:r>
            <a:r>
              <a:rPr lang="vi-VN" sz="2000" dirty="0" smtClean="0"/>
              <a:t>fonduri</a:t>
            </a:r>
            <a:r>
              <a:rPr lang="en-US" sz="2000" dirty="0" smtClean="0"/>
              <a:t> </a:t>
            </a:r>
            <a:r>
              <a:rPr lang="vi-VN" sz="2000" dirty="0" smtClean="0"/>
              <a:t>nejustificate</a:t>
            </a:r>
            <a:r>
              <a:rPr lang="vi-VN" sz="2000" dirty="0"/>
              <a:t>.</a:t>
            </a:r>
          </a:p>
          <a:p>
            <a:pPr algn="just"/>
            <a:r>
              <a:rPr lang="vi-VN" sz="2000" dirty="0"/>
              <a:t>Analiza va evalua prin calcularea următorilor indicatori financiari, dacă rata identificată a </a:t>
            </a:r>
            <a:r>
              <a:rPr lang="vi-VN" sz="2000" dirty="0" smtClean="0"/>
              <a:t>contribuţiei</a:t>
            </a:r>
            <a:r>
              <a:rPr lang="en-US" sz="2000" dirty="0" smtClean="0"/>
              <a:t> </a:t>
            </a:r>
            <a:r>
              <a:rPr lang="vi-VN" sz="2000" dirty="0" smtClean="0"/>
              <a:t>nerambursabile </a:t>
            </a:r>
            <a:r>
              <a:rPr lang="vi-VN" sz="2000" dirty="0"/>
              <a:t>nu este prea mare:</a:t>
            </a:r>
          </a:p>
          <a:p>
            <a:pPr marL="109728" indent="0" algn="just">
              <a:buNone/>
            </a:pPr>
            <a:r>
              <a:rPr lang="vi-VN" sz="2000" dirty="0"/>
              <a:t>• RIRF/C şi VNAF/C (profitabilitatea financiara a investiției)</a:t>
            </a:r>
          </a:p>
          <a:p>
            <a:pPr marL="109728" indent="0" algn="just">
              <a:buNone/>
            </a:pPr>
            <a:r>
              <a:rPr lang="vi-VN" sz="2000" dirty="0"/>
              <a:t>• RIRF/K şi VNAF/K (profitabilitatea financiara a capitalului propriu)</a:t>
            </a:r>
            <a:endParaRPr lang="en-GB" sz="20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38063" y="4972050"/>
            <a:ext cx="3106792" cy="1885950"/>
          </a:xfrm>
          <a:prstGeom prst="rect">
            <a:avLst/>
          </a:prstGeom>
        </p:spPr>
      </p:pic>
    </p:spTree>
    <p:extLst>
      <p:ext uri="{BB962C8B-B14F-4D97-AF65-F5344CB8AC3E}">
        <p14:creationId xmlns:p14="http://schemas.microsoft.com/office/powerpoint/2010/main" val="866528390"/>
      </p:ext>
    </p:extLst>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6634" y="0"/>
            <a:ext cx="11901322" cy="6259536"/>
          </a:xfrm>
        </p:spPr>
        <p:txBody>
          <a:bodyPr>
            <a:noAutofit/>
          </a:bodyPr>
          <a:lstStyle/>
          <a:p>
            <a:pPr algn="just"/>
            <a:r>
              <a:rPr lang="vi-VN" sz="2000" b="1" i="1" dirty="0"/>
              <a:t>Profitabilitatea financiară a investiţiei </a:t>
            </a:r>
            <a:r>
              <a:rPr lang="vi-VN" sz="2000" dirty="0"/>
              <a:t>se poate evalua prin estimarea valorii financiare nete actuale şi </a:t>
            </a:r>
            <a:r>
              <a:rPr lang="vi-VN" sz="2000" dirty="0" smtClean="0"/>
              <a:t>a</a:t>
            </a:r>
            <a:r>
              <a:rPr lang="en-US" sz="2000" dirty="0" smtClean="0"/>
              <a:t> </a:t>
            </a:r>
            <a:r>
              <a:rPr lang="vi-VN" sz="2000" dirty="0" smtClean="0"/>
              <a:t>ratei </a:t>
            </a:r>
            <a:r>
              <a:rPr lang="vi-VN" sz="2000" dirty="0"/>
              <a:t>rentabilităţii financiare a investiţiei (VNAF/C şi RIRF/C). Aceşti indicatori arată </a:t>
            </a:r>
            <a:r>
              <a:rPr lang="vi-VN" sz="2000" dirty="0" smtClean="0"/>
              <a:t>capacitatea</a:t>
            </a:r>
            <a:r>
              <a:rPr lang="en-US" sz="2000" dirty="0" smtClean="0"/>
              <a:t> </a:t>
            </a:r>
            <a:r>
              <a:rPr lang="vi-VN" sz="2000" dirty="0" smtClean="0"/>
              <a:t>veniturilor </a:t>
            </a:r>
            <a:r>
              <a:rPr lang="vi-VN" sz="2000" dirty="0"/>
              <a:t>nete de a acoperi costurile de investiţii, indiferent de modalitatea în care acestea sunt finanţate.</a:t>
            </a:r>
          </a:p>
          <a:p>
            <a:pPr algn="just"/>
            <a:r>
              <a:rPr lang="vi-VN" sz="2000" dirty="0"/>
              <a:t>Pentru ca un proiect să poată fi considerat eligibil pentru acordarea cofinanţării din Fonduri, </a:t>
            </a:r>
            <a:r>
              <a:rPr lang="vi-VN" sz="2000" dirty="0" smtClean="0"/>
              <a:t>VNAF/C</a:t>
            </a:r>
            <a:r>
              <a:rPr lang="en-US" sz="2000" dirty="0" smtClean="0"/>
              <a:t> </a:t>
            </a:r>
            <a:r>
              <a:rPr lang="vi-VN" sz="2000" dirty="0" smtClean="0"/>
              <a:t>trebuie </a:t>
            </a:r>
            <a:r>
              <a:rPr lang="vi-VN" sz="2000" dirty="0"/>
              <a:t>să fie negativ şi RIRF/C trebuie să fie aşadar mai mici decât 9% (adică rata de </a:t>
            </a:r>
            <a:r>
              <a:rPr lang="vi-VN" sz="2000" dirty="0" smtClean="0"/>
              <a:t>actualizare</a:t>
            </a:r>
            <a:r>
              <a:rPr lang="en-US" sz="2000" dirty="0" smtClean="0"/>
              <a:t> </a:t>
            </a:r>
            <a:r>
              <a:rPr lang="vi-VN" sz="2000" dirty="0" smtClean="0"/>
              <a:t>folosită </a:t>
            </a:r>
            <a:r>
              <a:rPr lang="vi-VN" sz="2000" dirty="0"/>
              <a:t>pentru analiză).</a:t>
            </a:r>
          </a:p>
          <a:p>
            <a:pPr algn="just"/>
            <a:r>
              <a:rPr lang="vi-VN" sz="2000" dirty="0"/>
              <a:t>În calculul profitabilităţii financiare a capitalului propriu (VNAF/K, RIRF/K), resursele financiare </a:t>
            </a:r>
            <a:r>
              <a:rPr lang="vi-VN" sz="2000" dirty="0" smtClean="0"/>
              <a:t>– fără</a:t>
            </a:r>
            <a:r>
              <a:rPr lang="en-US" sz="2000" dirty="0" smtClean="0"/>
              <a:t> </a:t>
            </a:r>
            <a:r>
              <a:rPr lang="vi-VN" sz="2000" dirty="0" smtClean="0"/>
              <a:t>subvenţia </a:t>
            </a:r>
            <a:r>
              <a:rPr lang="vi-VN" sz="2000" dirty="0"/>
              <a:t>UE - investite în proiect se consideră fluxuri de ieşire în loc de costuri de investiţii. </a:t>
            </a:r>
            <a:r>
              <a:rPr lang="vi-VN" sz="2000" dirty="0" smtClean="0"/>
              <a:t>Contribuţiile</a:t>
            </a:r>
            <a:r>
              <a:rPr lang="en-US" sz="2000" dirty="0" smtClean="0"/>
              <a:t> </a:t>
            </a:r>
            <a:r>
              <a:rPr lang="vi-VN" sz="2000" dirty="0" smtClean="0"/>
              <a:t>la </a:t>
            </a:r>
            <a:r>
              <a:rPr lang="vi-VN" sz="2000" dirty="0"/>
              <a:t>capital se iau în considerare în momentul în care sunt plătite pentru proiect sau rambursate (în </a:t>
            </a:r>
            <a:r>
              <a:rPr lang="vi-VN" sz="2000" dirty="0" smtClean="0"/>
              <a:t>cazul</a:t>
            </a:r>
            <a:r>
              <a:rPr lang="en-US" sz="2000" dirty="0" smtClean="0"/>
              <a:t> </a:t>
            </a:r>
            <a:r>
              <a:rPr lang="vi-VN" sz="2000" dirty="0" smtClean="0"/>
              <a:t>împrumuturilor).</a:t>
            </a:r>
            <a:endParaRPr lang="en-US" sz="2000" dirty="0" smtClean="0"/>
          </a:p>
          <a:p>
            <a:pPr marL="109728" indent="0" algn="just">
              <a:buNone/>
            </a:pPr>
            <a:r>
              <a:rPr lang="vi-VN" sz="2000" dirty="0"/>
              <a:t>Se prezinta următoarele tabele:</a:t>
            </a:r>
          </a:p>
          <a:p>
            <a:pPr algn="just"/>
            <a:r>
              <a:rPr lang="vi-VN" sz="2000" dirty="0"/>
              <a:t>• Prognoza cheltuielilor de exploatare pentru cele doua scenarii: scenariul fără proiect și scenariul </a:t>
            </a:r>
            <a:r>
              <a:rPr lang="vi-VN" sz="2000" dirty="0" smtClean="0"/>
              <a:t>cu</a:t>
            </a:r>
            <a:r>
              <a:rPr lang="en-US" sz="2000" dirty="0" smtClean="0"/>
              <a:t> </a:t>
            </a:r>
            <a:r>
              <a:rPr lang="vi-VN" sz="2000" dirty="0" smtClean="0"/>
              <a:t>proiect</a:t>
            </a:r>
            <a:r>
              <a:rPr lang="en-US" sz="2000" dirty="0" smtClean="0"/>
              <a:t>.</a:t>
            </a:r>
          </a:p>
          <a:p>
            <a:pPr algn="just"/>
            <a:r>
              <a:rPr lang="vi-VN" sz="2000" dirty="0"/>
              <a:t>Costurile de operare se fundamentează pe elemente componente (costuri de personal, costuri de</a:t>
            </a:r>
          </a:p>
          <a:p>
            <a:pPr algn="just"/>
            <a:r>
              <a:rPr lang="vi-VN" sz="2000" dirty="0"/>
              <a:t>mentenanța/întreținere, costuri materiale, costuri administrative, etc) si sunt asociate veniturilor </a:t>
            </a:r>
            <a:r>
              <a:rPr lang="vi-VN" sz="2000" dirty="0" smtClean="0"/>
              <a:t>din</a:t>
            </a:r>
            <a:r>
              <a:rPr lang="en-US" sz="2000" dirty="0" smtClean="0"/>
              <a:t> </a:t>
            </a:r>
            <a:r>
              <a:rPr lang="vi-VN" sz="2000" dirty="0" smtClean="0"/>
              <a:t>operarea </a:t>
            </a:r>
            <a:r>
              <a:rPr lang="vi-VN" sz="2000" dirty="0"/>
              <a:t>infrastructurii care face obiectul proiectului.</a:t>
            </a:r>
          </a:p>
          <a:p>
            <a:pPr algn="just"/>
            <a:r>
              <a:rPr lang="vi-VN" sz="2000" dirty="0"/>
              <a:t>Toate articolele de cheltuieli care nu determină plăţi efective, cum ar fi: amortizare, </a:t>
            </a:r>
            <a:r>
              <a:rPr lang="vi-VN" sz="2000" dirty="0" smtClean="0"/>
              <a:t>provizioane,</a:t>
            </a:r>
            <a:r>
              <a:rPr lang="en-US" sz="2000" dirty="0" smtClean="0"/>
              <a:t> </a:t>
            </a:r>
            <a:r>
              <a:rPr lang="vi-VN" sz="2000" dirty="0" smtClean="0"/>
              <a:t>neprevăzute </a:t>
            </a:r>
            <a:r>
              <a:rPr lang="vi-VN" sz="2000" dirty="0"/>
              <a:t>etc se elimină din proiecţia fluxului de numerar.</a:t>
            </a:r>
            <a:endParaRPr lang="en-GB" sz="20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904481" y="5848350"/>
            <a:ext cx="1133475" cy="1009650"/>
          </a:xfrm>
          <a:prstGeom prst="rect">
            <a:avLst/>
          </a:prstGeom>
        </p:spPr>
      </p:pic>
    </p:spTree>
    <p:extLst>
      <p:ext uri="{BB962C8B-B14F-4D97-AF65-F5344CB8AC3E}">
        <p14:creationId xmlns:p14="http://schemas.microsoft.com/office/powerpoint/2010/main" val="410583137"/>
      </p:ext>
    </p:extLst>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0"/>
            <a:ext cx="12192000" cy="6338364"/>
          </a:xfrm>
        </p:spPr>
        <p:txBody>
          <a:bodyPr>
            <a:normAutofit fontScale="92500"/>
          </a:bodyPr>
          <a:lstStyle/>
          <a:p>
            <a:pPr algn="just"/>
            <a:r>
              <a:rPr lang="vi-VN" sz="2000" dirty="0"/>
              <a:t>Fluxurile financiare de natura dobânzilor şi rambursările de credite se exclud din fluxurile de </a:t>
            </a:r>
            <a:r>
              <a:rPr lang="vi-VN" sz="2000" dirty="0" smtClean="0"/>
              <a:t>numerar</a:t>
            </a:r>
            <a:r>
              <a:rPr lang="en-US" sz="2000" dirty="0" smtClean="0"/>
              <a:t> </a:t>
            </a:r>
            <a:r>
              <a:rPr lang="vi-VN" sz="2000" dirty="0" smtClean="0"/>
              <a:t>pentru </a:t>
            </a:r>
            <a:r>
              <a:rPr lang="vi-VN" sz="2000" dirty="0"/>
              <a:t>calculul indicatorilor de performanţă ai proiectului. De asemenea, nu se iau în </a:t>
            </a:r>
            <a:r>
              <a:rPr lang="vi-VN" sz="2000" dirty="0" smtClean="0"/>
              <a:t>considerare</a:t>
            </a:r>
            <a:r>
              <a:rPr lang="en-US" sz="2000" dirty="0" smtClean="0"/>
              <a:t> </a:t>
            </a:r>
            <a:r>
              <a:rPr lang="vi-VN" sz="2000" dirty="0" smtClean="0"/>
              <a:t>impozitele</a:t>
            </a:r>
            <a:r>
              <a:rPr lang="vi-VN" sz="2000" dirty="0"/>
              <a:t>, taxele şi alte ieşiri de numerar care nu sunt legate de costurile de operare.</a:t>
            </a:r>
          </a:p>
          <a:p>
            <a:pPr algn="just"/>
            <a:r>
              <a:rPr lang="vi-VN" sz="2000" dirty="0"/>
              <a:t>Se includ în costurile de operare, în măsura în care nu au fost prevăzute drept costuri </a:t>
            </a:r>
            <a:r>
              <a:rPr lang="vi-VN" sz="2000" dirty="0" smtClean="0"/>
              <a:t>investiţionale,</a:t>
            </a:r>
            <a:r>
              <a:rPr lang="en-US" sz="2000" dirty="0" smtClean="0"/>
              <a:t> </a:t>
            </a:r>
            <a:r>
              <a:rPr lang="vi-VN" sz="2000" dirty="0" smtClean="0"/>
              <a:t>reparaţiile </a:t>
            </a:r>
            <a:r>
              <a:rPr lang="vi-VN" sz="2000" dirty="0"/>
              <a:t>capitale şi înlocuirile de echipamente cu durata de viaţă sub perioada de referinţă. </a:t>
            </a:r>
            <a:r>
              <a:rPr lang="vi-VN" sz="2000" dirty="0" smtClean="0"/>
              <a:t>Aceste</a:t>
            </a:r>
            <a:r>
              <a:rPr lang="en-US" sz="2000" dirty="0" smtClean="0"/>
              <a:t> </a:t>
            </a:r>
            <a:r>
              <a:rPr lang="vi-VN" sz="2000" dirty="0" smtClean="0"/>
              <a:t>costuri </a:t>
            </a:r>
            <a:r>
              <a:rPr lang="vi-VN" sz="2000" dirty="0"/>
              <a:t>vor fi nominale şi alocate perioadei în care se efectuează şi nu vor fi constituite sub forma </a:t>
            </a:r>
            <a:r>
              <a:rPr lang="vi-VN" sz="2000" dirty="0" smtClean="0"/>
              <a:t>unor</a:t>
            </a:r>
            <a:r>
              <a:rPr lang="en-US" sz="2000" dirty="0" smtClean="0"/>
              <a:t> </a:t>
            </a:r>
            <a:r>
              <a:rPr lang="vi-VN" sz="2000" dirty="0" smtClean="0"/>
              <a:t>rezerve </a:t>
            </a:r>
            <a:r>
              <a:rPr lang="vi-VN" sz="2000" dirty="0"/>
              <a:t>anterioare plăţilor efective</a:t>
            </a:r>
            <a:r>
              <a:rPr lang="vi-VN" sz="2000" dirty="0" smtClean="0"/>
              <a:t>.</a:t>
            </a:r>
            <a:endParaRPr lang="en-US" sz="2000" dirty="0" smtClean="0"/>
          </a:p>
          <a:p>
            <a:pPr marL="109728" indent="0" algn="just">
              <a:buNone/>
            </a:pPr>
            <a:r>
              <a:rPr lang="vi-VN" sz="2200" dirty="0"/>
              <a:t>• Prognoza veniturilor din exploatare pentru cele doua scenarii: </a:t>
            </a:r>
            <a:r>
              <a:rPr lang="vi-VN" sz="2200" b="1" i="1" dirty="0">
                <a:solidFill>
                  <a:srgbClr val="FF0000"/>
                </a:solidFill>
              </a:rPr>
              <a:t>scenariul fără proiect și scenariul cu</a:t>
            </a:r>
          </a:p>
          <a:p>
            <a:pPr marL="109728" indent="0" algn="just">
              <a:buNone/>
            </a:pPr>
            <a:r>
              <a:rPr lang="en-US" sz="2200" b="1" i="1" dirty="0" smtClean="0">
                <a:solidFill>
                  <a:srgbClr val="FF0000"/>
                </a:solidFill>
              </a:rPr>
              <a:t> </a:t>
            </a:r>
            <a:r>
              <a:rPr lang="vi-VN" sz="2200" b="1" i="1" dirty="0" smtClean="0">
                <a:solidFill>
                  <a:srgbClr val="FF0000"/>
                </a:solidFill>
              </a:rPr>
              <a:t>proiect</a:t>
            </a:r>
            <a:endParaRPr lang="vi-VN" sz="2200" b="1" i="1" dirty="0">
              <a:solidFill>
                <a:srgbClr val="FF0000"/>
              </a:solidFill>
            </a:endParaRPr>
          </a:p>
          <a:p>
            <a:pPr algn="just"/>
            <a:r>
              <a:rPr lang="vi-VN" sz="2200" dirty="0"/>
              <a:t>In proiecția veniturilor din exploatare se vor avea in vedere veniturile asupra cărora </a:t>
            </a:r>
            <a:r>
              <a:rPr lang="vi-VN" sz="2200" dirty="0" smtClean="0"/>
              <a:t>implementarea</a:t>
            </a:r>
            <a:r>
              <a:rPr lang="en-US" sz="2200" dirty="0" smtClean="0"/>
              <a:t> </a:t>
            </a:r>
            <a:r>
              <a:rPr lang="vi-VN" sz="2200" dirty="0" smtClean="0"/>
              <a:t>investiției </a:t>
            </a:r>
            <a:r>
              <a:rPr lang="vi-VN" sz="2200" dirty="0"/>
              <a:t>produce efecte, respectiv rezultatele concrete din operarea infrastructurii de CDI (</a:t>
            </a:r>
            <a:r>
              <a:rPr lang="vi-VN" sz="2200" dirty="0" smtClean="0"/>
              <a:t>licențe,</a:t>
            </a:r>
            <a:r>
              <a:rPr lang="en-US" sz="2200" dirty="0" smtClean="0"/>
              <a:t> </a:t>
            </a:r>
            <a:r>
              <a:rPr lang="vi-VN" sz="2200" dirty="0" smtClean="0"/>
              <a:t>brevete</a:t>
            </a:r>
            <a:r>
              <a:rPr lang="vi-VN" sz="2200" dirty="0"/>
              <a:t>, drepturi de proprietate intelectuala, produse noi, contracte de cercetare încheiate cu clienții, etc).</a:t>
            </a:r>
          </a:p>
          <a:p>
            <a:pPr algn="just"/>
            <a:r>
              <a:rPr lang="vi-VN" sz="2200" dirty="0"/>
              <a:t>Evoluția veniturilor va fi corelata cu evoluția cererii prognozata la capitolul Piața proiectului.</a:t>
            </a:r>
          </a:p>
          <a:p>
            <a:pPr algn="just"/>
            <a:r>
              <a:rPr lang="vi-VN" sz="2200" dirty="0"/>
              <a:t>In ceea ce privește modalitatea stabilirii preţurilor sau tarifelor se vor face consideraţii asupra </a:t>
            </a:r>
            <a:r>
              <a:rPr lang="vi-VN" sz="2200" dirty="0" smtClean="0"/>
              <a:t>ipotezelor</a:t>
            </a:r>
            <a:r>
              <a:rPr lang="en-US" sz="2200" dirty="0" smtClean="0"/>
              <a:t> </a:t>
            </a:r>
            <a:r>
              <a:rPr lang="vi-VN" sz="2200" dirty="0" smtClean="0"/>
              <a:t>conform </a:t>
            </a:r>
            <a:r>
              <a:rPr lang="vi-VN" sz="2200" dirty="0"/>
              <a:t>cărora preţurile/tarifele folosite nu depăşesc “capacitatea de plată” a utilizatorilor în </a:t>
            </a:r>
            <a:r>
              <a:rPr lang="vi-VN" sz="2200" dirty="0" smtClean="0"/>
              <a:t>condiţiile</a:t>
            </a:r>
            <a:r>
              <a:rPr lang="en-US" sz="2200" dirty="0" smtClean="0"/>
              <a:t> </a:t>
            </a:r>
            <a:r>
              <a:rPr lang="vi-VN" sz="2200" dirty="0" smtClean="0"/>
              <a:t>locale </a:t>
            </a:r>
            <a:r>
              <a:rPr lang="vi-VN" sz="2200" dirty="0"/>
              <a:t>concrete şi a nivelurilor istorice de preţ pe respectiva piaţă.</a:t>
            </a:r>
          </a:p>
          <a:p>
            <a:pPr algn="just"/>
            <a:r>
              <a:rPr lang="vi-VN" sz="2200" dirty="0"/>
              <a:t>Nu sunt incluse în proiecţiile de venituri transferurile şi subvenţiile, TVA-ul şi alte taxe indirecte </a:t>
            </a:r>
            <a:r>
              <a:rPr lang="vi-VN" sz="2200" dirty="0" smtClean="0"/>
              <a:t>colectate</a:t>
            </a:r>
            <a:r>
              <a:rPr lang="en-US" sz="2200" dirty="0" smtClean="0"/>
              <a:t> </a:t>
            </a:r>
            <a:r>
              <a:rPr lang="vi-VN" sz="2200" dirty="0" smtClean="0"/>
              <a:t>de </a:t>
            </a:r>
            <a:r>
              <a:rPr lang="vi-VN" sz="2200" dirty="0"/>
              <a:t>la utilizatori în folosul autorităţilor publice.</a:t>
            </a:r>
            <a:endParaRPr lang="en-GB" sz="22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05241" y="5776052"/>
            <a:ext cx="1786759" cy="1081947"/>
          </a:xfrm>
          <a:prstGeom prst="rect">
            <a:avLst/>
          </a:prstGeom>
        </p:spPr>
      </p:pic>
    </p:spTree>
    <p:extLst>
      <p:ext uri="{BB962C8B-B14F-4D97-AF65-F5344CB8AC3E}">
        <p14:creationId xmlns:p14="http://schemas.microsoft.com/office/powerpoint/2010/main" val="1766007116"/>
      </p:ext>
    </p:extLst>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46993" y="314684"/>
            <a:ext cx="11813627" cy="6196475"/>
          </a:xfrm>
        </p:spPr>
        <p:txBody>
          <a:bodyPr>
            <a:normAutofit/>
          </a:bodyPr>
          <a:lstStyle/>
          <a:p>
            <a:pPr marL="109728" indent="0" algn="just">
              <a:buNone/>
            </a:pPr>
            <a:r>
              <a:rPr lang="vi-VN" sz="2000" b="1" i="1" dirty="0" smtClean="0"/>
              <a:t>Tabelul </a:t>
            </a:r>
            <a:r>
              <a:rPr lang="vi-VN" sz="2000" b="1" i="1" dirty="0"/>
              <a:t>de calcul a indicatorilor de profitabilitate a investiției (RIRF/C, VNAF/C)</a:t>
            </a:r>
          </a:p>
          <a:p>
            <a:pPr algn="just"/>
            <a:r>
              <a:rPr lang="vi-VN" sz="2000" dirty="0"/>
              <a:t>Analiza se efectuează în baza metodei incrementale, veniturile şi costurile incrementale </a:t>
            </a:r>
            <a:r>
              <a:rPr lang="vi-VN" sz="2000" dirty="0" smtClean="0"/>
              <a:t>reprezentând</a:t>
            </a:r>
            <a:r>
              <a:rPr lang="en-US" sz="2000" dirty="0" smtClean="0"/>
              <a:t> </a:t>
            </a:r>
            <a:r>
              <a:rPr lang="vi-VN" sz="2000" dirty="0" smtClean="0"/>
              <a:t>diferenţa </a:t>
            </a:r>
            <a:r>
              <a:rPr lang="vi-VN" sz="2000" dirty="0"/>
              <a:t>dintre valorile asociate proiecţiei scenariului “cu proiect” şi cele asociate scenariului “</a:t>
            </a:r>
            <a:r>
              <a:rPr lang="vi-VN" sz="2000" dirty="0" smtClean="0"/>
              <a:t>fără</a:t>
            </a:r>
            <a:r>
              <a:rPr lang="en-US" sz="2000" dirty="0" smtClean="0"/>
              <a:t> </a:t>
            </a:r>
            <a:r>
              <a:rPr lang="vi-VN" sz="2000" dirty="0" smtClean="0"/>
              <a:t>proiect”.</a:t>
            </a:r>
            <a:endParaRPr lang="en-US" sz="2000" dirty="0" smtClean="0"/>
          </a:p>
          <a:p>
            <a:pPr algn="just"/>
            <a:r>
              <a:rPr lang="vi-VN" sz="2000" dirty="0"/>
              <a:t>Fluxurile financiare vizează atât perioada investițională cat si perioada de operare. In acest sens, </a:t>
            </a:r>
            <a:r>
              <a:rPr lang="vi-VN" sz="2000" dirty="0" smtClean="0"/>
              <a:t>costurile</a:t>
            </a:r>
            <a:r>
              <a:rPr lang="en-US" sz="2000" dirty="0" smtClean="0"/>
              <a:t> </a:t>
            </a:r>
            <a:r>
              <a:rPr lang="vi-VN" sz="2000" dirty="0" smtClean="0"/>
              <a:t>investiționale </a:t>
            </a:r>
            <a:r>
              <a:rPr lang="vi-VN" sz="2000" dirty="0"/>
              <a:t>sunt considerate fluxuri de ieșire, iar la finalul perioadei de referință este luata in calcul </a:t>
            </a:r>
            <a:r>
              <a:rPr lang="vi-VN" sz="2000" dirty="0" smtClean="0"/>
              <a:t>si</a:t>
            </a:r>
            <a:r>
              <a:rPr lang="en-US" sz="2000" dirty="0" smtClean="0"/>
              <a:t> </a:t>
            </a:r>
            <a:r>
              <a:rPr lang="vi-VN" sz="2000" dirty="0" smtClean="0"/>
              <a:t>valoarea </a:t>
            </a:r>
            <a:r>
              <a:rPr lang="vi-VN" sz="2000" dirty="0"/>
              <a:t>reziduala cu semnul „-„ , fiind considerata element de intrare.</a:t>
            </a:r>
          </a:p>
          <a:p>
            <a:pPr algn="just"/>
            <a:r>
              <a:rPr lang="vi-VN" sz="2000" dirty="0"/>
              <a:t>Fluxurile de numerar pentru determinarea indicatorilor de rentabilitate a investiției nu iau în </a:t>
            </a:r>
            <a:r>
              <a:rPr lang="vi-VN" sz="2000" dirty="0" smtClean="0"/>
              <a:t>considerare</a:t>
            </a:r>
            <a:r>
              <a:rPr lang="en-US" sz="2000" dirty="0" smtClean="0"/>
              <a:t> </a:t>
            </a:r>
            <a:r>
              <a:rPr lang="vi-VN" sz="2000" dirty="0" smtClean="0"/>
              <a:t>sursele </a:t>
            </a:r>
            <a:r>
              <a:rPr lang="vi-VN" sz="2000" dirty="0"/>
              <a:t>de finanţare şi nici fluxurile generate de eventuala rambursare a acestor surse, </a:t>
            </a:r>
            <a:r>
              <a:rPr lang="vi-VN" sz="2000" dirty="0" smtClean="0"/>
              <a:t>întrucât</a:t>
            </a:r>
            <a:r>
              <a:rPr lang="en-US" sz="2000" dirty="0" smtClean="0"/>
              <a:t> </a:t>
            </a:r>
            <a:r>
              <a:rPr lang="vi-VN" sz="2000" dirty="0" smtClean="0"/>
              <a:t>performanţele </a:t>
            </a:r>
            <a:r>
              <a:rPr lang="vi-VN" sz="2000" dirty="0"/>
              <a:t>investiţiei se evaluează independent de modalitatea de finanţare pentru care se optează.</a:t>
            </a:r>
            <a:endParaRPr lang="en-GB" sz="20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50410" y="3621661"/>
            <a:ext cx="3472923" cy="3121235"/>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23334" y="3873909"/>
            <a:ext cx="4126927" cy="2701801"/>
          </a:xfrm>
          <a:prstGeom prst="rect">
            <a:avLst/>
          </a:prstGeom>
        </p:spPr>
      </p:pic>
    </p:spTree>
    <p:extLst>
      <p:ext uri="{BB962C8B-B14F-4D97-AF65-F5344CB8AC3E}">
        <p14:creationId xmlns:p14="http://schemas.microsoft.com/office/powerpoint/2010/main" val="3396251745"/>
      </p:ext>
    </p:extLst>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20869" y="157029"/>
            <a:ext cx="11671737" cy="6338364"/>
          </a:xfrm>
        </p:spPr>
        <p:txBody>
          <a:bodyPr>
            <a:noAutofit/>
          </a:bodyPr>
          <a:lstStyle/>
          <a:p>
            <a:pPr marL="109728" indent="0" algn="just">
              <a:buNone/>
            </a:pPr>
            <a:r>
              <a:rPr lang="vi-VN" sz="2000" dirty="0"/>
              <a:t>• </a:t>
            </a:r>
            <a:r>
              <a:rPr lang="vi-VN" sz="2000" b="1" i="1" dirty="0"/>
              <a:t>Tabelul de calcul a indicatorilor de profitabilitate a capitalului propriu (RIRF/K, VNAF/K)</a:t>
            </a:r>
          </a:p>
          <a:p>
            <a:pPr algn="just"/>
            <a:r>
              <a:rPr lang="vi-VN" sz="2000" dirty="0"/>
              <a:t>Este cerută în cazul proiectelor derulate în cadrul unor scheme de ajutor de stat deoarece indică </a:t>
            </a:r>
            <a:r>
              <a:rPr lang="vi-VN" sz="2000" dirty="0" smtClean="0"/>
              <a:t>dacă</a:t>
            </a:r>
            <a:r>
              <a:rPr lang="en-US" sz="2000" dirty="0" smtClean="0"/>
              <a:t> </a:t>
            </a:r>
            <a:r>
              <a:rPr lang="vi-VN" sz="2000" dirty="0" smtClean="0"/>
              <a:t>transferul </a:t>
            </a:r>
            <a:r>
              <a:rPr lang="vi-VN" sz="2000" dirty="0"/>
              <a:t>de fonduri publice s-a realizat în exces sau în deficit faţă de nevoia de finanţare a proiectului.</a:t>
            </a:r>
          </a:p>
          <a:p>
            <a:pPr algn="just"/>
            <a:r>
              <a:rPr lang="vi-VN" sz="2000" dirty="0"/>
              <a:t>În acest sens se calculează indicatorii de performanţă ai capitalului propriu investit (VNAF/K şi </a:t>
            </a:r>
            <a:r>
              <a:rPr lang="vi-VN" sz="2000" dirty="0" smtClean="0"/>
              <a:t>RIRF/K)</a:t>
            </a:r>
            <a:r>
              <a:rPr lang="en-US" sz="2000" dirty="0" smtClean="0"/>
              <a:t> </a:t>
            </a:r>
            <a:r>
              <a:rPr lang="vi-VN" sz="2000" dirty="0" smtClean="0"/>
              <a:t>care </a:t>
            </a:r>
            <a:r>
              <a:rPr lang="vi-VN" sz="2000" dirty="0"/>
              <a:t>indică capacitatea proiectului de a avea “valoare” şi o rată de retur a capitalului </a:t>
            </a:r>
            <a:r>
              <a:rPr lang="vi-VN" sz="2000" dirty="0" smtClean="0"/>
              <a:t>investit</a:t>
            </a:r>
            <a:r>
              <a:rPr lang="en-US" sz="2000" dirty="0"/>
              <a:t> </a:t>
            </a:r>
            <a:r>
              <a:rPr lang="vi-VN" sz="2000" dirty="0" smtClean="0"/>
              <a:t>comparabilă </a:t>
            </a:r>
            <a:r>
              <a:rPr lang="vi-VN" sz="2000" dirty="0"/>
              <a:t>cu performanţele altor proiecte din domeniul respectiv.</a:t>
            </a:r>
          </a:p>
          <a:p>
            <a:pPr algn="just"/>
            <a:r>
              <a:rPr lang="vi-VN" sz="2000" dirty="0"/>
              <a:t>Calculul indicatorilor de capital se face pe baza fluxului de numerar ce stă la baza VNAF/C şi RIRF/C în</a:t>
            </a:r>
          </a:p>
          <a:p>
            <a:pPr algn="just"/>
            <a:r>
              <a:rPr lang="vi-VN" sz="2000" dirty="0"/>
              <a:t>care costul investiţional total se înlocuieşte cu suma finanţată din surse proprii de către solicitant,</a:t>
            </a:r>
          </a:p>
          <a:p>
            <a:pPr algn="just"/>
            <a:r>
              <a:rPr lang="vi-VN" sz="2000" dirty="0"/>
              <a:t>finanţarea nerambursabilă nu se ia în calcul, creditul şi costul acestuia se evidenţiază ca o ieşire pe</a:t>
            </a:r>
          </a:p>
          <a:p>
            <a:pPr algn="just"/>
            <a:r>
              <a:rPr lang="vi-VN" sz="2000" dirty="0"/>
              <a:t>parcursul perioadei de operare în conformitate cu planul de rambursare. Valoarea RIRF/K nu trebuie sa depășească valorile de referință privind profitabilitatea așteptată pentru</a:t>
            </a:r>
          </a:p>
          <a:p>
            <a:pPr algn="just"/>
            <a:r>
              <a:rPr lang="vi-VN" sz="2000" dirty="0"/>
              <a:t>sectorul respectiv. Valorile de referința la care se va raporta solicitantul vor fi justificate in mod</a:t>
            </a:r>
          </a:p>
          <a:p>
            <a:pPr algn="just"/>
            <a:r>
              <a:rPr lang="vi-VN" sz="2000" dirty="0"/>
              <a:t>corespunzător de către acesta.</a:t>
            </a:r>
            <a:endParaRPr lang="en-GB" sz="2000"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17421" y="5441429"/>
            <a:ext cx="2625122" cy="1416571"/>
          </a:xfrm>
          <a:prstGeom prst="rect">
            <a:avLst/>
          </a:prstGeom>
        </p:spPr>
      </p:pic>
    </p:spTree>
    <p:extLst>
      <p:ext uri="{BB962C8B-B14F-4D97-AF65-F5344CB8AC3E}">
        <p14:creationId xmlns:p14="http://schemas.microsoft.com/office/powerpoint/2010/main" val="931021927"/>
      </p:ext>
    </p:extLst>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36634" y="850712"/>
            <a:ext cx="11829391" cy="5423964"/>
          </a:xfrm>
        </p:spPr>
        <p:txBody>
          <a:bodyPr>
            <a:normAutofit/>
          </a:bodyPr>
          <a:lstStyle/>
          <a:p>
            <a:pPr marL="109728" indent="0" algn="just">
              <a:buNone/>
            </a:pPr>
            <a:r>
              <a:rPr lang="vi-VN" sz="2000" b="1" dirty="0"/>
              <a:t>Planul de afaceri trebuie să fie concis, la obiect şi convingător! </a:t>
            </a:r>
            <a:endParaRPr lang="en-US" sz="2000" b="1" dirty="0" smtClean="0"/>
          </a:p>
          <a:p>
            <a:pPr algn="just"/>
            <a:r>
              <a:rPr lang="vi-VN" sz="2000" dirty="0" smtClean="0"/>
              <a:t>• </a:t>
            </a:r>
            <a:r>
              <a:rPr lang="vi-VN" sz="2000" dirty="0"/>
              <a:t>Contactați potenţialii furnizori, viitorii clienţi, competitorii, finantaţorii, pentru a obţine informaţii cât mai relevante pentru fundamentarea proiectului! </a:t>
            </a:r>
            <a:endParaRPr lang="en-US" sz="2000" dirty="0" smtClean="0"/>
          </a:p>
          <a:p>
            <a:pPr algn="just"/>
            <a:r>
              <a:rPr lang="vi-VN" sz="2000" dirty="0" smtClean="0"/>
              <a:t>• </a:t>
            </a:r>
            <a:r>
              <a:rPr lang="vi-VN" sz="2000" dirty="0"/>
              <a:t>Stabiliți un termen limită pentru realizarea fiecărei secţiuni şi respectați-l! • Includeți elemente financiare uşor de înţeles, realiste şi fezabile! </a:t>
            </a:r>
            <a:endParaRPr lang="en-US" sz="2000" dirty="0" smtClean="0"/>
          </a:p>
          <a:p>
            <a:pPr algn="just"/>
            <a:r>
              <a:rPr lang="vi-VN" sz="2000" dirty="0" smtClean="0"/>
              <a:t>• </a:t>
            </a:r>
            <a:r>
              <a:rPr lang="vi-VN" sz="2000" dirty="0"/>
              <a:t>Nu uitați că mediul de afaceri este unul concurenţial, şi că nu toate planurile de afaceri au şansa de reuşită! • Dezvoltați relaţii cu potenţialii colaboratori (avocaţi, contabili, consultanţi, ingineri), puneți întrebări, clarificați indicaţiile lor, implicați-i, verificați-i! </a:t>
            </a:r>
            <a:endParaRPr lang="en-US" sz="2000" dirty="0" smtClean="0"/>
          </a:p>
          <a:p>
            <a:pPr algn="just"/>
            <a:r>
              <a:rPr lang="vi-VN" sz="2000" dirty="0" smtClean="0"/>
              <a:t>• </a:t>
            </a:r>
            <a:r>
              <a:rPr lang="vi-VN" sz="2000" dirty="0"/>
              <a:t>Nu prezentați planul de afaceri celor care nu se pot implica direct în desfăşurarea lui, inclusiv băncilor, irosindu-vă reciproc timpul! </a:t>
            </a:r>
            <a:endParaRPr lang="en-US" sz="2000" dirty="0" smtClean="0"/>
          </a:p>
          <a:p>
            <a:pPr algn="just"/>
            <a:r>
              <a:rPr lang="vi-VN" sz="2000" dirty="0" smtClean="0"/>
              <a:t>• </a:t>
            </a:r>
            <a:r>
              <a:rPr lang="vi-VN" sz="2000" dirty="0"/>
              <a:t>Concentrați-vă pe nevoile şi sursele de finanţare, căutați alternative</a:t>
            </a:r>
            <a:r>
              <a:rPr lang="vi-VN" sz="2000" dirty="0" smtClean="0"/>
              <a:t>!</a:t>
            </a:r>
            <a:endParaRPr lang="en-US" sz="2000" dirty="0" smtClean="0"/>
          </a:p>
          <a:p>
            <a:pPr algn="just"/>
            <a:endParaRPr lang="en-US" sz="2000" dirty="0"/>
          </a:p>
        </p:txBody>
      </p:sp>
      <p:sp>
        <p:nvSpPr>
          <p:cNvPr id="4" name="Title 2"/>
          <p:cNvSpPr>
            <a:spLocks noGrp="1"/>
          </p:cNvSpPr>
          <p:nvPr>
            <p:ph type="title"/>
          </p:nvPr>
        </p:nvSpPr>
        <p:spPr>
          <a:xfrm>
            <a:off x="215462" y="180045"/>
            <a:ext cx="10972800" cy="545169"/>
          </a:xfrm>
        </p:spPr>
        <p:txBody>
          <a:bodyPr>
            <a:normAutofit/>
          </a:bodyPr>
          <a:lstStyle/>
          <a:p>
            <a:pPr algn="just"/>
            <a:r>
              <a:rPr lang="it-IT" sz="2400" dirty="0" smtClean="0">
                <a:solidFill>
                  <a:srgbClr val="464646"/>
                </a:solidFill>
              </a:rPr>
              <a:t>Concluzii</a:t>
            </a:r>
            <a:endParaRPr lang="en-US" sz="2400" dirty="0"/>
          </a:p>
        </p:txBody>
      </p:sp>
      <p:grpSp>
        <p:nvGrpSpPr>
          <p:cNvPr id="3" name="Group 2"/>
          <p:cNvGrpSpPr/>
          <p:nvPr/>
        </p:nvGrpSpPr>
        <p:grpSpPr>
          <a:xfrm>
            <a:off x="4619297" y="4666594"/>
            <a:ext cx="7346729" cy="2159442"/>
            <a:chOff x="5070091" y="4925296"/>
            <a:chExt cx="6895935" cy="1900739"/>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070091" y="4925296"/>
              <a:ext cx="2619375" cy="1743075"/>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51123" y="4925296"/>
              <a:ext cx="3614903" cy="1900739"/>
            </a:xfrm>
            <a:prstGeom prst="rect">
              <a:avLst/>
            </a:prstGeom>
          </p:spPr>
        </p:pic>
      </p:grpSp>
    </p:spTree>
    <p:extLst>
      <p:ext uri="{BB962C8B-B14F-4D97-AF65-F5344CB8AC3E}">
        <p14:creationId xmlns:p14="http://schemas.microsoft.com/office/powerpoint/2010/main" val="209315788"/>
      </p:ext>
    </p:extLst>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41890" y="913774"/>
            <a:ext cx="11745310" cy="5818102"/>
          </a:xfrm>
        </p:spPr>
        <p:txBody>
          <a:bodyPr>
            <a:normAutofit/>
          </a:bodyPr>
          <a:lstStyle/>
          <a:p>
            <a:pPr algn="just" fontAlgn="base">
              <a:buFont typeface="Arial"/>
              <a:buChar char="•"/>
            </a:pPr>
            <a:r>
              <a:rPr lang="en-GB" sz="2000" dirty="0" err="1">
                <a:solidFill>
                  <a:srgbClr val="000000"/>
                </a:solidFill>
              </a:rPr>
              <a:t>Manifestati</a:t>
            </a:r>
            <a:r>
              <a:rPr lang="en-GB" sz="2000" dirty="0">
                <a:solidFill>
                  <a:srgbClr val="000000"/>
                </a:solidFill>
              </a:rPr>
              <a:t> </a:t>
            </a:r>
            <a:r>
              <a:rPr lang="en-GB" sz="2000" dirty="0" err="1">
                <a:solidFill>
                  <a:srgbClr val="000000"/>
                </a:solidFill>
              </a:rPr>
              <a:t>interes</a:t>
            </a:r>
            <a:r>
              <a:rPr lang="en-GB" sz="2000" dirty="0">
                <a:solidFill>
                  <a:srgbClr val="000000"/>
                </a:solidFill>
              </a:rPr>
              <a:t> </a:t>
            </a:r>
            <a:r>
              <a:rPr lang="en-GB" sz="2000" dirty="0" err="1">
                <a:solidFill>
                  <a:srgbClr val="000000"/>
                </a:solidFill>
              </a:rPr>
              <a:t>pentru</a:t>
            </a:r>
            <a:r>
              <a:rPr lang="en-GB" sz="2000" dirty="0">
                <a:solidFill>
                  <a:srgbClr val="000000"/>
                </a:solidFill>
              </a:rPr>
              <a:t> </a:t>
            </a:r>
            <a:r>
              <a:rPr lang="en-GB" sz="2000" dirty="0" err="1">
                <a:solidFill>
                  <a:srgbClr val="000000"/>
                </a:solidFill>
              </a:rPr>
              <a:t>programul</a:t>
            </a:r>
            <a:r>
              <a:rPr lang="en-GB" sz="2000" dirty="0">
                <a:solidFill>
                  <a:srgbClr val="000000"/>
                </a:solidFill>
              </a:rPr>
              <a:t> de </a:t>
            </a:r>
            <a:r>
              <a:rPr lang="en-GB" sz="2000" dirty="0" err="1">
                <a:solidFill>
                  <a:srgbClr val="000000"/>
                </a:solidFill>
              </a:rPr>
              <a:t>finantare</a:t>
            </a:r>
            <a:r>
              <a:rPr lang="en-GB" sz="2000" dirty="0">
                <a:solidFill>
                  <a:srgbClr val="000000"/>
                </a:solidFill>
              </a:rPr>
              <a:t> cu </a:t>
            </a:r>
            <a:r>
              <a:rPr lang="en-GB" sz="2000" dirty="0" err="1">
                <a:solidFill>
                  <a:srgbClr val="000000"/>
                </a:solidFill>
              </a:rPr>
              <a:t>mult</a:t>
            </a:r>
            <a:r>
              <a:rPr lang="en-GB" sz="2000" dirty="0">
                <a:solidFill>
                  <a:srgbClr val="000000"/>
                </a:solidFill>
              </a:rPr>
              <a:t> </a:t>
            </a:r>
            <a:r>
              <a:rPr lang="en-GB" sz="2000" dirty="0" err="1">
                <a:solidFill>
                  <a:srgbClr val="000000"/>
                </a:solidFill>
              </a:rPr>
              <a:t>timp</a:t>
            </a:r>
            <a:r>
              <a:rPr lang="en-GB" sz="2000" dirty="0">
                <a:solidFill>
                  <a:srgbClr val="000000"/>
                </a:solidFill>
              </a:rPr>
              <a:t> </a:t>
            </a:r>
            <a:r>
              <a:rPr lang="en-GB" sz="2000" dirty="0" err="1">
                <a:solidFill>
                  <a:srgbClr val="000000"/>
                </a:solidFill>
              </a:rPr>
              <a:t>inainte</a:t>
            </a:r>
            <a:r>
              <a:rPr lang="en-GB" sz="2000" dirty="0">
                <a:solidFill>
                  <a:srgbClr val="000000"/>
                </a:solidFill>
              </a:rPr>
              <a:t> de </a:t>
            </a:r>
            <a:r>
              <a:rPr lang="en-GB" sz="2000" dirty="0" err="1">
                <a:solidFill>
                  <a:srgbClr val="000000"/>
                </a:solidFill>
              </a:rPr>
              <a:t>datele</a:t>
            </a:r>
            <a:r>
              <a:rPr lang="en-GB" sz="2000" dirty="0">
                <a:solidFill>
                  <a:srgbClr val="000000"/>
                </a:solidFill>
              </a:rPr>
              <a:t> </a:t>
            </a:r>
            <a:r>
              <a:rPr lang="en-GB" sz="2000" dirty="0" err="1">
                <a:solidFill>
                  <a:srgbClr val="000000"/>
                </a:solidFill>
              </a:rPr>
              <a:t>limita</a:t>
            </a:r>
            <a:r>
              <a:rPr lang="en-GB" sz="2000" dirty="0">
                <a:solidFill>
                  <a:srgbClr val="000000"/>
                </a:solidFill>
              </a:rPr>
              <a:t> de </a:t>
            </a:r>
            <a:r>
              <a:rPr lang="en-GB" sz="2000" dirty="0" err="1">
                <a:solidFill>
                  <a:srgbClr val="000000"/>
                </a:solidFill>
              </a:rPr>
              <a:t>depunere</a:t>
            </a:r>
            <a:r>
              <a:rPr lang="en-GB" sz="2000" dirty="0">
                <a:solidFill>
                  <a:srgbClr val="000000"/>
                </a:solidFill>
              </a:rPr>
              <a:t> a </a:t>
            </a:r>
            <a:r>
              <a:rPr lang="en-GB" sz="2000" dirty="0" err="1">
                <a:solidFill>
                  <a:srgbClr val="000000"/>
                </a:solidFill>
              </a:rPr>
              <a:t>cererilor</a:t>
            </a:r>
            <a:r>
              <a:rPr lang="en-GB" sz="2000" dirty="0">
                <a:solidFill>
                  <a:srgbClr val="000000"/>
                </a:solidFill>
              </a:rPr>
              <a:t> de </a:t>
            </a:r>
            <a:r>
              <a:rPr lang="en-GB" sz="2000" dirty="0" err="1">
                <a:solidFill>
                  <a:srgbClr val="000000"/>
                </a:solidFill>
              </a:rPr>
              <a:t>finantare</a:t>
            </a:r>
            <a:r>
              <a:rPr lang="en-GB" sz="2000" dirty="0">
                <a:solidFill>
                  <a:srgbClr val="000000"/>
                </a:solidFill>
              </a:rPr>
              <a:t> (</a:t>
            </a:r>
            <a:r>
              <a:rPr lang="en-GB" sz="2000" dirty="0" err="1">
                <a:solidFill>
                  <a:srgbClr val="000000"/>
                </a:solidFill>
              </a:rPr>
              <a:t>pentru</a:t>
            </a:r>
            <a:r>
              <a:rPr lang="en-GB" sz="2000" dirty="0">
                <a:solidFill>
                  <a:srgbClr val="000000"/>
                </a:solidFill>
              </a:rPr>
              <a:t> a </a:t>
            </a:r>
            <a:r>
              <a:rPr lang="en-GB" sz="2000" dirty="0" err="1">
                <a:solidFill>
                  <a:srgbClr val="000000"/>
                </a:solidFill>
              </a:rPr>
              <a:t>avea</a:t>
            </a:r>
            <a:r>
              <a:rPr lang="en-GB" sz="2000" dirty="0">
                <a:solidFill>
                  <a:srgbClr val="000000"/>
                </a:solidFill>
              </a:rPr>
              <a:t> </a:t>
            </a:r>
            <a:r>
              <a:rPr lang="en-GB" sz="2000" dirty="0" err="1">
                <a:solidFill>
                  <a:srgbClr val="000000"/>
                </a:solidFill>
              </a:rPr>
              <a:t>timp</a:t>
            </a:r>
            <a:r>
              <a:rPr lang="en-GB" sz="2000" dirty="0">
                <a:solidFill>
                  <a:srgbClr val="000000"/>
                </a:solidFill>
              </a:rPr>
              <a:t> </a:t>
            </a:r>
            <a:r>
              <a:rPr lang="en-GB" sz="2000" dirty="0" err="1">
                <a:solidFill>
                  <a:srgbClr val="000000"/>
                </a:solidFill>
              </a:rPr>
              <a:t>sa</a:t>
            </a:r>
            <a:r>
              <a:rPr lang="en-GB" sz="2000" dirty="0">
                <a:solidFill>
                  <a:srgbClr val="000000"/>
                </a:solidFill>
              </a:rPr>
              <a:t> </a:t>
            </a:r>
            <a:r>
              <a:rPr lang="en-GB" sz="2000" dirty="0" err="1">
                <a:solidFill>
                  <a:srgbClr val="000000"/>
                </a:solidFill>
              </a:rPr>
              <a:t>primiti</a:t>
            </a:r>
            <a:r>
              <a:rPr lang="en-GB" sz="2000" dirty="0">
                <a:solidFill>
                  <a:srgbClr val="000000"/>
                </a:solidFill>
              </a:rPr>
              <a:t> </a:t>
            </a:r>
            <a:r>
              <a:rPr lang="en-GB" sz="2000" dirty="0" err="1">
                <a:solidFill>
                  <a:srgbClr val="000000"/>
                </a:solidFill>
              </a:rPr>
              <a:t>toate</a:t>
            </a:r>
            <a:r>
              <a:rPr lang="en-GB" sz="2000" dirty="0">
                <a:solidFill>
                  <a:srgbClr val="000000"/>
                </a:solidFill>
              </a:rPr>
              <a:t> </a:t>
            </a:r>
            <a:r>
              <a:rPr lang="en-GB" sz="2000" dirty="0" err="1">
                <a:solidFill>
                  <a:srgbClr val="000000"/>
                </a:solidFill>
              </a:rPr>
              <a:t>explicatiile</a:t>
            </a:r>
            <a:r>
              <a:rPr lang="en-GB" sz="2000" dirty="0">
                <a:solidFill>
                  <a:srgbClr val="000000"/>
                </a:solidFill>
              </a:rPr>
              <a:t> utile </a:t>
            </a:r>
            <a:r>
              <a:rPr lang="en-GB" sz="2000" dirty="0" err="1">
                <a:solidFill>
                  <a:srgbClr val="000000"/>
                </a:solidFill>
              </a:rPr>
              <a:t>si</a:t>
            </a:r>
            <a:r>
              <a:rPr lang="en-GB" sz="2000" dirty="0">
                <a:solidFill>
                  <a:srgbClr val="000000"/>
                </a:solidFill>
              </a:rPr>
              <a:t> </a:t>
            </a:r>
            <a:r>
              <a:rPr lang="en-GB" sz="2000" dirty="0" err="1">
                <a:solidFill>
                  <a:srgbClr val="000000"/>
                </a:solidFill>
              </a:rPr>
              <a:t>sa</a:t>
            </a:r>
            <a:r>
              <a:rPr lang="en-GB" sz="2000" dirty="0">
                <a:solidFill>
                  <a:srgbClr val="000000"/>
                </a:solidFill>
              </a:rPr>
              <a:t> </a:t>
            </a:r>
            <a:r>
              <a:rPr lang="en-GB" sz="2000" dirty="0" err="1">
                <a:solidFill>
                  <a:srgbClr val="000000"/>
                </a:solidFill>
              </a:rPr>
              <a:t>realizati</a:t>
            </a:r>
            <a:r>
              <a:rPr lang="en-GB" sz="2000" dirty="0">
                <a:solidFill>
                  <a:srgbClr val="000000"/>
                </a:solidFill>
              </a:rPr>
              <a:t> </a:t>
            </a:r>
            <a:r>
              <a:rPr lang="en-GB" sz="2000" dirty="0" err="1">
                <a:solidFill>
                  <a:srgbClr val="000000"/>
                </a:solidFill>
              </a:rPr>
              <a:t>documentatia</a:t>
            </a:r>
            <a:r>
              <a:rPr lang="en-GB" sz="2000" dirty="0">
                <a:solidFill>
                  <a:srgbClr val="000000"/>
                </a:solidFill>
              </a:rPr>
              <a:t> cat </a:t>
            </a:r>
            <a:r>
              <a:rPr lang="en-GB" sz="2000" dirty="0" err="1">
                <a:solidFill>
                  <a:srgbClr val="000000"/>
                </a:solidFill>
              </a:rPr>
              <a:t>mai</a:t>
            </a:r>
            <a:r>
              <a:rPr lang="en-GB" sz="2000" dirty="0">
                <a:solidFill>
                  <a:srgbClr val="000000"/>
                </a:solidFill>
              </a:rPr>
              <a:t> bine).</a:t>
            </a:r>
          </a:p>
          <a:p>
            <a:pPr algn="just" fontAlgn="base">
              <a:buFont typeface="Arial"/>
              <a:buChar char="•"/>
            </a:pPr>
            <a:r>
              <a:rPr lang="en-GB" sz="2000" dirty="0" err="1">
                <a:solidFill>
                  <a:srgbClr val="000000"/>
                </a:solidFill>
              </a:rPr>
              <a:t>Multumiti</a:t>
            </a:r>
            <a:r>
              <a:rPr lang="en-GB" sz="2000" dirty="0">
                <a:solidFill>
                  <a:srgbClr val="000000"/>
                </a:solidFill>
              </a:rPr>
              <a:t> </a:t>
            </a:r>
            <a:r>
              <a:rPr lang="en-GB" sz="2000" dirty="0" err="1">
                <a:solidFill>
                  <a:srgbClr val="000000"/>
                </a:solidFill>
              </a:rPr>
              <a:t>finantatorului</a:t>
            </a:r>
            <a:r>
              <a:rPr lang="en-GB" sz="2000" dirty="0">
                <a:solidFill>
                  <a:srgbClr val="000000"/>
                </a:solidFill>
              </a:rPr>
              <a:t>…</a:t>
            </a:r>
            <a:r>
              <a:rPr lang="en-GB" sz="2000" dirty="0" err="1">
                <a:solidFill>
                  <a:srgbClr val="000000"/>
                </a:solidFill>
              </a:rPr>
              <a:t>si</a:t>
            </a:r>
            <a:r>
              <a:rPr lang="en-GB" sz="2000" dirty="0">
                <a:solidFill>
                  <a:srgbClr val="000000"/>
                </a:solidFill>
              </a:rPr>
              <a:t> </a:t>
            </a:r>
            <a:r>
              <a:rPr lang="en-GB" sz="2000" dirty="0" err="1">
                <a:solidFill>
                  <a:srgbClr val="000000"/>
                </a:solidFill>
              </a:rPr>
              <a:t>pentru</a:t>
            </a:r>
            <a:r>
              <a:rPr lang="en-GB" sz="2000" dirty="0">
                <a:solidFill>
                  <a:srgbClr val="000000"/>
                </a:solidFill>
              </a:rPr>
              <a:t> </a:t>
            </a:r>
            <a:r>
              <a:rPr lang="en-GB" sz="2000" dirty="0" err="1">
                <a:solidFill>
                  <a:srgbClr val="000000"/>
                </a:solidFill>
              </a:rPr>
              <a:t>ca</a:t>
            </a:r>
            <a:r>
              <a:rPr lang="en-GB" sz="2000" dirty="0">
                <a:solidFill>
                  <a:srgbClr val="000000"/>
                </a:solidFill>
              </a:rPr>
              <a:t>, </a:t>
            </a:r>
            <a:r>
              <a:rPr lang="en-GB" sz="2000" dirty="0" err="1">
                <a:solidFill>
                  <a:srgbClr val="000000"/>
                </a:solidFill>
              </a:rPr>
              <a:t>pana</a:t>
            </a:r>
            <a:r>
              <a:rPr lang="en-GB" sz="2000" dirty="0">
                <a:solidFill>
                  <a:srgbClr val="000000"/>
                </a:solidFill>
              </a:rPr>
              <a:t> la </a:t>
            </a:r>
            <a:r>
              <a:rPr lang="en-GB" sz="2000" dirty="0" err="1">
                <a:solidFill>
                  <a:srgbClr val="000000"/>
                </a:solidFill>
              </a:rPr>
              <a:t>urma</a:t>
            </a:r>
            <a:r>
              <a:rPr lang="en-GB" sz="2000" dirty="0">
                <a:solidFill>
                  <a:srgbClr val="000000"/>
                </a:solidFill>
              </a:rPr>
              <a:t>, </a:t>
            </a:r>
            <a:r>
              <a:rPr lang="en-GB" sz="2000" dirty="0" err="1">
                <a:solidFill>
                  <a:srgbClr val="000000"/>
                </a:solidFill>
              </a:rPr>
              <a:t>va</a:t>
            </a:r>
            <a:r>
              <a:rPr lang="en-GB" sz="2000" dirty="0">
                <a:solidFill>
                  <a:srgbClr val="000000"/>
                </a:solidFill>
              </a:rPr>
              <a:t> </a:t>
            </a:r>
            <a:r>
              <a:rPr lang="en-GB" sz="2000" dirty="0" err="1">
                <a:solidFill>
                  <a:srgbClr val="000000"/>
                </a:solidFill>
              </a:rPr>
              <a:t>ajuta</a:t>
            </a:r>
            <a:r>
              <a:rPr lang="en-GB" sz="2000" dirty="0">
                <a:solidFill>
                  <a:srgbClr val="000000"/>
                </a:solidFill>
              </a:rPr>
              <a:t> </a:t>
            </a:r>
            <a:r>
              <a:rPr lang="en-GB" sz="2000" dirty="0" err="1">
                <a:solidFill>
                  <a:srgbClr val="000000"/>
                </a:solidFill>
              </a:rPr>
              <a:t>sa</a:t>
            </a:r>
            <a:r>
              <a:rPr lang="en-GB" sz="2000" dirty="0">
                <a:solidFill>
                  <a:srgbClr val="000000"/>
                </a:solidFill>
              </a:rPr>
              <a:t> </a:t>
            </a:r>
            <a:r>
              <a:rPr lang="en-GB" sz="2000" dirty="0" err="1">
                <a:solidFill>
                  <a:srgbClr val="000000"/>
                </a:solidFill>
              </a:rPr>
              <a:t>obtineti</a:t>
            </a:r>
            <a:r>
              <a:rPr lang="en-GB" sz="2000" dirty="0">
                <a:solidFill>
                  <a:srgbClr val="000000"/>
                </a:solidFill>
              </a:rPr>
              <a:t> </a:t>
            </a:r>
            <a:r>
              <a:rPr lang="en-GB" sz="2000" dirty="0" err="1">
                <a:solidFill>
                  <a:srgbClr val="000000"/>
                </a:solidFill>
              </a:rPr>
              <a:t>niste</a:t>
            </a:r>
            <a:r>
              <a:rPr lang="en-GB" sz="2000" dirty="0">
                <a:solidFill>
                  <a:srgbClr val="000000"/>
                </a:solidFill>
              </a:rPr>
              <a:t> </a:t>
            </a:r>
            <a:r>
              <a:rPr lang="en-GB" sz="2000" dirty="0" err="1">
                <a:solidFill>
                  <a:srgbClr val="000000"/>
                </a:solidFill>
              </a:rPr>
              <a:t>bani</a:t>
            </a:r>
            <a:r>
              <a:rPr lang="en-GB" sz="2000" dirty="0">
                <a:solidFill>
                  <a:srgbClr val="000000"/>
                </a:solidFill>
              </a:rPr>
              <a:t>, </a:t>
            </a:r>
            <a:r>
              <a:rPr lang="en-GB" sz="2000" dirty="0" err="1">
                <a:solidFill>
                  <a:srgbClr val="000000"/>
                </a:solidFill>
              </a:rPr>
              <a:t>dar</a:t>
            </a:r>
            <a:r>
              <a:rPr lang="en-GB" sz="2000" dirty="0">
                <a:solidFill>
                  <a:srgbClr val="000000"/>
                </a:solidFill>
              </a:rPr>
              <a:t> </a:t>
            </a:r>
            <a:r>
              <a:rPr lang="en-GB" sz="2000" dirty="0" err="1">
                <a:solidFill>
                  <a:srgbClr val="000000"/>
                </a:solidFill>
              </a:rPr>
              <a:t>si</a:t>
            </a:r>
            <a:r>
              <a:rPr lang="en-GB" sz="2000" dirty="0">
                <a:solidFill>
                  <a:srgbClr val="000000"/>
                </a:solidFill>
              </a:rPr>
              <a:t> </a:t>
            </a:r>
            <a:r>
              <a:rPr lang="en-GB" sz="2000" dirty="0" err="1">
                <a:solidFill>
                  <a:srgbClr val="000000"/>
                </a:solidFill>
              </a:rPr>
              <a:t>pentru</a:t>
            </a:r>
            <a:r>
              <a:rPr lang="en-GB" sz="2000" dirty="0">
                <a:solidFill>
                  <a:srgbClr val="000000"/>
                </a:solidFill>
              </a:rPr>
              <a:t> </a:t>
            </a:r>
            <a:r>
              <a:rPr lang="en-GB" sz="2000" dirty="0" err="1">
                <a:solidFill>
                  <a:srgbClr val="000000"/>
                </a:solidFill>
              </a:rPr>
              <a:t>ca</a:t>
            </a:r>
            <a:r>
              <a:rPr lang="en-GB" sz="2000" dirty="0">
                <a:solidFill>
                  <a:srgbClr val="000000"/>
                </a:solidFill>
              </a:rPr>
              <a:t> </a:t>
            </a:r>
            <a:r>
              <a:rPr lang="en-GB" sz="2000" dirty="0" err="1">
                <a:solidFill>
                  <a:srgbClr val="000000"/>
                </a:solidFill>
              </a:rPr>
              <a:t>intotdeauna</a:t>
            </a:r>
            <a:r>
              <a:rPr lang="en-GB" sz="2000" dirty="0">
                <a:solidFill>
                  <a:srgbClr val="000000"/>
                </a:solidFill>
              </a:rPr>
              <a:t> </a:t>
            </a:r>
            <a:r>
              <a:rPr lang="en-GB" sz="2000" dirty="0" err="1">
                <a:solidFill>
                  <a:srgbClr val="000000"/>
                </a:solidFill>
              </a:rPr>
              <a:t>este</a:t>
            </a:r>
            <a:r>
              <a:rPr lang="en-GB" sz="2000" dirty="0">
                <a:solidFill>
                  <a:srgbClr val="000000"/>
                </a:solidFill>
              </a:rPr>
              <a:t> </a:t>
            </a:r>
            <a:r>
              <a:rPr lang="en-GB" sz="2000" dirty="0" err="1">
                <a:solidFill>
                  <a:srgbClr val="000000"/>
                </a:solidFill>
              </a:rPr>
              <a:t>mai</a:t>
            </a:r>
            <a:r>
              <a:rPr lang="en-GB" sz="2000" dirty="0">
                <a:solidFill>
                  <a:srgbClr val="000000"/>
                </a:solidFill>
              </a:rPr>
              <a:t> </a:t>
            </a:r>
            <a:r>
              <a:rPr lang="en-GB" sz="2000" dirty="0" err="1">
                <a:solidFill>
                  <a:srgbClr val="000000"/>
                </a:solidFill>
              </a:rPr>
              <a:t>usor</a:t>
            </a:r>
            <a:r>
              <a:rPr lang="en-GB" sz="2000" dirty="0">
                <a:solidFill>
                  <a:srgbClr val="000000"/>
                </a:solidFill>
              </a:rPr>
              <a:t> </a:t>
            </a:r>
            <a:r>
              <a:rPr lang="en-GB" sz="2000" dirty="0" err="1">
                <a:solidFill>
                  <a:srgbClr val="000000"/>
                </a:solidFill>
              </a:rPr>
              <a:t>sa</a:t>
            </a:r>
            <a:r>
              <a:rPr lang="en-GB" sz="2000" dirty="0">
                <a:solidFill>
                  <a:srgbClr val="000000"/>
                </a:solidFill>
              </a:rPr>
              <a:t> </a:t>
            </a:r>
            <a:r>
              <a:rPr lang="en-GB" sz="2000" dirty="0" err="1">
                <a:solidFill>
                  <a:srgbClr val="000000"/>
                </a:solidFill>
              </a:rPr>
              <a:t>solicitati</a:t>
            </a:r>
            <a:r>
              <a:rPr lang="en-GB" sz="2000" dirty="0">
                <a:solidFill>
                  <a:srgbClr val="000000"/>
                </a:solidFill>
              </a:rPr>
              <a:t> </a:t>
            </a:r>
            <a:r>
              <a:rPr lang="en-GB" sz="2000" dirty="0" err="1">
                <a:solidFill>
                  <a:srgbClr val="000000"/>
                </a:solidFill>
              </a:rPr>
              <a:t>informatii</a:t>
            </a:r>
            <a:r>
              <a:rPr lang="en-GB" sz="2000" dirty="0">
                <a:solidFill>
                  <a:srgbClr val="000000"/>
                </a:solidFill>
              </a:rPr>
              <a:t> cu </a:t>
            </a:r>
            <a:r>
              <a:rPr lang="en-GB" sz="2000" dirty="0" err="1">
                <a:solidFill>
                  <a:srgbClr val="000000"/>
                </a:solidFill>
              </a:rPr>
              <a:t>urmatoarea</a:t>
            </a:r>
            <a:r>
              <a:rPr lang="en-GB" sz="2000" dirty="0">
                <a:solidFill>
                  <a:srgbClr val="000000"/>
                </a:solidFill>
              </a:rPr>
              <a:t> </a:t>
            </a:r>
            <a:r>
              <a:rPr lang="en-GB" sz="2000" dirty="0" err="1">
                <a:solidFill>
                  <a:srgbClr val="000000"/>
                </a:solidFill>
              </a:rPr>
              <a:t>ocazie</a:t>
            </a:r>
            <a:r>
              <a:rPr lang="en-GB" sz="2000" dirty="0">
                <a:solidFill>
                  <a:srgbClr val="000000"/>
                </a:solidFill>
              </a:rPr>
              <a:t> din </a:t>
            </a:r>
            <a:r>
              <a:rPr lang="en-GB" sz="2000" dirty="0" err="1">
                <a:solidFill>
                  <a:srgbClr val="000000"/>
                </a:solidFill>
              </a:rPr>
              <a:t>postura</a:t>
            </a:r>
            <a:r>
              <a:rPr lang="en-GB" sz="2000" dirty="0">
                <a:solidFill>
                  <a:srgbClr val="000000"/>
                </a:solidFill>
              </a:rPr>
              <a:t> de </a:t>
            </a:r>
            <a:r>
              <a:rPr lang="en-GB" sz="2000" dirty="0" err="1">
                <a:solidFill>
                  <a:srgbClr val="000000"/>
                </a:solidFill>
              </a:rPr>
              <a:t>prieten</a:t>
            </a:r>
            <a:r>
              <a:rPr lang="en-GB" sz="2000" dirty="0">
                <a:solidFill>
                  <a:srgbClr val="000000"/>
                </a:solidFill>
              </a:rPr>
              <a:t> </a:t>
            </a:r>
            <a:r>
              <a:rPr lang="en-GB" sz="2000" dirty="0" err="1">
                <a:solidFill>
                  <a:srgbClr val="000000"/>
                </a:solidFill>
              </a:rPr>
              <a:t>decat</a:t>
            </a:r>
            <a:r>
              <a:rPr lang="en-GB" sz="2000" dirty="0">
                <a:solidFill>
                  <a:srgbClr val="000000"/>
                </a:solidFill>
              </a:rPr>
              <a:t> din </a:t>
            </a:r>
            <a:r>
              <a:rPr lang="en-GB" sz="2000" dirty="0" err="1">
                <a:solidFill>
                  <a:srgbClr val="000000"/>
                </a:solidFill>
              </a:rPr>
              <a:t>aceea</a:t>
            </a:r>
            <a:r>
              <a:rPr lang="en-GB" sz="2000" dirty="0">
                <a:solidFill>
                  <a:srgbClr val="000000"/>
                </a:solidFill>
              </a:rPr>
              <a:t> de </a:t>
            </a:r>
            <a:r>
              <a:rPr lang="en-GB" sz="2000" dirty="0" err="1">
                <a:solidFill>
                  <a:srgbClr val="000000"/>
                </a:solidFill>
              </a:rPr>
              <a:t>reclamant</a:t>
            </a:r>
            <a:r>
              <a:rPr lang="en-GB" sz="2000" dirty="0">
                <a:solidFill>
                  <a:srgbClr val="000000"/>
                </a:solidFill>
              </a:rPr>
              <a:t> </a:t>
            </a:r>
            <a:r>
              <a:rPr lang="en-GB" sz="2000" dirty="0" err="1">
                <a:solidFill>
                  <a:srgbClr val="000000"/>
                </a:solidFill>
              </a:rPr>
              <a:t>furios</a:t>
            </a:r>
            <a:r>
              <a:rPr lang="en-GB" sz="2000" dirty="0">
                <a:solidFill>
                  <a:srgbClr val="000000"/>
                </a:solidFill>
              </a:rPr>
              <a:t>.</a:t>
            </a:r>
          </a:p>
          <a:p>
            <a:pPr algn="just" fontAlgn="base">
              <a:buFont typeface="Arial"/>
              <a:buChar char="•"/>
            </a:pPr>
            <a:r>
              <a:rPr lang="en-GB" sz="2000" dirty="0" err="1">
                <a:solidFill>
                  <a:srgbClr val="000000"/>
                </a:solidFill>
              </a:rPr>
              <a:t>Pastrati-va</a:t>
            </a:r>
            <a:r>
              <a:rPr lang="en-GB" sz="2000" dirty="0">
                <a:solidFill>
                  <a:srgbClr val="000000"/>
                </a:solidFill>
              </a:rPr>
              <a:t> </a:t>
            </a:r>
            <a:r>
              <a:rPr lang="en-GB" sz="2000" dirty="0" err="1">
                <a:solidFill>
                  <a:srgbClr val="000000"/>
                </a:solidFill>
              </a:rPr>
              <a:t>calmul</a:t>
            </a:r>
            <a:r>
              <a:rPr lang="en-GB" sz="2000" dirty="0">
                <a:solidFill>
                  <a:srgbClr val="000000"/>
                </a:solidFill>
              </a:rPr>
              <a:t> </a:t>
            </a:r>
            <a:r>
              <a:rPr lang="en-GB" sz="2000" dirty="0" err="1">
                <a:solidFill>
                  <a:srgbClr val="000000"/>
                </a:solidFill>
              </a:rPr>
              <a:t>atunci</a:t>
            </a:r>
            <a:r>
              <a:rPr lang="en-GB" sz="2000" dirty="0">
                <a:solidFill>
                  <a:srgbClr val="000000"/>
                </a:solidFill>
              </a:rPr>
              <a:t> </a:t>
            </a:r>
            <a:r>
              <a:rPr lang="en-GB" sz="2000" dirty="0" err="1">
                <a:solidFill>
                  <a:srgbClr val="000000"/>
                </a:solidFill>
              </a:rPr>
              <a:t>cand</a:t>
            </a:r>
            <a:r>
              <a:rPr lang="en-GB" sz="2000" dirty="0">
                <a:solidFill>
                  <a:srgbClr val="000000"/>
                </a:solidFill>
              </a:rPr>
              <a:t> </a:t>
            </a:r>
            <a:r>
              <a:rPr lang="en-GB" sz="2000" dirty="0" err="1">
                <a:solidFill>
                  <a:srgbClr val="000000"/>
                </a:solidFill>
              </a:rPr>
              <a:t>primiti</a:t>
            </a:r>
            <a:r>
              <a:rPr lang="en-GB" sz="2000" dirty="0">
                <a:solidFill>
                  <a:srgbClr val="000000"/>
                </a:solidFill>
              </a:rPr>
              <a:t> un </a:t>
            </a:r>
            <a:r>
              <a:rPr lang="en-GB" sz="2000" dirty="0" err="1">
                <a:solidFill>
                  <a:srgbClr val="000000"/>
                </a:solidFill>
              </a:rPr>
              <a:t>refuz</a:t>
            </a:r>
            <a:r>
              <a:rPr lang="en-GB" sz="2000" dirty="0">
                <a:solidFill>
                  <a:srgbClr val="000000"/>
                </a:solidFill>
              </a:rPr>
              <a:t> la </a:t>
            </a:r>
            <a:r>
              <a:rPr lang="en-GB" sz="2000" dirty="0" err="1">
                <a:solidFill>
                  <a:srgbClr val="000000"/>
                </a:solidFill>
              </a:rPr>
              <a:t>documentatia</a:t>
            </a:r>
            <a:r>
              <a:rPr lang="en-GB" sz="2000" dirty="0">
                <a:solidFill>
                  <a:srgbClr val="000000"/>
                </a:solidFill>
              </a:rPr>
              <a:t> </a:t>
            </a:r>
            <a:r>
              <a:rPr lang="en-GB" sz="2000" dirty="0" err="1">
                <a:solidFill>
                  <a:srgbClr val="000000"/>
                </a:solidFill>
              </a:rPr>
              <a:t>depusa</a:t>
            </a:r>
            <a:r>
              <a:rPr lang="en-GB" sz="2000" dirty="0">
                <a:solidFill>
                  <a:srgbClr val="000000"/>
                </a:solidFill>
              </a:rPr>
              <a:t> de </a:t>
            </a:r>
            <a:r>
              <a:rPr lang="en-GB" sz="2000" dirty="0" err="1">
                <a:solidFill>
                  <a:srgbClr val="000000"/>
                </a:solidFill>
              </a:rPr>
              <a:t>dvs.Chiar</a:t>
            </a:r>
            <a:r>
              <a:rPr lang="en-GB" sz="2000" dirty="0">
                <a:solidFill>
                  <a:srgbClr val="000000"/>
                </a:solidFill>
              </a:rPr>
              <a:t> </a:t>
            </a:r>
            <a:r>
              <a:rPr lang="en-GB" sz="2000" dirty="0" err="1">
                <a:solidFill>
                  <a:srgbClr val="000000"/>
                </a:solidFill>
              </a:rPr>
              <a:t>daca</a:t>
            </a:r>
            <a:r>
              <a:rPr lang="en-GB" sz="2000" dirty="0">
                <a:solidFill>
                  <a:srgbClr val="000000"/>
                </a:solidFill>
              </a:rPr>
              <a:t> </a:t>
            </a:r>
            <a:r>
              <a:rPr lang="en-GB" sz="2000" dirty="0" err="1">
                <a:solidFill>
                  <a:srgbClr val="000000"/>
                </a:solidFill>
              </a:rPr>
              <a:t>sunteti</a:t>
            </a:r>
            <a:r>
              <a:rPr lang="en-GB" sz="2000" dirty="0">
                <a:solidFill>
                  <a:srgbClr val="000000"/>
                </a:solidFill>
              </a:rPr>
              <a:t> de </a:t>
            </a:r>
            <a:r>
              <a:rPr lang="en-GB" sz="2000" dirty="0" err="1">
                <a:solidFill>
                  <a:srgbClr val="000000"/>
                </a:solidFill>
              </a:rPr>
              <a:t>parere</a:t>
            </a:r>
            <a:r>
              <a:rPr lang="en-GB" sz="2000" dirty="0">
                <a:solidFill>
                  <a:srgbClr val="000000"/>
                </a:solidFill>
              </a:rPr>
              <a:t> </a:t>
            </a:r>
            <a:r>
              <a:rPr lang="en-GB" sz="2000" dirty="0" err="1">
                <a:solidFill>
                  <a:srgbClr val="000000"/>
                </a:solidFill>
              </a:rPr>
              <a:t>ca</a:t>
            </a:r>
            <a:r>
              <a:rPr lang="en-GB" sz="2000" dirty="0">
                <a:solidFill>
                  <a:srgbClr val="000000"/>
                </a:solidFill>
              </a:rPr>
              <a:t> </a:t>
            </a:r>
            <a:r>
              <a:rPr lang="en-GB" sz="2000" dirty="0" err="1">
                <a:solidFill>
                  <a:srgbClr val="000000"/>
                </a:solidFill>
              </a:rPr>
              <a:t>ati</a:t>
            </a:r>
            <a:r>
              <a:rPr lang="en-GB" sz="2000" dirty="0">
                <a:solidFill>
                  <a:srgbClr val="000000"/>
                </a:solidFill>
              </a:rPr>
              <a:t> </a:t>
            </a:r>
            <a:r>
              <a:rPr lang="en-GB" sz="2000" dirty="0" err="1">
                <a:solidFill>
                  <a:srgbClr val="000000"/>
                </a:solidFill>
              </a:rPr>
              <a:t>respectat</a:t>
            </a:r>
            <a:r>
              <a:rPr lang="en-GB" sz="2000" dirty="0">
                <a:solidFill>
                  <a:srgbClr val="000000"/>
                </a:solidFill>
              </a:rPr>
              <a:t> </a:t>
            </a:r>
            <a:r>
              <a:rPr lang="en-GB" sz="2000" dirty="0" err="1">
                <a:solidFill>
                  <a:srgbClr val="000000"/>
                </a:solidFill>
              </a:rPr>
              <a:t>toate</a:t>
            </a:r>
            <a:r>
              <a:rPr lang="en-GB" sz="2000" dirty="0">
                <a:solidFill>
                  <a:srgbClr val="000000"/>
                </a:solidFill>
              </a:rPr>
              <a:t> </a:t>
            </a:r>
            <a:r>
              <a:rPr lang="en-GB" sz="2000" dirty="0" err="1">
                <a:solidFill>
                  <a:srgbClr val="000000"/>
                </a:solidFill>
              </a:rPr>
              <a:t>solicitarile</a:t>
            </a:r>
            <a:r>
              <a:rPr lang="en-GB" sz="2000" dirty="0">
                <a:solidFill>
                  <a:srgbClr val="000000"/>
                </a:solidFill>
              </a:rPr>
              <a:t> </a:t>
            </a:r>
            <a:r>
              <a:rPr lang="en-GB" sz="2000" dirty="0" err="1">
                <a:solidFill>
                  <a:srgbClr val="000000"/>
                </a:solidFill>
              </a:rPr>
              <a:t>finantatorului</a:t>
            </a:r>
            <a:r>
              <a:rPr lang="en-GB" sz="2000" dirty="0">
                <a:solidFill>
                  <a:srgbClr val="000000"/>
                </a:solidFill>
              </a:rPr>
              <a:t> </a:t>
            </a:r>
            <a:r>
              <a:rPr lang="en-GB" sz="2000" dirty="0" err="1">
                <a:solidFill>
                  <a:srgbClr val="000000"/>
                </a:solidFill>
              </a:rPr>
              <a:t>dar</a:t>
            </a:r>
            <a:r>
              <a:rPr lang="en-GB" sz="2000" dirty="0">
                <a:solidFill>
                  <a:srgbClr val="000000"/>
                </a:solidFill>
              </a:rPr>
              <a:t> nu </a:t>
            </a:r>
            <a:r>
              <a:rPr lang="en-GB" sz="2000" dirty="0" err="1">
                <a:solidFill>
                  <a:srgbClr val="000000"/>
                </a:solidFill>
              </a:rPr>
              <a:t>primiti</a:t>
            </a:r>
            <a:r>
              <a:rPr lang="en-GB" sz="2000" dirty="0">
                <a:solidFill>
                  <a:srgbClr val="000000"/>
                </a:solidFill>
              </a:rPr>
              <a:t> </a:t>
            </a:r>
            <a:r>
              <a:rPr lang="en-GB" sz="2000" dirty="0" err="1">
                <a:solidFill>
                  <a:srgbClr val="000000"/>
                </a:solidFill>
              </a:rPr>
              <a:t>finantare</a:t>
            </a:r>
            <a:r>
              <a:rPr lang="en-GB" sz="2000" dirty="0">
                <a:solidFill>
                  <a:srgbClr val="000000"/>
                </a:solidFill>
              </a:rPr>
              <a:t>, nu </a:t>
            </a:r>
            <a:r>
              <a:rPr lang="en-GB" sz="2000" dirty="0" err="1">
                <a:solidFill>
                  <a:srgbClr val="000000"/>
                </a:solidFill>
              </a:rPr>
              <a:t>uitati</a:t>
            </a:r>
            <a:r>
              <a:rPr lang="en-GB" sz="2000" dirty="0">
                <a:solidFill>
                  <a:srgbClr val="000000"/>
                </a:solidFill>
              </a:rPr>
              <a:t> </a:t>
            </a:r>
            <a:r>
              <a:rPr lang="en-GB" sz="2000" dirty="0" err="1">
                <a:solidFill>
                  <a:srgbClr val="000000"/>
                </a:solidFill>
              </a:rPr>
              <a:t>ca</a:t>
            </a:r>
            <a:r>
              <a:rPr lang="en-GB" sz="2000" dirty="0">
                <a:solidFill>
                  <a:srgbClr val="000000"/>
                </a:solidFill>
              </a:rPr>
              <a:t>, de </a:t>
            </a:r>
            <a:r>
              <a:rPr lang="en-GB" sz="2000" dirty="0" err="1">
                <a:solidFill>
                  <a:srgbClr val="000000"/>
                </a:solidFill>
              </a:rPr>
              <a:t>regula</a:t>
            </a:r>
            <a:r>
              <a:rPr lang="en-GB" sz="2000" dirty="0">
                <a:solidFill>
                  <a:srgbClr val="000000"/>
                </a:solidFill>
              </a:rPr>
              <a:t>, </a:t>
            </a:r>
            <a:r>
              <a:rPr lang="en-GB" sz="2000" dirty="0" err="1">
                <a:solidFill>
                  <a:srgbClr val="000000"/>
                </a:solidFill>
              </a:rPr>
              <a:t>finantatorii</a:t>
            </a:r>
            <a:r>
              <a:rPr lang="en-GB" sz="2000" dirty="0">
                <a:solidFill>
                  <a:srgbClr val="000000"/>
                </a:solidFill>
              </a:rPr>
              <a:t> </a:t>
            </a:r>
            <a:r>
              <a:rPr lang="en-GB" sz="2000" dirty="0" err="1">
                <a:solidFill>
                  <a:srgbClr val="000000"/>
                </a:solidFill>
              </a:rPr>
              <a:t>organizeaza</a:t>
            </a:r>
            <a:r>
              <a:rPr lang="en-GB" sz="2000" dirty="0">
                <a:solidFill>
                  <a:srgbClr val="000000"/>
                </a:solidFill>
              </a:rPr>
              <a:t> periodic </a:t>
            </a:r>
            <a:r>
              <a:rPr lang="en-GB" sz="2000" dirty="0" err="1">
                <a:solidFill>
                  <a:srgbClr val="000000"/>
                </a:solidFill>
              </a:rPr>
              <a:t>noi</a:t>
            </a:r>
            <a:r>
              <a:rPr lang="en-GB" sz="2000" dirty="0">
                <a:solidFill>
                  <a:srgbClr val="000000"/>
                </a:solidFill>
              </a:rPr>
              <a:t> </a:t>
            </a:r>
            <a:r>
              <a:rPr lang="en-GB" sz="2000" dirty="0" err="1">
                <a:solidFill>
                  <a:srgbClr val="000000"/>
                </a:solidFill>
              </a:rPr>
              <a:t>licitatii</a:t>
            </a:r>
            <a:r>
              <a:rPr lang="en-GB" sz="2000" dirty="0">
                <a:solidFill>
                  <a:srgbClr val="000000"/>
                </a:solidFill>
              </a:rPr>
              <a:t> </a:t>
            </a:r>
            <a:r>
              <a:rPr lang="en-GB" sz="2000" dirty="0" err="1">
                <a:solidFill>
                  <a:srgbClr val="000000"/>
                </a:solidFill>
              </a:rPr>
              <a:t>si</a:t>
            </a:r>
            <a:r>
              <a:rPr lang="en-GB" sz="2000" dirty="0">
                <a:solidFill>
                  <a:srgbClr val="000000"/>
                </a:solidFill>
              </a:rPr>
              <a:t> </a:t>
            </a:r>
            <a:r>
              <a:rPr lang="en-GB" sz="2000" dirty="0" err="1">
                <a:solidFill>
                  <a:srgbClr val="000000"/>
                </a:solidFill>
              </a:rPr>
              <a:t>ofera</a:t>
            </a:r>
            <a:r>
              <a:rPr lang="en-GB" sz="2000" dirty="0">
                <a:solidFill>
                  <a:srgbClr val="000000"/>
                </a:solidFill>
              </a:rPr>
              <a:t> </a:t>
            </a:r>
            <a:r>
              <a:rPr lang="en-GB" sz="2000" dirty="0" err="1">
                <a:solidFill>
                  <a:srgbClr val="000000"/>
                </a:solidFill>
              </a:rPr>
              <a:t>noi</a:t>
            </a:r>
            <a:r>
              <a:rPr lang="en-GB" sz="2000" dirty="0">
                <a:solidFill>
                  <a:srgbClr val="000000"/>
                </a:solidFill>
              </a:rPr>
              <a:t> </a:t>
            </a:r>
            <a:r>
              <a:rPr lang="en-GB" sz="2000" dirty="0" err="1">
                <a:solidFill>
                  <a:srgbClr val="000000"/>
                </a:solidFill>
              </a:rPr>
              <a:t>finantari</a:t>
            </a:r>
            <a:r>
              <a:rPr lang="en-GB" sz="2000" dirty="0">
                <a:solidFill>
                  <a:srgbClr val="000000"/>
                </a:solidFill>
              </a:rPr>
              <a:t>. </a:t>
            </a:r>
            <a:r>
              <a:rPr lang="en-GB" sz="2000" dirty="0" err="1">
                <a:solidFill>
                  <a:srgbClr val="000000"/>
                </a:solidFill>
              </a:rPr>
              <a:t>Folositi</a:t>
            </a:r>
            <a:r>
              <a:rPr lang="en-GB" sz="2000" dirty="0">
                <a:solidFill>
                  <a:srgbClr val="000000"/>
                </a:solidFill>
              </a:rPr>
              <a:t> </a:t>
            </a:r>
            <a:r>
              <a:rPr lang="en-GB" sz="2000" dirty="0" err="1">
                <a:solidFill>
                  <a:srgbClr val="000000"/>
                </a:solidFill>
              </a:rPr>
              <a:t>experienta</a:t>
            </a:r>
            <a:r>
              <a:rPr lang="en-GB" sz="2000" dirty="0">
                <a:solidFill>
                  <a:srgbClr val="000000"/>
                </a:solidFill>
              </a:rPr>
              <a:t> </a:t>
            </a:r>
            <a:r>
              <a:rPr lang="en-GB" sz="2000" dirty="0" err="1">
                <a:solidFill>
                  <a:srgbClr val="000000"/>
                </a:solidFill>
              </a:rPr>
              <a:t>acumulata</a:t>
            </a:r>
            <a:r>
              <a:rPr lang="en-GB" sz="2000" dirty="0">
                <a:solidFill>
                  <a:srgbClr val="000000"/>
                </a:solidFill>
              </a:rPr>
              <a:t>, </a:t>
            </a:r>
            <a:r>
              <a:rPr lang="en-GB" sz="2000" dirty="0" err="1">
                <a:solidFill>
                  <a:srgbClr val="000000"/>
                </a:solidFill>
              </a:rPr>
              <a:t>imbunatatiti</a:t>
            </a:r>
            <a:r>
              <a:rPr lang="en-GB" sz="2000" dirty="0">
                <a:solidFill>
                  <a:srgbClr val="000000"/>
                </a:solidFill>
              </a:rPr>
              <a:t> </a:t>
            </a:r>
            <a:r>
              <a:rPr lang="en-GB" sz="2000" dirty="0" err="1">
                <a:solidFill>
                  <a:srgbClr val="000000"/>
                </a:solidFill>
              </a:rPr>
              <a:t>documentatia</a:t>
            </a:r>
            <a:r>
              <a:rPr lang="en-GB" sz="2000" dirty="0">
                <a:solidFill>
                  <a:srgbClr val="000000"/>
                </a:solidFill>
              </a:rPr>
              <a:t> </a:t>
            </a:r>
            <a:r>
              <a:rPr lang="en-GB" sz="2000" dirty="0" err="1">
                <a:solidFill>
                  <a:srgbClr val="000000"/>
                </a:solidFill>
              </a:rPr>
              <a:t>pe</a:t>
            </a:r>
            <a:r>
              <a:rPr lang="en-GB" sz="2000" dirty="0">
                <a:solidFill>
                  <a:srgbClr val="000000"/>
                </a:solidFill>
              </a:rPr>
              <a:t> care </a:t>
            </a:r>
            <a:r>
              <a:rPr lang="en-GB" sz="2000" dirty="0" err="1">
                <a:solidFill>
                  <a:srgbClr val="000000"/>
                </a:solidFill>
              </a:rPr>
              <a:t>deja</a:t>
            </a:r>
            <a:r>
              <a:rPr lang="en-GB" sz="2000" dirty="0">
                <a:solidFill>
                  <a:srgbClr val="000000"/>
                </a:solidFill>
              </a:rPr>
              <a:t> o </a:t>
            </a:r>
            <a:r>
              <a:rPr lang="en-GB" sz="2000" dirty="0" err="1">
                <a:solidFill>
                  <a:srgbClr val="000000"/>
                </a:solidFill>
              </a:rPr>
              <a:t>aveti</a:t>
            </a:r>
            <a:r>
              <a:rPr lang="en-GB" sz="2000" dirty="0">
                <a:solidFill>
                  <a:srgbClr val="000000"/>
                </a:solidFill>
              </a:rPr>
              <a:t> </a:t>
            </a:r>
            <a:r>
              <a:rPr lang="en-GB" sz="2000" dirty="0" err="1">
                <a:solidFill>
                  <a:srgbClr val="000000"/>
                </a:solidFill>
              </a:rPr>
              <a:t>si</a:t>
            </a:r>
            <a:r>
              <a:rPr lang="en-GB" sz="2000" dirty="0">
                <a:solidFill>
                  <a:srgbClr val="000000"/>
                </a:solidFill>
              </a:rPr>
              <a:t> </a:t>
            </a:r>
            <a:r>
              <a:rPr lang="en-GB" sz="2000" dirty="0" err="1">
                <a:solidFill>
                  <a:srgbClr val="000000"/>
                </a:solidFill>
              </a:rPr>
              <a:t>colaborati</a:t>
            </a:r>
            <a:r>
              <a:rPr lang="en-GB" sz="2000" dirty="0">
                <a:solidFill>
                  <a:srgbClr val="000000"/>
                </a:solidFill>
              </a:rPr>
              <a:t> </a:t>
            </a:r>
            <a:r>
              <a:rPr lang="en-GB" sz="2000" dirty="0" err="1">
                <a:solidFill>
                  <a:srgbClr val="000000"/>
                </a:solidFill>
              </a:rPr>
              <a:t>si</a:t>
            </a:r>
            <a:r>
              <a:rPr lang="en-GB" sz="2000" dirty="0">
                <a:solidFill>
                  <a:srgbClr val="000000"/>
                </a:solidFill>
              </a:rPr>
              <a:t> </a:t>
            </a:r>
            <a:r>
              <a:rPr lang="en-GB" sz="2000" dirty="0" err="1">
                <a:solidFill>
                  <a:srgbClr val="000000"/>
                </a:solidFill>
              </a:rPr>
              <a:t>mai</a:t>
            </a:r>
            <a:r>
              <a:rPr lang="en-GB" sz="2000" dirty="0">
                <a:solidFill>
                  <a:srgbClr val="000000"/>
                </a:solidFill>
              </a:rPr>
              <a:t> </a:t>
            </a:r>
            <a:r>
              <a:rPr lang="en-GB" sz="2000" dirty="0" err="1">
                <a:solidFill>
                  <a:srgbClr val="000000"/>
                </a:solidFill>
              </a:rPr>
              <a:t>strans</a:t>
            </a:r>
            <a:r>
              <a:rPr lang="en-GB" sz="2000" dirty="0">
                <a:solidFill>
                  <a:srgbClr val="000000"/>
                </a:solidFill>
              </a:rPr>
              <a:t> cu </a:t>
            </a:r>
            <a:r>
              <a:rPr lang="en-GB" sz="2000" dirty="0" err="1">
                <a:solidFill>
                  <a:srgbClr val="000000"/>
                </a:solidFill>
              </a:rPr>
              <a:t>finantatorul</a:t>
            </a:r>
            <a:r>
              <a:rPr lang="en-GB" sz="2000" dirty="0">
                <a:solidFill>
                  <a:srgbClr val="000000"/>
                </a:solidFill>
              </a:rPr>
              <a:t> </a:t>
            </a:r>
            <a:r>
              <a:rPr lang="en-GB" sz="2000" dirty="0" err="1">
                <a:solidFill>
                  <a:srgbClr val="000000"/>
                </a:solidFill>
              </a:rPr>
              <a:t>pentru</a:t>
            </a:r>
            <a:r>
              <a:rPr lang="en-GB" sz="2000" dirty="0">
                <a:solidFill>
                  <a:srgbClr val="000000"/>
                </a:solidFill>
              </a:rPr>
              <a:t> a </a:t>
            </a:r>
            <a:r>
              <a:rPr lang="en-GB" sz="2000" dirty="0" err="1">
                <a:solidFill>
                  <a:srgbClr val="000000"/>
                </a:solidFill>
              </a:rPr>
              <a:t>intelege</a:t>
            </a:r>
            <a:r>
              <a:rPr lang="en-GB" sz="2000" dirty="0">
                <a:solidFill>
                  <a:srgbClr val="000000"/>
                </a:solidFill>
              </a:rPr>
              <a:t> </a:t>
            </a:r>
            <a:r>
              <a:rPr lang="en-GB" sz="2000" dirty="0" err="1">
                <a:solidFill>
                  <a:srgbClr val="000000"/>
                </a:solidFill>
              </a:rPr>
              <a:t>mai</a:t>
            </a:r>
            <a:r>
              <a:rPr lang="en-GB" sz="2000" dirty="0">
                <a:solidFill>
                  <a:srgbClr val="000000"/>
                </a:solidFill>
              </a:rPr>
              <a:t> bine </a:t>
            </a:r>
            <a:r>
              <a:rPr lang="en-GB" sz="2000" dirty="0" err="1">
                <a:solidFill>
                  <a:srgbClr val="000000"/>
                </a:solidFill>
              </a:rPr>
              <a:t>criteriile</a:t>
            </a:r>
            <a:r>
              <a:rPr lang="en-GB" sz="2000" dirty="0">
                <a:solidFill>
                  <a:srgbClr val="000000"/>
                </a:solidFill>
              </a:rPr>
              <a:t> </a:t>
            </a:r>
            <a:r>
              <a:rPr lang="en-GB" sz="2000" dirty="0" err="1">
                <a:solidFill>
                  <a:srgbClr val="000000"/>
                </a:solidFill>
              </a:rPr>
              <a:t>lui</a:t>
            </a:r>
            <a:r>
              <a:rPr lang="en-GB" sz="2000" dirty="0">
                <a:solidFill>
                  <a:srgbClr val="000000"/>
                </a:solidFill>
              </a:rPr>
              <a:t> de </a:t>
            </a:r>
            <a:r>
              <a:rPr lang="en-GB" sz="2000" dirty="0" err="1">
                <a:solidFill>
                  <a:srgbClr val="000000"/>
                </a:solidFill>
              </a:rPr>
              <a:t>evaluare</a:t>
            </a:r>
            <a:r>
              <a:rPr lang="en-GB" sz="2000" dirty="0">
                <a:solidFill>
                  <a:srgbClr val="000000"/>
                </a:solidFill>
              </a:rPr>
              <a:t>.</a:t>
            </a:r>
          </a:p>
          <a:p>
            <a:endParaRPr lang="en-GB" dirty="0"/>
          </a:p>
        </p:txBody>
      </p:sp>
      <p:sp>
        <p:nvSpPr>
          <p:cNvPr id="4" name="Title 2"/>
          <p:cNvSpPr>
            <a:spLocks noGrp="1"/>
          </p:cNvSpPr>
          <p:nvPr>
            <p:ph type="title"/>
          </p:nvPr>
        </p:nvSpPr>
        <p:spPr>
          <a:xfrm>
            <a:off x="0" y="132749"/>
            <a:ext cx="10972800" cy="560934"/>
          </a:xfrm>
        </p:spPr>
        <p:txBody>
          <a:bodyPr>
            <a:normAutofit/>
          </a:bodyPr>
          <a:lstStyle/>
          <a:p>
            <a:pPr algn="just"/>
            <a:r>
              <a:rPr lang="it-IT" sz="2400" dirty="0" smtClean="0">
                <a:solidFill>
                  <a:srgbClr val="464646"/>
                </a:solidFill>
              </a:rPr>
              <a:t>Concluzii</a:t>
            </a:r>
            <a:endParaRPr lang="en-US" sz="2400"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73057" y="4536526"/>
            <a:ext cx="4145674" cy="2321577"/>
          </a:xfrm>
          <a:prstGeom prst="rect">
            <a:avLst/>
          </a:prstGeom>
        </p:spPr>
      </p:pic>
    </p:spTree>
    <p:extLst>
      <p:ext uri="{BB962C8B-B14F-4D97-AF65-F5344CB8AC3E}">
        <p14:creationId xmlns:p14="http://schemas.microsoft.com/office/powerpoint/2010/main" val="1071022269"/>
      </p:ext>
    </p:extLst>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1181788"/>
            <a:ext cx="11908222" cy="5676212"/>
          </a:xfrm>
        </p:spPr>
        <p:txBody>
          <a:bodyPr>
            <a:normAutofit/>
          </a:bodyPr>
          <a:lstStyle/>
          <a:p>
            <a:pPr marL="109728" indent="0" algn="just" fontAlgn="base">
              <a:buNone/>
            </a:pPr>
            <a:r>
              <a:rPr lang="en-GB" sz="2200" dirty="0" err="1">
                <a:solidFill>
                  <a:srgbClr val="000000"/>
                </a:solidFill>
              </a:rPr>
              <a:t>Activitatea</a:t>
            </a:r>
            <a:r>
              <a:rPr lang="en-GB" sz="2200" dirty="0">
                <a:solidFill>
                  <a:srgbClr val="000000"/>
                </a:solidFill>
              </a:rPr>
              <a:t> </a:t>
            </a:r>
            <a:r>
              <a:rPr lang="en-GB" sz="2200" dirty="0" err="1">
                <a:solidFill>
                  <a:srgbClr val="000000"/>
                </a:solidFill>
              </a:rPr>
              <a:t>dvs</a:t>
            </a:r>
            <a:r>
              <a:rPr lang="en-GB" sz="2200" dirty="0">
                <a:solidFill>
                  <a:srgbClr val="000000"/>
                </a:solidFill>
              </a:rPr>
              <a:t>. </a:t>
            </a:r>
            <a:r>
              <a:rPr lang="en-GB" sz="2200" dirty="0" err="1">
                <a:solidFill>
                  <a:srgbClr val="000000"/>
                </a:solidFill>
              </a:rPr>
              <a:t>poate</a:t>
            </a:r>
            <a:r>
              <a:rPr lang="en-GB" sz="2200" dirty="0">
                <a:solidFill>
                  <a:srgbClr val="000000"/>
                </a:solidFill>
              </a:rPr>
              <a:t> fi </a:t>
            </a:r>
            <a:r>
              <a:rPr lang="en-GB" sz="2200" dirty="0" err="1">
                <a:solidFill>
                  <a:srgbClr val="000000"/>
                </a:solidFill>
              </a:rPr>
              <a:t>organizata</a:t>
            </a:r>
            <a:r>
              <a:rPr lang="en-GB" sz="2200" dirty="0">
                <a:solidFill>
                  <a:srgbClr val="000000"/>
                </a:solidFill>
              </a:rPr>
              <a:t> in </a:t>
            </a:r>
            <a:r>
              <a:rPr lang="en-GB" sz="2200" dirty="0" err="1">
                <a:solidFill>
                  <a:srgbClr val="000000"/>
                </a:solidFill>
              </a:rPr>
              <a:t>mai</a:t>
            </a:r>
            <a:r>
              <a:rPr lang="en-GB" sz="2200" dirty="0">
                <a:solidFill>
                  <a:srgbClr val="000000"/>
                </a:solidFill>
              </a:rPr>
              <a:t> </a:t>
            </a:r>
            <a:r>
              <a:rPr lang="en-GB" sz="2200" dirty="0" err="1">
                <a:solidFill>
                  <a:srgbClr val="000000"/>
                </a:solidFill>
              </a:rPr>
              <a:t>multe</a:t>
            </a:r>
            <a:r>
              <a:rPr lang="en-GB" sz="2200" dirty="0">
                <a:solidFill>
                  <a:srgbClr val="000000"/>
                </a:solidFill>
              </a:rPr>
              <a:t> </a:t>
            </a:r>
            <a:r>
              <a:rPr lang="en-GB" sz="2200" dirty="0" err="1">
                <a:solidFill>
                  <a:srgbClr val="000000"/>
                </a:solidFill>
              </a:rPr>
              <a:t>etape</a:t>
            </a:r>
            <a:r>
              <a:rPr lang="en-GB" sz="2200" dirty="0">
                <a:solidFill>
                  <a:srgbClr val="000000"/>
                </a:solidFill>
              </a:rPr>
              <a:t>:</a:t>
            </a:r>
          </a:p>
          <a:p>
            <a:pPr algn="just" fontAlgn="base">
              <a:buFont typeface="Wingdings" pitchFamily="2" charset="2"/>
              <a:buChar char="Ø"/>
            </a:pPr>
            <a:r>
              <a:rPr lang="en-GB" sz="2200" dirty="0" err="1">
                <a:solidFill>
                  <a:srgbClr val="000000"/>
                </a:solidFill>
              </a:rPr>
              <a:t>Stabiliti</a:t>
            </a:r>
            <a:r>
              <a:rPr lang="en-GB" sz="2200" dirty="0">
                <a:solidFill>
                  <a:srgbClr val="000000"/>
                </a:solidFill>
              </a:rPr>
              <a:t> cat </a:t>
            </a:r>
            <a:r>
              <a:rPr lang="en-GB" sz="2200" dirty="0" err="1">
                <a:solidFill>
                  <a:srgbClr val="000000"/>
                </a:solidFill>
              </a:rPr>
              <a:t>mai</a:t>
            </a:r>
            <a:r>
              <a:rPr lang="en-GB" sz="2200" dirty="0">
                <a:solidFill>
                  <a:srgbClr val="000000"/>
                </a:solidFill>
              </a:rPr>
              <a:t> exact PENTRU CE </a:t>
            </a:r>
            <a:r>
              <a:rPr lang="en-GB" sz="2200" dirty="0" err="1">
                <a:solidFill>
                  <a:srgbClr val="000000"/>
                </a:solidFill>
              </a:rPr>
              <a:t>doriti</a:t>
            </a:r>
            <a:r>
              <a:rPr lang="en-GB" sz="2200" dirty="0">
                <a:solidFill>
                  <a:srgbClr val="000000"/>
                </a:solidFill>
              </a:rPr>
              <a:t> </a:t>
            </a:r>
            <a:r>
              <a:rPr lang="en-GB" sz="2200" dirty="0" err="1">
                <a:solidFill>
                  <a:srgbClr val="000000"/>
                </a:solidFill>
              </a:rPr>
              <a:t>finantarea</a:t>
            </a:r>
            <a:r>
              <a:rPr lang="en-GB" sz="2200" dirty="0">
                <a:solidFill>
                  <a:srgbClr val="000000"/>
                </a:solidFill>
              </a:rPr>
              <a:t>.</a:t>
            </a:r>
          </a:p>
          <a:p>
            <a:pPr algn="just" fontAlgn="base">
              <a:buFont typeface="Wingdings" pitchFamily="2" charset="2"/>
              <a:buChar char="Ø"/>
            </a:pPr>
            <a:r>
              <a:rPr lang="en-GB" sz="2200" dirty="0" err="1">
                <a:solidFill>
                  <a:srgbClr val="000000"/>
                </a:solidFill>
              </a:rPr>
              <a:t>Consultati</a:t>
            </a:r>
            <a:r>
              <a:rPr lang="en-GB" sz="2200" dirty="0">
                <a:solidFill>
                  <a:srgbClr val="000000"/>
                </a:solidFill>
              </a:rPr>
              <a:t> permanent </a:t>
            </a:r>
            <a:r>
              <a:rPr lang="en-GB" sz="2200" dirty="0" err="1">
                <a:solidFill>
                  <a:srgbClr val="000000"/>
                </a:solidFill>
              </a:rPr>
              <a:t>sursele</a:t>
            </a:r>
            <a:r>
              <a:rPr lang="en-GB" sz="2200" dirty="0">
                <a:solidFill>
                  <a:srgbClr val="000000"/>
                </a:solidFill>
              </a:rPr>
              <a:t> de </a:t>
            </a:r>
            <a:r>
              <a:rPr lang="en-GB" sz="2200" dirty="0" err="1">
                <a:solidFill>
                  <a:srgbClr val="000000"/>
                </a:solidFill>
              </a:rPr>
              <a:t>informatii</a:t>
            </a:r>
            <a:r>
              <a:rPr lang="en-GB" sz="2200" dirty="0">
                <a:solidFill>
                  <a:srgbClr val="000000"/>
                </a:solidFill>
              </a:rPr>
              <a:t> </a:t>
            </a:r>
            <a:r>
              <a:rPr lang="en-GB" sz="2200" dirty="0" err="1">
                <a:solidFill>
                  <a:srgbClr val="000000"/>
                </a:solidFill>
              </a:rPr>
              <a:t>privind</a:t>
            </a:r>
            <a:r>
              <a:rPr lang="en-GB" sz="2200" dirty="0">
                <a:solidFill>
                  <a:srgbClr val="000000"/>
                </a:solidFill>
              </a:rPr>
              <a:t> </a:t>
            </a:r>
            <a:r>
              <a:rPr lang="en-GB" sz="2200" dirty="0" err="1">
                <a:solidFill>
                  <a:srgbClr val="000000"/>
                </a:solidFill>
              </a:rPr>
              <a:t>surse</a:t>
            </a:r>
            <a:r>
              <a:rPr lang="en-GB" sz="2200" dirty="0">
                <a:solidFill>
                  <a:srgbClr val="000000"/>
                </a:solidFill>
              </a:rPr>
              <a:t> de </a:t>
            </a:r>
            <a:r>
              <a:rPr lang="en-GB" sz="2200" dirty="0" err="1">
                <a:solidFill>
                  <a:srgbClr val="000000"/>
                </a:solidFill>
              </a:rPr>
              <a:t>finantari</a:t>
            </a:r>
            <a:r>
              <a:rPr lang="en-GB" sz="2200" dirty="0">
                <a:solidFill>
                  <a:srgbClr val="000000"/>
                </a:solidFill>
              </a:rPr>
              <a:t> </a:t>
            </a:r>
            <a:r>
              <a:rPr lang="en-GB" sz="2200" dirty="0" err="1">
                <a:solidFill>
                  <a:srgbClr val="000000"/>
                </a:solidFill>
              </a:rPr>
              <a:t>disponibile</a:t>
            </a:r>
            <a:r>
              <a:rPr lang="en-GB" sz="2200" dirty="0">
                <a:solidFill>
                  <a:srgbClr val="000000"/>
                </a:solidFill>
              </a:rPr>
              <a:t>.</a:t>
            </a:r>
          </a:p>
          <a:p>
            <a:pPr algn="just" fontAlgn="base">
              <a:buFont typeface="Wingdings" pitchFamily="2" charset="2"/>
              <a:buChar char="Ø"/>
            </a:pPr>
            <a:r>
              <a:rPr lang="en-GB" sz="2200" dirty="0" err="1">
                <a:solidFill>
                  <a:srgbClr val="000000"/>
                </a:solidFill>
              </a:rPr>
              <a:t>Incercati</a:t>
            </a:r>
            <a:r>
              <a:rPr lang="en-GB" sz="2200" dirty="0">
                <a:solidFill>
                  <a:srgbClr val="000000"/>
                </a:solidFill>
              </a:rPr>
              <a:t> </a:t>
            </a:r>
            <a:r>
              <a:rPr lang="en-GB" sz="2200" dirty="0" err="1">
                <a:solidFill>
                  <a:srgbClr val="000000"/>
                </a:solidFill>
              </a:rPr>
              <a:t>sa</a:t>
            </a:r>
            <a:r>
              <a:rPr lang="en-GB" sz="2200" dirty="0">
                <a:solidFill>
                  <a:srgbClr val="000000"/>
                </a:solidFill>
              </a:rPr>
              <a:t> </a:t>
            </a:r>
            <a:r>
              <a:rPr lang="en-GB" sz="2200" dirty="0" err="1">
                <a:solidFill>
                  <a:srgbClr val="000000"/>
                </a:solidFill>
              </a:rPr>
              <a:t>depuneti</a:t>
            </a:r>
            <a:r>
              <a:rPr lang="en-GB" sz="2200" dirty="0">
                <a:solidFill>
                  <a:srgbClr val="000000"/>
                </a:solidFill>
              </a:rPr>
              <a:t> </a:t>
            </a:r>
            <a:r>
              <a:rPr lang="en-GB" sz="2200" dirty="0" err="1">
                <a:solidFill>
                  <a:srgbClr val="000000"/>
                </a:solidFill>
              </a:rPr>
              <a:t>proiectul</a:t>
            </a:r>
            <a:r>
              <a:rPr lang="en-GB" sz="2200" dirty="0">
                <a:solidFill>
                  <a:srgbClr val="000000"/>
                </a:solidFill>
              </a:rPr>
              <a:t> (cu </a:t>
            </a:r>
            <a:r>
              <a:rPr lang="en-GB" sz="2200" dirty="0" err="1">
                <a:solidFill>
                  <a:srgbClr val="000000"/>
                </a:solidFill>
              </a:rPr>
              <a:t>modificarile</a:t>
            </a:r>
            <a:r>
              <a:rPr lang="en-GB" sz="2200" dirty="0">
                <a:solidFill>
                  <a:srgbClr val="000000"/>
                </a:solidFill>
              </a:rPr>
              <a:t> </a:t>
            </a:r>
            <a:r>
              <a:rPr lang="en-GB" sz="2200" dirty="0" err="1">
                <a:solidFill>
                  <a:srgbClr val="000000"/>
                </a:solidFill>
              </a:rPr>
              <a:t>necesare</a:t>
            </a:r>
            <a:r>
              <a:rPr lang="en-GB" sz="2200" dirty="0">
                <a:solidFill>
                  <a:srgbClr val="000000"/>
                </a:solidFill>
              </a:rPr>
              <a:t>) la </a:t>
            </a:r>
            <a:r>
              <a:rPr lang="en-GB" sz="2200" dirty="0" err="1">
                <a:solidFill>
                  <a:srgbClr val="000000"/>
                </a:solidFill>
              </a:rPr>
              <a:t>mai</a:t>
            </a:r>
            <a:r>
              <a:rPr lang="en-GB" sz="2200" dirty="0">
                <a:solidFill>
                  <a:srgbClr val="000000"/>
                </a:solidFill>
              </a:rPr>
              <a:t> multi </a:t>
            </a:r>
            <a:r>
              <a:rPr lang="en-GB" sz="2200" dirty="0" err="1">
                <a:solidFill>
                  <a:srgbClr val="000000"/>
                </a:solidFill>
              </a:rPr>
              <a:t>finantatori</a:t>
            </a:r>
            <a:r>
              <a:rPr lang="en-GB" sz="2200" dirty="0">
                <a:solidFill>
                  <a:srgbClr val="000000"/>
                </a:solidFill>
              </a:rPr>
              <a:t>.</a:t>
            </a:r>
          </a:p>
          <a:p>
            <a:pPr algn="just" fontAlgn="base">
              <a:buFont typeface="Wingdings" pitchFamily="2" charset="2"/>
              <a:buChar char="Ø"/>
            </a:pPr>
            <a:r>
              <a:rPr lang="en-GB" sz="2200" dirty="0" err="1">
                <a:solidFill>
                  <a:srgbClr val="000000"/>
                </a:solidFill>
              </a:rPr>
              <a:t>Asigurati</a:t>
            </a:r>
            <a:r>
              <a:rPr lang="en-GB" sz="2200" dirty="0">
                <a:solidFill>
                  <a:srgbClr val="000000"/>
                </a:solidFill>
              </a:rPr>
              <a:t> tot </a:t>
            </a:r>
            <a:r>
              <a:rPr lang="en-GB" sz="2200" dirty="0" err="1">
                <a:solidFill>
                  <a:srgbClr val="000000"/>
                </a:solidFill>
              </a:rPr>
              <a:t>timpul</a:t>
            </a:r>
            <a:r>
              <a:rPr lang="en-GB" sz="2200" dirty="0">
                <a:solidFill>
                  <a:srgbClr val="000000"/>
                </a:solidFill>
              </a:rPr>
              <a:t> </a:t>
            </a:r>
            <a:r>
              <a:rPr lang="en-GB" sz="2200" dirty="0" err="1">
                <a:solidFill>
                  <a:srgbClr val="000000"/>
                </a:solidFill>
              </a:rPr>
              <a:t>necesar</a:t>
            </a:r>
            <a:r>
              <a:rPr lang="en-GB" sz="2200" dirty="0">
                <a:solidFill>
                  <a:srgbClr val="000000"/>
                </a:solidFill>
              </a:rPr>
              <a:t> </a:t>
            </a:r>
            <a:r>
              <a:rPr lang="en-GB" sz="2200" dirty="0" err="1">
                <a:solidFill>
                  <a:srgbClr val="000000"/>
                </a:solidFill>
              </a:rPr>
              <a:t>pentru</a:t>
            </a:r>
            <a:r>
              <a:rPr lang="en-GB" sz="2200" dirty="0">
                <a:solidFill>
                  <a:srgbClr val="000000"/>
                </a:solidFill>
              </a:rPr>
              <a:t> </a:t>
            </a:r>
            <a:r>
              <a:rPr lang="en-GB" sz="2200" dirty="0" err="1">
                <a:solidFill>
                  <a:srgbClr val="000000"/>
                </a:solidFill>
              </a:rPr>
              <a:t>realizarea</a:t>
            </a:r>
            <a:r>
              <a:rPr lang="en-GB" sz="2200" dirty="0">
                <a:solidFill>
                  <a:srgbClr val="000000"/>
                </a:solidFill>
              </a:rPr>
              <a:t> </a:t>
            </a:r>
            <a:r>
              <a:rPr lang="en-GB" sz="2200" dirty="0" err="1">
                <a:solidFill>
                  <a:srgbClr val="000000"/>
                </a:solidFill>
              </a:rPr>
              <a:t>unui</a:t>
            </a:r>
            <a:r>
              <a:rPr lang="en-GB" sz="2200" dirty="0">
                <a:solidFill>
                  <a:srgbClr val="000000"/>
                </a:solidFill>
              </a:rPr>
              <a:t> </a:t>
            </a:r>
            <a:r>
              <a:rPr lang="en-GB" sz="2200" dirty="0" err="1">
                <a:solidFill>
                  <a:srgbClr val="000000"/>
                </a:solidFill>
              </a:rPr>
              <a:t>proiect</a:t>
            </a:r>
            <a:r>
              <a:rPr lang="en-GB" sz="2200" dirty="0">
                <a:solidFill>
                  <a:srgbClr val="000000"/>
                </a:solidFill>
              </a:rPr>
              <a:t> de </a:t>
            </a:r>
            <a:r>
              <a:rPr lang="en-GB" sz="2200" dirty="0" err="1">
                <a:solidFill>
                  <a:srgbClr val="000000"/>
                </a:solidFill>
              </a:rPr>
              <a:t>finantare</a:t>
            </a:r>
            <a:r>
              <a:rPr lang="en-GB" sz="2200" dirty="0">
                <a:solidFill>
                  <a:srgbClr val="000000"/>
                </a:solidFill>
              </a:rPr>
              <a:t> de </a:t>
            </a:r>
            <a:r>
              <a:rPr lang="en-GB" sz="2200" dirty="0" err="1">
                <a:solidFill>
                  <a:srgbClr val="000000"/>
                </a:solidFill>
              </a:rPr>
              <a:t>calitate</a:t>
            </a:r>
            <a:r>
              <a:rPr lang="en-GB" sz="2200" dirty="0">
                <a:solidFill>
                  <a:srgbClr val="000000"/>
                </a:solidFill>
              </a:rPr>
              <a:t>.</a:t>
            </a:r>
          </a:p>
          <a:p>
            <a:pPr algn="just" fontAlgn="base">
              <a:buFont typeface="Wingdings" pitchFamily="2" charset="2"/>
              <a:buChar char="Ø"/>
            </a:pPr>
            <a:r>
              <a:rPr lang="en-GB" sz="2200" dirty="0" err="1">
                <a:solidFill>
                  <a:srgbClr val="000000"/>
                </a:solidFill>
              </a:rPr>
              <a:t>Verificati</a:t>
            </a:r>
            <a:r>
              <a:rPr lang="en-GB" sz="2200" dirty="0">
                <a:solidFill>
                  <a:srgbClr val="000000"/>
                </a:solidFill>
              </a:rPr>
              <a:t> cu </a:t>
            </a:r>
            <a:r>
              <a:rPr lang="en-GB" sz="2200" dirty="0" err="1">
                <a:solidFill>
                  <a:srgbClr val="000000"/>
                </a:solidFill>
              </a:rPr>
              <a:t>atentie</a:t>
            </a:r>
            <a:r>
              <a:rPr lang="en-GB" sz="2200" dirty="0">
                <a:solidFill>
                  <a:srgbClr val="000000"/>
                </a:solidFill>
              </a:rPr>
              <a:t> </a:t>
            </a:r>
            <a:r>
              <a:rPr lang="en-GB" sz="2200" dirty="0" err="1">
                <a:solidFill>
                  <a:srgbClr val="000000"/>
                </a:solidFill>
              </a:rPr>
              <a:t>respectarea</a:t>
            </a:r>
            <a:r>
              <a:rPr lang="en-GB" sz="2200" dirty="0">
                <a:solidFill>
                  <a:srgbClr val="000000"/>
                </a:solidFill>
              </a:rPr>
              <a:t> </a:t>
            </a:r>
            <a:r>
              <a:rPr lang="en-GB" sz="2200" dirty="0" err="1">
                <a:solidFill>
                  <a:srgbClr val="000000"/>
                </a:solidFill>
              </a:rPr>
              <a:t>tuturor</a:t>
            </a:r>
            <a:r>
              <a:rPr lang="en-GB" sz="2200" dirty="0">
                <a:solidFill>
                  <a:srgbClr val="000000"/>
                </a:solidFill>
              </a:rPr>
              <a:t> </a:t>
            </a:r>
            <a:r>
              <a:rPr lang="en-GB" sz="2200" dirty="0" err="1">
                <a:solidFill>
                  <a:srgbClr val="000000"/>
                </a:solidFill>
              </a:rPr>
              <a:t>criteriilor</a:t>
            </a:r>
            <a:r>
              <a:rPr lang="en-GB" sz="2200" dirty="0">
                <a:solidFill>
                  <a:srgbClr val="000000"/>
                </a:solidFill>
              </a:rPr>
              <a:t> de </a:t>
            </a:r>
            <a:r>
              <a:rPr lang="en-GB" sz="2200" dirty="0" err="1">
                <a:solidFill>
                  <a:srgbClr val="000000"/>
                </a:solidFill>
              </a:rPr>
              <a:t>eligibilitate</a:t>
            </a:r>
            <a:r>
              <a:rPr lang="en-GB" sz="2200" dirty="0">
                <a:solidFill>
                  <a:srgbClr val="000000"/>
                </a:solidFill>
              </a:rPr>
              <a:t>.</a:t>
            </a:r>
          </a:p>
          <a:p>
            <a:pPr algn="just" fontAlgn="base">
              <a:buFont typeface="Wingdings" pitchFamily="2" charset="2"/>
              <a:buChar char="Ø"/>
            </a:pPr>
            <a:r>
              <a:rPr lang="en-GB" sz="2200" dirty="0" err="1">
                <a:solidFill>
                  <a:srgbClr val="000000"/>
                </a:solidFill>
              </a:rPr>
              <a:t>Colaborati</a:t>
            </a:r>
            <a:r>
              <a:rPr lang="en-GB" sz="2200" dirty="0">
                <a:solidFill>
                  <a:srgbClr val="000000"/>
                </a:solidFill>
              </a:rPr>
              <a:t> cu </a:t>
            </a:r>
            <a:r>
              <a:rPr lang="en-GB" sz="2200" dirty="0" err="1">
                <a:solidFill>
                  <a:srgbClr val="000000"/>
                </a:solidFill>
              </a:rPr>
              <a:t>cu</a:t>
            </a:r>
            <a:r>
              <a:rPr lang="en-GB" sz="2200" dirty="0">
                <a:solidFill>
                  <a:srgbClr val="000000"/>
                </a:solidFill>
              </a:rPr>
              <a:t> </a:t>
            </a:r>
            <a:r>
              <a:rPr lang="en-GB" sz="2200" dirty="0" err="1">
                <a:solidFill>
                  <a:srgbClr val="000000"/>
                </a:solidFill>
              </a:rPr>
              <a:t>consultanti</a:t>
            </a:r>
            <a:r>
              <a:rPr lang="en-GB" sz="2200" dirty="0">
                <a:solidFill>
                  <a:srgbClr val="000000"/>
                </a:solidFill>
              </a:rPr>
              <a:t> </a:t>
            </a:r>
            <a:r>
              <a:rPr lang="en-GB" sz="2200" dirty="0" err="1">
                <a:solidFill>
                  <a:srgbClr val="000000"/>
                </a:solidFill>
              </a:rPr>
              <a:t>specializati</a:t>
            </a:r>
            <a:r>
              <a:rPr lang="en-GB" sz="2200" dirty="0">
                <a:solidFill>
                  <a:srgbClr val="000000"/>
                </a:solidFill>
              </a:rPr>
              <a:t> </a:t>
            </a:r>
            <a:r>
              <a:rPr lang="en-GB" sz="2200" dirty="0" err="1">
                <a:solidFill>
                  <a:srgbClr val="000000"/>
                </a:solidFill>
              </a:rPr>
              <a:t>si</a:t>
            </a:r>
            <a:r>
              <a:rPr lang="en-GB" sz="2200" dirty="0">
                <a:solidFill>
                  <a:srgbClr val="000000"/>
                </a:solidFill>
              </a:rPr>
              <a:t> cu </a:t>
            </a:r>
            <a:r>
              <a:rPr lang="en-GB" sz="2200" dirty="0" err="1">
                <a:solidFill>
                  <a:srgbClr val="000000"/>
                </a:solidFill>
              </a:rPr>
              <a:t>experienta</a:t>
            </a:r>
            <a:r>
              <a:rPr lang="en-GB" sz="2200" dirty="0">
                <a:solidFill>
                  <a:srgbClr val="000000"/>
                </a:solidFill>
              </a:rPr>
              <a:t> in </a:t>
            </a:r>
            <a:r>
              <a:rPr lang="en-GB" sz="2200" dirty="0" err="1">
                <a:solidFill>
                  <a:srgbClr val="000000"/>
                </a:solidFill>
              </a:rPr>
              <a:t>realizarea</a:t>
            </a:r>
            <a:r>
              <a:rPr lang="en-GB" sz="2200" dirty="0">
                <a:solidFill>
                  <a:srgbClr val="000000"/>
                </a:solidFill>
              </a:rPr>
              <a:t> de </a:t>
            </a:r>
            <a:r>
              <a:rPr lang="en-GB" sz="2200" dirty="0" err="1" smtClean="0">
                <a:solidFill>
                  <a:srgbClr val="000000"/>
                </a:solidFill>
              </a:rPr>
              <a:t>proiecte</a:t>
            </a:r>
            <a:r>
              <a:rPr lang="en-GB" sz="2200" dirty="0" smtClean="0">
                <a:solidFill>
                  <a:srgbClr val="000000"/>
                </a:solidFill>
              </a:rPr>
              <a:t>.</a:t>
            </a:r>
          </a:p>
          <a:p>
            <a:pPr algn="just" fontAlgn="base">
              <a:buFont typeface="Wingdings" pitchFamily="2" charset="2"/>
              <a:buChar char="Ø"/>
            </a:pPr>
            <a:r>
              <a:rPr lang="en-GB" sz="2200" dirty="0" err="1" smtClean="0">
                <a:solidFill>
                  <a:srgbClr val="000000"/>
                </a:solidFill>
              </a:rPr>
              <a:t>Argumentati</a:t>
            </a:r>
            <a:r>
              <a:rPr lang="en-GB" sz="2200" dirty="0" smtClean="0">
                <a:solidFill>
                  <a:srgbClr val="000000"/>
                </a:solidFill>
              </a:rPr>
              <a:t> </a:t>
            </a:r>
            <a:r>
              <a:rPr lang="en-GB" sz="2200" dirty="0">
                <a:solidFill>
                  <a:srgbClr val="000000"/>
                </a:solidFill>
              </a:rPr>
              <a:t>cat </a:t>
            </a:r>
            <a:r>
              <a:rPr lang="en-GB" sz="2200" dirty="0" err="1">
                <a:solidFill>
                  <a:srgbClr val="000000"/>
                </a:solidFill>
              </a:rPr>
              <a:t>mai</a:t>
            </a:r>
            <a:r>
              <a:rPr lang="en-GB" sz="2200" dirty="0">
                <a:solidFill>
                  <a:srgbClr val="000000"/>
                </a:solidFill>
              </a:rPr>
              <a:t> bine </a:t>
            </a:r>
            <a:r>
              <a:rPr lang="en-GB" sz="2200" dirty="0" err="1">
                <a:solidFill>
                  <a:srgbClr val="000000"/>
                </a:solidFill>
              </a:rPr>
              <a:t>proiectul</a:t>
            </a:r>
            <a:r>
              <a:rPr lang="en-GB" sz="2200" dirty="0">
                <a:solidFill>
                  <a:srgbClr val="000000"/>
                </a:solidFill>
              </a:rPr>
              <a:t> (de </a:t>
            </a:r>
            <a:r>
              <a:rPr lang="en-GB" sz="2200" dirty="0" err="1">
                <a:solidFill>
                  <a:srgbClr val="000000"/>
                </a:solidFill>
              </a:rPr>
              <a:t>ce</a:t>
            </a:r>
            <a:r>
              <a:rPr lang="en-GB" sz="2200" dirty="0">
                <a:solidFill>
                  <a:srgbClr val="000000"/>
                </a:solidFill>
              </a:rPr>
              <a:t> </a:t>
            </a:r>
            <a:r>
              <a:rPr lang="en-GB" sz="2200" dirty="0" err="1">
                <a:solidFill>
                  <a:srgbClr val="000000"/>
                </a:solidFill>
              </a:rPr>
              <a:t>este</a:t>
            </a:r>
            <a:r>
              <a:rPr lang="en-GB" sz="2200" dirty="0">
                <a:solidFill>
                  <a:srgbClr val="000000"/>
                </a:solidFill>
              </a:rPr>
              <a:t> </a:t>
            </a:r>
            <a:r>
              <a:rPr lang="en-GB" sz="2200" dirty="0" err="1">
                <a:solidFill>
                  <a:srgbClr val="000000"/>
                </a:solidFill>
              </a:rPr>
              <a:t>importanta</a:t>
            </a:r>
            <a:r>
              <a:rPr lang="en-GB" sz="2200" dirty="0">
                <a:solidFill>
                  <a:srgbClr val="000000"/>
                </a:solidFill>
              </a:rPr>
              <a:t> </a:t>
            </a:r>
            <a:r>
              <a:rPr lang="en-GB" sz="2200" dirty="0" err="1">
                <a:solidFill>
                  <a:srgbClr val="000000"/>
                </a:solidFill>
              </a:rPr>
              <a:t>si</a:t>
            </a:r>
            <a:r>
              <a:rPr lang="en-GB" sz="2200" dirty="0">
                <a:solidFill>
                  <a:srgbClr val="000000"/>
                </a:solidFill>
              </a:rPr>
              <a:t> </a:t>
            </a:r>
            <a:r>
              <a:rPr lang="en-GB" sz="2200" dirty="0" err="1">
                <a:solidFill>
                  <a:srgbClr val="000000"/>
                </a:solidFill>
              </a:rPr>
              <a:t>urgenta</a:t>
            </a:r>
            <a:r>
              <a:rPr lang="en-GB" sz="2200" dirty="0">
                <a:solidFill>
                  <a:srgbClr val="000000"/>
                </a:solidFill>
              </a:rPr>
              <a:t> </a:t>
            </a:r>
            <a:r>
              <a:rPr lang="en-GB" sz="2200" dirty="0" err="1">
                <a:solidFill>
                  <a:srgbClr val="000000"/>
                </a:solidFill>
              </a:rPr>
              <a:t>problema</a:t>
            </a:r>
            <a:r>
              <a:rPr lang="en-GB" sz="2200" dirty="0">
                <a:solidFill>
                  <a:srgbClr val="000000"/>
                </a:solidFill>
              </a:rPr>
              <a:t> </a:t>
            </a:r>
            <a:r>
              <a:rPr lang="en-GB" sz="2200" dirty="0" err="1">
                <a:solidFill>
                  <a:srgbClr val="000000"/>
                </a:solidFill>
              </a:rPr>
              <a:t>vizata</a:t>
            </a:r>
            <a:r>
              <a:rPr lang="en-GB" sz="2200" dirty="0">
                <a:solidFill>
                  <a:srgbClr val="000000"/>
                </a:solidFill>
              </a:rPr>
              <a:t>, care </a:t>
            </a:r>
            <a:r>
              <a:rPr lang="en-GB" sz="2200" dirty="0" err="1">
                <a:solidFill>
                  <a:srgbClr val="000000"/>
                </a:solidFill>
              </a:rPr>
              <a:t>sunt</a:t>
            </a:r>
            <a:r>
              <a:rPr lang="en-GB" sz="2200" dirty="0">
                <a:solidFill>
                  <a:srgbClr val="000000"/>
                </a:solidFill>
              </a:rPr>
              <a:t> </a:t>
            </a:r>
            <a:r>
              <a:rPr lang="en-GB" sz="2200" dirty="0" err="1">
                <a:solidFill>
                  <a:srgbClr val="000000"/>
                </a:solidFill>
              </a:rPr>
              <a:t>avantajele</a:t>
            </a:r>
            <a:r>
              <a:rPr lang="en-GB" sz="2200" dirty="0">
                <a:solidFill>
                  <a:srgbClr val="000000"/>
                </a:solidFill>
              </a:rPr>
              <a:t> </a:t>
            </a:r>
            <a:r>
              <a:rPr lang="en-GB" sz="2200" dirty="0" err="1">
                <a:solidFill>
                  <a:srgbClr val="000000"/>
                </a:solidFill>
              </a:rPr>
              <a:t>activitatilor</a:t>
            </a:r>
            <a:r>
              <a:rPr lang="en-GB" sz="2200" dirty="0">
                <a:solidFill>
                  <a:srgbClr val="000000"/>
                </a:solidFill>
              </a:rPr>
              <a:t> </a:t>
            </a:r>
            <a:r>
              <a:rPr lang="en-GB" sz="2200" dirty="0" err="1">
                <a:solidFill>
                  <a:srgbClr val="000000"/>
                </a:solidFill>
              </a:rPr>
              <a:t>propuse</a:t>
            </a:r>
            <a:r>
              <a:rPr lang="en-GB" sz="2200" dirty="0">
                <a:solidFill>
                  <a:srgbClr val="000000"/>
                </a:solidFill>
              </a:rPr>
              <a:t> in </a:t>
            </a:r>
            <a:r>
              <a:rPr lang="en-GB" sz="2200" dirty="0" err="1">
                <a:solidFill>
                  <a:srgbClr val="000000"/>
                </a:solidFill>
              </a:rPr>
              <a:t>proiect</a:t>
            </a:r>
            <a:r>
              <a:rPr lang="en-GB" sz="2200" dirty="0">
                <a:solidFill>
                  <a:srgbClr val="000000"/>
                </a:solidFill>
              </a:rPr>
              <a:t>, </a:t>
            </a:r>
            <a:r>
              <a:rPr lang="en-GB" sz="2200" dirty="0" err="1">
                <a:solidFill>
                  <a:srgbClr val="000000"/>
                </a:solidFill>
              </a:rPr>
              <a:t>posibilitatile</a:t>
            </a:r>
            <a:r>
              <a:rPr lang="en-GB" sz="2200" dirty="0">
                <a:solidFill>
                  <a:srgbClr val="000000"/>
                </a:solidFill>
              </a:rPr>
              <a:t> de </a:t>
            </a:r>
            <a:r>
              <a:rPr lang="en-GB" sz="2200" dirty="0" err="1">
                <a:solidFill>
                  <a:srgbClr val="000000"/>
                </a:solidFill>
              </a:rPr>
              <a:t>replicare</a:t>
            </a:r>
            <a:r>
              <a:rPr lang="en-GB" sz="2200" dirty="0">
                <a:solidFill>
                  <a:srgbClr val="000000"/>
                </a:solidFill>
              </a:rPr>
              <a:t> a </a:t>
            </a:r>
            <a:r>
              <a:rPr lang="en-GB" sz="2200" dirty="0" err="1">
                <a:solidFill>
                  <a:srgbClr val="000000"/>
                </a:solidFill>
              </a:rPr>
              <a:t>rezultatelor</a:t>
            </a:r>
            <a:r>
              <a:rPr lang="en-GB" sz="2200" dirty="0">
                <a:solidFill>
                  <a:srgbClr val="000000"/>
                </a:solidFill>
              </a:rPr>
              <a:t> </a:t>
            </a:r>
            <a:r>
              <a:rPr lang="en-GB" sz="2200" dirty="0" err="1">
                <a:solidFill>
                  <a:srgbClr val="000000"/>
                </a:solidFill>
              </a:rPr>
              <a:t>proiectului</a:t>
            </a:r>
            <a:r>
              <a:rPr lang="en-GB" sz="2200" dirty="0">
                <a:solidFill>
                  <a:srgbClr val="000000"/>
                </a:solidFill>
              </a:rPr>
              <a:t>).</a:t>
            </a:r>
          </a:p>
          <a:p>
            <a:pPr algn="just" fontAlgn="base">
              <a:buFont typeface="Wingdings" pitchFamily="2" charset="2"/>
              <a:buChar char="Ø"/>
            </a:pPr>
            <a:r>
              <a:rPr lang="en-GB" sz="2200" dirty="0" err="1">
                <a:solidFill>
                  <a:srgbClr val="000000"/>
                </a:solidFill>
              </a:rPr>
              <a:t>Propuneti</a:t>
            </a:r>
            <a:r>
              <a:rPr lang="en-GB" sz="2200" dirty="0">
                <a:solidFill>
                  <a:srgbClr val="000000"/>
                </a:solidFill>
              </a:rPr>
              <a:t> in </a:t>
            </a:r>
            <a:r>
              <a:rPr lang="en-GB" sz="2200" dirty="0" err="1">
                <a:solidFill>
                  <a:srgbClr val="000000"/>
                </a:solidFill>
              </a:rPr>
              <a:t>proiect</a:t>
            </a:r>
            <a:r>
              <a:rPr lang="en-GB" sz="2200" dirty="0">
                <a:solidFill>
                  <a:srgbClr val="000000"/>
                </a:solidFill>
              </a:rPr>
              <a:t> </a:t>
            </a:r>
            <a:r>
              <a:rPr lang="en-GB" sz="2200" dirty="0" err="1">
                <a:solidFill>
                  <a:srgbClr val="000000"/>
                </a:solidFill>
              </a:rPr>
              <a:t>elemente</a:t>
            </a:r>
            <a:r>
              <a:rPr lang="en-GB" sz="2200" dirty="0">
                <a:solidFill>
                  <a:srgbClr val="000000"/>
                </a:solidFill>
              </a:rPr>
              <a:t> de </a:t>
            </a:r>
            <a:r>
              <a:rPr lang="en-GB" sz="2200" dirty="0" err="1">
                <a:solidFill>
                  <a:srgbClr val="000000"/>
                </a:solidFill>
              </a:rPr>
              <a:t>noutate</a:t>
            </a:r>
            <a:r>
              <a:rPr lang="en-GB" sz="2200" dirty="0">
                <a:solidFill>
                  <a:srgbClr val="000000"/>
                </a:solidFill>
              </a:rPr>
              <a:t> in </a:t>
            </a:r>
            <a:r>
              <a:rPr lang="en-GB" sz="2200" dirty="0" err="1">
                <a:solidFill>
                  <a:srgbClr val="000000"/>
                </a:solidFill>
              </a:rPr>
              <a:t>modul</a:t>
            </a:r>
            <a:r>
              <a:rPr lang="en-GB" sz="2200" dirty="0">
                <a:solidFill>
                  <a:srgbClr val="000000"/>
                </a:solidFill>
              </a:rPr>
              <a:t> de </a:t>
            </a:r>
            <a:r>
              <a:rPr lang="en-GB" sz="2200" dirty="0" err="1">
                <a:solidFill>
                  <a:srgbClr val="000000"/>
                </a:solidFill>
              </a:rPr>
              <a:t>rezolvare</a:t>
            </a:r>
            <a:r>
              <a:rPr lang="en-GB" sz="2200" dirty="0">
                <a:solidFill>
                  <a:srgbClr val="000000"/>
                </a:solidFill>
              </a:rPr>
              <a:t> a </a:t>
            </a:r>
            <a:r>
              <a:rPr lang="en-GB" sz="2200" dirty="0" err="1">
                <a:solidFill>
                  <a:srgbClr val="000000"/>
                </a:solidFill>
              </a:rPr>
              <a:t>problemei</a:t>
            </a:r>
            <a:r>
              <a:rPr lang="en-GB" sz="2200" dirty="0">
                <a:solidFill>
                  <a:srgbClr val="000000"/>
                </a:solidFill>
              </a:rPr>
              <a:t> </a:t>
            </a:r>
            <a:r>
              <a:rPr lang="en-GB" sz="2200" dirty="0" err="1">
                <a:solidFill>
                  <a:srgbClr val="000000"/>
                </a:solidFill>
              </a:rPr>
              <a:t>vizate</a:t>
            </a:r>
            <a:r>
              <a:rPr lang="en-GB" sz="2200" dirty="0">
                <a:solidFill>
                  <a:srgbClr val="000000"/>
                </a:solidFill>
              </a:rPr>
              <a:t>.</a:t>
            </a:r>
          </a:p>
          <a:p>
            <a:endParaRPr lang="en-GB" dirty="0"/>
          </a:p>
        </p:txBody>
      </p:sp>
      <p:sp>
        <p:nvSpPr>
          <p:cNvPr id="3" name="Title 2"/>
          <p:cNvSpPr>
            <a:spLocks noGrp="1"/>
          </p:cNvSpPr>
          <p:nvPr>
            <p:ph type="title"/>
          </p:nvPr>
        </p:nvSpPr>
        <p:spPr>
          <a:xfrm>
            <a:off x="294289" y="243107"/>
            <a:ext cx="10972800" cy="529403"/>
          </a:xfrm>
        </p:spPr>
        <p:txBody>
          <a:bodyPr>
            <a:normAutofit/>
          </a:bodyPr>
          <a:lstStyle/>
          <a:p>
            <a:pPr algn="just"/>
            <a:r>
              <a:rPr lang="en-US" sz="2400" dirty="0" err="1" smtClean="0"/>
              <a:t>Concluzii</a:t>
            </a:r>
            <a:endParaRPr lang="en-GB" sz="2400"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907518" y="161103"/>
            <a:ext cx="3070170" cy="1743075"/>
          </a:xfrm>
          <a:prstGeom prst="rect">
            <a:avLst/>
          </a:prstGeom>
        </p:spPr>
      </p:pic>
      <p:grpSp>
        <p:nvGrpSpPr>
          <p:cNvPr id="8" name="Group 7"/>
          <p:cNvGrpSpPr/>
          <p:nvPr/>
        </p:nvGrpSpPr>
        <p:grpSpPr>
          <a:xfrm>
            <a:off x="3527303" y="5375459"/>
            <a:ext cx="8271134" cy="1506263"/>
            <a:chOff x="3527303" y="5348505"/>
            <a:chExt cx="8271134" cy="1533218"/>
          </a:xfrm>
        </p:grpSpPr>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527303" y="5373844"/>
              <a:ext cx="2037925" cy="1458815"/>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173847" y="5375460"/>
              <a:ext cx="2276469" cy="1506263"/>
            </a:xfrm>
            <a:prstGeom prst="rect">
              <a:avLst/>
            </a:prstGeom>
          </p:spPr>
        </p:pic>
        <p:pic>
          <p:nvPicPr>
            <p:cNvPr id="7" name="Picture 6"/>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086768" y="5348505"/>
              <a:ext cx="2711669" cy="1509495"/>
            </a:xfrm>
            <a:prstGeom prst="rect">
              <a:avLst/>
            </a:prstGeom>
          </p:spPr>
        </p:pic>
      </p:grpSp>
    </p:spTree>
    <p:extLst>
      <p:ext uri="{BB962C8B-B14F-4D97-AF65-F5344CB8AC3E}">
        <p14:creationId xmlns:p14="http://schemas.microsoft.com/office/powerpoint/2010/main" val="719343088"/>
      </p:ext>
    </p:extLst>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a:extLst>
              <a:ext uri="{FF2B5EF4-FFF2-40B4-BE49-F238E27FC236}">
                <a16:creationId xmlns:a16="http://schemas.microsoft.com/office/drawing/2014/main" xmlns="" id="{ED3D5FA1-C473-422F-B576-3B7D2CAAF6A1}"/>
              </a:ext>
            </a:extLst>
          </p:cNvPr>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1300793" y="1443698"/>
            <a:ext cx="5115349" cy="3165686"/>
          </a:xfrm>
          <a:prstGeom prst="rect">
            <a:avLst/>
          </a:prstGeom>
          <a:solidFill>
            <a:schemeClr val="accent1"/>
          </a:solidFill>
          <a:ln>
            <a:noFill/>
          </a:ln>
          <a:effectLst/>
        </p:spPr>
      </p:pic>
      <p:pic>
        <p:nvPicPr>
          <p:cNvPr id="8" name="Picture 2">
            <a:extLst>
              <a:ext uri="{FF2B5EF4-FFF2-40B4-BE49-F238E27FC236}">
                <a16:creationId xmlns:a16="http://schemas.microsoft.com/office/drawing/2014/main" xmlns="" id="{1ECD7FA5-1DF4-4EC5-AFDA-98BF747DED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32761" y="2670420"/>
            <a:ext cx="3496387" cy="3816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Rectangle 8">
            <a:extLst>
              <a:ext uri="{FF2B5EF4-FFF2-40B4-BE49-F238E27FC236}">
                <a16:creationId xmlns:a16="http://schemas.microsoft.com/office/drawing/2014/main" xmlns="" id="{1012B27B-F6CF-4F2A-9FF2-1A9B14C71E31}"/>
              </a:ext>
            </a:extLst>
          </p:cNvPr>
          <p:cNvSpPr/>
          <p:nvPr/>
        </p:nvSpPr>
        <p:spPr>
          <a:xfrm>
            <a:off x="5019829" y="298949"/>
            <a:ext cx="2792627" cy="584775"/>
          </a:xfrm>
          <a:prstGeom prst="rect">
            <a:avLst/>
          </a:prstGeom>
        </p:spPr>
        <p:txBody>
          <a:bodyPr wrap="square">
            <a:spAutoFit/>
          </a:bodyPr>
          <a:lstStyle/>
          <a:p>
            <a:pPr algn="ctr">
              <a:defRPr/>
            </a:pPr>
            <a:r>
              <a:rPr lang="ro-RO" sz="3200" b="1" dirty="0" smtClean="0">
                <a:solidFill>
                  <a:srgbClr val="0070C0"/>
                </a:solidFill>
                <a:effectLst>
                  <a:outerShdw blurRad="38100" dist="38100" dir="2700000" algn="tl">
                    <a:srgbClr val="000000">
                      <a:alpha val="43137"/>
                    </a:srgbClr>
                  </a:outerShdw>
                </a:effectLst>
                <a:latin typeface="Trebuchet MS" pitchFamily="34" charset="0"/>
              </a:rPr>
              <a:t>Întrebări</a:t>
            </a:r>
            <a:r>
              <a:rPr lang="en-US" sz="3200" b="1" dirty="0" smtClean="0">
                <a:solidFill>
                  <a:srgbClr val="0070C0"/>
                </a:solidFill>
                <a:effectLst>
                  <a:outerShdw blurRad="38100" dist="38100" dir="2700000" algn="tl">
                    <a:srgbClr val="000000">
                      <a:alpha val="43137"/>
                    </a:srgbClr>
                  </a:outerShdw>
                </a:effectLst>
                <a:latin typeface="Trebuchet MS" pitchFamily="34" charset="0"/>
              </a:rPr>
              <a:t> </a:t>
            </a:r>
            <a:r>
              <a:rPr lang="en-IE" sz="3200" b="1" dirty="0" smtClean="0">
                <a:solidFill>
                  <a:srgbClr val="0070C0"/>
                </a:solidFill>
                <a:effectLst>
                  <a:outerShdw blurRad="38100" dist="38100" dir="2700000" algn="tl">
                    <a:srgbClr val="000000">
                      <a:alpha val="43137"/>
                    </a:srgbClr>
                  </a:outerShdw>
                </a:effectLst>
                <a:latin typeface="Trebuchet MS" pitchFamily="34" charset="0"/>
              </a:rPr>
              <a:t>??</a:t>
            </a:r>
            <a:endParaRPr lang="en-US" altLang="ro-RO" sz="3200" b="1" kern="0" dirty="0">
              <a:solidFill>
                <a:srgbClr val="0070C0"/>
              </a:solidFill>
              <a:effectLst>
                <a:outerShdw blurRad="38100" dist="38100" dir="2700000" algn="tl">
                  <a:srgbClr val="000000">
                    <a:alpha val="43137"/>
                  </a:srgbClr>
                </a:outerShdw>
              </a:effectLst>
              <a:latin typeface="Trebuchet MS" pitchFamily="34" charset="0"/>
            </a:endParaRPr>
          </a:p>
        </p:txBody>
      </p:sp>
    </p:spTree>
    <p:extLst>
      <p:ext uri="{BB962C8B-B14F-4D97-AF65-F5344CB8AC3E}">
        <p14:creationId xmlns:p14="http://schemas.microsoft.com/office/powerpoint/2010/main" val="2305135631"/>
      </p:ext>
    </p:extLst>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68013" y="1339442"/>
            <a:ext cx="11719035" cy="5140185"/>
          </a:xfrm>
        </p:spPr>
        <p:txBody>
          <a:bodyPr>
            <a:normAutofit/>
          </a:bodyPr>
          <a:lstStyle/>
          <a:p>
            <a:pPr algn="just"/>
            <a:r>
              <a:rPr lang="en-US" sz="2200" dirty="0">
                <a:hlinkClick r:id="rId2"/>
              </a:rPr>
              <a:t>https://thinkout.io/ro/articole/cum-sa-faci-previziuni-financiare-pentru-afacerea-ta</a:t>
            </a:r>
            <a:r>
              <a:rPr lang="en-US" sz="2200" dirty="0" smtClean="0">
                <a:hlinkClick r:id="rId2"/>
              </a:rPr>
              <a:t>/</a:t>
            </a:r>
            <a:endParaRPr lang="en-US" sz="2200" dirty="0" smtClean="0"/>
          </a:p>
          <a:p>
            <a:pPr algn="just"/>
            <a:r>
              <a:rPr lang="en-US" sz="2200" dirty="0">
                <a:hlinkClick r:id="rId3"/>
              </a:rPr>
              <a:t>https://</a:t>
            </a:r>
            <a:r>
              <a:rPr lang="en-US" sz="2200" dirty="0" smtClean="0">
                <a:hlinkClick r:id="rId3"/>
              </a:rPr>
              <a:t>www.scritub.com/economie/finante/Previziuni-financiare42389.php</a:t>
            </a:r>
            <a:endParaRPr lang="en-US" sz="2200" dirty="0" smtClean="0"/>
          </a:p>
          <a:p>
            <a:pPr algn="just"/>
            <a:r>
              <a:rPr lang="en-US" sz="2200" dirty="0">
                <a:hlinkClick r:id="rId4"/>
              </a:rPr>
              <a:t>https://</a:t>
            </a:r>
            <a:r>
              <a:rPr lang="en-US" sz="2200" dirty="0" smtClean="0">
                <a:hlinkClick r:id="rId4"/>
              </a:rPr>
              <a:t>www.mobilocredit.ro/blog/credite/afla-ce-tip-de-credit-ti-se-potriveste</a:t>
            </a:r>
            <a:endParaRPr lang="en-US" sz="2200" dirty="0" smtClean="0"/>
          </a:p>
          <a:p>
            <a:pPr algn="just"/>
            <a:r>
              <a:rPr lang="en-US" sz="2200" dirty="0">
                <a:hlinkClick r:id="rId5"/>
              </a:rPr>
              <a:t>https://</a:t>
            </a:r>
            <a:r>
              <a:rPr lang="en-US" sz="2200" dirty="0" smtClean="0">
                <a:hlinkClick r:id="rId5"/>
              </a:rPr>
              <a:t>www.bvb.ro/info/Introducere%20in%20IFD.pdf</a:t>
            </a:r>
            <a:endParaRPr lang="en-US" sz="2200" dirty="0" smtClean="0"/>
          </a:p>
          <a:p>
            <a:pPr algn="just"/>
            <a:r>
              <a:rPr lang="en-US" sz="2200" dirty="0">
                <a:hlinkClick r:id="rId6"/>
              </a:rPr>
              <a:t>https://</a:t>
            </a:r>
            <a:r>
              <a:rPr lang="en-US" sz="2200" dirty="0" smtClean="0">
                <a:hlinkClick r:id="rId6"/>
              </a:rPr>
              <a:t>www.ub.ro/fsec/files/facultati/fsec/proform/fisiere/GHID_pentru_intocmirea_planului_de_afaceri-POCU_124981.pdf</a:t>
            </a:r>
            <a:endParaRPr lang="en-US" sz="2200" dirty="0" smtClean="0"/>
          </a:p>
          <a:p>
            <a:pPr marL="109728" indent="0" algn="just">
              <a:buNone/>
            </a:pPr>
            <a:endParaRPr lang="en-US" sz="2200" dirty="0" smtClean="0"/>
          </a:p>
          <a:p>
            <a:pPr algn="just"/>
            <a:r>
              <a:rPr lang="ro-RO" sz="2400" i="1" dirty="0">
                <a:solidFill>
                  <a:srgbClr val="171717"/>
                </a:solidFill>
              </a:rPr>
              <a:t>Metodologia elaborarii studiului de fezabilitate</a:t>
            </a:r>
            <a:r>
              <a:rPr lang="ro-RO" sz="2400" dirty="0">
                <a:solidFill>
                  <a:srgbClr val="171717"/>
                </a:solidFill>
              </a:rPr>
              <a:t>, Serviciul Analiza, strategie, marketing, BRCE SA, Bucuresti, 1993</a:t>
            </a:r>
          </a:p>
          <a:p>
            <a:pPr marL="109728" indent="0" algn="just">
              <a:buNone/>
            </a:pPr>
            <a:r>
              <a:rPr lang="ro-RO" sz="2400" dirty="0">
                <a:solidFill>
                  <a:srgbClr val="171717"/>
                </a:solidFill>
              </a:rPr>
              <a:t>L. Joseph, R. Richard, A. Schmoke, Vital Business Secrets for New and Growing Companies, Dow Jones Irwin, Illinois, 1989, p. 118.</a:t>
            </a:r>
          </a:p>
          <a:p>
            <a:r>
              <a:rPr lang="ro-RO" sz="2400" dirty="0"/>
              <a:t/>
            </a:r>
            <a:br>
              <a:rPr lang="ro-RO" sz="2400" dirty="0"/>
            </a:br>
            <a:endParaRPr lang="en-US" sz="2200" dirty="0" smtClean="0"/>
          </a:p>
          <a:p>
            <a:pPr algn="just"/>
            <a:endParaRPr lang="en-US" sz="2200" dirty="0" smtClean="0"/>
          </a:p>
          <a:p>
            <a:pPr algn="just"/>
            <a:endParaRPr lang="en-US" sz="2200" dirty="0" smtClean="0"/>
          </a:p>
          <a:p>
            <a:pPr algn="just"/>
            <a:endParaRPr lang="en-US" sz="2200" dirty="0" smtClean="0"/>
          </a:p>
          <a:p>
            <a:pPr algn="just"/>
            <a:endParaRPr lang="en-US" sz="2000" dirty="0"/>
          </a:p>
        </p:txBody>
      </p:sp>
      <p:sp>
        <p:nvSpPr>
          <p:cNvPr id="3" name="Title 2"/>
          <p:cNvSpPr>
            <a:spLocks noGrp="1"/>
          </p:cNvSpPr>
          <p:nvPr>
            <p:ph type="title"/>
          </p:nvPr>
        </p:nvSpPr>
        <p:spPr>
          <a:xfrm>
            <a:off x="246994" y="589949"/>
            <a:ext cx="10972800" cy="513638"/>
          </a:xfrm>
        </p:spPr>
        <p:txBody>
          <a:bodyPr>
            <a:normAutofit/>
          </a:bodyPr>
          <a:lstStyle/>
          <a:p>
            <a:pPr algn="just"/>
            <a:r>
              <a:rPr lang="en-US" sz="2400" dirty="0" smtClean="0"/>
              <a:t>Site-</a:t>
            </a:r>
            <a:r>
              <a:rPr lang="en-US" sz="2400" dirty="0" err="1" smtClean="0"/>
              <a:t>uri</a:t>
            </a:r>
            <a:r>
              <a:rPr lang="en-US" sz="2400" dirty="0" smtClean="0"/>
              <a:t> selective:</a:t>
            </a:r>
            <a:endParaRPr lang="en-US" sz="2400" dirty="0"/>
          </a:p>
        </p:txBody>
      </p:sp>
    </p:spTree>
    <p:extLst>
      <p:ext uri="{BB962C8B-B14F-4D97-AF65-F5344CB8AC3E}">
        <p14:creationId xmlns:p14="http://schemas.microsoft.com/office/powerpoint/2010/main" val="1318063515"/>
      </p:ext>
    </p:extLst>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2"/>
          <p:cNvGrpSpPr>
            <a:grpSpLocks/>
          </p:cNvGrpSpPr>
          <p:nvPr/>
        </p:nvGrpSpPr>
        <p:grpSpPr bwMode="auto">
          <a:xfrm>
            <a:off x="2579360" y="283780"/>
            <a:ext cx="7046912" cy="1177925"/>
            <a:chOff x="0" y="0"/>
            <a:chExt cx="7046595" cy="1179195"/>
          </a:xfrm>
        </p:grpSpPr>
        <p:grpSp>
          <p:nvGrpSpPr>
            <p:cNvPr id="5" name="Group 17"/>
            <p:cNvGrpSpPr>
              <a:grpSpLocks/>
            </p:cNvGrpSpPr>
            <p:nvPr/>
          </p:nvGrpSpPr>
          <p:grpSpPr bwMode="auto">
            <a:xfrm>
              <a:off x="0" y="0"/>
              <a:ext cx="7046595" cy="1179195"/>
              <a:chOff x="0" y="0"/>
              <a:chExt cx="70468" cy="11791"/>
            </a:xfrm>
          </p:grpSpPr>
          <p:pic>
            <p:nvPicPr>
              <p:cNvPr id="7" name="Picture 5"/>
              <p:cNvPicPr>
                <a:picLocks noChangeAspect="1" noChangeArrowheads="1"/>
              </p:cNvPicPr>
              <p:nvPr/>
            </p:nvPicPr>
            <p:blipFill>
              <a:blip r:embed="rId2"/>
              <a:srcRect/>
              <a:stretch>
                <a:fillRect/>
              </a:stretch>
            </p:blipFill>
            <p:spPr bwMode="auto">
              <a:xfrm>
                <a:off x="57730" y="272"/>
                <a:ext cx="12738" cy="11519"/>
              </a:xfrm>
              <a:prstGeom prst="rect">
                <a:avLst/>
              </a:prstGeom>
              <a:noFill/>
            </p:spPr>
          </p:pic>
          <p:pic>
            <p:nvPicPr>
              <p:cNvPr id="8" name="Picture 6"/>
              <p:cNvPicPr>
                <a:picLocks noChangeAspect="1" noChangeArrowheads="1"/>
              </p:cNvPicPr>
              <p:nvPr/>
            </p:nvPicPr>
            <p:blipFill>
              <a:blip r:embed="rId3"/>
              <a:srcRect/>
              <a:stretch>
                <a:fillRect/>
              </a:stretch>
            </p:blipFill>
            <p:spPr bwMode="auto">
              <a:xfrm>
                <a:off x="30843" y="409"/>
                <a:ext cx="8922" cy="8636"/>
              </a:xfrm>
              <a:prstGeom prst="rect">
                <a:avLst/>
              </a:prstGeom>
              <a:noFill/>
            </p:spPr>
          </p:pic>
          <p:pic>
            <p:nvPicPr>
              <p:cNvPr id="9" name="Picture 1"/>
              <p:cNvPicPr>
                <a:picLocks noChangeAspect="1" noChangeArrowheads="1"/>
              </p:cNvPicPr>
              <p:nvPr/>
            </p:nvPicPr>
            <p:blipFill>
              <a:blip r:embed="rId4"/>
              <a:srcRect/>
              <a:stretch>
                <a:fillRect/>
              </a:stretch>
            </p:blipFill>
            <p:spPr bwMode="auto">
              <a:xfrm>
                <a:off x="0" y="0"/>
                <a:ext cx="13462" cy="10795"/>
              </a:xfrm>
              <a:prstGeom prst="rect">
                <a:avLst/>
              </a:prstGeom>
              <a:noFill/>
            </p:spPr>
          </p:pic>
        </p:grpSp>
        <p:pic>
          <p:nvPicPr>
            <p:cNvPr id="6" name="Picture 21"/>
            <p:cNvPicPr>
              <a:picLocks noChangeAspect="1"/>
            </p:cNvPicPr>
            <p:nvPr/>
          </p:nvPicPr>
          <p:blipFill>
            <a:blip r:embed="rId5" cstate="print"/>
            <a:srcRect/>
            <a:stretch>
              <a:fillRect/>
            </a:stretch>
          </p:blipFill>
          <p:spPr bwMode="auto">
            <a:xfrm>
              <a:off x="3138805" y="86995"/>
              <a:ext cx="767080" cy="756920"/>
            </a:xfrm>
            <a:prstGeom prst="rect">
              <a:avLst/>
            </a:prstGeom>
            <a:noFill/>
          </p:spPr>
        </p:pic>
      </p:grpSp>
      <p:sp>
        <p:nvSpPr>
          <p:cNvPr id="10" name="Rectangle 1"/>
          <p:cNvSpPr>
            <a:spLocks noChangeArrowheads="1"/>
          </p:cNvSpPr>
          <p:nvPr/>
        </p:nvSpPr>
        <p:spPr bwMode="auto">
          <a:xfrm>
            <a:off x="536031" y="1497725"/>
            <a:ext cx="10184524"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tab pos="2971800" algn="ctr"/>
                <a:tab pos="5943600" algn="r"/>
              </a:tabLst>
            </a:pPr>
            <a:r>
              <a:rPr kumimoji="0" lang="ro-RO"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TITLUL PROIECTULUI: „Universitatea Antreprenorială – sistem de educaţie superioară şi de formare pentru piața muncii din România </a:t>
            </a:r>
            <a:endParaRPr kumimoji="0" lang="en-US"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endParaRPr>
          </a:p>
          <a:p>
            <a:pPr marL="0" marR="0" lvl="0" indent="0" algn="ctr" defTabSz="914400" rtl="0" eaLnBrk="1" fontAlgn="base" latinLnBrk="0" hangingPunct="1">
              <a:lnSpc>
                <a:spcPct val="100000"/>
              </a:lnSpc>
              <a:spcBef>
                <a:spcPct val="0"/>
              </a:spcBef>
              <a:spcAft>
                <a:spcPct val="0"/>
              </a:spcAft>
              <a:buClrTx/>
              <a:buSzTx/>
              <a:buFontTx/>
              <a:buNone/>
              <a:tabLst>
                <a:tab pos="2971800" algn="ctr"/>
                <a:tab pos="5943600" algn="r"/>
              </a:tabLst>
            </a:pPr>
            <a:r>
              <a:rPr kumimoji="0" lang="ro-RO"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prin acordarea de burse pentru doctoranzi şi cercetători post-doctorat şi implementarea de programe de formare antreprenorială inovative”</a:t>
            </a:r>
            <a:endParaRPr kumimoji="0" lang="en-US" sz="1000" b="0" i="0" u="none" strike="noStrike" cap="none" normalizeH="0" baseline="0" dirty="0" smtClean="0">
              <a:ln>
                <a:noFill/>
              </a:ln>
              <a:solidFill>
                <a:schemeClr val="tx1"/>
              </a:solidFill>
              <a:effectLst/>
              <a:latin typeface="Trebuchet MS"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2971800" algn="ctr"/>
                <a:tab pos="5943600" algn="r"/>
              </a:tabLst>
            </a:pPr>
            <a:r>
              <a:rPr kumimoji="0" lang="ro-RO"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Proiect cofinanţat din Fondul Social European, prin Programul Operațional Capital Uman 2014-2020 </a:t>
            </a:r>
            <a:endParaRPr kumimoji="0" lang="en-US" sz="1000" b="0" i="0" u="none" strike="noStrike" cap="none" normalizeH="0" baseline="0" dirty="0" smtClean="0">
              <a:ln>
                <a:noFill/>
              </a:ln>
              <a:solidFill>
                <a:schemeClr val="tx1"/>
              </a:solidFill>
              <a:effectLst/>
              <a:latin typeface="Trebuchet MS" pitchFamily="34" charset="0"/>
              <a:cs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tab pos="2971800" algn="ctr"/>
                <a:tab pos="5943600" algn="r"/>
              </a:tabLst>
            </a:pPr>
            <a:r>
              <a:rPr kumimoji="0" lang="ro-RO" sz="1100" b="0" i="0" u="none" strike="noStrike" cap="none" normalizeH="0" baseline="0" dirty="0" smtClean="0">
                <a:ln>
                  <a:noFill/>
                </a:ln>
                <a:solidFill>
                  <a:schemeClr val="tx1"/>
                </a:solidFill>
                <a:effectLst/>
                <a:latin typeface="Trebuchet MS" pitchFamily="34" charset="0"/>
                <a:ea typeface="Calibri" pitchFamily="34" charset="0"/>
                <a:cs typeface="Arial" pitchFamily="34" charset="0"/>
              </a:rPr>
              <a:t>ID PROIECT: </a:t>
            </a:r>
            <a:r>
              <a:rPr kumimoji="0" lang="en-US" sz="1100" b="0" i="0" u="none" strike="noStrike" cap="none" normalizeH="0" baseline="0" dirty="0" smtClean="0">
                <a:ln>
                  <a:noFill/>
                </a:ln>
                <a:solidFill>
                  <a:schemeClr val="tx1"/>
                </a:solidFill>
                <a:effectLst/>
                <a:latin typeface="Trebuchet MS" pitchFamily="34" charset="0"/>
                <a:ea typeface="Calibri" pitchFamily="34" charset="0"/>
                <a:cs typeface="Calibri" pitchFamily="34" charset="0"/>
              </a:rPr>
              <a:t>POCU/380/6/13/123990</a:t>
            </a:r>
            <a:endParaRPr kumimoji="0" lang="en-US" sz="1800" b="0" i="0" u="none" strike="noStrike" cap="none" normalizeH="0" baseline="0" dirty="0" smtClean="0">
              <a:ln>
                <a:noFill/>
              </a:ln>
              <a:solidFill>
                <a:schemeClr val="tx1"/>
              </a:solidFill>
              <a:effectLst/>
              <a:latin typeface="Trebuchet MS" pitchFamily="34" charset="0"/>
              <a:cs typeface="Arial" pitchFamily="34" charset="0"/>
            </a:endParaRPr>
          </a:p>
        </p:txBody>
      </p:sp>
      <p:pic>
        <p:nvPicPr>
          <p:cNvPr id="11" name="Picture 10"/>
          <p:cNvPicPr/>
          <p:nvPr/>
        </p:nvPicPr>
        <p:blipFill>
          <a:blip r:embed="rId6">
            <a:extLst>
              <a:ext uri="{28A0092B-C50C-407E-A947-70E740481C1C}">
                <a14:useLocalDpi xmlns:a14="http://schemas.microsoft.com/office/drawing/2010/main" val="0"/>
              </a:ext>
            </a:extLst>
          </a:blip>
          <a:srcRect/>
          <a:stretch>
            <a:fillRect/>
          </a:stretch>
        </p:blipFill>
        <p:spPr bwMode="auto">
          <a:xfrm>
            <a:off x="442315" y="6117026"/>
            <a:ext cx="1549400" cy="533400"/>
          </a:xfrm>
          <a:prstGeom prst="rect">
            <a:avLst/>
          </a:prstGeom>
          <a:noFill/>
        </p:spPr>
      </p:pic>
      <p:pic>
        <p:nvPicPr>
          <p:cNvPr id="12" name="Picture 11">
            <a:extLst>
              <a:ext uri="{FF2B5EF4-FFF2-40B4-BE49-F238E27FC236}">
                <a16:creationId xmlns:a16="http://schemas.microsoft.com/office/drawing/2014/main" xmlns="" id="{A372BED8-19AF-4C2E-B2CD-FDDC249959ED}"/>
              </a:ext>
            </a:extLst>
          </p:cNvPr>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0731805" y="6344448"/>
            <a:ext cx="1081088" cy="454845"/>
          </a:xfrm>
          <a:prstGeom prst="rect">
            <a:avLst/>
          </a:prstGeom>
          <a:noFill/>
          <a:ln>
            <a:noFill/>
          </a:ln>
        </p:spPr>
      </p:pic>
      <p:sp>
        <p:nvSpPr>
          <p:cNvPr id="13" name="Rectangle 12">
            <a:extLst>
              <a:ext uri="{FF2B5EF4-FFF2-40B4-BE49-F238E27FC236}">
                <a16:creationId xmlns:a16="http://schemas.microsoft.com/office/drawing/2014/main" xmlns="" id="{1012B27B-F6CF-4F2A-9FF2-1A9B14C71E31}"/>
              </a:ext>
            </a:extLst>
          </p:cNvPr>
          <p:cNvSpPr/>
          <p:nvPr/>
        </p:nvSpPr>
        <p:spPr>
          <a:xfrm>
            <a:off x="1120229" y="2633268"/>
            <a:ext cx="10381155" cy="3108543"/>
          </a:xfrm>
          <a:prstGeom prst="rect">
            <a:avLst/>
          </a:prstGeom>
        </p:spPr>
        <p:txBody>
          <a:bodyPr wrap="square">
            <a:spAutoFit/>
          </a:bodyPr>
          <a:lstStyle/>
          <a:p>
            <a:pPr>
              <a:defRPr/>
            </a:pPr>
            <a:r>
              <a:rPr lang="en-US" altLang="ro-RO" sz="2800" kern="0" dirty="0" smtClean="0">
                <a:solidFill>
                  <a:srgbClr val="002060"/>
                </a:solidFill>
                <a:latin typeface="Trebuchet MS" pitchFamily="34" charset="0"/>
              </a:rPr>
              <a:t>Contact:</a:t>
            </a:r>
          </a:p>
          <a:p>
            <a:pPr>
              <a:defRPr/>
            </a:pPr>
            <a:r>
              <a:rPr lang="en-US" altLang="ro-RO" sz="2800" b="1" kern="0" dirty="0" err="1" smtClean="0">
                <a:solidFill>
                  <a:srgbClr val="002060"/>
                </a:solidFill>
                <a:latin typeface="Trebuchet MS" pitchFamily="34" charset="0"/>
              </a:rPr>
              <a:t>Dr.ing</a:t>
            </a:r>
            <a:r>
              <a:rPr lang="en-US" altLang="ro-RO" sz="2800" b="1" kern="0" dirty="0" smtClean="0">
                <a:solidFill>
                  <a:srgbClr val="002060"/>
                </a:solidFill>
                <a:latin typeface="Trebuchet MS" pitchFamily="34" charset="0"/>
              </a:rPr>
              <a:t>. Gabriel </a:t>
            </a:r>
            <a:r>
              <a:rPr lang="en-US" altLang="ro-RO" sz="2800" b="1" kern="0" dirty="0" err="1" smtClean="0">
                <a:solidFill>
                  <a:srgbClr val="002060"/>
                </a:solidFill>
                <a:latin typeface="Trebuchet MS" pitchFamily="34" charset="0"/>
              </a:rPr>
              <a:t>Bancescu</a:t>
            </a:r>
            <a:endParaRPr lang="en-US" altLang="ro-RO" sz="2800" b="1" kern="0" dirty="0" smtClean="0">
              <a:solidFill>
                <a:srgbClr val="002060"/>
              </a:solidFill>
              <a:latin typeface="Trebuchet MS" pitchFamily="34" charset="0"/>
            </a:endParaRPr>
          </a:p>
          <a:p>
            <a:pPr>
              <a:defRPr/>
            </a:pPr>
            <a:r>
              <a:rPr lang="en-US" altLang="ro-RO" sz="2800" kern="0" dirty="0" smtClean="0">
                <a:solidFill>
                  <a:srgbClr val="002060"/>
                </a:solidFill>
                <a:latin typeface="Trebuchet MS" pitchFamily="34" charset="0"/>
              </a:rPr>
              <a:t>Consultant transfer </a:t>
            </a:r>
            <a:r>
              <a:rPr lang="en-US" altLang="ro-RO" sz="2800" kern="0" dirty="0" err="1" smtClean="0">
                <a:solidFill>
                  <a:srgbClr val="002060"/>
                </a:solidFill>
                <a:latin typeface="Trebuchet MS" pitchFamily="34" charset="0"/>
              </a:rPr>
              <a:t>tehnologic</a:t>
            </a:r>
            <a:r>
              <a:rPr lang="en-US" altLang="ro-RO" sz="2800" kern="0" dirty="0" smtClean="0">
                <a:solidFill>
                  <a:srgbClr val="002060"/>
                </a:solidFill>
                <a:latin typeface="Trebuchet MS" pitchFamily="34" charset="0"/>
              </a:rPr>
              <a:t> </a:t>
            </a:r>
            <a:r>
              <a:rPr lang="en-US" altLang="ro-RO" sz="2800" kern="0" dirty="0" err="1" smtClean="0">
                <a:solidFill>
                  <a:srgbClr val="002060"/>
                </a:solidFill>
                <a:latin typeface="Trebuchet MS" pitchFamily="34" charset="0"/>
              </a:rPr>
              <a:t>si</a:t>
            </a:r>
            <a:r>
              <a:rPr lang="en-US" altLang="ro-RO" sz="2800" kern="0" dirty="0" smtClean="0">
                <a:solidFill>
                  <a:srgbClr val="002060"/>
                </a:solidFill>
                <a:latin typeface="Trebuchet MS" pitchFamily="34" charset="0"/>
              </a:rPr>
              <a:t> </a:t>
            </a:r>
            <a:r>
              <a:rPr lang="en-US" altLang="ro-RO" sz="2800" kern="0" dirty="0" err="1" smtClean="0">
                <a:solidFill>
                  <a:srgbClr val="002060"/>
                </a:solidFill>
                <a:latin typeface="Trebuchet MS" pitchFamily="34" charset="0"/>
              </a:rPr>
              <a:t>inovare</a:t>
            </a:r>
            <a:endParaRPr lang="en-US" altLang="ro-RO" sz="2800" kern="0" dirty="0" smtClean="0">
              <a:solidFill>
                <a:srgbClr val="002060"/>
              </a:solidFill>
              <a:latin typeface="Trebuchet MS" pitchFamily="34" charset="0"/>
            </a:endParaRPr>
          </a:p>
          <a:p>
            <a:pPr>
              <a:defRPr/>
            </a:pPr>
            <a:r>
              <a:rPr lang="en-US" altLang="ro-RO" sz="2800" kern="0" dirty="0" smtClean="0">
                <a:solidFill>
                  <a:srgbClr val="002060"/>
                </a:solidFill>
                <a:latin typeface="Trebuchet MS" pitchFamily="34" charset="0"/>
              </a:rPr>
              <a:t>SC IPA SA CIFATT Craiova</a:t>
            </a:r>
          </a:p>
          <a:p>
            <a:pPr>
              <a:defRPr/>
            </a:pPr>
            <a:r>
              <a:rPr lang="en-US" altLang="ro-RO" sz="2800" kern="0" dirty="0" smtClean="0">
                <a:solidFill>
                  <a:srgbClr val="002060"/>
                </a:solidFill>
                <a:latin typeface="Trebuchet MS" pitchFamily="34" charset="0"/>
              </a:rPr>
              <a:t>Tel: 0251 412290; 0251 412775, e-mail: </a:t>
            </a:r>
            <a:r>
              <a:rPr lang="en-US" altLang="ro-RO" sz="2800" kern="0" dirty="0" smtClean="0">
                <a:solidFill>
                  <a:srgbClr val="002060"/>
                </a:solidFill>
                <a:latin typeface="Trebuchet MS" pitchFamily="34" charset="0"/>
                <a:hlinkClick r:id="rId8"/>
              </a:rPr>
              <a:t>gabriela.canureci@ipacv.ro</a:t>
            </a:r>
            <a:r>
              <a:rPr lang="en-US" altLang="ro-RO" sz="2800" kern="0" dirty="0" smtClean="0">
                <a:solidFill>
                  <a:srgbClr val="002060"/>
                </a:solidFill>
                <a:latin typeface="Trebuchet MS" pitchFamily="34" charset="0"/>
              </a:rPr>
              <a:t> </a:t>
            </a:r>
          </a:p>
          <a:p>
            <a:pPr algn="ctr">
              <a:defRPr/>
            </a:pPr>
            <a:endParaRPr lang="en-US" altLang="ro-RO" sz="2800" kern="0" dirty="0">
              <a:solidFill>
                <a:srgbClr val="002060"/>
              </a:solidFill>
              <a:latin typeface="Trebuchet MS" pitchFamily="34" charset="0"/>
            </a:endParaRPr>
          </a:p>
        </p:txBody>
      </p:sp>
      <p:pic>
        <p:nvPicPr>
          <p:cNvPr id="14" name="Picture 13"/>
          <p:cNvPicPr/>
          <p:nvPr/>
        </p:nvPicPr>
        <p:blipFill>
          <a:blip r:embed="rId9">
            <a:extLst>
              <a:ext uri="{28A0092B-C50C-407E-A947-70E740481C1C}">
                <a14:useLocalDpi xmlns:a14="http://schemas.microsoft.com/office/drawing/2010/main" val="0"/>
              </a:ext>
            </a:extLst>
          </a:blip>
          <a:stretch>
            <a:fillRect/>
          </a:stretch>
        </p:blipFill>
        <p:spPr>
          <a:xfrm>
            <a:off x="10222712" y="4971173"/>
            <a:ext cx="1590181" cy="909370"/>
          </a:xfrm>
          <a:prstGeom prst="rect">
            <a:avLst/>
          </a:prstGeom>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Prezentare_Brasov_new</Template>
  <TotalTime>3131</TotalTime>
  <Words>14632</Words>
  <Application>Microsoft Office PowerPoint</Application>
  <PresentationFormat>Custom</PresentationFormat>
  <Paragraphs>802</Paragraphs>
  <Slides>114</Slides>
  <Notes>0</Notes>
  <HiddenSlides>0</HiddenSlides>
  <MMClips>0</MMClips>
  <ScaleCrop>false</ScaleCrop>
  <HeadingPairs>
    <vt:vector size="4" baseType="variant">
      <vt:variant>
        <vt:lpstr>Theme</vt:lpstr>
      </vt:variant>
      <vt:variant>
        <vt:i4>1</vt:i4>
      </vt:variant>
      <vt:variant>
        <vt:lpstr>Slide Titles</vt:lpstr>
      </vt:variant>
      <vt:variant>
        <vt:i4>114</vt:i4>
      </vt:variant>
    </vt:vector>
  </HeadingPairs>
  <TitlesOfParts>
    <vt:vector size="115" baseType="lpstr">
      <vt:lpstr>Concourse</vt:lpstr>
      <vt:lpstr>PowerPoint Presentation</vt:lpstr>
      <vt:lpstr>Competente antreprenoriale </vt:lpstr>
      <vt:lpstr>Module</vt:lpstr>
      <vt:lpstr>Competente dezvoltate</vt:lpstr>
      <vt:lpstr>PowerPoint Presentation</vt:lpstr>
      <vt:lpstr>De ce este important sa ne planificam dezvoltarea organizatiei?</vt:lpstr>
      <vt:lpstr>Ce este finantarea?</vt:lpstr>
      <vt:lpstr>Care sunt avantajele si dezavantajele utilizarii diferitelor surse de finantare?</vt:lpstr>
      <vt:lpstr>PowerPoint Presentation</vt:lpstr>
      <vt:lpstr>Cum evaluez necesarul de finantare? (pentru un IMM, un ONG etc.)</vt:lpstr>
      <vt:lpstr>Cautarea surselor de finantare</vt:lpstr>
      <vt:lpstr>PowerPoint Presentation</vt:lpstr>
      <vt:lpstr>Ce trebuie sa avem in vedere la contactarea finantatorilor?</vt:lpstr>
      <vt:lpstr>Planul financiar</vt:lpstr>
      <vt:lpstr>Planul financiar</vt:lpstr>
      <vt:lpstr>Planul financiar</vt:lpstr>
      <vt:lpstr>Sursele de finanțare ale afacerii</vt:lpstr>
      <vt:lpstr>Estimarea veniturilor</vt:lpstr>
      <vt:lpstr>Estimarea cheltuielilor</vt:lpstr>
      <vt:lpstr>Indicatori financiari</vt:lpstr>
      <vt:lpstr>Planul financiar</vt:lpstr>
      <vt:lpstr>Planul financiar</vt:lpstr>
      <vt:lpstr>Planul financiar</vt:lpstr>
      <vt:lpstr>Planul financiar</vt:lpstr>
      <vt:lpstr>Planul financiar</vt:lpstr>
      <vt:lpstr>Planul financiar</vt:lpstr>
      <vt:lpstr>Previziuni financiare intr-un plan de afaceri </vt:lpstr>
      <vt:lpstr>Previziuni financiare intr-un plan de afaceri </vt:lpstr>
      <vt:lpstr>Previziuni financiare intr-un plan de afaceri </vt:lpstr>
      <vt:lpstr>Previziuni financiare</vt:lpstr>
      <vt:lpstr>Previziuni financiare</vt:lpstr>
      <vt:lpstr>Previziuni financiare</vt:lpstr>
      <vt:lpstr>Previziuni financiare</vt:lpstr>
      <vt:lpstr>Previziuni financiare</vt:lpstr>
      <vt:lpstr>Previziuni financiare</vt:lpstr>
      <vt:lpstr>Previziuni financiare</vt:lpstr>
      <vt:lpstr>Previziuni financiare</vt:lpstr>
      <vt:lpstr>Previziuni financiare</vt:lpstr>
      <vt:lpstr>Previziuni financiare</vt:lpstr>
      <vt:lpstr>Ce este un instrument financiar? </vt:lpstr>
      <vt:lpstr>Ce sunt instrumentele financiare derivate?</vt:lpstr>
      <vt:lpstr>Care este rolul instrumentelor financiare derivate?</vt:lpstr>
      <vt:lpstr>Unde se tranzactioneaza instrumentele financiare derivate?</vt:lpstr>
      <vt:lpstr>Unde se tranzactioneaza instrumentele financiare derivate?</vt:lpstr>
      <vt:lpstr>PowerPoint Presentation</vt:lpstr>
      <vt:lpstr>PowerPoint Presentation</vt:lpstr>
      <vt:lpstr>PowerPoint Presentation</vt:lpstr>
      <vt:lpstr>Cine tranzactioneaza instrumentele financiare derivate?</vt:lpstr>
      <vt:lpstr>PowerPoint Presentation</vt:lpstr>
      <vt:lpstr>Instrumente financiare</vt:lpstr>
      <vt:lpstr>Instrumente financiare</vt:lpstr>
      <vt:lpstr>Instrumente financiare</vt:lpstr>
      <vt:lpstr>Surse de finantare</vt:lpstr>
      <vt:lpstr>PowerPoint Presentation</vt:lpstr>
      <vt:lpstr>In ce instrumente financiare putem investi? </vt:lpstr>
      <vt:lpstr>In ce instrumente financiare putem investi ? </vt:lpstr>
      <vt:lpstr>In ce instrumente financiare putem investi ? </vt:lpstr>
      <vt:lpstr>Informatii financiare</vt:lpstr>
      <vt:lpstr>Ce este situația financiară a unei societăți comerciale?</vt:lpstr>
      <vt:lpstr>Cum accesezi rapoartele financiare ale unei firme?</vt:lpstr>
      <vt:lpstr>Necesarul de finantare al afacerii/ proiectului</vt:lpstr>
      <vt:lpstr>Surse de finanțare: Ce trebuie să alegi pentru afacerea ta? </vt:lpstr>
      <vt:lpstr>Finanțarea prin aport la capital</vt:lpstr>
      <vt:lpstr>PowerPoint Presentation</vt:lpstr>
      <vt:lpstr>Finanțarea prin îndatorare </vt:lpstr>
      <vt:lpstr>Finanțarea bancară</vt:lpstr>
      <vt:lpstr>2.  Emisiunea de obligațiuni (împrumutul obligatar)</vt:lpstr>
      <vt:lpstr>3. Împrumutul de la acționari</vt:lpstr>
      <vt:lpstr>Alte surse de finanțare</vt:lpstr>
      <vt:lpstr>2. Credite de la furnizori și clienți (creditul comercial)</vt:lpstr>
      <vt:lpstr>3. Operațiunile de factoring și scontare</vt:lpstr>
      <vt:lpstr>4. Fondurile nerambursabile (granturi)</vt:lpstr>
      <vt:lpstr>4. Fondurile nerambursabile (granturi)</vt:lpstr>
      <vt:lpstr>5. Crowdfunding</vt:lpstr>
      <vt:lpstr>6. Bootstraping</vt:lpstr>
      <vt:lpstr>7. Autofinanțarea</vt:lpstr>
      <vt:lpstr>7. Autofinanțarea</vt:lpstr>
      <vt:lpstr>Metoda necesarului de finantare</vt:lpstr>
      <vt:lpstr>Managementul financiar contabil.</vt:lpstr>
      <vt:lpstr>PowerPoint Presentation</vt:lpstr>
      <vt:lpstr>PowerPoint Presentation</vt:lpstr>
      <vt:lpstr>PowerPoint Presentation</vt:lpstr>
      <vt:lpstr>Diagnosticul </vt:lpstr>
      <vt:lpstr>Managementul financiar al unei firme</vt:lpstr>
      <vt:lpstr>Managementul financiar si contabilitatea – diferentele intre contabilitatea financiara si de gestiune </vt:lpstr>
      <vt:lpstr>PowerPoint Presentation</vt:lpstr>
      <vt:lpstr>Evidenţa contabilă</vt:lpstr>
      <vt:lpstr>PowerPoint Presentation</vt:lpstr>
      <vt:lpstr>PowerPoint Presentation</vt:lpstr>
      <vt:lpstr>PowerPoint Presentation</vt:lpstr>
      <vt:lpstr>Proiectii financiare</vt:lpstr>
      <vt:lpstr>Proiectii financiare</vt:lpstr>
      <vt:lpstr>Indicatorii proiectului</vt:lpstr>
      <vt:lpstr>PowerPoint Presentation</vt:lpstr>
      <vt:lpstr>PowerPoint Presentation</vt:lpstr>
      <vt:lpstr>PowerPoint Presentation</vt:lpstr>
      <vt:lpstr>PowerPoint Presentation</vt:lpstr>
      <vt:lpstr>PowerPoint Presentation</vt:lpstr>
      <vt:lpstr>II. Indicatori pentru măsurarea sustenabilității proiectului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Concluzii</vt:lpstr>
      <vt:lpstr>Concluzii</vt:lpstr>
      <vt:lpstr>Concluzii</vt:lpstr>
      <vt:lpstr>PowerPoint Presentation</vt:lpstr>
      <vt:lpstr>Site-uri selective:</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“Antreprenoriat Consolidat, Competitiv si Sustenabil in regiunea SV Oltenia – A.C.C.E.S”, Cod proiect: 104745, Apel: România Start Up Plus</dc:title>
  <dc:creator>Dana Siminica</dc:creator>
  <cp:lastModifiedBy>LENOVO</cp:lastModifiedBy>
  <cp:revision>1141</cp:revision>
  <dcterms:created xsi:type="dcterms:W3CDTF">2018-04-09T20:12:34Z</dcterms:created>
  <dcterms:modified xsi:type="dcterms:W3CDTF">2022-01-08T06:04:29Z</dcterms:modified>
</cp:coreProperties>
</file>