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74" r:id="rId3"/>
    <p:sldId id="272" r:id="rId4"/>
    <p:sldId id="275" r:id="rId5"/>
    <p:sldId id="277" r:id="rId6"/>
    <p:sldId id="278" r:id="rId7"/>
    <p:sldId id="279" r:id="rId8"/>
    <p:sldId id="276" r:id="rId9"/>
    <p:sldId id="280" r:id="rId10"/>
    <p:sldId id="282" r:id="rId11"/>
    <p:sldId id="281" r:id="rId12"/>
    <p:sldId id="283" r:id="rId13"/>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638" y="3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ro-RO"/>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341612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92433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ro-RO"/>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1548990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ro-RO"/>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717473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ro-RO"/>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ro-RO"/>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9286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ro-RO"/>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3027644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ro-RO"/>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718648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ro-RO"/>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ro-RO"/>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200278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ro-RO"/>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ro-RO"/>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841626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ro-RO"/>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982302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ro-RO"/>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DD7DA8C-9B27-4C8C-82B6-5C22B023B1EF}" type="datetimeFigureOut">
              <a:rPr lang="ro-RO" smtClean="0"/>
              <a:t>31.03.2025</a:t>
            </a:fld>
            <a:endParaRPr lang="ro-RO"/>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ro-RO"/>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8987BA65-D829-4CFD-835C-40C694F4BC3A}" type="slidenum">
              <a:rPr lang="ro-RO" smtClean="0"/>
              <a:t>‹#›</a:t>
            </a:fld>
            <a:endParaRPr lang="ro-RO"/>
          </a:p>
        </p:txBody>
      </p:sp>
    </p:spTree>
    <p:extLst>
      <p:ext uri="{BB962C8B-B14F-4D97-AF65-F5344CB8AC3E}">
        <p14:creationId xmlns:p14="http://schemas.microsoft.com/office/powerpoint/2010/main" val="753890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userDrawn="1"/>
        </p:nvGrpSpPr>
        <p:grpSpPr>
          <a:xfrm>
            <a:off x="555407" y="255502"/>
            <a:ext cx="7961178" cy="1157274"/>
            <a:chOff x="555407" y="255502"/>
            <a:chExt cx="7961178" cy="1157274"/>
          </a:xfrm>
        </p:grpSpPr>
        <p:pic>
          <p:nvPicPr>
            <p:cNvPr id="8" name="Picture 7"/>
            <p:cNvPicPr/>
            <p:nvPr userDrawn="1"/>
          </p:nvPicPr>
          <p:blipFill>
            <a:blip r:embed="rId13" cstate="print">
              <a:extLst>
                <a:ext uri="{28A0092B-C50C-407E-A947-70E740481C1C}">
                  <a14:useLocalDpi xmlns:a14="http://schemas.microsoft.com/office/drawing/2010/main" val="0"/>
                </a:ext>
              </a:extLst>
            </a:blip>
            <a:stretch>
              <a:fillRect/>
            </a:stretch>
          </p:blipFill>
          <p:spPr>
            <a:xfrm>
              <a:off x="555407" y="269141"/>
              <a:ext cx="1424305" cy="1143635"/>
            </a:xfrm>
            <a:prstGeom prst="rect">
              <a:avLst/>
            </a:prstGeom>
          </p:spPr>
        </p:pic>
        <p:pic>
          <p:nvPicPr>
            <p:cNvPr id="9" name="Picture 8"/>
            <p:cNvPicPr/>
            <p:nvPr userDrawn="1"/>
          </p:nvPicPr>
          <p:blipFill>
            <a:blip r:embed="rId14" cstate="print">
              <a:extLst>
                <a:ext uri="{28A0092B-C50C-407E-A947-70E740481C1C}">
                  <a14:useLocalDpi xmlns:a14="http://schemas.microsoft.com/office/drawing/2010/main" val="0"/>
                </a:ext>
              </a:extLst>
            </a:blip>
            <a:stretch>
              <a:fillRect/>
            </a:stretch>
          </p:blipFill>
          <p:spPr>
            <a:xfrm>
              <a:off x="3996064" y="305877"/>
              <a:ext cx="1152000" cy="1034891"/>
            </a:xfrm>
            <a:prstGeom prst="rect">
              <a:avLst/>
            </a:prstGeom>
          </p:spPr>
        </p:pic>
        <p:pic>
          <p:nvPicPr>
            <p:cNvPr id="10" name="Picture 9"/>
            <p:cNvPicPr/>
            <p:nvPr userDrawn="1"/>
          </p:nvPicPr>
          <p:blipFill>
            <a:blip r:embed="rId15" cstate="print">
              <a:extLst>
                <a:ext uri="{28A0092B-C50C-407E-A947-70E740481C1C}">
                  <a14:useLocalDpi xmlns:a14="http://schemas.microsoft.com/office/drawing/2010/main" val="0"/>
                </a:ext>
              </a:extLst>
            </a:blip>
            <a:stretch>
              <a:fillRect/>
            </a:stretch>
          </p:blipFill>
          <p:spPr>
            <a:xfrm>
              <a:off x="7236296" y="255502"/>
              <a:ext cx="1280289" cy="1085266"/>
            </a:xfrm>
            <a:prstGeom prst="rect">
              <a:avLst/>
            </a:prstGeom>
          </p:spPr>
        </p:pic>
      </p:grpSp>
    </p:spTree>
    <p:extLst>
      <p:ext uri="{BB962C8B-B14F-4D97-AF65-F5344CB8AC3E}">
        <p14:creationId xmlns:p14="http://schemas.microsoft.com/office/powerpoint/2010/main" val="38715618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10"/>
          <p:cNvSpPr txBox="1"/>
          <p:nvPr/>
        </p:nvSpPr>
        <p:spPr>
          <a:xfrm>
            <a:off x="2051720" y="2204864"/>
            <a:ext cx="5676896" cy="647696"/>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ro-RO" sz="3600" b="0" i="0" u="none" strike="noStrike" kern="1200" cap="none" spc="0" baseline="0" dirty="0">
                <a:effectLst>
                  <a:outerShdw dist="38096" dir="2700000">
                    <a:srgbClr val="000000"/>
                  </a:outerShdw>
                </a:effectLst>
                <a:uFillTx/>
                <a:latin typeface="Calibri"/>
              </a:rPr>
              <a:t>DEZVOLTARE DURABILA</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3115419"/>
            <a:ext cx="3219368" cy="18257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67181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268760"/>
            <a:ext cx="8229600" cy="4525963"/>
          </a:xfrm>
          <a:prstGeom prst="rect">
            <a:avLst/>
          </a:prstGeom>
        </p:spPr>
        <p:txBody>
          <a:bodyPr/>
          <a:lstStyle/>
          <a:p>
            <a:pPr marL="0" indent="0" algn="ctr" hangingPunct="0">
              <a:lnSpc>
                <a:spcPct val="107000"/>
              </a:lnSpc>
              <a:spcBef>
                <a:spcPts val="0"/>
              </a:spcBef>
              <a:spcAft>
                <a:spcPts val="800"/>
              </a:spcAft>
              <a:buNone/>
              <a:defRPr sz="1800" b="0" i="0" u="none" strike="noStrike" kern="0" cap="none" spc="0" baseline="0">
                <a:solidFill>
                  <a:srgbClr val="000000"/>
                </a:solidFill>
                <a:uFillTx/>
              </a:defRPr>
            </a:pPr>
            <a:r>
              <a:rPr lang="ro-RO" sz="2000" dirty="0">
                <a:solidFill>
                  <a:srgbClr val="000000"/>
                </a:solidFill>
                <a:latin typeface="Arial" panose="020B0604020202020204" pitchFamily="34" charset="0"/>
                <a:ea typeface="Calibri" pitchFamily="34"/>
                <a:cs typeface="Arial" panose="020B0604020202020204" pitchFamily="34" charset="0"/>
              </a:rPr>
              <a:t>CADRUL GENERAL</a:t>
            </a:r>
          </a:p>
          <a:p>
            <a:pPr algn="just" hangingPunct="0">
              <a:lnSpc>
                <a:spcPct val="107000"/>
              </a:lnSpc>
              <a:spcBef>
                <a:spcPts val="0"/>
              </a:spcBef>
              <a:spcAft>
                <a:spcPts val="800"/>
              </a:spcAft>
              <a:defRPr sz="1800" b="0" i="0" u="none" strike="noStrike" kern="0" cap="none" spc="0" baseline="0">
                <a:solidFill>
                  <a:srgbClr val="000000"/>
                </a:solidFill>
                <a:uFillTx/>
              </a:defRPr>
            </a:pPr>
            <a:endParaRPr lang="ro-RO" sz="1400" dirty="0">
              <a:solidFill>
                <a:srgbClr val="000000"/>
              </a:solidFill>
              <a:latin typeface="Arial" panose="020B0604020202020204" pitchFamily="34" charset="0"/>
              <a:ea typeface="Calibri" pitchFamily="34"/>
              <a:cs typeface="Arial" panose="020B0604020202020204" pitchFamily="34" charset="0"/>
            </a:endParaRPr>
          </a:p>
          <a:p>
            <a:pPr algn="just" hangingPunct="0">
              <a:lnSpc>
                <a:spcPct val="107000"/>
              </a:lnSpc>
              <a:spcBef>
                <a:spcPts val="0"/>
              </a:spcBef>
              <a:spcAft>
                <a:spcPts val="800"/>
              </a:spcAft>
              <a:defRPr sz="1800" b="0" i="0" u="none" strike="noStrike" kern="0" cap="none" spc="0" baseline="0">
                <a:solidFill>
                  <a:srgbClr val="000000"/>
                </a:solidFill>
                <a:uFillTx/>
              </a:defRPr>
            </a:pPr>
            <a:r>
              <a:rPr lang="ro-RO" sz="2000" dirty="0">
                <a:solidFill>
                  <a:srgbClr val="000000"/>
                </a:solidFill>
                <a:latin typeface="Arial" panose="020B0604020202020204" pitchFamily="34" charset="0"/>
                <a:ea typeface="Calibri" pitchFamily="34"/>
                <a:cs typeface="Arial" panose="020B0604020202020204" pitchFamily="34" charset="0"/>
              </a:rPr>
              <a:t>Există trei dimensiuni majore ale dezvoltării durabile: </a:t>
            </a:r>
            <a:r>
              <a:rPr lang="ro-RO" sz="2000" b="1" i="1" dirty="0">
                <a:solidFill>
                  <a:srgbClr val="000000"/>
                </a:solidFill>
                <a:latin typeface="Arial" panose="020B0604020202020204" pitchFamily="34" charset="0"/>
                <a:ea typeface="Calibri" pitchFamily="34"/>
                <a:cs typeface="Arial" panose="020B0604020202020204" pitchFamily="34" charset="0"/>
              </a:rPr>
              <a:t>economică, socială şi de mediu.</a:t>
            </a:r>
            <a:endParaRPr lang="ro-RO" sz="2000" dirty="0">
              <a:solidFill>
                <a:srgbClr val="000000"/>
              </a:solidFill>
              <a:latin typeface="Arial" panose="020B0604020202020204" pitchFamily="34" charset="0"/>
              <a:ea typeface="Calibri" pitchFamily="34"/>
              <a:cs typeface="Arial" panose="020B0604020202020204" pitchFamily="34" charset="0"/>
            </a:endParaRPr>
          </a:p>
          <a:p>
            <a:pPr algn="just" hangingPunct="0">
              <a:lnSpc>
                <a:spcPct val="107000"/>
              </a:lnSpc>
              <a:spcBef>
                <a:spcPts val="0"/>
              </a:spcBef>
              <a:spcAft>
                <a:spcPts val="800"/>
              </a:spcAft>
              <a:defRPr sz="1800" b="0" i="0" u="none" strike="noStrike" kern="0" cap="none" spc="0" baseline="0">
                <a:solidFill>
                  <a:srgbClr val="000000"/>
                </a:solidFill>
                <a:uFillTx/>
              </a:defRPr>
            </a:pPr>
            <a:r>
              <a:rPr lang="ro-RO" sz="2000" dirty="0">
                <a:solidFill>
                  <a:srgbClr val="000000"/>
                </a:solidFill>
                <a:latin typeface="Arial" panose="020B0604020202020204" pitchFamily="34" charset="0"/>
                <a:ea typeface="Calibri" pitchFamily="34"/>
                <a:cs typeface="Arial" panose="020B0604020202020204" pitchFamily="34" charset="0"/>
              </a:rPr>
              <a:t>În acest sens, Articolul 11 al Tratatului privind Funcționarea Uniunii Europene (versiunea consolidată), recunoaște nevoia de a integra în definirea și implementarea politicilor și acțiunilor Uniunii Europene, în special pentru promovarea dezvoltării durabile, a cerințelor de protecție a mediului.</a:t>
            </a:r>
          </a:p>
          <a:p>
            <a:pPr algn="just" hangingPunct="0">
              <a:lnSpc>
                <a:spcPct val="107000"/>
              </a:lnSpc>
              <a:spcBef>
                <a:spcPts val="0"/>
              </a:spcBef>
              <a:spcAft>
                <a:spcPts val="800"/>
              </a:spcAft>
              <a:defRPr sz="1800" b="0" i="0" u="none" strike="noStrike" kern="0" cap="none" spc="0" baseline="0">
                <a:solidFill>
                  <a:srgbClr val="000000"/>
                </a:solidFill>
                <a:uFillTx/>
              </a:defRPr>
            </a:pPr>
            <a:r>
              <a:rPr lang="ro-RO" sz="2000" b="1" dirty="0">
                <a:solidFill>
                  <a:srgbClr val="000000"/>
                </a:solidFill>
                <a:latin typeface="Arial" panose="020B0604020202020204" pitchFamily="34" charset="0"/>
                <a:ea typeface="Calibri" pitchFamily="34"/>
                <a:cs typeface="Arial" panose="020B0604020202020204" pitchFamily="34" charset="0"/>
              </a:rPr>
              <a:t>Astfel, aspectele de mediu, dezvoltarea economică şi dezvoltarea socială trebuie să fie tratate ca o singură temă.</a:t>
            </a:r>
            <a:endParaRPr lang="ro-RO" sz="2000" dirty="0">
              <a:solidFill>
                <a:srgbClr val="000000"/>
              </a:solidFill>
              <a:latin typeface="Arial" panose="020B0604020202020204" pitchFamily="34" charset="0"/>
              <a:ea typeface="Calibri" pitchFamily="34"/>
              <a:cs typeface="Arial" panose="020B0604020202020204" pitchFamily="34" charset="0"/>
            </a:endParaRPr>
          </a:p>
          <a:p>
            <a:endParaRPr lang="ro-RO"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60353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340768"/>
            <a:ext cx="8229600" cy="4525963"/>
          </a:xfrm>
          <a:prstGeom prst="rect">
            <a:avLst/>
          </a:prstGeom>
        </p:spPr>
        <p:txBody>
          <a:bodyPr>
            <a:normAutofit/>
          </a:bodyPr>
          <a:lstStyle/>
          <a:p>
            <a:pPr marL="0" indent="0">
              <a:buNone/>
            </a:pPr>
            <a:endParaRPr lang="en-GB" sz="2000" dirty="0"/>
          </a:p>
          <a:p>
            <a:pPr marL="0" indent="0">
              <a:buNone/>
            </a:pPr>
            <a:r>
              <a:rPr lang="en-GB" sz="2000" dirty="0"/>
              <a:t>T</a:t>
            </a:r>
            <a:r>
              <a:rPr lang="vi-VN" sz="2000" dirty="0"/>
              <a:t>ematica dezvoltării durabile, vizează următoarele obiective specifice, așa cum sunt ele promovate în cadrul regulamentelor Fondurilor Europene Structurale şi de Investiţii 2014-2020, respectiv:</a:t>
            </a:r>
            <a:endParaRPr lang="en-GB" sz="2000" dirty="0"/>
          </a:p>
          <a:p>
            <a:r>
              <a:rPr lang="vi-VN" sz="2000" dirty="0"/>
              <a:t>protecția mediului;</a:t>
            </a:r>
            <a:endParaRPr lang="en-GB" sz="2000" dirty="0"/>
          </a:p>
          <a:p>
            <a:r>
              <a:rPr lang="vi-VN" sz="2000" dirty="0"/>
              <a:t>utilizarea eficientă a resurselor;</a:t>
            </a:r>
            <a:endParaRPr lang="en-GB" sz="2000" dirty="0"/>
          </a:p>
          <a:p>
            <a:r>
              <a:rPr lang="vi-VN" sz="2000" dirty="0"/>
              <a:t>atenuarea și adaptarea la schimbările climatice;</a:t>
            </a:r>
            <a:endParaRPr lang="en-GB" sz="2000" dirty="0"/>
          </a:p>
          <a:p>
            <a:r>
              <a:rPr lang="vi-VN" sz="2000" dirty="0"/>
              <a:t>conservare şi protejarea biodiversităţii; </a:t>
            </a:r>
            <a:endParaRPr lang="en-GB" sz="2000" dirty="0"/>
          </a:p>
          <a:p>
            <a:r>
              <a:rPr lang="vi-VN" sz="2000" dirty="0"/>
              <a:t>dezvoltarea capacităţii de a rezista la producerea dezastrelor; </a:t>
            </a:r>
            <a:endParaRPr lang="en-GB" sz="2000" dirty="0"/>
          </a:p>
          <a:p>
            <a:r>
              <a:rPr lang="vi-VN" sz="2000" dirty="0"/>
              <a:t>prevenirea și gestionarea riscurilor. </a:t>
            </a:r>
            <a:endParaRPr lang="ro-RO" sz="2000" dirty="0"/>
          </a:p>
        </p:txBody>
      </p:sp>
    </p:spTree>
    <p:extLst>
      <p:ext uri="{BB962C8B-B14F-4D97-AF65-F5344CB8AC3E}">
        <p14:creationId xmlns:p14="http://schemas.microsoft.com/office/powerpoint/2010/main" val="25422851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600200"/>
            <a:ext cx="8229600" cy="4525963"/>
          </a:xfrm>
          <a:prstGeom prst="rect">
            <a:avLst/>
          </a:prstGeom>
        </p:spPr>
        <p:txBody>
          <a:bodyPr/>
          <a:lstStyle/>
          <a:p>
            <a:pPr marL="0" indent="0" algn="ctr">
              <a:buNone/>
            </a:pPr>
            <a:r>
              <a:rPr lang="ro-RO" sz="2000" dirty="0">
                <a:latin typeface="Arial" panose="020B0604020202020204" pitchFamily="34" charset="0"/>
                <a:cs typeface="Arial" panose="020B0604020202020204" pitchFamily="34" charset="0"/>
              </a:rPr>
              <a:t>CADRUL CONCEPTUAL</a:t>
            </a:r>
          </a:p>
          <a:p>
            <a:pPr marL="0" indent="0" algn="ctr">
              <a:buNone/>
            </a:pPr>
            <a:endParaRPr lang="ro-RO" sz="2000" dirty="0">
              <a:latin typeface="Arial" panose="020B0604020202020204" pitchFamily="34" charset="0"/>
              <a:cs typeface="Arial" panose="020B0604020202020204" pitchFamily="34" charset="0"/>
            </a:endParaRPr>
          </a:p>
          <a:p>
            <a:pPr marL="0" indent="0">
              <a:buNone/>
            </a:pPr>
            <a:r>
              <a:rPr lang="ro-RO" sz="2000" i="1" dirty="0">
                <a:latin typeface="Arial" panose="020B0604020202020204" pitchFamily="34" charset="0"/>
                <a:cs typeface="Arial" panose="020B0604020202020204" pitchFamily="34" charset="0"/>
              </a:rPr>
              <a:t>Protecţia mediului </a:t>
            </a:r>
          </a:p>
          <a:p>
            <a:pPr marL="0" indent="0">
              <a:buNone/>
            </a:pPr>
            <a:r>
              <a:rPr lang="ro-RO" sz="2000" dirty="0">
                <a:latin typeface="Arial" panose="020B0604020202020204" pitchFamily="34" charset="0"/>
                <a:cs typeface="Arial" panose="020B0604020202020204" pitchFamily="34" charset="0"/>
              </a:rPr>
              <a:t>În sensul conceptului de dezvoltare durabilă, domeniul „protecţia mediului” vizează: </a:t>
            </a:r>
          </a:p>
          <a:p>
            <a:pPr marL="457200" indent="-457200">
              <a:buAutoNum type="alphaLcParenR"/>
            </a:pPr>
            <a:r>
              <a:rPr lang="ro-RO" sz="2000" dirty="0">
                <a:latin typeface="Arial" panose="020B0604020202020204" pitchFamily="34" charset="0"/>
                <a:cs typeface="Arial" panose="020B0604020202020204" pitchFamily="34" charset="0"/>
              </a:rPr>
              <a:t>controlul şi reducerea poluării aerului, apei şi solului; </a:t>
            </a:r>
          </a:p>
          <a:p>
            <a:pPr marL="457200" indent="-457200">
              <a:buAutoNum type="alphaLcParenR"/>
            </a:pPr>
            <a:r>
              <a:rPr lang="ro-RO" sz="2000" dirty="0">
                <a:latin typeface="Arial" panose="020B0604020202020204" pitchFamily="34" charset="0"/>
                <a:cs typeface="Arial" panose="020B0604020202020204" pitchFamily="34" charset="0"/>
              </a:rPr>
              <a:t>protecţia resurselor naturale; </a:t>
            </a:r>
          </a:p>
          <a:p>
            <a:pPr marL="457200" indent="-457200">
              <a:buAutoNum type="alphaLcParenR"/>
            </a:pPr>
            <a:r>
              <a:rPr lang="ro-RO" sz="2000" dirty="0">
                <a:latin typeface="Arial" panose="020B0604020202020204" pitchFamily="34" charset="0"/>
                <a:cs typeface="Arial" panose="020B0604020202020204" pitchFamily="34" charset="0"/>
              </a:rPr>
              <a:t>gestionarea deşeurilor, inclusiv a deşeurilor periculoase. </a:t>
            </a:r>
          </a:p>
          <a:p>
            <a:pPr marL="0" indent="0" algn="ctr">
              <a:buNone/>
            </a:pPr>
            <a:endParaRPr lang="ro-RO" sz="2000" dirty="0">
              <a:latin typeface="Arial" panose="020B0604020202020204" pitchFamily="34" charset="0"/>
              <a:cs typeface="Arial" panose="020B0604020202020204" pitchFamily="34" charset="0"/>
            </a:endParaRPr>
          </a:p>
          <a:p>
            <a:pPr marL="0" indent="0">
              <a:buNone/>
            </a:pPr>
            <a:endParaRPr lang="ro-RO"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3929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412776"/>
            <a:ext cx="8229600" cy="4525963"/>
          </a:xfrm>
          <a:prstGeom prst="rect">
            <a:avLst/>
          </a:prstGeom>
        </p:spPr>
        <p:txBody>
          <a:bodyPr/>
          <a:lstStyle/>
          <a:p>
            <a:pPr marL="0" indent="0" algn="ctr">
              <a:buNone/>
            </a:pPr>
            <a:r>
              <a:rPr lang="ro-RO" sz="2000" dirty="0">
                <a:latin typeface="Arial" panose="020B0604020202020204" pitchFamily="34" charset="0"/>
                <a:cs typeface="Arial" panose="020B0604020202020204" pitchFamily="34" charset="0"/>
              </a:rPr>
              <a:t>CADRUL CONCEPTUAL</a:t>
            </a:r>
          </a:p>
          <a:p>
            <a:pPr marL="0" indent="0" algn="ctr">
              <a:buNone/>
            </a:pPr>
            <a:endParaRPr lang="ro-RO" sz="2000" dirty="0">
              <a:latin typeface="Arial" panose="020B0604020202020204" pitchFamily="34" charset="0"/>
              <a:cs typeface="Arial" panose="020B0604020202020204" pitchFamily="34" charset="0"/>
            </a:endParaRPr>
          </a:p>
          <a:p>
            <a:pPr marL="0" indent="0">
              <a:buNone/>
            </a:pPr>
            <a:r>
              <a:rPr lang="ro-RO" sz="2000" i="1" dirty="0">
                <a:latin typeface="Arial" panose="020B0604020202020204" pitchFamily="34" charset="0"/>
                <a:cs typeface="Arial" panose="020B0604020202020204" pitchFamily="34" charset="0"/>
              </a:rPr>
              <a:t>Atenuarea şi adaptarea la schimbările climatice</a:t>
            </a:r>
          </a:p>
          <a:p>
            <a:pPr marL="0" indent="0">
              <a:buNone/>
            </a:pPr>
            <a:r>
              <a:rPr lang="ro-RO" sz="2000" dirty="0">
                <a:latin typeface="Arial" panose="020B0604020202020204" pitchFamily="34" charset="0"/>
                <a:cs typeface="Arial" panose="020B0604020202020204" pitchFamily="34" charset="0"/>
              </a:rPr>
              <a:t>Prin schimbări climatice se înțeleg acele schimbări ale climatului pe glob generate de activităţile umane, în principal datorită emisiilor de gaze cu efect de seră (CO2, metan, monoxid de azot etc.), al căror efect principal este încălzirea globală a atmosferei.</a:t>
            </a:r>
          </a:p>
          <a:p>
            <a:r>
              <a:rPr lang="ro-RO" sz="2000" b="1" dirty="0">
                <a:latin typeface="Arial" panose="020B0604020202020204" pitchFamily="34" charset="0"/>
                <a:cs typeface="Arial" panose="020B0604020202020204" pitchFamily="34" charset="0"/>
              </a:rPr>
              <a:t>Adaptarea</a:t>
            </a:r>
            <a:r>
              <a:rPr lang="ro-RO" sz="2000" dirty="0">
                <a:latin typeface="Arial" panose="020B0604020202020204" pitchFamily="34" charset="0"/>
                <a:cs typeface="Arial" panose="020B0604020202020204" pitchFamily="34" charset="0"/>
              </a:rPr>
              <a:t> înseamnă luarea de măsuri pentru a consolida rezistența societății la schimbările climatice și pentru a reduce la minimum impactul efectelor negative ale acestora.</a:t>
            </a:r>
          </a:p>
          <a:p>
            <a:r>
              <a:rPr lang="ro-RO" sz="2000" b="1" dirty="0">
                <a:latin typeface="Arial" panose="020B0604020202020204" pitchFamily="34" charset="0"/>
                <a:cs typeface="Arial" panose="020B0604020202020204" pitchFamily="34" charset="0"/>
              </a:rPr>
              <a:t>Atenuarea</a:t>
            </a:r>
            <a:r>
              <a:rPr lang="ro-RO" sz="2000" dirty="0">
                <a:latin typeface="Arial" panose="020B0604020202020204" pitchFamily="34" charset="0"/>
                <a:cs typeface="Arial" panose="020B0604020202020204" pitchFamily="34" charset="0"/>
              </a:rPr>
              <a:t> înseamnă reducerea sau limitarea emisiilor de gaze cu efect de seră.</a:t>
            </a:r>
          </a:p>
          <a:p>
            <a:pPr marL="0" indent="0">
              <a:buNone/>
            </a:pPr>
            <a:endParaRPr lang="ro-RO"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41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268760"/>
            <a:ext cx="8229600" cy="4525963"/>
          </a:xfrm>
          <a:prstGeom prst="rect">
            <a:avLst/>
          </a:prstGeom>
        </p:spPr>
        <p:txBody>
          <a:bodyPr/>
          <a:lstStyle/>
          <a:p>
            <a:pPr marL="0" indent="0" algn="ctr">
              <a:buNone/>
            </a:pPr>
            <a:r>
              <a:rPr lang="ro-RO" sz="1900" dirty="0">
                <a:latin typeface="Arial" panose="020B0604020202020204" pitchFamily="34" charset="0"/>
                <a:cs typeface="Arial" panose="020B0604020202020204" pitchFamily="34" charset="0"/>
              </a:rPr>
              <a:t>CADRUL CONCEPTUAL</a:t>
            </a:r>
          </a:p>
          <a:p>
            <a:pPr marL="0" indent="0" algn="ctr">
              <a:buNone/>
            </a:pPr>
            <a:endParaRPr lang="ro-RO" sz="1900" dirty="0">
              <a:latin typeface="Arial" panose="020B0604020202020204" pitchFamily="34" charset="0"/>
              <a:cs typeface="Arial" panose="020B0604020202020204" pitchFamily="34" charset="0"/>
            </a:endParaRPr>
          </a:p>
          <a:p>
            <a:pPr marL="0" indent="0">
              <a:buNone/>
            </a:pPr>
            <a:r>
              <a:rPr lang="ro-RO" sz="1900" i="1" dirty="0">
                <a:latin typeface="Arial" panose="020B0604020202020204" pitchFamily="34" charset="0"/>
                <a:cs typeface="Arial" panose="020B0604020202020204" pitchFamily="34" charset="0"/>
              </a:rPr>
              <a:t>Conservare şi protejarea biodiversității </a:t>
            </a:r>
          </a:p>
          <a:p>
            <a:pPr marL="0" indent="0">
              <a:buNone/>
            </a:pPr>
            <a:r>
              <a:rPr lang="ro-RO" sz="1900" dirty="0">
                <a:latin typeface="Arial" panose="020B0604020202020204" pitchFamily="34" charset="0"/>
                <a:cs typeface="Arial" panose="020B0604020202020204" pitchFamily="34" charset="0"/>
              </a:rPr>
              <a:t>Biodiversitatea implică patru niveluri de abordare, respectiv: </a:t>
            </a:r>
          </a:p>
          <a:p>
            <a:r>
              <a:rPr lang="ro-RO" sz="1900" dirty="0">
                <a:latin typeface="Arial" panose="020B0604020202020204" pitchFamily="34" charset="0"/>
                <a:cs typeface="Arial" panose="020B0604020202020204" pitchFamily="34" charset="0"/>
              </a:rPr>
              <a:t>diversitatea ecosistemelor, </a:t>
            </a:r>
          </a:p>
          <a:p>
            <a:r>
              <a:rPr lang="ro-RO" sz="1900" dirty="0">
                <a:latin typeface="Arial" panose="020B0604020202020204" pitchFamily="34" charset="0"/>
                <a:cs typeface="Arial" panose="020B0604020202020204" pitchFamily="34" charset="0"/>
              </a:rPr>
              <a:t>diversitatea speciilor,</a:t>
            </a:r>
          </a:p>
          <a:p>
            <a:r>
              <a:rPr lang="ro-RO" sz="1900" dirty="0">
                <a:latin typeface="Arial" panose="020B0604020202020204" pitchFamily="34" charset="0"/>
                <a:cs typeface="Arial" panose="020B0604020202020204" pitchFamily="34" charset="0"/>
              </a:rPr>
              <a:t>diversitatea genetică</a:t>
            </a:r>
            <a:r>
              <a:rPr lang="en-GB" sz="1900" dirty="0">
                <a:latin typeface="Arial" panose="020B0604020202020204" pitchFamily="34" charset="0"/>
                <a:cs typeface="Arial" panose="020B0604020202020204" pitchFamily="34" charset="0"/>
              </a:rPr>
              <a:t>,</a:t>
            </a:r>
            <a:r>
              <a:rPr lang="ro-RO" sz="1900" dirty="0">
                <a:latin typeface="Arial" panose="020B0604020202020204" pitchFamily="34" charset="0"/>
                <a:cs typeface="Arial" panose="020B0604020202020204" pitchFamily="34" charset="0"/>
              </a:rPr>
              <a:t> </a:t>
            </a:r>
            <a:endParaRPr lang="en-GB" sz="1900" dirty="0">
              <a:latin typeface="Arial" panose="020B0604020202020204" pitchFamily="34" charset="0"/>
              <a:cs typeface="Arial" panose="020B0604020202020204" pitchFamily="34" charset="0"/>
            </a:endParaRPr>
          </a:p>
          <a:p>
            <a:r>
              <a:rPr lang="ro-RO" sz="1900" dirty="0">
                <a:latin typeface="Arial" panose="020B0604020202020204" pitchFamily="34" charset="0"/>
                <a:cs typeface="Arial" panose="020B0604020202020204" pitchFamily="34" charset="0"/>
              </a:rPr>
              <a:t>diversitatea etnoculturală. </a:t>
            </a:r>
          </a:p>
          <a:p>
            <a:pPr marL="0" indent="0">
              <a:buNone/>
            </a:pPr>
            <a:endParaRPr lang="ro-RO" sz="1900" dirty="0">
              <a:latin typeface="Arial" panose="020B0604020202020204" pitchFamily="34" charset="0"/>
              <a:cs typeface="Arial" panose="020B0604020202020204" pitchFamily="34" charset="0"/>
            </a:endParaRPr>
          </a:p>
          <a:p>
            <a:pPr marL="0" indent="0">
              <a:buNone/>
            </a:pPr>
            <a:r>
              <a:rPr lang="ro-RO" sz="1900" dirty="0">
                <a:latin typeface="Arial" panose="020B0604020202020204" pitchFamily="34" charset="0"/>
                <a:cs typeface="Arial" panose="020B0604020202020204" pitchFamily="34" charset="0"/>
              </a:rPr>
              <a:t>Din punct de vedere conceptual, biodiversitatea are o valoare intrinsecă, acesteia asociindu-i-se însă şi valorile ecologică, genetică, socială, economică, ştiinţifică, educaţională, culturală, recreaţională şi estetică. </a:t>
            </a:r>
          </a:p>
        </p:txBody>
      </p:sp>
    </p:spTree>
    <p:extLst>
      <p:ext uri="{BB962C8B-B14F-4D97-AF65-F5344CB8AC3E}">
        <p14:creationId xmlns:p14="http://schemas.microsoft.com/office/powerpoint/2010/main" val="2809189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268760"/>
            <a:ext cx="8229600" cy="4525963"/>
          </a:xfrm>
          <a:prstGeom prst="rect">
            <a:avLst/>
          </a:prstGeom>
        </p:spPr>
        <p:txBody>
          <a:bodyPr/>
          <a:lstStyle/>
          <a:p>
            <a:pPr marL="0" indent="0" algn="ctr">
              <a:buNone/>
            </a:pPr>
            <a:r>
              <a:rPr lang="ro-RO" sz="1800" dirty="0">
                <a:latin typeface="Arial" panose="020B0604020202020204" pitchFamily="34" charset="0"/>
                <a:cs typeface="Arial" panose="020B0604020202020204" pitchFamily="34" charset="0"/>
              </a:rPr>
              <a:t>CADRUL CONCEPTUAL</a:t>
            </a:r>
          </a:p>
          <a:p>
            <a:pPr marL="0" indent="0" algn="ctr">
              <a:buNone/>
            </a:pPr>
            <a:endParaRPr lang="ro-RO" sz="1800" dirty="0">
              <a:latin typeface="Arial" panose="020B0604020202020204" pitchFamily="34" charset="0"/>
              <a:cs typeface="Arial" panose="020B0604020202020204" pitchFamily="34" charset="0"/>
            </a:endParaRPr>
          </a:p>
          <a:p>
            <a:pPr marL="0" indent="0">
              <a:buNone/>
            </a:pPr>
            <a:r>
              <a:rPr lang="vi-VN" sz="1800" i="1" dirty="0">
                <a:latin typeface="Arial" panose="020B0604020202020204" pitchFamily="34" charset="0"/>
                <a:cs typeface="Arial" panose="020B0604020202020204" pitchFamily="34" charset="0"/>
              </a:rPr>
              <a:t>Principiul „poluatorul plătește”</a:t>
            </a:r>
            <a:r>
              <a:rPr lang="en-GB" sz="1800" i="1" dirty="0">
                <a:latin typeface="Arial" panose="020B0604020202020204" pitchFamily="34" charset="0"/>
                <a:cs typeface="Arial" panose="020B0604020202020204" pitchFamily="34" charset="0"/>
              </a:rPr>
              <a:t> - </a:t>
            </a:r>
            <a:r>
              <a:rPr lang="vi-VN" sz="1800" dirty="0">
                <a:latin typeface="Arial" panose="020B0604020202020204" pitchFamily="34" charset="0"/>
                <a:cs typeface="Arial" panose="020B0604020202020204" pitchFamily="34" charset="0"/>
              </a:rPr>
              <a:t>plata costurilor cauzate de poluare să fie suportată de cei care o generează.</a:t>
            </a:r>
            <a:endParaRPr lang="en-GB" sz="1800" dirty="0">
              <a:latin typeface="Arial" panose="020B0604020202020204" pitchFamily="34" charset="0"/>
              <a:cs typeface="Arial" panose="020B0604020202020204" pitchFamily="34" charset="0"/>
            </a:endParaRPr>
          </a:p>
          <a:p>
            <a:pPr lvl="0">
              <a:buFontTx/>
              <a:buChar char="-"/>
            </a:pPr>
            <a:r>
              <a:rPr lang="ro-RO" sz="1800" dirty="0">
                <a:solidFill>
                  <a:srgbClr val="000000"/>
                </a:solidFill>
                <a:latin typeface="Arial" panose="020B0604020202020204" pitchFamily="34" charset="0"/>
                <a:ea typeface="Calibri" pitchFamily="34"/>
                <a:cs typeface="Arial" panose="020B0604020202020204" pitchFamily="34" charset="0"/>
              </a:rPr>
              <a:t>este un principiu de bază în politicile de mediu și care prevede ca plata costurilor cauzate de poluare să fie suportată de cei care o generează. </a:t>
            </a:r>
            <a:endParaRPr lang="en-GB" sz="1800" dirty="0">
              <a:solidFill>
                <a:srgbClr val="000000"/>
              </a:solidFill>
              <a:latin typeface="Arial" panose="020B0604020202020204" pitchFamily="34" charset="0"/>
              <a:ea typeface="Calibri" pitchFamily="34"/>
              <a:cs typeface="Arial" panose="020B0604020202020204" pitchFamily="34" charset="0"/>
            </a:endParaRPr>
          </a:p>
          <a:p>
            <a:pPr lvl="0">
              <a:buFontTx/>
              <a:buChar char="-"/>
            </a:pPr>
            <a:r>
              <a:rPr lang="ro-RO" sz="1800" dirty="0">
                <a:solidFill>
                  <a:srgbClr val="000000"/>
                </a:solidFill>
                <a:latin typeface="Arial" panose="020B0604020202020204" pitchFamily="34" charset="0"/>
                <a:ea typeface="Calibri" pitchFamily="34"/>
                <a:cs typeface="Arial" panose="020B0604020202020204" pitchFamily="34" charset="0"/>
              </a:rPr>
              <a:t>se urmărește internalizarea costurilor de poluare la nivelul celor responsabili, principiul având scopul de a încuraja operatorii economici care poluează să îmbunătățească procesele de producție astfel încât impactul negativ asupra mediului înconjurător să se diminueze. </a:t>
            </a:r>
            <a:endParaRPr lang="en-GB" sz="1800" dirty="0">
              <a:solidFill>
                <a:srgbClr val="000000"/>
              </a:solidFill>
              <a:latin typeface="Arial" panose="020B0604020202020204" pitchFamily="34" charset="0"/>
              <a:ea typeface="Calibri" pitchFamily="34"/>
              <a:cs typeface="Arial" panose="020B0604020202020204" pitchFamily="34" charset="0"/>
            </a:endParaRPr>
          </a:p>
          <a:p>
            <a:pPr lvl="0">
              <a:buFontTx/>
              <a:buChar char="-"/>
            </a:pPr>
            <a:r>
              <a:rPr lang="en-GB" sz="1800" dirty="0">
                <a:solidFill>
                  <a:srgbClr val="000000"/>
                </a:solidFill>
                <a:latin typeface="Arial" panose="020B0604020202020204" pitchFamily="34" charset="0"/>
                <a:ea typeface="Calibri" pitchFamily="34"/>
                <a:cs typeface="Arial" panose="020B0604020202020204" pitchFamily="34" charset="0"/>
              </a:rPr>
              <a:t>a</a:t>
            </a:r>
            <a:r>
              <a:rPr lang="ro-RO" sz="1800" dirty="0">
                <a:solidFill>
                  <a:srgbClr val="000000"/>
                </a:solidFill>
                <a:latin typeface="Arial" panose="020B0604020202020204" pitchFamily="34" charset="0"/>
                <a:ea typeface="Calibri" pitchFamily="34"/>
                <a:cs typeface="Arial" panose="020B0604020202020204" pitchFamily="34" charset="0"/>
              </a:rPr>
              <a:t>cest lucru implică conștientizarea implicațiilor de mediu ale  produselor/ serviciilor pe parcursul întregului „ciclu de viață”, altfel spus, costul acestor măsuri va fi reflectat de costul de producţie al bunurilor şi serviciilor ce cauzează poluarea.</a:t>
            </a:r>
          </a:p>
          <a:p>
            <a:pPr marL="0" indent="0">
              <a:buNone/>
            </a:pPr>
            <a:endParaRPr lang="en-GB" sz="180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09136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340768"/>
            <a:ext cx="8229600" cy="4525963"/>
          </a:xfrm>
          <a:prstGeom prst="rect">
            <a:avLst/>
          </a:prstGeom>
        </p:spPr>
        <p:txBody>
          <a:bodyPr/>
          <a:lstStyle/>
          <a:p>
            <a:pPr marL="0" indent="0">
              <a:buNone/>
            </a:pPr>
            <a:r>
              <a:rPr lang="it-IT" sz="2000" b="1" dirty="0">
                <a:solidFill>
                  <a:schemeClr val="accent1">
                    <a:lumMod val="75000"/>
                  </a:schemeClr>
                </a:solidFill>
              </a:rPr>
              <a:t>Potențialul proiectului de a contribui la dezvoltarea durabilă</a:t>
            </a:r>
          </a:p>
          <a:p>
            <a:r>
              <a:rPr lang="vi-VN" sz="1800" dirty="0"/>
              <a:t>Implementarea proiectului ar putea avea un efect negativ direct sau indirect asupra mediului, utilizării eficiente a resurselor sau biodiversităţi?  </a:t>
            </a:r>
            <a:endParaRPr lang="en-GB" sz="1800" dirty="0"/>
          </a:p>
          <a:p>
            <a:r>
              <a:rPr lang="vi-VN" sz="1800" dirty="0"/>
              <a:t>Activitățile și/sau rezultatele proiectului ar putea avea un impact pozitiv asupra utilizării resurselor?  </a:t>
            </a:r>
            <a:endParaRPr lang="en-GB" sz="1800" dirty="0"/>
          </a:p>
          <a:p>
            <a:r>
              <a:rPr lang="vi-VN" sz="1800" dirty="0"/>
              <a:t>Activitățile și/sau rezultatele proiectului ar putea avea impact asupra atenuării efectelor schimbărilor climatice?  </a:t>
            </a:r>
            <a:endParaRPr lang="en-GB" sz="1800" dirty="0"/>
          </a:p>
          <a:p>
            <a:r>
              <a:rPr lang="vi-VN" sz="1800" dirty="0"/>
              <a:t>Activitățile și/sau rezultatele proiectului ar putea contribui la ameliorarea stării de sănătate a populației? (spre exemplu prin diminuarea/ eliminarea riscului de poluare sau reducerea volumului de deşeuri)  </a:t>
            </a:r>
            <a:endParaRPr lang="en-GB" sz="1800" dirty="0"/>
          </a:p>
          <a:p>
            <a:r>
              <a:rPr lang="vi-VN" sz="1800" dirty="0"/>
              <a:t>Activitățile și/sau rezultatele proiectului ar putea contribui la protejarea cadrului natural (terestru şi acvatic) sau la conservarea şi protejarea habitatelor din ariile protejate?  </a:t>
            </a:r>
            <a:endParaRPr lang="ro-RO" sz="1800" dirty="0"/>
          </a:p>
        </p:txBody>
      </p:sp>
    </p:spTree>
    <p:extLst>
      <p:ext uri="{BB962C8B-B14F-4D97-AF65-F5344CB8AC3E}">
        <p14:creationId xmlns:p14="http://schemas.microsoft.com/office/powerpoint/2010/main" val="25880227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412776"/>
            <a:ext cx="8229600" cy="4525963"/>
          </a:xfrm>
          <a:prstGeom prst="rect">
            <a:avLst/>
          </a:prstGeom>
        </p:spPr>
        <p:txBody>
          <a:bodyPr/>
          <a:lstStyle/>
          <a:p>
            <a:pPr marL="0" indent="0">
              <a:buNone/>
            </a:pPr>
            <a:r>
              <a:rPr lang="it-IT" sz="2000" b="1" dirty="0">
                <a:solidFill>
                  <a:schemeClr val="accent1">
                    <a:lumMod val="75000"/>
                  </a:schemeClr>
                </a:solidFill>
              </a:rPr>
              <a:t>Potențialul proiectului de a contribui la dezvoltarea durabilă</a:t>
            </a:r>
          </a:p>
          <a:p>
            <a:r>
              <a:rPr lang="vi-VN" sz="1800" dirty="0"/>
              <a:t>Implementarea proiectului ar putea contribui la creşterea gradului de siguranţă în condiţii de riscuri naturale (alunecări de teren, risc de inundaţii)?  </a:t>
            </a:r>
            <a:endParaRPr lang="en-GB" sz="1800" dirty="0"/>
          </a:p>
          <a:p>
            <a:r>
              <a:rPr lang="vi-VN" sz="1800" dirty="0"/>
              <a:t>Implementarea proiectului ar putea contribui la creşterea responsabilităţii faţă de mediul înconjurător?  </a:t>
            </a:r>
            <a:endParaRPr lang="en-GB" sz="1800" dirty="0"/>
          </a:p>
          <a:p>
            <a:r>
              <a:rPr lang="vi-VN" sz="1800" dirty="0"/>
              <a:t>Implementarea proiectului ar putea contribui la revitalizarea zonelor degradate? </a:t>
            </a:r>
            <a:endParaRPr lang="en-GB" sz="1800" dirty="0"/>
          </a:p>
          <a:p>
            <a:r>
              <a:rPr lang="vi-VN" sz="1800" dirty="0"/>
              <a:t>Există informaţii, studii sau analize pentru determinarea situaţiei iniţiale?  </a:t>
            </a:r>
            <a:endParaRPr lang="en-GB" sz="1800" dirty="0"/>
          </a:p>
          <a:p>
            <a:r>
              <a:rPr lang="vi-VN" sz="1800" dirty="0"/>
              <a:t>Există o progonozare a efectelor negative pe termen lung asupra mediului?  </a:t>
            </a:r>
            <a:endParaRPr lang="en-GB" sz="1800" dirty="0"/>
          </a:p>
          <a:p>
            <a:r>
              <a:rPr lang="vi-VN" sz="1800" dirty="0"/>
              <a:t>Există o analiză de apreciere a vulnerabilităţii rezultatelor proiectului faţă de dezastre şi a riscului de producere a acestora (spre exemplu: inundaţii, cutremure, secetă)? </a:t>
            </a:r>
            <a:endParaRPr lang="ro-RO" sz="1800" dirty="0"/>
          </a:p>
        </p:txBody>
      </p:sp>
    </p:spTree>
    <p:extLst>
      <p:ext uri="{BB962C8B-B14F-4D97-AF65-F5344CB8AC3E}">
        <p14:creationId xmlns:p14="http://schemas.microsoft.com/office/powerpoint/2010/main" val="14025765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484784"/>
            <a:ext cx="8229600" cy="4525963"/>
          </a:xfrm>
          <a:prstGeom prst="rect">
            <a:avLst/>
          </a:prstGeom>
        </p:spPr>
        <p:txBody>
          <a:bodyPr/>
          <a:lstStyle/>
          <a:p>
            <a:pPr marL="0" lvl="0" indent="0" algn="just" hangingPunct="0">
              <a:lnSpc>
                <a:spcPct val="107000"/>
              </a:lnSpc>
              <a:spcBef>
                <a:spcPts val="0"/>
              </a:spcBef>
              <a:spcAft>
                <a:spcPts val="800"/>
              </a:spcAft>
              <a:buNone/>
              <a:defRPr sz="1800" b="0" i="0" u="none" strike="noStrike" kern="0" cap="none" spc="0" baseline="0">
                <a:solidFill>
                  <a:srgbClr val="000000"/>
                </a:solidFill>
                <a:uFillTx/>
              </a:defRPr>
            </a:pPr>
            <a:r>
              <a:rPr lang="ro-RO" sz="2000" dirty="0">
                <a:solidFill>
                  <a:srgbClr val="000000"/>
                </a:solidFill>
                <a:latin typeface="Arial" panose="020B0604020202020204" pitchFamily="34" charset="0"/>
                <a:ea typeface="Calibri" pitchFamily="34"/>
                <a:cs typeface="Arial" panose="020B0604020202020204" pitchFamily="34" charset="0"/>
              </a:rPr>
              <a:t>Răspunsul la întrebările propuse vă va sprijini să determinaţi dacă un anumit proiect are implicaţii directe sau indirecte asupra</a:t>
            </a:r>
            <a:r>
              <a:rPr lang="en-GB" sz="2000" dirty="0">
                <a:solidFill>
                  <a:srgbClr val="000000"/>
                </a:solidFill>
                <a:latin typeface="Arial" panose="020B0604020202020204" pitchFamily="34" charset="0"/>
                <a:ea typeface="Calibri" pitchFamily="34"/>
                <a:cs typeface="Arial" panose="020B0604020202020204" pitchFamily="34" charset="0"/>
              </a:rPr>
              <a:t>:</a:t>
            </a:r>
            <a:r>
              <a:rPr lang="ro-RO" sz="2000" dirty="0">
                <a:solidFill>
                  <a:srgbClr val="000000"/>
                </a:solidFill>
                <a:latin typeface="Arial" panose="020B0604020202020204" pitchFamily="34" charset="0"/>
                <a:ea typeface="Calibri" pitchFamily="34"/>
                <a:cs typeface="Arial" panose="020B0604020202020204" pitchFamily="34" charset="0"/>
              </a:rPr>
              <a:t> </a:t>
            </a:r>
            <a:endParaRPr lang="en-GB" sz="2000" dirty="0">
              <a:solidFill>
                <a:srgbClr val="000000"/>
              </a:solidFill>
              <a:latin typeface="Arial" panose="020B0604020202020204" pitchFamily="34" charset="0"/>
              <a:ea typeface="Calibri" pitchFamily="34"/>
              <a:cs typeface="Arial" panose="020B0604020202020204" pitchFamily="34" charset="0"/>
            </a:endParaRPr>
          </a:p>
          <a:p>
            <a:pPr algn="just" hangingPunct="0">
              <a:lnSpc>
                <a:spcPct val="107000"/>
              </a:lnSpc>
              <a:spcBef>
                <a:spcPts val="0"/>
              </a:spcBef>
              <a:spcAft>
                <a:spcPts val="800"/>
              </a:spcAft>
              <a:defRPr sz="1800" b="0" i="0" u="none" strike="noStrike" kern="0" cap="none" spc="0" baseline="0">
                <a:solidFill>
                  <a:srgbClr val="000000"/>
                </a:solidFill>
                <a:uFillTx/>
              </a:defRPr>
            </a:pPr>
            <a:r>
              <a:rPr lang="ro-RO" sz="2000" dirty="0">
                <a:solidFill>
                  <a:srgbClr val="000000"/>
                </a:solidFill>
                <a:latin typeface="Arial" panose="020B0604020202020204" pitchFamily="34" charset="0"/>
                <a:ea typeface="Calibri" pitchFamily="34"/>
                <a:cs typeface="Arial" panose="020B0604020202020204" pitchFamily="34" charset="0"/>
              </a:rPr>
              <a:t>protecției mediului, </a:t>
            </a:r>
            <a:endParaRPr lang="en-GB" sz="2000" dirty="0">
              <a:solidFill>
                <a:srgbClr val="000000"/>
              </a:solidFill>
              <a:latin typeface="Arial" panose="020B0604020202020204" pitchFamily="34" charset="0"/>
              <a:ea typeface="Calibri" pitchFamily="34"/>
              <a:cs typeface="Arial" panose="020B0604020202020204" pitchFamily="34" charset="0"/>
            </a:endParaRPr>
          </a:p>
          <a:p>
            <a:pPr algn="just" hangingPunct="0">
              <a:lnSpc>
                <a:spcPct val="107000"/>
              </a:lnSpc>
              <a:spcBef>
                <a:spcPts val="0"/>
              </a:spcBef>
              <a:spcAft>
                <a:spcPts val="800"/>
              </a:spcAft>
              <a:defRPr sz="1800" b="0" i="0" u="none" strike="noStrike" kern="0" cap="none" spc="0" baseline="0">
                <a:solidFill>
                  <a:srgbClr val="000000"/>
                </a:solidFill>
                <a:uFillTx/>
              </a:defRPr>
            </a:pPr>
            <a:r>
              <a:rPr lang="ro-RO" sz="2000" dirty="0">
                <a:solidFill>
                  <a:srgbClr val="000000"/>
                </a:solidFill>
                <a:latin typeface="Arial" panose="020B0604020202020204" pitchFamily="34" charset="0"/>
                <a:ea typeface="Calibri" pitchFamily="34"/>
                <a:cs typeface="Arial" panose="020B0604020202020204" pitchFamily="34" charset="0"/>
              </a:rPr>
              <a:t>utilizării eficiente a resurselor, </a:t>
            </a:r>
            <a:endParaRPr lang="en-GB" sz="2000" dirty="0">
              <a:solidFill>
                <a:srgbClr val="000000"/>
              </a:solidFill>
              <a:latin typeface="Arial" panose="020B0604020202020204" pitchFamily="34" charset="0"/>
              <a:ea typeface="Calibri" pitchFamily="34"/>
              <a:cs typeface="Arial" panose="020B0604020202020204" pitchFamily="34" charset="0"/>
            </a:endParaRPr>
          </a:p>
          <a:p>
            <a:pPr algn="just" hangingPunct="0">
              <a:lnSpc>
                <a:spcPct val="107000"/>
              </a:lnSpc>
              <a:spcBef>
                <a:spcPts val="0"/>
              </a:spcBef>
              <a:spcAft>
                <a:spcPts val="800"/>
              </a:spcAft>
              <a:defRPr sz="1800" b="0" i="0" u="none" strike="noStrike" kern="0" cap="none" spc="0" baseline="0">
                <a:solidFill>
                  <a:srgbClr val="000000"/>
                </a:solidFill>
                <a:uFillTx/>
              </a:defRPr>
            </a:pPr>
            <a:r>
              <a:rPr lang="ro-RO" sz="2000" dirty="0">
                <a:solidFill>
                  <a:srgbClr val="000000"/>
                </a:solidFill>
                <a:latin typeface="Arial" panose="020B0604020202020204" pitchFamily="34" charset="0"/>
                <a:ea typeface="Calibri" pitchFamily="34"/>
                <a:cs typeface="Arial" panose="020B0604020202020204" pitchFamily="34" charset="0"/>
              </a:rPr>
              <a:t>conservării şi  protejării biodiversităţii. </a:t>
            </a:r>
            <a:endParaRPr lang="en-GB" sz="2000" dirty="0">
              <a:solidFill>
                <a:srgbClr val="000000"/>
              </a:solidFill>
              <a:latin typeface="Arial" panose="020B0604020202020204" pitchFamily="34" charset="0"/>
              <a:ea typeface="Calibri" pitchFamily="34"/>
              <a:cs typeface="Arial" panose="020B0604020202020204" pitchFamily="34" charset="0"/>
            </a:endParaRPr>
          </a:p>
          <a:p>
            <a:pPr marL="0" lvl="0" indent="0" algn="just" hangingPunct="0">
              <a:lnSpc>
                <a:spcPct val="107000"/>
              </a:lnSpc>
              <a:spcBef>
                <a:spcPts val="0"/>
              </a:spcBef>
              <a:spcAft>
                <a:spcPts val="800"/>
              </a:spcAft>
              <a:buNone/>
              <a:defRPr sz="1800" b="0" i="0" u="none" strike="noStrike" kern="0" cap="none" spc="0" baseline="0">
                <a:solidFill>
                  <a:srgbClr val="000000"/>
                </a:solidFill>
                <a:uFillTx/>
              </a:defRPr>
            </a:pPr>
            <a:r>
              <a:rPr lang="ro-RO" sz="2000" dirty="0">
                <a:solidFill>
                  <a:srgbClr val="000000"/>
                </a:solidFill>
                <a:latin typeface="Arial" panose="020B0604020202020204" pitchFamily="34" charset="0"/>
                <a:ea typeface="Calibri" pitchFamily="34"/>
                <a:cs typeface="Arial" panose="020B0604020202020204" pitchFamily="34" charset="0"/>
              </a:rPr>
              <a:t>De asemenea, pot fi identificate măsuri de atenuare și adaptare la schimbările climatice, dezvoltare a rezistenței în fața dezastrelor, precum şi prevenirea și gestionarea riscurilor. </a:t>
            </a:r>
            <a:endParaRPr lang="en-GB" sz="2000" dirty="0">
              <a:solidFill>
                <a:srgbClr val="000000"/>
              </a:solidFill>
              <a:latin typeface="Arial" panose="020B0604020202020204" pitchFamily="34" charset="0"/>
              <a:ea typeface="Calibri" pitchFamily="34"/>
              <a:cs typeface="Arial" panose="020B0604020202020204" pitchFamily="34" charset="0"/>
            </a:endParaRPr>
          </a:p>
          <a:p>
            <a:pPr marL="0" lvl="0" indent="0" algn="just" hangingPunct="0">
              <a:lnSpc>
                <a:spcPct val="107000"/>
              </a:lnSpc>
              <a:spcBef>
                <a:spcPts val="0"/>
              </a:spcBef>
              <a:spcAft>
                <a:spcPts val="800"/>
              </a:spcAft>
              <a:buNone/>
              <a:defRPr sz="1800" b="0" i="0" u="none" strike="noStrike" kern="0" cap="none" spc="0" baseline="0">
                <a:solidFill>
                  <a:srgbClr val="000000"/>
                </a:solidFill>
                <a:uFillTx/>
              </a:defRPr>
            </a:pPr>
            <a:endParaRPr lang="en-GB" sz="2000" dirty="0">
              <a:solidFill>
                <a:srgbClr val="000000"/>
              </a:solidFill>
              <a:latin typeface="Arial" panose="020B0604020202020204" pitchFamily="34" charset="0"/>
              <a:ea typeface="Calibri" pitchFamily="34"/>
              <a:cs typeface="Arial" panose="020B0604020202020204" pitchFamily="34" charset="0"/>
            </a:endParaRPr>
          </a:p>
        </p:txBody>
      </p:sp>
    </p:spTree>
    <p:extLst>
      <p:ext uri="{BB962C8B-B14F-4D97-AF65-F5344CB8AC3E}">
        <p14:creationId xmlns:p14="http://schemas.microsoft.com/office/powerpoint/2010/main" val="12968383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412776"/>
            <a:ext cx="8229600" cy="4525963"/>
          </a:xfrm>
          <a:prstGeom prst="rect">
            <a:avLst/>
          </a:prstGeom>
        </p:spPr>
        <p:txBody>
          <a:bodyPr/>
          <a:lstStyle/>
          <a:p>
            <a:pPr marL="0" lvl="0" indent="0" algn="just" hangingPunct="0">
              <a:lnSpc>
                <a:spcPct val="107000"/>
              </a:lnSpc>
              <a:spcBef>
                <a:spcPts val="0"/>
              </a:spcBef>
              <a:spcAft>
                <a:spcPts val="800"/>
              </a:spcAft>
              <a:buNone/>
              <a:defRPr sz="1800" b="0" i="0" u="none" strike="noStrike" kern="0" cap="none" spc="0" baseline="0">
                <a:solidFill>
                  <a:srgbClr val="000000"/>
                </a:solidFill>
                <a:uFillTx/>
              </a:defRPr>
            </a:pPr>
            <a:r>
              <a:rPr lang="ro-RO" sz="1800" dirty="0">
                <a:solidFill>
                  <a:srgbClr val="000000"/>
                </a:solidFill>
                <a:latin typeface="Arial" panose="020B0604020202020204" pitchFamily="34" charset="0"/>
                <a:ea typeface="Calibri" pitchFamily="34"/>
                <a:cs typeface="Arial" panose="020B0604020202020204" pitchFamily="34" charset="0"/>
              </a:rPr>
              <a:t>Pe baza informațiilor obținute, printre altele, puteţi stabili:</a:t>
            </a:r>
          </a:p>
          <a:p>
            <a:pPr lvl="0" algn="just" hangingPunct="0">
              <a:lnSpc>
                <a:spcPct val="107000"/>
              </a:lnSpc>
              <a:spcBef>
                <a:spcPts val="0"/>
              </a:spcBef>
              <a:buSzPct val="100000"/>
              <a:buFont typeface="Wingdings" pitchFamily="2"/>
              <a:buChar char=""/>
              <a:defRPr sz="1800" b="0" i="0" u="none" strike="noStrike" kern="0" cap="none" spc="0" baseline="0">
                <a:solidFill>
                  <a:srgbClr val="000000"/>
                </a:solidFill>
                <a:uFillTx/>
              </a:defRPr>
            </a:pPr>
            <a:r>
              <a:rPr lang="ro-RO" sz="1800" dirty="0">
                <a:solidFill>
                  <a:srgbClr val="000000"/>
                </a:solidFill>
                <a:latin typeface="Arial" panose="020B0604020202020204" pitchFamily="34" charset="0"/>
                <a:ea typeface="Calibri" pitchFamily="34"/>
                <a:cs typeface="Arial" panose="020B0604020202020204" pitchFamily="34" charset="0"/>
              </a:rPr>
              <a:t>obiectivele, rezultatele așteptate și activitățile proiectului;</a:t>
            </a:r>
          </a:p>
          <a:p>
            <a:pPr lvl="0" algn="just" hangingPunct="0">
              <a:lnSpc>
                <a:spcPct val="107000"/>
              </a:lnSpc>
              <a:spcBef>
                <a:spcPts val="0"/>
              </a:spcBef>
              <a:buSzPct val="100000"/>
              <a:buFont typeface="Wingdings" pitchFamily="2"/>
              <a:buChar char=""/>
              <a:defRPr sz="1800" b="0" i="0" u="none" strike="noStrike" kern="0" cap="none" spc="0" baseline="0">
                <a:solidFill>
                  <a:srgbClr val="000000"/>
                </a:solidFill>
                <a:uFillTx/>
              </a:defRPr>
            </a:pPr>
            <a:r>
              <a:rPr lang="ro-RO" sz="1800" dirty="0">
                <a:solidFill>
                  <a:srgbClr val="000000"/>
                </a:solidFill>
                <a:latin typeface="Arial" panose="020B0604020202020204" pitchFamily="34" charset="0"/>
                <a:ea typeface="Calibri" pitchFamily="34"/>
                <a:cs typeface="Arial" panose="020B0604020202020204" pitchFamily="34" charset="0"/>
              </a:rPr>
              <a:t>obligativitatea parcurgerii etapei de evaluare a impactului asupra mediului în conformitate cu legislaţia în vigoare;</a:t>
            </a:r>
          </a:p>
          <a:p>
            <a:pPr lvl="0" algn="just" hangingPunct="0">
              <a:lnSpc>
                <a:spcPct val="107000"/>
              </a:lnSpc>
              <a:spcBef>
                <a:spcPts val="0"/>
              </a:spcBef>
              <a:buSzPct val="100000"/>
              <a:buFont typeface="Wingdings" pitchFamily="2"/>
              <a:buChar char=""/>
              <a:defRPr sz="1800" b="0" i="0" u="none" strike="noStrike" kern="0" cap="none" spc="0" baseline="0">
                <a:solidFill>
                  <a:srgbClr val="000000"/>
                </a:solidFill>
                <a:uFillTx/>
              </a:defRPr>
            </a:pPr>
            <a:r>
              <a:rPr lang="ro-RO" sz="1800" dirty="0">
                <a:solidFill>
                  <a:srgbClr val="000000"/>
                </a:solidFill>
                <a:latin typeface="Arial" panose="020B0604020202020204" pitchFamily="34" charset="0"/>
                <a:ea typeface="Calibri" pitchFamily="34"/>
                <a:cs typeface="Arial" panose="020B0604020202020204" pitchFamily="34" charset="0"/>
              </a:rPr>
              <a:t>modul în care un proiect este vulnerabil la schimbările climatice;</a:t>
            </a:r>
          </a:p>
          <a:p>
            <a:pPr lvl="0" algn="just" hangingPunct="0">
              <a:lnSpc>
                <a:spcPct val="107000"/>
              </a:lnSpc>
              <a:spcBef>
                <a:spcPts val="0"/>
              </a:spcBef>
              <a:buSzPct val="100000"/>
              <a:buFont typeface="Wingdings" pitchFamily="2"/>
              <a:buChar char=""/>
              <a:defRPr sz="1800" b="0" i="0" u="none" strike="noStrike" kern="0" cap="none" spc="0" baseline="0">
                <a:solidFill>
                  <a:srgbClr val="000000"/>
                </a:solidFill>
                <a:uFillTx/>
              </a:defRPr>
            </a:pPr>
            <a:r>
              <a:rPr lang="ro-RO" sz="1800" dirty="0">
                <a:solidFill>
                  <a:srgbClr val="000000"/>
                </a:solidFill>
                <a:latin typeface="Arial" panose="020B0604020202020204" pitchFamily="34" charset="0"/>
                <a:ea typeface="Calibri" pitchFamily="34"/>
                <a:cs typeface="Arial" panose="020B0604020202020204" pitchFamily="34" charset="0"/>
              </a:rPr>
              <a:t>stabilirea de indicatori și ținte pentru măsurarea progresului și efectelor proiectului;</a:t>
            </a:r>
          </a:p>
          <a:p>
            <a:pPr lvl="0" algn="just" hangingPunct="0">
              <a:lnSpc>
                <a:spcPct val="107000"/>
              </a:lnSpc>
              <a:spcBef>
                <a:spcPts val="0"/>
              </a:spcBef>
              <a:buSzPct val="100000"/>
              <a:buFont typeface="Wingdings" pitchFamily="2"/>
              <a:buChar char=""/>
              <a:defRPr sz="1800" b="0" i="0" u="none" strike="noStrike" kern="0" cap="none" spc="0" baseline="0">
                <a:solidFill>
                  <a:srgbClr val="000000"/>
                </a:solidFill>
                <a:uFillTx/>
              </a:defRPr>
            </a:pPr>
            <a:r>
              <a:rPr lang="ro-RO" sz="1800" dirty="0">
                <a:solidFill>
                  <a:srgbClr val="000000"/>
                </a:solidFill>
                <a:latin typeface="Arial" panose="020B0604020202020204" pitchFamily="34" charset="0"/>
                <a:ea typeface="Calibri" pitchFamily="34"/>
                <a:cs typeface="Arial" panose="020B0604020202020204" pitchFamily="34" charset="0"/>
              </a:rPr>
              <a:t>formele de integrare ale obiectivelor caracteristice dzvoltării durabile, astfel încât să se asigure protecția mediului, utilizarea eficientă a resurselor, conservarea şi protejarea biodiversităţii, precum şi adoptarea de măsuri de atenuare și adaptare la schimbările climatice, dezvoltare a rezistenței în fața dezastrelor, precum şi prevenirea și gestionarea riscurilor;</a:t>
            </a:r>
          </a:p>
          <a:p>
            <a:pPr lvl="0" algn="just" hangingPunct="0">
              <a:lnSpc>
                <a:spcPct val="107000"/>
              </a:lnSpc>
              <a:spcBef>
                <a:spcPts val="0"/>
              </a:spcBef>
              <a:spcAft>
                <a:spcPts val="800"/>
              </a:spcAft>
              <a:buSzPct val="100000"/>
              <a:buFont typeface="Wingdings" pitchFamily="2"/>
              <a:buChar char=""/>
              <a:defRPr sz="1800" b="0" i="0" u="none" strike="noStrike" kern="0" cap="none" spc="0" baseline="0">
                <a:solidFill>
                  <a:srgbClr val="000000"/>
                </a:solidFill>
                <a:uFillTx/>
              </a:defRPr>
            </a:pPr>
            <a:r>
              <a:rPr lang="ro-RO" sz="1800" dirty="0">
                <a:solidFill>
                  <a:srgbClr val="000000"/>
                </a:solidFill>
                <a:latin typeface="Arial" panose="020B0604020202020204" pitchFamily="34" charset="0"/>
                <a:ea typeface="Calibri" pitchFamily="34"/>
                <a:cs typeface="Arial" panose="020B0604020202020204" pitchFamily="34" charset="0"/>
              </a:rPr>
              <a:t>resursele necesare pentru acţiunile de integrare.</a:t>
            </a:r>
          </a:p>
          <a:p>
            <a:pPr marL="0" lvl="0" indent="0" algn="just" hangingPunct="0">
              <a:lnSpc>
                <a:spcPct val="107000"/>
              </a:lnSpc>
              <a:spcBef>
                <a:spcPts val="0"/>
              </a:spcBef>
              <a:spcAft>
                <a:spcPts val="800"/>
              </a:spcAft>
              <a:buNone/>
              <a:defRPr sz="1800" b="0" i="0" u="none" strike="noStrike" kern="0" cap="none" spc="0" baseline="0">
                <a:solidFill>
                  <a:srgbClr val="000000"/>
                </a:solidFill>
                <a:uFillTx/>
              </a:defRPr>
            </a:pPr>
            <a:endParaRPr lang="ro-RO" sz="1800" dirty="0">
              <a:solidFill>
                <a:srgbClr val="000000"/>
              </a:solidFill>
              <a:latin typeface="Arial" panose="020B0604020202020204" pitchFamily="34" charset="0"/>
              <a:ea typeface="Calibri" pitchFamily="34"/>
              <a:cs typeface="Arial" panose="020B0604020202020204" pitchFamily="34" charset="0"/>
            </a:endParaRPr>
          </a:p>
        </p:txBody>
      </p:sp>
    </p:spTree>
    <p:extLst>
      <p:ext uri="{BB962C8B-B14F-4D97-AF65-F5344CB8AC3E}">
        <p14:creationId xmlns:p14="http://schemas.microsoft.com/office/powerpoint/2010/main" val="12679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457200" y="1484784"/>
            <a:ext cx="8229600" cy="4525963"/>
          </a:xfrm>
          <a:prstGeom prst="rect">
            <a:avLst/>
          </a:prstGeom>
        </p:spPr>
        <p:txBody>
          <a:bodyPr/>
          <a:lstStyle/>
          <a:p>
            <a:pPr marL="0" lvl="0" indent="0" algn="ctr" hangingPunct="0">
              <a:lnSpc>
                <a:spcPct val="107000"/>
              </a:lnSpc>
              <a:spcBef>
                <a:spcPts val="0"/>
              </a:spcBef>
              <a:spcAft>
                <a:spcPts val="800"/>
              </a:spcAft>
              <a:buNone/>
              <a:defRPr sz="1800" b="0" i="0" u="none" strike="noStrike" kern="0" cap="none" spc="0" baseline="0">
                <a:solidFill>
                  <a:srgbClr val="000000"/>
                </a:solidFill>
                <a:uFillTx/>
              </a:defRPr>
            </a:pPr>
            <a:r>
              <a:rPr lang="ro-RO" sz="2000" dirty="0">
                <a:solidFill>
                  <a:srgbClr val="000000"/>
                </a:solidFill>
                <a:latin typeface="Calibri" pitchFamily="34"/>
                <a:ea typeface="Calibri" pitchFamily="34"/>
                <a:cs typeface="Times New Roman" pitchFamily="18"/>
              </a:rPr>
              <a:t>Asigurati-va ca aveti un </a:t>
            </a:r>
            <a:r>
              <a:rPr lang="ro-RO" sz="2000" b="1" i="1" dirty="0">
                <a:solidFill>
                  <a:srgbClr val="000000"/>
                </a:solidFill>
                <a:latin typeface="Calibri" pitchFamily="34"/>
                <a:ea typeface="Calibri" pitchFamily="34"/>
                <a:cs typeface="Times New Roman" pitchFamily="18"/>
              </a:rPr>
              <a:t>comportament care să se armonizeze cu mediul si ca activitatile contribuie la eficientizarea consumului de resurse</a:t>
            </a:r>
          </a:p>
          <a:p>
            <a:pPr marL="0" indent="0" algn="just" hangingPunct="0">
              <a:lnSpc>
                <a:spcPct val="107000"/>
              </a:lnSpc>
              <a:spcBef>
                <a:spcPts val="0"/>
              </a:spcBef>
              <a:spcAft>
                <a:spcPts val="800"/>
              </a:spcAft>
              <a:buNone/>
              <a:defRPr sz="1800" b="0" i="0" u="none" strike="noStrike" kern="0" cap="none" spc="0" baseline="0">
                <a:solidFill>
                  <a:srgbClr val="000000"/>
                </a:solidFill>
                <a:uFillTx/>
              </a:defRPr>
            </a:pPr>
            <a:r>
              <a:rPr lang="ro-RO" sz="2000" dirty="0">
                <a:solidFill>
                  <a:srgbClr val="000000"/>
                </a:solidFill>
                <a:effectLst>
                  <a:outerShdw dist="38096" dir="2700000">
                    <a:srgbClr val="C0C0C0"/>
                  </a:outerShdw>
                </a:effectLst>
                <a:latin typeface="Tahoma" pitchFamily="34"/>
                <a:cs typeface="Tahoma" pitchFamily="34"/>
              </a:rPr>
              <a:t>      </a:t>
            </a:r>
          </a:p>
          <a:p>
            <a:pPr marL="0" indent="0" algn="just" hangingPunct="0">
              <a:lnSpc>
                <a:spcPct val="107000"/>
              </a:lnSpc>
              <a:spcBef>
                <a:spcPts val="0"/>
              </a:spcBef>
              <a:spcAft>
                <a:spcPts val="800"/>
              </a:spcAft>
              <a:buNone/>
              <a:defRPr sz="1800" b="0" i="0" u="none" strike="noStrike" kern="0" cap="none" spc="0" baseline="0">
                <a:solidFill>
                  <a:srgbClr val="000000"/>
                </a:solidFill>
                <a:uFillTx/>
              </a:defRPr>
            </a:pPr>
            <a:r>
              <a:rPr lang="ro-RO" sz="2000" dirty="0">
                <a:solidFill>
                  <a:srgbClr val="000000"/>
                </a:solidFill>
                <a:effectLst>
                  <a:outerShdw dist="38096" dir="2700000">
                    <a:srgbClr val="C0C0C0"/>
                  </a:outerShdw>
                </a:effectLst>
                <a:latin typeface="Tahoma" pitchFamily="34"/>
                <a:cs typeface="Tahoma" pitchFamily="34"/>
              </a:rPr>
              <a:t>			</a:t>
            </a:r>
            <a:endParaRPr lang="ro-RO" sz="2000" dirty="0">
              <a:solidFill>
                <a:srgbClr val="000000"/>
              </a:solidFill>
              <a:latin typeface="Calibri" pitchFamily="34"/>
              <a:ea typeface="Calibri" pitchFamily="34"/>
              <a:cs typeface="Times New Roman" pitchFamily="18"/>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2996951"/>
            <a:ext cx="2800350" cy="1628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5691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TotalTime>
  <Words>901</Words>
  <Application>Microsoft Office PowerPoint</Application>
  <PresentationFormat>Expunere pe ecran (4:3)</PresentationFormat>
  <Paragraphs>71</Paragraphs>
  <Slides>12</Slides>
  <Notes>0</Notes>
  <HiddenSlides>0</HiddenSlides>
  <MMClips>0</MMClips>
  <ScaleCrop>false</ScaleCrop>
  <HeadingPairs>
    <vt:vector size="6" baseType="variant">
      <vt:variant>
        <vt:lpstr>Fonturi utilizate</vt:lpstr>
      </vt:variant>
      <vt:variant>
        <vt:i4>4</vt:i4>
      </vt:variant>
      <vt:variant>
        <vt:lpstr>Temă</vt:lpstr>
      </vt:variant>
      <vt:variant>
        <vt:i4>1</vt:i4>
      </vt:variant>
      <vt:variant>
        <vt:lpstr>Titluri diapozitive</vt:lpstr>
      </vt:variant>
      <vt:variant>
        <vt:i4>12</vt:i4>
      </vt:variant>
    </vt:vector>
  </HeadingPairs>
  <TitlesOfParts>
    <vt:vector size="17" baseType="lpstr">
      <vt:lpstr>Arial</vt:lpstr>
      <vt:lpstr>Calibri</vt:lpstr>
      <vt:lpstr>Tahoma</vt:lpstr>
      <vt:lpstr>Wingdings</vt:lpstr>
      <vt:lpstr>Office Theme</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lpstr>Prezentare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Viitor PLUS - antreprenori pentru dezvoltare! Cod proiect 105717</dc:title>
  <dc:creator>Arhivare</dc:creator>
  <cp:lastModifiedBy>Cătălin MOISĂ</cp:lastModifiedBy>
  <cp:revision>108</cp:revision>
  <dcterms:created xsi:type="dcterms:W3CDTF">2017-11-28T11:34:28Z</dcterms:created>
  <dcterms:modified xsi:type="dcterms:W3CDTF">2025-03-31T07:01:58Z</dcterms:modified>
</cp:coreProperties>
</file>