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4" r:id="rId3"/>
    <p:sldId id="275" r:id="rId4"/>
    <p:sldId id="276" r:id="rId5"/>
    <p:sldId id="277" r:id="rId6"/>
    <p:sldId id="279" r:id="rId7"/>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638"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ro-RO"/>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341612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92433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ro-RO"/>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1548990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717473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ro-RO"/>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ro-RO"/>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9286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ro-RO"/>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302764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ro-RO"/>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71864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ro-RO"/>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00278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ro-RO"/>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841626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982302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ro-RO"/>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753890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555407" y="255502"/>
            <a:ext cx="7961178" cy="1157274"/>
            <a:chOff x="555407" y="255502"/>
            <a:chExt cx="7961178" cy="1157274"/>
          </a:xfrm>
        </p:grpSpPr>
        <p:pic>
          <p:nvPicPr>
            <p:cNvPr id="8" name="Picture 7"/>
            <p:cNvPicPr/>
            <p:nvPr userDrawn="1"/>
          </p:nvPicPr>
          <p:blipFill>
            <a:blip r:embed="rId13" cstate="print">
              <a:extLst>
                <a:ext uri="{28A0092B-C50C-407E-A947-70E740481C1C}">
                  <a14:useLocalDpi xmlns:a14="http://schemas.microsoft.com/office/drawing/2010/main" val="0"/>
                </a:ext>
              </a:extLst>
            </a:blip>
            <a:stretch>
              <a:fillRect/>
            </a:stretch>
          </p:blipFill>
          <p:spPr>
            <a:xfrm>
              <a:off x="555407" y="269141"/>
              <a:ext cx="1424305" cy="1143635"/>
            </a:xfrm>
            <a:prstGeom prst="rect">
              <a:avLst/>
            </a:prstGeom>
          </p:spPr>
        </p:pic>
        <p:pic>
          <p:nvPicPr>
            <p:cNvPr id="9" name="Picture 8"/>
            <p:cNvPicPr/>
            <p:nvPr userDrawn="1"/>
          </p:nvPicPr>
          <p:blipFill>
            <a:blip r:embed="rId14" cstate="print">
              <a:extLst>
                <a:ext uri="{28A0092B-C50C-407E-A947-70E740481C1C}">
                  <a14:useLocalDpi xmlns:a14="http://schemas.microsoft.com/office/drawing/2010/main" val="0"/>
                </a:ext>
              </a:extLst>
            </a:blip>
            <a:stretch>
              <a:fillRect/>
            </a:stretch>
          </p:blipFill>
          <p:spPr>
            <a:xfrm>
              <a:off x="3996064" y="305877"/>
              <a:ext cx="1152000" cy="1034891"/>
            </a:xfrm>
            <a:prstGeom prst="rect">
              <a:avLst/>
            </a:prstGeom>
          </p:spPr>
        </p:pic>
        <p:pic>
          <p:nvPicPr>
            <p:cNvPr id="10" name="Picture 9"/>
            <p:cNvPicPr/>
            <p:nvPr userDrawn="1"/>
          </p:nvPicPr>
          <p:blipFill>
            <a:blip r:embed="rId15" cstate="print">
              <a:extLst>
                <a:ext uri="{28A0092B-C50C-407E-A947-70E740481C1C}">
                  <a14:useLocalDpi xmlns:a14="http://schemas.microsoft.com/office/drawing/2010/main" val="0"/>
                </a:ext>
              </a:extLst>
            </a:blip>
            <a:stretch>
              <a:fillRect/>
            </a:stretch>
          </p:blipFill>
          <p:spPr>
            <a:xfrm>
              <a:off x="7236296" y="255502"/>
              <a:ext cx="1280289" cy="1085266"/>
            </a:xfrm>
            <a:prstGeom prst="rect">
              <a:avLst/>
            </a:prstGeom>
          </p:spPr>
        </p:pic>
      </p:grpSp>
    </p:spTree>
    <p:extLst>
      <p:ext uri="{BB962C8B-B14F-4D97-AF65-F5344CB8AC3E}">
        <p14:creationId xmlns:p14="http://schemas.microsoft.com/office/powerpoint/2010/main" val="387156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0"/>
          <p:cNvSpPr txBox="1"/>
          <p:nvPr/>
        </p:nvSpPr>
        <p:spPr>
          <a:xfrm>
            <a:off x="2567512" y="1988840"/>
            <a:ext cx="5676896" cy="647696"/>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o-RO" sz="3600" b="0" i="0" u="none" strike="noStrike" kern="1200" cap="none" spc="0" baseline="0" dirty="0">
                <a:effectLst>
                  <a:outerShdw dist="38096" dir="2700000">
                    <a:srgbClr val="000000"/>
                  </a:outerShdw>
                </a:effectLst>
                <a:uFillTx/>
                <a:latin typeface="Calibri"/>
              </a:rPr>
              <a:t>INOVAREA SOCIALA</a:t>
            </a:r>
          </a:p>
        </p:txBody>
      </p:sp>
      <p:sp>
        <p:nvSpPr>
          <p:cNvPr id="2" name="AutoShape 4" descr="Imagini pentru egalite chance imag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o-RO"/>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8" y="2798043"/>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7181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1496356"/>
            <a:ext cx="7920880" cy="3671518"/>
          </a:xfrm>
          <a:prstGeom prst="rect">
            <a:avLst/>
          </a:prstGeom>
        </p:spPr>
        <p:txBody>
          <a:bodyPr wrap="square">
            <a:spAutoFit/>
          </a:bodyPr>
          <a:lstStyle/>
          <a:p>
            <a:pPr indent="449580" algn="just">
              <a:lnSpc>
                <a:spcPct val="107000"/>
              </a:lnSpc>
              <a:spcAft>
                <a:spcPts val="800"/>
              </a:spcAft>
            </a:pPr>
            <a:r>
              <a:rPr lang="ro-RO" b="1" dirty="0"/>
              <a:t>Rolul inovarii sociale </a:t>
            </a:r>
            <a:r>
              <a:rPr lang="ro-RO" dirty="0"/>
              <a:t>– de rezolvare a problemelor</a:t>
            </a:r>
            <a:r>
              <a:rPr lang="ro-RO" dirty="0">
                <a:ea typeface="Calibri" panose="020F0502020204030204" pitchFamily="34" charset="0"/>
                <a:cs typeface="Times New Roman" panose="02020603050405020304" pitchFamily="18" charset="0"/>
              </a:rPr>
              <a:t> cu care se confruntă anumite comunități și societatea în ansamblul său.</a:t>
            </a:r>
            <a:endParaRPr lang="ro-RO" dirty="0"/>
          </a:p>
          <a:p>
            <a:pPr indent="449580" algn="just">
              <a:lnSpc>
                <a:spcPct val="107000"/>
              </a:lnSpc>
              <a:spcAft>
                <a:spcPts val="800"/>
              </a:spcAft>
            </a:pPr>
            <a:r>
              <a:rPr lang="ro-RO" dirty="0"/>
              <a:t>UE identifică </a:t>
            </a:r>
            <a:r>
              <a:rPr lang="ro-RO" b="1" dirty="0"/>
              <a:t>inovarea socială </a:t>
            </a:r>
            <a:r>
              <a:rPr lang="ro-RO" dirty="0"/>
              <a:t>ca un </a:t>
            </a:r>
            <a:r>
              <a:rPr lang="ro-RO" b="1" dirty="0"/>
              <a:t>instrument</a:t>
            </a:r>
            <a:r>
              <a:rPr lang="ro-RO" dirty="0"/>
              <a:t> puternic pentru a soluționa problemele sociale generate de:</a:t>
            </a:r>
          </a:p>
          <a:p>
            <a:pPr marL="342900" indent="-342900" algn="just">
              <a:lnSpc>
                <a:spcPct val="107000"/>
              </a:lnSpc>
              <a:spcAft>
                <a:spcPts val="800"/>
              </a:spcAft>
              <a:buFont typeface="Wingdings" panose="05000000000000000000" pitchFamily="2" charset="2"/>
              <a:buChar char="v"/>
            </a:pPr>
            <a:r>
              <a:rPr lang="ro-RO" dirty="0"/>
              <a:t> îmbătrânirea populației</a:t>
            </a:r>
          </a:p>
          <a:p>
            <a:pPr marL="342900" indent="-342900" algn="just">
              <a:lnSpc>
                <a:spcPct val="107000"/>
              </a:lnSpc>
              <a:spcAft>
                <a:spcPts val="800"/>
              </a:spcAft>
              <a:buFont typeface="Wingdings" panose="05000000000000000000" pitchFamily="2" charset="2"/>
              <a:buChar char="v"/>
            </a:pPr>
            <a:r>
              <a:rPr lang="ro-RO" dirty="0"/>
              <a:t> sărăcie</a:t>
            </a:r>
          </a:p>
          <a:p>
            <a:pPr marL="342900" indent="-342900" algn="just">
              <a:lnSpc>
                <a:spcPct val="107000"/>
              </a:lnSpc>
              <a:spcAft>
                <a:spcPts val="800"/>
              </a:spcAft>
              <a:buFont typeface="Wingdings" panose="05000000000000000000" pitchFamily="2" charset="2"/>
              <a:buChar char="v"/>
            </a:pPr>
            <a:r>
              <a:rPr lang="ro-RO" dirty="0"/>
              <a:t>șomaj</a:t>
            </a:r>
          </a:p>
          <a:p>
            <a:pPr marL="342900" indent="-342900" algn="just">
              <a:lnSpc>
                <a:spcPct val="107000"/>
              </a:lnSpc>
              <a:spcAft>
                <a:spcPts val="800"/>
              </a:spcAft>
              <a:buFont typeface="Wingdings" panose="05000000000000000000" pitchFamily="2" charset="2"/>
              <a:buChar char="v"/>
            </a:pPr>
            <a:r>
              <a:rPr lang="ro-RO" dirty="0"/>
              <a:t>noile modele de organizare a muncii și noile stiluri de viață </a:t>
            </a:r>
          </a:p>
          <a:p>
            <a:pPr marL="342900" indent="-342900" algn="just">
              <a:lnSpc>
                <a:spcPct val="107000"/>
              </a:lnSpc>
              <a:spcAft>
                <a:spcPts val="800"/>
              </a:spcAft>
              <a:buFont typeface="Wingdings" panose="05000000000000000000" pitchFamily="2" charset="2"/>
              <a:buChar char="v"/>
            </a:pPr>
            <a:r>
              <a:rPr lang="ro-RO" dirty="0"/>
              <a:t>pentru a răspunde așteptărilor cetățenilor în ceea ce privește justiția socială, educația și asistența medicală. </a:t>
            </a:r>
          </a:p>
        </p:txBody>
      </p:sp>
    </p:spTree>
    <p:extLst>
      <p:ext uri="{BB962C8B-B14F-4D97-AF65-F5344CB8AC3E}">
        <p14:creationId xmlns:p14="http://schemas.microsoft.com/office/powerpoint/2010/main" val="1860353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449580" algn="just">
              <a:lnSpc>
                <a:spcPct val="107000"/>
              </a:lnSpc>
              <a:spcAft>
                <a:spcPts val="800"/>
              </a:spcAft>
            </a:pPr>
            <a:r>
              <a:rPr lang="ro-RO" sz="2000" dirty="0"/>
              <a:t>In Romania, se incurajeaza crearea unui </a:t>
            </a:r>
            <a:r>
              <a:rPr lang="ro-RO" sz="2000" dirty="0">
                <a:ea typeface="Calibri" panose="020F0502020204030204" pitchFamily="34" charset="0"/>
                <a:cs typeface="Times New Roman" panose="02020603050405020304" pitchFamily="18" charset="0"/>
              </a:rPr>
              <a:t>ecosistem de inovare prin parteneriate de tip public-privat şi public-public.</a:t>
            </a:r>
            <a:endParaRPr lang="en-US" sz="2000" dirty="0">
              <a:ea typeface="Calibri" panose="020F0502020204030204" pitchFamily="34" charset="0"/>
              <a:cs typeface="Times New Roman" panose="02020603050405020304" pitchFamily="18" charset="0"/>
            </a:endParaRPr>
          </a:p>
          <a:p>
            <a:pPr indent="449580" algn="just">
              <a:lnSpc>
                <a:spcPct val="107000"/>
              </a:lnSpc>
              <a:spcAft>
                <a:spcPts val="800"/>
              </a:spcAft>
            </a:pPr>
            <a:r>
              <a:rPr lang="ro-RO" sz="2000" dirty="0"/>
              <a:t>Unul din obiective generale ale </a:t>
            </a:r>
            <a:r>
              <a:rPr lang="it-IT" sz="2000" dirty="0"/>
              <a:t>Strategiei naţionale de cercetare, dezvoltare şi inovare 2014</a:t>
            </a:r>
            <a:r>
              <a:rPr lang="ro-RO" sz="2000" dirty="0"/>
              <a:t> </a:t>
            </a:r>
            <a:r>
              <a:rPr lang="it-IT" sz="2000" dirty="0"/>
              <a:t>- 2020 </a:t>
            </a:r>
            <a:r>
              <a:rPr lang="ro-RO" sz="2000" dirty="0"/>
              <a:t>este creşterea competitivităţii economiei româneşti prin inovare. </a:t>
            </a:r>
            <a:endParaRPr lang="en-US" sz="2000" dirty="0"/>
          </a:p>
          <a:p>
            <a:pPr indent="449580" algn="just">
              <a:lnSpc>
                <a:spcPct val="107000"/>
              </a:lnSpc>
              <a:spcAft>
                <a:spcPts val="800"/>
              </a:spcAft>
            </a:pPr>
            <a:r>
              <a:rPr lang="ro-RO" sz="2000" dirty="0"/>
              <a:t>Aceasta presupune dezvoltarea capacităţii firmelor de a absorbi tehnologie de ultimă generaţie, de a adapta aceste tehnologii la nevoile pieţelor deservite şi de a dezvolta, la rândul lor, tehnologii sau servicii care să le permită progresul pe lanţurile de valoare.</a:t>
            </a:r>
          </a:p>
          <a:p>
            <a:endParaRPr lang="ro-RO" sz="2000" dirty="0"/>
          </a:p>
        </p:txBody>
      </p:sp>
    </p:spTree>
    <p:extLst>
      <p:ext uri="{BB962C8B-B14F-4D97-AF65-F5344CB8AC3E}">
        <p14:creationId xmlns:p14="http://schemas.microsoft.com/office/powerpoint/2010/main" val="2706020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449580" algn="just">
              <a:lnSpc>
                <a:spcPct val="107000"/>
              </a:lnSpc>
              <a:spcAft>
                <a:spcPts val="800"/>
              </a:spcAft>
            </a:pPr>
            <a:r>
              <a:rPr lang="ro-RO" sz="2000" dirty="0">
                <a:ea typeface="Calibri" panose="020F0502020204030204" pitchFamily="34" charset="0"/>
                <a:cs typeface="Times New Roman" panose="02020603050405020304" pitchFamily="18" charset="0"/>
              </a:rPr>
              <a:t>POCU promoveaza inovarea socială</a:t>
            </a:r>
            <a:endParaRPr lang="en-US" sz="2000" dirty="0">
              <a:ea typeface="Calibri" panose="020F0502020204030204" pitchFamily="34" charset="0"/>
              <a:cs typeface="Times New Roman" panose="02020603050405020304" pitchFamily="18" charset="0"/>
            </a:endParaRPr>
          </a:p>
          <a:p>
            <a:pPr indent="449580" algn="just">
              <a:lnSpc>
                <a:spcPct val="107000"/>
              </a:lnSpc>
              <a:spcAft>
                <a:spcPts val="800"/>
              </a:spcAft>
            </a:pPr>
            <a:r>
              <a:rPr lang="ro-RO" sz="2000" dirty="0"/>
              <a:t>Inovarea sociala este definită ca acea inovare care </a:t>
            </a:r>
            <a:r>
              <a:rPr lang="ro-RO" sz="2000" b="1" dirty="0"/>
              <a:t>are un caracter social atât din punctul de vedere al scopurilor urmărite, cât și al mijloacelor folosite</a:t>
            </a:r>
            <a:r>
              <a:rPr lang="ro-RO" sz="2000" dirty="0"/>
              <a:t>, în special cea referitoare la dezvoltarea și aplicarea de noi idei (privind produse, servicii și modele) care răspund unor nevoi sociale și, în același timp creează noi relații sau colaborări sociale, fiind benefice pentru societate și stimulând capacitatea de a acționa a societății.</a:t>
            </a:r>
          </a:p>
          <a:p>
            <a:endParaRPr lang="ro-RO" sz="2000" dirty="0"/>
          </a:p>
        </p:txBody>
      </p:sp>
    </p:spTree>
    <p:extLst>
      <p:ext uri="{BB962C8B-B14F-4D97-AF65-F5344CB8AC3E}">
        <p14:creationId xmlns:p14="http://schemas.microsoft.com/office/powerpoint/2010/main" val="27475400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67333"/>
            <a:ext cx="8229600" cy="4525963"/>
          </a:xfrm>
        </p:spPr>
        <p:txBody>
          <a:bodyPr/>
          <a:lstStyle/>
          <a:p>
            <a:pPr algn="just"/>
            <a:r>
              <a:rPr lang="ro-RO" sz="2000" dirty="0"/>
              <a:t>Planul de afaceri ar trebui să susțină acțiuni destinate să accelereze inovarea socială ca răspuns la nevoile sociale care nu sunt satisfăcute sau care sunt satisfăcute insuficient, în ceea ce privește:</a:t>
            </a:r>
          </a:p>
          <a:p>
            <a:pPr marL="685800" lvl="1" algn="just">
              <a:buFont typeface="Wingdings" panose="05000000000000000000" pitchFamily="2" charset="2"/>
              <a:buChar char="v"/>
            </a:pPr>
            <a:r>
              <a:rPr lang="vi-VN" sz="1600" dirty="0"/>
              <a:t>metode inovatoare de implicare activă a membrilor comunității în operațiunile sprijinite, inclusiv pentru depășirea barierelor de ordin moral sau care țin de cutumele din societate/ etnice; </a:t>
            </a:r>
          </a:p>
          <a:p>
            <a:pPr marL="685800" lvl="1" algn="just">
              <a:buFont typeface="Wingdings" panose="05000000000000000000" pitchFamily="2" charset="2"/>
              <a:buChar char="v"/>
            </a:pPr>
            <a:r>
              <a:rPr lang="vi-VN" sz="1600" dirty="0"/>
              <a:t>metode inovatoare de combatere a discriminării;</a:t>
            </a:r>
          </a:p>
        </p:txBody>
      </p:sp>
    </p:spTree>
    <p:extLst>
      <p:ext uri="{BB962C8B-B14F-4D97-AF65-F5344CB8AC3E}">
        <p14:creationId xmlns:p14="http://schemas.microsoft.com/office/powerpoint/2010/main" val="1745781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5266928" cy="4525963"/>
          </a:xfrm>
        </p:spPr>
        <p:txBody>
          <a:bodyPr/>
          <a:lstStyle/>
          <a:p>
            <a:pPr marL="0" indent="0">
              <a:buNone/>
            </a:pPr>
            <a:endParaRPr lang="vi-VN" sz="1600" dirty="0"/>
          </a:p>
          <a:p>
            <a:pPr marL="685800" lvl="1" algn="just">
              <a:buFont typeface="Wingdings" panose="05000000000000000000" pitchFamily="2" charset="2"/>
              <a:buChar char="v"/>
            </a:pPr>
            <a:r>
              <a:rPr lang="vi-VN" sz="1600" dirty="0"/>
              <a:t>valorificarea oportunităților locale în identificarea soluțiilor propuse; </a:t>
            </a:r>
          </a:p>
          <a:p>
            <a:pPr marL="685800" lvl="1" algn="just">
              <a:buFont typeface="Wingdings" panose="05000000000000000000" pitchFamily="2" charset="2"/>
              <a:buChar char="v"/>
            </a:pPr>
            <a:r>
              <a:rPr lang="vi-VN" sz="1600" dirty="0"/>
              <a:t>activități și inițiative care vizează promovarea egalității de șanse, nediscriminarea etc.</a:t>
            </a:r>
          </a:p>
          <a:p>
            <a:pPr marL="685800" lvl="1" algn="just">
              <a:buFont typeface="Wingdings" panose="05000000000000000000" pitchFamily="2" charset="2"/>
              <a:buChar char="v"/>
            </a:pPr>
            <a:r>
              <a:rPr lang="vi-VN" sz="1600" dirty="0"/>
              <a:t>aplicarea de mecanisme de preluare de către agenţii economici a unor servicii publice, prin intermediul unor activităţi comerciale vizând servicii sociale, culturale, de mediu etc. (de ex., alpinism utilitar, peisagistică, îngrijire bătrâni, livrarea la domiciliu de alimente sau alte consumabile etc.);</a:t>
            </a:r>
          </a:p>
          <a:p>
            <a:pPr marL="685800" lvl="1" algn="just">
              <a:buFont typeface="Wingdings" panose="05000000000000000000" pitchFamily="2" charset="2"/>
              <a:buChar char="v"/>
            </a:pPr>
            <a:r>
              <a:rPr lang="vi-VN" sz="1600" dirty="0"/>
              <a:t>dezvoltarea de cooperative pentru livrarea unor servicii necesare în comunitate.</a:t>
            </a:r>
          </a:p>
          <a:p>
            <a:endParaRPr lang="ro-RO" sz="20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204864"/>
            <a:ext cx="2648570" cy="2304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99292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551</TotalTime>
  <Words>390</Words>
  <Application>Microsoft Office PowerPoint</Application>
  <PresentationFormat>Expunere pe ecran (4:3)</PresentationFormat>
  <Paragraphs>21</Paragraphs>
  <Slides>6</Slides>
  <Notes>0</Notes>
  <HiddenSlides>0</HiddenSlides>
  <MMClips>0</MMClips>
  <ScaleCrop>false</ScaleCrop>
  <HeadingPairs>
    <vt:vector size="6" baseType="variant">
      <vt:variant>
        <vt:lpstr>Fonturi utilizate</vt:lpstr>
      </vt:variant>
      <vt:variant>
        <vt:i4>3</vt:i4>
      </vt:variant>
      <vt:variant>
        <vt:lpstr>Temă</vt:lpstr>
      </vt:variant>
      <vt:variant>
        <vt:i4>1</vt:i4>
      </vt:variant>
      <vt:variant>
        <vt:lpstr>Titluri diapozitive</vt:lpstr>
      </vt:variant>
      <vt:variant>
        <vt:i4>6</vt:i4>
      </vt:variant>
    </vt:vector>
  </HeadingPairs>
  <TitlesOfParts>
    <vt:vector size="10" baseType="lpstr">
      <vt:lpstr>Arial</vt:lpstr>
      <vt:lpstr>Calibri</vt:lpstr>
      <vt:lpstr>Wingdings</vt:lpstr>
      <vt:lpstr>Office Theme</vt:lpstr>
      <vt:lpstr>Prezentare PowerPoint</vt:lpstr>
      <vt:lpstr>Prezentare PowerPoint</vt:lpstr>
      <vt:lpstr>Prezentare PowerPoint</vt:lpstr>
      <vt:lpstr>Prezentare PowerPoint</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Viitor PLUS - antreprenori pentru dezvoltare! Cod proiect 105717</dc:title>
  <dc:creator>Arhivare</dc:creator>
  <cp:lastModifiedBy>Cătălin MOISĂ</cp:lastModifiedBy>
  <cp:revision>152</cp:revision>
  <dcterms:created xsi:type="dcterms:W3CDTF">2017-11-28T11:34:28Z</dcterms:created>
  <dcterms:modified xsi:type="dcterms:W3CDTF">2025-03-31T07:04:00Z</dcterms:modified>
</cp:coreProperties>
</file>