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74" r:id="rId3"/>
    <p:sldId id="272" r:id="rId4"/>
    <p:sldId id="275" r:id="rId5"/>
    <p:sldId id="276" r:id="rId6"/>
    <p:sldId id="278" r:id="rId7"/>
    <p:sldId id="279" r:id="rId8"/>
    <p:sldId id="280" r:id="rId9"/>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638" y="4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ro-RO"/>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ro-RO"/>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341612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ro-RO"/>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292433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ro-RO"/>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1548990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ro-RO"/>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ro-RO"/>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2717473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ro-RO"/>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ro-RO"/>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9286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ro-RO"/>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ro-RO"/>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2302764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ro-RO"/>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718648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ro-RO"/>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ro-RO"/>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200278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ro-RO"/>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ro-RO"/>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841626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ro-RO"/>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9823023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ro-RO"/>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753890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userDrawn="1"/>
        </p:nvGrpSpPr>
        <p:grpSpPr>
          <a:xfrm>
            <a:off x="555407" y="255502"/>
            <a:ext cx="7961178" cy="1157274"/>
            <a:chOff x="555407" y="255502"/>
            <a:chExt cx="7961178" cy="1157274"/>
          </a:xfrm>
        </p:grpSpPr>
        <p:pic>
          <p:nvPicPr>
            <p:cNvPr id="8" name="Picture 7"/>
            <p:cNvPicPr/>
            <p:nvPr userDrawn="1"/>
          </p:nvPicPr>
          <p:blipFill>
            <a:blip r:embed="rId13" cstate="print">
              <a:extLst>
                <a:ext uri="{28A0092B-C50C-407E-A947-70E740481C1C}">
                  <a14:useLocalDpi xmlns:a14="http://schemas.microsoft.com/office/drawing/2010/main" val="0"/>
                </a:ext>
              </a:extLst>
            </a:blip>
            <a:stretch>
              <a:fillRect/>
            </a:stretch>
          </p:blipFill>
          <p:spPr>
            <a:xfrm>
              <a:off x="555407" y="269141"/>
              <a:ext cx="1424305" cy="1143635"/>
            </a:xfrm>
            <a:prstGeom prst="rect">
              <a:avLst/>
            </a:prstGeom>
          </p:spPr>
        </p:pic>
        <p:pic>
          <p:nvPicPr>
            <p:cNvPr id="9" name="Picture 8"/>
            <p:cNvPicPr/>
            <p:nvPr userDrawn="1"/>
          </p:nvPicPr>
          <p:blipFill>
            <a:blip r:embed="rId14" cstate="print">
              <a:extLst>
                <a:ext uri="{28A0092B-C50C-407E-A947-70E740481C1C}">
                  <a14:useLocalDpi xmlns:a14="http://schemas.microsoft.com/office/drawing/2010/main" val="0"/>
                </a:ext>
              </a:extLst>
            </a:blip>
            <a:stretch>
              <a:fillRect/>
            </a:stretch>
          </p:blipFill>
          <p:spPr>
            <a:xfrm>
              <a:off x="3996064" y="305877"/>
              <a:ext cx="1152000" cy="1034891"/>
            </a:xfrm>
            <a:prstGeom prst="rect">
              <a:avLst/>
            </a:prstGeom>
          </p:spPr>
        </p:pic>
        <p:pic>
          <p:nvPicPr>
            <p:cNvPr id="10" name="Picture 9"/>
            <p:cNvPicPr/>
            <p:nvPr userDrawn="1"/>
          </p:nvPicPr>
          <p:blipFill>
            <a:blip r:embed="rId15" cstate="print">
              <a:extLst>
                <a:ext uri="{28A0092B-C50C-407E-A947-70E740481C1C}">
                  <a14:useLocalDpi xmlns:a14="http://schemas.microsoft.com/office/drawing/2010/main" val="0"/>
                </a:ext>
              </a:extLst>
            </a:blip>
            <a:stretch>
              <a:fillRect/>
            </a:stretch>
          </p:blipFill>
          <p:spPr>
            <a:xfrm>
              <a:off x="7236296" y="255502"/>
              <a:ext cx="1280289" cy="1085266"/>
            </a:xfrm>
            <a:prstGeom prst="rect">
              <a:avLst/>
            </a:prstGeom>
          </p:spPr>
        </p:pic>
      </p:grpSp>
    </p:spTree>
    <p:extLst>
      <p:ext uri="{BB962C8B-B14F-4D97-AF65-F5344CB8AC3E}">
        <p14:creationId xmlns:p14="http://schemas.microsoft.com/office/powerpoint/2010/main" val="3871561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0"/>
          <p:cNvSpPr txBox="1"/>
          <p:nvPr/>
        </p:nvSpPr>
        <p:spPr>
          <a:xfrm>
            <a:off x="2051720" y="2204864"/>
            <a:ext cx="5676896" cy="647696"/>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o-RO" sz="3600" b="0" i="0" u="none" strike="noStrike" kern="1200" cap="none" spc="0" baseline="0" dirty="0">
                <a:effectLst>
                  <a:outerShdw dist="38096" dir="2700000">
                    <a:srgbClr val="000000"/>
                  </a:outerShdw>
                </a:effectLst>
                <a:uFillTx/>
                <a:latin typeface="Calibri"/>
              </a:rPr>
              <a:t>EGALITATEA DE SANSE</a:t>
            </a:r>
          </a:p>
        </p:txBody>
      </p:sp>
      <p:sp>
        <p:nvSpPr>
          <p:cNvPr id="2" name="AutoShape 4" descr="Imagini pentru egalite chance imag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o-RO"/>
          </a:p>
        </p:txBody>
      </p:sp>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3250679"/>
            <a:ext cx="2695575" cy="1114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67181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234520" y="1700808"/>
            <a:ext cx="6505832" cy="3435585"/>
            <a:chOff x="533400" y="1877820"/>
            <a:chExt cx="6505832" cy="3435585"/>
          </a:xfrm>
        </p:grpSpPr>
        <p:sp>
          <p:nvSpPr>
            <p:cNvPr id="6" name="Rounded Rectangle 5"/>
            <p:cNvSpPr/>
            <p:nvPr/>
          </p:nvSpPr>
          <p:spPr>
            <a:xfrm>
              <a:off x="2213918" y="1877820"/>
              <a:ext cx="3185985" cy="10383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3200" b="1" dirty="0"/>
                <a:t>Principii de bază</a:t>
              </a:r>
            </a:p>
          </p:txBody>
        </p:sp>
        <p:cxnSp>
          <p:nvCxnSpPr>
            <p:cNvPr id="7" name="Straight Connector 6"/>
            <p:cNvCxnSpPr>
              <a:stCxn id="6" idx="2"/>
            </p:cNvCxnSpPr>
            <p:nvPr/>
          </p:nvCxnSpPr>
          <p:spPr>
            <a:xfrm>
              <a:off x="3806911" y="2916195"/>
              <a:ext cx="0" cy="605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2421924" y="3509319"/>
              <a:ext cx="2977979" cy="12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2421924" y="3509319"/>
              <a:ext cx="0" cy="38305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Rounded Rectangle 9"/>
            <p:cNvSpPr/>
            <p:nvPr/>
          </p:nvSpPr>
          <p:spPr>
            <a:xfrm>
              <a:off x="533400" y="3892378"/>
              <a:ext cx="3379572" cy="142102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o-RO" sz="2000" b="1" dirty="0"/>
                <a:t>egalitatea de șanse și tratament între bărbați și femei (egalitatea de gen)</a:t>
              </a:r>
            </a:p>
          </p:txBody>
        </p:sp>
        <p:sp>
          <p:nvSpPr>
            <p:cNvPr id="11" name="Rounded Rectangle 10"/>
            <p:cNvSpPr/>
            <p:nvPr/>
          </p:nvSpPr>
          <p:spPr>
            <a:xfrm>
              <a:off x="3950042" y="3892377"/>
              <a:ext cx="3089190" cy="142102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o-RO" sz="2400" b="1" dirty="0"/>
                <a:t>nediscriminarea</a:t>
              </a:r>
            </a:p>
          </p:txBody>
        </p:sp>
      </p:grpSp>
      <p:cxnSp>
        <p:nvCxnSpPr>
          <p:cNvPr id="12" name="Straight Arrow Connector 11"/>
          <p:cNvCxnSpPr/>
          <p:nvPr/>
        </p:nvCxnSpPr>
        <p:spPr>
          <a:xfrm>
            <a:off x="5399903" y="3332307"/>
            <a:ext cx="0" cy="3707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0353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1539097"/>
            <a:ext cx="4959114" cy="369332"/>
          </a:xfrm>
          <a:prstGeom prst="rect">
            <a:avLst/>
          </a:prstGeom>
        </p:spPr>
        <p:txBody>
          <a:bodyPr wrap="none">
            <a:spAutoFit/>
          </a:bodyPr>
          <a:lstStyle/>
          <a:p>
            <a:pPr lvl="0"/>
            <a:r>
              <a:rPr lang="ro-RO" b="1" dirty="0"/>
              <a:t>CE ESTE EGALITATEA DE ȘANSE ŞI DE TRATAMENT?</a:t>
            </a:r>
            <a:endParaRPr lang="ro-RO" dirty="0"/>
          </a:p>
        </p:txBody>
      </p:sp>
      <p:sp>
        <p:nvSpPr>
          <p:cNvPr id="5" name="Rectangle 4"/>
          <p:cNvSpPr/>
          <p:nvPr/>
        </p:nvSpPr>
        <p:spPr>
          <a:xfrm>
            <a:off x="323528" y="2132856"/>
            <a:ext cx="9357541" cy="923330"/>
          </a:xfrm>
          <a:prstGeom prst="rect">
            <a:avLst/>
          </a:prstGeom>
        </p:spPr>
        <p:txBody>
          <a:bodyPr wrap="square">
            <a:spAutoFit/>
          </a:bodyPr>
          <a:lstStyle/>
          <a:p>
            <a:pPr lvl="0"/>
            <a:r>
              <a:rPr lang="ro-RO" b="1" i="1" dirty="0"/>
              <a:t>Egalitatea de șanse şi de tratament</a:t>
            </a:r>
            <a:r>
              <a:rPr lang="ro-RO" dirty="0"/>
              <a:t> are la bază asigurarea participării depline a fiecărei </a:t>
            </a:r>
            <a:endParaRPr lang="en-GB" dirty="0"/>
          </a:p>
          <a:p>
            <a:pPr lvl="0"/>
            <a:r>
              <a:rPr lang="ro-RO" dirty="0"/>
              <a:t>persoane la viața economică și socială, </a:t>
            </a:r>
            <a:r>
              <a:rPr lang="ro-RO" b="1" dirty="0">
                <a:solidFill>
                  <a:srgbClr val="003399"/>
                </a:solidFill>
              </a:rPr>
              <a:t>fără deosebire de origine etnică, sex, religie, vârstă, dizabilități sau orientare sexuală.</a:t>
            </a:r>
          </a:p>
        </p:txBody>
      </p:sp>
      <p:sp>
        <p:nvSpPr>
          <p:cNvPr id="6" name="Rectangle 5"/>
          <p:cNvSpPr/>
          <p:nvPr/>
        </p:nvSpPr>
        <p:spPr>
          <a:xfrm>
            <a:off x="395536" y="3356992"/>
            <a:ext cx="9123405" cy="923330"/>
          </a:xfrm>
          <a:prstGeom prst="rect">
            <a:avLst/>
          </a:prstGeom>
        </p:spPr>
        <p:txBody>
          <a:bodyPr wrap="square">
            <a:spAutoFit/>
          </a:bodyPr>
          <a:lstStyle/>
          <a:p>
            <a:pPr lvl="0"/>
            <a:r>
              <a:rPr lang="ro-RO" b="1" i="1" dirty="0"/>
              <a:t>Egalitatea de șanse și de tratament</a:t>
            </a:r>
            <a:r>
              <a:rPr lang="ro-RO" dirty="0"/>
              <a:t> reprezintă </a:t>
            </a:r>
            <a:r>
              <a:rPr lang="ro-RO" b="1" dirty="0">
                <a:solidFill>
                  <a:schemeClr val="accent6"/>
                </a:solidFill>
              </a:rPr>
              <a:t>un drept fundamental și o valoare de </a:t>
            </a:r>
            <a:endParaRPr lang="en-GB" b="1" dirty="0">
              <a:solidFill>
                <a:schemeClr val="accent6"/>
              </a:solidFill>
            </a:endParaRPr>
          </a:p>
          <a:p>
            <a:pPr lvl="0"/>
            <a:r>
              <a:rPr lang="ro-RO" b="1" dirty="0">
                <a:solidFill>
                  <a:schemeClr val="accent6"/>
                </a:solidFill>
              </a:rPr>
              <a:t>bază a Uniunii Europene</a:t>
            </a:r>
            <a:r>
              <a:rPr lang="ro-RO" dirty="0"/>
              <a:t>, stipulată în articolul 8 al Tratatului privind Funcționarea Uniunii Europene (versiunea consolidată).  </a:t>
            </a:r>
          </a:p>
        </p:txBody>
      </p:sp>
      <p:sp>
        <p:nvSpPr>
          <p:cNvPr id="7" name="Rectangle 6"/>
          <p:cNvSpPr/>
          <p:nvPr/>
        </p:nvSpPr>
        <p:spPr>
          <a:xfrm>
            <a:off x="395536" y="4581128"/>
            <a:ext cx="8863914" cy="646331"/>
          </a:xfrm>
          <a:prstGeom prst="rect">
            <a:avLst/>
          </a:prstGeom>
        </p:spPr>
        <p:txBody>
          <a:bodyPr wrap="square">
            <a:spAutoFit/>
          </a:bodyPr>
          <a:lstStyle/>
          <a:p>
            <a:pPr lvl="0"/>
            <a:r>
              <a:rPr lang="ro-RO" b="1" i="1" dirty="0"/>
              <a:t>Egalitatea de șanse</a:t>
            </a:r>
            <a:r>
              <a:rPr lang="ro-RO" b="1" dirty="0"/>
              <a:t> </a:t>
            </a:r>
            <a:r>
              <a:rPr lang="ro-RO" b="1" i="1" dirty="0"/>
              <a:t>și de tratament</a:t>
            </a:r>
            <a:r>
              <a:rPr lang="ro-RO" dirty="0"/>
              <a:t> reprezintă un </a:t>
            </a:r>
            <a:r>
              <a:rPr lang="ro-RO" b="1" dirty="0">
                <a:solidFill>
                  <a:srgbClr val="FF0000"/>
                </a:solidFill>
              </a:rPr>
              <a:t>deziderat al oricărei societăți moderne</a:t>
            </a:r>
            <a:r>
              <a:rPr lang="ro-RO" dirty="0"/>
              <a:t>, caracterizată de performanță, încredere între membri, coeziune socială.</a:t>
            </a:r>
          </a:p>
        </p:txBody>
      </p:sp>
    </p:spTree>
    <p:extLst>
      <p:ext uri="{BB962C8B-B14F-4D97-AF65-F5344CB8AC3E}">
        <p14:creationId xmlns:p14="http://schemas.microsoft.com/office/powerpoint/2010/main" val="254228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7550" y="2557463"/>
            <a:ext cx="2628900"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0574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9552" y="1508488"/>
            <a:ext cx="3445174" cy="461665"/>
          </a:xfrm>
          <a:prstGeom prst="rect">
            <a:avLst/>
          </a:prstGeom>
        </p:spPr>
        <p:txBody>
          <a:bodyPr wrap="none">
            <a:spAutoFit/>
          </a:bodyPr>
          <a:lstStyle/>
          <a:p>
            <a:r>
              <a:rPr lang="ro-RO" sz="2400" b="1" dirty="0"/>
              <a:t>CE ESTE DISCRIMINAREA?</a:t>
            </a:r>
            <a:endParaRPr lang="ro-RO" sz="2400" dirty="0"/>
          </a:p>
        </p:txBody>
      </p:sp>
      <p:sp>
        <p:nvSpPr>
          <p:cNvPr id="4" name="Rounded Rectangle 3"/>
          <p:cNvSpPr/>
          <p:nvPr/>
        </p:nvSpPr>
        <p:spPr>
          <a:xfrm>
            <a:off x="179512" y="2924944"/>
            <a:ext cx="4392488" cy="20435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o-RO" sz="1600" b="1" dirty="0">
                <a:solidFill>
                  <a:srgbClr val="FFFF00"/>
                </a:solidFill>
              </a:rPr>
              <a:t>pe bază de rasă, naţionalitate, etnie, limbă, religie, categorie socială, convingeri, sex, orientare sexuală, vârstă, handicap, boală cronică necontagioasă, infectare HIV, apartenenţă la o categorie defavorizată</a:t>
            </a:r>
            <a:endParaRPr lang="ro-RO" sz="1600" dirty="0">
              <a:solidFill>
                <a:srgbClr val="FFFF00"/>
              </a:solidFill>
            </a:endParaRPr>
          </a:p>
        </p:txBody>
      </p:sp>
      <p:sp>
        <p:nvSpPr>
          <p:cNvPr id="5" name="Rounded Rectangle 4"/>
          <p:cNvSpPr/>
          <p:nvPr/>
        </p:nvSpPr>
        <p:spPr>
          <a:xfrm>
            <a:off x="4644008" y="2952310"/>
            <a:ext cx="4355976" cy="20162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o-RO" sz="1600" dirty="0">
                <a:solidFill>
                  <a:schemeClr val="bg1"/>
                </a:solidFill>
              </a:rPr>
              <a:t>precum şi </a:t>
            </a:r>
            <a:r>
              <a:rPr lang="ro-RO" sz="1600" b="1" dirty="0">
                <a:solidFill>
                  <a:schemeClr val="bg1"/>
                </a:solidFill>
              </a:rPr>
              <a:t>orice alt criteriu care are ca scop sau efect restrângerea, înlăturarea recunoaşterii, folosinţei sau exercitării, în condiţii de egalitate, a drepturilor omului şi a libertăţilor fundamentale sau a drepturilor recunoscute de lege, în domeniul politic, economic, social şi cultural sau în orice alte domenii ale vieţii publice.</a:t>
            </a:r>
          </a:p>
        </p:txBody>
      </p:sp>
      <p:sp>
        <p:nvSpPr>
          <p:cNvPr id="6" name="Rectangle 5"/>
          <p:cNvSpPr/>
          <p:nvPr/>
        </p:nvSpPr>
        <p:spPr>
          <a:xfrm>
            <a:off x="539552" y="2253385"/>
            <a:ext cx="7401612" cy="461665"/>
          </a:xfrm>
          <a:prstGeom prst="rect">
            <a:avLst/>
          </a:prstGeom>
        </p:spPr>
        <p:txBody>
          <a:bodyPr wrap="square">
            <a:spAutoFit/>
          </a:bodyPr>
          <a:lstStyle/>
          <a:p>
            <a:pPr lvl="0"/>
            <a:r>
              <a:rPr lang="ro-RO" sz="2400" b="1" dirty="0">
                <a:solidFill>
                  <a:srgbClr val="FF0000"/>
                </a:solidFill>
              </a:rPr>
              <a:t>orice deosebire, excludere, restricţie sau preferinţă</a:t>
            </a:r>
            <a:endParaRPr lang="ro-RO" sz="2400" b="1" dirty="0">
              <a:solidFill>
                <a:srgbClr val="92D050"/>
              </a:solidFill>
            </a:endParaRPr>
          </a:p>
        </p:txBody>
      </p:sp>
    </p:spTree>
    <p:extLst>
      <p:ext uri="{BB962C8B-B14F-4D97-AF65-F5344CB8AC3E}">
        <p14:creationId xmlns:p14="http://schemas.microsoft.com/office/powerpoint/2010/main" val="1489766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0072" y="1484784"/>
            <a:ext cx="4330824" cy="4525963"/>
          </a:xfrm>
        </p:spPr>
        <p:txBody>
          <a:bodyPr/>
          <a:lstStyle/>
          <a:p>
            <a:r>
              <a:rPr lang="ro-RO" sz="1600" dirty="0"/>
              <a:t>Rasa</a:t>
            </a:r>
          </a:p>
          <a:p>
            <a:r>
              <a:rPr lang="ro-RO" sz="1600" dirty="0"/>
              <a:t>Nationalitate</a:t>
            </a:r>
            <a:r>
              <a:rPr lang="en-GB" sz="1600" dirty="0"/>
              <a:t>a</a:t>
            </a:r>
            <a:endParaRPr lang="ro-RO" sz="1600" dirty="0"/>
          </a:p>
          <a:p>
            <a:r>
              <a:rPr lang="ro-RO" sz="1600" dirty="0"/>
              <a:t>Etnia</a:t>
            </a:r>
          </a:p>
          <a:p>
            <a:r>
              <a:rPr lang="ro-RO" sz="1600" dirty="0"/>
              <a:t>Limba</a:t>
            </a:r>
          </a:p>
          <a:p>
            <a:r>
              <a:rPr lang="ro-RO" sz="1600" dirty="0"/>
              <a:t>Religia</a:t>
            </a:r>
          </a:p>
          <a:p>
            <a:r>
              <a:rPr lang="ro-RO" sz="1600" dirty="0"/>
              <a:t>Categoria sociala</a:t>
            </a:r>
          </a:p>
          <a:p>
            <a:r>
              <a:rPr lang="ro-RO" sz="1600" dirty="0"/>
              <a:t>Sexul</a:t>
            </a:r>
          </a:p>
          <a:p>
            <a:r>
              <a:rPr lang="ro-RO" sz="1600" dirty="0"/>
              <a:t>Orientarea sexuala</a:t>
            </a:r>
          </a:p>
          <a:p>
            <a:r>
              <a:rPr lang="ro-RO" sz="1600" dirty="0"/>
              <a:t>Varsta</a:t>
            </a:r>
          </a:p>
          <a:p>
            <a:r>
              <a:rPr lang="ro-RO" sz="1600" dirty="0"/>
              <a:t>Handicapul</a:t>
            </a:r>
          </a:p>
          <a:p>
            <a:r>
              <a:rPr lang="ro-RO" sz="1600" dirty="0"/>
              <a:t>Boala cronica necontagioasa</a:t>
            </a:r>
          </a:p>
          <a:p>
            <a:r>
              <a:rPr lang="ro-RO" sz="1600" dirty="0"/>
              <a:t>Infectarea HIV</a:t>
            </a:r>
          </a:p>
          <a:p>
            <a:r>
              <a:rPr lang="ro-RO" sz="1600" dirty="0"/>
              <a:t>Apartenenta la o categorie defavorizata</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056" y="2564904"/>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899592" y="1628800"/>
            <a:ext cx="3024336" cy="369332"/>
          </a:xfrm>
          <a:prstGeom prst="rect">
            <a:avLst/>
          </a:prstGeom>
        </p:spPr>
        <p:txBody>
          <a:bodyPr wrap="square">
            <a:spAutoFit/>
          </a:bodyPr>
          <a:lstStyle/>
          <a:p>
            <a:pPr lvl="0">
              <a:spcBef>
                <a:spcPct val="20000"/>
              </a:spcBef>
            </a:pPr>
            <a:r>
              <a:rPr lang="ro-RO" dirty="0">
                <a:solidFill>
                  <a:prstClr val="black"/>
                </a:solidFill>
              </a:rPr>
              <a:t>CRITERII DE DISCRIMINARE</a:t>
            </a:r>
          </a:p>
        </p:txBody>
      </p:sp>
    </p:spTree>
    <p:extLst>
      <p:ext uri="{BB962C8B-B14F-4D97-AF65-F5344CB8AC3E}">
        <p14:creationId xmlns:p14="http://schemas.microsoft.com/office/powerpoint/2010/main" val="950823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7544" y="2616001"/>
            <a:ext cx="10126682" cy="3539430"/>
          </a:xfrm>
          <a:prstGeom prst="rect">
            <a:avLst/>
          </a:prstGeom>
        </p:spPr>
        <p:txBody>
          <a:bodyPr wrap="square">
            <a:spAutoFit/>
          </a:bodyPr>
          <a:lstStyle/>
          <a:p>
            <a:pPr marL="285750" lvl="0" indent="-285750">
              <a:buFont typeface="Wingdings" pitchFamily="2" charset="2"/>
              <a:buChar char="Ø"/>
            </a:pPr>
            <a:r>
              <a:rPr lang="ro-RO" sz="1600" dirty="0"/>
              <a:t>anunţarea, organizarea concursurilor sau examenelor şi selecţia candidaţilor pentru </a:t>
            </a:r>
            <a:endParaRPr lang="en-GB" sz="1600" dirty="0"/>
          </a:p>
          <a:p>
            <a:pPr lvl="0"/>
            <a:r>
              <a:rPr lang="ro-RO" sz="1600" dirty="0"/>
              <a:t>ocuparea posturilor vacante din sectorul public sau privat;</a:t>
            </a:r>
          </a:p>
          <a:p>
            <a:pPr marL="285750" lvl="0" indent="-285750">
              <a:buFont typeface="Wingdings" pitchFamily="2" charset="2"/>
              <a:buChar char="Ø"/>
            </a:pPr>
            <a:r>
              <a:rPr lang="ro-RO" sz="1600" dirty="0"/>
              <a:t>încheierea, suspendarea, modificarea şi/sau încetarea raportului juridic de muncă ori </a:t>
            </a:r>
            <a:endParaRPr lang="en-GB" sz="1600" dirty="0"/>
          </a:p>
          <a:p>
            <a:pPr lvl="0"/>
            <a:r>
              <a:rPr lang="ro-RO" sz="1600" dirty="0"/>
              <a:t>de serviciu;</a:t>
            </a:r>
          </a:p>
          <a:p>
            <a:pPr marL="285750" lvl="0" indent="-285750">
              <a:buFont typeface="Wingdings" pitchFamily="2" charset="2"/>
              <a:buChar char="Ø"/>
            </a:pPr>
            <a:r>
              <a:rPr lang="ro-RO" sz="1600" dirty="0"/>
              <a:t>stabilirea sau modificarea atribuţiilor din fişa postului;</a:t>
            </a:r>
          </a:p>
          <a:p>
            <a:pPr marL="285750" lvl="0" indent="-285750">
              <a:buFont typeface="Wingdings" pitchFamily="2" charset="2"/>
              <a:buChar char="Ø"/>
            </a:pPr>
            <a:r>
              <a:rPr lang="ro-RO" sz="1600" dirty="0"/>
              <a:t>stabilirea remuneraţiei;</a:t>
            </a:r>
          </a:p>
          <a:p>
            <a:pPr marL="285750" lvl="0" indent="-285750">
              <a:buFont typeface="Wingdings" pitchFamily="2" charset="2"/>
              <a:buChar char="Ø"/>
            </a:pPr>
            <a:r>
              <a:rPr lang="ro-RO" sz="1600" dirty="0"/>
              <a:t>beneficii, altele decât cele de natură salarială, precum şi la securitate socială;</a:t>
            </a:r>
          </a:p>
          <a:p>
            <a:pPr marL="285750" lvl="0" indent="-285750">
              <a:buFont typeface="Wingdings" pitchFamily="2" charset="2"/>
              <a:buChar char="Ø"/>
            </a:pPr>
            <a:r>
              <a:rPr lang="ro-RO" sz="1600" dirty="0"/>
              <a:t>informare şi consiliere profesională, programe de iniţiere, calificare, perfecţionare, </a:t>
            </a:r>
            <a:endParaRPr lang="en-GB" sz="1600" dirty="0"/>
          </a:p>
          <a:p>
            <a:pPr lvl="0"/>
            <a:r>
              <a:rPr lang="ro-RO" sz="1600" dirty="0"/>
              <a:t>specializare şi recalificare profesională;</a:t>
            </a:r>
          </a:p>
          <a:p>
            <a:pPr marL="285750" lvl="0" indent="-285750">
              <a:buFont typeface="Wingdings" pitchFamily="2" charset="2"/>
              <a:buChar char="Ø"/>
            </a:pPr>
            <a:r>
              <a:rPr lang="ro-RO" sz="1600" dirty="0"/>
              <a:t>evaluarea performanţelor profesionale individuale;</a:t>
            </a:r>
          </a:p>
          <a:p>
            <a:pPr marL="285750" lvl="0" indent="-285750">
              <a:buFont typeface="Wingdings" pitchFamily="2" charset="2"/>
              <a:buChar char="Ø"/>
            </a:pPr>
            <a:r>
              <a:rPr lang="ro-RO" sz="1600" dirty="0"/>
              <a:t>promovarea profesională;</a:t>
            </a:r>
          </a:p>
          <a:p>
            <a:pPr marL="285750" lvl="0" indent="-285750">
              <a:buFont typeface="Wingdings" pitchFamily="2" charset="2"/>
              <a:buChar char="Ø"/>
            </a:pPr>
            <a:r>
              <a:rPr lang="ro-RO" sz="1600" dirty="0"/>
              <a:t>aplicarea măsurilor disciplinare;</a:t>
            </a:r>
          </a:p>
          <a:p>
            <a:pPr marL="285750" lvl="0" indent="-285750">
              <a:buFont typeface="Wingdings" pitchFamily="2" charset="2"/>
              <a:buChar char="Ø"/>
            </a:pPr>
            <a:r>
              <a:rPr lang="ro-RO" sz="1600" dirty="0"/>
              <a:t>dreptul de aderare la sindicat şi accesul la facilităţile acordate de acesta;</a:t>
            </a:r>
          </a:p>
          <a:p>
            <a:pPr marL="285750" lvl="0" indent="-285750">
              <a:buFont typeface="Wingdings" pitchFamily="2" charset="2"/>
              <a:buChar char="Ø"/>
            </a:pPr>
            <a:r>
              <a:rPr lang="ro-RO" sz="1600" dirty="0"/>
              <a:t>orice alte condiţii de prestare a muncii, potrivit legislaţiei în vigoare.</a:t>
            </a:r>
          </a:p>
        </p:txBody>
      </p:sp>
      <p:sp>
        <p:nvSpPr>
          <p:cNvPr id="6" name="Rectangle 5"/>
          <p:cNvSpPr/>
          <p:nvPr/>
        </p:nvSpPr>
        <p:spPr>
          <a:xfrm>
            <a:off x="323528" y="1484784"/>
            <a:ext cx="10126683" cy="1200329"/>
          </a:xfrm>
          <a:prstGeom prst="rect">
            <a:avLst/>
          </a:prstGeom>
        </p:spPr>
        <p:txBody>
          <a:bodyPr wrap="square">
            <a:spAutoFit/>
          </a:bodyPr>
          <a:lstStyle/>
          <a:p>
            <a:r>
              <a:rPr lang="ro-RO" b="1" dirty="0"/>
              <a:t>DISCRIMINAREA PE PIATA MUNCII</a:t>
            </a:r>
          </a:p>
          <a:p>
            <a:endParaRPr lang="ro-RO" b="1" dirty="0"/>
          </a:p>
          <a:p>
            <a:r>
              <a:rPr lang="ro-RO" b="1" dirty="0"/>
              <a:t>Este INTERZISĂ</a:t>
            </a:r>
            <a:r>
              <a:rPr lang="ro-RO" dirty="0"/>
              <a:t> discriminarea prin utilizarea de către angajator a unor practici care </a:t>
            </a:r>
          </a:p>
          <a:p>
            <a:r>
              <a:rPr lang="ro-RO" dirty="0"/>
              <a:t>dezavantajează persoanele de un anumit sex, în legătură cu relaţiile de muncă, referitoare la:</a:t>
            </a:r>
          </a:p>
        </p:txBody>
      </p:sp>
    </p:spTree>
    <p:extLst>
      <p:ext uri="{BB962C8B-B14F-4D97-AF65-F5344CB8AC3E}">
        <p14:creationId xmlns:p14="http://schemas.microsoft.com/office/powerpoint/2010/main" val="2992502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1916832"/>
            <a:ext cx="8689889" cy="923330"/>
          </a:xfrm>
          <a:prstGeom prst="rect">
            <a:avLst/>
          </a:prstGeom>
        </p:spPr>
        <p:txBody>
          <a:bodyPr wrap="square">
            <a:spAutoFit/>
          </a:bodyPr>
          <a:lstStyle/>
          <a:p>
            <a:pPr lvl="0"/>
            <a:r>
              <a:rPr lang="ro-RO" b="1" dirty="0">
                <a:latin typeface="Arial" panose="020B0604020202020204" pitchFamily="34" charset="0"/>
                <a:cs typeface="Arial" panose="020B0604020202020204" pitchFamily="34" charset="0"/>
              </a:rPr>
              <a:t>Hărţuirea –</a:t>
            </a:r>
            <a:r>
              <a:rPr lang="ro-RO" dirty="0">
                <a:latin typeface="Arial" panose="020B0604020202020204" pitchFamily="34" charset="0"/>
                <a:cs typeface="Arial" panose="020B0604020202020204" pitchFamily="34" charset="0"/>
              </a:rPr>
              <a:t> situaţia în care se manifestă un comportament nedorit, legat de </a:t>
            </a:r>
            <a:endParaRPr lang="en-GB" dirty="0">
              <a:latin typeface="Arial" panose="020B0604020202020204" pitchFamily="34" charset="0"/>
              <a:cs typeface="Arial" panose="020B0604020202020204" pitchFamily="34" charset="0"/>
            </a:endParaRPr>
          </a:p>
          <a:p>
            <a:pPr lvl="0"/>
            <a:r>
              <a:rPr lang="ro-RO" dirty="0">
                <a:latin typeface="Arial" panose="020B0604020202020204" pitchFamily="34" charset="0"/>
                <a:cs typeface="Arial" panose="020B0604020202020204" pitchFamily="34" charset="0"/>
              </a:rPr>
              <a:t>sexul persoanei, având ca obiect sau ca efect lezarea demnităţii persoanei în </a:t>
            </a:r>
            <a:endParaRPr lang="en-GB" dirty="0">
              <a:latin typeface="Arial" panose="020B0604020202020204" pitchFamily="34" charset="0"/>
              <a:cs typeface="Arial" panose="020B0604020202020204" pitchFamily="34" charset="0"/>
            </a:endParaRPr>
          </a:p>
          <a:p>
            <a:pPr lvl="0"/>
            <a:r>
              <a:rPr lang="ro-RO" dirty="0">
                <a:latin typeface="Arial" panose="020B0604020202020204" pitchFamily="34" charset="0"/>
                <a:cs typeface="Arial" panose="020B0604020202020204" pitchFamily="34" charset="0"/>
              </a:rPr>
              <a:t>cauză şi crearea unui mediu de intimidare, ostil, degradant, umilitor sau jignitor</a:t>
            </a:r>
            <a:r>
              <a:rPr lang="en-GB" dirty="0">
                <a:latin typeface="Arial" panose="020B0604020202020204" pitchFamily="34" charset="0"/>
                <a:cs typeface="Arial" panose="020B0604020202020204" pitchFamily="34" charset="0"/>
              </a:rPr>
              <a:t>;</a:t>
            </a:r>
            <a:endParaRPr lang="ro-RO" dirty="0">
              <a:latin typeface="Arial" panose="020B0604020202020204" pitchFamily="34" charset="0"/>
              <a:cs typeface="Arial" panose="020B0604020202020204" pitchFamily="34" charset="0"/>
            </a:endParaRPr>
          </a:p>
        </p:txBody>
      </p:sp>
      <p:sp>
        <p:nvSpPr>
          <p:cNvPr id="5" name="Rectangle 4"/>
          <p:cNvSpPr/>
          <p:nvPr/>
        </p:nvSpPr>
        <p:spPr>
          <a:xfrm>
            <a:off x="539552" y="2924944"/>
            <a:ext cx="8423103" cy="1200329"/>
          </a:xfrm>
          <a:prstGeom prst="rect">
            <a:avLst/>
          </a:prstGeom>
        </p:spPr>
        <p:txBody>
          <a:bodyPr wrap="square">
            <a:spAutoFit/>
          </a:bodyPr>
          <a:lstStyle/>
          <a:p>
            <a:pPr lvl="0"/>
            <a:r>
              <a:rPr lang="ro-RO" b="1" dirty="0">
                <a:latin typeface="Arial" panose="020B0604020202020204" pitchFamily="34" charset="0"/>
                <a:cs typeface="Arial" panose="020B0604020202020204" pitchFamily="34" charset="0"/>
              </a:rPr>
              <a:t>Hărţuirea sexuală -</a:t>
            </a:r>
            <a:r>
              <a:rPr lang="ro-RO" dirty="0">
                <a:latin typeface="Arial" panose="020B0604020202020204" pitchFamily="34" charset="0"/>
                <a:cs typeface="Arial" panose="020B0604020202020204" pitchFamily="34" charset="0"/>
              </a:rPr>
              <a:t> situaţia în care se manifestă un comportament nedorit cu conotaţie sexuală, exprimat fizic, verbal sau nonverbal, având ca obiect sau ca efect lezarea demnităţii unei persoane şi, în special, crearea unui mediu de intimidare, ostil, degradant, umilitor sau jignitor;</a:t>
            </a:r>
          </a:p>
        </p:txBody>
      </p:sp>
      <p:sp>
        <p:nvSpPr>
          <p:cNvPr id="6" name="Rectangle 5"/>
          <p:cNvSpPr/>
          <p:nvPr/>
        </p:nvSpPr>
        <p:spPr>
          <a:xfrm>
            <a:off x="539552" y="4203441"/>
            <a:ext cx="8209006" cy="1477328"/>
          </a:xfrm>
          <a:prstGeom prst="rect">
            <a:avLst/>
          </a:prstGeom>
        </p:spPr>
        <p:txBody>
          <a:bodyPr wrap="square">
            <a:spAutoFit/>
          </a:bodyPr>
          <a:lstStyle/>
          <a:p>
            <a:pPr lvl="0"/>
            <a:r>
              <a:rPr lang="ro-RO" b="1" dirty="0">
                <a:latin typeface="Arial" panose="020B0604020202020204" pitchFamily="34" charset="0"/>
                <a:cs typeface="Arial" panose="020B0604020202020204" pitchFamily="34" charset="0"/>
              </a:rPr>
              <a:t>Hărţuirea psihologică</a:t>
            </a:r>
            <a:r>
              <a:rPr lang="ro-RO" dirty="0">
                <a:latin typeface="Arial" panose="020B0604020202020204" pitchFamily="34" charset="0"/>
                <a:cs typeface="Arial" panose="020B0604020202020204" pitchFamily="34" charset="0"/>
              </a:rPr>
              <a:t> - orice comportament necorespunzător care are loc într-o perioadă, este repetitiv sau sistematic şi implică un comportament fizic, limbaj oral sau scris, gesturi sau alte acte intenţionate şi care ar putea afecta personalitatea, demnitatea sau integritatea fizică ori psihologică a unei persoane</a:t>
            </a:r>
            <a:r>
              <a:rPr lang="en-GB" dirty="0">
                <a:latin typeface="Arial" panose="020B0604020202020204" pitchFamily="34" charset="0"/>
                <a:cs typeface="Arial" panose="020B0604020202020204" pitchFamily="34" charset="0"/>
              </a:rPr>
              <a:t>.</a:t>
            </a:r>
            <a:endParaRPr lang="ro-RO" dirty="0">
              <a:latin typeface="Arial" panose="020B0604020202020204" pitchFamily="34" charset="0"/>
              <a:cs typeface="Arial" panose="020B0604020202020204" pitchFamily="34" charset="0"/>
            </a:endParaRPr>
          </a:p>
        </p:txBody>
      </p:sp>
      <p:sp>
        <p:nvSpPr>
          <p:cNvPr id="7" name="Rectangle 6"/>
          <p:cNvSpPr/>
          <p:nvPr/>
        </p:nvSpPr>
        <p:spPr>
          <a:xfrm>
            <a:off x="884862" y="1412776"/>
            <a:ext cx="7647578" cy="369332"/>
          </a:xfrm>
          <a:prstGeom prst="rect">
            <a:avLst/>
          </a:prstGeom>
        </p:spPr>
        <p:txBody>
          <a:bodyPr wrap="square">
            <a:spAutoFit/>
          </a:bodyPr>
          <a:lstStyle/>
          <a:p>
            <a:r>
              <a:rPr lang="ro-RO" b="1" dirty="0">
                <a:latin typeface="Arial" panose="020B0604020202020204" pitchFamily="34" charset="0"/>
                <a:cs typeface="Arial" panose="020B0604020202020204" pitchFamily="34" charset="0"/>
              </a:rPr>
              <a:t>HĂRŢUIREA, HĂRŢUIREA SEXUALĂ ŞI HĂRŢUIREA PSIHOLOGICĂ </a:t>
            </a:r>
            <a:endParaRPr lang="ro-RO"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6654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248</TotalTime>
  <Words>560</Words>
  <Application>Microsoft Office PowerPoint</Application>
  <PresentationFormat>Expunere pe ecran (4:3)</PresentationFormat>
  <Paragraphs>52</Paragraphs>
  <Slides>8</Slides>
  <Notes>0</Notes>
  <HiddenSlides>0</HiddenSlides>
  <MMClips>0</MMClips>
  <ScaleCrop>false</ScaleCrop>
  <HeadingPairs>
    <vt:vector size="6" baseType="variant">
      <vt:variant>
        <vt:lpstr>Fonturi utilizate</vt:lpstr>
      </vt:variant>
      <vt:variant>
        <vt:i4>3</vt:i4>
      </vt:variant>
      <vt:variant>
        <vt:lpstr>Temă</vt:lpstr>
      </vt:variant>
      <vt:variant>
        <vt:i4>1</vt:i4>
      </vt:variant>
      <vt:variant>
        <vt:lpstr>Titluri diapozitive</vt:lpstr>
      </vt:variant>
      <vt:variant>
        <vt:i4>8</vt:i4>
      </vt:variant>
    </vt:vector>
  </HeadingPairs>
  <TitlesOfParts>
    <vt:vector size="12" baseType="lpstr">
      <vt:lpstr>Arial</vt:lpstr>
      <vt:lpstr>Calibri</vt:lpstr>
      <vt:lpstr>Wingdings</vt:lpstr>
      <vt:lpstr>Office Theme</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Viitor PLUS - antreprenori pentru dezvoltare! Cod proiect 105717</dc:title>
  <dc:creator>Arhivare</dc:creator>
  <cp:lastModifiedBy>Cătălin MOISĂ</cp:lastModifiedBy>
  <cp:revision>130</cp:revision>
  <dcterms:created xsi:type="dcterms:W3CDTF">2017-11-28T11:34:28Z</dcterms:created>
  <dcterms:modified xsi:type="dcterms:W3CDTF">2025-03-31T07:03:37Z</dcterms:modified>
</cp:coreProperties>
</file>